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39"/>
  </p:handoutMasterIdLst>
  <p:sldIdLst>
    <p:sldId id="256" r:id="rId5"/>
    <p:sldId id="470" r:id="rId6"/>
    <p:sldId id="471" r:id="rId7"/>
    <p:sldId id="472" r:id="rId8"/>
    <p:sldId id="494" r:id="rId9"/>
    <p:sldId id="495" r:id="rId10"/>
    <p:sldId id="496" r:id="rId11"/>
    <p:sldId id="497" r:id="rId12"/>
    <p:sldId id="474" r:id="rId13"/>
    <p:sldId id="473" r:id="rId14"/>
    <p:sldId id="498" r:id="rId15"/>
    <p:sldId id="475" r:id="rId16"/>
    <p:sldId id="476" r:id="rId17"/>
    <p:sldId id="477" r:id="rId18"/>
    <p:sldId id="478" r:id="rId19"/>
    <p:sldId id="479" r:id="rId20"/>
    <p:sldId id="480" r:id="rId21"/>
    <p:sldId id="481" r:id="rId22"/>
    <p:sldId id="482" r:id="rId23"/>
    <p:sldId id="499" r:id="rId24"/>
    <p:sldId id="500" r:id="rId25"/>
    <p:sldId id="483" r:id="rId26"/>
    <p:sldId id="501" r:id="rId27"/>
    <p:sldId id="484" r:id="rId28"/>
    <p:sldId id="502" r:id="rId29"/>
    <p:sldId id="485" r:id="rId30"/>
    <p:sldId id="486" r:id="rId31"/>
    <p:sldId id="487" r:id="rId32"/>
    <p:sldId id="488" r:id="rId33"/>
    <p:sldId id="489" r:id="rId34"/>
    <p:sldId id="490" r:id="rId35"/>
    <p:sldId id="491" r:id="rId36"/>
    <p:sldId id="492" r:id="rId37"/>
    <p:sldId id="493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0" autoAdjust="0"/>
  </p:normalViewPr>
  <p:slideViewPr>
    <p:cSldViewPr>
      <p:cViewPr>
        <p:scale>
          <a:sx n="78" d="100"/>
          <a:sy n="78" d="100"/>
        </p:scale>
        <p:origin x="-1332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46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24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D9449-5C10-4CB6-B39A-DDEA4D07848F}" type="datetimeFigureOut">
              <a:rPr lang="zh-CN" altLang="en-US" smtClean="0"/>
              <a:pPr/>
              <a:t>2018/11/7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25A9B-2F01-4C19-B471-EF4055D01C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685800" y="2744793"/>
            <a:ext cx="7772400" cy="1470025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371600" y="431960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6290" y="285728"/>
            <a:ext cx="4686304" cy="500066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857364"/>
            <a:ext cx="8229600" cy="4286280"/>
          </a:xfrm>
        </p:spPr>
        <p:txBody>
          <a:bodyPr>
            <a:normAutofit/>
          </a:bodyPr>
          <a:lstStyle>
            <a:lvl1pPr>
              <a:buClr>
                <a:srgbClr val="92D050"/>
              </a:buClr>
              <a:buFontTx/>
              <a:buBlip>
                <a:blip r:embed="rId3"/>
              </a:buBlip>
              <a:defRPr sz="2400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980-DEF3-4D99-8E8C-EEFCFDECFCBA}" type="datetimeFigureOut">
              <a:rPr lang="zh-CN" altLang="en-US" smtClean="0"/>
              <a:pPr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4835-203B-457C-8C96-D0096DC22C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8980-DEF3-4D99-8E8C-EEFCFDECFCBA}" type="datetimeFigureOut">
              <a:rPr lang="zh-CN" altLang="en-US" smtClean="0"/>
              <a:pPr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84835-203B-457C-8C96-D0096DC22C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/>
          </p:nvPr>
        </p:nvSpPr>
        <p:spPr>
          <a:xfrm>
            <a:off x="685800" y="2744793"/>
            <a:ext cx="7772400" cy="1470025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主流开源框架</a:t>
            </a:r>
            <a:endParaRPr lang="zh-CN" altLang="en-US" dirty="0"/>
          </a:p>
        </p:txBody>
      </p:sp>
      <p:sp>
        <p:nvSpPr>
          <p:cNvPr id="4" name="副标题 2"/>
          <p:cNvSpPr>
            <a:spLocks noGrp="1"/>
          </p:cNvSpPr>
          <p:nvPr>
            <p:ph type="subTitle" idx="1"/>
          </p:nvPr>
        </p:nvSpPr>
        <p:spPr>
          <a:xfrm>
            <a:off x="1371600" y="431960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spring</a:t>
            </a:r>
            <a:r>
              <a:rPr lang="zh-CN" altLang="en-US" dirty="0" smtClean="0"/>
              <a:t>课程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85728"/>
            <a:ext cx="61436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4.1 spring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集成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jdbc</a:t>
            </a:r>
          </a:p>
          <a:p>
            <a:endParaRPr lang="zh-CN" altLang="en-US" sz="2800" b="1" dirty="0" smtClean="0"/>
          </a:p>
          <a:p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5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4.1.2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初始化连接池数据源对象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初始化连接池数据源对象：</a:t>
            </a:r>
            <a:r>
              <a:rPr lang="en-GB" altLang="zh-CN" sz="2000" dirty="0" smtClean="0"/>
              <a:t> </a:t>
            </a:r>
            <a:r>
              <a:rPr lang="en-GB" altLang="zh-CN" sz="2000" dirty="0" err="1" smtClean="0"/>
              <a:t>ComboPooledDataSource</a:t>
            </a:r>
            <a:r>
              <a:rPr lang="zh-CN" altLang="en-US" sz="2000" dirty="0" smtClean="0"/>
              <a:t>，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该对象包含连接数据库的基本属性、连接池的配置属性，只有设定这些属性后才能使用。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None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2285992"/>
            <a:ext cx="653415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85728"/>
            <a:ext cx="61436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4.1 spring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集成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jdbc</a:t>
            </a:r>
          </a:p>
          <a:p>
            <a:endParaRPr lang="zh-CN" altLang="en-US" sz="2800" b="1" dirty="0" smtClean="0"/>
          </a:p>
          <a:p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5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4.1.2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初始化连接池数据源对象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285860"/>
            <a:ext cx="6907457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85728"/>
            <a:ext cx="61436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4.1 spring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集成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jdbc</a:t>
            </a:r>
          </a:p>
          <a:p>
            <a:endParaRPr lang="zh-CN" altLang="en-US" sz="2800" b="1" dirty="0" smtClean="0"/>
          </a:p>
          <a:p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5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4.1.3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初始化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JdbcTemplate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对象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GB" altLang="zh-CN" sz="22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JdbcTemplate: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spring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封装的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jdbc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工具类，包含一个</a:t>
            </a:r>
            <a:r>
              <a:rPr lang="en-US" altLang="zh-CN" sz="2000" dirty="0" smtClean="0">
                <a:sym typeface="Wingdings" pitchFamily="2" charset="2"/>
              </a:rPr>
              <a:t>d</a:t>
            </a:r>
            <a:r>
              <a:rPr lang="en-GB" altLang="zh-CN" sz="2000" dirty="0" smtClean="0"/>
              <a:t>ataSource</a:t>
            </a:r>
            <a:r>
              <a:rPr lang="zh-CN" altLang="en-US" sz="2000" dirty="0" smtClean="0"/>
              <a:t>变量（数据源），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只有初始化数据源才能使用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JdbcTemplate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对象。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Dao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类可以直接继承或间接集成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JdbcTemplate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，也可以把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JdbcTemplate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作为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Dao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实现类的全局变量。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通过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spring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的依赖注入设定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Dao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类继承的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dataSource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属性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2214554"/>
            <a:ext cx="41719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3500438"/>
            <a:ext cx="45434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2976" y="4357694"/>
            <a:ext cx="61531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5072066" y="4572008"/>
            <a:ext cx="21431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429124" y="5072074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配置好的数据源组件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85728"/>
            <a:ext cx="61436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4.1 spring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集成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jdbc</a:t>
            </a:r>
          </a:p>
          <a:p>
            <a:endParaRPr lang="zh-CN" altLang="en-US" sz="2800" b="1" dirty="0" smtClean="0"/>
          </a:p>
          <a:p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5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4.1.3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初始化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JdbcTemplate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对象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完整配置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857364"/>
            <a:ext cx="8080465" cy="4200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85728"/>
            <a:ext cx="61436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4.1 spring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集成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jdbc</a:t>
            </a:r>
          </a:p>
          <a:p>
            <a:endParaRPr lang="zh-CN" altLang="en-US" sz="2800" b="1" dirty="0" smtClean="0"/>
          </a:p>
          <a:p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5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4.1.4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JdbcTemplet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常用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API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接口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update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：方法可以执行一次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sql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语句完成数据更新操作（增删改）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	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int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 update(String 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sql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, </a:t>
            </a:r>
            <a:r>
              <a:rPr lang="en-US" altLang="zh-CN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Object[] </a:t>
            </a:r>
            <a:r>
              <a:rPr lang="en-US" altLang="zh-CN" sz="2000" dirty="0" err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obs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);</a:t>
            </a: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返回值：执行本次操作更新的数据数量。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参数说明：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	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sql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：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sql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语句，可以带预处理。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	Object[]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：预处理参数。（可选）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Object query(String 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sql,Object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[] 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obs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,</a:t>
            </a:r>
            <a:r>
              <a:rPr lang="en-GB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 </a:t>
            </a:r>
            <a:r>
              <a:rPr lang="en-GB" altLang="zh-CN" sz="2000" dirty="0" err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ResultSetExtractor</a:t>
            </a:r>
            <a:r>
              <a:rPr lang="en-GB" altLang="zh-CN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 </a:t>
            </a:r>
            <a:r>
              <a:rPr lang="en-GB" altLang="zh-CN" sz="2000" dirty="0" err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rs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)</a:t>
            </a: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返回值：返回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rs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接口的实现类中实现方法返回值（一般用来查询一个对象）。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参数说明：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	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sql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：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sql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语句，可以带预处理。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	Object[]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：预处理参数。（可选）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	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rs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：开发者需要实现的接口，接口中包含一个抽象方法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	</a:t>
            </a: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85728"/>
            <a:ext cx="61436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4.1 spring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集成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jdbc</a:t>
            </a:r>
          </a:p>
          <a:p>
            <a:endParaRPr lang="zh-CN" altLang="en-US" sz="2800" b="1" dirty="0" smtClean="0"/>
          </a:p>
          <a:p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5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4.1.4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JdbcTemplet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常用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API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接口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参数说明：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rs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：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ResultSet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对象，由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spring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容器在执行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sql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时创建，并传递到该方法中，开发者根据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rs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获取对象并封装数据，最后返回封装好的数据。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List query(String </a:t>
            </a:r>
            <a:r>
              <a:rPr lang="en-US" altLang="zh-CN" sz="2000" dirty="0" err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sql,Object</a:t>
            </a:r>
            <a:r>
              <a:rPr lang="en-US" altLang="zh-CN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[] </a:t>
            </a:r>
            <a:r>
              <a:rPr lang="en-US" altLang="zh-CN" sz="2000" dirty="0" err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obs</a:t>
            </a:r>
            <a:r>
              <a:rPr lang="en-US" altLang="zh-CN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,</a:t>
            </a:r>
            <a:r>
              <a:rPr lang="en-GB" altLang="zh-CN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 </a:t>
            </a:r>
            <a:r>
              <a:rPr lang="en-GB" altLang="zh-CN" sz="2000" dirty="0" err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RowMapper</a:t>
            </a:r>
            <a:r>
              <a:rPr lang="en-GB" altLang="zh-CN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rm</a:t>
            </a:r>
            <a:r>
              <a:rPr lang="en-US" altLang="zh-CN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)</a:t>
            </a: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参数说明：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	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sql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：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sql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语句，可以带预处理。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	Object[]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：预处理参数。（可选）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	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rm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：开发者需要实现的接口，接口中包含一个抽象方法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285860"/>
            <a:ext cx="66770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85728"/>
            <a:ext cx="61436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4.1 spring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集成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jdbc</a:t>
            </a:r>
          </a:p>
          <a:p>
            <a:endParaRPr lang="zh-CN" altLang="en-US" sz="2800" b="1" dirty="0" smtClean="0"/>
          </a:p>
          <a:p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5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4.1.4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JdbcTemplet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常用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API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接口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	public Object 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mapRow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(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ResultSet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 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rs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, 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int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 arg1)</a:t>
            </a:r>
          </a:p>
          <a:p>
            <a:pPr>
              <a:buClr>
                <a:schemeClr val="tx1"/>
              </a:buCl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	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mapRow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的参数说明：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		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rs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：正在迭代的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ResultSet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		arg1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：已经迭代了多少次。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返回值：将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rm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接口的实现类中实现方法的返回值封装到一个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List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中，并返回。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85728"/>
            <a:ext cx="61436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4.1 spring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集成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jdbc</a:t>
            </a:r>
          </a:p>
          <a:p>
            <a:endParaRPr lang="zh-CN" altLang="en-US" sz="2800" b="1" dirty="0" smtClean="0"/>
          </a:p>
          <a:p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5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4.1.5 CURD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操作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创建数据：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修改数据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785926"/>
            <a:ext cx="76676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575" y="3643314"/>
            <a:ext cx="873442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71472" y="4929198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创建（</a:t>
            </a:r>
            <a:r>
              <a:rPr lang="en-US" dirty="0" smtClean="0"/>
              <a:t>Create）、</a:t>
            </a:r>
            <a:r>
              <a:rPr lang="zh-CN" altLang="en-US" dirty="0" smtClean="0"/>
              <a:t>更新（</a:t>
            </a:r>
            <a:r>
              <a:rPr lang="en-US" dirty="0" smtClean="0"/>
              <a:t>Update）、</a:t>
            </a:r>
            <a:r>
              <a:rPr lang="zh-CN" altLang="en-US" dirty="0" smtClean="0"/>
              <a:t>读取（</a:t>
            </a:r>
            <a:r>
              <a:rPr lang="en-US" dirty="0" smtClean="0"/>
              <a:t>Retrieve）</a:t>
            </a:r>
            <a:r>
              <a:rPr lang="zh-CN" altLang="en-US" dirty="0" smtClean="0"/>
              <a:t>和删除（</a:t>
            </a:r>
            <a:r>
              <a:rPr lang="en-US" dirty="0" smtClean="0"/>
              <a:t>Delete）</a:t>
            </a:r>
            <a:r>
              <a:rPr lang="zh-CN" altLang="en-US" dirty="0" smtClean="0"/>
              <a:t>操作。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85728"/>
            <a:ext cx="61436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4.1 spring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集成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jdbc</a:t>
            </a:r>
          </a:p>
          <a:p>
            <a:endParaRPr lang="zh-CN" altLang="en-US" sz="2800" b="1" dirty="0" smtClean="0"/>
          </a:p>
          <a:p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5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4.1.5 CURD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操作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查询数据（返回集合）：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删除数据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14488"/>
            <a:ext cx="913447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4857760"/>
            <a:ext cx="61436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85728"/>
            <a:ext cx="61436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4.1 spring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集成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jdbc</a:t>
            </a:r>
          </a:p>
          <a:p>
            <a:endParaRPr lang="zh-CN" altLang="en-US" sz="2800" b="1" dirty="0" smtClean="0"/>
          </a:p>
          <a:p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5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4.1.5 CURD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操作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查询数据（根据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id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）：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928802"/>
            <a:ext cx="802005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85728"/>
            <a:ext cx="61436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4 spring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的数据库操作</a:t>
            </a:r>
            <a:endParaRPr lang="zh-CN" altLang="en-US" sz="2800" b="1" dirty="0" smtClean="0"/>
          </a:p>
          <a:p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5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4.1 spring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集成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jdbc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Spring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提供了一个工具类</a:t>
            </a:r>
            <a:r>
              <a:rPr lang="en-US" altLang="zh-CN" sz="2200" dirty="0" err="1" smtClean="0">
                <a:latin typeface="楷体_GB2312" pitchFamily="49" charset="-122"/>
                <a:ea typeface="楷体_GB2312" pitchFamily="49" charset="-122"/>
              </a:rPr>
              <a:t>JdbcTemple</a:t>
            </a:r>
            <a:r>
              <a:rPr lang="zh-CN" altLang="en-US" sz="2200" smtClean="0">
                <a:latin typeface="楷体_GB2312" pitchFamily="49" charset="-122"/>
                <a:ea typeface="楷体_GB2312" pitchFamily="49" charset="-122"/>
              </a:rPr>
              <a:t>，该类对</a:t>
            </a:r>
            <a:r>
              <a:rPr lang="en-US" altLang="zh-CN" sz="2200" dirty="0" err="1" smtClean="0">
                <a:latin typeface="楷体_GB2312" pitchFamily="49" charset="-122"/>
                <a:ea typeface="楷体_GB2312" pitchFamily="49" charset="-122"/>
              </a:rPr>
              <a:t>jdbc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的操作进行了轻量级别的封装。优点如下：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直接使用</a:t>
            </a:r>
            <a:r>
              <a:rPr lang="en-US" altLang="zh-CN" sz="2200" dirty="0" err="1" smtClean="0">
                <a:latin typeface="楷体_GB2312" pitchFamily="49" charset="-122"/>
                <a:ea typeface="楷体_GB2312" pitchFamily="49" charset="-122"/>
              </a:rPr>
              <a:t>sql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语句操作数据库，效率很高。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支持数据库的分区，这是数据量大的项目的实现方案，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hibernate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无法实现。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使用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java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语言拼</a:t>
            </a:r>
            <a:r>
              <a:rPr lang="en-US" altLang="zh-CN" sz="2200" dirty="0" err="1" smtClean="0">
                <a:latin typeface="楷体_GB2312" pitchFamily="49" charset="-122"/>
                <a:ea typeface="楷体_GB2312" pitchFamily="49" charset="-122"/>
              </a:rPr>
              <a:t>sql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语句，效率很高，这是</a:t>
            </a:r>
            <a:r>
              <a:rPr lang="en-GB" altLang="zh-CN" sz="2200" dirty="0" err="1" smtClean="0">
                <a:latin typeface="楷体_GB2312" pitchFamily="49" charset="-122"/>
                <a:ea typeface="楷体_GB2312" pitchFamily="49" charset="-122"/>
              </a:rPr>
              <a:t>ibatis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无法达到的。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None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缺点如下：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 err="1" smtClean="0">
                <a:latin typeface="楷体_GB2312" pitchFamily="49" charset="-122"/>
                <a:ea typeface="楷体_GB2312" pitchFamily="49" charset="-122"/>
              </a:rPr>
              <a:t>sql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语句直接写在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java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程序中，很难管理，但部分企业进行了封装，实现了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sql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语句的简单管理。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编码量大。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None/>
            </a:pPr>
            <a:endParaRPr lang="en-US" altLang="zh-CN" sz="2100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100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100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endParaRPr lang="en-US" altLang="zh-CN" sz="2100" dirty="0" smtClean="0">
              <a:latin typeface="华文宋体" pitchFamily="2" charset="-122"/>
              <a:ea typeface="华文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85728"/>
            <a:ext cx="61436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4.1 spring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集成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jdbc</a:t>
            </a:r>
          </a:p>
          <a:p>
            <a:endParaRPr lang="zh-CN" altLang="en-US" sz="2800" b="1" dirty="0" smtClean="0"/>
          </a:p>
          <a:p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5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4.1.5 CURD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操作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查询数据（根据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id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）：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928802"/>
            <a:ext cx="8358214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85728"/>
            <a:ext cx="61436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4.2 </a:t>
            </a:r>
            <a:r>
              <a:rPr lang="en-US" altLang="zh-CN" sz="2800" b="1" dirty="0" err="1" smtClean="0">
                <a:latin typeface="黑体" pitchFamily="2" charset="-122"/>
                <a:ea typeface="黑体" pitchFamily="2" charset="-122"/>
              </a:rPr>
              <a:t>jdbc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的事物控制</a:t>
            </a:r>
            <a:endParaRPr lang="en-US" altLang="zh-CN" sz="2800" b="1" dirty="0" smtClean="0">
              <a:latin typeface="黑体" pitchFamily="2" charset="-122"/>
              <a:ea typeface="黑体" pitchFamily="2" charset="-122"/>
            </a:endParaRPr>
          </a:p>
          <a:p>
            <a:endParaRPr lang="zh-CN" altLang="en-US" sz="2800" b="1" dirty="0" smtClean="0"/>
          </a:p>
          <a:p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5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4.2.1 </a:t>
            </a:r>
            <a:r>
              <a:rPr lang="zh-CN" altLang="en-US" sz="2400" b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事务</a:t>
            </a:r>
            <a:r>
              <a:rPr lang="zh-CN" altLang="en-US" sz="2400" b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概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述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000" dirty="0" smtClean="0"/>
              <a:t>比如你去</a:t>
            </a:r>
            <a:r>
              <a:rPr lang="en-US" altLang="zh-CN" sz="2000" dirty="0" smtClean="0"/>
              <a:t>ATM</a:t>
            </a:r>
            <a:r>
              <a:rPr lang="zh-CN" altLang="en-US" sz="2000" dirty="0" smtClean="0"/>
              <a:t>机取</a:t>
            </a:r>
            <a:r>
              <a:rPr lang="en-US" altLang="zh-CN" sz="2000" dirty="0" smtClean="0"/>
              <a:t>1000</a:t>
            </a:r>
            <a:r>
              <a:rPr lang="zh-CN" altLang="en-US" sz="2000" dirty="0" smtClean="0"/>
              <a:t>块钱，大体有两个步骤：首先输入密码金额，银行卡扣掉</a:t>
            </a:r>
            <a:r>
              <a:rPr lang="en-US" altLang="zh-CN" sz="2000" dirty="0" smtClean="0"/>
              <a:t>1000</a:t>
            </a:r>
            <a:r>
              <a:rPr lang="zh-CN" altLang="en-US" sz="2000" dirty="0" smtClean="0"/>
              <a:t>元钱；然后</a:t>
            </a:r>
            <a:r>
              <a:rPr lang="en-US" altLang="zh-CN" sz="2000" dirty="0" smtClean="0"/>
              <a:t>ATM</a:t>
            </a:r>
            <a:r>
              <a:rPr lang="zh-CN" altLang="en-US" sz="2000" dirty="0" smtClean="0"/>
              <a:t>出</a:t>
            </a:r>
            <a:r>
              <a:rPr lang="en-US" altLang="zh-CN" sz="2000" dirty="0" smtClean="0"/>
              <a:t>1000</a:t>
            </a:r>
            <a:r>
              <a:rPr lang="zh-CN" altLang="en-US" sz="2000" dirty="0" smtClean="0"/>
              <a:t>元钱。这两个步骤必须是要么都执行要么都不执行。如果银行卡扣除了</a:t>
            </a:r>
            <a:r>
              <a:rPr lang="en-US" altLang="zh-CN" sz="2000" dirty="0" smtClean="0"/>
              <a:t>1000</a:t>
            </a:r>
            <a:r>
              <a:rPr lang="zh-CN" altLang="en-US" sz="2000" dirty="0" smtClean="0"/>
              <a:t>块但是</a:t>
            </a:r>
            <a:r>
              <a:rPr lang="en-US" altLang="zh-CN" sz="2000" dirty="0" smtClean="0"/>
              <a:t>ATM</a:t>
            </a:r>
            <a:r>
              <a:rPr lang="zh-CN" altLang="en-US" sz="2000" dirty="0" smtClean="0"/>
              <a:t>出钱失败的话，你将会损失</a:t>
            </a:r>
            <a:r>
              <a:rPr lang="en-US" altLang="zh-CN" sz="2000" dirty="0" smtClean="0"/>
              <a:t>1000</a:t>
            </a:r>
            <a:r>
              <a:rPr lang="zh-CN" altLang="en-US" sz="2000" dirty="0" smtClean="0"/>
              <a:t>元；如果银行卡扣钱失败但是</a:t>
            </a:r>
            <a:r>
              <a:rPr lang="en-US" altLang="zh-CN" sz="2000" dirty="0" smtClean="0"/>
              <a:t>ATM</a:t>
            </a:r>
            <a:r>
              <a:rPr lang="zh-CN" altLang="en-US" sz="2000" dirty="0" smtClean="0"/>
              <a:t>却出了</a:t>
            </a:r>
            <a:r>
              <a:rPr lang="en-US" altLang="zh-CN" sz="2000" dirty="0" smtClean="0"/>
              <a:t>1000</a:t>
            </a:r>
            <a:r>
              <a:rPr lang="zh-CN" altLang="en-US" sz="2000" dirty="0" smtClean="0"/>
              <a:t>块，那么银行将损失</a:t>
            </a:r>
            <a:r>
              <a:rPr lang="en-US" altLang="zh-CN" sz="2000" dirty="0" smtClean="0"/>
              <a:t>1000</a:t>
            </a:r>
            <a:r>
              <a:rPr lang="zh-CN" altLang="en-US" sz="2000" dirty="0" smtClean="0"/>
              <a:t>元。所以，如果一个步骤成功另一个步骤失败对双方都不是好事，如果不管哪一个步骤失败了以后，整个取钱过程都能回滚，也就是完全取消所有操作的话，这对双方都是极好的。 </a:t>
            </a:r>
            <a:br>
              <a:rPr lang="zh-CN" altLang="en-US" sz="2000" dirty="0" smtClean="0"/>
            </a:br>
            <a:r>
              <a:rPr lang="zh-CN" altLang="en-US" sz="2000" dirty="0" smtClean="0"/>
              <a:t>事务就是用来解决类似问题的。事务是一系列的动作，它们综合在一起才是一个完整的工作单元，这些动作必须全部完成，如果有一个失败的话，那么事务就会回滚到最开始的状态，仿佛什么都没发生过一样。 </a:t>
            </a:r>
            <a:br>
              <a:rPr lang="zh-CN" altLang="en-US" sz="2000" dirty="0" smtClean="0"/>
            </a:br>
            <a:r>
              <a:rPr lang="zh-CN" altLang="en-US" sz="2000" dirty="0" smtClean="0"/>
              <a:t>在企业级应用程序开发中，事务管理必不可少的技术，用来确保数据的完整性和一致性。 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85728"/>
            <a:ext cx="61436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4.2 </a:t>
            </a:r>
            <a:r>
              <a:rPr lang="en-US" altLang="zh-CN" sz="2800" b="1" dirty="0" err="1" smtClean="0">
                <a:latin typeface="黑体" pitchFamily="2" charset="-122"/>
                <a:ea typeface="黑体" pitchFamily="2" charset="-122"/>
              </a:rPr>
              <a:t>jdbc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的事物控制</a:t>
            </a:r>
            <a:endParaRPr lang="en-US" altLang="zh-CN" sz="2800" b="1" dirty="0" smtClean="0">
              <a:latin typeface="黑体" pitchFamily="2" charset="-122"/>
              <a:ea typeface="黑体" pitchFamily="2" charset="-122"/>
            </a:endParaRPr>
          </a:p>
          <a:p>
            <a:endParaRPr lang="zh-CN" altLang="en-US" sz="2800" b="1" dirty="0" smtClean="0"/>
          </a:p>
          <a:p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5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4.2.1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事物概述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数据库的事物：</a:t>
            </a:r>
            <a:r>
              <a:rPr lang="zh-CN" altLang="en-US" sz="2000" dirty="0" smtClean="0">
                <a:latin typeface="Verdana" pitchFamily="34" charset="0"/>
              </a:rPr>
              <a:t>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事务是一组操作的执行单元，相对于数据库操作来讲，事务管理的是一组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SQL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指令，比如增加，修改，删除等。事务的一致性，要求，这个事务内的操作必须全部执行成功，如果在此过程种出现了差错，比如有一条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SQL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语句没有执行成功，那么这一组操作都将全部回滚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事物的四大特性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(</a:t>
            </a:r>
            <a:r>
              <a:rPr lang="en-US" sz="2000" dirty="0" smtClean="0"/>
              <a:t>ACID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)</a:t>
            </a:r>
          </a:p>
          <a:p>
            <a:pPr>
              <a:lnSpc>
                <a:spcPct val="90000"/>
              </a:lnSpc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000" dirty="0" smtClean="0"/>
              <a:t>	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atomic(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原子性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):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要么都发生，要么都不发生。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lnSpc>
                <a:spcPct val="90000"/>
              </a:lnSpc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	consistent(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一致性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):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数据应该不被破坏。 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lnSpc>
                <a:spcPct val="90000"/>
              </a:lnSpc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	isolate(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隔离性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):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用户间操作不相混淆</a:t>
            </a:r>
          </a:p>
          <a:p>
            <a:pPr>
              <a:lnSpc>
                <a:spcPct val="90000"/>
              </a:lnSpc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	durable(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持久性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):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永久保存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,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例如保存到数据库中等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85728"/>
            <a:ext cx="61436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4.2 </a:t>
            </a:r>
            <a:r>
              <a:rPr lang="en-US" altLang="zh-CN" sz="2800" b="1" dirty="0" err="1" smtClean="0">
                <a:latin typeface="黑体" pitchFamily="2" charset="-122"/>
                <a:ea typeface="黑体" pitchFamily="2" charset="-122"/>
              </a:rPr>
              <a:t>jdbc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的事物控制</a:t>
            </a:r>
            <a:endParaRPr lang="en-US" altLang="zh-CN" sz="2800" b="1" dirty="0" smtClean="0">
              <a:latin typeface="黑体" pitchFamily="2" charset="-122"/>
              <a:ea typeface="黑体" pitchFamily="2" charset="-122"/>
            </a:endParaRPr>
          </a:p>
          <a:p>
            <a:endParaRPr lang="zh-CN" altLang="en-US" sz="2800" b="1" dirty="0" smtClean="0"/>
          </a:p>
          <a:p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5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4.2.1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事物概述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</p:txBody>
      </p:sp>
      <p:pic>
        <p:nvPicPr>
          <p:cNvPr id="3074" name="Picture 2" descr="技术分享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43050"/>
            <a:ext cx="9001125" cy="3933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85728"/>
            <a:ext cx="61436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4.2 </a:t>
            </a:r>
            <a:r>
              <a:rPr lang="en-US" altLang="zh-CN" sz="2800" b="1" dirty="0" err="1" smtClean="0">
                <a:latin typeface="黑体" pitchFamily="2" charset="-122"/>
                <a:ea typeface="黑体" pitchFamily="2" charset="-122"/>
              </a:rPr>
              <a:t>jdbc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的事物控制</a:t>
            </a:r>
            <a:endParaRPr lang="en-US" altLang="zh-CN" sz="2800" b="1" dirty="0" smtClean="0">
              <a:latin typeface="黑体" pitchFamily="2" charset="-122"/>
              <a:ea typeface="黑体" pitchFamily="2" charset="-122"/>
            </a:endParaRPr>
          </a:p>
          <a:p>
            <a:endParaRPr lang="zh-CN" altLang="en-US" sz="2800" b="1" dirty="0" smtClean="0"/>
          </a:p>
          <a:p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5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4.2.1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事物概述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Spring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提供了两种事务管理方式</a:t>
            </a: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000" b="1" dirty="0" smtClean="0">
                <a:latin typeface="Tahoma" pitchFamily="34" charset="0"/>
              </a:rPr>
              <a:t>编程式事务管理</a:t>
            </a:r>
            <a:endParaRPr lang="en-US" altLang="zh-CN" sz="2000" b="1" dirty="0" smtClean="0">
              <a:latin typeface="Tahoma" pitchFamily="34" charset="0"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zh-CN" sz="2000" b="1" dirty="0" smtClean="0">
                <a:latin typeface="Tahoma" pitchFamily="34" charset="0"/>
              </a:rPr>
              <a:t>	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通过程序代码来控制你的事务何时开始，何时结束等，结果是控制的颗粒度更细，但需要手写程序，另外在团队合作开发时，会出现事物管理混乱。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zh-CN" sz="2000" b="1" dirty="0" smtClean="0">
                <a:latin typeface="Tahoma" pitchFamily="34" charset="0"/>
                <a:ea typeface="楷体_GB2312" pitchFamily="49" charset="-122"/>
                <a:sym typeface="Wingdings" pitchFamily="2" charset="2"/>
              </a:rPr>
              <a:t>	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3500438"/>
            <a:ext cx="4600575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6350" y="3500438"/>
            <a:ext cx="405765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85728"/>
            <a:ext cx="61436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4.2 </a:t>
            </a:r>
            <a:r>
              <a:rPr lang="en-US" altLang="zh-CN" sz="2800" b="1" dirty="0" err="1" smtClean="0">
                <a:latin typeface="黑体" pitchFamily="2" charset="-122"/>
                <a:ea typeface="黑体" pitchFamily="2" charset="-122"/>
              </a:rPr>
              <a:t>jdbc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的事物控制</a:t>
            </a:r>
            <a:endParaRPr lang="en-US" altLang="zh-CN" sz="2800" b="1" dirty="0" smtClean="0">
              <a:latin typeface="黑体" pitchFamily="2" charset="-122"/>
              <a:ea typeface="黑体" pitchFamily="2" charset="-122"/>
            </a:endParaRPr>
          </a:p>
          <a:p>
            <a:endParaRPr lang="zh-CN" altLang="en-US" sz="2800" b="1" dirty="0" smtClean="0"/>
          </a:p>
          <a:p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5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4.2.1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事物概述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000" b="1" dirty="0" smtClean="0">
                <a:latin typeface="Tahoma" pitchFamily="34" charset="0"/>
              </a:rPr>
              <a:t>声明式事务管理</a:t>
            </a:r>
            <a:endParaRPr lang="en-US" altLang="zh-CN" sz="2000" b="1" dirty="0" smtClean="0">
              <a:latin typeface="Tahoma" pitchFamily="34" charset="0"/>
            </a:endParaRPr>
          </a:p>
          <a:p>
            <a:pPr>
              <a:buClr>
                <a:schemeClr val="accent5">
                  <a:lumMod val="75000"/>
                </a:schemeClr>
              </a:buClr>
              <a:buNone/>
            </a:pPr>
            <a:r>
              <a:rPr lang="en-US" altLang="zh-CN" sz="2000" b="1" dirty="0" smtClean="0">
                <a:latin typeface="Tahoma" pitchFamily="34" charset="0"/>
              </a:rPr>
              <a:t>	</a:t>
            </a:r>
            <a:endParaRPr lang="en-US" altLang="zh-CN" sz="2000" b="1" dirty="0" smtClean="0">
              <a:latin typeface="Tahoma" pitchFamily="34" charset="0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2000" dirty="0" smtClean="0"/>
              <a:t>这是通过</a:t>
            </a:r>
            <a:r>
              <a:rPr lang="en-US" altLang="zh-CN" sz="2000" dirty="0" smtClean="0"/>
              <a:t>AOP</a:t>
            </a:r>
            <a:r>
              <a:rPr lang="zh-CN" altLang="en-US" sz="2000" dirty="0" smtClean="0"/>
              <a:t>实现的。大多数</a:t>
            </a:r>
            <a:r>
              <a:rPr lang="en-US" altLang="zh-CN" sz="2000" dirty="0" smtClean="0"/>
              <a:t>Spring</a:t>
            </a:r>
            <a:r>
              <a:rPr lang="zh-CN" altLang="en-US" sz="2000" dirty="0" smtClean="0"/>
              <a:t>用户选择声明式事务管理，这是最少影响应用代码的选择，因而这是和非侵入性的轻量级容器的观念是一致的。</a:t>
            </a:r>
            <a:endParaRPr lang="en-US" altLang="zh-CN" sz="2000" dirty="0" smtClean="0"/>
          </a:p>
          <a:p>
            <a:pPr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200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通过配置即可完成事务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85728"/>
            <a:ext cx="61436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4.2 </a:t>
            </a:r>
            <a:r>
              <a:rPr lang="en-US" altLang="zh-CN" sz="2800" b="1" dirty="0" err="1" smtClean="0">
                <a:latin typeface="黑体" pitchFamily="2" charset="-122"/>
                <a:ea typeface="黑体" pitchFamily="2" charset="-122"/>
              </a:rPr>
              <a:t>jdbc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的事物控制</a:t>
            </a:r>
            <a:endParaRPr lang="en-US" altLang="zh-CN" sz="2800" b="1" dirty="0" smtClean="0">
              <a:latin typeface="黑体" pitchFamily="2" charset="-122"/>
              <a:ea typeface="黑体" pitchFamily="2" charset="-122"/>
            </a:endParaRPr>
          </a:p>
          <a:p>
            <a:endParaRPr lang="zh-CN" altLang="en-US" sz="2800" b="1" dirty="0" smtClean="0"/>
          </a:p>
          <a:p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5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4.2.1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事物概述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000" b="1" dirty="0" smtClean="0">
                <a:latin typeface="Tahoma" pitchFamily="34" charset="0"/>
              </a:rPr>
              <a:t>声明式事务管理</a:t>
            </a:r>
            <a:endParaRPr lang="en-US" altLang="zh-CN" sz="2000" b="1" dirty="0" smtClean="0">
              <a:latin typeface="Tahoma" pitchFamily="34" charset="0"/>
            </a:endParaRPr>
          </a:p>
          <a:p>
            <a:pPr>
              <a:buClr>
                <a:schemeClr val="accent5">
                  <a:lumMod val="75000"/>
                </a:schemeClr>
              </a:buClr>
              <a:buNone/>
            </a:pPr>
            <a:r>
              <a:rPr lang="en-US" altLang="zh-CN" sz="2000" b="1" dirty="0" smtClean="0">
                <a:latin typeface="Tahoma" pitchFamily="34" charset="0"/>
              </a:rPr>
              <a:t>	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在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Spring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中，你只需要在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Spring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配置文件中做一些配置，即可将数据库的访问纳入到事务管理中，解除了和代码的耦合， 这是对应用代码影响最小的选择。当你不需要事务管理的时候，可以直接从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Spring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配置文件中移除该设置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spring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的事务管理器：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 spring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没有直接管理事务，只是开发了事物管理器调用第三方组件完成事物控制。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zh-CN" sz="2000" b="1" dirty="0" smtClean="0">
                <a:latin typeface="Tahoma" pitchFamily="34" charset="0"/>
                <a:ea typeface="楷体_GB2312" pitchFamily="49" charset="-122"/>
                <a:sym typeface="Wingdings" pitchFamily="2" charset="2"/>
              </a:rPr>
              <a:t>	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</p:txBody>
      </p:sp>
      <p:graphicFrame>
        <p:nvGraphicFramePr>
          <p:cNvPr id="7" name="Group 33"/>
          <p:cNvGraphicFramePr>
            <a:graphicFrameLocks noGrp="1"/>
          </p:cNvGraphicFramePr>
          <p:nvPr/>
        </p:nvGraphicFramePr>
        <p:xfrm>
          <a:off x="719138" y="3714752"/>
          <a:ext cx="8424862" cy="2713355"/>
        </p:xfrm>
        <a:graphic>
          <a:graphicData uri="http://schemas.openxmlformats.org/drawingml/2006/table">
            <a:tbl>
              <a:tblPr/>
              <a:tblGrid>
                <a:gridCol w="4681537"/>
                <a:gridCol w="3743325"/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事务管理器实现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目标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org.springframework.jdbc.datasource.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DataSourceTransactionManager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在单一的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JDBC Datasource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中的管理事务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org.springframework.orm.hibernate3.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HibernateTransactionManager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当持久化机制是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hibernate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时，用它来管理事务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org.springframework.jdo.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JdoTransactionManager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当持久化机制是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Jdo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时，用它来管理事务。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org.springframework.transaction.jta.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JtaTransactionManager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使用一个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JTA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实现来管理事务。在一个事务跨越多个资源时必须使用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org.springframework.orm.ojb.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PersistenceBrokerTransactionManager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当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apache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的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ojb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用作持久化机制时，用它来管理事务。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85728"/>
            <a:ext cx="61436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4.2 </a:t>
            </a:r>
            <a:r>
              <a:rPr lang="en-US" altLang="zh-CN" sz="2800" b="1" dirty="0" err="1" smtClean="0">
                <a:latin typeface="黑体" pitchFamily="2" charset="-122"/>
                <a:ea typeface="黑体" pitchFamily="2" charset="-122"/>
              </a:rPr>
              <a:t>jdbc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的事物控制</a:t>
            </a:r>
            <a:endParaRPr lang="en-US" altLang="zh-CN" sz="2800" b="1" dirty="0" smtClean="0">
              <a:latin typeface="黑体" pitchFamily="2" charset="-122"/>
              <a:ea typeface="黑体" pitchFamily="2" charset="-122"/>
            </a:endParaRPr>
          </a:p>
          <a:p>
            <a:endParaRPr lang="zh-CN" altLang="en-US" sz="2800" b="1" dirty="0" smtClean="0"/>
          </a:p>
          <a:p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5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4.2.1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事物概述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Spring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控制事物的方式：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spring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控制事物是以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bean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组件的函数为单位的，如果一个函数正常执行完毕，该函数内的全部数据库操作按照一次事物提交，如果抛出异常，全部回滚。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事物的传播策略：如两个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bean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组件都由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spring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控制事物，且组件的函数之间存在调用关系，即（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bean1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函数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a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调用了 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bean2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函数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b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），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spring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提供了一组配置方式供开发者选择，这些配置方式称为事物的传播策略。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zh-CN" sz="2000" b="1" dirty="0" smtClean="0">
                <a:latin typeface="Tahoma" pitchFamily="34" charset="0"/>
                <a:ea typeface="楷体_GB2312" pitchFamily="49" charset="-122"/>
                <a:sym typeface="Wingdings" pitchFamily="2" charset="2"/>
              </a:rPr>
              <a:t>	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85728"/>
            <a:ext cx="61436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4.2 </a:t>
            </a:r>
            <a:r>
              <a:rPr lang="en-US" altLang="zh-CN" sz="2800" b="1" dirty="0" err="1" smtClean="0">
                <a:latin typeface="黑体" pitchFamily="2" charset="-122"/>
                <a:ea typeface="黑体" pitchFamily="2" charset="-122"/>
              </a:rPr>
              <a:t>jdbc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的事物控制</a:t>
            </a:r>
            <a:endParaRPr lang="en-US" altLang="zh-CN" sz="2800" b="1" dirty="0" smtClean="0">
              <a:latin typeface="黑体" pitchFamily="2" charset="-122"/>
              <a:ea typeface="黑体" pitchFamily="2" charset="-122"/>
            </a:endParaRPr>
          </a:p>
          <a:p>
            <a:endParaRPr lang="zh-CN" altLang="en-US" sz="2800" b="1" dirty="0" smtClean="0"/>
          </a:p>
          <a:p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5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4.2.1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事物概述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事物的传播策略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zh-CN" sz="2000" b="1" dirty="0" smtClean="0">
                <a:latin typeface="Tahoma" pitchFamily="34" charset="0"/>
                <a:ea typeface="楷体_GB2312" pitchFamily="49" charset="-122"/>
                <a:sym typeface="Wingdings" pitchFamily="2" charset="2"/>
              </a:rPr>
              <a:t>	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</p:txBody>
      </p:sp>
      <p:graphicFrame>
        <p:nvGraphicFramePr>
          <p:cNvPr id="6" name="Group 51"/>
          <p:cNvGraphicFramePr>
            <a:graphicFrameLocks noGrp="1"/>
          </p:cNvGraphicFramePr>
          <p:nvPr/>
        </p:nvGraphicFramePr>
        <p:xfrm>
          <a:off x="357158" y="1785926"/>
          <a:ext cx="8137525" cy="4271328"/>
        </p:xfrm>
        <a:graphic>
          <a:graphicData uri="http://schemas.openxmlformats.org/drawingml/2006/table">
            <a:tbl>
              <a:tblPr/>
              <a:tblGrid>
                <a:gridCol w="1296987"/>
                <a:gridCol w="6840538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传播行为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意义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REQUIRED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业务方法需要在一个事务中运行。如果方法运行时，已经处在一个事务中，那么加入到该事务，否则为自己创建一个新的事务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NOT_SUPPORTED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声明方法不需要事务。如果方法没有关联到一个事务，容器不会为它开启事务。如果方法在一个事务中被调用，该事务会被挂起，在方法调用结束后，原先的事务便会恢复执行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REQUIRESNEW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属性表明不管是否存在事务，业务方法总会为自己发起一个新的事务。如果方法已经运行在一个事务中，则原有事务会被挂起，新的事务会被创建，直到方法执行结束，新事务才算结束，原先的事务才会恢复执行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MANDATORY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该属性指定业务方法只能在一个已经存在的事务中执行，业务方法不能发起自己的事务。如果业务方法在没有事务的环境下调用，容器就会抛出例外。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SUPPORTS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这一事务属性表明，如果业务方法在某个事务范围内被调用，则方法成为该事务的一部分。如果业务方法在事务范围外被调用，则方法在没有事务的环境下执行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Never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指定业务方法绝对不能在事务范围内执行。如果业务方法在某个事务中执行，容器会抛出例外，只有业务方法没有关联到任何事务，才能正常执行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NESTED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如果一个活动的事务存在，则运行在一个嵌套的事务中</a:t>
                      </a:r>
                      <a:r>
                        <a:rPr kumimoji="0" lang="en-US" altLang="zh-CN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. </a:t>
                      </a: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如果没有活动事务</a:t>
                      </a:r>
                      <a:r>
                        <a:rPr kumimoji="0" lang="en-US" altLang="zh-CN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, </a:t>
                      </a: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则按</a:t>
                      </a:r>
                      <a:r>
                        <a:rPr kumimoji="0" lang="en-US" altLang="zh-CN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REQUIRED</a:t>
                      </a: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属性执行</a:t>
                      </a:r>
                      <a:r>
                        <a:rPr kumimoji="0" lang="en-US" altLang="zh-CN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.</a:t>
                      </a: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它使用了一个单独的事务， 这个事务拥有多个可以回滚的保存点。内部事务的回滚不会对外部事务造成影响。它只对</a:t>
                      </a:r>
                      <a:r>
                        <a:rPr kumimoji="0" lang="en-US" altLang="zh-CN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DataSourceTransactionManager</a:t>
                      </a:r>
                      <a:r>
                        <a:rPr kumimoji="0" lang="zh-CN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事务管理器起效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85728"/>
            <a:ext cx="61436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4.2 </a:t>
            </a:r>
            <a:r>
              <a:rPr lang="en-US" altLang="zh-CN" sz="2800" b="1" dirty="0" err="1" smtClean="0">
                <a:latin typeface="黑体" pitchFamily="2" charset="-122"/>
                <a:ea typeface="黑体" pitchFamily="2" charset="-122"/>
              </a:rPr>
              <a:t>jdbc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的事物控制</a:t>
            </a:r>
            <a:endParaRPr lang="en-US" altLang="zh-CN" sz="2800" b="1" dirty="0" smtClean="0">
              <a:latin typeface="黑体" pitchFamily="2" charset="-122"/>
              <a:ea typeface="黑体" pitchFamily="2" charset="-122"/>
            </a:endParaRPr>
          </a:p>
          <a:p>
            <a:endParaRPr lang="zh-CN" altLang="en-US" sz="2800" b="1" dirty="0" smtClean="0"/>
          </a:p>
          <a:p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5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4.2.1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事物概述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数据库的隔离级别：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spcBef>
                <a:spcPct val="50000"/>
              </a:spcBef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18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脏读</a:t>
            </a:r>
            <a:r>
              <a:rPr lang="en-US" altLang="zh-CN" sz="18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:</a:t>
            </a:r>
            <a:r>
              <a:rPr lang="zh-CN" altLang="en-US" sz="18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一个事务读取了另一个事务改写但还未提交的数据</a:t>
            </a:r>
            <a:r>
              <a:rPr lang="en-US" altLang="zh-CN" sz="18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,</a:t>
            </a:r>
            <a:r>
              <a:rPr lang="zh-CN" altLang="en-US" sz="18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如果这些数据被回滚，则读到的数据是无效的。</a:t>
            </a: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18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不可重复读：在同一事务中，多次读取同一数据返回的结果有所不同。换句话说就是，后续读取可以读到另一事务已提交的更新数据。相反，“可重复读”在同一事务中多次读取数据时，能够保证所读数据一样，也就是，后续读取不能读到另一事务已提交的更新数据。</a:t>
            </a: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18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幻读：一个事务读取了几行记录后，另一个事务插入一些记录，幻读就发生了。再后来的查询中，第一个事务就会发现有些原来没有的记录。</a:t>
            </a:r>
            <a:endParaRPr lang="en-US" altLang="zh-CN" sz="18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zh-CN" sz="2000" b="1" dirty="0" smtClean="0">
                <a:latin typeface="Tahoma" pitchFamily="34" charset="0"/>
                <a:ea typeface="楷体_GB2312" pitchFamily="49" charset="-122"/>
                <a:sym typeface="Wingdings" pitchFamily="2" charset="2"/>
              </a:rPr>
              <a:t>	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</p:txBody>
      </p:sp>
      <p:graphicFrame>
        <p:nvGraphicFramePr>
          <p:cNvPr id="7" name="Group 35"/>
          <p:cNvGraphicFramePr>
            <a:graphicFrameLocks noGrp="1"/>
          </p:cNvGraphicFramePr>
          <p:nvPr/>
        </p:nvGraphicFramePr>
        <p:xfrm>
          <a:off x="0" y="4143380"/>
          <a:ext cx="8713788" cy="2321561"/>
        </p:xfrm>
        <a:graphic>
          <a:graphicData uri="http://schemas.openxmlformats.org/drawingml/2006/table">
            <a:tbl>
              <a:tblPr/>
              <a:tblGrid>
                <a:gridCol w="2071670"/>
                <a:gridCol w="6642118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隔离级别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DEFAULT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使用后端数据库默认的隔离级别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(spring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中的的选择项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READ_UNCOMMITED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允许你读取还未提交的改变了的数据。可能导致脏、幻、不可重复读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READ_COMMITTED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允许在并发事务已经提交后读取。可防止脏读，但幻读和 不可重复读仍可发生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REPEATABLE_READ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对相同字段的多次读取是一致的，除非数据被事务本身改变。可防止脏、不可重复读，但幻读仍可能发生。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SERIALIZABLE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完全服从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ACID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的隔离级别，确保不发生脏、幻、不可重复读。这在所有的隔离级别中是最慢的，它是典型的通过完全锁定在事务中涉及的数据表来完成的。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85728"/>
            <a:ext cx="61436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4 spring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的数据库操作</a:t>
            </a:r>
            <a:endParaRPr lang="zh-CN" altLang="en-US" sz="2800" b="1" dirty="0" smtClean="0"/>
          </a:p>
          <a:p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5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4.1 spring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集成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jdbc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GB" altLang="zh-CN" sz="2200" dirty="0" smtClean="0">
                <a:latin typeface="楷体_GB2312" pitchFamily="49" charset="-122"/>
                <a:ea typeface="楷体_GB2312" pitchFamily="49" charset="-122"/>
              </a:rPr>
              <a:t>JdbcTemplate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简介：封装了操作数据库的各种方法，该类包含一个</a:t>
            </a:r>
            <a:r>
              <a:rPr lang="en-GB" altLang="zh-CN" sz="2200" dirty="0" smtClean="0">
                <a:latin typeface="楷体_GB2312" pitchFamily="49" charset="-122"/>
                <a:ea typeface="楷体_GB2312" pitchFamily="49" charset="-122"/>
              </a:rPr>
              <a:t>dataSource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属性（数据源），只有在初始化数据源的情况下才能调用</a:t>
            </a:r>
            <a:r>
              <a:rPr lang="en-GB" altLang="zh-CN" sz="2200" dirty="0" err="1" smtClean="0">
                <a:latin typeface="楷体_GB2312" pitchFamily="49" charset="-122"/>
                <a:ea typeface="楷体_GB2312" pitchFamily="49" charset="-122"/>
              </a:rPr>
              <a:t>JdbcTemplate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的方法。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数据源：数据源为主流连接池的数据源对象（例如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C3P0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DBCP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数据库连接池），因此在使用</a:t>
            </a:r>
            <a:r>
              <a:rPr lang="en-GB" altLang="zh-CN" sz="2000" dirty="0" smtClean="0">
                <a:latin typeface="楷体_GB2312" pitchFamily="49" charset="-122"/>
                <a:ea typeface="楷体_GB2312" pitchFamily="49" charset="-122"/>
              </a:rPr>
              <a:t>JdbcTemplate</a:t>
            </a:r>
            <a:r>
              <a:rPr lang="zh-CN" altLang="en-US" sz="2100" dirty="0" smtClean="0">
                <a:latin typeface="华文宋体" pitchFamily="2" charset="-122"/>
                <a:ea typeface="华文宋体" pitchFamily="2" charset="-122"/>
              </a:rPr>
              <a:t>前，要创建数据源对象。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100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endParaRPr lang="en-US" altLang="zh-CN" sz="2100" dirty="0" smtClean="0">
              <a:latin typeface="华文宋体" pitchFamily="2" charset="-122"/>
              <a:ea typeface="华文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28662" y="3214686"/>
            <a:ext cx="1285884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00364" y="3214686"/>
            <a:ext cx="157163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JdbcTemplate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00694" y="3214686"/>
            <a:ext cx="157163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dataSource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(C3p0)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2285984" y="3500438"/>
            <a:ext cx="571504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4714876" y="3429000"/>
            <a:ext cx="571504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57224" y="4929198"/>
            <a:ext cx="1357322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14" name="下箭头 13"/>
          <p:cNvSpPr/>
          <p:nvPr/>
        </p:nvSpPr>
        <p:spPr>
          <a:xfrm>
            <a:off x="1285852" y="4214818"/>
            <a:ext cx="500066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357422" y="4286256"/>
            <a:ext cx="6143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集成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包含如下几部：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导入集成包、连接池包。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初始化连接池数据源对象。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初始化</a:t>
            </a:r>
            <a:r>
              <a:rPr lang="en-US" altLang="zh-CN" dirty="0" smtClean="0"/>
              <a:t>JdbcTemplate</a:t>
            </a:r>
            <a:r>
              <a:rPr lang="zh-CN" altLang="en-US" dirty="0" smtClean="0"/>
              <a:t>对象。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调用</a:t>
            </a:r>
            <a:r>
              <a:rPr lang="en-US" altLang="zh-CN" dirty="0" smtClean="0"/>
              <a:t>JdbcTemplate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接口完成数据库操作。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85728"/>
            <a:ext cx="61436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4.2 </a:t>
            </a:r>
            <a:r>
              <a:rPr lang="en-US" altLang="zh-CN" sz="2800" b="1" dirty="0" err="1" smtClean="0">
                <a:latin typeface="黑体" pitchFamily="2" charset="-122"/>
                <a:ea typeface="黑体" pitchFamily="2" charset="-122"/>
              </a:rPr>
              <a:t>jdbc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的事物控制</a:t>
            </a:r>
            <a:endParaRPr lang="en-US" altLang="zh-CN" sz="2800" b="1" dirty="0" smtClean="0">
              <a:latin typeface="黑体" pitchFamily="2" charset="-122"/>
              <a:ea typeface="黑体" pitchFamily="2" charset="-122"/>
            </a:endParaRPr>
          </a:p>
          <a:p>
            <a:endParaRPr lang="zh-CN" altLang="en-US" sz="2800" b="1" dirty="0" smtClean="0"/>
          </a:p>
          <a:p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5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4.2.1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事物概述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只读事物与读写事物：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	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与所访问的数据库以及数据库驱动程序相关，并不一定是一个强制选项（例如在只读事物中去更新事物时允许的）。但若在事物中声明了只读事物，将会暗示数据库驱动程序和数据库系统，这个事务并不包含更改数据的操作</a:t>
            </a:r>
            <a:r>
              <a:rPr lang="zh-CN" altLang="en-US" sz="200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，那么驱动程序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和数据库就有可能根据这种情况对该事务进行一些特定的优化，比方说不安排相应的数据库锁，不记录回滚日志等，以减轻事务对数据库的压力，毕竟事务也是要消耗数据库的资源的。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 使用场景：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 lvl="1">
              <a:buClr>
                <a:schemeClr val="tx1"/>
              </a:buClr>
              <a:buNone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只读事物：单纯的数据库查询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 lvl="1">
              <a:buClr>
                <a:schemeClr val="tx1"/>
              </a:buClr>
              <a:buNone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读写事物：对数据进行修改的操作</a:t>
            </a:r>
            <a:r>
              <a:rPr lang="zh-CN" altLang="en-US" dirty="0" smtClean="0">
                <a:ea typeface="楷体_GB2312" pitchFamily="49" charset="-122"/>
                <a:sym typeface="Wingdings" pitchFamily="2" charset="2"/>
              </a:rPr>
              <a:t>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85728"/>
            <a:ext cx="61436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4.2 </a:t>
            </a:r>
            <a:r>
              <a:rPr lang="en-US" altLang="zh-CN" sz="2800" b="1" dirty="0" err="1" smtClean="0">
                <a:latin typeface="黑体" pitchFamily="2" charset="-122"/>
                <a:ea typeface="黑体" pitchFamily="2" charset="-122"/>
              </a:rPr>
              <a:t>jdbc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的事物控制</a:t>
            </a:r>
            <a:endParaRPr lang="en-US" altLang="zh-CN" sz="2800" b="1" dirty="0" smtClean="0">
              <a:latin typeface="黑体" pitchFamily="2" charset="-122"/>
              <a:ea typeface="黑体" pitchFamily="2" charset="-122"/>
            </a:endParaRPr>
          </a:p>
          <a:p>
            <a:endParaRPr lang="zh-CN" altLang="en-US" sz="2800" b="1" dirty="0" smtClean="0"/>
          </a:p>
          <a:p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5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4.2.2 spring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声明式事物控制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使用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spring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声明式事物控制分为如下几步：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在配置文件头信息上增加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tx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命名空间与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tx.xsd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：声明式事物控制需要引入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tx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标签，因此要引入此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xsd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文件。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571744"/>
            <a:ext cx="80200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85728"/>
            <a:ext cx="61436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4.2 </a:t>
            </a:r>
            <a:r>
              <a:rPr lang="en-US" altLang="zh-CN" sz="2800" b="1" dirty="0" err="1" smtClean="0">
                <a:latin typeface="黑体" pitchFamily="2" charset="-122"/>
                <a:ea typeface="黑体" pitchFamily="2" charset="-122"/>
              </a:rPr>
              <a:t>jdbc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的事物控制</a:t>
            </a:r>
            <a:endParaRPr lang="en-US" altLang="zh-CN" sz="2800" b="1" dirty="0" smtClean="0">
              <a:latin typeface="黑体" pitchFamily="2" charset="-122"/>
              <a:ea typeface="黑体" pitchFamily="2" charset="-122"/>
            </a:endParaRPr>
          </a:p>
          <a:p>
            <a:endParaRPr lang="zh-CN" altLang="en-US" sz="2800" b="1" dirty="0" smtClean="0"/>
          </a:p>
          <a:p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5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4.2.2 spring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声明式事物控制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配置事物控制管理器：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jdbc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的事物控制管理器为</a:t>
            </a:r>
            <a:r>
              <a:rPr lang="en-GB" altLang="zh-CN" sz="2000" dirty="0" err="1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DataSourceTransactionManager</a:t>
            </a:r>
            <a:r>
              <a:rPr lang="en-GB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 </a:t>
            </a: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GB" altLang="zh-CN" sz="2000" dirty="0" smtClean="0"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GB" altLang="zh-CN" sz="2000" dirty="0" smtClean="0"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GB" altLang="zh-CN" sz="2000" dirty="0" smtClean="0"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000" dirty="0" smtClean="0">
                <a:ea typeface="楷体_GB2312" pitchFamily="49" charset="-122"/>
                <a:sym typeface="Wingdings" pitchFamily="2" charset="2"/>
              </a:rPr>
              <a:t>配置事物通知：配置哪些函数委托</a:t>
            </a:r>
            <a:r>
              <a:rPr lang="en-US" altLang="zh-CN" sz="2000" dirty="0" smtClean="0">
                <a:ea typeface="楷体_GB2312" pitchFamily="49" charset="-122"/>
                <a:sym typeface="Wingdings" pitchFamily="2" charset="2"/>
              </a:rPr>
              <a:t>spring</a:t>
            </a:r>
            <a:r>
              <a:rPr lang="zh-CN" altLang="en-US" sz="2000" dirty="0" smtClean="0">
                <a:ea typeface="楷体_GB2312" pitchFamily="49" charset="-122"/>
                <a:sym typeface="Wingdings" pitchFamily="2" charset="2"/>
              </a:rPr>
              <a:t>进行事物管理，以及事物管理的隔离级别、传播行为、是否只读事物属性。建议大家在需要更新数据的函数上配置隔离级别为数据库默认级别，传播行为采用</a:t>
            </a:r>
            <a:r>
              <a:rPr lang="en-US" altLang="zh-CN" sz="2000" dirty="0" smtClean="0">
                <a:ea typeface="楷体_GB2312" pitchFamily="49" charset="-122"/>
                <a:sym typeface="Wingdings" pitchFamily="2" charset="2"/>
              </a:rPr>
              <a:t>required</a:t>
            </a:r>
            <a:r>
              <a:rPr lang="zh-CN" altLang="en-US" sz="2000" dirty="0" smtClean="0">
                <a:ea typeface="楷体_GB2312" pitchFamily="49" charset="-122"/>
                <a:sym typeface="Wingdings" pitchFamily="2" charset="2"/>
              </a:rPr>
              <a:t>，</a:t>
            </a:r>
            <a:r>
              <a:rPr lang="zh-CN" altLang="en-US" sz="2000" smtClean="0">
                <a:ea typeface="楷体_GB2312" pitchFamily="49" charset="-122"/>
                <a:sym typeface="Wingdings" pitchFamily="2" charset="2"/>
              </a:rPr>
              <a:t>读写事物。而</a:t>
            </a:r>
            <a:r>
              <a:rPr lang="zh-CN" altLang="en-US" sz="2000" dirty="0" smtClean="0">
                <a:ea typeface="楷体_GB2312" pitchFamily="49" charset="-122"/>
                <a:sym typeface="Wingdings" pitchFamily="2" charset="2"/>
              </a:rPr>
              <a:t>只是</a:t>
            </a:r>
            <a:r>
              <a:rPr lang="zh-CN" altLang="en-US" sz="2000" smtClean="0">
                <a:ea typeface="楷体_GB2312" pitchFamily="49" charset="-122"/>
                <a:sym typeface="Wingdings" pitchFamily="2" charset="2"/>
              </a:rPr>
              <a:t>查询的函数使用</a:t>
            </a:r>
            <a:r>
              <a:rPr lang="zh-CN" altLang="en-US" sz="2000" dirty="0" smtClean="0">
                <a:ea typeface="楷体_GB2312" pitchFamily="49" charset="-122"/>
                <a:sym typeface="Wingdings" pitchFamily="2" charset="2"/>
              </a:rPr>
              <a:t>只读事物，效率更高。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000240"/>
            <a:ext cx="79057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4429132"/>
            <a:ext cx="8286808" cy="183295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85728"/>
            <a:ext cx="61436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4.2 </a:t>
            </a:r>
            <a:r>
              <a:rPr lang="en-US" altLang="zh-CN" sz="2800" b="1" dirty="0" err="1" smtClean="0">
                <a:latin typeface="黑体" pitchFamily="2" charset="-122"/>
                <a:ea typeface="黑体" pitchFamily="2" charset="-122"/>
              </a:rPr>
              <a:t>jdbc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的事物控制</a:t>
            </a:r>
            <a:endParaRPr lang="en-US" altLang="zh-CN" sz="2800" b="1" dirty="0" smtClean="0">
              <a:latin typeface="黑体" pitchFamily="2" charset="-122"/>
              <a:ea typeface="黑体" pitchFamily="2" charset="-122"/>
            </a:endParaRPr>
          </a:p>
          <a:p>
            <a:endParaRPr lang="zh-CN" altLang="en-US" sz="2800" b="1" dirty="0" smtClean="0"/>
          </a:p>
          <a:p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5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4.2.2 spring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声明式事物控制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配置事物的切入点：也就是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spring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的哪些组件要配置事物通知。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accent5">
                  <a:lumMod val="75000"/>
                </a:schemeClr>
              </a:buClr>
              <a:buNone/>
            </a:pPr>
            <a:r>
              <a:rPr lang="en-US" altLang="zh-CN" dirty="0" smtClean="0"/>
              <a:t>	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在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spring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的三层架构中，建议把事物控制放在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service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层。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357430"/>
            <a:ext cx="8312510" cy="100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85728"/>
            <a:ext cx="61436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4.2 </a:t>
            </a:r>
            <a:r>
              <a:rPr lang="en-US" altLang="zh-CN" sz="2800" b="1" dirty="0" err="1" smtClean="0">
                <a:latin typeface="黑体" pitchFamily="2" charset="-122"/>
                <a:ea typeface="黑体" pitchFamily="2" charset="-122"/>
              </a:rPr>
              <a:t>jdbc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的事物控制</a:t>
            </a:r>
            <a:endParaRPr lang="en-US" altLang="zh-CN" sz="2800" b="1" dirty="0" smtClean="0">
              <a:latin typeface="黑体" pitchFamily="2" charset="-122"/>
              <a:ea typeface="黑体" pitchFamily="2" charset="-122"/>
            </a:endParaRPr>
          </a:p>
          <a:p>
            <a:endParaRPr lang="zh-CN" altLang="en-US" sz="2800" b="1" dirty="0" smtClean="0"/>
          </a:p>
          <a:p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5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4.2.3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使用注解完成事物控制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ClrTx/>
              <a:buFont typeface="Wingdings" pitchFamily="2" charset="2"/>
              <a:buChar char="Ø"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配置文件上增加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2000" b="1" dirty="0" smtClean="0"/>
              <a:t> </a:t>
            </a:r>
            <a:r>
              <a:rPr lang="en-US" altLang="zh-CN" sz="2000" b="1" dirty="0" smtClean="0">
                <a:solidFill>
                  <a:srgbClr val="00CC00"/>
                </a:solidFill>
              </a:rPr>
              <a:t>&lt;!--1 </a:t>
            </a:r>
            <a:r>
              <a:rPr lang="zh-CN" altLang="en-US" sz="2000" b="1" dirty="0" smtClean="0">
                <a:solidFill>
                  <a:srgbClr val="00CC00"/>
                </a:solidFill>
              </a:rPr>
              <a:t>启用</a:t>
            </a:r>
            <a:r>
              <a:rPr lang="en-US" altLang="zh-CN" sz="2000" b="1" dirty="0" smtClean="0">
                <a:solidFill>
                  <a:srgbClr val="00CC00"/>
                </a:solidFill>
              </a:rPr>
              <a:t>spring</a:t>
            </a:r>
            <a:r>
              <a:rPr lang="zh-CN" altLang="en-US" sz="2000" b="1" dirty="0" smtClean="0">
                <a:solidFill>
                  <a:srgbClr val="00CC00"/>
                </a:solidFill>
              </a:rPr>
              <a:t>的自动扫描功能</a:t>
            </a:r>
            <a:r>
              <a:rPr lang="en-US" altLang="zh-CN" sz="2000" b="1" dirty="0" smtClean="0">
                <a:solidFill>
                  <a:srgbClr val="00CC00"/>
                </a:solidFill>
              </a:rPr>
              <a:t>--&gt;</a:t>
            </a:r>
            <a:r>
              <a:rPr lang="en-US" altLang="zh-CN" sz="2000" dirty="0" smtClean="0"/>
              <a:t>                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/>
              <a:t>   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&lt;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context:component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-scan base-package=“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url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&lt;/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context:component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-scan&gt;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00CC00"/>
                </a:solidFill>
              </a:rPr>
              <a:t>&lt;!--5  </a:t>
            </a:r>
            <a:r>
              <a:rPr lang="zh-CN" altLang="en-US" sz="2000" b="1" dirty="0" smtClean="0">
                <a:solidFill>
                  <a:srgbClr val="00CC00"/>
                </a:solidFill>
              </a:rPr>
              <a:t>采用</a:t>
            </a:r>
            <a:r>
              <a:rPr lang="en-US" altLang="zh-CN" sz="2000" b="1" dirty="0" smtClean="0">
                <a:solidFill>
                  <a:srgbClr val="00CC00"/>
                </a:solidFill>
              </a:rPr>
              <a:t>@Transactional</a:t>
            </a:r>
            <a:r>
              <a:rPr lang="zh-CN" altLang="en-US" sz="2000" b="1" dirty="0" smtClean="0">
                <a:solidFill>
                  <a:srgbClr val="00CC00"/>
                </a:solidFill>
              </a:rPr>
              <a:t>注解方式使用事务 </a:t>
            </a:r>
            <a:r>
              <a:rPr lang="en-US" altLang="zh-CN" sz="2000" b="1" dirty="0" smtClean="0">
                <a:solidFill>
                  <a:srgbClr val="00CC00"/>
                </a:solidFill>
              </a:rPr>
              <a:t>--&gt;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/>
              <a:t>   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&lt;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tx:annotation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-driven transaction-manager="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txManager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" /&gt;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在业务层的方法上增加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transactional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注解。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solidFill>
                  <a:srgbClr val="00CC00"/>
                </a:solidFill>
                <a:latin typeface="黑体" pitchFamily="2" charset="-122"/>
                <a:ea typeface="黑体" pitchFamily="2" charset="-122"/>
              </a:rPr>
              <a:t>//</a:t>
            </a:r>
            <a:r>
              <a:rPr lang="zh-CN" altLang="en-US" sz="2000" b="1" smtClean="0">
                <a:solidFill>
                  <a:srgbClr val="00CC00"/>
                </a:solidFill>
                <a:latin typeface="黑体" pitchFamily="2" charset="-122"/>
                <a:ea typeface="黑体" pitchFamily="2" charset="-122"/>
              </a:rPr>
              <a:t>在需要被事物管理的方法上配置注解</a:t>
            </a:r>
            <a:endParaRPr lang="en-US" altLang="zh-CN" sz="2000" b="1" dirty="0" smtClean="0">
              <a:solidFill>
                <a:srgbClr val="00CC00"/>
              </a:solidFill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@Transactional(propagation=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Propagation.REQUIRED,isolation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=</a:t>
            </a:r>
            <a:r>
              <a:rPr lang="en-US" altLang="zh-CN" sz="2000" dirty="0" err="1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Isolation.DEFAULT,readOnly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=true)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public void save () throws Exception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85728"/>
            <a:ext cx="61436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4.1 spring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集成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jdbc</a:t>
            </a:r>
          </a:p>
          <a:p>
            <a:endParaRPr lang="zh-CN" altLang="en-US" sz="2800" b="1" dirty="0" smtClean="0"/>
          </a:p>
          <a:p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5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4.1.1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导入集成包、连接池包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  </a:t>
            </a: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集成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Jdbc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所需包如下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，</a:t>
            </a:r>
            <a:r>
              <a:rPr lang="zh-CN" altLang="en-US" sz="22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应导入</a:t>
            </a:r>
            <a:r>
              <a:rPr lang="en-US" altLang="zh-CN" sz="22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IOC</a:t>
            </a:r>
            <a:r>
              <a:rPr lang="zh-CN" altLang="en-US" sz="22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、</a:t>
            </a:r>
            <a:r>
              <a:rPr lang="en-US" altLang="zh-CN" sz="22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AOP</a:t>
            </a:r>
            <a:r>
              <a:rPr lang="zh-CN" altLang="en-US" sz="22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包，随后使用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spring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200" dirty="0" err="1" smtClean="0">
                <a:latin typeface="楷体_GB2312" pitchFamily="49" charset="-122"/>
                <a:ea typeface="楷体_GB2312" pitchFamily="49" charset="-122"/>
              </a:rPr>
              <a:t>jdbc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集成包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5">
                  <a:lumMod val="75000"/>
                </a:schemeClr>
              </a:buClr>
              <a:buNone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org.springframework.jdbc-3.0.2.RELEASE.jar</a:t>
            </a:r>
          </a:p>
          <a:p>
            <a:pPr lvl="1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该包封装并简化了</a:t>
            </a:r>
            <a:r>
              <a:rPr lang="en-US" altLang="zh-CN" sz="2200" dirty="0" err="1" smtClean="0">
                <a:latin typeface="楷体_GB2312" pitchFamily="49" charset="-122"/>
                <a:ea typeface="楷体_GB2312" pitchFamily="49" charset="-122"/>
              </a:rPr>
              <a:t>jdbc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的操作，</a:t>
            </a:r>
            <a:r>
              <a:rPr lang="en-US" altLang="zh-CN" sz="2200" dirty="0" err="1" smtClean="0">
                <a:latin typeface="楷体_GB2312" pitchFamily="49" charset="-122"/>
                <a:ea typeface="楷体_GB2312" pitchFamily="49" charset="-122"/>
              </a:rPr>
              <a:t>JdbcTemplate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就在此包内。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5">
                  <a:lumMod val="75000"/>
                </a:schemeClr>
              </a:buClr>
              <a:buNone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org.springframework.transaction-3.0.2.RELEASE.jar</a:t>
            </a:r>
          </a:p>
          <a:p>
            <a:pPr lvl="1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该包封装了对于数据库访问的事物控制方式，之后章节用到的声明式事物控制就封装在此包内。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连接池包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None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	com.springsource.com.mchange.v2.c3p0-0.9.1.2.jar</a:t>
            </a:r>
          </a:p>
          <a:p>
            <a:pPr>
              <a:buClr>
                <a:schemeClr val="accent5">
                  <a:lumMod val="75000"/>
                </a:schemeClr>
              </a:buClr>
              <a:buNone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	c3p0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连接池。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数据库驱动包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None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	ojdbc6.jar</a:t>
            </a:r>
          </a:p>
          <a:p>
            <a:pPr>
              <a:buNone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85728"/>
            <a:ext cx="61436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4.1 spring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集成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jdbc</a:t>
            </a:r>
          </a:p>
          <a:p>
            <a:endParaRPr lang="zh-CN" altLang="en-US" sz="2800" b="1" dirty="0" smtClean="0"/>
          </a:p>
          <a:p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8794" y="785795"/>
            <a:ext cx="671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4.1.1 </a:t>
            </a:r>
            <a:r>
              <a:rPr lang="en-US" altLang="en-US" sz="2400" b="1" dirty="0" err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DaraSources</a:t>
            </a:r>
            <a:r>
              <a:rPr lang="en-US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（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数据源）连接池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C3P0  </a:t>
            </a: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Spring 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使用连接池进行数据库的连接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zh-CN" altLang="en-US" sz="2000" b="1" dirty="0" smtClean="0"/>
              <a:t>负责从连接池获取一个连接、放回一个连接</a:t>
            </a:r>
            <a:endParaRPr lang="en-US" altLang="zh-CN" sz="2000" b="1" dirty="0" smtClean="0"/>
          </a:p>
          <a:p>
            <a:r>
              <a:rPr lang="zh-CN" altLang="en-US" sz="2000" dirty="0" smtClean="0"/>
              <a:t> 一般我们在项目中操作数据库时，都是每次需要操作数据库就建立一个连接，操作完成后释放连接。因为</a:t>
            </a:r>
            <a:r>
              <a:rPr lang="en-US" altLang="zh-CN" sz="2000" dirty="0" err="1" smtClean="0"/>
              <a:t>jdbc</a:t>
            </a:r>
            <a:r>
              <a:rPr lang="zh-CN" altLang="en-US" sz="2000" dirty="0" smtClean="0"/>
              <a:t>没有保持连接的能力，一旦超过一定时间没有使用（大约几百毫秒），连接就会被自动释放掉。而每次新建连接都需要</a:t>
            </a:r>
            <a:r>
              <a:rPr lang="en-US" altLang="zh-CN" sz="2000" dirty="0" smtClean="0"/>
              <a:t>140</a:t>
            </a:r>
            <a:r>
              <a:rPr lang="zh-CN" altLang="en-US" sz="2000" dirty="0" smtClean="0"/>
              <a:t>毫秒左右的时间，所以耗费时间比较多。若使用</a:t>
            </a:r>
            <a:r>
              <a:rPr lang="en-US" altLang="zh-CN" sz="2000" dirty="0" smtClean="0"/>
              <a:t>C3P0</a:t>
            </a:r>
            <a:r>
              <a:rPr lang="zh-CN" altLang="en-US" sz="2000" dirty="0" smtClean="0"/>
              <a:t>连接池来池化连接，随时取用，则平均每次取用只需要</a:t>
            </a:r>
            <a:r>
              <a:rPr lang="en-US" altLang="zh-CN" sz="2000" dirty="0" smtClean="0"/>
              <a:t>10-20</a:t>
            </a:r>
            <a:r>
              <a:rPr lang="zh-CN" altLang="en-US" sz="2000" dirty="0" smtClean="0"/>
              <a:t>毫秒。这在高并发随机访问数据库的时候对效率的提升有很大帮助。</a:t>
            </a:r>
          </a:p>
          <a:p>
            <a:r>
              <a:rPr lang="zh-CN" altLang="en-US" sz="2000" dirty="0" smtClean="0"/>
              <a:t>    </a:t>
            </a:r>
            <a:r>
              <a:rPr lang="en-US" altLang="zh-CN" sz="2000" dirty="0" smtClean="0"/>
              <a:t>C3P0</a:t>
            </a:r>
            <a:r>
              <a:rPr lang="zh-CN" altLang="en-US" sz="2000" dirty="0" smtClean="0"/>
              <a:t>连接池会根据你的配置来初始化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个数据库连接，空闲</a:t>
            </a:r>
            <a:r>
              <a:rPr lang="en-US" altLang="zh-CN" sz="2000" dirty="0" smtClean="0"/>
              <a:t>T</a:t>
            </a:r>
            <a:r>
              <a:rPr lang="zh-CN" altLang="en-US" sz="2000" dirty="0" smtClean="0"/>
              <a:t>时间后连接过期又会自动新建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个连接使得连接池总有空闲的数据库连接等待被取用。我们只需通过</a:t>
            </a:r>
            <a:r>
              <a:rPr lang="en-US" altLang="zh-CN" sz="2000" dirty="0" err="1" smtClean="0"/>
              <a:t>dataSourse.getConnection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即可从线程池中取用一个已经连接好的空闲连接，执行数据库操作。然后“断开”（放回）这个连接，把这个连接的使用权放回连接池。真正的数据库连接的创建与释放是由</a:t>
            </a:r>
            <a:r>
              <a:rPr lang="en-US" altLang="zh-CN" sz="2000" dirty="0" smtClean="0"/>
              <a:t>C3P0</a:t>
            </a:r>
            <a:r>
              <a:rPr lang="zh-CN" altLang="en-US" sz="2000" dirty="0" smtClean="0"/>
              <a:t>在后台自动完成的，我们花的只是取用与释放占用权的时间。全程耗时</a:t>
            </a:r>
            <a:r>
              <a:rPr lang="en-US" altLang="zh-CN" sz="2000" dirty="0" smtClean="0"/>
              <a:t>10+</a:t>
            </a:r>
            <a:r>
              <a:rPr lang="zh-CN" altLang="en-US" sz="2000" dirty="0" smtClean="0"/>
              <a:t>毫秒，比原来提高了几十倍</a:t>
            </a:r>
          </a:p>
          <a:p>
            <a:pPr>
              <a:buNone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85728"/>
            <a:ext cx="61436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4.1 spring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集成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jdbc</a:t>
            </a:r>
          </a:p>
          <a:p>
            <a:endParaRPr lang="zh-CN" altLang="en-US" sz="2800" b="1" dirty="0" smtClean="0"/>
          </a:p>
          <a:p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8794" y="785795"/>
            <a:ext cx="671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4.1.1 </a:t>
            </a:r>
            <a:r>
              <a:rPr lang="en-US" altLang="en-US" sz="2400" b="1" dirty="0" err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DaraSources</a:t>
            </a:r>
            <a:r>
              <a:rPr lang="en-US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（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数据源）连接池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C3P0  </a:t>
            </a: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135732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Tomcat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可以使用连接池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由容器提供，需要配置 容器，因此 动态项目（不使用</a:t>
            </a:r>
            <a:r>
              <a:rPr lang="en-US" altLang="zh-CN" sz="2200" dirty="0" err="1" smtClean="0">
                <a:latin typeface="楷体_GB2312" pitchFamily="49" charset="-122"/>
                <a:ea typeface="楷体_GB2312" pitchFamily="49" charset="-122"/>
              </a:rPr>
              <a:t>DBUtil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）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1.META-INF 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配置一个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context.xml</a:t>
            </a:r>
          </a:p>
          <a:p>
            <a:pPr>
              <a:buNone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修改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web.xml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文件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643182"/>
            <a:ext cx="8353425" cy="2066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85728"/>
            <a:ext cx="61436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4.1 spring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集成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jdbc</a:t>
            </a:r>
          </a:p>
          <a:p>
            <a:endParaRPr lang="zh-CN" altLang="en-US" sz="2800" b="1" dirty="0" smtClean="0"/>
          </a:p>
          <a:p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8794" y="785795"/>
            <a:ext cx="671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4.1.1 </a:t>
            </a:r>
            <a:r>
              <a:rPr lang="en-US" altLang="en-US" sz="2400" b="1" dirty="0" err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DaraSources</a:t>
            </a:r>
            <a:r>
              <a:rPr lang="en-US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（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数据源）连接池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  </a:t>
            </a: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135732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Tomcat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可以使用连接池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由容器提供，需要配置 容器，因此 动态项目（不使用</a:t>
            </a:r>
            <a:r>
              <a:rPr lang="en-US" altLang="zh-CN" sz="2200" dirty="0" err="1" smtClean="0">
                <a:latin typeface="楷体_GB2312" pitchFamily="49" charset="-122"/>
                <a:ea typeface="楷体_GB2312" pitchFamily="49" charset="-122"/>
              </a:rPr>
              <a:t>DBUtil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）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1.META-INF 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配置一个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context.xml</a:t>
            </a:r>
          </a:p>
          <a:p>
            <a:pPr>
              <a:buNone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修改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web.xml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文件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&lt;resource-ref&gt; </a:t>
            </a:r>
          </a:p>
          <a:p>
            <a:pPr>
              <a:buNone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      &lt;description&gt;DB Connection&lt;/description&gt; </a:t>
            </a:r>
          </a:p>
          <a:p>
            <a:pPr>
              <a:buNone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      &lt;res-ref-name&gt;</a:t>
            </a:r>
            <a:r>
              <a:rPr lang="en-US" altLang="zh-CN" sz="2200" dirty="0" err="1" smtClean="0">
                <a:latin typeface="楷体_GB2312" pitchFamily="49" charset="-122"/>
                <a:ea typeface="楷体_GB2312" pitchFamily="49" charset="-122"/>
              </a:rPr>
              <a:t>jdbc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/meeting&lt;/res-ref-name&gt; </a:t>
            </a:r>
          </a:p>
          <a:p>
            <a:pPr>
              <a:buNone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      &lt;res-type&gt;</a:t>
            </a:r>
            <a:r>
              <a:rPr lang="en-US" altLang="zh-CN" sz="2200" dirty="0" err="1" smtClean="0">
                <a:latin typeface="楷体_GB2312" pitchFamily="49" charset="-122"/>
                <a:ea typeface="楷体_GB2312" pitchFamily="49" charset="-122"/>
              </a:rPr>
              <a:t>javax.sql.DataSource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&lt;/res-type&gt; </a:t>
            </a:r>
          </a:p>
          <a:p>
            <a:pPr>
              <a:buNone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      &lt;res-auth&gt;Container&lt;/res-auth&gt; </a:t>
            </a:r>
          </a:p>
          <a:p>
            <a:pPr>
              <a:buNone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&lt;/resource-ref&gt;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85728"/>
            <a:ext cx="61436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4.1 spring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集成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jdbc</a:t>
            </a:r>
          </a:p>
          <a:p>
            <a:endParaRPr lang="zh-CN" altLang="en-US" sz="2800" b="1" dirty="0" smtClean="0"/>
          </a:p>
          <a:p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8794" y="785795"/>
            <a:ext cx="671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4.1.1 </a:t>
            </a:r>
            <a:r>
              <a:rPr lang="en-US" altLang="en-US" sz="2400" b="1" dirty="0" err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DaraSources</a:t>
            </a:r>
            <a:r>
              <a:rPr lang="en-US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（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数据源）连接池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C3P0  </a:t>
            </a: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135732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</a:rPr>
              <a:t>读取连接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endParaRPr lang="en-US" altLang="zh-CN" sz="2200" dirty="0" smtClean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071678"/>
            <a:ext cx="6858048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85728"/>
            <a:ext cx="61436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4.1 spring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集成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</a:rPr>
              <a:t>jdbc</a:t>
            </a:r>
          </a:p>
          <a:p>
            <a:endParaRPr lang="zh-CN" altLang="en-US" sz="2800" b="1" dirty="0" smtClean="0"/>
          </a:p>
          <a:p>
            <a:endParaRPr lang="zh-CN" altLang="en-US" sz="2800" b="1" dirty="0" smtClean="0"/>
          </a:p>
          <a:p>
            <a:endParaRPr lang="zh-CN" altLang="en-US" sz="2800" b="1" dirty="0" smtClean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5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4.1.2 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初始化连接池数据源对象</a:t>
            </a:r>
            <a:endParaRPr lang="en-US" altLang="zh-CN" sz="24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GB" altLang="zh-CN" sz="2200" dirty="0" err="1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ComboPooledDataSource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初始化可以使用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spring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的依赖注入，调用</a:t>
            </a:r>
            <a:r>
              <a:rPr lang="en-US" altLang="zh-CN" sz="22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setter</a:t>
            </a:r>
            <a:r>
              <a:rPr lang="zh-CN" altLang="en-US" sz="22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方法注入，优点是配置简单，将配置信息抽取到配置文件中，避免了硬编码。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  <a:p>
            <a:pPr>
              <a:buNone/>
            </a:pPr>
            <a:r>
              <a:rPr lang="en-GB" altLang="zh-CN" sz="16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&lt;bean id=“</a:t>
            </a:r>
            <a:r>
              <a:rPr lang="en-US" altLang="zh-CN" sz="1600" dirty="0" err="1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dataSource</a:t>
            </a:r>
            <a:r>
              <a:rPr lang="en-GB" altLang="zh-CN" sz="16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" </a:t>
            </a:r>
          </a:p>
          <a:p>
            <a:pPr>
              <a:buNone/>
            </a:pPr>
            <a:r>
              <a:rPr lang="en-GB" altLang="zh-CN" sz="16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class="com.mchange.v2.c3p0.ComboPooledDataSource"&gt;</a:t>
            </a:r>
          </a:p>
          <a:p>
            <a:pPr lvl="1">
              <a:buNone/>
            </a:pPr>
            <a:r>
              <a:rPr lang="en-US" altLang="zh-CN" sz="16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&lt;property name="</a:t>
            </a:r>
            <a:r>
              <a:rPr lang="en-US" altLang="zh-CN" sz="1600" dirty="0" err="1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jdbcUrl</a:t>
            </a:r>
            <a:r>
              <a:rPr lang="en-US" altLang="zh-CN" sz="16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" value="</a:t>
            </a:r>
            <a:r>
              <a:rPr lang="en-US" altLang="zh-CN" sz="1600" dirty="0" err="1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jdbc:oracle:thin</a:t>
            </a:r>
            <a:r>
              <a:rPr lang="en-US" altLang="zh-CN" sz="16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:@localhost:1521:orcl"/&gt;</a:t>
            </a:r>
          </a:p>
          <a:p>
            <a:pPr lvl="1">
              <a:buNone/>
            </a:pPr>
            <a:r>
              <a:rPr lang="en-GB" altLang="zh-CN" sz="16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&lt;property name="</a:t>
            </a:r>
            <a:r>
              <a:rPr lang="en-GB" altLang="zh-CN" sz="1600" dirty="0" err="1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driverClass</a:t>
            </a:r>
            <a:r>
              <a:rPr lang="en-GB" altLang="zh-CN" sz="16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" value="</a:t>
            </a:r>
            <a:r>
              <a:rPr lang="en-GB" altLang="zh-CN" sz="1600" dirty="0" err="1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oracle.jdbc.OracleDriver</a:t>
            </a:r>
            <a:r>
              <a:rPr lang="en-GB" altLang="zh-CN" sz="16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"/&gt;</a:t>
            </a:r>
          </a:p>
          <a:p>
            <a:pPr lvl="1">
              <a:buNone/>
            </a:pPr>
            <a:r>
              <a:rPr lang="en-US" altLang="zh-CN" sz="16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&lt;property name="user" value="spring"/&gt;</a:t>
            </a:r>
          </a:p>
          <a:p>
            <a:pPr lvl="1">
              <a:buNone/>
            </a:pPr>
            <a:r>
              <a:rPr lang="en-US" altLang="zh-CN" sz="16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&lt;property name="password" value="123"/&gt;</a:t>
            </a:r>
          </a:p>
          <a:p>
            <a:pPr lvl="1">
              <a:buNone/>
            </a:pPr>
            <a:r>
              <a:rPr lang="en-US" altLang="zh-CN" sz="16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&lt;property name="</a:t>
            </a:r>
            <a:r>
              <a:rPr lang="en-US" altLang="zh-CN" sz="1600" dirty="0" err="1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initialPoolSize</a:t>
            </a:r>
            <a:r>
              <a:rPr lang="en-US" altLang="zh-CN" sz="16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" value="3"/&gt;</a:t>
            </a:r>
          </a:p>
          <a:p>
            <a:pPr lvl="1">
              <a:buNone/>
            </a:pPr>
            <a:r>
              <a:rPr lang="en-US" altLang="zh-CN" sz="16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&lt;property name="</a:t>
            </a:r>
            <a:r>
              <a:rPr lang="en-US" altLang="zh-CN" sz="1600" dirty="0" err="1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maxPoolSize</a:t>
            </a:r>
            <a:r>
              <a:rPr lang="en-US" altLang="zh-CN" sz="16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" value="10"/&gt;</a:t>
            </a:r>
          </a:p>
          <a:p>
            <a:pPr lvl="1">
              <a:buNone/>
            </a:pPr>
            <a:r>
              <a:rPr lang="en-US" altLang="zh-CN" sz="16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&lt;property name="</a:t>
            </a:r>
            <a:r>
              <a:rPr lang="en-US" altLang="zh-CN" sz="1600" dirty="0" err="1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minPoolSize</a:t>
            </a:r>
            <a:r>
              <a:rPr lang="en-US" altLang="zh-CN" sz="16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" value="1"/&gt;</a:t>
            </a:r>
          </a:p>
          <a:p>
            <a:pPr lvl="1">
              <a:buNone/>
            </a:pPr>
            <a:r>
              <a:rPr lang="en-US" altLang="zh-CN" sz="16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&lt;property name="</a:t>
            </a:r>
            <a:r>
              <a:rPr lang="en-US" altLang="zh-CN" sz="1600" dirty="0" err="1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acquireIncrement</a:t>
            </a:r>
            <a:r>
              <a:rPr lang="en-US" altLang="zh-CN" sz="16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" value="3"/&gt;</a:t>
            </a:r>
          </a:p>
          <a:p>
            <a:pPr lvl="1">
              <a:buNone/>
            </a:pPr>
            <a:r>
              <a:rPr lang="en-US" altLang="zh-CN" sz="16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&lt;property name="</a:t>
            </a:r>
            <a:r>
              <a:rPr lang="en-US" altLang="zh-CN" sz="1600" dirty="0" err="1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maxIdleTime</a:t>
            </a:r>
            <a:r>
              <a:rPr lang="en-US" altLang="zh-CN" sz="16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" value="60"/&gt;</a:t>
            </a:r>
          </a:p>
          <a:p>
            <a:pPr>
              <a:buNone/>
            </a:pPr>
            <a:r>
              <a:rPr lang="en-GB" altLang="zh-CN" sz="2200" dirty="0" smtClean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&lt;/bean&gt;</a:t>
            </a:r>
          </a:p>
          <a:p>
            <a:pPr>
              <a:buNone/>
            </a:pPr>
            <a:r>
              <a:rPr lang="en-US" altLang="zh-CN" sz="2000" b="1" dirty="0" smtClean="0"/>
              <a:t>import </a:t>
            </a:r>
            <a:r>
              <a:rPr lang="en-US" altLang="zh-CN" sz="2000" b="1" dirty="0" err="1" smtClean="0"/>
              <a:t>javax.sql.DataSource</a:t>
            </a:r>
            <a:r>
              <a:rPr lang="en-US" altLang="zh-CN" sz="2000" b="1" dirty="0" smtClean="0"/>
              <a:t>;</a:t>
            </a:r>
            <a:endParaRPr lang="en-US" altLang="zh-CN" sz="2200" dirty="0" smtClean="0">
              <a:latin typeface="楷体_GB2312" pitchFamily="49" charset="-122"/>
              <a:ea typeface="楷体_GB2312" pitchFamily="49" charset="-122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4D72AFC519150E49918951FBFF7A7C5B" ma:contentTypeVersion="0" ma:contentTypeDescription="新建文档。" ma:contentTypeScope="" ma:versionID="148314e04616231f88702d2da183a7d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8f872aa5919130a473c1c9447df837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E7209E-9320-4E43-A1DE-3EE7DEE331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DFA389-3478-466C-8CE5-B703F4B474C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98BCAA4-46D1-4534-8FCC-DD12898025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14137</TotalTime>
  <Words>3322</Words>
  <Application>Microsoft Office PowerPoint</Application>
  <PresentationFormat>全屏显示(4:3)</PresentationFormat>
  <Paragraphs>369</Paragraphs>
  <Slides>34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</vt:lpstr>
      <vt:lpstr>主流开源框架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zhaozheng</dc:creator>
  <cp:lastModifiedBy>Administrator</cp:lastModifiedBy>
  <cp:revision>367</cp:revision>
  <dcterms:created xsi:type="dcterms:W3CDTF">2009-09-29T02:37:27Z</dcterms:created>
  <dcterms:modified xsi:type="dcterms:W3CDTF">2018-11-07T07:56:14Z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0x0101004D72AFC519150E49918951FBFF7A7C5B</vt:lpwstr>
  </property>
</Properties>
</file>