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282" r:id="rId2"/>
    <p:sldId id="293" r:id="rId3"/>
    <p:sldId id="283" r:id="rId4"/>
    <p:sldId id="287" r:id="rId5"/>
    <p:sldId id="288" r:id="rId6"/>
    <p:sldId id="291" r:id="rId7"/>
    <p:sldId id="292" r:id="rId8"/>
    <p:sldId id="258" r:id="rId9"/>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99"/>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89054" autoAdjust="0"/>
  </p:normalViewPr>
  <p:slideViewPr>
    <p:cSldViewPr>
      <p:cViewPr varScale="1">
        <p:scale>
          <a:sx n="117" d="100"/>
          <a:sy n="117" d="100"/>
        </p:scale>
        <p:origin x="232" y="68"/>
      </p:cViewPr>
      <p:guideLst>
        <p:guide orient="horz" pos="162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1FD75C5-BB69-4C41-BCA6-35221ED548A7}" type="datetimeFigureOut">
              <a:rPr lang="zh-CN" altLang="en-US"/>
              <a:pPr>
                <a:defRPr/>
              </a:pPr>
              <a:t>2020/1/7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2AF116A8-8F95-47A2-8654-74B66CD9736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endParaRPr lang="zh-CN" altLang="en-US"/>
          </a:p>
        </p:txBody>
      </p:sp>
      <p:sp>
        <p:nvSpPr>
          <p:cNvPr id="327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fld id="{4D0CF9C4-F3D2-471D-B96A-A6D58164134B}" type="datetimeFigureOut">
              <a:rPr lang="zh-CN" altLang="en-US"/>
              <a:pPr/>
              <a:t>2020/1/7</a:t>
            </a:fld>
            <a:endParaRPr lang="en-US" altLang="zh-CN"/>
          </a:p>
        </p:txBody>
      </p:sp>
      <p:sp>
        <p:nvSpPr>
          <p:cNvPr id="3277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endParaRPr lang="en-US" altLang="zh-CN"/>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AA383E4F-1829-4EE6-9F36-800D873B1792}"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6866" name="标题占位符 1"/>
          <p:cNvSpPr>
            <a:spLocks noGrp="1"/>
          </p:cNvSpPr>
          <p:nvPr>
            <p:ph type="ctrTitle"/>
          </p:nvPr>
        </p:nvSpPr>
        <p:spPr>
          <a:xfrm>
            <a:off x="755652" y="2301478"/>
            <a:ext cx="7561263" cy="917972"/>
          </a:xfrm>
        </p:spPr>
        <p:txBody>
          <a:bodyPr/>
          <a:lstStyle>
            <a:lvl1pPr algn="ctr">
              <a:defRPr sz="4000" b="1" smtClean="0"/>
            </a:lvl1pPr>
          </a:lstStyle>
          <a:p>
            <a:r>
              <a:rPr lang="zh-CN" altLang="en-US"/>
              <a:t>单击此处编辑母版标题样式</a:t>
            </a:r>
          </a:p>
        </p:txBody>
      </p:sp>
      <p:sp>
        <p:nvSpPr>
          <p:cNvPr id="36867" name="文本占位符 2"/>
          <p:cNvSpPr>
            <a:spLocks noGrp="1"/>
          </p:cNvSpPr>
          <p:nvPr>
            <p:ph type="subTitle" idx="1"/>
          </p:nvPr>
        </p:nvSpPr>
        <p:spPr>
          <a:xfrm>
            <a:off x="1476375" y="3381376"/>
            <a:ext cx="6400800" cy="702469"/>
          </a:xfrm>
        </p:spPr>
        <p:txBody>
          <a:bodyPr/>
          <a:lstStyle>
            <a:lvl1pPr marL="0" indent="0" algn="ctr">
              <a:buFont typeface="Wingdings" panose="05000000000000000000" pitchFamily="2" charset="2"/>
              <a:buNone/>
              <a:defRPr b="0" smtClean="0">
                <a:ea typeface="黑体" panose="02010609060101010101" pitchFamily="49" charset="-122"/>
              </a:defRPr>
            </a:lvl1pPr>
          </a:lstStyle>
          <a:p>
            <a:r>
              <a:rPr lang="zh-CN" altLang="en-US"/>
              <a:t>单击此处编辑母版副标题样式</a:t>
            </a:r>
          </a:p>
        </p:txBody>
      </p:sp>
      <p:sp>
        <p:nvSpPr>
          <p:cNvPr id="4" name="日期占位符 3"/>
          <p:cNvSpPr>
            <a:spLocks noGrp="1"/>
          </p:cNvSpPr>
          <p:nvPr>
            <p:ph type="dt" sz="half" idx="2"/>
          </p:nvPr>
        </p:nvSpPr>
        <p:spPr>
          <a:xfrm>
            <a:off x="457200" y="4683919"/>
            <a:ext cx="2133600" cy="357188"/>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fld id="{8E649A9F-D8AF-4BB7-B836-2E7D17563652}" type="datetimeFigureOut">
              <a:rPr lang="zh-CN" altLang="en-US"/>
              <a:pPr>
                <a:defRPr/>
              </a:pPr>
              <a:t>2020/1/7</a:t>
            </a:fld>
            <a:endParaRPr lang="zh-CN" altLang="en-US"/>
          </a:p>
        </p:txBody>
      </p:sp>
      <p:sp>
        <p:nvSpPr>
          <p:cNvPr id="5" name="页脚占位符 4"/>
          <p:cNvSpPr>
            <a:spLocks noGrp="1"/>
          </p:cNvSpPr>
          <p:nvPr>
            <p:ph type="ftr" sz="quarter" idx="3"/>
          </p:nvPr>
        </p:nvSpPr>
        <p:spPr>
          <a:xfrm>
            <a:off x="3124200" y="4683919"/>
            <a:ext cx="2895600" cy="357188"/>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683919"/>
            <a:ext cx="2133600" cy="357188"/>
          </a:xfrm>
        </p:spPr>
        <p:txBody>
          <a:bodyPr/>
          <a:lstStyle>
            <a:lvl1pPr algn="r" fontAlgn="auto">
              <a:spcBef>
                <a:spcPts val="0"/>
              </a:spcBef>
              <a:spcAft>
                <a:spcPts val="0"/>
              </a:spcAft>
              <a:defRPr sz="1200">
                <a:solidFill>
                  <a:schemeClr val="tx1">
                    <a:tint val="75000"/>
                  </a:schemeClr>
                </a:solidFill>
                <a:latin typeface="+mn-lt"/>
                <a:ea typeface="+mn-ea"/>
              </a:defRPr>
            </a:lvl1pPr>
          </a:lstStyle>
          <a:p>
            <a:pPr>
              <a:defRPr/>
            </a:pPr>
            <a:fld id="{56267EF5-9F85-4249-8989-8470A182FC23}"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86290" y="214296"/>
            <a:ext cx="4686304" cy="375050"/>
          </a:xfrm>
        </p:spPr>
        <p:txBody>
          <a:bodyPr>
            <a:noAutofit/>
          </a:bodyPr>
          <a:lstStyle>
            <a:lvl1pPr>
              <a:defRPr sz="2800" b="1">
                <a:solidFill>
                  <a:schemeClr val="tx1"/>
                </a:solidFill>
                <a:latin typeface="黑体" panose="02010609060101010101" pitchFamily="49" charset="-122"/>
                <a:ea typeface="黑体" panose="02010609060101010101" pitchFamily="49"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28680" y="1393023"/>
            <a:ext cx="8229600" cy="3214710"/>
          </a:xfrm>
        </p:spPr>
        <p:txBody>
          <a:bodyPr>
            <a:normAutofit/>
          </a:bodyPr>
          <a:lstStyle>
            <a:lvl1pPr>
              <a:buClr>
                <a:srgbClr val="92D050"/>
              </a:buClr>
              <a:buFontTx/>
              <a:buBlip>
                <a:blip r:embed="rId2"/>
              </a:buBlip>
              <a:defRPr sz="2400">
                <a:latin typeface="黑体" panose="02010609060101010101" pitchFamily="49" charset="-122"/>
                <a:ea typeface="黑体" panose="02010609060101010101" pitchFamily="49" charset="-122"/>
              </a:defRPr>
            </a:lvl1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4CD65144-AF8C-41D6-8C87-09FA2BEB2EC5}" type="datetimeFigureOut">
              <a:rPr lang="zh-CN" altLang="en-US"/>
              <a:pPr>
                <a:defRPr/>
              </a:pPr>
              <a:t>2020/1/7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3D2B8D2-612C-4F1B-858F-D0251C658D83}"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68313" y="195264"/>
            <a:ext cx="8229600" cy="378619"/>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900115" y="1059656"/>
            <a:ext cx="7272337" cy="329446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E07FFBA7-6293-45B6-A237-AB19EDBD03F4}" type="datetimeFigureOut">
              <a:rPr lang="zh-CN" altLang="en-US"/>
              <a:pPr>
                <a:defRPr/>
              </a:pPr>
              <a:t>2020/1/7</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372EF33D-3DD6-41D3-B70A-C8F105E1362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r" rtl="0" eaLnBrk="1" fontAlgn="base" hangingPunct="1">
        <a:spcBef>
          <a:spcPct val="0"/>
        </a:spcBef>
        <a:spcAft>
          <a:spcPct val="0"/>
        </a:spcAft>
        <a:defRPr sz="3600" kern="1200">
          <a:solidFill>
            <a:schemeClr val="tx1"/>
          </a:solidFill>
          <a:latin typeface="+mj-lt"/>
          <a:ea typeface="黑体" panose="02010609060101010101" pitchFamily="49" charset="-122"/>
          <a:cs typeface="+mj-cs"/>
        </a:defRPr>
      </a:lvl1pPr>
      <a:lvl2pPr algn="r" rtl="0" eaLnBrk="1" fontAlgn="base" hangingPunct="1">
        <a:spcBef>
          <a:spcPct val="0"/>
        </a:spcBef>
        <a:spcAft>
          <a:spcPct val="0"/>
        </a:spcAft>
        <a:defRPr sz="3600">
          <a:solidFill>
            <a:schemeClr val="tx1"/>
          </a:solidFill>
          <a:latin typeface="Calibri" panose="020F0502020204030204" pitchFamily="34" charset="0"/>
          <a:ea typeface="黑体" panose="02010609060101010101" pitchFamily="49" charset="-122"/>
        </a:defRPr>
      </a:lvl2pPr>
      <a:lvl3pPr algn="r" rtl="0" eaLnBrk="1" fontAlgn="base" hangingPunct="1">
        <a:spcBef>
          <a:spcPct val="0"/>
        </a:spcBef>
        <a:spcAft>
          <a:spcPct val="0"/>
        </a:spcAft>
        <a:defRPr sz="3600">
          <a:solidFill>
            <a:schemeClr val="tx1"/>
          </a:solidFill>
          <a:latin typeface="Calibri" panose="020F0502020204030204" pitchFamily="34" charset="0"/>
          <a:ea typeface="黑体" panose="02010609060101010101" pitchFamily="49" charset="-122"/>
        </a:defRPr>
      </a:lvl3pPr>
      <a:lvl4pPr algn="r" rtl="0" eaLnBrk="1" fontAlgn="base" hangingPunct="1">
        <a:spcBef>
          <a:spcPct val="0"/>
        </a:spcBef>
        <a:spcAft>
          <a:spcPct val="0"/>
        </a:spcAft>
        <a:defRPr sz="3600">
          <a:solidFill>
            <a:schemeClr val="tx1"/>
          </a:solidFill>
          <a:latin typeface="Calibri" panose="020F0502020204030204" pitchFamily="34" charset="0"/>
          <a:ea typeface="黑体" panose="02010609060101010101" pitchFamily="49" charset="-122"/>
        </a:defRPr>
      </a:lvl4pPr>
      <a:lvl5pPr algn="r" rtl="0" eaLnBrk="1" fontAlgn="base" hangingPunct="1">
        <a:spcBef>
          <a:spcPct val="0"/>
        </a:spcBef>
        <a:spcAft>
          <a:spcPct val="0"/>
        </a:spcAft>
        <a:defRPr sz="3600">
          <a:solidFill>
            <a:schemeClr val="tx1"/>
          </a:solidFill>
          <a:latin typeface="Calibri" panose="020F0502020204030204" pitchFamily="34" charset="0"/>
          <a:ea typeface="黑体" panose="02010609060101010101" pitchFamily="49"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00CC99"/>
        </a:buClr>
        <a:buFont typeface="Wingdings" panose="05000000000000000000" pitchFamily="2" charset="2"/>
        <a:buChar char="®"/>
        <a:defRPr sz="2800" b="1" kern="1200">
          <a:solidFill>
            <a:schemeClr val="tx1"/>
          </a:solidFill>
          <a:latin typeface="Arial" panose="020B0604020202020204" pitchFamily="34" charset="0"/>
          <a:ea typeface="新宋体" panose="02010609030101010101" pitchFamily="49" charset="-122"/>
          <a:cs typeface="+mn-cs"/>
        </a:defRPr>
      </a:lvl1pPr>
      <a:lvl2pPr marL="742950" indent="-285750" algn="l" rtl="0" eaLnBrk="1" fontAlgn="base" hangingPunct="1">
        <a:spcBef>
          <a:spcPct val="20000"/>
        </a:spcBef>
        <a:spcAft>
          <a:spcPct val="0"/>
        </a:spcAft>
        <a:buClr>
          <a:srgbClr val="00CC99"/>
        </a:buClr>
        <a:buFont typeface="Wingdings" panose="05000000000000000000" pitchFamily="2" charset="2"/>
        <a:buChar char="Ø"/>
        <a:defRPr sz="2400" kern="1200">
          <a:solidFill>
            <a:schemeClr val="tx1"/>
          </a:solidFill>
          <a:latin typeface="+mn-lt"/>
          <a:ea typeface="新宋体" panose="02010609030101010101" pitchFamily="49" charset="-122"/>
          <a:cs typeface="+mn-cs"/>
        </a:defRPr>
      </a:lvl2pPr>
      <a:lvl3pPr marL="1143000" indent="-228600" algn="l" rtl="0" eaLnBrk="1" fontAlgn="base" hangingPunct="1">
        <a:spcBef>
          <a:spcPct val="20000"/>
        </a:spcBef>
        <a:spcAft>
          <a:spcPct val="0"/>
        </a:spcAft>
        <a:buClr>
          <a:srgbClr val="00CC99"/>
        </a:buClr>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00CC99"/>
        </a:buClr>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00CC99"/>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err="1"/>
              <a:t>SpringMVC</a:t>
            </a:r>
            <a:endParaRPr lang="en-US" altLang="zh-CN" dirty="0"/>
          </a:p>
        </p:txBody>
      </p:sp>
      <p:sp>
        <p:nvSpPr>
          <p:cNvPr id="3" name="副标题 2">
            <a:extLst>
              <a:ext uri="{FF2B5EF4-FFF2-40B4-BE49-F238E27FC236}">
                <a16:creationId xmlns:a16="http://schemas.microsoft.com/office/drawing/2014/main" id="{46DB9FE1-3E1F-4EA4-8868-CB35A0608DD4}"/>
              </a:ext>
            </a:extLst>
          </p:cNvPr>
          <p:cNvSpPr>
            <a:spLocks noGrp="1"/>
          </p:cNvSpPr>
          <p:nvPr>
            <p:ph type="subTitle" idx="1"/>
          </p:nvPr>
        </p:nvSpPr>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springMVC</a:t>
            </a:r>
            <a:r>
              <a:rPr lang="zh-CN" altLang="en-US" dirty="0"/>
              <a:t>简介</a:t>
            </a:r>
          </a:p>
        </p:txBody>
      </p:sp>
      <p:sp>
        <p:nvSpPr>
          <p:cNvPr id="3" name="内容占位符 2"/>
          <p:cNvSpPr>
            <a:spLocks noGrp="1"/>
          </p:cNvSpPr>
          <p:nvPr>
            <p:ph idx="1"/>
          </p:nvPr>
        </p:nvSpPr>
        <p:spPr>
          <a:xfrm>
            <a:off x="571472" y="910816"/>
            <a:ext cx="8229600" cy="3214710"/>
          </a:xfrm>
        </p:spPr>
        <p:txBody>
          <a:bodyPr>
            <a:normAutofit/>
          </a:bodyPr>
          <a:lstStyle/>
          <a:p>
            <a:r>
              <a:rPr lang="en-US" altLang="zh-CN" b="0" dirty="0"/>
              <a:t>Spring Web MVC</a:t>
            </a:r>
            <a:r>
              <a:rPr lang="zh-CN" altLang="en-US" b="0" dirty="0"/>
              <a:t>是一种基于</a:t>
            </a:r>
            <a:r>
              <a:rPr lang="en-US" altLang="zh-CN" b="0" dirty="0"/>
              <a:t>Java</a:t>
            </a:r>
            <a:r>
              <a:rPr lang="zh-CN" altLang="en-US" b="0" dirty="0"/>
              <a:t>的实现了</a:t>
            </a:r>
            <a:r>
              <a:rPr lang="en-US" altLang="zh-CN" b="0" dirty="0"/>
              <a:t>Web MVC</a:t>
            </a:r>
            <a:r>
              <a:rPr lang="zh-CN" altLang="en-US" b="0" dirty="0"/>
              <a:t>设计模式的请求驱动类型的轻量级</a:t>
            </a:r>
            <a:r>
              <a:rPr lang="en-US" altLang="zh-CN" b="0" dirty="0"/>
              <a:t>Web</a:t>
            </a:r>
            <a:r>
              <a:rPr lang="zh-CN" altLang="en-US" b="0" dirty="0"/>
              <a:t>框架，即使用了</a:t>
            </a:r>
            <a:r>
              <a:rPr lang="en-US" altLang="zh-CN" b="0" dirty="0"/>
              <a:t>MVC</a:t>
            </a:r>
            <a:r>
              <a:rPr lang="zh-CN" altLang="en-US" b="0" dirty="0"/>
              <a:t>架构模式的思想，将</a:t>
            </a:r>
            <a:r>
              <a:rPr lang="en-US" altLang="zh-CN" b="0" dirty="0"/>
              <a:t>web</a:t>
            </a:r>
            <a:r>
              <a:rPr lang="zh-CN" altLang="en-US" b="0" dirty="0"/>
              <a:t>层进行职责解耦，基于请求驱动指的就是使用请求</a:t>
            </a:r>
            <a:r>
              <a:rPr lang="en-US" altLang="zh-CN" b="0" dirty="0"/>
              <a:t>-</a:t>
            </a:r>
            <a:r>
              <a:rPr lang="zh-CN" altLang="en-US" b="0" dirty="0"/>
              <a:t>响应模型，框架的目的就是帮助我们简化开发，</a:t>
            </a:r>
            <a:r>
              <a:rPr lang="en-US" altLang="zh-CN" b="0" dirty="0"/>
              <a:t>Spring Web MVC</a:t>
            </a:r>
            <a:r>
              <a:rPr lang="zh-CN" altLang="en-US" b="0" dirty="0"/>
              <a:t>也是要简化我们日常</a:t>
            </a:r>
            <a:r>
              <a:rPr lang="en-US" altLang="zh-CN" b="0" dirty="0"/>
              <a:t>Web</a:t>
            </a:r>
            <a:r>
              <a:rPr lang="zh-CN" altLang="en-US" b="0" dirty="0"/>
              <a:t>开发的</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springMVC</a:t>
            </a:r>
            <a:r>
              <a:rPr lang="zh-CN" altLang="en-US" dirty="0"/>
              <a:t>简介</a:t>
            </a:r>
          </a:p>
        </p:txBody>
      </p:sp>
      <p:sp>
        <p:nvSpPr>
          <p:cNvPr id="3" name="内容占位符 2"/>
          <p:cNvSpPr>
            <a:spLocks noGrp="1"/>
          </p:cNvSpPr>
          <p:nvPr>
            <p:ph idx="1"/>
          </p:nvPr>
        </p:nvSpPr>
        <p:spPr>
          <a:xfrm>
            <a:off x="571472" y="910816"/>
            <a:ext cx="8229600" cy="3214710"/>
          </a:xfrm>
        </p:spPr>
        <p:txBody>
          <a:bodyPr>
            <a:normAutofit lnSpcReduction="10000"/>
          </a:bodyPr>
          <a:lstStyle/>
          <a:p>
            <a:r>
              <a:rPr lang="en-US" b="0" dirty="0"/>
              <a:t>Spring MVC</a:t>
            </a:r>
            <a:r>
              <a:rPr lang="zh-CN" altLang="en-US" b="0" dirty="0"/>
              <a:t>框架是一个</a:t>
            </a:r>
            <a:r>
              <a:rPr lang="en-US" b="0" dirty="0"/>
              <a:t>MVC</a:t>
            </a:r>
            <a:r>
              <a:rPr lang="zh-CN" altLang="en-US" b="0" dirty="0"/>
              <a:t>框架，通过实现</a:t>
            </a:r>
            <a:r>
              <a:rPr lang="en-US" b="0" dirty="0"/>
              <a:t>Model-View-Controller</a:t>
            </a:r>
            <a:r>
              <a:rPr lang="zh-CN" altLang="en-US" b="0" dirty="0"/>
              <a:t>模式来很好地将数据、业务与展现进行分离。</a:t>
            </a:r>
            <a:endParaRPr lang="en-US" altLang="zh-CN" b="0" dirty="0"/>
          </a:p>
          <a:p>
            <a:r>
              <a:rPr lang="zh-CN" altLang="en-US" b="0" dirty="0"/>
              <a:t>前端控制器是</a:t>
            </a:r>
            <a:r>
              <a:rPr lang="en-US" dirty="0" err="1"/>
              <a:t>DispatcherServlet</a:t>
            </a:r>
            <a:endParaRPr lang="en-US" dirty="0"/>
          </a:p>
          <a:p>
            <a:r>
              <a:rPr lang="zh-CN" altLang="en-US" b="0" dirty="0"/>
              <a:t>应用控制器其实拆为处理器映射器</a:t>
            </a:r>
            <a:r>
              <a:rPr lang="en-US" altLang="zh-CN" b="0" dirty="0"/>
              <a:t>(</a:t>
            </a:r>
            <a:r>
              <a:rPr lang="en-US" b="0" dirty="0"/>
              <a:t>Handler Mapping)</a:t>
            </a:r>
          </a:p>
          <a:p>
            <a:r>
              <a:rPr lang="zh-CN" altLang="en-US" b="0" dirty="0"/>
              <a:t>视图解析器</a:t>
            </a:r>
            <a:r>
              <a:rPr lang="en-US" altLang="zh-CN" b="0" dirty="0"/>
              <a:t>(</a:t>
            </a:r>
            <a:r>
              <a:rPr lang="en-US" b="0" dirty="0"/>
              <a:t>View Resolver)</a:t>
            </a:r>
            <a:r>
              <a:rPr lang="zh-CN" altLang="en-US" b="0" dirty="0"/>
              <a:t>进行视图管理</a:t>
            </a:r>
            <a:endParaRPr lang="en-US" altLang="zh-CN" b="0" dirty="0"/>
          </a:p>
          <a:p>
            <a:r>
              <a:rPr lang="zh-CN" altLang="en-US" b="0" dirty="0"/>
              <a:t>页面控制器</a:t>
            </a:r>
            <a:r>
              <a:rPr lang="en-US" altLang="zh-CN" b="0" dirty="0"/>
              <a:t>/</a:t>
            </a:r>
            <a:r>
              <a:rPr lang="zh-CN" altLang="en-US" b="0" dirty="0"/>
              <a:t>动作</a:t>
            </a:r>
            <a:r>
              <a:rPr lang="en-US" altLang="zh-CN" b="0" dirty="0"/>
              <a:t>/</a:t>
            </a:r>
            <a:r>
              <a:rPr lang="zh-CN" altLang="en-US" b="0" dirty="0"/>
              <a:t>处理器为</a:t>
            </a:r>
            <a:r>
              <a:rPr lang="en-US" b="0" dirty="0"/>
              <a:t>Controller</a:t>
            </a:r>
            <a:r>
              <a:rPr lang="zh-CN" altLang="en-US" b="0" dirty="0"/>
              <a:t>接口</a:t>
            </a:r>
            <a:endParaRPr lang="en-US" altLang="zh-CN" b="0" dirty="0"/>
          </a:p>
          <a:p>
            <a:r>
              <a:rPr lang="zh-CN" altLang="en-US" b="0" dirty="0"/>
              <a:t>支持本地化（</a:t>
            </a:r>
            <a:r>
              <a:rPr lang="en-US" b="0" dirty="0"/>
              <a:t>Locale）</a:t>
            </a:r>
            <a:r>
              <a:rPr lang="zh-CN" altLang="en-US" b="0" dirty="0"/>
              <a:t>解析、主题（</a:t>
            </a:r>
            <a:r>
              <a:rPr lang="en-US" b="0" dirty="0"/>
              <a:t>Theme）</a:t>
            </a:r>
            <a:r>
              <a:rPr lang="zh-CN" altLang="en-US" b="0" dirty="0"/>
              <a:t>解析及文件上传面控制器</a:t>
            </a:r>
            <a:r>
              <a:rPr lang="en-US" altLang="zh-CN" b="0" dirty="0"/>
              <a:t>/</a:t>
            </a:r>
            <a:r>
              <a:rPr lang="zh-CN" altLang="en-US" b="0" dirty="0"/>
              <a:t>动作</a:t>
            </a:r>
            <a:r>
              <a:rPr lang="en-US" altLang="zh-CN" b="0" dirty="0"/>
              <a:t>/</a:t>
            </a:r>
            <a:r>
              <a:rPr lang="zh-CN" altLang="en-US" b="0" dirty="0"/>
              <a:t>处理器为</a:t>
            </a:r>
            <a:r>
              <a:rPr lang="en-US" b="0" dirty="0"/>
              <a:t>Controller</a:t>
            </a:r>
            <a:r>
              <a:rPr lang="zh-CN" altLang="en-US" b="0" dirty="0"/>
              <a:t>接口</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MVC</a:t>
            </a:r>
            <a:endParaRPr lang="zh-CN" altLang="en-US" dirty="0"/>
          </a:p>
        </p:txBody>
      </p:sp>
      <p:sp>
        <p:nvSpPr>
          <p:cNvPr id="3" name="内容占位符 2"/>
          <p:cNvSpPr>
            <a:spLocks noGrp="1"/>
          </p:cNvSpPr>
          <p:nvPr>
            <p:ph idx="1"/>
          </p:nvPr>
        </p:nvSpPr>
        <p:spPr>
          <a:xfrm>
            <a:off x="428596" y="910816"/>
            <a:ext cx="8229600" cy="3214710"/>
          </a:xfrm>
        </p:spPr>
        <p:txBody>
          <a:bodyPr>
            <a:normAutofit fontScale="92500"/>
          </a:bodyPr>
          <a:lstStyle/>
          <a:p>
            <a:r>
              <a:rPr lang="en-US" altLang="zh-CN" b="0" dirty="0">
                <a:latin typeface="+mn-ea"/>
                <a:ea typeface="+mn-ea"/>
              </a:rPr>
              <a:t>1.MVC</a:t>
            </a:r>
            <a:r>
              <a:rPr lang="zh-CN" altLang="en-US" b="0" dirty="0">
                <a:latin typeface="+mn-ea"/>
                <a:ea typeface="+mn-ea"/>
              </a:rPr>
              <a:t>：</a:t>
            </a:r>
            <a:r>
              <a:rPr lang="en-US" altLang="zh-CN" b="0" dirty="0">
                <a:latin typeface="+mn-ea"/>
                <a:ea typeface="+mn-ea"/>
              </a:rPr>
              <a:t>Model-View-Control  </a:t>
            </a:r>
            <a:r>
              <a:rPr lang="zh-CN" altLang="en-US" b="0" dirty="0">
                <a:latin typeface="+mn-ea"/>
                <a:ea typeface="+mn-ea"/>
              </a:rPr>
              <a:t>框架性质的</a:t>
            </a:r>
            <a:r>
              <a:rPr lang="en-US" altLang="zh-CN" b="0" dirty="0">
                <a:latin typeface="+mn-ea"/>
                <a:ea typeface="+mn-ea"/>
              </a:rPr>
              <a:t>C</a:t>
            </a:r>
            <a:r>
              <a:rPr lang="zh-CN" altLang="en-US" b="0" dirty="0">
                <a:latin typeface="+mn-ea"/>
                <a:ea typeface="+mn-ea"/>
              </a:rPr>
              <a:t>层要完成的主要工作：封装</a:t>
            </a:r>
            <a:r>
              <a:rPr lang="en-US" altLang="zh-CN" b="0" dirty="0">
                <a:latin typeface="+mn-ea"/>
                <a:ea typeface="+mn-ea"/>
              </a:rPr>
              <a:t>web</a:t>
            </a:r>
            <a:r>
              <a:rPr lang="zh-CN" altLang="en-US" b="0" dirty="0">
                <a:latin typeface="+mn-ea"/>
                <a:ea typeface="+mn-ea"/>
              </a:rPr>
              <a:t>请求为一个数据对象、调用业务逻辑层来处理数据对象、  返回处理数据结果及相应的视图给用户。 </a:t>
            </a:r>
          </a:p>
          <a:p>
            <a:r>
              <a:rPr lang="en-US" altLang="zh-CN" b="0" dirty="0">
                <a:latin typeface="+mn-ea"/>
                <a:ea typeface="+mn-ea"/>
              </a:rPr>
              <a:t>2.</a:t>
            </a:r>
            <a:r>
              <a:rPr lang="zh-CN" altLang="en-US" b="0" dirty="0">
                <a:latin typeface="+mn-ea"/>
                <a:ea typeface="+mn-ea"/>
              </a:rPr>
              <a:t>简要概述</a:t>
            </a:r>
            <a:r>
              <a:rPr lang="en-US" altLang="zh-CN" b="0" dirty="0" err="1">
                <a:latin typeface="+mn-ea"/>
                <a:ea typeface="+mn-ea"/>
              </a:rPr>
              <a:t>springmvc</a:t>
            </a:r>
            <a:r>
              <a:rPr lang="en-US" altLang="zh-CN" b="0" dirty="0">
                <a:latin typeface="+mn-ea"/>
                <a:ea typeface="+mn-ea"/>
              </a:rPr>
              <a:t>  C </a:t>
            </a:r>
            <a:r>
              <a:rPr lang="zh-CN" altLang="en-US" b="0" dirty="0">
                <a:latin typeface="+mn-ea"/>
                <a:ea typeface="+mn-ea"/>
              </a:rPr>
              <a:t>层框架的核心是 </a:t>
            </a:r>
            <a:r>
              <a:rPr lang="en-US" altLang="zh-CN" b="0" dirty="0" err="1">
                <a:latin typeface="+mn-ea"/>
                <a:ea typeface="+mn-ea"/>
              </a:rPr>
              <a:t>DispatcherServlet</a:t>
            </a:r>
            <a:r>
              <a:rPr lang="zh-CN" altLang="en-US" b="0" dirty="0">
                <a:latin typeface="+mn-ea"/>
                <a:ea typeface="+mn-ea"/>
              </a:rPr>
              <a:t>，它的作用是将请求分发给不同的后端处理器</a:t>
            </a:r>
            <a:r>
              <a:rPr lang="en-US" altLang="zh-CN" b="0" dirty="0">
                <a:latin typeface="+mn-ea"/>
                <a:ea typeface="+mn-ea"/>
              </a:rPr>
              <a:t>(controller)</a:t>
            </a:r>
            <a:r>
              <a:rPr lang="zh-CN" altLang="en-US" b="0" dirty="0">
                <a:latin typeface="+mn-ea"/>
                <a:ea typeface="+mn-ea"/>
              </a:rPr>
              <a:t>。 </a:t>
            </a:r>
            <a:r>
              <a:rPr lang="en-US" altLang="zh-CN" b="0" dirty="0">
                <a:latin typeface="+mn-ea"/>
                <a:ea typeface="+mn-ea"/>
              </a:rPr>
              <a:t>Spring </a:t>
            </a:r>
            <a:r>
              <a:rPr lang="zh-CN" altLang="en-US" b="0" dirty="0">
                <a:latin typeface="+mn-ea"/>
                <a:ea typeface="+mn-ea"/>
              </a:rPr>
              <a:t>的</a:t>
            </a:r>
            <a:r>
              <a:rPr lang="en-US" altLang="zh-CN" b="0" dirty="0">
                <a:latin typeface="+mn-ea"/>
                <a:ea typeface="+mn-ea"/>
              </a:rPr>
              <a:t>C </a:t>
            </a:r>
            <a:r>
              <a:rPr lang="zh-CN" altLang="en-US" b="0" dirty="0">
                <a:latin typeface="+mn-ea"/>
                <a:ea typeface="+mn-ea"/>
              </a:rPr>
              <a:t>层框架使用了后端控制器来、映射处理器和视图解析器来共同完成</a:t>
            </a:r>
            <a:r>
              <a:rPr lang="en-US" altLang="zh-CN" b="0" dirty="0">
                <a:latin typeface="+mn-ea"/>
                <a:ea typeface="+mn-ea"/>
              </a:rPr>
              <a:t>C </a:t>
            </a:r>
            <a:r>
              <a:rPr lang="zh-CN" altLang="en-US" b="0" dirty="0">
                <a:latin typeface="+mn-ea"/>
                <a:ea typeface="+mn-ea"/>
              </a:rPr>
              <a:t>层框架的主要工作。并且</a:t>
            </a:r>
            <a:r>
              <a:rPr lang="en-US" altLang="zh-CN" b="0" dirty="0">
                <a:latin typeface="+mn-ea"/>
                <a:ea typeface="+mn-ea"/>
              </a:rPr>
              <a:t>spring </a:t>
            </a:r>
            <a:r>
              <a:rPr lang="zh-CN" altLang="en-US" b="0" dirty="0">
                <a:latin typeface="+mn-ea"/>
                <a:ea typeface="+mn-ea"/>
              </a:rPr>
              <a:t>的</a:t>
            </a:r>
            <a:r>
              <a:rPr lang="en-US" altLang="zh-CN" b="0" dirty="0">
                <a:latin typeface="+mn-ea"/>
                <a:ea typeface="+mn-ea"/>
              </a:rPr>
              <a:t>C </a:t>
            </a:r>
            <a:r>
              <a:rPr lang="zh-CN" altLang="en-US" b="0" dirty="0">
                <a:latin typeface="+mn-ea"/>
                <a:ea typeface="+mn-ea"/>
              </a:rPr>
              <a:t>层框架还真正地把业务层处理的数据结果和相应的视图拼成一个对象，即</a:t>
            </a:r>
            <a:r>
              <a:rPr lang="en-US" altLang="zh-CN" b="0" dirty="0" err="1">
                <a:latin typeface="+mn-ea"/>
                <a:ea typeface="+mn-ea"/>
              </a:rPr>
              <a:t>ModelAndView</a:t>
            </a:r>
            <a:r>
              <a:rPr lang="en-US" altLang="zh-CN" b="0" dirty="0">
                <a:latin typeface="+mn-ea"/>
                <a:ea typeface="+mn-ea"/>
              </a:rPr>
              <a:t> </a:t>
            </a:r>
            <a:r>
              <a:rPr lang="zh-CN" altLang="en-US" b="0" dirty="0">
                <a:latin typeface="+mn-ea"/>
                <a:ea typeface="+mn-ea"/>
              </a:rPr>
              <a:t>对象。</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原理</a:t>
            </a:r>
          </a:p>
        </p:txBody>
      </p:sp>
      <p:sp>
        <p:nvSpPr>
          <p:cNvPr id="3" name="内容占位符 2"/>
          <p:cNvSpPr>
            <a:spLocks noGrp="1"/>
          </p:cNvSpPr>
          <p:nvPr>
            <p:ph idx="1"/>
          </p:nvPr>
        </p:nvSpPr>
        <p:spPr>
          <a:xfrm>
            <a:off x="500034" y="500048"/>
            <a:ext cx="8229600" cy="3214710"/>
          </a:xfrm>
        </p:spPr>
        <p:txBody>
          <a:bodyPr>
            <a:noAutofit/>
          </a:bodyPr>
          <a:lstStyle/>
          <a:p>
            <a:r>
              <a:rPr lang="en-US" altLang="zh-CN" sz="1600" b="0" dirty="0">
                <a:latin typeface="+mn-ea"/>
                <a:ea typeface="+mn-ea"/>
              </a:rPr>
              <a:t>1.</a:t>
            </a:r>
            <a:r>
              <a:rPr lang="zh-CN" altLang="en-US" sz="1600" b="0" dirty="0">
                <a:latin typeface="+mn-ea"/>
                <a:ea typeface="+mn-ea"/>
              </a:rPr>
              <a:t>用户向服务器发送请求，请求被</a:t>
            </a:r>
            <a:r>
              <a:rPr lang="en-US" altLang="zh-CN" sz="1600" b="0" dirty="0">
                <a:latin typeface="+mn-ea"/>
                <a:ea typeface="+mn-ea"/>
              </a:rPr>
              <a:t>Spring</a:t>
            </a:r>
            <a:r>
              <a:rPr lang="zh-CN" altLang="en-US" sz="1600" b="0" dirty="0">
                <a:latin typeface="+mn-ea"/>
                <a:ea typeface="+mn-ea"/>
              </a:rPr>
              <a:t>前端</a:t>
            </a:r>
            <a:r>
              <a:rPr lang="zh-CN" altLang="en-US" sz="1600" b="0">
                <a:latin typeface="+mn-ea"/>
                <a:ea typeface="+mn-ea"/>
              </a:rPr>
              <a:t>控制</a:t>
            </a:r>
            <a:r>
              <a:rPr lang="en-US" altLang="zh-CN" sz="1600" b="0">
                <a:latin typeface="+mn-ea"/>
                <a:ea typeface="+mn-ea"/>
              </a:rPr>
              <a:t>DispatcherServlet</a:t>
            </a:r>
            <a:r>
              <a:rPr lang="zh-CN" altLang="en-US" sz="1600" b="0" dirty="0">
                <a:latin typeface="+mn-ea"/>
                <a:ea typeface="+mn-ea"/>
              </a:rPr>
              <a:t>捕获；</a:t>
            </a:r>
          </a:p>
          <a:p>
            <a:r>
              <a:rPr lang="en-US" altLang="zh-CN" sz="1600" b="0" dirty="0">
                <a:latin typeface="+mn-ea"/>
                <a:ea typeface="+mn-ea"/>
              </a:rPr>
              <a:t>2.DispatcherServlet</a:t>
            </a:r>
            <a:r>
              <a:rPr lang="zh-CN" altLang="en-US" sz="1600" b="0" dirty="0">
                <a:latin typeface="+mn-ea"/>
                <a:ea typeface="+mn-ea"/>
              </a:rPr>
              <a:t>对请求</a:t>
            </a:r>
            <a:r>
              <a:rPr lang="en-US" altLang="zh-CN" sz="1600" b="0" dirty="0">
                <a:latin typeface="+mn-ea"/>
                <a:ea typeface="+mn-ea"/>
              </a:rPr>
              <a:t>URL</a:t>
            </a:r>
            <a:r>
              <a:rPr lang="zh-CN" altLang="en-US" sz="1600" b="0" dirty="0">
                <a:latin typeface="+mn-ea"/>
                <a:ea typeface="+mn-ea"/>
              </a:rPr>
              <a:t>进行解析，得到请求资源标识符（</a:t>
            </a:r>
            <a:r>
              <a:rPr lang="en-US" altLang="zh-CN" sz="1600" b="0" dirty="0">
                <a:latin typeface="+mn-ea"/>
                <a:ea typeface="+mn-ea"/>
              </a:rPr>
              <a:t>URI</a:t>
            </a:r>
            <a:r>
              <a:rPr lang="zh-CN" altLang="en-US" sz="1600" b="0" dirty="0">
                <a:latin typeface="+mn-ea"/>
                <a:ea typeface="+mn-ea"/>
              </a:rPr>
              <a:t>）。然后根据该</a:t>
            </a:r>
            <a:r>
              <a:rPr lang="en-US" altLang="zh-CN" sz="1600" b="0" dirty="0">
                <a:latin typeface="+mn-ea"/>
                <a:ea typeface="+mn-ea"/>
              </a:rPr>
              <a:t>URI</a:t>
            </a:r>
            <a:r>
              <a:rPr lang="zh-CN" altLang="en-US" sz="1600" b="0" dirty="0">
                <a:latin typeface="+mn-ea"/>
                <a:ea typeface="+mn-ea"/>
              </a:rPr>
              <a:t>，调用</a:t>
            </a:r>
            <a:r>
              <a:rPr lang="en-US" altLang="zh-CN" sz="1600" b="0" dirty="0" err="1">
                <a:latin typeface="+mn-ea"/>
                <a:ea typeface="+mn-ea"/>
              </a:rPr>
              <a:t>HandlerMapping</a:t>
            </a:r>
            <a:r>
              <a:rPr lang="zh-CN" altLang="en-US" sz="1600" b="0" dirty="0">
                <a:latin typeface="+mn-ea"/>
                <a:ea typeface="+mn-ea"/>
              </a:rPr>
              <a:t>获得该</a:t>
            </a:r>
            <a:r>
              <a:rPr lang="en-US" altLang="zh-CN" sz="1600" b="0" dirty="0">
                <a:latin typeface="+mn-ea"/>
                <a:ea typeface="+mn-ea"/>
              </a:rPr>
              <a:t>Handler</a:t>
            </a:r>
            <a:r>
              <a:rPr lang="zh-CN" altLang="en-US" sz="1600" b="0" dirty="0">
                <a:latin typeface="+mn-ea"/>
                <a:ea typeface="+mn-ea"/>
              </a:rPr>
              <a:t>配置的所有相关的对象（包括</a:t>
            </a:r>
            <a:r>
              <a:rPr lang="en-US" altLang="zh-CN" sz="1600" b="0" dirty="0">
                <a:latin typeface="+mn-ea"/>
                <a:ea typeface="+mn-ea"/>
              </a:rPr>
              <a:t>Handler</a:t>
            </a:r>
            <a:r>
              <a:rPr lang="zh-CN" altLang="en-US" sz="1600" b="0" dirty="0">
                <a:latin typeface="+mn-ea"/>
                <a:ea typeface="+mn-ea"/>
              </a:rPr>
              <a:t>对象以及</a:t>
            </a:r>
            <a:r>
              <a:rPr lang="en-US" altLang="zh-CN" sz="1600" b="0" dirty="0">
                <a:latin typeface="+mn-ea"/>
                <a:ea typeface="+mn-ea"/>
              </a:rPr>
              <a:t>Handler</a:t>
            </a:r>
            <a:r>
              <a:rPr lang="zh-CN" altLang="en-US" sz="1600" b="0" dirty="0">
                <a:latin typeface="+mn-ea"/>
                <a:ea typeface="+mn-ea"/>
              </a:rPr>
              <a:t>对象对应的拦截器），最后以</a:t>
            </a:r>
            <a:r>
              <a:rPr lang="en-US" altLang="zh-CN" sz="1600" b="0" dirty="0" err="1">
                <a:latin typeface="+mn-ea"/>
                <a:ea typeface="+mn-ea"/>
              </a:rPr>
              <a:t>HandlerExecutionChain</a:t>
            </a:r>
            <a:r>
              <a:rPr lang="zh-CN" altLang="en-US" sz="1600" b="0" dirty="0">
                <a:latin typeface="+mn-ea"/>
                <a:ea typeface="+mn-ea"/>
              </a:rPr>
              <a:t>对象的形式返回；</a:t>
            </a:r>
          </a:p>
          <a:p>
            <a:r>
              <a:rPr lang="en-US" altLang="zh-CN" sz="1600" b="0" dirty="0">
                <a:latin typeface="+mn-ea"/>
                <a:ea typeface="+mn-ea"/>
              </a:rPr>
              <a:t>3.DispatcherServlet</a:t>
            </a:r>
            <a:r>
              <a:rPr lang="zh-CN" altLang="en-US" sz="1600" b="0" dirty="0">
                <a:latin typeface="+mn-ea"/>
                <a:ea typeface="+mn-ea"/>
              </a:rPr>
              <a:t>根据获得的</a:t>
            </a:r>
            <a:r>
              <a:rPr lang="en-US" altLang="zh-CN" sz="1600" b="0" dirty="0">
                <a:latin typeface="+mn-ea"/>
                <a:ea typeface="+mn-ea"/>
              </a:rPr>
              <a:t>Handler</a:t>
            </a:r>
            <a:r>
              <a:rPr lang="zh-CN" altLang="en-US" sz="1600" b="0" dirty="0">
                <a:latin typeface="+mn-ea"/>
                <a:ea typeface="+mn-ea"/>
              </a:rPr>
              <a:t>，选择一个合适的</a:t>
            </a:r>
            <a:r>
              <a:rPr lang="en-US" altLang="zh-CN" sz="1600" b="0" dirty="0" err="1">
                <a:latin typeface="+mn-ea"/>
                <a:ea typeface="+mn-ea"/>
              </a:rPr>
              <a:t>HandlerAdapter</a:t>
            </a:r>
            <a:r>
              <a:rPr lang="zh-CN" altLang="en-US" sz="1600" b="0" dirty="0">
                <a:latin typeface="+mn-ea"/>
                <a:ea typeface="+mn-ea"/>
              </a:rPr>
              <a:t>。执行相应的</a:t>
            </a:r>
            <a:r>
              <a:rPr lang="en-US" altLang="zh-CN" sz="1600" b="0" dirty="0">
                <a:latin typeface="+mn-ea"/>
                <a:ea typeface="+mn-ea"/>
              </a:rPr>
              <a:t>Controller</a:t>
            </a:r>
            <a:r>
              <a:rPr lang="zh-CN" altLang="en-US" sz="1600" b="0" dirty="0">
                <a:latin typeface="+mn-ea"/>
                <a:ea typeface="+mn-ea"/>
              </a:rPr>
              <a:t>（附注：如果成功获得</a:t>
            </a:r>
            <a:r>
              <a:rPr lang="en-US" altLang="zh-CN" sz="1600" b="0" dirty="0" err="1">
                <a:latin typeface="+mn-ea"/>
                <a:ea typeface="+mn-ea"/>
              </a:rPr>
              <a:t>HandlerAdapter</a:t>
            </a:r>
            <a:r>
              <a:rPr lang="zh-CN" altLang="en-US" sz="1600" b="0" dirty="0">
                <a:latin typeface="+mn-ea"/>
                <a:ea typeface="+mn-ea"/>
              </a:rPr>
              <a:t>后，此时将开始执行拦截器的</a:t>
            </a:r>
            <a:r>
              <a:rPr lang="en-US" altLang="zh-CN" sz="1600" b="0" dirty="0" err="1">
                <a:latin typeface="+mn-ea"/>
                <a:ea typeface="+mn-ea"/>
              </a:rPr>
              <a:t>preHandler</a:t>
            </a:r>
            <a:r>
              <a:rPr lang="en-US" altLang="zh-CN" sz="1600" b="0" dirty="0">
                <a:latin typeface="+mn-ea"/>
                <a:ea typeface="+mn-ea"/>
              </a:rPr>
              <a:t>(...)</a:t>
            </a:r>
            <a:r>
              <a:rPr lang="zh-CN" altLang="en-US" sz="1600" b="0" dirty="0">
                <a:latin typeface="+mn-ea"/>
                <a:ea typeface="+mn-ea"/>
              </a:rPr>
              <a:t>方法）</a:t>
            </a:r>
          </a:p>
          <a:p>
            <a:r>
              <a:rPr lang="en-US" altLang="zh-CN" sz="1600" b="0" dirty="0">
                <a:latin typeface="+mn-ea"/>
                <a:ea typeface="+mn-ea"/>
              </a:rPr>
              <a:t>4.</a:t>
            </a:r>
            <a:r>
              <a:rPr lang="zh-CN" altLang="en-US" sz="1600" b="0" dirty="0">
                <a:latin typeface="+mn-ea"/>
                <a:ea typeface="+mn-ea"/>
              </a:rPr>
              <a:t>提取</a:t>
            </a:r>
            <a:r>
              <a:rPr lang="en-US" altLang="zh-CN" sz="1600" b="0" dirty="0">
                <a:latin typeface="+mn-ea"/>
                <a:ea typeface="+mn-ea"/>
              </a:rPr>
              <a:t>Request</a:t>
            </a:r>
            <a:r>
              <a:rPr lang="zh-CN" altLang="en-US" sz="1600" b="0" dirty="0">
                <a:latin typeface="+mn-ea"/>
                <a:ea typeface="+mn-ea"/>
              </a:rPr>
              <a:t>中的模型数据，填充</a:t>
            </a:r>
            <a:r>
              <a:rPr lang="en-US" altLang="zh-CN" sz="1600" b="0" dirty="0">
                <a:latin typeface="+mn-ea"/>
                <a:ea typeface="+mn-ea"/>
              </a:rPr>
              <a:t>Handler</a:t>
            </a:r>
            <a:r>
              <a:rPr lang="zh-CN" altLang="en-US" sz="1600" b="0" dirty="0">
                <a:latin typeface="+mn-ea"/>
                <a:ea typeface="+mn-ea"/>
              </a:rPr>
              <a:t>入参，开始执行</a:t>
            </a:r>
            <a:r>
              <a:rPr lang="en-US" altLang="zh-CN" sz="1600" b="0" dirty="0">
                <a:latin typeface="+mn-ea"/>
                <a:ea typeface="+mn-ea"/>
              </a:rPr>
              <a:t>Handler</a:t>
            </a:r>
            <a:r>
              <a:rPr lang="zh-CN" altLang="en-US" sz="1600" b="0" dirty="0">
                <a:latin typeface="+mn-ea"/>
                <a:ea typeface="+mn-ea"/>
              </a:rPr>
              <a:t>（</a:t>
            </a:r>
            <a:r>
              <a:rPr lang="en-US" altLang="zh-CN" sz="1600" b="0" dirty="0">
                <a:latin typeface="+mn-ea"/>
                <a:ea typeface="+mn-ea"/>
              </a:rPr>
              <a:t>Controller)</a:t>
            </a:r>
            <a:r>
              <a:rPr lang="zh-CN" altLang="en-US" sz="1600" b="0" dirty="0">
                <a:latin typeface="+mn-ea"/>
                <a:ea typeface="+mn-ea"/>
              </a:rPr>
              <a:t>。在填充</a:t>
            </a:r>
            <a:r>
              <a:rPr lang="en-US" altLang="zh-CN" sz="1600" b="0" dirty="0">
                <a:latin typeface="+mn-ea"/>
                <a:ea typeface="+mn-ea"/>
              </a:rPr>
              <a:t>Handler</a:t>
            </a:r>
            <a:r>
              <a:rPr lang="zh-CN" altLang="en-US" sz="1600" b="0" dirty="0">
                <a:latin typeface="+mn-ea"/>
                <a:ea typeface="+mn-ea"/>
              </a:rPr>
              <a:t>的入参过程中，根据你的配置，</a:t>
            </a:r>
            <a:r>
              <a:rPr lang="en-US" altLang="zh-CN" sz="1600" b="0" dirty="0">
                <a:latin typeface="+mn-ea"/>
                <a:ea typeface="+mn-ea"/>
              </a:rPr>
              <a:t>Spring</a:t>
            </a:r>
            <a:r>
              <a:rPr lang="zh-CN" altLang="en-US" sz="1600" b="0" dirty="0">
                <a:latin typeface="+mn-ea"/>
                <a:ea typeface="+mn-ea"/>
              </a:rPr>
              <a:t>将帮你做一些额外的工作：</a:t>
            </a:r>
            <a:endParaRPr lang="en-US" altLang="zh-CN" sz="1600" b="0" dirty="0">
              <a:latin typeface="+mn-ea"/>
              <a:ea typeface="+mn-ea"/>
            </a:endParaRPr>
          </a:p>
          <a:p>
            <a:pPr lvl="1"/>
            <a:r>
              <a:rPr lang="en-US" altLang="zh-CN" sz="1600" b="0" dirty="0" err="1">
                <a:latin typeface="+mn-ea"/>
                <a:ea typeface="+mn-ea"/>
              </a:rPr>
              <a:t>HttpMessageConveter</a:t>
            </a:r>
            <a:r>
              <a:rPr lang="zh-CN" altLang="en-US" sz="1600" b="0" dirty="0">
                <a:latin typeface="+mn-ea"/>
                <a:ea typeface="+mn-ea"/>
              </a:rPr>
              <a:t>：</a:t>
            </a:r>
            <a:endParaRPr lang="en-US" altLang="zh-CN" sz="1600" b="0" dirty="0">
              <a:latin typeface="+mn-ea"/>
              <a:ea typeface="+mn-ea"/>
            </a:endParaRPr>
          </a:p>
          <a:p>
            <a:pPr lvl="2"/>
            <a:r>
              <a:rPr lang="zh-CN" altLang="en-US" sz="1600" b="0" dirty="0">
                <a:latin typeface="+mn-ea"/>
                <a:ea typeface="+mn-ea"/>
              </a:rPr>
              <a:t>将请求消息（如</a:t>
            </a:r>
            <a:r>
              <a:rPr lang="en-US" altLang="zh-CN" sz="1600" b="0" dirty="0" err="1">
                <a:latin typeface="+mn-ea"/>
                <a:ea typeface="+mn-ea"/>
              </a:rPr>
              <a:t>Json</a:t>
            </a:r>
            <a:r>
              <a:rPr lang="zh-CN" altLang="en-US" sz="1600" b="0" dirty="0">
                <a:latin typeface="+mn-ea"/>
                <a:ea typeface="+mn-ea"/>
              </a:rPr>
              <a:t>、</a:t>
            </a:r>
            <a:r>
              <a:rPr lang="en-US" altLang="zh-CN" sz="1600" b="0" dirty="0">
                <a:latin typeface="+mn-ea"/>
                <a:ea typeface="+mn-ea"/>
              </a:rPr>
              <a:t>xml</a:t>
            </a:r>
            <a:r>
              <a:rPr lang="zh-CN" altLang="en-US" sz="1600" b="0" dirty="0">
                <a:latin typeface="+mn-ea"/>
                <a:ea typeface="+mn-ea"/>
              </a:rPr>
              <a:t>等数据）转换成一个对象，将对象转换为指定的响应信息</a:t>
            </a:r>
          </a:p>
          <a:p>
            <a:pPr lvl="2"/>
            <a:r>
              <a:rPr lang="zh-CN" altLang="en-US" sz="1600" b="0" dirty="0">
                <a:latin typeface="+mn-ea"/>
                <a:ea typeface="+mn-ea"/>
              </a:rPr>
              <a:t>数据转换：对请求消息进行数据转换。如</a:t>
            </a:r>
            <a:r>
              <a:rPr lang="en-US" altLang="zh-CN" sz="1600" b="0" dirty="0">
                <a:latin typeface="+mn-ea"/>
                <a:ea typeface="+mn-ea"/>
              </a:rPr>
              <a:t>String</a:t>
            </a:r>
            <a:r>
              <a:rPr lang="zh-CN" altLang="en-US" sz="1600" b="0" dirty="0">
                <a:latin typeface="+mn-ea"/>
                <a:ea typeface="+mn-ea"/>
              </a:rPr>
              <a:t>转换成</a:t>
            </a:r>
            <a:r>
              <a:rPr lang="en-US" altLang="zh-CN" sz="1600" b="0" dirty="0">
                <a:latin typeface="+mn-ea"/>
                <a:ea typeface="+mn-ea"/>
              </a:rPr>
              <a:t>Integer</a:t>
            </a:r>
            <a:r>
              <a:rPr lang="zh-CN" altLang="en-US" sz="1600" b="0" dirty="0">
                <a:latin typeface="+mn-ea"/>
                <a:ea typeface="+mn-ea"/>
              </a:rPr>
              <a:t>、</a:t>
            </a:r>
            <a:r>
              <a:rPr lang="en-US" altLang="zh-CN" sz="1600" b="0" dirty="0">
                <a:latin typeface="+mn-ea"/>
                <a:ea typeface="+mn-ea"/>
              </a:rPr>
              <a:t>Double</a:t>
            </a:r>
            <a:r>
              <a:rPr lang="zh-CN" altLang="en-US" sz="1600" b="0" dirty="0">
                <a:latin typeface="+mn-ea"/>
                <a:ea typeface="+mn-ea"/>
              </a:rPr>
              <a:t>等</a:t>
            </a:r>
          </a:p>
          <a:p>
            <a:pPr lvl="2"/>
            <a:r>
              <a:rPr lang="zh-CN" altLang="en-US" sz="1600" b="0" dirty="0">
                <a:latin typeface="+mn-ea"/>
                <a:ea typeface="+mn-ea"/>
              </a:rPr>
              <a:t>数据根式化：对请求消息进行数据格式化。如将字符串转换成格式化数字或格式化日期等</a:t>
            </a:r>
          </a:p>
          <a:p>
            <a:pPr lvl="2"/>
            <a:r>
              <a:rPr lang="zh-CN" altLang="en-US" sz="1600" b="0" dirty="0">
                <a:latin typeface="+mn-ea"/>
                <a:ea typeface="+mn-ea"/>
              </a:rPr>
              <a:t>数据验证：验证数据的有效性（长度、格式等），验证结果存储到</a:t>
            </a:r>
            <a:r>
              <a:rPr lang="en-US" altLang="zh-CN" sz="1600" b="0" dirty="0" err="1">
                <a:latin typeface="+mn-ea"/>
                <a:ea typeface="+mn-ea"/>
              </a:rPr>
              <a:t>BindingResult</a:t>
            </a:r>
            <a:r>
              <a:rPr lang="zh-CN" altLang="en-US" sz="1600" b="0" dirty="0">
                <a:latin typeface="+mn-ea"/>
                <a:ea typeface="+mn-ea"/>
              </a:rPr>
              <a:t>或</a:t>
            </a:r>
            <a:r>
              <a:rPr lang="en-US" altLang="zh-CN" sz="1600" b="0" dirty="0">
                <a:latin typeface="+mn-ea"/>
                <a:ea typeface="+mn-ea"/>
              </a:rPr>
              <a:t>Error</a:t>
            </a:r>
            <a:r>
              <a:rPr lang="zh-CN" altLang="en-US" sz="1600" b="0" dirty="0">
                <a:latin typeface="+mn-ea"/>
                <a:ea typeface="+mn-ea"/>
              </a:rPr>
              <a:t>中</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原理</a:t>
            </a:r>
          </a:p>
        </p:txBody>
      </p:sp>
      <p:sp>
        <p:nvSpPr>
          <p:cNvPr id="3" name="内容占位符 2"/>
          <p:cNvSpPr>
            <a:spLocks noGrp="1"/>
          </p:cNvSpPr>
          <p:nvPr>
            <p:ph idx="1"/>
          </p:nvPr>
        </p:nvSpPr>
        <p:spPr/>
        <p:txBody>
          <a:bodyPr/>
          <a:lstStyle/>
          <a:p>
            <a:r>
              <a:rPr lang="en-US" altLang="zh-CN" b="0" dirty="0">
                <a:latin typeface="+mn-ea"/>
              </a:rPr>
              <a:t>5.Handler</a:t>
            </a:r>
            <a:r>
              <a:rPr lang="zh-CN" altLang="en-US" b="0" dirty="0">
                <a:latin typeface="+mn-ea"/>
              </a:rPr>
              <a:t>执行完成后，向</a:t>
            </a:r>
            <a:r>
              <a:rPr lang="en-US" altLang="zh-CN" b="0" dirty="0" err="1">
                <a:latin typeface="+mn-ea"/>
              </a:rPr>
              <a:t>DispatcherServlet</a:t>
            </a:r>
            <a:r>
              <a:rPr lang="zh-CN" altLang="en-US" b="0" dirty="0">
                <a:latin typeface="+mn-ea"/>
              </a:rPr>
              <a:t>返回一个</a:t>
            </a:r>
            <a:r>
              <a:rPr lang="en-US" altLang="zh-CN" b="0" dirty="0" err="1">
                <a:latin typeface="+mn-ea"/>
              </a:rPr>
              <a:t>ModelAndView</a:t>
            </a:r>
            <a:r>
              <a:rPr lang="zh-CN" altLang="en-US" b="0" dirty="0">
                <a:latin typeface="+mn-ea"/>
              </a:rPr>
              <a:t>对象；</a:t>
            </a:r>
          </a:p>
          <a:p>
            <a:r>
              <a:rPr lang="en-US" altLang="zh-CN" b="0" dirty="0">
                <a:latin typeface="+mn-ea"/>
              </a:rPr>
              <a:t>6.</a:t>
            </a:r>
            <a:r>
              <a:rPr lang="zh-CN" altLang="en-US" b="0" dirty="0">
                <a:latin typeface="+mn-ea"/>
              </a:rPr>
              <a:t>根据返回的</a:t>
            </a:r>
            <a:r>
              <a:rPr lang="en-US" altLang="zh-CN" b="0" dirty="0" err="1">
                <a:latin typeface="+mn-ea"/>
              </a:rPr>
              <a:t>ModelAndView</a:t>
            </a:r>
            <a:r>
              <a:rPr lang="zh-CN" altLang="en-US" b="0" dirty="0">
                <a:latin typeface="+mn-ea"/>
              </a:rPr>
              <a:t>，选择一个适合的</a:t>
            </a:r>
            <a:r>
              <a:rPr lang="en-US" altLang="zh-CN" b="0" dirty="0" err="1">
                <a:latin typeface="+mn-ea"/>
              </a:rPr>
              <a:t>ViewResolver</a:t>
            </a:r>
            <a:r>
              <a:rPr lang="zh-CN" altLang="en-US" b="0" dirty="0">
                <a:latin typeface="+mn-ea"/>
              </a:rPr>
              <a:t>（必须是已经注册到</a:t>
            </a:r>
            <a:r>
              <a:rPr lang="en-US" altLang="zh-CN" b="0" dirty="0">
                <a:latin typeface="+mn-ea"/>
              </a:rPr>
              <a:t>Spring</a:t>
            </a:r>
            <a:r>
              <a:rPr lang="zh-CN" altLang="en-US" b="0" dirty="0">
                <a:latin typeface="+mn-ea"/>
              </a:rPr>
              <a:t>容器中的</a:t>
            </a:r>
            <a:r>
              <a:rPr lang="en-US" altLang="zh-CN" b="0" dirty="0" err="1">
                <a:latin typeface="+mn-ea"/>
              </a:rPr>
              <a:t>ViewResolver</a:t>
            </a:r>
            <a:r>
              <a:rPr lang="en-US" altLang="zh-CN" b="0" dirty="0">
                <a:latin typeface="+mn-ea"/>
              </a:rPr>
              <a:t>)</a:t>
            </a:r>
            <a:r>
              <a:rPr lang="zh-CN" altLang="en-US" b="0" dirty="0">
                <a:latin typeface="+mn-ea"/>
              </a:rPr>
              <a:t>返回给</a:t>
            </a:r>
            <a:r>
              <a:rPr lang="en-US" altLang="zh-CN" b="0" dirty="0" err="1">
                <a:latin typeface="+mn-ea"/>
              </a:rPr>
              <a:t>DispatcherServlet</a:t>
            </a:r>
            <a:r>
              <a:rPr lang="zh-CN" altLang="en-US" b="0" dirty="0">
                <a:latin typeface="+mn-ea"/>
              </a:rPr>
              <a:t>；</a:t>
            </a:r>
          </a:p>
          <a:p>
            <a:r>
              <a:rPr lang="en-US" altLang="zh-CN" b="0" dirty="0">
                <a:latin typeface="+mn-ea"/>
              </a:rPr>
              <a:t>7.ViewResolver</a:t>
            </a:r>
            <a:r>
              <a:rPr lang="zh-CN" altLang="en-US" b="0" dirty="0">
                <a:latin typeface="+mn-ea"/>
              </a:rPr>
              <a:t>结合</a:t>
            </a:r>
            <a:r>
              <a:rPr lang="en-US" altLang="zh-CN" b="0" dirty="0">
                <a:latin typeface="+mn-ea"/>
              </a:rPr>
              <a:t>Model</a:t>
            </a:r>
            <a:r>
              <a:rPr lang="zh-CN" altLang="en-US" b="0" dirty="0">
                <a:latin typeface="+mn-ea"/>
              </a:rPr>
              <a:t>和</a:t>
            </a:r>
            <a:r>
              <a:rPr lang="en-US" altLang="zh-CN" b="0" dirty="0">
                <a:latin typeface="+mn-ea"/>
              </a:rPr>
              <a:t>View</a:t>
            </a:r>
            <a:r>
              <a:rPr lang="zh-CN" altLang="en-US" b="0" dirty="0">
                <a:latin typeface="+mn-ea"/>
              </a:rPr>
              <a:t>，来渲染视图</a:t>
            </a:r>
          </a:p>
          <a:p>
            <a:r>
              <a:rPr lang="en-US" altLang="zh-CN" b="0" dirty="0">
                <a:latin typeface="+mn-ea"/>
              </a:rPr>
              <a:t>8.</a:t>
            </a:r>
            <a:r>
              <a:rPr lang="zh-CN" altLang="en-US" b="0" dirty="0">
                <a:latin typeface="+mn-ea"/>
              </a:rPr>
              <a:t>将渲染结果返回给客户端。</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原理</a:t>
            </a:r>
          </a:p>
        </p:txBody>
      </p:sp>
      <p:pic>
        <p:nvPicPr>
          <p:cNvPr id="7170" name="Picture 2" descr="http://ww4.sinaimg.cn/mw690/6941baebtw1epg9al8bv6j20f90aqjrx.jpg"/>
          <p:cNvPicPr>
            <a:picLocks noChangeAspect="1" noChangeArrowheads="1"/>
          </p:cNvPicPr>
          <p:nvPr/>
        </p:nvPicPr>
        <p:blipFill>
          <a:blip r:embed="rId2" cstate="print"/>
          <a:srcRect/>
          <a:stretch>
            <a:fillRect/>
          </a:stretch>
        </p:blipFill>
        <p:spPr bwMode="auto">
          <a:xfrm>
            <a:off x="1857356" y="785800"/>
            <a:ext cx="5229225" cy="367665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struts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60000"/>
            <a:lumOff val="40000"/>
          </a:schemeClr>
        </a:solidFill>
      </a:spPr>
      <a:bodyPr wrap="none" rtlCol="0">
        <a:spAutoFit/>
      </a:bodyPr>
      <a:lstStyle>
        <a:defPP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struts2</Template>
  <TotalTime>0</TotalTime>
  <Words>602</Words>
  <Application>Microsoft Office PowerPoint</Application>
  <PresentationFormat>全屏显示(16:9)</PresentationFormat>
  <Paragraphs>29</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黑体</vt:lpstr>
      <vt:lpstr>宋体</vt:lpstr>
      <vt:lpstr>Arial</vt:lpstr>
      <vt:lpstr>Calibri</vt:lpstr>
      <vt:lpstr>Wingdings</vt:lpstr>
      <vt:lpstr>struts2</vt:lpstr>
      <vt:lpstr>SpringMVC</vt:lpstr>
      <vt:lpstr>springMVC简介</vt:lpstr>
      <vt:lpstr>springMVC简介</vt:lpstr>
      <vt:lpstr>MVC</vt:lpstr>
      <vt:lpstr>原理</vt:lpstr>
      <vt:lpstr>原理</vt:lpstr>
      <vt:lpstr>原理</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c:creator>
  <cp:lastModifiedBy>qin xiaodong</cp:lastModifiedBy>
  <cp:revision>1059</cp:revision>
  <dcterms:created xsi:type="dcterms:W3CDTF">2015-02-04T04:41:00Z</dcterms:created>
  <dcterms:modified xsi:type="dcterms:W3CDTF">2020-01-07T14:41:01Z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2052-10.1.0.6382</vt:lpwstr>
  </property>
</Properties>
</file>