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2" r:id="rId2"/>
    <p:sldId id="305" r:id="rId3"/>
    <p:sldId id="303" r:id="rId4"/>
    <p:sldId id="298" r:id="rId5"/>
    <p:sldId id="300" r:id="rId6"/>
    <p:sldId id="301" r:id="rId7"/>
    <p:sldId id="299" r:id="rId8"/>
    <p:sldId id="304" r:id="rId9"/>
    <p:sldId id="302" r:id="rId10"/>
    <p:sldId id="306" r:id="rId11"/>
    <p:sldId id="307" r:id="rId12"/>
    <p:sldId id="308" r:id="rId13"/>
    <p:sldId id="309" r:id="rId14"/>
    <p:sldId id="310" r:id="rId15"/>
    <p:sldId id="296" r:id="rId16"/>
    <p:sldId id="311" r:id="rId17"/>
    <p:sldId id="312" r:id="rId18"/>
    <p:sldId id="297" r:id="rId19"/>
    <p:sldId id="313" r:id="rId20"/>
    <p:sldId id="314" r:id="rId21"/>
    <p:sldId id="258" r:id="rId22"/>
  </p:sldIdLst>
  <p:sldSz cx="122412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213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426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646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859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607310" algn="l" defTabSz="10426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128645" algn="l" defTabSz="10426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650615" algn="l" defTabSz="10426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171950" algn="l" defTabSz="10426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9054" autoAdjust="0"/>
  </p:normalViewPr>
  <p:slideViewPr>
    <p:cSldViewPr>
      <p:cViewPr varScale="1">
        <p:scale>
          <a:sx n="88" d="100"/>
          <a:sy n="88" d="100"/>
        </p:scale>
        <p:origin x="216" y="68"/>
      </p:cViewPr>
      <p:guideLst>
        <p:guide orient="horz" pos="2161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D75C5-BB69-4C41-BCA6-35221ED548A7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116A8-8F95-47A2-8654-74B66CD97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D0CF9C4-F3D2-471D-B96A-A6D58164134B}" type="datetimeFigureOut">
              <a:rPr lang="zh-CN" altLang="en-US"/>
              <a:pPr/>
              <a:t>2020/1/7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9888" y="685800"/>
            <a:ext cx="611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A383E4F-1829-4EE6-9F36-800D873B179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52133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04267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56464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8597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607310" algn="l" defTabSz="104267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45" algn="l" defTabSz="104267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267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267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3E4F-1829-4EE6-9F36-800D873B1792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占位符 1"/>
          <p:cNvSpPr>
            <a:spLocks noGrp="1"/>
          </p:cNvSpPr>
          <p:nvPr>
            <p:ph type="ctrTitle"/>
          </p:nvPr>
        </p:nvSpPr>
        <p:spPr>
          <a:xfrm>
            <a:off x="1011601" y="3069349"/>
            <a:ext cx="10122379" cy="1224246"/>
          </a:xfrm>
        </p:spPr>
        <p:txBody>
          <a:bodyPr/>
          <a:lstStyle>
            <a:lvl1pPr algn="ctr">
              <a:defRPr sz="4600" b="1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subTitle" idx="1"/>
          </p:nvPr>
        </p:nvSpPr>
        <p:spPr>
          <a:xfrm>
            <a:off x="1976446" y="4509545"/>
            <a:ext cx="8568849" cy="936841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smtClean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246671"/>
            <a:ext cx="2856283" cy="476361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649A9F-D8AF-4BB7-B836-2E7D17563652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246671"/>
            <a:ext cx="3876384" cy="476361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246671"/>
            <a:ext cx="2856283" cy="476361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267EF5-9F85-4249-8989-8470A182FC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1994" y="285794"/>
            <a:ext cx="6273627" cy="500182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1857794"/>
            <a:ext cx="11017092" cy="4287272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7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65144-AF8C-41D6-8C87-09FA2BEB2EC5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8D2-612C-4F1B-858F-D0251C658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6938" y="260411"/>
            <a:ext cx="11017092" cy="504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4296" tIns="52148" rIns="104296" bIns="5214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204995" y="1413203"/>
            <a:ext cx="9735589" cy="4393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4296" tIns="52148" rIns="104296" bIns="5214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6357823"/>
            <a:ext cx="2856283" cy="365209"/>
          </a:xfrm>
          <a:prstGeom prst="rect">
            <a:avLst/>
          </a:prstGeom>
        </p:spPr>
        <p:txBody>
          <a:bodyPr vert="horz" lIns="104296" tIns="52148" rIns="104296" bIns="5214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7FFBA7-6293-45B6-A237-AB19EDBD03F4}" type="datetimeFigureOut">
              <a:rPr lang="zh-CN" altLang="en-US"/>
              <a:pPr>
                <a:defRPr/>
              </a:pPr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6357823"/>
            <a:ext cx="3876384" cy="365209"/>
          </a:xfrm>
          <a:prstGeom prst="rect">
            <a:avLst/>
          </a:prstGeom>
        </p:spPr>
        <p:txBody>
          <a:bodyPr vert="horz" lIns="104296" tIns="52148" rIns="104296" bIns="5214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6357823"/>
            <a:ext cx="2856283" cy="365209"/>
          </a:xfrm>
          <a:prstGeom prst="rect">
            <a:avLst/>
          </a:prstGeom>
        </p:spPr>
        <p:txBody>
          <a:bodyPr vert="horz" lIns="104296" tIns="52148" rIns="104296" bIns="5214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EF33D-3DD6-41D3-B70A-C8F105E13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1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521335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4267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56464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085975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91160" indent="-391160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®"/>
        <a:defRPr sz="3200" b="1" kern="1200">
          <a:solidFill>
            <a:schemeClr val="tx1"/>
          </a:solidFill>
          <a:latin typeface="Arial" panose="020B0604020202020204" pitchFamily="34" charset="0"/>
          <a:ea typeface="新宋体" panose="02010609030101010101" pitchFamily="49" charset="-122"/>
          <a:cs typeface="+mn-cs"/>
        </a:defRPr>
      </a:lvl1pPr>
      <a:lvl2pPr marL="847725" indent="-325755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+mn-lt"/>
          <a:ea typeface="新宋体" panose="02010609030101010101" pitchFamily="49" charset="-122"/>
          <a:cs typeface="+mn-cs"/>
        </a:defRPr>
      </a:lvl2pPr>
      <a:lvl3pPr marL="1303655" indent="-260985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4990" indent="-260985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rtl="0" eaLnBrk="1" fontAlgn="base" hangingPunct="1">
        <a:spcBef>
          <a:spcPct val="20000"/>
        </a:spcBef>
        <a:spcAft>
          <a:spcPct val="0"/>
        </a:spcAft>
        <a:buClr>
          <a:srgbClr val="00CC99"/>
        </a:buClr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26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26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965" indent="-260985" algn="l" defTabSz="10426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300" indent="-260985" algn="l" defTabSz="10426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67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31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4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26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实现</a:t>
            </a:r>
            <a:r>
              <a:rPr lang="en-US" altLang="zh-CN" dirty="0" err="1"/>
              <a:t>SpringMVC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访问方式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视图：</a:t>
            </a:r>
            <a:r>
              <a:rPr lang="zh-CN" altLang="en-US" b="0" dirty="0"/>
              <a:t>请求路径都为 </a:t>
            </a:r>
            <a:r>
              <a:rPr lang="en-US" altLang="zh-CN" b="0" dirty="0" err="1"/>
              <a:t>xx.action</a:t>
            </a:r>
            <a:r>
              <a:rPr lang="zh-CN" altLang="en-US" b="0" dirty="0"/>
              <a:t>都会将请求发给 核心</a:t>
            </a:r>
            <a:r>
              <a:rPr lang="en-US" altLang="zh-CN" b="0" dirty="0" err="1"/>
              <a:t>Servlet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dirty="0"/>
              <a:t>控制器</a:t>
            </a:r>
            <a:r>
              <a:rPr lang="zh-CN" altLang="en-US" b="0" dirty="0"/>
              <a:t>：</a:t>
            </a:r>
          </a:p>
          <a:p>
            <a:r>
              <a:rPr lang="zh-CN" altLang="en-US" b="0" dirty="0"/>
              <a:t>实现 </a:t>
            </a:r>
            <a:r>
              <a:rPr lang="en-US" altLang="zh-CN" b="0" dirty="0"/>
              <a:t>Controller</a:t>
            </a:r>
            <a:r>
              <a:rPr lang="zh-CN" altLang="en-US" b="0" dirty="0"/>
              <a:t>接口的类，覆盖</a:t>
            </a:r>
            <a:r>
              <a:rPr lang="en-US" altLang="zh-CN" b="0" dirty="0" err="1"/>
              <a:t>handleRequest</a:t>
            </a:r>
            <a:r>
              <a:rPr lang="zh-CN" altLang="en-US" b="0" dirty="0"/>
              <a:t>方法</a:t>
            </a:r>
            <a:endParaRPr lang="en-US" altLang="zh-CN" b="0" dirty="0"/>
          </a:p>
          <a:p>
            <a:r>
              <a:rPr lang="zh-CN" altLang="en-US" b="0" dirty="0"/>
              <a:t>返回 </a:t>
            </a:r>
            <a:r>
              <a:rPr lang="en-US" altLang="zh-CN" b="0" dirty="0" err="1"/>
              <a:t>ModelAndView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配置文件</a:t>
            </a:r>
            <a:r>
              <a:rPr lang="en-US" altLang="zh-CN" dirty="0"/>
              <a:t>&lt;bean name=</a:t>
            </a:r>
            <a:r>
              <a:rPr lang="en-US" altLang="zh-CN" i="1" dirty="0"/>
              <a:t>"</a:t>
            </a:r>
            <a:r>
              <a:rPr lang="en-US" altLang="zh-CN" i="1" dirty="0">
                <a:solidFill>
                  <a:srgbClr val="FF0000"/>
                </a:solidFill>
              </a:rPr>
              <a:t>/</a:t>
            </a:r>
            <a:r>
              <a:rPr lang="en-US" altLang="zh-CN" i="1" dirty="0" err="1">
                <a:solidFill>
                  <a:srgbClr val="FF0000"/>
                </a:solidFill>
              </a:rPr>
              <a:t>hello.action</a:t>
            </a:r>
            <a:r>
              <a:rPr lang="en-US" altLang="zh-CN" i="1" dirty="0"/>
              <a:t>" class="</a:t>
            </a:r>
            <a:r>
              <a:rPr lang="en-US" altLang="zh-CN" i="1" dirty="0" err="1"/>
              <a:t>icss.ys.user.HelloAction</a:t>
            </a:r>
            <a:r>
              <a:rPr lang="en-US" altLang="zh-CN" i="1" dirty="0"/>
              <a:t>"&gt;&lt;/bean&gt;</a:t>
            </a:r>
            <a:endParaRPr lang="zh-CN" altLang="en-US" dirty="0"/>
          </a:p>
          <a:p>
            <a:endParaRPr lang="zh-CN" altLang="en-US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创建 生命周期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传值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单实例 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容器创建的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参数获得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参数获得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直接使用</a:t>
            </a:r>
            <a:r>
              <a:rPr lang="en-US" altLang="zh-CN" dirty="0"/>
              <a:t>Request</a:t>
            </a:r>
            <a:r>
              <a:rPr lang="zh-CN" altLang="en-US" dirty="0"/>
              <a:t>对象即可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参数传递 中文处理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参数获得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mo.addObject</a:t>
            </a:r>
            <a:r>
              <a:rPr lang="en-US" altLang="zh-CN" dirty="0"/>
              <a:t>(</a:t>
            </a:r>
            <a:r>
              <a:rPr lang="en-US" altLang="zh-CN" dirty="0" err="1"/>
              <a:t>key,value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中文处理</a:t>
            </a:r>
            <a:r>
              <a:rPr lang="en-US" altLang="zh-CN" dirty="0"/>
              <a:t>POST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1384" y="1643844"/>
            <a:ext cx="8572560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直接在</a:t>
            </a:r>
            <a:r>
              <a:rPr lang="en-US" altLang="zh-CN" dirty="0"/>
              <a:t>web.xml</a:t>
            </a:r>
            <a:r>
              <a:rPr lang="zh-CN" altLang="en-US"/>
              <a:t>中配置即可</a:t>
            </a:r>
            <a:endParaRPr lang="en-US" altLang="zh-CN"/>
          </a:p>
          <a:p>
            <a:r>
              <a:rPr lang="en-US" altLang="zh-CN" dirty="0"/>
              <a:t> &lt;filter&gt;</a:t>
            </a:r>
          </a:p>
          <a:p>
            <a:r>
              <a:rPr lang="en-US" altLang="zh-CN" dirty="0"/>
              <a:t>    &lt;filter-name&gt;</a:t>
            </a:r>
            <a:r>
              <a:rPr lang="en-US" altLang="zh-CN" dirty="0" err="1"/>
              <a:t>CharacterEncodingFilter</a:t>
            </a:r>
            <a:r>
              <a:rPr lang="en-US" altLang="zh-CN" dirty="0"/>
              <a:t>&lt;/filter-name&gt;</a:t>
            </a:r>
          </a:p>
          <a:p>
            <a:r>
              <a:rPr lang="en-US" altLang="zh-CN" dirty="0"/>
              <a:t>    &lt;filter-class&gt;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org.springframework.web.filter.CharacterEncodingFilter</a:t>
            </a:r>
            <a:endParaRPr lang="en-US" altLang="zh-CN" dirty="0"/>
          </a:p>
          <a:p>
            <a:r>
              <a:rPr lang="en-US" altLang="zh-CN" dirty="0"/>
              <a:t>    &lt;/filter-class&gt;</a:t>
            </a:r>
          </a:p>
          <a:p>
            <a:r>
              <a:rPr lang="en-US" altLang="zh-CN" dirty="0"/>
              <a:t>    &lt;init-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param</a:t>
            </a:r>
            <a:r>
              <a:rPr lang="en-US" altLang="zh-CN" dirty="0"/>
              <a:t>-name&gt;encoding&lt;/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</a:p>
          <a:p>
            <a:r>
              <a:rPr lang="en-US" altLang="zh-CN" dirty="0"/>
              <a:t>      &lt;</a:t>
            </a:r>
            <a:r>
              <a:rPr lang="en-US" altLang="zh-CN" dirty="0" err="1"/>
              <a:t>param</a:t>
            </a:r>
            <a:r>
              <a:rPr lang="en-US" altLang="zh-CN" dirty="0"/>
              <a:t>-value&gt;UTF-8&lt;/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</a:p>
          <a:p>
            <a:r>
              <a:rPr lang="en-US" altLang="zh-CN" dirty="0"/>
              <a:t>    &lt;/init-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&lt;/filter&gt;</a:t>
            </a:r>
          </a:p>
          <a:p>
            <a:r>
              <a:rPr lang="en-US" altLang="zh-CN" dirty="0"/>
              <a:t>  &lt;filter-mapping&gt;</a:t>
            </a:r>
          </a:p>
          <a:p>
            <a:r>
              <a:rPr lang="en-US" altLang="zh-CN" dirty="0"/>
              <a:t>    &lt;filter-name&gt;</a:t>
            </a:r>
            <a:r>
              <a:rPr lang="en-US" altLang="zh-CN" dirty="0" err="1"/>
              <a:t>CharacterEncodingFilter</a:t>
            </a:r>
            <a:r>
              <a:rPr lang="en-US" altLang="zh-CN" dirty="0"/>
              <a:t>&lt;/filter-name&gt;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url</a:t>
            </a:r>
            <a:r>
              <a:rPr lang="en-US" altLang="zh-CN" dirty="0"/>
              <a:t>-pattern&gt;/*&lt;/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r>
              <a:rPr lang="en-US" altLang="zh-CN" dirty="0"/>
              <a:t>  &lt;/filter-mapping&gt;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页面跳转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方式基础配置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返回值 即是跳转到的页面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</a:t>
            </a:r>
            <a:r>
              <a:rPr lang="en-US" altLang="zh-CN" dirty="0" err="1"/>
              <a:t>Servlet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3768" y="1286654"/>
            <a:ext cx="11667445" cy="4801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servlet</a:t>
            </a:r>
            <a:r>
              <a:rPr lang="en-US" dirty="0"/>
              <a:t>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servlet</a:t>
            </a:r>
            <a:r>
              <a:rPr lang="en-US" dirty="0"/>
              <a:t>-name&gt;</a:t>
            </a:r>
            <a:r>
              <a:rPr lang="en-US" dirty="0" err="1"/>
              <a:t>DispatcherServlet</a:t>
            </a:r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-name&gt;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servlet</a:t>
            </a:r>
            <a:r>
              <a:rPr lang="en-US" dirty="0"/>
              <a:t>-class&gt;</a:t>
            </a:r>
            <a:r>
              <a:rPr lang="en-US" dirty="0" err="1"/>
              <a:t>org.springframework.web.servlet.DispatcherServlet</a:t>
            </a:r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-class&gt;</a:t>
            </a:r>
            <a:endParaRPr lang="zh-CN" altLang="en-US" dirty="0"/>
          </a:p>
          <a:p>
            <a:r>
              <a:rPr lang="en-US" dirty="0"/>
              <a:t>	&lt;!-- </a:t>
            </a:r>
            <a:r>
              <a:rPr lang="zh-CN" altLang="en-US" dirty="0"/>
              <a:t>初始化</a:t>
            </a:r>
            <a:r>
              <a:rPr lang="en-US" u="sng" dirty="0" err="1"/>
              <a:t>servlet</a:t>
            </a:r>
            <a:r>
              <a:rPr lang="zh-CN" altLang="en-US" dirty="0"/>
              <a:t>的时候，初始化参数，告诉加载配置文件</a:t>
            </a:r>
            <a:r>
              <a:rPr lang="en-US" dirty="0"/>
              <a:t> --&gt;</a:t>
            </a:r>
            <a:endParaRPr lang="zh-CN" altLang="en-US" dirty="0"/>
          </a:p>
          <a:p>
            <a:r>
              <a:rPr lang="en-US" dirty="0"/>
              <a:t>	&lt;init-</a:t>
            </a:r>
            <a:r>
              <a:rPr lang="en-US" dirty="0" err="1"/>
              <a:t>param</a:t>
            </a:r>
            <a:r>
              <a:rPr lang="en-US" dirty="0"/>
              <a:t>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r>
              <a:rPr lang="en-US" dirty="0" err="1"/>
              <a:t>contextConfigLocation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-name&gt;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param</a:t>
            </a:r>
            <a:r>
              <a:rPr lang="en-US" dirty="0"/>
              <a:t>-value&gt;</a:t>
            </a:r>
            <a:r>
              <a:rPr lang="en-US" dirty="0" err="1"/>
              <a:t>classpath:spring.xml</a:t>
            </a:r>
            <a:r>
              <a:rPr lang="en-US" dirty="0"/>
              <a:t>&lt;/</a:t>
            </a:r>
            <a:r>
              <a:rPr lang="en-US" dirty="0" err="1"/>
              <a:t>param</a:t>
            </a:r>
            <a:r>
              <a:rPr lang="en-US" dirty="0"/>
              <a:t>-value&gt;</a:t>
            </a:r>
            <a:endParaRPr lang="zh-CN" altLang="en-US" dirty="0"/>
          </a:p>
          <a:p>
            <a:r>
              <a:rPr lang="en-US" dirty="0"/>
              <a:t>	&lt;/init-</a:t>
            </a:r>
            <a:r>
              <a:rPr lang="en-US" dirty="0" err="1"/>
              <a:t>param</a:t>
            </a:r>
            <a:r>
              <a:rPr lang="en-US" dirty="0"/>
              <a:t>&gt;</a:t>
            </a:r>
            <a:endParaRPr lang="zh-CN" altLang="en-US" dirty="0"/>
          </a:p>
          <a:p>
            <a:r>
              <a:rPr lang="en-US" dirty="0"/>
              <a:t>	&lt;!-- </a:t>
            </a:r>
            <a:r>
              <a:rPr lang="zh-CN" altLang="en-US" dirty="0"/>
              <a:t>服务一加载就实例化类</a:t>
            </a:r>
            <a:r>
              <a:rPr lang="en-US" dirty="0"/>
              <a:t> --&gt;</a:t>
            </a:r>
            <a:endParaRPr lang="zh-CN" altLang="en-US" dirty="0"/>
          </a:p>
          <a:p>
            <a:r>
              <a:rPr lang="en-US" dirty="0"/>
              <a:t>	&lt;load-on-startup&gt;1&lt;/load-on-startup&gt;</a:t>
            </a:r>
            <a:endParaRPr lang="zh-CN" altLang="en-US" dirty="0"/>
          </a:p>
          <a:p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&gt;</a:t>
            </a:r>
            <a:endParaRPr lang="zh-CN" altLang="en-US" dirty="0"/>
          </a:p>
          <a:p>
            <a:r>
              <a:rPr lang="en-US" dirty="0"/>
              <a:t>&lt;</a:t>
            </a:r>
            <a:r>
              <a:rPr lang="en-US" dirty="0" err="1"/>
              <a:t>servlet</a:t>
            </a:r>
            <a:r>
              <a:rPr lang="en-US" dirty="0"/>
              <a:t>-mapping&gt;</a:t>
            </a:r>
            <a:endParaRPr lang="zh-CN" altLang="en-US" dirty="0"/>
          </a:p>
          <a:p>
            <a:r>
              <a:rPr lang="en-US" dirty="0"/>
              <a:t>	&lt;!-- </a:t>
            </a:r>
            <a:r>
              <a:rPr lang="zh-CN" altLang="en-US" dirty="0"/>
              <a:t>过滤请求路径带</a:t>
            </a:r>
            <a:r>
              <a:rPr lang="en-US" dirty="0"/>
              <a:t>.action --&gt;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servlet</a:t>
            </a:r>
            <a:r>
              <a:rPr lang="en-US" dirty="0"/>
              <a:t>-name&gt;</a:t>
            </a:r>
            <a:r>
              <a:rPr lang="en-US" dirty="0" err="1"/>
              <a:t>DispatcherServlet</a:t>
            </a:r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-name&gt;</a:t>
            </a:r>
            <a:endParaRPr lang="zh-CN" altLang="en-US" dirty="0"/>
          </a:p>
          <a:p>
            <a:r>
              <a:rPr lang="en-US" dirty="0"/>
              <a:t>	&lt;</a:t>
            </a:r>
            <a:r>
              <a:rPr lang="en-US" dirty="0" err="1"/>
              <a:t>url</a:t>
            </a:r>
            <a:r>
              <a:rPr lang="en-US" dirty="0"/>
              <a:t>-pattern&gt;*.action&lt;/</a:t>
            </a:r>
            <a:r>
              <a:rPr lang="en-US" dirty="0" err="1"/>
              <a:t>url</a:t>
            </a:r>
            <a:r>
              <a:rPr lang="en-US" dirty="0"/>
              <a:t>-pattern&gt;</a:t>
            </a:r>
            <a:endParaRPr lang="zh-CN" altLang="en-US" dirty="0"/>
          </a:p>
          <a:p>
            <a:r>
              <a:rPr lang="en-US" dirty="0"/>
              <a:t>&lt;/</a:t>
            </a:r>
            <a:r>
              <a:rPr lang="en-US" dirty="0" err="1"/>
              <a:t>servlet</a:t>
            </a:r>
            <a:r>
              <a:rPr lang="en-US" dirty="0"/>
              <a:t>-mapping&gt;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视图解析器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929464"/>
            <a:ext cx="11017092" cy="5215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&lt;!– </a:t>
            </a:r>
            <a:r>
              <a:rPr lang="zh-CN" altLang="en-US" dirty="0"/>
              <a:t>视图解析 框架 </a:t>
            </a:r>
            <a:r>
              <a:rPr lang="en-US" dirty="0"/>
              <a:t> </a:t>
            </a:r>
            <a:r>
              <a:rPr lang="en-US" altLang="zh-CN" dirty="0"/>
              <a:t>Spring</a:t>
            </a:r>
            <a:r>
              <a:rPr lang="zh-CN" altLang="en-US" dirty="0"/>
              <a:t>配置文件</a:t>
            </a:r>
            <a:r>
              <a:rPr lang="en-US" dirty="0"/>
              <a:t>--&gt;</a:t>
            </a:r>
          </a:p>
          <a:p>
            <a:endParaRPr lang="en-US" altLang="zh-CN" dirty="0"/>
          </a:p>
          <a:p>
            <a:r>
              <a:rPr lang="zh-CN" altLang="en-US" dirty="0"/>
              <a:t>有些路径 不是正常的路径</a:t>
            </a:r>
            <a:endParaRPr lang="en-US" altLang="zh-CN" dirty="0"/>
          </a:p>
          <a:p>
            <a:r>
              <a:rPr lang="en-US" altLang="zh-CN" dirty="0"/>
              <a:t>&lt;bean class="org.springframework.web.servlet.view.InternalResourceViewResolver"&gt;</a:t>
            </a:r>
          </a:p>
          <a:p>
            <a:r>
              <a:rPr lang="en-US" altLang="zh-CN" dirty="0"/>
              <a:t>&lt;!– </a:t>
            </a:r>
            <a:r>
              <a:rPr lang="zh-CN" altLang="en-US" dirty="0"/>
              <a:t>跳转路径 字符串前面加上路径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name="prefix" value="/</a:t>
            </a:r>
            <a:r>
              <a:rPr lang="en-US" altLang="zh-CN" dirty="0" err="1"/>
              <a:t>jsp</a:t>
            </a:r>
            <a:r>
              <a:rPr lang="en-US" altLang="zh-CN" dirty="0"/>
              <a:t>/"&gt;&lt;/property&gt;</a:t>
            </a:r>
          </a:p>
          <a:p>
            <a:r>
              <a:rPr lang="en-US" altLang="zh-CN" dirty="0"/>
              <a:t>&lt;!-- view</a:t>
            </a:r>
            <a:r>
              <a:rPr lang="zh-CN" altLang="en-US" dirty="0"/>
              <a:t>里面的字符串加上后缀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&lt;property name="suffix" value=".</a:t>
            </a:r>
            <a:r>
              <a:rPr lang="en-US" altLang="zh-CN" dirty="0" err="1"/>
              <a:t>jsp</a:t>
            </a:r>
            <a:r>
              <a:rPr lang="en-US" altLang="zh-CN" dirty="0"/>
              <a:t>"&gt;&lt;/property&gt;</a:t>
            </a:r>
          </a:p>
          <a:p>
            <a:r>
              <a:rPr lang="en-US" altLang="zh-CN" dirty="0"/>
              <a:t>&lt;/bean&gt;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适配器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929464"/>
            <a:ext cx="11017092" cy="5215602"/>
          </a:xfrm>
        </p:spPr>
        <p:txBody>
          <a:bodyPr>
            <a:normAutofit/>
          </a:bodyPr>
          <a:lstStyle/>
          <a:p>
            <a:r>
              <a:rPr lang="en-US" dirty="0"/>
              <a:t>&lt;!– </a:t>
            </a:r>
            <a:r>
              <a:rPr lang="zh-CN" altLang="en-US" dirty="0"/>
              <a:t>适配器</a:t>
            </a:r>
            <a:r>
              <a:rPr lang="en-US" altLang="zh-CN" dirty="0"/>
              <a:t> </a:t>
            </a:r>
            <a:r>
              <a:rPr lang="zh-CN" altLang="en-US" dirty="0"/>
              <a:t>框架 </a:t>
            </a:r>
            <a:r>
              <a:rPr lang="en-US" dirty="0"/>
              <a:t> --&gt; </a:t>
            </a:r>
            <a:r>
              <a:rPr lang="zh-CN" altLang="en-US"/>
              <a:t>可选  使用默认的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 </a:t>
            </a:r>
            <a:r>
              <a:rPr lang="en-US" dirty="0"/>
              <a:t>&lt;bean class="org.springframework.web.servlet.mvc.annotation.AnnotationMethodHandlerAdapter"/&gt;</a:t>
            </a:r>
            <a:endParaRPr lang="zh-CN" altLang="en-US" dirty="0"/>
          </a:p>
          <a:p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623" y="929464"/>
            <a:ext cx="11017092" cy="5215602"/>
          </a:xfrm>
        </p:spPr>
        <p:txBody>
          <a:bodyPr>
            <a:normAutofit/>
          </a:bodyPr>
          <a:lstStyle/>
          <a:p>
            <a:r>
              <a:rPr lang="en-US" dirty="0"/>
              <a:t>&lt;!– </a:t>
            </a:r>
            <a:r>
              <a:rPr lang="zh-CN" altLang="en-US" dirty="0"/>
              <a:t>映射器 框架 </a:t>
            </a:r>
            <a:r>
              <a:rPr lang="en-US" dirty="0"/>
              <a:t> --&gt; </a:t>
            </a:r>
            <a:r>
              <a:rPr lang="zh-CN" altLang="en-US" dirty="0"/>
              <a:t>可选 基本上不用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 </a:t>
            </a:r>
            <a:r>
              <a:rPr lang="en-US" dirty="0"/>
              <a:t>&lt;bean class="org.springframework.web.servlet.mvc.annotation.DefaultAnnotationHandlerMapping"/&gt;</a:t>
            </a:r>
            <a:endParaRPr lang="zh-CN" altLang="en-US" dirty="0"/>
          </a:p>
          <a:p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自定义的控制器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&lt;!-- Action</a:t>
            </a:r>
            <a:r>
              <a:rPr lang="zh-CN" altLang="en-US" dirty="0"/>
              <a:t>控制器 程序员自定义 </a:t>
            </a:r>
            <a:r>
              <a:rPr lang="en-US" dirty="0"/>
              <a:t> --&gt;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&lt;bean name=</a:t>
            </a:r>
            <a:r>
              <a:rPr lang="en-US" altLang="zh-CN" i="1" dirty="0"/>
              <a:t>"/</a:t>
            </a:r>
            <a:r>
              <a:rPr lang="en-US" altLang="zh-CN" i="1" dirty="0" err="1"/>
              <a:t>hello.action</a:t>
            </a:r>
            <a:r>
              <a:rPr lang="en-US" altLang="zh-CN" i="1" dirty="0"/>
              <a:t>" class="</a:t>
            </a:r>
            <a:r>
              <a:rPr lang="en-US" altLang="zh-CN" i="1" dirty="0" err="1"/>
              <a:t>icss.ys.user.HelloAction</a:t>
            </a:r>
            <a:r>
              <a:rPr lang="en-US" altLang="zh-CN" i="1" dirty="0"/>
              <a:t>"&gt;&lt;/bean&gt;</a:t>
            </a:r>
            <a:endParaRPr lang="zh-CN" altLang="en-US" dirty="0"/>
          </a:p>
          <a:p>
            <a:endParaRPr lang="en-US" dirty="0"/>
          </a:p>
          <a:p>
            <a:r>
              <a:rPr lang="en-US" dirty="0"/>
              <a:t>	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自定义的控制器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1384" y="1000108"/>
            <a:ext cx="9072626" cy="5355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LoginController</a:t>
            </a:r>
            <a:r>
              <a:rPr lang="en-US" altLang="zh-CN" dirty="0"/>
              <a:t> implements Controller {</a:t>
            </a:r>
          </a:p>
          <a:p>
            <a:endParaRPr lang="en-US" altLang="zh-CN" dirty="0"/>
          </a:p>
          <a:p>
            <a:r>
              <a:rPr lang="en-US" altLang="zh-CN" dirty="0"/>
              <a:t>	@Override</a:t>
            </a:r>
          </a:p>
          <a:p>
            <a:r>
              <a:rPr lang="en-US" altLang="zh-CN" dirty="0"/>
              <a:t>	public </a:t>
            </a:r>
            <a:r>
              <a:rPr lang="en-US" altLang="zh-CN" dirty="0" err="1"/>
              <a:t>ModelAndView</a:t>
            </a:r>
            <a:r>
              <a:rPr lang="en-US" altLang="zh-CN" dirty="0"/>
              <a:t> </a:t>
            </a:r>
            <a:r>
              <a:rPr lang="en-US" altLang="zh-CN" dirty="0" err="1"/>
              <a:t>handleRequest</a:t>
            </a:r>
            <a:r>
              <a:rPr lang="en-US" altLang="zh-CN" dirty="0"/>
              <a:t>(</a:t>
            </a:r>
            <a:r>
              <a:rPr lang="en-US" altLang="zh-CN" dirty="0" err="1"/>
              <a:t>HttpServletRequest</a:t>
            </a:r>
            <a:r>
              <a:rPr lang="en-US" altLang="zh-CN" dirty="0"/>
              <a:t> request,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HttpServletResponse</a:t>
            </a:r>
            <a:r>
              <a:rPr lang="en-US" altLang="zh-CN" dirty="0"/>
              <a:t> response) throws Exception {</a:t>
            </a:r>
          </a:p>
          <a:p>
            <a:r>
              <a:rPr lang="en-US" altLang="zh-CN" dirty="0"/>
              <a:t>		String name=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uname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(name);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ModelAndView</a:t>
            </a:r>
            <a:r>
              <a:rPr lang="en-US" altLang="zh-CN" dirty="0"/>
              <a:t> mo=new </a:t>
            </a:r>
            <a:r>
              <a:rPr lang="en-US" altLang="zh-CN" dirty="0" err="1"/>
              <a:t>ModelAndView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mo.addObject</a:t>
            </a:r>
            <a:r>
              <a:rPr lang="en-US" altLang="zh-CN" dirty="0"/>
              <a:t>("</a:t>
            </a:r>
            <a:r>
              <a:rPr lang="en-US" altLang="zh-CN" dirty="0" err="1"/>
              <a:t>uname</a:t>
            </a:r>
            <a:r>
              <a:rPr lang="en-US" altLang="zh-CN" dirty="0"/>
              <a:t>", name);</a:t>
            </a:r>
          </a:p>
          <a:p>
            <a:r>
              <a:rPr lang="en-US" altLang="zh-CN" dirty="0"/>
              <a:t>		if("</a:t>
            </a:r>
            <a:r>
              <a:rPr lang="en-US" altLang="zh-CN" dirty="0" err="1"/>
              <a:t>tom".equals</a:t>
            </a:r>
            <a:r>
              <a:rPr lang="en-US" altLang="zh-CN" dirty="0"/>
              <a:t>(name)){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mo.setViewName</a:t>
            </a:r>
            <a:r>
              <a:rPr lang="en-US" altLang="zh-CN" dirty="0"/>
              <a:t>("sec");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mo.addObject</a:t>
            </a:r>
            <a:r>
              <a:rPr lang="en-US" altLang="zh-CN" dirty="0"/>
              <a:t>("</a:t>
            </a:r>
            <a:r>
              <a:rPr lang="en-US" altLang="zh-CN" dirty="0" err="1"/>
              <a:t>msg</a:t>
            </a:r>
            <a:r>
              <a:rPr lang="en-US" altLang="zh-CN" dirty="0"/>
              <a:t>", "</a:t>
            </a:r>
            <a:r>
              <a:rPr lang="zh-CN" altLang="en-US" dirty="0"/>
              <a:t>用户名错误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mo.setViewName</a:t>
            </a:r>
            <a:r>
              <a:rPr lang="en-US" altLang="zh-CN" dirty="0"/>
              <a:t>("login");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return mo;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视图：</a:t>
            </a:r>
            <a:r>
              <a:rPr lang="zh-CN" altLang="en-US" b="0" dirty="0"/>
              <a:t>请求路径为 </a:t>
            </a:r>
            <a:r>
              <a:rPr lang="en-US" altLang="zh-CN" b="0" dirty="0" err="1"/>
              <a:t>xx.action</a:t>
            </a:r>
            <a:r>
              <a:rPr lang="zh-CN" altLang="en-US" b="0" dirty="0"/>
              <a:t>都会将请求发给 核心</a:t>
            </a:r>
            <a:r>
              <a:rPr lang="en-US" altLang="zh-CN" b="0" dirty="0" err="1"/>
              <a:t>Servlet</a:t>
            </a:r>
            <a:endParaRPr lang="zh-CN" altLang="en-US" b="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s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60000"/>
            <a:lumOff val="40000"/>
          </a:schemeClr>
        </a:solidFill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struts2</Template>
  <TotalTime>0</TotalTime>
  <Words>626</Words>
  <Application>Microsoft Office PowerPoint</Application>
  <PresentationFormat>自定义</PresentationFormat>
  <Paragraphs>106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黑体</vt:lpstr>
      <vt:lpstr>Arial</vt:lpstr>
      <vt:lpstr>Calibri</vt:lpstr>
      <vt:lpstr>Wingdings</vt:lpstr>
      <vt:lpstr>struts2</vt:lpstr>
      <vt:lpstr>XML实现SpringMVC</vt:lpstr>
      <vt:lpstr>XML方式基础配置</vt:lpstr>
      <vt:lpstr>核心Servlet</vt:lpstr>
      <vt:lpstr>视图解析器</vt:lpstr>
      <vt:lpstr>适配器</vt:lpstr>
      <vt:lpstr>映射器</vt:lpstr>
      <vt:lpstr>自定义的控制器</vt:lpstr>
      <vt:lpstr>自定义的控制器</vt:lpstr>
      <vt:lpstr>视图</vt:lpstr>
      <vt:lpstr>访问方式</vt:lpstr>
      <vt:lpstr>访问</vt:lpstr>
      <vt:lpstr>创建 生命周期</vt:lpstr>
      <vt:lpstr>Request传值</vt:lpstr>
      <vt:lpstr>参数获得</vt:lpstr>
      <vt:lpstr>Request参数获得</vt:lpstr>
      <vt:lpstr>参数传递 中文处理</vt:lpstr>
      <vt:lpstr>Request参数获得</vt:lpstr>
      <vt:lpstr>中文处理POST </vt:lpstr>
      <vt:lpstr>页面跳转</vt:lpstr>
      <vt:lpstr>跳转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</dc:creator>
  <cp:lastModifiedBy>qin xiaodong</cp:lastModifiedBy>
  <cp:revision>1302</cp:revision>
  <dcterms:created xsi:type="dcterms:W3CDTF">2015-02-04T04:41:00Z</dcterms:created>
  <dcterms:modified xsi:type="dcterms:W3CDTF">2020-01-07T14:41:32Z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