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319" r:id="rId3"/>
    <p:sldId id="329" r:id="rId4"/>
    <p:sldId id="324" r:id="rId5"/>
    <p:sldId id="325" r:id="rId6"/>
    <p:sldId id="323" r:id="rId7"/>
    <p:sldId id="326" r:id="rId8"/>
    <p:sldId id="327" r:id="rId9"/>
    <p:sldId id="328" r:id="rId10"/>
    <p:sldId id="321" r:id="rId11"/>
    <p:sldId id="322" r:id="rId12"/>
    <p:sldId id="330" r:id="rId13"/>
    <p:sldId id="312" r:id="rId14"/>
    <p:sldId id="258" r:id="rId15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89054" autoAdjust="0"/>
  </p:normalViewPr>
  <p:slideViewPr>
    <p:cSldViewPr>
      <p:cViewPr varScale="1">
        <p:scale>
          <a:sx n="88" d="100"/>
          <a:sy n="88" d="100"/>
        </p:scale>
        <p:origin x="220" y="68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&lt;bean name='</a:t>
            </a:r>
            <a:r>
              <a:rPr lang="en-US" dirty="0" err="1"/>
              <a:t>handlerAdapter</a:t>
            </a:r>
            <a:r>
              <a:rPr lang="en-US" dirty="0"/>
              <a:t>' class='org.springframework.web.servlet.mvc.method.annotation.RequestMappingHandlerAdapter'&gt;</a:t>
            </a:r>
          </a:p>
          <a:p>
            <a:r>
              <a:rPr lang="en-US" dirty="0"/>
              <a:t> &lt;property name='</a:t>
            </a:r>
            <a:r>
              <a:rPr lang="en-US" dirty="0" err="1"/>
              <a:t>webBindingInitializer</a:t>
            </a:r>
            <a:r>
              <a:rPr lang="en-US" dirty="0"/>
              <a:t>'&gt;</a:t>
            </a:r>
          </a:p>
          <a:p>
            <a:r>
              <a:rPr lang="en-US" dirty="0"/>
              <a:t>  &lt;bean class='org.springframework.web.bind.support.ConfigurableWebBindingInitializer'&gt;</a:t>
            </a:r>
          </a:p>
          <a:p>
            <a:r>
              <a:rPr lang="en-US" dirty="0"/>
              <a:t>   &lt;property name='</a:t>
            </a:r>
            <a:r>
              <a:rPr lang="en-US" dirty="0" err="1"/>
              <a:t>conversionService</a:t>
            </a:r>
            <a:r>
              <a:rPr lang="en-US" dirty="0"/>
              <a:t>' ref='</a:t>
            </a:r>
            <a:r>
              <a:rPr lang="en-US" dirty="0" err="1"/>
              <a:t>conversionService</a:t>
            </a:r>
            <a:r>
              <a:rPr lang="en-US" dirty="0"/>
              <a:t>'&gt;&lt;/property&gt;</a:t>
            </a:r>
          </a:p>
          <a:p>
            <a:r>
              <a:rPr lang="en-US" dirty="0"/>
              <a:t>   &lt;property name='</a:t>
            </a:r>
            <a:r>
              <a:rPr lang="en-US" dirty="0" err="1"/>
              <a:t>validator</a:t>
            </a:r>
            <a:r>
              <a:rPr lang="en-US" dirty="0"/>
              <a:t>'&gt;</a:t>
            </a:r>
          </a:p>
          <a:p>
            <a:r>
              <a:rPr lang="en-US" dirty="0"/>
              <a:t>    &lt;bean class='org.springframework.validation.beanvalidation.LocalValidatorFactoryBean'/&gt;</a:t>
            </a:r>
          </a:p>
          <a:p>
            <a:r>
              <a:rPr lang="en-US" dirty="0"/>
              <a:t>   &lt;/property&gt;</a:t>
            </a:r>
          </a:p>
          <a:p>
            <a:r>
              <a:rPr lang="en-US" dirty="0"/>
              <a:t>  &lt;/bean&gt;</a:t>
            </a:r>
          </a:p>
          <a:p>
            <a:r>
              <a:rPr lang="en-US" dirty="0"/>
              <a:t> &lt;/property&gt;</a:t>
            </a:r>
          </a:p>
          <a:p>
            <a:r>
              <a:rPr lang="en-US" dirty="0"/>
              <a:t> &lt;property name='</a:t>
            </a:r>
            <a:r>
              <a:rPr lang="en-US" dirty="0" err="1"/>
              <a:t>messageConverters</a:t>
            </a:r>
            <a:r>
              <a:rPr lang="en-US" dirty="0"/>
              <a:t>'&gt;</a:t>
            </a:r>
          </a:p>
          <a:p>
            <a:r>
              <a:rPr lang="en-US" dirty="0"/>
              <a:t>  &lt;list&gt;</a:t>
            </a:r>
          </a:p>
          <a:p>
            <a:r>
              <a:rPr lang="en-US" dirty="0"/>
              <a:t>   &lt;bean class='org.springframework.http.converter.ByteArrayHttpMessageConverter'/&gt;</a:t>
            </a:r>
          </a:p>
          <a:p>
            <a:r>
              <a:rPr lang="en-US" dirty="0"/>
              <a:t>   &lt;bean class='org.springframework.http.converter.xml.Jaxb2RootElementHttpMessageConverter'/&gt;</a:t>
            </a:r>
          </a:p>
          <a:p>
            <a:r>
              <a:rPr lang="en-US" dirty="0"/>
              <a:t>   &lt;bean class='org.springframework.http.converter.json.MappingJackson2HttpMessageConverter'/&gt;</a:t>
            </a:r>
          </a:p>
          <a:p>
            <a:r>
              <a:rPr lang="en-US" dirty="0"/>
              <a:t>   &lt;bean class='</a:t>
            </a:r>
            <a:r>
              <a:rPr lang="en-US" dirty="0" err="1"/>
              <a:t>org.springframework.http.converter.StringHttpMessageConverter</a:t>
            </a:r>
            <a:r>
              <a:rPr lang="en-US" dirty="0"/>
              <a:t>'&gt;&lt;/bean&gt;</a:t>
            </a:r>
          </a:p>
          <a:p>
            <a:r>
              <a:rPr lang="en-US" dirty="0"/>
              <a:t>   &lt;bean class='</a:t>
            </a:r>
            <a:r>
              <a:rPr lang="en-US" dirty="0" err="1"/>
              <a:t>org.springframework.http.converter.ResourceHttpMessageConverter</a:t>
            </a:r>
            <a:r>
              <a:rPr lang="en-US" dirty="0"/>
              <a:t>'&gt;&lt;/bean&gt;</a:t>
            </a:r>
          </a:p>
          <a:p>
            <a:r>
              <a:rPr lang="en-US" dirty="0"/>
              <a:t>   &lt;bean class='org.springframework.http.converter.xml.SourceHttpMessageConverter'&gt;&lt;/bean&gt;</a:t>
            </a:r>
          </a:p>
          <a:p>
            <a:r>
              <a:rPr lang="en-US" dirty="0"/>
              <a:t>   &lt;bean class='org.springframework.http.converter.xml.XmlAwareFormHttpMessageConverter'&gt;&lt;/bean&gt;</a:t>
            </a:r>
          </a:p>
          <a:p>
            <a:r>
              <a:rPr lang="en-US" dirty="0"/>
              <a:t>  &lt;/list&gt;</a:t>
            </a:r>
          </a:p>
          <a:p>
            <a:r>
              <a:rPr lang="en-US" dirty="0"/>
              <a:t> &lt;/property&gt;</a:t>
            </a:r>
          </a:p>
          <a:p>
            <a:r>
              <a:rPr lang="en-US" dirty="0"/>
              <a:t>&lt;/bean&gt;</a:t>
            </a:r>
          </a:p>
          <a:p>
            <a:endParaRPr lang="en-US" dirty="0"/>
          </a:p>
          <a:p>
            <a:r>
              <a:rPr lang="en-US" dirty="0"/>
              <a:t>&lt;bean name='</a:t>
            </a:r>
            <a:r>
              <a:rPr lang="en-US" dirty="0" err="1"/>
              <a:t>handlerMapping</a:t>
            </a:r>
            <a:r>
              <a:rPr lang="en-US" dirty="0"/>
              <a:t>' class='org.springframework.web.servlet.mvc.method.annotation.RequestMappingHandlerMapping'&gt;</a:t>
            </a:r>
          </a:p>
          <a:p>
            <a:r>
              <a:rPr lang="en-US" dirty="0"/>
              <a:t> &lt;property name='</a:t>
            </a:r>
            <a:r>
              <a:rPr lang="en-US" dirty="0" err="1"/>
              <a:t>useTrailingSlashMatch</a:t>
            </a:r>
            <a:r>
              <a:rPr lang="en-US" dirty="0"/>
              <a:t>' value='false'&gt;&lt;/property&gt;</a:t>
            </a:r>
          </a:p>
          <a:p>
            <a:r>
              <a:rPr lang="en-US" dirty="0"/>
              <a:t>&lt;/bean&gt;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3E4F-1829-4EE6-9F36-800D873B179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28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基于注解的控制器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String login(Model </a:t>
            </a:r>
            <a:r>
              <a:rPr lang="en-US" altLang="zh-CN" dirty="0" err="1"/>
              <a:t>model,HttpServletReuqest</a:t>
            </a:r>
            <a:r>
              <a:rPr lang="en-US" altLang="zh-CN" dirty="0"/>
              <a:t> r){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获得参数（和</a:t>
            </a:r>
            <a:r>
              <a:rPr lang="en-US" altLang="zh-CN" dirty="0" err="1"/>
              <a:t>Servlet</a:t>
            </a:r>
            <a:r>
              <a:rPr lang="zh-CN" altLang="en-US" dirty="0"/>
              <a:t>一致）</a:t>
            </a:r>
            <a:endParaRPr lang="en-US" altLang="zh-CN" dirty="0"/>
          </a:p>
          <a:p>
            <a:pPr lvl="1"/>
            <a:r>
              <a:rPr lang="en-US" altLang="zh-CN" dirty="0" err="1"/>
              <a:t>Model.addAttribute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) ;  //request</a:t>
            </a:r>
            <a:r>
              <a:rPr lang="zh-CN" altLang="en-US" dirty="0"/>
              <a:t>级别的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Return “/sec.jsp”  //</a:t>
            </a:r>
            <a:r>
              <a:rPr lang="zh-CN" altLang="en-US" dirty="0"/>
              <a:t>跳转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自动获得参数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String login(Model </a:t>
            </a:r>
            <a:r>
              <a:rPr lang="en-US" altLang="zh-CN" dirty="0" err="1"/>
              <a:t>model</a:t>
            </a:r>
            <a:r>
              <a:rPr lang="en-US" altLang="zh-CN" dirty="0"/>
              <a:t>, String username){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自动获得参数</a:t>
            </a:r>
            <a:endParaRPr lang="en-US" altLang="zh-CN" dirty="0"/>
          </a:p>
          <a:p>
            <a:pPr lvl="1"/>
            <a:r>
              <a:rPr lang="en-US" altLang="zh-CN" dirty="0" err="1"/>
              <a:t>Model.addAttribute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) ;  //request</a:t>
            </a:r>
            <a:r>
              <a:rPr lang="zh-CN" altLang="en-US" dirty="0"/>
              <a:t>级别的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Return “/sec.jsp”  //</a:t>
            </a:r>
            <a:r>
              <a:rPr lang="zh-CN" altLang="en-US" dirty="0"/>
              <a:t>跳转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@</a:t>
            </a:r>
            <a:r>
              <a:rPr lang="en-US" b="0" dirty="0" err="1"/>
              <a:t>ModelAttribute</a:t>
            </a:r>
            <a:r>
              <a:rPr lang="en-US" b="0" dirty="0"/>
              <a:t>  </a:t>
            </a:r>
            <a:br>
              <a:rPr lang="en-US" b="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@</a:t>
            </a:r>
            <a:r>
              <a:rPr lang="en-US" sz="2000" b="0" dirty="0" err="1"/>
              <a:t>ModelAttribute</a:t>
            </a:r>
            <a:r>
              <a:rPr lang="en-US" sz="2000" b="0" dirty="0"/>
              <a:t>  </a:t>
            </a:r>
          </a:p>
          <a:p>
            <a:pPr lvl="1"/>
            <a:r>
              <a:rPr lang="zh-CN" altLang="en-US" sz="2000" dirty="0"/>
              <a:t>绑定请求参数到命令对象：放在功能处理方法的入参上时，用于将多个请求参数绑定到一个命令对象，从而简化绑定流程，而且自动暴露为模型数据用于视图页面展示时使用；</a:t>
            </a:r>
            <a:endParaRPr lang="en-US" altLang="zh-CN" sz="2000" dirty="0"/>
          </a:p>
          <a:p>
            <a:pPr lvl="1"/>
            <a:r>
              <a:rPr lang="zh-CN" altLang="en-US" sz="2000" dirty="0"/>
              <a:t>暴露表单引用对象为模型数据 </a:t>
            </a:r>
            <a:r>
              <a:rPr lang="en-US" altLang="zh-CN" sz="2000" dirty="0"/>
              <a:t>,</a:t>
            </a:r>
            <a:r>
              <a:rPr lang="zh-CN" altLang="en-US" sz="2000" dirty="0"/>
              <a:t>修饰非主控方法切返回值为模型</a:t>
            </a:r>
            <a:endParaRPr lang="en-US" altLang="zh-CN" sz="2000" dirty="0"/>
          </a:p>
          <a:p>
            <a:pPr lvl="1"/>
            <a:r>
              <a:rPr lang="zh-CN" altLang="en-US" sz="2000" dirty="0"/>
              <a:t>暴露</a:t>
            </a:r>
            <a:r>
              <a:rPr lang="en-US" altLang="zh-CN" sz="2000" dirty="0"/>
              <a:t>@</a:t>
            </a:r>
            <a:r>
              <a:rPr lang="en-US" sz="2000" dirty="0" err="1"/>
              <a:t>RequestMapping</a:t>
            </a:r>
            <a:r>
              <a:rPr lang="zh-CN" altLang="en-US" sz="2000" dirty="0"/>
              <a:t>方法返回值为模型数据 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注解配置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285860"/>
            <a:ext cx="11017092" cy="4857784"/>
          </a:xfrm>
        </p:spPr>
        <p:txBody>
          <a:bodyPr>
            <a:normAutofit/>
          </a:bodyPr>
          <a:lstStyle/>
          <a:p>
            <a:r>
              <a:rPr lang="en-US" altLang="zh-CN" sz="2000" b="0"/>
              <a:t>&lt;</a:t>
            </a:r>
            <a:r>
              <a:rPr lang="en-US" altLang="zh-CN" sz="2000" b="0" dirty="0" err="1"/>
              <a:t>context:component</a:t>
            </a:r>
            <a:r>
              <a:rPr lang="en-US" altLang="zh-CN" sz="2000" b="0" dirty="0"/>
              <a:t>-scan base-package=“</a:t>
            </a:r>
            <a:r>
              <a:rPr lang="en-US" altLang="zh-CN" sz="2000" b="0" dirty="0" err="1"/>
              <a:t>etc.action</a:t>
            </a:r>
            <a:r>
              <a:rPr lang="en-US" altLang="zh-CN" sz="2000" b="0" dirty="0"/>
              <a:t>” /&gt;</a:t>
            </a:r>
            <a:r>
              <a:rPr lang="zh-CN" altLang="en-US" sz="2000" b="0" dirty="0"/>
              <a:t>扫描包中的注解</a:t>
            </a:r>
            <a:r>
              <a:rPr lang="en-US" altLang="zh-CN" sz="2000" b="0" dirty="0"/>
              <a:t>,</a:t>
            </a:r>
            <a:endParaRPr lang="zh-CN" altLang="en-US" sz="2000" b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dirty="0"/>
              <a:t>引入</a:t>
            </a:r>
            <a:r>
              <a:rPr lang="en-US" altLang="zh-CN" b="0" dirty="0" err="1"/>
              <a:t>SpringMVC</a:t>
            </a:r>
            <a:r>
              <a:rPr lang="en-US" altLang="zh-CN" b="0" dirty="0"/>
              <a:t> jar</a:t>
            </a:r>
            <a:r>
              <a:rPr lang="zh-CN" altLang="en-US" b="0" dirty="0"/>
              <a:t>文件</a:t>
            </a:r>
            <a:endParaRPr lang="en-US" altLang="zh-CN" b="0" dirty="0"/>
          </a:p>
          <a:p>
            <a:r>
              <a:rPr lang="en-US" altLang="zh-CN" b="0" dirty="0"/>
              <a:t>Web.xml </a:t>
            </a:r>
            <a:r>
              <a:rPr lang="zh-CN" altLang="en-US" b="0" dirty="0"/>
              <a:t>引入核心</a:t>
            </a:r>
            <a:r>
              <a:rPr lang="en-US" altLang="zh-CN" b="0" dirty="0" err="1"/>
              <a:t>servlet</a:t>
            </a:r>
            <a:endParaRPr lang="en-US" altLang="zh-CN" b="0" dirty="0"/>
          </a:p>
          <a:p>
            <a:r>
              <a:rPr lang="en-US" altLang="zh-CN" b="0" dirty="0"/>
              <a:t>Spring</a:t>
            </a:r>
            <a:r>
              <a:rPr lang="zh-CN" altLang="en-US" b="0" dirty="0"/>
              <a:t>配置文件 配置扫描包</a:t>
            </a:r>
            <a:endParaRPr lang="en-US" altLang="zh-CN" b="0" dirty="0"/>
          </a:p>
          <a:p>
            <a:r>
              <a:rPr lang="zh-CN" altLang="en-US" b="0" dirty="0"/>
              <a:t>创建类 </a:t>
            </a:r>
            <a:r>
              <a:rPr lang="en-US" altLang="zh-CN" b="0" dirty="0" err="1"/>
              <a:t>HelloController</a:t>
            </a:r>
            <a:r>
              <a:rPr lang="en-US" altLang="zh-CN" b="0" dirty="0"/>
              <a:t> </a:t>
            </a:r>
            <a:r>
              <a:rPr lang="zh-CN" altLang="en-US" b="0" dirty="0"/>
              <a:t>添加</a:t>
            </a:r>
            <a:r>
              <a:rPr lang="en-US" altLang="zh-CN" b="0" dirty="0"/>
              <a:t>Controller</a:t>
            </a:r>
            <a:r>
              <a:rPr lang="zh-CN" altLang="en-US" b="0" dirty="0"/>
              <a:t>注解 可以添加多个方法</a:t>
            </a:r>
            <a:endParaRPr lang="en-US" altLang="zh-CN" b="0" dirty="0"/>
          </a:p>
          <a:p>
            <a:r>
              <a:rPr lang="zh-CN" altLang="en-US" b="0" dirty="0"/>
              <a:t>处理页面的多个请求了                                        返回值为返回的页面</a:t>
            </a:r>
            <a:endParaRPr lang="en-US" altLang="zh-CN" b="0" dirty="0"/>
          </a:p>
          <a:p>
            <a:endParaRPr lang="en-US" b="0" dirty="0"/>
          </a:p>
          <a:p>
            <a:r>
              <a:rPr lang="zh-CN" altLang="en-US" b="0" dirty="0"/>
              <a:t>解决了原来只有一个方法的弊端 ******</a:t>
            </a:r>
            <a:endParaRPr lang="en-US" altLang="zh-CN" b="0" dirty="0"/>
          </a:p>
          <a:p>
            <a:endParaRPr lang="en-US" b="0" dirty="0"/>
          </a:p>
          <a:p>
            <a:r>
              <a:rPr lang="zh-CN" altLang="en-US" b="0" dirty="0"/>
              <a:t>找到方法 </a:t>
            </a:r>
            <a:r>
              <a:rPr lang="en-US" altLang="zh-CN" b="0" dirty="0"/>
              <a:t>@</a:t>
            </a:r>
            <a:r>
              <a:rPr lang="en-US" altLang="zh-CN" b="0" dirty="0" err="1"/>
              <a:t>RequestMapping</a:t>
            </a:r>
            <a:r>
              <a:rPr lang="en-US" altLang="zh-CN" b="0" dirty="0"/>
              <a:t>(value=“”) </a:t>
            </a:r>
            <a:r>
              <a:rPr lang="zh-CN" altLang="en-US" b="0" dirty="0"/>
              <a:t>多个请求对应一个</a:t>
            </a:r>
            <a:r>
              <a:rPr lang="en-US" altLang="zh-CN" b="0" dirty="0"/>
              <a:t>Controller</a:t>
            </a:r>
            <a:endParaRPr lang="en-US" b="0" dirty="0"/>
          </a:p>
          <a:p>
            <a:endParaRPr 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Spring</a:t>
            </a:r>
            <a:r>
              <a:rPr lang="zh-CN" altLang="en-US" b="0" dirty="0"/>
              <a:t>可以通过</a:t>
            </a:r>
            <a:r>
              <a:rPr lang="en-US" altLang="zh-CN" b="0" dirty="0"/>
              <a:t>@</a:t>
            </a:r>
            <a:r>
              <a:rPr lang="en-US" b="0" dirty="0"/>
              <a:t>Controller</a:t>
            </a:r>
            <a:r>
              <a:rPr lang="zh-CN" altLang="en-US" b="0" dirty="0"/>
              <a:t>注解自动发现你的控制器类以及</a:t>
            </a:r>
            <a:r>
              <a:rPr lang="en-US" altLang="zh-CN" b="0" dirty="0"/>
              <a:t>@</a:t>
            </a:r>
            <a:r>
              <a:rPr lang="en-US" b="0" dirty="0" err="1"/>
              <a:t>RequestMapping</a:t>
            </a:r>
            <a:r>
              <a:rPr lang="zh-CN" altLang="en-US" b="0" dirty="0"/>
              <a:t>注解中的请求映射，这样就为你免去了在</a:t>
            </a:r>
            <a:r>
              <a:rPr lang="en-US" b="0" dirty="0"/>
              <a:t>Bean</a:t>
            </a:r>
            <a:r>
              <a:rPr lang="zh-CN" altLang="en-US" b="0" dirty="0"/>
              <a:t>配置文件中配置它们的麻烦。此外，如果使用注解，控制器类和处理程序方法在访问上下文资源</a:t>
            </a:r>
            <a:r>
              <a:rPr lang="en-US" altLang="zh-CN" b="0" dirty="0"/>
              <a:t>(</a:t>
            </a:r>
            <a:r>
              <a:rPr lang="zh-CN" altLang="en-US" b="0" dirty="0"/>
              <a:t>例如请求参数、模型属性和会话属性</a:t>
            </a:r>
            <a:r>
              <a:rPr lang="en-US" altLang="zh-CN" b="0" dirty="0"/>
              <a:t>)</a:t>
            </a:r>
            <a:r>
              <a:rPr lang="zh-CN" altLang="en-US" b="0" dirty="0"/>
              <a:t>时也会更加灵活。</a:t>
            </a:r>
            <a:endParaRPr lang="en-US" altLang="zh-CN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428736"/>
            <a:ext cx="11017092" cy="4714908"/>
          </a:xfrm>
        </p:spPr>
        <p:txBody>
          <a:bodyPr/>
          <a:lstStyle/>
          <a:p>
            <a:pPr>
              <a:buNone/>
            </a:pPr>
            <a:endParaRPr lang="en-US" altLang="zh-CN" b="0" dirty="0"/>
          </a:p>
          <a:p>
            <a:pPr>
              <a:buNone/>
            </a:pPr>
            <a:r>
              <a:rPr lang="en-US" altLang="zh-CN" b="0" dirty="0"/>
              <a:t>	</a:t>
            </a:r>
            <a:r>
              <a:rPr lang="zh-CN" altLang="en-US" b="0" dirty="0"/>
              <a:t>在</a:t>
            </a:r>
            <a:r>
              <a:rPr lang="en-US" b="0" dirty="0" err="1"/>
              <a:t>SpringMVC</a:t>
            </a:r>
            <a:r>
              <a:rPr lang="en-US" b="0" dirty="0"/>
              <a:t> </a:t>
            </a:r>
            <a:r>
              <a:rPr lang="zh-CN" altLang="en-US" b="0" dirty="0"/>
              <a:t>中，控制器</a:t>
            </a:r>
            <a:r>
              <a:rPr lang="en-US" b="0" dirty="0"/>
              <a:t>Controller </a:t>
            </a:r>
            <a:r>
              <a:rPr lang="zh-CN" altLang="en-US" b="0" dirty="0"/>
              <a:t>负责处理由</a:t>
            </a:r>
            <a:r>
              <a:rPr lang="en-US" b="0" dirty="0" err="1"/>
              <a:t>DispatcherServlet</a:t>
            </a:r>
            <a:r>
              <a:rPr lang="en-US" b="0" dirty="0"/>
              <a:t> </a:t>
            </a:r>
            <a:r>
              <a:rPr lang="zh-CN" altLang="en-US" b="0" dirty="0"/>
              <a:t>分发的请求，它把用户请求的数据经过业务处理层处理之后封装成一个</a:t>
            </a:r>
            <a:r>
              <a:rPr lang="en-US" b="0" dirty="0"/>
              <a:t>Model ，</a:t>
            </a:r>
            <a:r>
              <a:rPr lang="zh-CN" altLang="en-US" b="0" dirty="0"/>
              <a:t>然后再把该</a:t>
            </a:r>
            <a:r>
              <a:rPr lang="en-US" b="0" dirty="0"/>
              <a:t>Model </a:t>
            </a:r>
            <a:r>
              <a:rPr lang="zh-CN" altLang="en-US" b="0" dirty="0"/>
              <a:t>返回给对应的</a:t>
            </a:r>
            <a:r>
              <a:rPr lang="en-US" b="0" dirty="0"/>
              <a:t>View </a:t>
            </a:r>
            <a:r>
              <a:rPr lang="zh-CN" altLang="en-US" b="0" dirty="0"/>
              <a:t>进行展示。在</a:t>
            </a:r>
            <a:r>
              <a:rPr lang="en-US" b="0" dirty="0" err="1"/>
              <a:t>SpringMVC</a:t>
            </a:r>
            <a:r>
              <a:rPr lang="en-US" b="0" dirty="0"/>
              <a:t> </a:t>
            </a:r>
            <a:r>
              <a:rPr lang="zh-CN" altLang="en-US" b="0" dirty="0"/>
              <a:t>中提供了一个非常简便的定义</a:t>
            </a:r>
            <a:r>
              <a:rPr lang="en-US" b="0" dirty="0"/>
              <a:t>Controller </a:t>
            </a:r>
            <a:r>
              <a:rPr lang="zh-CN" altLang="en-US" b="0" dirty="0"/>
              <a:t>的方法，你无需继承特定的类或实现特定的接口，只需使用</a:t>
            </a:r>
            <a:r>
              <a:rPr lang="en-US" altLang="zh-CN" b="0" dirty="0"/>
              <a:t>@</a:t>
            </a:r>
            <a:r>
              <a:rPr lang="en-US" b="0" dirty="0"/>
              <a:t>Controller </a:t>
            </a:r>
            <a:r>
              <a:rPr lang="zh-CN" altLang="en-US" b="0" dirty="0"/>
              <a:t>标记一个类是</a:t>
            </a:r>
            <a:r>
              <a:rPr lang="en-US" b="0" dirty="0"/>
              <a:t>Controller 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dirty="0"/>
              <a:t>就是</a:t>
            </a:r>
            <a:r>
              <a:rPr lang="en-US" b="0" dirty="0" err="1"/>
              <a:t>SpringMVC</a:t>
            </a:r>
            <a:r>
              <a:rPr lang="en-US" b="0" dirty="0"/>
              <a:t> </a:t>
            </a:r>
            <a:r>
              <a:rPr lang="zh-CN" altLang="en-US" b="0" dirty="0"/>
              <a:t>的一个控制器类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@</a:t>
            </a:r>
            <a:r>
              <a:rPr lang="en-US" altLang="zh-CN" b="0" dirty="0" err="1"/>
              <a:t>RequestMapping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/>
              <a:t>RequestMapping</a:t>
            </a:r>
            <a:r>
              <a:rPr lang="zh-CN" altLang="en-US" b="0" dirty="0"/>
              <a:t>是一个用来处理请求地址映射的注解，可用于类或方法上。用于类上，表示类中的所有响应请求的方法都是以该地址作为父路径。</a:t>
            </a:r>
          </a:p>
          <a:p>
            <a:r>
              <a:rPr lang="en-US" altLang="zh-CN" b="0" dirty="0" err="1"/>
              <a:t>RequestMapping</a:t>
            </a:r>
            <a:r>
              <a:rPr lang="zh-CN" altLang="en-US" b="0" dirty="0"/>
              <a:t>注解有六个属性，下面我们把她分成三类进行说明（下面有相应示例）。</a:t>
            </a:r>
          </a:p>
          <a:p>
            <a:pPr>
              <a:buNone/>
            </a:pPr>
            <a:endParaRPr lang="en-US" b="0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070" y="3643314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@</a:t>
            </a:r>
            <a:r>
              <a:rPr lang="en-US" altLang="zh-CN" b="0" dirty="0" err="1"/>
              <a:t>RequestMapping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zh-CN" altLang="en-US" b="0" dirty="0"/>
              <a:t>类 </a:t>
            </a:r>
            <a:r>
              <a:rPr lang="en-US" altLang="zh-CN" b="0" dirty="0"/>
              <a:t>@</a:t>
            </a:r>
            <a:r>
              <a:rPr lang="en-US" altLang="zh-CN" b="0" dirty="0" err="1"/>
              <a:t>RequestMapping</a:t>
            </a:r>
            <a:r>
              <a:rPr lang="en-US" altLang="zh-CN" b="0" dirty="0"/>
              <a:t>(value=“”) </a:t>
            </a:r>
            <a:r>
              <a:rPr lang="zh-CN" altLang="en-US" b="0" dirty="0"/>
              <a:t>主路径</a:t>
            </a:r>
            <a:endParaRPr lang="en-US" altLang="zh-CN" b="0" dirty="0"/>
          </a:p>
          <a:p>
            <a:endParaRPr lang="en-US" b="0" dirty="0"/>
          </a:p>
          <a:p>
            <a:r>
              <a:rPr lang="zh-CN" altLang="en-US" b="0" dirty="0"/>
              <a:t>方法 </a:t>
            </a:r>
            <a:r>
              <a:rPr lang="en-US" altLang="zh-CN" b="0" dirty="0"/>
              <a:t>@</a:t>
            </a:r>
            <a:r>
              <a:rPr lang="en-US" altLang="zh-CN" b="0" dirty="0" err="1"/>
              <a:t>RequestMapping</a:t>
            </a:r>
            <a:r>
              <a:rPr lang="en-US" altLang="zh-CN" b="0" dirty="0"/>
              <a:t>(value=“”) </a:t>
            </a:r>
            <a:r>
              <a:rPr lang="zh-CN" altLang="en-US" b="0" dirty="0"/>
              <a:t>子路径</a:t>
            </a:r>
            <a:endParaRPr lang="en-US" altLang="zh-CN" b="0" dirty="0"/>
          </a:p>
          <a:p>
            <a:endParaRPr lang="en-US" b="0" dirty="0"/>
          </a:p>
          <a:p>
            <a:r>
              <a:rPr lang="zh-CN" altLang="en-US" b="0" dirty="0"/>
              <a:t>避免冲突</a:t>
            </a:r>
            <a:endParaRPr lang="en-US" b="0" dirty="0"/>
          </a:p>
          <a:p>
            <a:endParaRPr 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@Resource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en-US" dirty="0" err="1"/>
              <a:t>Autowired</a:t>
            </a:r>
            <a:br>
              <a:rPr lang="en-US" dirty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632" y="1071546"/>
            <a:ext cx="106584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19946" y="3143248"/>
            <a:ext cx="8286808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zh-CN" altLang="en-US" dirty="0"/>
              <a:t>注解是按照类型（</a:t>
            </a:r>
            <a:r>
              <a:rPr lang="en-US" dirty="0" err="1"/>
              <a:t>byType</a:t>
            </a:r>
            <a:r>
              <a:rPr lang="en-US" dirty="0"/>
              <a:t>）</a:t>
            </a:r>
            <a:r>
              <a:rPr lang="zh-CN" altLang="en-US" dirty="0"/>
              <a:t>装配依赖对象，默认情况下它要求依赖对象必须存在，如果允许</a:t>
            </a:r>
            <a:r>
              <a:rPr lang="en-US" dirty="0"/>
              <a:t>null</a:t>
            </a:r>
            <a:r>
              <a:rPr lang="zh-CN" altLang="en-US" dirty="0"/>
              <a:t>值，可以设置它的</a:t>
            </a:r>
            <a:r>
              <a:rPr lang="en-US" dirty="0"/>
              <a:t>required</a:t>
            </a:r>
            <a:r>
              <a:rPr lang="zh-CN" altLang="en-US" dirty="0"/>
              <a:t>属性为</a:t>
            </a:r>
            <a:r>
              <a:rPr lang="en-US" dirty="0"/>
              <a:t>false。</a:t>
            </a:r>
            <a:r>
              <a:rPr lang="zh-CN" altLang="en-US" dirty="0"/>
              <a:t>如果我们想使用按照名称（</a:t>
            </a:r>
            <a:r>
              <a:rPr lang="en-US" dirty="0" err="1"/>
              <a:t>byName</a:t>
            </a:r>
            <a:r>
              <a:rPr lang="en-US" dirty="0"/>
              <a:t>）</a:t>
            </a:r>
            <a:r>
              <a:rPr lang="zh-CN" altLang="en-US" dirty="0"/>
              <a:t>来装配，可以结合</a:t>
            </a:r>
            <a:r>
              <a:rPr lang="en-US" altLang="zh-CN" dirty="0"/>
              <a:t>@</a:t>
            </a:r>
            <a:r>
              <a:rPr lang="en-US" dirty="0"/>
              <a:t>Qualifier</a:t>
            </a:r>
            <a:r>
              <a:rPr lang="zh-CN" altLang="en-US" dirty="0"/>
              <a:t>注解一起使用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@Resource</a:t>
            </a:r>
            <a:r>
              <a:rPr lang="zh-CN" altLang="en-US" dirty="0"/>
              <a:t>默认按照</a:t>
            </a:r>
            <a:r>
              <a:rPr lang="en-US" dirty="0" err="1"/>
              <a:t>ByName</a:t>
            </a:r>
            <a:r>
              <a:rPr lang="zh-CN" altLang="en-US" dirty="0"/>
              <a:t>自动注入，由</a:t>
            </a:r>
            <a:r>
              <a:rPr lang="en-US" dirty="0"/>
              <a:t>J2EE</a:t>
            </a:r>
            <a:r>
              <a:rPr lang="zh-CN" altLang="en-US" dirty="0"/>
              <a:t>提供，需要导入包</a:t>
            </a:r>
            <a:r>
              <a:rPr lang="en-US" dirty="0" err="1"/>
              <a:t>javax.annotation.Resource</a:t>
            </a:r>
            <a:r>
              <a:rPr lang="en-US" dirty="0"/>
              <a:t>。@Resource</a:t>
            </a:r>
            <a:r>
              <a:rPr lang="zh-CN" altLang="en-US" dirty="0"/>
              <a:t>有两个重要的属性：</a:t>
            </a:r>
            <a:r>
              <a:rPr lang="en-US" dirty="0"/>
              <a:t>name</a:t>
            </a:r>
            <a:r>
              <a:rPr lang="zh-CN" altLang="en-US" dirty="0"/>
              <a:t>和</a:t>
            </a:r>
            <a:r>
              <a:rPr lang="en-US" dirty="0"/>
              <a:t>type，</a:t>
            </a:r>
            <a:r>
              <a:rPr lang="zh-CN" altLang="en-US" dirty="0"/>
              <a:t>而</a:t>
            </a:r>
            <a:r>
              <a:rPr lang="en-US" dirty="0"/>
              <a:t>Spring</a:t>
            </a:r>
            <a:r>
              <a:rPr lang="zh-CN" altLang="en-US" dirty="0"/>
              <a:t>将</a:t>
            </a:r>
            <a:r>
              <a:rPr lang="en-US" altLang="zh-CN" dirty="0"/>
              <a:t>@</a:t>
            </a:r>
            <a:r>
              <a:rPr lang="en-US" dirty="0"/>
              <a:t>Resource</a:t>
            </a:r>
            <a:r>
              <a:rPr lang="zh-CN" altLang="en-US" dirty="0"/>
              <a:t>注解的</a:t>
            </a:r>
            <a:r>
              <a:rPr lang="en-US" dirty="0"/>
              <a:t>name</a:t>
            </a:r>
            <a:r>
              <a:rPr lang="zh-CN" altLang="en-US" dirty="0"/>
              <a:t>属性解析为</a:t>
            </a:r>
            <a:r>
              <a:rPr lang="en-US" dirty="0"/>
              <a:t>bean</a:t>
            </a:r>
            <a:r>
              <a:rPr lang="zh-CN" altLang="en-US" dirty="0"/>
              <a:t>的名字，而</a:t>
            </a:r>
            <a:r>
              <a:rPr lang="en-US" dirty="0"/>
              <a:t>type</a:t>
            </a:r>
            <a:r>
              <a:rPr lang="zh-CN" altLang="en-US" dirty="0"/>
              <a:t>属性则解析为</a:t>
            </a:r>
            <a:r>
              <a:rPr lang="en-US" dirty="0"/>
              <a:t>bean</a:t>
            </a:r>
            <a:r>
              <a:rPr lang="zh-CN" altLang="en-US" dirty="0"/>
              <a:t>的类型。所以，如果使用</a:t>
            </a:r>
            <a:r>
              <a:rPr lang="en-US" dirty="0"/>
              <a:t>name</a:t>
            </a:r>
            <a:r>
              <a:rPr lang="zh-CN" altLang="en-US" dirty="0"/>
              <a:t>属性，则使用</a:t>
            </a:r>
            <a:r>
              <a:rPr lang="en-US" dirty="0" err="1"/>
              <a:t>byName</a:t>
            </a:r>
            <a:r>
              <a:rPr lang="zh-CN" altLang="en-US" dirty="0"/>
              <a:t>的自动注入策略，而使用</a:t>
            </a:r>
            <a:r>
              <a:rPr lang="en-US" dirty="0"/>
              <a:t>type</a:t>
            </a:r>
            <a:r>
              <a:rPr lang="zh-CN" altLang="en-US" dirty="0"/>
              <a:t>属性时则使用</a:t>
            </a:r>
            <a:r>
              <a:rPr lang="en-US" dirty="0" err="1"/>
              <a:t>byType</a:t>
            </a:r>
            <a:r>
              <a:rPr lang="zh-CN" altLang="en-US" dirty="0"/>
              <a:t>自动注入策略。如果既不制定</a:t>
            </a:r>
            <a:r>
              <a:rPr lang="en-US" dirty="0"/>
              <a:t>name</a:t>
            </a:r>
            <a:r>
              <a:rPr lang="zh-CN" altLang="en-US" dirty="0"/>
              <a:t>也不制定</a:t>
            </a:r>
            <a:r>
              <a:rPr lang="en-US" dirty="0"/>
              <a:t>type</a:t>
            </a:r>
            <a:r>
              <a:rPr lang="zh-CN" altLang="en-US" dirty="0"/>
              <a:t>属性，这时将通过反射机制使用</a:t>
            </a:r>
            <a:r>
              <a:rPr lang="en-US" dirty="0" err="1"/>
              <a:t>byName</a:t>
            </a:r>
            <a:r>
              <a:rPr lang="zh-CN" altLang="en-US" dirty="0"/>
              <a:t>自动注入策略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PathVariable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928694"/>
          </a:xfrm>
        </p:spPr>
        <p:txBody>
          <a:bodyPr/>
          <a:lstStyle/>
          <a:p>
            <a:r>
              <a:rPr lang="zh-CN" altLang="en-US" b="0" dirty="0"/>
              <a:t>用于将请求</a:t>
            </a:r>
            <a:r>
              <a:rPr lang="en-US" altLang="zh-CN" b="0" dirty="0"/>
              <a:t>URL</a:t>
            </a:r>
            <a:r>
              <a:rPr lang="zh-CN" altLang="en-US" b="0" dirty="0"/>
              <a:t>中的模板变量映射到功能处理方法的参数上，即取出</a:t>
            </a:r>
            <a:r>
              <a:rPr lang="en-US" altLang="zh-CN" b="0" dirty="0" err="1"/>
              <a:t>uri</a:t>
            </a:r>
            <a:r>
              <a:rPr lang="zh-CN" altLang="en-US" b="0" dirty="0"/>
              <a:t>模板中的变量作为参数。</a:t>
            </a:r>
            <a:endParaRPr lang="en-US" b="0" dirty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5698" y="3357562"/>
            <a:ext cx="6238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requestParam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3643338"/>
          </a:xfrm>
        </p:spPr>
        <p:txBody>
          <a:bodyPr>
            <a:normAutofit/>
          </a:bodyPr>
          <a:lstStyle/>
          <a:p>
            <a:r>
              <a:rPr lang="en-US" b="0" dirty="0"/>
              <a:t>@</a:t>
            </a:r>
            <a:r>
              <a:rPr lang="en-US" b="0" dirty="0" err="1"/>
              <a:t>requestParam</a:t>
            </a:r>
            <a:r>
              <a:rPr lang="zh-CN" altLang="en-US" b="0" dirty="0"/>
              <a:t>主要用于在</a:t>
            </a:r>
            <a:r>
              <a:rPr lang="en-US" b="0" dirty="0" err="1"/>
              <a:t>SpringMVC</a:t>
            </a:r>
            <a:r>
              <a:rPr lang="zh-CN" altLang="en-US" b="0" dirty="0"/>
              <a:t>后台控制层获取参数，类似一种是</a:t>
            </a:r>
            <a:r>
              <a:rPr lang="en-US" b="0" dirty="0" err="1"/>
              <a:t>request.getParameter</a:t>
            </a:r>
            <a:r>
              <a:rPr lang="en-US" b="0" dirty="0"/>
              <a:t>(“name”)，</a:t>
            </a:r>
            <a:r>
              <a:rPr lang="zh-CN" altLang="en-US" b="0" dirty="0"/>
              <a:t>它有三个常用参数：</a:t>
            </a:r>
            <a:r>
              <a:rPr lang="en-US" b="0" dirty="0" err="1"/>
              <a:t>defaultValue</a:t>
            </a:r>
            <a:r>
              <a:rPr lang="en-US" b="0" dirty="0"/>
              <a:t> = “0”, required = false, value = “</a:t>
            </a:r>
            <a:r>
              <a:rPr lang="en-US" b="0" dirty="0" err="1"/>
              <a:t>isApp</a:t>
            </a:r>
            <a:r>
              <a:rPr lang="en-US" b="0" dirty="0"/>
              <a:t>”；</a:t>
            </a:r>
            <a:r>
              <a:rPr lang="en-US" b="0" dirty="0" err="1"/>
              <a:t>defaultValue</a:t>
            </a:r>
            <a:r>
              <a:rPr lang="en-US" b="0" dirty="0"/>
              <a:t> </a:t>
            </a:r>
            <a:r>
              <a:rPr lang="zh-CN" altLang="en-US" b="0" dirty="0"/>
              <a:t>表示设置默认值，</a:t>
            </a:r>
            <a:r>
              <a:rPr lang="en-US" b="0" dirty="0"/>
              <a:t>required </a:t>
            </a:r>
            <a:r>
              <a:rPr lang="zh-CN" altLang="en-US" b="0" dirty="0"/>
              <a:t>通过</a:t>
            </a:r>
            <a:r>
              <a:rPr lang="en-US" b="0" dirty="0" err="1"/>
              <a:t>boolean</a:t>
            </a:r>
            <a:r>
              <a:rPr lang="zh-CN" altLang="en-US" b="0" dirty="0"/>
              <a:t>设置是否是必须要传入的参数，</a:t>
            </a:r>
            <a:r>
              <a:rPr lang="en-US" b="0" dirty="0"/>
              <a:t>value </a:t>
            </a:r>
            <a:r>
              <a:rPr lang="zh-CN" altLang="en-US" b="0" dirty="0"/>
              <a:t>值表示接受的传入的参数类型。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1052</Words>
  <Application>Microsoft Office PowerPoint</Application>
  <PresentationFormat>自定义</PresentationFormat>
  <Paragraphs>87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宋体</vt:lpstr>
      <vt:lpstr>Arial</vt:lpstr>
      <vt:lpstr>Calibri</vt:lpstr>
      <vt:lpstr>Wingdings</vt:lpstr>
      <vt:lpstr>struts2</vt:lpstr>
      <vt:lpstr>基于注解的控制器</vt:lpstr>
      <vt:lpstr>基于注解的控制器</vt:lpstr>
      <vt:lpstr>控制器</vt:lpstr>
      <vt:lpstr>@Controller</vt:lpstr>
      <vt:lpstr>@RequestMapping</vt:lpstr>
      <vt:lpstr>@RequestMapping</vt:lpstr>
      <vt:lpstr> @Resource和@Autowired </vt:lpstr>
      <vt:lpstr> @PathVariable </vt:lpstr>
      <vt:lpstr> @requestParam </vt:lpstr>
      <vt:lpstr>参数</vt:lpstr>
      <vt:lpstr>自动获得参数</vt:lpstr>
      <vt:lpstr> @ModelAttribute   </vt:lpstr>
      <vt:lpstr>注解配置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1268</cp:revision>
  <dcterms:created xsi:type="dcterms:W3CDTF">2015-02-04T04:41:00Z</dcterms:created>
  <dcterms:modified xsi:type="dcterms:W3CDTF">2020-01-07T14:41:43Z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