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94" r:id="rId3"/>
    <p:sldId id="295" r:id="rId4"/>
    <p:sldId id="297" r:id="rId5"/>
    <p:sldId id="29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ModelAndView</a:t>
            </a:r>
            <a:r>
              <a:rPr lang="en-US" altLang="zh-CN" dirty="0" err="1"/>
              <a:t>&amp;ViewResolver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03" y="857232"/>
            <a:ext cx="11017092" cy="4286280"/>
          </a:xfrm>
        </p:spPr>
        <p:txBody>
          <a:bodyPr/>
          <a:lstStyle/>
          <a:p>
            <a:r>
              <a:rPr lang="en-US" b="0" dirty="0" err="1"/>
              <a:t>InternalResourceViewResolver</a:t>
            </a:r>
            <a:r>
              <a:rPr lang="zh-CN" altLang="en-US" b="0" dirty="0"/>
              <a:t>它是</a:t>
            </a:r>
            <a:r>
              <a:rPr lang="en-US" b="0" dirty="0" err="1"/>
              <a:t>URLBasedViewResolver</a:t>
            </a:r>
            <a:r>
              <a:rPr lang="zh-CN" altLang="en-US" b="0" dirty="0"/>
              <a:t>的子类，所以</a:t>
            </a:r>
            <a:r>
              <a:rPr lang="en-US" b="0" dirty="0" err="1"/>
              <a:t>URLBasedViewResolver</a:t>
            </a:r>
            <a:r>
              <a:rPr lang="zh-CN" altLang="en-US" b="0" dirty="0"/>
              <a:t>支持的特性它都支持。在实际应用中</a:t>
            </a:r>
            <a:r>
              <a:rPr lang="en-US" b="0" dirty="0" err="1"/>
              <a:t>InternalResourceViewResolver</a:t>
            </a:r>
            <a:r>
              <a:rPr lang="zh-CN" altLang="en-US" b="0" dirty="0"/>
              <a:t>也是使用的最广泛的一个视图解析器</a:t>
            </a:r>
            <a:endParaRPr lang="en-US" altLang="zh-CN" b="0" dirty="0"/>
          </a:p>
          <a:p>
            <a:r>
              <a:rPr lang="en-US" b="0" dirty="0" err="1"/>
              <a:t>XmlViewResolver</a:t>
            </a:r>
            <a:r>
              <a:rPr lang="zh-CN" altLang="en-US" b="0" dirty="0"/>
              <a:t>它继承自</a:t>
            </a:r>
            <a:r>
              <a:rPr lang="en-US" altLang="zh-CN" b="0" dirty="0" err="1"/>
              <a:t>AbstractCachingViewResolver</a:t>
            </a:r>
            <a:r>
              <a:rPr lang="zh-CN" altLang="en-US" b="0" dirty="0"/>
              <a:t>抽象类，所以它也是支持视图缓存的。</a:t>
            </a:r>
            <a:r>
              <a:rPr lang="en-US" altLang="zh-CN" b="0" dirty="0" err="1"/>
              <a:t>XmlViewResolver</a:t>
            </a:r>
            <a:r>
              <a:rPr lang="zh-CN" altLang="en-US" b="0" dirty="0"/>
              <a:t>需要给定一个</a:t>
            </a:r>
            <a:r>
              <a:rPr lang="en-US" altLang="zh-CN" b="0" dirty="0"/>
              <a:t>xml</a:t>
            </a:r>
            <a:r>
              <a:rPr lang="zh-CN" altLang="en-US" b="0" dirty="0"/>
              <a:t>配置文件，该文件将使用和</a:t>
            </a:r>
            <a:r>
              <a:rPr lang="en-US" altLang="zh-CN" b="0" dirty="0"/>
              <a:t>Spring</a:t>
            </a:r>
            <a:r>
              <a:rPr lang="zh-CN" altLang="en-US" b="0" dirty="0"/>
              <a:t>的</a:t>
            </a:r>
            <a:r>
              <a:rPr lang="en-US" altLang="zh-CN" b="0" dirty="0"/>
              <a:t>bean</a:t>
            </a:r>
            <a:r>
              <a:rPr lang="zh-CN" altLang="en-US" b="0" dirty="0"/>
              <a:t>工厂配置文件一样的</a:t>
            </a:r>
            <a:r>
              <a:rPr lang="en-US" altLang="zh-CN" b="0" dirty="0"/>
              <a:t>DTD</a:t>
            </a:r>
            <a:r>
              <a:rPr lang="zh-CN" altLang="en-US" b="0" dirty="0"/>
              <a:t>定义，所以其实该文件就是用来定义视图的</a:t>
            </a:r>
            <a:r>
              <a:rPr lang="en-US" altLang="zh-CN" b="0" dirty="0"/>
              <a:t>bean</a:t>
            </a:r>
            <a:r>
              <a:rPr lang="zh-CN" altLang="en-US" b="0" dirty="0"/>
              <a:t>对象的。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308" y="1142984"/>
            <a:ext cx="11017092" cy="4286280"/>
          </a:xfrm>
        </p:spPr>
        <p:txBody>
          <a:bodyPr/>
          <a:lstStyle/>
          <a:p>
            <a:r>
              <a:rPr lang="en-US" b="0" dirty="0" err="1"/>
              <a:t>BeanNameViewResolver</a:t>
            </a:r>
            <a:r>
              <a:rPr lang="zh-CN" altLang="en-US" b="0" dirty="0"/>
              <a:t>这个视图解析器跟</a:t>
            </a:r>
            <a:r>
              <a:rPr lang="en-US" altLang="zh-CN" b="0" dirty="0" err="1"/>
              <a:t>XmlViewResolver</a:t>
            </a:r>
            <a:r>
              <a:rPr lang="zh-CN" altLang="en-US" b="0" dirty="0"/>
              <a:t>有点类似，也是通过把返回的逻辑视图名称去匹配定义好的视图</a:t>
            </a:r>
            <a:r>
              <a:rPr lang="en-US" altLang="zh-CN" b="0" dirty="0"/>
              <a:t>bean</a:t>
            </a:r>
            <a:r>
              <a:rPr lang="zh-CN" altLang="en-US" b="0" dirty="0"/>
              <a:t>对象。一</a:t>
            </a:r>
            <a:r>
              <a:rPr lang="en-US" b="0" dirty="0" err="1"/>
              <a:t>BeanNameViewResolver</a:t>
            </a:r>
            <a:r>
              <a:rPr lang="zh-CN" altLang="en-US" b="0" dirty="0"/>
              <a:t>要求视图</a:t>
            </a:r>
            <a:r>
              <a:rPr lang="en-US" b="0" dirty="0"/>
              <a:t>bean</a:t>
            </a:r>
            <a:r>
              <a:rPr lang="zh-CN" altLang="en-US" b="0" dirty="0"/>
              <a:t>对象都定义在</a:t>
            </a:r>
            <a:r>
              <a:rPr lang="en-US" b="0" dirty="0"/>
              <a:t>Spring</a:t>
            </a:r>
            <a:r>
              <a:rPr lang="zh-CN" altLang="en-US" b="0" dirty="0"/>
              <a:t>的</a:t>
            </a:r>
            <a:r>
              <a:rPr lang="en-US" b="0" dirty="0"/>
              <a:t>application context</a:t>
            </a:r>
            <a:r>
              <a:rPr lang="zh-CN" altLang="en-US" b="0" dirty="0"/>
              <a:t>中，二是</a:t>
            </a:r>
            <a:r>
              <a:rPr lang="en-US" b="0" dirty="0" err="1"/>
              <a:t>BeanNameViewResolver</a:t>
            </a:r>
            <a:r>
              <a:rPr lang="zh-CN" altLang="en-US" b="0" dirty="0"/>
              <a:t>不会进行视图缓存</a:t>
            </a:r>
            <a:endParaRPr lang="en-US" altLang="zh-CN" b="0" dirty="0"/>
          </a:p>
          <a:p>
            <a:r>
              <a:rPr lang="en-US" b="0" dirty="0" err="1"/>
              <a:t>ResourceBundleViewResolver</a:t>
            </a:r>
            <a:r>
              <a:rPr lang="zh-CN" altLang="en-US" b="0" dirty="0"/>
              <a:t>它和</a:t>
            </a:r>
            <a:r>
              <a:rPr lang="en-US" b="0" dirty="0" err="1"/>
              <a:t>XmlViewResolver</a:t>
            </a:r>
            <a:r>
              <a:rPr lang="zh-CN" altLang="en-US" b="0" dirty="0"/>
              <a:t>一样，也是继承自</a:t>
            </a:r>
            <a:r>
              <a:rPr lang="en-US" b="0" dirty="0" err="1"/>
              <a:t>AbstractCachingViewResolver</a:t>
            </a:r>
            <a:r>
              <a:rPr lang="en-US" b="0" dirty="0"/>
              <a:t>，</a:t>
            </a:r>
            <a:r>
              <a:rPr lang="zh-CN" altLang="en-US" b="0" dirty="0"/>
              <a:t>但是它缓存的不是视图</a:t>
            </a:r>
            <a:r>
              <a:rPr lang="en-US" altLang="zh-CN" b="0" dirty="0"/>
              <a:t>.</a:t>
            </a:r>
            <a:r>
              <a:rPr lang="zh-CN" altLang="en-US" b="0" dirty="0"/>
              <a:t>解析的是</a:t>
            </a:r>
            <a:r>
              <a:rPr lang="en-US" altLang="zh-CN" b="0" dirty="0"/>
              <a:t>.p</a:t>
            </a:r>
            <a:r>
              <a:rPr lang="en-US" b="0" dirty="0"/>
              <a:t>roperties</a:t>
            </a:r>
            <a:r>
              <a:rPr lang="zh-CN" altLang="en-US" b="0" dirty="0"/>
              <a:t>文件</a:t>
            </a:r>
            <a:endParaRPr lang="en-US" altLang="zh-CN" b="0" dirty="0"/>
          </a:p>
          <a:p>
            <a:r>
              <a:rPr lang="en-US" b="0" dirty="0" err="1"/>
              <a:t>FreeMarkerViewResolver、VolocityViewResolver</a:t>
            </a:r>
            <a:r>
              <a:rPr lang="en-US" b="0" dirty="0"/>
              <a:t>：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视图解析器链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227" y="928670"/>
            <a:ext cx="11017092" cy="4286280"/>
          </a:xfrm>
        </p:spPr>
        <p:txBody>
          <a:bodyPr>
            <a:normAutofit/>
          </a:bodyPr>
          <a:lstStyle/>
          <a:p>
            <a:r>
              <a:rPr lang="zh-CN" altLang="en-US" sz="2000" b="0" dirty="0"/>
              <a:t> 在</a:t>
            </a:r>
            <a:r>
              <a:rPr lang="en-US" altLang="zh-CN" sz="2000" b="0" dirty="0" err="1"/>
              <a:t>SpringMVC</a:t>
            </a:r>
            <a:r>
              <a:rPr lang="zh-CN" altLang="en-US" sz="2000" b="0" dirty="0"/>
              <a:t>中可以同时定义多个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视图解析器，然后它们会组成一个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链。当</a:t>
            </a:r>
            <a:r>
              <a:rPr lang="en-US" altLang="zh-CN" sz="2000" b="0" dirty="0"/>
              <a:t>Controller</a:t>
            </a:r>
            <a:r>
              <a:rPr lang="zh-CN" altLang="en-US" sz="2000" b="0" dirty="0"/>
              <a:t>处理器方法返回一个逻辑视图名称后，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链将根据其中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的优先级来进行处理。所有的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都实现了</a:t>
            </a:r>
            <a:r>
              <a:rPr lang="en-US" altLang="zh-CN" sz="2000" b="0" dirty="0"/>
              <a:t>Ordered</a:t>
            </a:r>
            <a:r>
              <a:rPr lang="zh-CN" altLang="en-US" sz="2000" b="0" dirty="0"/>
              <a:t>接口，在</a:t>
            </a:r>
            <a:r>
              <a:rPr lang="en-US" altLang="zh-CN" sz="2000" b="0" dirty="0"/>
              <a:t>Spring</a:t>
            </a:r>
            <a:r>
              <a:rPr lang="zh-CN" altLang="en-US" sz="2000" b="0" dirty="0"/>
              <a:t>中实现了这个接口的类都是可以排序的。在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中是通过</a:t>
            </a:r>
            <a:r>
              <a:rPr lang="en-US" altLang="zh-CN" sz="2000" b="0" dirty="0"/>
              <a:t>order</a:t>
            </a:r>
            <a:r>
              <a:rPr lang="zh-CN" altLang="en-US" sz="2000" b="0" dirty="0"/>
              <a:t>属性来指定顺序的，默认都是最大值。</a:t>
            </a:r>
            <a:endParaRPr lang="en-US" altLang="zh-CN" sz="2000" b="0" dirty="0"/>
          </a:p>
          <a:p>
            <a:pPr lvl="1"/>
            <a:r>
              <a:rPr lang="zh-CN" altLang="en-US" sz="2000" dirty="0"/>
              <a:t>值越小优先级越大</a:t>
            </a:r>
            <a:endParaRPr lang="en-US" altLang="zh-CN" sz="2000" dirty="0"/>
          </a:p>
          <a:p>
            <a:pPr lvl="1"/>
            <a:r>
              <a:rPr lang="en-US" sz="2000" dirty="0" err="1"/>
              <a:t>InternalResourceViewResolver</a:t>
            </a:r>
            <a:r>
              <a:rPr lang="zh-CN" altLang="en-US" sz="2000" dirty="0"/>
              <a:t>这种能解析所有的视图，即永远能返回一个非空</a:t>
            </a:r>
            <a:r>
              <a:rPr lang="en-US" sz="2000" dirty="0"/>
              <a:t>View</a:t>
            </a:r>
            <a:r>
              <a:rPr lang="zh-CN" altLang="en-US" sz="2000" dirty="0"/>
              <a:t>对象的</a:t>
            </a:r>
            <a:r>
              <a:rPr lang="en-US" sz="2000" dirty="0" err="1"/>
              <a:t>ViewResolver</a:t>
            </a:r>
            <a:r>
              <a:rPr lang="zh-CN" altLang="en-US" sz="2000" dirty="0"/>
              <a:t>一定要把它放在</a:t>
            </a:r>
            <a:r>
              <a:rPr lang="en-US" sz="2000" dirty="0" err="1"/>
              <a:t>ViewResolver</a:t>
            </a:r>
            <a:r>
              <a:rPr lang="zh-CN" altLang="en-US" sz="2000" dirty="0"/>
              <a:t>链的最后面。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43380"/>
            <a:ext cx="12241213" cy="2800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&lt;bean class="</a:t>
            </a:r>
            <a:r>
              <a:rPr lang="en-US" sz="1600" dirty="0" err="1"/>
              <a:t>org.springframework.web.servlet.view.XmlViewResolver</a:t>
            </a:r>
            <a:r>
              <a:rPr lang="en-US" sz="1600" dirty="0"/>
              <a:t>"&gt;  </a:t>
            </a:r>
          </a:p>
          <a:p>
            <a:r>
              <a:rPr lang="en-US" sz="1600" dirty="0"/>
              <a:t>   &lt;property name="location" value="/WEB-INF/views.xml"/&gt;  </a:t>
            </a:r>
          </a:p>
          <a:p>
            <a:r>
              <a:rPr lang="en-US" sz="1600" dirty="0"/>
              <a:t>   &lt;property name="order" value="1"/&gt;  </a:t>
            </a:r>
          </a:p>
          <a:p>
            <a:r>
              <a:rPr lang="en-US" sz="1600" dirty="0"/>
              <a:t>&lt;/bean&gt;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&lt;bean  </a:t>
            </a:r>
          </a:p>
          <a:p>
            <a:r>
              <a:rPr lang="en-US" sz="1600" dirty="0"/>
              <a:t>   class="</a:t>
            </a:r>
            <a:r>
              <a:rPr lang="en-US" sz="1600" dirty="0" err="1"/>
              <a:t>org.springframework.web.servlet.view.UrlBasedViewResolver</a:t>
            </a:r>
            <a:r>
              <a:rPr lang="en-US" sz="1600" dirty="0"/>
              <a:t>"&gt;  </a:t>
            </a:r>
          </a:p>
          <a:p>
            <a:r>
              <a:rPr lang="en-US" sz="1600" dirty="0"/>
              <a:t>   &lt;property name="prefix" value="/WEB-INF/" /&gt;  </a:t>
            </a:r>
          </a:p>
          <a:p>
            <a:r>
              <a:rPr lang="en-US" sz="1600" dirty="0"/>
              <a:t>   &lt;property name="suffix" value=".</a:t>
            </a:r>
            <a:r>
              <a:rPr lang="en-US" sz="1600" dirty="0" err="1"/>
              <a:t>jsp</a:t>
            </a:r>
            <a:r>
              <a:rPr lang="en-US" sz="1600" dirty="0"/>
              <a:t>" /&gt;  </a:t>
            </a:r>
          </a:p>
          <a:p>
            <a:r>
              <a:rPr lang="en-US" sz="1600" dirty="0"/>
              <a:t>   &lt;property name="</a:t>
            </a:r>
            <a:r>
              <a:rPr lang="en-US" sz="1600" dirty="0" err="1"/>
              <a:t>viewClass</a:t>
            </a:r>
            <a:r>
              <a:rPr lang="en-US" sz="1600" dirty="0"/>
              <a:t>" value="</a:t>
            </a:r>
            <a:r>
              <a:rPr lang="en-US" sz="1600" dirty="0" err="1"/>
              <a:t>org.springframework.web.servlet.view.InternalResourceView</a:t>
            </a:r>
            <a:r>
              <a:rPr lang="en-US" sz="1600" dirty="0"/>
              <a:t>"/&gt;  </a:t>
            </a:r>
          </a:p>
          <a:p>
            <a:r>
              <a:rPr lang="en-US" sz="1600" dirty="0"/>
              <a:t>&lt;/bean&gt; 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参数多样化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4786346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+mn-ea"/>
                <a:ea typeface="+mn-ea"/>
              </a:rPr>
              <a:t>控制器方法 </a:t>
            </a:r>
            <a:r>
              <a:rPr lang="en-US" altLang="zh-CN" sz="1800" b="0" dirty="0">
                <a:latin typeface="+mn-ea"/>
                <a:ea typeface="+mn-ea"/>
              </a:rPr>
              <a:t>(Model m ,String </a:t>
            </a:r>
            <a:r>
              <a:rPr lang="en-US" altLang="zh-CN" sz="1800" b="0" dirty="0" err="1">
                <a:latin typeface="+mn-ea"/>
                <a:ea typeface="+mn-ea"/>
              </a:rPr>
              <a:t>s,int</a:t>
            </a:r>
            <a:r>
              <a:rPr lang="en-US" altLang="zh-CN" sz="1800" b="0" dirty="0">
                <a:latin typeface="+mn-ea"/>
                <a:ea typeface="+mn-ea"/>
              </a:rPr>
              <a:t> age ,Date d)</a:t>
            </a:r>
          </a:p>
          <a:p>
            <a:endParaRPr lang="en-US" altLang="zh-CN" sz="1800" b="0" dirty="0">
              <a:latin typeface="+mn-ea"/>
              <a:ea typeface="+mn-ea"/>
            </a:endParaRPr>
          </a:p>
          <a:p>
            <a:r>
              <a:rPr lang="zh-CN" altLang="en-US" sz="1800" b="0" dirty="0">
                <a:latin typeface="+mn-ea"/>
                <a:ea typeface="+mn-ea"/>
              </a:rPr>
              <a:t>会从前端 直接转化 称为 对应的数据类型</a:t>
            </a:r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r>
              <a:rPr lang="zh-CN" altLang="en-US" sz="1800" b="0" dirty="0">
                <a:latin typeface="+mn-ea"/>
                <a:ea typeface="+mn-ea"/>
              </a:rPr>
              <a:t>默认的日期类型 </a:t>
            </a:r>
            <a:r>
              <a:rPr lang="en-US" altLang="zh-CN" sz="1800" b="0" dirty="0">
                <a:latin typeface="+mn-ea"/>
                <a:ea typeface="+mn-ea"/>
              </a:rPr>
              <a:t>2000/9/9</a:t>
            </a:r>
          </a:p>
          <a:p>
            <a:endParaRPr lang="en-US" altLang="zh-CN" sz="1800" b="0" dirty="0">
              <a:latin typeface="+mn-ea"/>
              <a:ea typeface="+mn-ea"/>
            </a:endParaRPr>
          </a:p>
          <a:p>
            <a:r>
              <a:rPr lang="zh-CN" altLang="en-US" sz="1800" b="0" dirty="0">
                <a:latin typeface="+mn-ea"/>
              </a:rPr>
              <a:t>控制器方法 </a:t>
            </a:r>
            <a:r>
              <a:rPr lang="en-US" altLang="zh-CN" sz="1800" b="0" dirty="0">
                <a:latin typeface="+mn-ea"/>
              </a:rPr>
              <a:t>(Dept d)</a:t>
            </a:r>
          </a:p>
          <a:p>
            <a:endParaRPr lang="en-US" altLang="zh-CN" sz="1800" b="0" dirty="0">
              <a:latin typeface="+mn-ea"/>
            </a:endParaRPr>
          </a:p>
          <a:p>
            <a:r>
              <a:rPr lang="zh-CN" altLang="en-US" sz="1800" b="0" dirty="0">
                <a:latin typeface="+mn-ea"/>
              </a:rPr>
              <a:t>属性名 和 </a:t>
            </a:r>
            <a:r>
              <a:rPr lang="en-US" altLang="zh-CN" sz="1800" b="0" dirty="0">
                <a:latin typeface="+mn-ea"/>
              </a:rPr>
              <a:t>bean </a:t>
            </a:r>
            <a:r>
              <a:rPr lang="zh-CN" altLang="en-US" sz="1800" b="0" dirty="0">
                <a:latin typeface="+mn-ea"/>
              </a:rPr>
              <a:t>属性一致</a:t>
            </a:r>
            <a:endParaRPr lang="en-US" altLang="zh-CN" sz="1800" b="0" dirty="0">
              <a:latin typeface="+mn-ea"/>
            </a:endParaRPr>
          </a:p>
          <a:p>
            <a:r>
              <a:rPr lang="zh-CN" altLang="en-US" sz="1800" b="0" dirty="0">
                <a:latin typeface="+mn-ea"/>
              </a:rPr>
              <a:t>可以得到对象类型</a:t>
            </a:r>
            <a:endParaRPr lang="en-US" altLang="zh-CN" sz="1800" b="0" dirty="0">
              <a:latin typeface="+mn-ea"/>
            </a:endParaRPr>
          </a:p>
          <a:p>
            <a:endParaRPr lang="zh-CN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785818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+mn-ea"/>
                <a:ea typeface="+mn-ea"/>
              </a:rPr>
              <a:t>获得集合类型（批量增加）</a:t>
            </a:r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632" y="2000240"/>
            <a:ext cx="7400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946" y="3714752"/>
            <a:ext cx="5000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4194" y="4786322"/>
            <a:ext cx="73056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请求转发和重定向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785818"/>
          </a:xfrm>
        </p:spPr>
        <p:txBody>
          <a:bodyPr>
            <a:normAutofit/>
          </a:bodyPr>
          <a:lstStyle/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384" y="1500174"/>
            <a:ext cx="6943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384" y="2786058"/>
            <a:ext cx="5457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属性范围存取数据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785818"/>
          </a:xfrm>
        </p:spPr>
        <p:txBody>
          <a:bodyPr>
            <a:normAutofit/>
          </a:bodyPr>
          <a:lstStyle/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  <a:p>
            <a:endParaRPr lang="en-US" altLang="zh-CN" sz="1800" b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632" y="1643050"/>
            <a:ext cx="878687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注入</a:t>
            </a:r>
            <a:r>
              <a:rPr lang="en-US" altLang="zh-CN" dirty="0" err="1"/>
              <a:t>HttpSession</a:t>
            </a:r>
            <a:r>
              <a:rPr lang="en-US" altLang="zh-CN" dirty="0"/>
              <a:t>   session</a:t>
            </a:r>
            <a:r>
              <a:rPr lang="zh-CN" altLang="en-US" dirty="0"/>
              <a:t>级别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Mo.addAttribute</a:t>
            </a:r>
            <a:r>
              <a:rPr lang="en-US" altLang="zh-CN" dirty="0"/>
              <a:t>();//Request </a:t>
            </a:r>
            <a:r>
              <a:rPr lang="zh-CN" altLang="en-US" dirty="0"/>
              <a:t>级别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ModelAndView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4786346"/>
          </a:xfrm>
        </p:spPr>
        <p:txBody>
          <a:bodyPr>
            <a:normAutofit/>
          </a:bodyPr>
          <a:lstStyle/>
          <a:p>
            <a:r>
              <a:rPr lang="en-US" sz="1800" b="0" dirty="0" err="1">
                <a:latin typeface="+mn-ea"/>
                <a:ea typeface="+mn-ea"/>
              </a:rPr>
              <a:t>ModelAndView</a:t>
            </a:r>
            <a:r>
              <a:rPr lang="zh-CN" altLang="en-US" sz="1800" b="0" dirty="0">
                <a:latin typeface="+mn-ea"/>
                <a:ea typeface="+mn-ea"/>
              </a:rPr>
              <a:t>代表了</a:t>
            </a:r>
            <a:r>
              <a:rPr lang="en-US" altLang="zh-CN" sz="1800" b="0" dirty="0">
                <a:latin typeface="+mn-ea"/>
                <a:ea typeface="+mn-ea"/>
              </a:rPr>
              <a:t>MVC Web</a:t>
            </a:r>
            <a:r>
              <a:rPr lang="zh-CN" altLang="en-US" sz="1800" b="0" dirty="0">
                <a:latin typeface="+mn-ea"/>
                <a:ea typeface="+mn-ea"/>
              </a:rPr>
              <a:t>程序中</a:t>
            </a:r>
            <a:r>
              <a:rPr lang="en-US" altLang="zh-CN" sz="1800" b="0" dirty="0">
                <a:latin typeface="+mn-ea"/>
                <a:ea typeface="+mn-ea"/>
              </a:rPr>
              <a:t>Model</a:t>
            </a:r>
            <a:r>
              <a:rPr lang="zh-CN" altLang="en-US" sz="1800" b="0" dirty="0">
                <a:latin typeface="+mn-ea"/>
                <a:ea typeface="+mn-ea"/>
              </a:rPr>
              <a:t>与</a:t>
            </a:r>
            <a:r>
              <a:rPr lang="en-US" altLang="zh-CN" sz="1800" b="0" dirty="0">
                <a:latin typeface="+mn-ea"/>
                <a:ea typeface="+mn-ea"/>
              </a:rPr>
              <a:t>View</a:t>
            </a:r>
            <a:r>
              <a:rPr lang="zh-CN" altLang="en-US" sz="1800" b="0" dirty="0">
                <a:latin typeface="+mn-ea"/>
                <a:ea typeface="+mn-ea"/>
              </a:rPr>
              <a:t>的对象，</a:t>
            </a:r>
            <a:r>
              <a:rPr lang="en-US" sz="1800" b="0" dirty="0" err="1"/>
              <a:t>ModelAndView</a:t>
            </a:r>
            <a:r>
              <a:rPr lang="zh-CN" altLang="en-US" sz="1800" b="0" dirty="0"/>
              <a:t>的作用封装这两个物件，以方便您一次返回</a:t>
            </a:r>
            <a:r>
              <a:rPr lang="en-US" sz="1800" b="0" dirty="0"/>
              <a:t>Model</a:t>
            </a:r>
            <a:r>
              <a:rPr lang="zh-CN" altLang="en-US" sz="1800" b="0" dirty="0"/>
              <a:t>与</a:t>
            </a:r>
            <a:r>
              <a:rPr lang="en-US" sz="1800" b="0" dirty="0"/>
              <a:t>View</a:t>
            </a:r>
            <a:r>
              <a:rPr lang="zh-CN" altLang="en-US" sz="1800" b="0" dirty="0"/>
              <a:t>这两个物件。</a:t>
            </a:r>
            <a:endParaRPr lang="en-US" altLang="zh-CN" sz="1800" b="0" dirty="0"/>
          </a:p>
          <a:p>
            <a:pPr lvl="1"/>
            <a:r>
              <a:rPr lang="en-US" sz="1800" b="0" dirty="0" err="1"/>
              <a:t>ModelAndView</a:t>
            </a:r>
            <a:r>
              <a:rPr lang="en-US" sz="1800" b="0" dirty="0"/>
              <a:t>(String </a:t>
            </a:r>
            <a:r>
              <a:rPr lang="en-US" sz="1800" b="0" dirty="0" err="1"/>
              <a:t>viewName</a:t>
            </a:r>
            <a:r>
              <a:rPr lang="en-US" sz="1800" b="0" dirty="0"/>
              <a:t>)</a:t>
            </a:r>
          </a:p>
          <a:p>
            <a:pPr lvl="2"/>
            <a:r>
              <a:rPr lang="zh-CN" altLang="en-US" sz="1400" dirty="0">
                <a:latin typeface="+mn-ea"/>
                <a:ea typeface="+mn-ea"/>
              </a:rPr>
              <a:t>最简单的</a:t>
            </a:r>
            <a:r>
              <a:rPr lang="en-US" sz="1400" dirty="0" err="1">
                <a:latin typeface="+mn-ea"/>
                <a:ea typeface="+mn-ea"/>
              </a:rPr>
              <a:t>ModelAndView</a:t>
            </a:r>
            <a:r>
              <a:rPr lang="zh-CN" altLang="en-US" sz="1400" dirty="0">
                <a:latin typeface="+mn-ea"/>
                <a:ea typeface="+mn-ea"/>
              </a:rPr>
              <a:t>是持有</a:t>
            </a:r>
            <a:r>
              <a:rPr lang="en-US" sz="1400" dirty="0">
                <a:latin typeface="+mn-ea"/>
                <a:ea typeface="+mn-ea"/>
              </a:rPr>
              <a:t>View</a:t>
            </a:r>
            <a:r>
              <a:rPr lang="zh-CN" altLang="en-US" sz="1400" dirty="0">
                <a:latin typeface="+mn-ea"/>
                <a:ea typeface="+mn-ea"/>
              </a:rPr>
              <a:t>的名称返回，之后</a:t>
            </a:r>
            <a:r>
              <a:rPr lang="en-US" sz="1400" dirty="0">
                <a:latin typeface="+mn-ea"/>
                <a:ea typeface="+mn-ea"/>
              </a:rPr>
              <a:t>View</a:t>
            </a:r>
            <a:r>
              <a:rPr lang="zh-CN" altLang="en-US" sz="1400" dirty="0">
                <a:latin typeface="+mn-ea"/>
                <a:ea typeface="+mn-ea"/>
              </a:rPr>
              <a:t>名称被</a:t>
            </a:r>
            <a:r>
              <a:rPr lang="en-US" sz="1400" dirty="0">
                <a:latin typeface="+mn-ea"/>
                <a:ea typeface="+mn-ea"/>
              </a:rPr>
              <a:t>view resolver，</a:t>
            </a:r>
            <a:r>
              <a:rPr lang="zh-CN" altLang="en-US" sz="1400" dirty="0">
                <a:latin typeface="+mn-ea"/>
                <a:ea typeface="+mn-ea"/>
              </a:rPr>
              <a:t>也就是实作</a:t>
            </a:r>
            <a:r>
              <a:rPr lang="en-US" sz="1400" dirty="0" err="1">
                <a:latin typeface="+mn-ea"/>
                <a:ea typeface="+mn-ea"/>
              </a:rPr>
              <a:t>org.springframework.web.servlet.View</a:t>
            </a:r>
            <a:r>
              <a:rPr lang="zh-CN" altLang="en-US" sz="1400" dirty="0">
                <a:latin typeface="+mn-ea"/>
                <a:ea typeface="+mn-ea"/>
              </a:rPr>
              <a:t>接口的实例解析，例如 </a:t>
            </a:r>
            <a:r>
              <a:rPr lang="en-US" sz="1400" dirty="0" err="1">
                <a:latin typeface="+mn-ea"/>
                <a:ea typeface="+mn-ea"/>
              </a:rPr>
              <a:t>InternalResourceView</a:t>
            </a:r>
            <a:r>
              <a:rPr lang="zh-CN" altLang="en-US" sz="1400" dirty="0">
                <a:latin typeface="+mn-ea"/>
                <a:ea typeface="+mn-ea"/>
              </a:rPr>
              <a:t>或</a:t>
            </a:r>
            <a:r>
              <a:rPr lang="en-US" sz="1400" dirty="0" err="1">
                <a:latin typeface="+mn-ea"/>
                <a:ea typeface="+mn-ea"/>
              </a:rPr>
              <a:t>JstlView</a:t>
            </a:r>
            <a:r>
              <a:rPr lang="zh-CN" altLang="en-US" sz="1400" dirty="0">
                <a:latin typeface="+mn-ea"/>
                <a:ea typeface="+mn-ea"/>
              </a:rPr>
              <a:t>等等：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en-US" sz="1800" b="0" dirty="0" err="1"/>
              <a:t>ModelAndView</a:t>
            </a:r>
            <a:r>
              <a:rPr lang="en-US" sz="1800" b="0" dirty="0"/>
              <a:t>(String </a:t>
            </a:r>
            <a:r>
              <a:rPr lang="en-US" sz="1800" b="0" dirty="0" err="1"/>
              <a:t>viewName</a:t>
            </a:r>
            <a:r>
              <a:rPr lang="en-US" sz="1800" b="0" dirty="0"/>
              <a:t>, Map model)</a:t>
            </a:r>
            <a:endParaRPr lang="en-US" altLang="zh-CN" sz="1800" b="0" dirty="0">
              <a:latin typeface="+mn-ea"/>
              <a:ea typeface="+mn-ea"/>
            </a:endParaRPr>
          </a:p>
          <a:p>
            <a:pPr lvl="2"/>
            <a:r>
              <a:rPr lang="zh-CN" altLang="en-US" sz="1400" dirty="0">
                <a:latin typeface="+mn-ea"/>
                <a:ea typeface="+mn-ea"/>
              </a:rPr>
              <a:t>如果要返回</a:t>
            </a:r>
            <a:r>
              <a:rPr lang="en-US" sz="1400" dirty="0">
                <a:latin typeface="+mn-ea"/>
                <a:ea typeface="+mn-ea"/>
              </a:rPr>
              <a:t>Model</a:t>
            </a:r>
            <a:r>
              <a:rPr lang="zh-CN" altLang="en-US" sz="1400" dirty="0">
                <a:latin typeface="+mn-ea"/>
                <a:ea typeface="+mn-ea"/>
              </a:rPr>
              <a:t>对象，则可以使用</a:t>
            </a:r>
            <a:r>
              <a:rPr lang="en-US" sz="1400" dirty="0">
                <a:latin typeface="+mn-ea"/>
                <a:ea typeface="+mn-ea"/>
              </a:rPr>
              <a:t>Map</a:t>
            </a:r>
            <a:r>
              <a:rPr lang="zh-CN" altLang="en-US" sz="1400" dirty="0">
                <a:latin typeface="+mn-ea"/>
                <a:ea typeface="+mn-ea"/>
              </a:rPr>
              <a:t>来收集这些</a:t>
            </a:r>
            <a:r>
              <a:rPr lang="en-US" sz="1400" dirty="0">
                <a:latin typeface="+mn-ea"/>
                <a:ea typeface="+mn-ea"/>
              </a:rPr>
              <a:t>Model</a:t>
            </a:r>
            <a:r>
              <a:rPr lang="zh-CN" altLang="en-US" sz="1400" dirty="0">
                <a:latin typeface="+mn-ea"/>
                <a:ea typeface="+mn-ea"/>
              </a:rPr>
              <a:t>对象，然后设定给</a:t>
            </a:r>
            <a:r>
              <a:rPr lang="en-US" sz="1400" dirty="0" err="1">
                <a:latin typeface="+mn-ea"/>
                <a:ea typeface="+mn-ea"/>
              </a:rPr>
              <a:t>ModelAndView，</a:t>
            </a:r>
            <a:r>
              <a:rPr lang="en-US" altLang="zh-CN" sz="1400" dirty="0" err="1">
                <a:latin typeface="+mn-ea"/>
                <a:ea typeface="+mn-ea"/>
              </a:rPr>
              <a:t>Map</a:t>
            </a:r>
            <a:r>
              <a:rPr lang="zh-CN" altLang="en-US" sz="1400" dirty="0">
                <a:latin typeface="+mn-ea"/>
                <a:ea typeface="+mn-ea"/>
              </a:rPr>
              <a:t>对象中设定好</a:t>
            </a:r>
            <a:r>
              <a:rPr lang="en-US" altLang="zh-CN" sz="1400" dirty="0">
                <a:latin typeface="+mn-ea"/>
                <a:ea typeface="+mn-ea"/>
              </a:rPr>
              <a:t>key</a:t>
            </a:r>
            <a:r>
              <a:rPr lang="zh-CN" altLang="en-US" sz="1400" dirty="0">
                <a:latin typeface="+mn-ea"/>
                <a:ea typeface="+mn-ea"/>
              </a:rPr>
              <a:t>与</a:t>
            </a:r>
            <a:r>
              <a:rPr lang="en-US" altLang="zh-CN" sz="1400" dirty="0">
                <a:latin typeface="+mn-ea"/>
                <a:ea typeface="+mn-ea"/>
              </a:rPr>
              <a:t>value</a:t>
            </a:r>
            <a:r>
              <a:rPr lang="zh-CN" altLang="en-US" sz="1400" dirty="0">
                <a:latin typeface="+mn-ea"/>
                <a:ea typeface="+mn-ea"/>
              </a:rPr>
              <a:t>值，之后可以在视图中取出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en-US" altLang="zh-CN" sz="1800" dirty="0">
                <a:latin typeface="+mn-ea"/>
                <a:ea typeface="+mn-ea"/>
              </a:rPr>
              <a:t>Model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r>
              <a:rPr lang="en-US" altLang="zh-CN" sz="1800" dirty="0">
                <a:latin typeface="+mn-ea"/>
                <a:ea typeface="+mn-ea"/>
              </a:rPr>
              <a:t>map</a:t>
            </a:r>
            <a:r>
              <a:rPr lang="zh-CN" altLang="en-US" sz="1800" dirty="0">
                <a:latin typeface="+mn-ea"/>
                <a:ea typeface="+mn-ea"/>
              </a:rPr>
              <a:t>类型、</a:t>
            </a:r>
            <a:r>
              <a:rPr lang="en-US" altLang="zh-CN" sz="1800" dirty="0">
                <a:latin typeface="+mn-ea"/>
                <a:ea typeface="+mn-ea"/>
              </a:rPr>
              <a:t>Model</a:t>
            </a:r>
            <a:r>
              <a:rPr lang="zh-CN" altLang="en-US" sz="1800" dirty="0">
                <a:latin typeface="+mn-ea"/>
                <a:ea typeface="+mn-ea"/>
              </a:rPr>
              <a:t>类型、</a:t>
            </a:r>
            <a:r>
              <a:rPr lang="en-US" altLang="zh-CN" sz="1800" dirty="0" err="1">
                <a:latin typeface="+mn-ea"/>
                <a:ea typeface="+mn-ea"/>
              </a:rPr>
              <a:t>ModelMap</a:t>
            </a:r>
            <a:r>
              <a:rPr lang="zh-CN" altLang="en-US" sz="1800" dirty="0">
                <a:latin typeface="+mn-ea"/>
                <a:ea typeface="+mn-ea"/>
              </a:rPr>
              <a:t>类型。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b="0" dirty="0"/>
              <a:t>转发与重定向：</a:t>
            </a:r>
            <a:endParaRPr lang="en-US" altLang="zh-CN" sz="1800" b="0" dirty="0"/>
          </a:p>
          <a:p>
            <a:pPr lvl="1"/>
            <a:r>
              <a:rPr lang="en-US" sz="1800" b="0" dirty="0"/>
              <a:t>forward: return </a:t>
            </a:r>
            <a:r>
              <a:rPr lang="en-US" sz="1800" b="0" dirty="0" err="1"/>
              <a:t>ModelAndView</a:t>
            </a:r>
            <a:r>
              <a:rPr lang="en-US" sz="1800" b="0" dirty="0"/>
              <a:t>(“forward:/</a:t>
            </a:r>
            <a:r>
              <a:rPr lang="en-US" sz="1800" b="0" dirty="0" err="1"/>
              <a:t>somePage</a:t>
            </a:r>
            <a:r>
              <a:rPr lang="en-US" sz="1800" b="0" dirty="0"/>
              <a:t>”); </a:t>
            </a:r>
          </a:p>
          <a:p>
            <a:pPr lvl="1"/>
            <a:r>
              <a:rPr lang="en-US" sz="1800" b="0" dirty="0"/>
              <a:t>redirect: return </a:t>
            </a:r>
            <a:r>
              <a:rPr lang="en-US" sz="1800" b="0" dirty="0" err="1"/>
              <a:t>ModelAndView</a:t>
            </a:r>
            <a:r>
              <a:rPr lang="en-US" sz="1800" b="0" dirty="0"/>
              <a:t>(“redirect:/</a:t>
            </a:r>
            <a:r>
              <a:rPr lang="en-US" sz="1800" b="0" dirty="0" err="1"/>
              <a:t>somePage</a:t>
            </a:r>
            <a:r>
              <a:rPr lang="en-US" sz="1800" b="0" dirty="0"/>
              <a:t>”)</a:t>
            </a:r>
            <a:endParaRPr lang="en-US" sz="1800" dirty="0">
              <a:latin typeface="+mn-ea"/>
              <a:ea typeface="+mn-ea"/>
            </a:endParaRPr>
          </a:p>
          <a:p>
            <a:pPr lvl="1"/>
            <a:r>
              <a:rPr lang="zh-CN" altLang="en-US" sz="1800" b="0" dirty="0"/>
              <a:t>注意的是加上修饰符号相当于访问的是当前路径</a:t>
            </a:r>
            <a:r>
              <a:rPr lang="en-US" altLang="zh-CN" sz="1800" b="0" dirty="0"/>
              <a:t>+/</a:t>
            </a:r>
            <a:r>
              <a:rPr lang="en-US" altLang="zh-CN" sz="1800" b="0" dirty="0" err="1"/>
              <a:t>somePage</a:t>
            </a:r>
            <a:endParaRPr lang="zh-CN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现在我们有了</a:t>
            </a:r>
            <a:r>
              <a:rPr lang="en-US" altLang="zh-CN" b="0" dirty="0">
                <a:latin typeface="+mn-ea"/>
                <a:ea typeface="+mn-ea"/>
              </a:rPr>
              <a:t>view</a:t>
            </a:r>
            <a:r>
              <a:rPr lang="zh-CN" altLang="en-US" b="0" dirty="0">
                <a:latin typeface="+mn-ea"/>
                <a:ea typeface="+mn-ea"/>
              </a:rPr>
              <a:t>名称，也有了显示时需要的</a:t>
            </a:r>
            <a:r>
              <a:rPr lang="en-US" altLang="zh-CN" b="0" dirty="0">
                <a:latin typeface="+mn-ea"/>
                <a:ea typeface="+mn-ea"/>
              </a:rPr>
              <a:t>model</a:t>
            </a:r>
            <a:r>
              <a:rPr lang="zh-CN" altLang="en-US" b="0" dirty="0">
                <a:latin typeface="+mn-ea"/>
                <a:ea typeface="+mn-ea"/>
              </a:rPr>
              <a:t>资料，那么我们如何显示</a:t>
            </a:r>
            <a:r>
              <a:rPr lang="en-US" altLang="zh-CN" b="0" dirty="0">
                <a:latin typeface="+mn-ea"/>
                <a:ea typeface="+mn-ea"/>
              </a:rPr>
              <a:t>view</a:t>
            </a:r>
            <a:r>
              <a:rPr lang="zh-CN" altLang="en-US" b="0" dirty="0">
                <a:latin typeface="+mn-ea"/>
                <a:ea typeface="+mn-ea"/>
              </a:rPr>
              <a:t>了。这就需要用到</a:t>
            </a:r>
            <a:r>
              <a:rPr lang="en-US" altLang="zh-CN" b="0" dirty="0" err="1">
                <a:latin typeface="+mn-ea"/>
                <a:ea typeface="+mn-ea"/>
              </a:rPr>
              <a:t>ViewResolver</a:t>
            </a:r>
            <a:r>
              <a:rPr lang="zh-CN" altLang="en-US" b="0" dirty="0">
                <a:latin typeface="+mn-ea"/>
                <a:ea typeface="+mn-ea"/>
              </a:rPr>
              <a:t>，它提供了从视图名称到实际视图的映射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例如我们得到的</a:t>
            </a:r>
            <a:r>
              <a:rPr lang="en-US" b="0" dirty="0">
                <a:latin typeface="+mn-ea"/>
                <a:ea typeface="+mn-ea"/>
              </a:rPr>
              <a:t>view</a:t>
            </a:r>
            <a:r>
              <a:rPr lang="zh-CN" altLang="en-US" b="0" dirty="0">
                <a:latin typeface="+mn-ea"/>
                <a:ea typeface="+mn-ea"/>
              </a:rPr>
              <a:t>名称为</a:t>
            </a:r>
            <a:r>
              <a:rPr lang="en-US" b="0" dirty="0">
                <a:latin typeface="+mn-ea"/>
                <a:ea typeface="+mn-ea"/>
              </a:rPr>
              <a:t>test，</a:t>
            </a:r>
            <a:r>
              <a:rPr lang="zh-CN" altLang="en-US" b="0" dirty="0">
                <a:latin typeface="+mn-ea"/>
                <a:ea typeface="+mn-ea"/>
              </a:rPr>
              <a:t>通过</a:t>
            </a:r>
            <a:r>
              <a:rPr lang="en-US" b="0" dirty="0" err="1">
                <a:latin typeface="+mn-ea"/>
                <a:ea typeface="+mn-ea"/>
              </a:rPr>
              <a:t>ViewResolver</a:t>
            </a:r>
            <a:r>
              <a:rPr lang="zh-CN" altLang="en-US" b="0" dirty="0">
                <a:latin typeface="+mn-ea"/>
                <a:ea typeface="+mn-ea"/>
              </a:rPr>
              <a:t>我们把它映射到</a:t>
            </a:r>
            <a:r>
              <a:rPr lang="en-US" altLang="zh-CN" b="0" dirty="0">
                <a:latin typeface="+mn-ea"/>
                <a:ea typeface="+mn-ea"/>
              </a:rPr>
              <a:t>/</a:t>
            </a:r>
            <a:r>
              <a:rPr lang="en-US" b="0" dirty="0">
                <a:latin typeface="+mn-ea"/>
                <a:ea typeface="+mn-ea"/>
              </a:rPr>
              <a:t>WEB-INF/</a:t>
            </a:r>
            <a:r>
              <a:rPr lang="en-US" b="0" dirty="0" err="1">
                <a:latin typeface="+mn-ea"/>
                <a:ea typeface="+mn-ea"/>
              </a:rPr>
              <a:t>jsp</a:t>
            </a:r>
            <a:r>
              <a:rPr lang="en-US" b="0" dirty="0">
                <a:latin typeface="+mn-ea"/>
                <a:ea typeface="+mn-ea"/>
              </a:rPr>
              <a:t>/test.jsp</a:t>
            </a:r>
            <a:r>
              <a:rPr lang="zh-CN" altLang="en-US" b="0" dirty="0">
                <a:latin typeface="+mn-ea"/>
                <a:ea typeface="+mn-ea"/>
              </a:rPr>
              <a:t>的资源上，当然也可以把</a:t>
            </a:r>
            <a:r>
              <a:rPr lang="en-US" b="0" dirty="0">
                <a:latin typeface="+mn-ea"/>
                <a:ea typeface="+mn-ea"/>
              </a:rPr>
              <a:t>test</a:t>
            </a:r>
            <a:r>
              <a:rPr lang="zh-CN" altLang="en-US" b="0" dirty="0">
                <a:latin typeface="+mn-ea"/>
                <a:ea typeface="+mn-ea"/>
              </a:rPr>
              <a:t>映射到</a:t>
            </a:r>
            <a:r>
              <a:rPr lang="en-US" b="0" dirty="0">
                <a:latin typeface="+mn-ea"/>
                <a:ea typeface="+mn-ea"/>
              </a:rPr>
              <a:t>test.pdf</a:t>
            </a:r>
            <a:r>
              <a:rPr lang="zh-CN" altLang="en-US" b="0" dirty="0">
                <a:latin typeface="+mn-ea"/>
                <a:ea typeface="+mn-ea"/>
              </a:rPr>
              <a:t>的资源上，这部分工作由</a:t>
            </a:r>
            <a:r>
              <a:rPr lang="en-US" b="0" dirty="0" err="1">
                <a:latin typeface="+mn-ea"/>
                <a:ea typeface="+mn-ea"/>
              </a:rPr>
              <a:t>ViewResolver</a:t>
            </a:r>
            <a:r>
              <a:rPr lang="zh-CN" altLang="en-US" b="0" dirty="0">
                <a:latin typeface="+mn-ea"/>
                <a:ea typeface="+mn-ea"/>
              </a:rPr>
              <a:t>来完成，但是具体如何显示</a:t>
            </a:r>
            <a:r>
              <a:rPr lang="en-US" b="0" dirty="0">
                <a:latin typeface="+mn-ea"/>
                <a:ea typeface="+mn-ea"/>
              </a:rPr>
              <a:t>test.jsp</a:t>
            </a:r>
            <a:r>
              <a:rPr lang="zh-CN" altLang="en-US" b="0" dirty="0">
                <a:latin typeface="+mn-ea"/>
                <a:ea typeface="+mn-ea"/>
              </a:rPr>
              <a:t>或</a:t>
            </a:r>
            <a:r>
              <a:rPr lang="en-US" b="0" dirty="0">
                <a:latin typeface="+mn-ea"/>
                <a:ea typeface="+mn-ea"/>
              </a:rPr>
              <a:t>test.pdf，</a:t>
            </a:r>
            <a:r>
              <a:rPr lang="zh-CN" altLang="en-US" b="0" dirty="0">
                <a:latin typeface="+mn-ea"/>
                <a:ea typeface="+mn-ea"/>
              </a:rPr>
              <a:t>就需要</a:t>
            </a:r>
            <a:r>
              <a:rPr lang="en-US" b="0" dirty="0">
                <a:latin typeface="+mn-ea"/>
                <a:ea typeface="+mn-ea"/>
              </a:rPr>
              <a:t>View</a:t>
            </a:r>
            <a:r>
              <a:rPr lang="zh-CN" altLang="en-US" b="0" dirty="0">
                <a:latin typeface="+mn-ea"/>
                <a:ea typeface="+mn-ea"/>
              </a:rPr>
              <a:t>来实现了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r>
              <a:rPr lang="zh-CN" altLang="en-US" dirty="0"/>
              <a:t>和</a:t>
            </a:r>
            <a:r>
              <a:rPr lang="en-US" dirty="0"/>
              <a:t>View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214422"/>
            <a:ext cx="11017092" cy="4929222"/>
          </a:xfrm>
        </p:spPr>
        <p:txBody>
          <a:bodyPr/>
          <a:lstStyle/>
          <a:p>
            <a:r>
              <a:rPr lang="en-US" altLang="zh-CN" b="0" dirty="0" err="1"/>
              <a:t>SpringMVC</a:t>
            </a:r>
            <a:r>
              <a:rPr lang="zh-CN" altLang="en-US" b="0" dirty="0"/>
              <a:t>用于处理视图最重要的两个接口是</a:t>
            </a:r>
            <a:r>
              <a:rPr lang="en-US" altLang="zh-CN" b="0" dirty="0" err="1"/>
              <a:t>ViewResolver</a:t>
            </a:r>
            <a:r>
              <a:rPr lang="zh-CN" altLang="en-US" b="0" dirty="0"/>
              <a:t>和</a:t>
            </a:r>
            <a:r>
              <a:rPr lang="en-US" altLang="zh-CN" b="0" dirty="0"/>
              <a:t>View</a:t>
            </a:r>
            <a:r>
              <a:rPr lang="zh-CN" altLang="en-US" b="0" dirty="0"/>
              <a:t>。</a:t>
            </a:r>
            <a:r>
              <a:rPr lang="en-US" altLang="zh-CN" b="0" dirty="0" err="1"/>
              <a:t>ViewResolver</a:t>
            </a:r>
            <a:r>
              <a:rPr lang="zh-CN" altLang="en-US" b="0" dirty="0"/>
              <a:t>的主要作用是把一个逻辑上的视图名称解析为一个真正的视图，</a:t>
            </a:r>
            <a:r>
              <a:rPr lang="en-US" altLang="zh-CN" b="0" dirty="0" err="1"/>
              <a:t>SpringMVC</a:t>
            </a:r>
            <a:r>
              <a:rPr lang="zh-CN" altLang="en-US" b="0" dirty="0"/>
              <a:t>中用于把</a:t>
            </a:r>
            <a:r>
              <a:rPr lang="en-US" altLang="zh-CN" b="0" dirty="0"/>
              <a:t>View</a:t>
            </a:r>
            <a:r>
              <a:rPr lang="zh-CN" altLang="en-US" b="0" dirty="0"/>
              <a:t>对象呈现给客户端的是</a:t>
            </a:r>
            <a:r>
              <a:rPr lang="en-US" altLang="zh-CN" b="0" dirty="0"/>
              <a:t>View</a:t>
            </a:r>
            <a:r>
              <a:rPr lang="zh-CN" altLang="en-US" b="0" dirty="0"/>
              <a:t>对象本身，而</a:t>
            </a:r>
            <a:r>
              <a:rPr lang="en-US" altLang="zh-CN" b="0" dirty="0" err="1"/>
              <a:t>ViewResolver</a:t>
            </a:r>
            <a:r>
              <a:rPr lang="zh-CN" altLang="en-US" b="0" dirty="0"/>
              <a:t>只是把逻辑视图名称解析为对象的</a:t>
            </a:r>
            <a:r>
              <a:rPr lang="en-US" altLang="zh-CN" b="0" dirty="0"/>
              <a:t>View</a:t>
            </a:r>
            <a:r>
              <a:rPr lang="zh-CN" altLang="en-US" b="0" dirty="0"/>
              <a:t>对象。</a:t>
            </a:r>
            <a:r>
              <a:rPr lang="en-US" altLang="zh-CN" b="0" dirty="0"/>
              <a:t>View</a:t>
            </a:r>
            <a:r>
              <a:rPr lang="zh-CN" altLang="en-US" b="0" dirty="0"/>
              <a:t>接口的主要作用是用于处理视图，然后返回给客户端。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03" y="1428736"/>
            <a:ext cx="11017092" cy="4286280"/>
          </a:xfrm>
        </p:spPr>
        <p:txBody>
          <a:bodyPr>
            <a:normAutofit/>
          </a:bodyPr>
          <a:lstStyle/>
          <a:p>
            <a:r>
              <a:rPr lang="en-US" altLang="zh-CN" sz="2000" b="0" dirty="0"/>
              <a:t>Spring</a:t>
            </a:r>
            <a:r>
              <a:rPr lang="zh-CN" altLang="en-US" sz="2000" b="0" dirty="0"/>
              <a:t>为我们提供了非常多的视图解析器，下面将列举一些视图解析器。</a:t>
            </a:r>
            <a:endParaRPr lang="en-US" altLang="zh-CN" sz="2000" b="0" dirty="0"/>
          </a:p>
          <a:p>
            <a:r>
              <a:rPr lang="en-US" sz="2000" dirty="0" err="1"/>
              <a:t>AbstractCachingViewResolver</a:t>
            </a:r>
            <a:r>
              <a:rPr lang="en-US" sz="2000" dirty="0"/>
              <a:t>:</a:t>
            </a:r>
            <a:r>
              <a:rPr lang="zh-CN" altLang="en-US" sz="2000" b="0" dirty="0"/>
              <a:t>这是一个抽象类，这种视图解析器会把它曾经解析过的视图保存起来，然后每次要解析视图的时候先从缓存里面找，如果找到了对应的视图就直接返回，如果没有就创建一个新的视图对象，然后把它放到一个用于缓存的</a:t>
            </a:r>
            <a:r>
              <a:rPr lang="en-US" altLang="zh-CN" sz="2000" b="0" dirty="0"/>
              <a:t>map</a:t>
            </a:r>
            <a:r>
              <a:rPr lang="zh-CN" altLang="en-US" sz="2000" b="0" dirty="0"/>
              <a:t>中，接着再把新建的视图返回。使用这种视图缓存的方式可以把解析视图的性能问题降到最低。</a:t>
            </a:r>
            <a:endParaRPr lang="en-US" altLang="zh-CN" sz="2000" b="0" dirty="0"/>
          </a:p>
          <a:p>
            <a:r>
              <a:rPr lang="en-US" sz="2000" b="0" dirty="0" err="1"/>
              <a:t>UrlBasedViewResolver</a:t>
            </a:r>
            <a:r>
              <a:rPr lang="en-US" sz="2000" dirty="0"/>
              <a:t>:</a:t>
            </a:r>
            <a:r>
              <a:rPr lang="zh-CN" altLang="en-US" sz="2000" b="0" dirty="0"/>
              <a:t>它是对</a:t>
            </a:r>
            <a:r>
              <a:rPr lang="en-US" altLang="zh-CN" sz="2000" b="0" dirty="0" err="1"/>
              <a:t>ViewResolver</a:t>
            </a:r>
            <a:r>
              <a:rPr lang="zh-CN" altLang="en-US" sz="2000" b="0" dirty="0"/>
              <a:t>的一种简单实现，而且继承了</a:t>
            </a:r>
            <a:r>
              <a:rPr lang="en-US" altLang="zh-CN" sz="2000" b="0" dirty="0" err="1"/>
              <a:t>AbstractCachingViewResolver</a:t>
            </a:r>
            <a:r>
              <a:rPr lang="zh-CN" altLang="en-US" sz="2000" b="0" dirty="0"/>
              <a:t>，主要就是提供的一种拼接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的方式来解析视图，它可以让我们通过</a:t>
            </a:r>
            <a:r>
              <a:rPr lang="en-US" altLang="zh-CN" sz="2000" b="0" dirty="0"/>
              <a:t>prefix</a:t>
            </a:r>
            <a:r>
              <a:rPr lang="zh-CN" altLang="en-US" sz="2000" b="0" dirty="0"/>
              <a:t>属性指定一个指定的前缀，通过</a:t>
            </a:r>
            <a:r>
              <a:rPr lang="en-US" altLang="zh-CN" sz="2000" b="0" dirty="0"/>
              <a:t>suffix</a:t>
            </a:r>
            <a:r>
              <a:rPr lang="zh-CN" altLang="en-US" sz="2000" b="0" dirty="0"/>
              <a:t>属性指定一个指定的后缀，然后把返回的逻辑视图名称加上指定的前缀和后缀就是指定的视图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了支持返回的视图名称中包含</a:t>
            </a:r>
            <a:r>
              <a:rPr lang="en-US" altLang="zh-CN" sz="2000" b="0" dirty="0"/>
              <a:t>redirect:</a:t>
            </a:r>
            <a:r>
              <a:rPr lang="zh-CN" altLang="en-US" sz="2000" b="0" dirty="0"/>
              <a:t>前缀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1062</Words>
  <Application>Microsoft Office PowerPoint</Application>
  <PresentationFormat>自定义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Arial</vt:lpstr>
      <vt:lpstr>Calibri</vt:lpstr>
      <vt:lpstr>Wingdings</vt:lpstr>
      <vt:lpstr>struts2</vt:lpstr>
      <vt:lpstr>ModelAndView&amp;ViewResolver</vt:lpstr>
      <vt:lpstr>参数多样化</vt:lpstr>
      <vt:lpstr>获得参数</vt:lpstr>
      <vt:lpstr>请求转发和重定向</vt:lpstr>
      <vt:lpstr>属性范围存取数据</vt:lpstr>
      <vt:lpstr>ModelAndView</vt:lpstr>
      <vt:lpstr>ViewResolver</vt:lpstr>
      <vt:lpstr>ViewResolver和View介绍</vt:lpstr>
      <vt:lpstr>ViewResolver</vt:lpstr>
      <vt:lpstr>ViewResolver</vt:lpstr>
      <vt:lpstr>ViewResolver</vt:lpstr>
      <vt:lpstr>视图解析器链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1261</cp:revision>
  <dcterms:created xsi:type="dcterms:W3CDTF">2015-02-04T04:41:00Z</dcterms:created>
  <dcterms:modified xsi:type="dcterms:W3CDTF">2020-01-07T14:42:02Z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