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2" r:id="rId2"/>
    <p:sldId id="308" r:id="rId3"/>
    <p:sldId id="309" r:id="rId4"/>
    <p:sldId id="310" r:id="rId5"/>
    <p:sldId id="311" r:id="rId6"/>
    <p:sldId id="258" r:id="rId7"/>
  </p:sldIdLst>
  <p:sldSz cx="1224121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9054" autoAdjust="0"/>
  </p:normalViewPr>
  <p:slideViewPr>
    <p:cSldViewPr>
      <p:cViewPr varScale="1">
        <p:scale>
          <a:sx n="88" d="100"/>
          <a:sy n="88" d="100"/>
        </p:scale>
        <p:origin x="216" y="68"/>
      </p:cViewPr>
      <p:guideLst>
        <p:guide orient="horz" pos="2160"/>
        <p:guide pos="385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1FD75C5-BB69-4C41-BCA6-35221ED548A7}" type="datetimeFigureOut">
              <a:rPr lang="zh-CN" altLang="en-US"/>
              <a:t>2020/1/7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AF116A8-8F95-47A2-8654-74B66CD97364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4D0CF9C4-F3D2-471D-B96A-A6D58164134B}" type="datetimeFigureOut">
              <a:rPr lang="zh-CN" altLang="en-US"/>
              <a:t>2020/1/7</a:t>
            </a:fld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9888" y="685800"/>
            <a:ext cx="611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AA383E4F-1829-4EE6-9F36-800D873B1792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占位符 1"/>
          <p:cNvSpPr>
            <a:spLocks noGrp="1"/>
          </p:cNvSpPr>
          <p:nvPr>
            <p:ph type="ctrTitle"/>
          </p:nvPr>
        </p:nvSpPr>
        <p:spPr>
          <a:xfrm>
            <a:off x="1011601" y="3068638"/>
            <a:ext cx="10122379" cy="1223962"/>
          </a:xfrm>
        </p:spPr>
        <p:txBody>
          <a:bodyPr/>
          <a:lstStyle>
            <a:lvl1pPr algn="ctr">
              <a:defRPr sz="4000" b="1" smtClean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6867" name="文本占位符 2"/>
          <p:cNvSpPr>
            <a:spLocks noGrp="1"/>
          </p:cNvSpPr>
          <p:nvPr>
            <p:ph type="subTitle" idx="1"/>
          </p:nvPr>
        </p:nvSpPr>
        <p:spPr>
          <a:xfrm>
            <a:off x="1976446" y="4508501"/>
            <a:ext cx="8568849" cy="93662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0" smtClean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2061" y="6245225"/>
            <a:ext cx="2856283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649A9F-D8AF-4BB7-B836-2E7D17563652}" type="datetimeFigureOut">
              <a:rPr lang="zh-CN" altLang="en-US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82415" y="6245225"/>
            <a:ext cx="3876384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72869" y="6245225"/>
            <a:ext cx="2856283" cy="476250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6267EF5-9F85-4249-8989-8470A182FC2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1994" y="285728"/>
            <a:ext cx="6273627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623" y="1857364"/>
            <a:ext cx="11017092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2"/>
              </a:buBlip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65144-AF8C-41D6-8C87-09FA2BEB2EC5}" type="datetimeFigureOut">
              <a:rPr lang="zh-CN" altLang="en-US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2B8D2-612C-4F1B-858F-D0251C658D8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6938" y="260351"/>
            <a:ext cx="11017092" cy="504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204996" y="1412875"/>
            <a:ext cx="9735589" cy="43926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2061" y="6356351"/>
            <a:ext cx="28562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07FFBA7-6293-45B6-A237-AB19EDBD03F4}" type="datetimeFigureOut">
              <a:rPr lang="zh-CN" altLang="en-US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82415" y="6356351"/>
            <a:ext cx="387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72869" y="6356351"/>
            <a:ext cx="28562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2EF33D-3DD6-41D3-B70A-C8F105E1362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黑体" panose="02010609060101010101" pitchFamily="49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CC99"/>
        </a:buClr>
        <a:buFont typeface="Wingdings" panose="05000000000000000000" pitchFamily="2" charset="2"/>
        <a:buChar char="®"/>
        <a:defRPr sz="2800" b="1" kern="1200">
          <a:solidFill>
            <a:schemeClr val="tx1"/>
          </a:solidFill>
          <a:latin typeface="Arial" panose="020B0604020202020204" pitchFamily="34" charset="0"/>
          <a:ea typeface="新宋体" panose="0201060903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CC99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新宋体" panose="02010609030101010101" pitchFamily="49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CC99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CC99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CC99"/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异常处理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038" y="1071546"/>
            <a:ext cx="11017092" cy="4286280"/>
          </a:xfrm>
        </p:spPr>
        <p:txBody>
          <a:bodyPr>
            <a:normAutofit/>
          </a:bodyPr>
          <a:lstStyle/>
          <a:p>
            <a:r>
              <a:rPr lang="en-US" sz="2000" b="0" dirty="0">
                <a:latin typeface="+mn-ea"/>
                <a:ea typeface="+mn-ea"/>
              </a:rPr>
              <a:t>Spring MVC</a:t>
            </a:r>
            <a:r>
              <a:rPr lang="zh-CN" altLang="en-US" sz="2000" b="0" dirty="0">
                <a:latin typeface="+mn-ea"/>
                <a:ea typeface="+mn-ea"/>
              </a:rPr>
              <a:t>处理异常有</a:t>
            </a:r>
            <a:r>
              <a:rPr lang="en-US" altLang="zh-CN" sz="2000" b="0" dirty="0">
                <a:latin typeface="+mn-ea"/>
                <a:ea typeface="+mn-ea"/>
              </a:rPr>
              <a:t>3</a:t>
            </a:r>
            <a:r>
              <a:rPr lang="zh-CN" altLang="en-US" sz="2000" b="0" dirty="0">
                <a:latin typeface="+mn-ea"/>
                <a:ea typeface="+mn-ea"/>
              </a:rPr>
              <a:t>种方式： </a:t>
            </a:r>
            <a:endParaRPr lang="en-US" altLang="zh-CN" sz="2000" b="0" dirty="0">
              <a:latin typeface="+mn-ea"/>
              <a:ea typeface="+mn-ea"/>
            </a:endParaRPr>
          </a:p>
          <a:p>
            <a:pPr lvl="1"/>
            <a:r>
              <a:rPr lang="zh-CN" altLang="en-US" sz="2000" dirty="0">
                <a:latin typeface="+mn-ea"/>
                <a:ea typeface="+mn-ea"/>
              </a:rPr>
              <a:t>（</a:t>
            </a:r>
            <a:r>
              <a:rPr lang="en-US" altLang="zh-CN" sz="2000" dirty="0">
                <a:latin typeface="+mn-ea"/>
                <a:ea typeface="+mn-ea"/>
              </a:rPr>
              <a:t>1</a:t>
            </a:r>
            <a:r>
              <a:rPr lang="zh-CN" altLang="en-US" sz="2000" dirty="0">
                <a:latin typeface="+mn-ea"/>
                <a:ea typeface="+mn-ea"/>
              </a:rPr>
              <a:t>）使用</a:t>
            </a:r>
            <a:r>
              <a:rPr lang="en-US" sz="2000" dirty="0">
                <a:latin typeface="+mn-ea"/>
                <a:ea typeface="+mn-ea"/>
              </a:rPr>
              <a:t>Spring MVC</a:t>
            </a:r>
            <a:r>
              <a:rPr lang="zh-CN" altLang="en-US" sz="2000" dirty="0">
                <a:latin typeface="+mn-ea"/>
                <a:ea typeface="+mn-ea"/>
              </a:rPr>
              <a:t>提供的简单异常处理器</a:t>
            </a:r>
            <a:r>
              <a:rPr lang="en-US" sz="2000" dirty="0" err="1">
                <a:latin typeface="+mn-ea"/>
                <a:ea typeface="+mn-ea"/>
              </a:rPr>
              <a:t>SimpleMappingExceptionResolver</a:t>
            </a:r>
            <a:r>
              <a:rPr lang="en-US" sz="2000" dirty="0">
                <a:latin typeface="+mn-ea"/>
                <a:ea typeface="+mn-ea"/>
              </a:rPr>
              <a:t>； </a:t>
            </a:r>
          </a:p>
          <a:p>
            <a:pPr lvl="1"/>
            <a:r>
              <a:rPr lang="en-US" sz="2000" dirty="0">
                <a:latin typeface="+mn-ea"/>
                <a:ea typeface="+mn-ea"/>
              </a:rPr>
              <a:t>（2）</a:t>
            </a:r>
            <a:r>
              <a:rPr lang="zh-CN" altLang="en-US" sz="2000" dirty="0">
                <a:latin typeface="+mn-ea"/>
                <a:ea typeface="+mn-ea"/>
              </a:rPr>
              <a:t>实现</a:t>
            </a:r>
            <a:r>
              <a:rPr lang="en-US" sz="2000" dirty="0">
                <a:latin typeface="+mn-ea"/>
                <a:ea typeface="+mn-ea"/>
              </a:rPr>
              <a:t>Spring</a:t>
            </a:r>
            <a:r>
              <a:rPr lang="zh-CN" altLang="en-US" sz="2000" dirty="0">
                <a:latin typeface="+mn-ea"/>
                <a:ea typeface="+mn-ea"/>
              </a:rPr>
              <a:t>的异常处理接口</a:t>
            </a:r>
            <a:r>
              <a:rPr lang="en-US" sz="2000" dirty="0" err="1">
                <a:latin typeface="+mn-ea"/>
                <a:ea typeface="+mn-ea"/>
              </a:rPr>
              <a:t>HandlerExceptionResolver</a:t>
            </a:r>
            <a:r>
              <a:rPr lang="en-US" sz="2000" dirty="0">
                <a:latin typeface="+mn-ea"/>
                <a:ea typeface="+mn-ea"/>
              </a:rPr>
              <a:t> </a:t>
            </a:r>
            <a:r>
              <a:rPr lang="zh-CN" altLang="en-US" sz="2000" dirty="0">
                <a:latin typeface="+mn-ea"/>
                <a:ea typeface="+mn-ea"/>
              </a:rPr>
              <a:t>自定义自己的异常处理器；</a:t>
            </a:r>
            <a:endParaRPr lang="en-US" altLang="zh-CN" sz="2000" dirty="0">
              <a:latin typeface="+mn-ea"/>
              <a:ea typeface="+mn-ea"/>
            </a:endParaRPr>
          </a:p>
          <a:p>
            <a:pPr lvl="1"/>
            <a:r>
              <a:rPr lang="zh-CN" altLang="en-US" sz="2000" dirty="0">
                <a:latin typeface="+mn-ea"/>
                <a:ea typeface="+mn-ea"/>
              </a:rPr>
              <a:t>（</a:t>
            </a:r>
            <a:r>
              <a:rPr lang="en-US" altLang="zh-CN" sz="2000" dirty="0">
                <a:latin typeface="+mn-ea"/>
                <a:ea typeface="+mn-ea"/>
              </a:rPr>
              <a:t>3</a:t>
            </a:r>
            <a:r>
              <a:rPr lang="zh-CN" altLang="en-US" sz="2000" dirty="0">
                <a:latin typeface="+mn-ea"/>
                <a:ea typeface="+mn-ea"/>
              </a:rPr>
              <a:t>）使用</a:t>
            </a:r>
            <a:r>
              <a:rPr lang="en-US" altLang="zh-CN" sz="2000" dirty="0">
                <a:latin typeface="+mn-ea"/>
                <a:ea typeface="+mn-ea"/>
              </a:rPr>
              <a:t>@</a:t>
            </a:r>
            <a:r>
              <a:rPr lang="en-US" sz="2000" dirty="0" err="1">
                <a:latin typeface="+mn-ea"/>
                <a:ea typeface="+mn-ea"/>
              </a:rPr>
              <a:t>ExceptionHandler</a:t>
            </a:r>
            <a:r>
              <a:rPr lang="zh-CN" altLang="en-US" sz="2000" dirty="0">
                <a:latin typeface="+mn-ea"/>
                <a:ea typeface="+mn-ea"/>
              </a:rPr>
              <a:t>注解实现异常处理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623" y="1285860"/>
            <a:ext cx="11017092" cy="4857784"/>
          </a:xfrm>
        </p:spPr>
        <p:txBody>
          <a:bodyPr/>
          <a:lstStyle/>
          <a:p>
            <a:r>
              <a:rPr lang="en-US" dirty="0" err="1"/>
              <a:t>SimpleMappingExceptionResolver</a:t>
            </a:r>
            <a:r>
              <a:rPr lang="zh-CN" altLang="en-US" dirty="0"/>
              <a:t>：</a:t>
            </a:r>
            <a:endParaRPr lang="en-US" dirty="0"/>
          </a:p>
          <a:p>
            <a:pPr lvl="1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860758" y="2000240"/>
            <a:ext cx="18473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928802"/>
            <a:ext cx="12049986" cy="42062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&lt;bean class="org.springframework.web.servlet.handler.SimpleMappingExceptionResolver"&gt; 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定义默认的异常处理页面，当该异常类型的注册时使用 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&lt;property name="</a:t>
            </a:r>
            <a:r>
              <a:rPr lang="en-US" altLang="zh-CN" dirty="0" err="1"/>
              <a:t>defaultErrorView</a:t>
            </a:r>
            <a:r>
              <a:rPr lang="en-US" altLang="zh-CN" dirty="0"/>
              <a:t>" value="error"&gt;</a:t>
            </a:r>
          </a:p>
          <a:p>
            <a:r>
              <a:rPr lang="en-US" altLang="zh-CN" dirty="0"/>
              <a:t>	&lt;/property&gt; 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定义异常处理页面用来获取异常信息的变量名，默认名为</a:t>
            </a:r>
            <a:r>
              <a:rPr lang="en-US" altLang="zh-CN" dirty="0"/>
              <a:t>exception </a:t>
            </a:r>
          </a:p>
          <a:p>
            <a:r>
              <a:rPr lang="en-US" altLang="zh-CN" dirty="0"/>
              <a:t>	&lt;property name="</a:t>
            </a:r>
            <a:r>
              <a:rPr lang="en-US" altLang="zh-CN" dirty="0" err="1"/>
              <a:t>exceptionAttribute</a:t>
            </a:r>
            <a:r>
              <a:rPr lang="en-US" altLang="zh-CN" dirty="0"/>
              <a:t>" value="ex"&gt;&lt;/property&gt; 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定义需要特殊处理的异常，用类名或完全路径名作为</a:t>
            </a:r>
            <a:r>
              <a:rPr lang="en-US" altLang="zh-CN" dirty="0"/>
              <a:t>key</a:t>
            </a:r>
            <a:r>
              <a:rPr lang="zh-CN" altLang="en-US" dirty="0"/>
              <a:t>，异常也页名作为值 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&lt;property name="</a:t>
            </a:r>
            <a:r>
              <a:rPr lang="en-US" altLang="zh-CN" dirty="0" err="1"/>
              <a:t>exceptionMappings</a:t>
            </a:r>
            <a:r>
              <a:rPr lang="en-US" altLang="zh-CN" dirty="0"/>
              <a:t>"&gt; </a:t>
            </a:r>
          </a:p>
          <a:p>
            <a:r>
              <a:rPr lang="en-US" altLang="zh-CN" dirty="0"/>
              <a:t>		&lt;props&gt; </a:t>
            </a:r>
          </a:p>
          <a:p>
            <a:endParaRPr lang="en-US" altLang="zh-CN" dirty="0"/>
          </a:p>
          <a:p>
            <a:r>
              <a:rPr lang="en-US" altLang="zh-CN" dirty="0"/>
              <a:t>			&lt;prop key="</a:t>
            </a:r>
            <a:r>
              <a:rPr lang="en-US" altLang="zh-CN" dirty="0" err="1"/>
              <a:t>java.lang.Throwable</a:t>
            </a:r>
            <a:r>
              <a:rPr lang="en-US" altLang="zh-CN" dirty="0"/>
              <a:t>"&gt;error.jsp&lt;/prop&gt; </a:t>
            </a:r>
          </a:p>
          <a:p>
            <a:r>
              <a:rPr lang="en-US" altLang="zh-CN" dirty="0"/>
              <a:t>			</a:t>
            </a:r>
            <a:r>
              <a:rPr lang="zh-CN" altLang="en-US" dirty="0"/>
              <a:t>这里还可以继续扩展对不同异常类型的处理 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&lt;/props&gt;</a:t>
            </a:r>
          </a:p>
          <a:p>
            <a:r>
              <a:rPr lang="en-US" altLang="zh-CN" dirty="0"/>
              <a:t>	&lt;/property&gt;</a:t>
            </a:r>
          </a:p>
          <a:p>
            <a:r>
              <a:rPr lang="en-US" altLang="zh-CN" dirty="0"/>
              <a:t> &lt;/bean&gt; 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3768" y="1071546"/>
            <a:ext cx="11017092" cy="4286280"/>
          </a:xfrm>
        </p:spPr>
        <p:txBody>
          <a:bodyPr>
            <a:normAutofit/>
          </a:bodyPr>
          <a:lstStyle/>
          <a:p>
            <a:r>
              <a:rPr lang="zh-CN" altLang="en-US" sz="2000" b="0" dirty="0"/>
              <a:t>实现</a:t>
            </a:r>
            <a:r>
              <a:rPr lang="en-US" sz="2000" b="0" dirty="0" err="1"/>
              <a:t>HandlerExceptionResolver</a:t>
            </a:r>
            <a:r>
              <a:rPr lang="en-US" sz="2000" b="0" dirty="0"/>
              <a:t> </a:t>
            </a:r>
            <a:r>
              <a:rPr lang="zh-CN" altLang="en-US" sz="2000" b="0" dirty="0"/>
              <a:t>接口，覆盖</a:t>
            </a:r>
            <a:r>
              <a:rPr lang="en-US" altLang="zh-CN" sz="2000" b="0" dirty="0" err="1"/>
              <a:t>resolveException</a:t>
            </a:r>
            <a:r>
              <a:rPr lang="zh-CN" altLang="en-US" sz="2000" b="0" dirty="0"/>
              <a:t>方法：</a:t>
            </a:r>
            <a:endParaRPr lang="en-US" altLang="zh-CN" sz="2000" b="0" dirty="0"/>
          </a:p>
          <a:p>
            <a:endParaRPr lang="en-US" altLang="zh-CN" sz="2000" b="0" dirty="0"/>
          </a:p>
          <a:p>
            <a:endParaRPr lang="en-US" altLang="zh-CN" sz="2000" b="0" dirty="0"/>
          </a:p>
          <a:p>
            <a:endParaRPr lang="en-US" altLang="zh-CN" sz="2000" b="0" dirty="0"/>
          </a:p>
          <a:p>
            <a:endParaRPr lang="en-US" altLang="zh-CN" sz="2000" b="0" dirty="0"/>
          </a:p>
          <a:p>
            <a:endParaRPr lang="en-US" altLang="zh-CN" sz="2000" b="0" dirty="0"/>
          </a:p>
          <a:p>
            <a:endParaRPr lang="en-US" altLang="zh-CN" sz="2000" b="0" dirty="0"/>
          </a:p>
          <a:p>
            <a:endParaRPr lang="en-US" altLang="zh-CN" sz="2000" b="0" dirty="0"/>
          </a:p>
          <a:p>
            <a:r>
              <a:rPr lang="zh-CN" altLang="en-US" sz="2000" b="0" dirty="0"/>
              <a:t>注册</a:t>
            </a:r>
            <a:endParaRPr lang="en-US" altLang="zh-CN" sz="2000" b="0" dirty="0"/>
          </a:p>
          <a:p>
            <a:pPr lvl="1"/>
            <a:endParaRPr lang="zh-CN" altLang="en-US" sz="20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477004" y="5572140"/>
            <a:ext cx="8206093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endParaRPr lang="zh-CN" altLang="en-US" dirty="0"/>
          </a:p>
          <a:p>
            <a:r>
              <a:rPr lang="en-US" altLang="zh-CN" dirty="0"/>
              <a:t>&lt;!--</a:t>
            </a:r>
            <a:r>
              <a:rPr lang="zh-CN" altLang="en-US" dirty="0"/>
              <a:t>自定义异常处理 </a:t>
            </a:r>
            <a:r>
              <a:rPr lang="en-US" altLang="zh-CN" dirty="0"/>
              <a:t>--&gt;</a:t>
            </a:r>
          </a:p>
          <a:p>
            <a:r>
              <a:rPr lang="en-US" altLang="zh-CN" dirty="0"/>
              <a:t>&lt;bean id=</a:t>
            </a:r>
            <a:r>
              <a:rPr lang="en-US" altLang="zh-CN" i="1" dirty="0"/>
              <a:t>"</a:t>
            </a:r>
            <a:r>
              <a:rPr lang="en-US" altLang="zh-CN" i="1" dirty="0" err="1"/>
              <a:t>myExceptionHandler</a:t>
            </a:r>
            <a:r>
              <a:rPr lang="en-US" altLang="zh-CN" i="1" dirty="0"/>
              <a:t>" class="</a:t>
            </a:r>
            <a:r>
              <a:rPr lang="en-US" altLang="zh-CN" i="1" dirty="0" err="1"/>
              <a:t>etc.exception.MyExceptionHandler</a:t>
            </a:r>
            <a:r>
              <a:rPr lang="en-US" altLang="zh-CN" i="1" dirty="0"/>
              <a:t>" /&gt;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8133" y="1643050"/>
            <a:ext cx="11189269" cy="3416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public class </a:t>
            </a:r>
            <a:r>
              <a:rPr lang="en-US" altLang="zh-CN" b="1" dirty="0" err="1"/>
              <a:t>MyExceptionHandler</a:t>
            </a:r>
            <a:r>
              <a:rPr lang="en-US" altLang="zh-CN" b="1" dirty="0"/>
              <a:t> implements </a:t>
            </a:r>
            <a:r>
              <a:rPr lang="en-US" altLang="zh-CN" b="1" dirty="0" err="1"/>
              <a:t>HandlerExceptionResolver</a:t>
            </a:r>
            <a:r>
              <a:rPr lang="en-US" altLang="zh-CN" b="1" dirty="0"/>
              <a:t> {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@Override</a:t>
            </a:r>
          </a:p>
          <a:p>
            <a:pPr lvl="1"/>
            <a:r>
              <a:rPr lang="en-US" altLang="zh-CN" dirty="0"/>
              <a:t>    </a:t>
            </a:r>
            <a:r>
              <a:rPr lang="en-US" altLang="zh-CN" b="1" dirty="0"/>
              <a:t>public </a:t>
            </a:r>
            <a:r>
              <a:rPr lang="en-US" altLang="zh-CN" b="1" dirty="0" err="1"/>
              <a:t>ModelAndView</a:t>
            </a:r>
            <a:r>
              <a:rPr lang="en-US" altLang="zh-CN" b="1" dirty="0"/>
              <a:t> </a:t>
            </a:r>
            <a:r>
              <a:rPr lang="en-US" altLang="zh-CN" b="1" dirty="0" err="1"/>
              <a:t>resolveException</a:t>
            </a:r>
            <a:r>
              <a:rPr lang="en-US" altLang="zh-CN" b="1" dirty="0"/>
              <a:t>(</a:t>
            </a:r>
            <a:r>
              <a:rPr lang="en-US" altLang="zh-CN" b="1" dirty="0" err="1"/>
              <a:t>HttpServletRequest</a:t>
            </a:r>
            <a:r>
              <a:rPr lang="en-US" altLang="zh-CN" b="1" dirty="0"/>
              <a:t> request, </a:t>
            </a:r>
            <a:r>
              <a:rPr lang="en-US" altLang="zh-CN" b="1" dirty="0" err="1"/>
              <a:t>HttpServletResponse</a:t>
            </a:r>
            <a:r>
              <a:rPr lang="en-US" altLang="zh-CN" b="1" dirty="0"/>
              <a:t> response,</a:t>
            </a:r>
          </a:p>
          <a:p>
            <a:pPr lvl="1"/>
            <a:r>
              <a:rPr lang="en-US" altLang="zh-CN" dirty="0"/>
              <a:t>                                         Object handler, Exception ex) </a:t>
            </a:r>
            <a:r>
              <a:rPr lang="zh-CN" altLang="en-US" dirty="0"/>
              <a:t>｛</a:t>
            </a:r>
            <a:endParaRPr lang="en-US" altLang="zh-CN" dirty="0"/>
          </a:p>
          <a:p>
            <a:pPr lvl="1"/>
            <a:r>
              <a:rPr lang="en-US" altLang="zh-CN" dirty="0"/>
              <a:t>// </a:t>
            </a:r>
            <a:r>
              <a:rPr lang="zh-CN" altLang="en-US" dirty="0"/>
              <a:t>根据获取的</a:t>
            </a:r>
            <a:r>
              <a:rPr lang="en-US" altLang="zh-CN" dirty="0"/>
              <a:t>Exception</a:t>
            </a:r>
            <a:r>
              <a:rPr lang="zh-CN" altLang="en-US" dirty="0"/>
              <a:t>参数进行</a:t>
            </a:r>
            <a:r>
              <a:rPr lang="en-US" altLang="zh-CN" dirty="0"/>
              <a:t>view</a:t>
            </a:r>
            <a:r>
              <a:rPr lang="zh-CN" altLang="en-US" dirty="0"/>
              <a:t>跳转</a:t>
            </a:r>
            <a:endParaRPr lang="en-US" altLang="zh-CN" dirty="0"/>
          </a:p>
          <a:p>
            <a:pPr lvl="1"/>
            <a:r>
              <a:rPr lang="en-US" altLang="zh-CN" dirty="0"/>
              <a:t> if (ex </a:t>
            </a:r>
            <a:r>
              <a:rPr lang="en-US" altLang="zh-CN" dirty="0" err="1"/>
              <a:t>instanceof</a:t>
            </a:r>
            <a:r>
              <a:rPr lang="en-US" altLang="zh-CN" dirty="0"/>
              <a:t> </a:t>
            </a:r>
            <a:r>
              <a:rPr lang="en-US" altLang="zh-CN" dirty="0" err="1"/>
              <a:t>MyException</a:t>
            </a:r>
            <a:r>
              <a:rPr lang="en-US" altLang="zh-CN" dirty="0"/>
              <a:t>) {</a:t>
            </a:r>
          </a:p>
          <a:p>
            <a:pPr lvl="1"/>
            <a:r>
              <a:rPr lang="en-US" altLang="zh-CN" dirty="0"/>
              <a:t>            return new </a:t>
            </a:r>
            <a:r>
              <a:rPr lang="en-US" altLang="zh-CN" dirty="0" err="1"/>
              <a:t>ModelAndView</a:t>
            </a:r>
            <a:r>
              <a:rPr lang="en-US" altLang="zh-CN" dirty="0"/>
              <a:t>("error-my", model);</a:t>
            </a:r>
          </a:p>
          <a:p>
            <a:pPr lvl="1"/>
            <a:r>
              <a:rPr lang="en-US" altLang="zh-CN" dirty="0"/>
              <a:t>        } else {</a:t>
            </a:r>
          </a:p>
          <a:p>
            <a:pPr lvl="1"/>
            <a:r>
              <a:rPr lang="en-US" altLang="zh-CN" dirty="0"/>
              <a:t>            return new </a:t>
            </a:r>
            <a:r>
              <a:rPr lang="en-US" altLang="zh-CN" dirty="0" err="1"/>
              <a:t>ModelAndView</a:t>
            </a:r>
            <a:r>
              <a:rPr lang="en-US" altLang="zh-CN" dirty="0"/>
              <a:t>("error", model);</a:t>
            </a:r>
          </a:p>
          <a:p>
            <a:pPr lvl="1"/>
            <a:r>
              <a:rPr lang="en-US" altLang="zh-CN" dirty="0"/>
              <a:t>        }</a:t>
            </a:r>
          </a:p>
          <a:p>
            <a:pPr lvl="1"/>
            <a:r>
              <a:rPr lang="zh-CN" altLang="en-US" dirty="0"/>
              <a:t>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@</a:t>
            </a:r>
            <a:r>
              <a:rPr lang="en-US" altLang="zh-CN" b="0" dirty="0" err="1"/>
              <a:t>ExceptionHandler</a:t>
            </a:r>
            <a:r>
              <a:rPr lang="zh-CN" altLang="en-US" b="0" dirty="0"/>
              <a:t>注解</a:t>
            </a:r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  <a:p>
            <a:r>
              <a:rPr lang="zh-CN" altLang="en-US" b="0" dirty="0"/>
              <a:t>注解方法需要在相应的控制器中。所以可以定义一个根类用于控制器继承</a:t>
            </a:r>
            <a:endParaRPr lang="en-US" altLang="zh-CN" b="0" dirty="0"/>
          </a:p>
          <a:p>
            <a:endParaRPr lang="zh-CN" alt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1147580" y="2428869"/>
            <a:ext cx="6079549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@</a:t>
            </a:r>
            <a:r>
              <a:rPr lang="en-US" altLang="zh-CN" dirty="0" err="1"/>
              <a:t>ExceptionHandler</a:t>
            </a:r>
            <a:endParaRPr lang="en-US" altLang="zh-CN" dirty="0"/>
          </a:p>
          <a:p>
            <a:r>
              <a:rPr lang="en-US" altLang="zh-CN" dirty="0"/>
              <a:t>    public </a:t>
            </a:r>
            <a:r>
              <a:rPr lang="en-US" altLang="zh-CN" dirty="0" err="1"/>
              <a:t>ModelAndView</a:t>
            </a:r>
            <a:r>
              <a:rPr lang="en-US" altLang="zh-CN" dirty="0"/>
              <a:t> </a:t>
            </a:r>
            <a:r>
              <a:rPr lang="en-US" altLang="zh-CN" dirty="0" err="1"/>
              <a:t>resolveException</a:t>
            </a:r>
            <a:r>
              <a:rPr lang="en-US" altLang="zh-CN" dirty="0"/>
              <a:t>(Exception ex) {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8850" y="4286256"/>
            <a:ext cx="6266459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mvc:annotation</a:t>
            </a:r>
            <a:r>
              <a:rPr lang="en-US" altLang="zh-CN" dirty="0"/>
              <a:t>-driven /&gt;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context:component</a:t>
            </a:r>
            <a:r>
              <a:rPr lang="en-US" altLang="zh-CN" dirty="0"/>
              <a:t>-scan base-package=</a:t>
            </a:r>
            <a:r>
              <a:rPr lang="en-US" altLang="zh-CN" i="1" dirty="0"/>
              <a:t>"</a:t>
            </a:r>
            <a:r>
              <a:rPr lang="en-US" altLang="zh-CN" i="1" dirty="0" err="1"/>
              <a:t>etc.action</a:t>
            </a:r>
            <a:r>
              <a:rPr lang="en-US" altLang="zh-CN" i="1" dirty="0"/>
              <a:t>" /&gt;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context:component</a:t>
            </a:r>
            <a:r>
              <a:rPr lang="en-US" altLang="zh-CN" dirty="0"/>
              <a:t>-scan base-package=</a:t>
            </a:r>
            <a:r>
              <a:rPr lang="en-US" altLang="zh-CN" i="1" dirty="0"/>
              <a:t>"</a:t>
            </a:r>
            <a:r>
              <a:rPr lang="en-US" altLang="zh-CN" i="1" dirty="0" err="1"/>
              <a:t>etc.exception</a:t>
            </a:r>
            <a:r>
              <a:rPr lang="en-US" altLang="zh-CN" i="1" dirty="0"/>
              <a:t>" /&gt;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truts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60000"/>
            <a:lumOff val="40000"/>
          </a:schemeClr>
        </a:solidFill>
      </a:spPr>
      <a:bodyPr wrap="non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struts2</Template>
  <TotalTime>0</TotalTime>
  <Words>368</Words>
  <Application>Microsoft Office PowerPoint</Application>
  <PresentationFormat>自定义</PresentationFormat>
  <Paragraphs>57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黑体</vt:lpstr>
      <vt:lpstr>宋体</vt:lpstr>
      <vt:lpstr>Arial</vt:lpstr>
      <vt:lpstr>Calibri</vt:lpstr>
      <vt:lpstr>Wingdings</vt:lpstr>
      <vt:lpstr>struts2</vt:lpstr>
      <vt:lpstr>异常处理</vt:lpstr>
      <vt:lpstr>异常处理</vt:lpstr>
      <vt:lpstr>异常处理</vt:lpstr>
      <vt:lpstr>异常处理</vt:lpstr>
      <vt:lpstr>异常处理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</dc:creator>
  <cp:lastModifiedBy>qin xiaodong</cp:lastModifiedBy>
  <cp:revision>1241</cp:revision>
  <dcterms:created xsi:type="dcterms:W3CDTF">2015-02-04T04:41:00Z</dcterms:created>
  <dcterms:modified xsi:type="dcterms:W3CDTF">2020-01-07T14:42:33Z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2052-10.1.0.6173</vt:lpwstr>
  </property>
</Properties>
</file>