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2" r:id="rId2"/>
    <p:sldId id="305" r:id="rId3"/>
    <p:sldId id="304" r:id="rId4"/>
    <p:sldId id="307" r:id="rId5"/>
    <p:sldId id="306" r:id="rId6"/>
    <p:sldId id="258" r:id="rId7"/>
  </p:sldIdLst>
  <p:sldSz cx="1224121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53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25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1997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69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9054" autoAdjust="0"/>
  </p:normalViewPr>
  <p:slideViewPr>
    <p:cSldViewPr>
      <p:cViewPr varScale="1">
        <p:scale>
          <a:sx n="88" d="100"/>
          <a:sy n="88" d="100"/>
        </p:scale>
        <p:origin x="216" y="68"/>
      </p:cViewPr>
      <p:guideLst>
        <p:guide orient="horz" pos="2160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D75C5-BB69-4C41-BCA6-35221ED548A7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AF116A8-8F95-47A2-8654-74B66CD973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4D0CF9C4-F3D2-471D-B96A-A6D58164134B}" type="datetimeFigureOut">
              <a:rPr lang="zh-CN" altLang="en-US"/>
              <a:pPr/>
              <a:t>2020/1/7</a:t>
            </a:fld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9888" y="685800"/>
            <a:ext cx="611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A383E4F-1829-4EE6-9F36-800D873B179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占位符 1"/>
          <p:cNvSpPr>
            <a:spLocks noGrp="1"/>
          </p:cNvSpPr>
          <p:nvPr>
            <p:ph type="ctrTitle"/>
          </p:nvPr>
        </p:nvSpPr>
        <p:spPr>
          <a:xfrm>
            <a:off x="1011602" y="3068637"/>
            <a:ext cx="10122379" cy="1223963"/>
          </a:xfrm>
        </p:spPr>
        <p:txBody>
          <a:bodyPr/>
          <a:lstStyle>
            <a:lvl1pPr algn="ctr">
              <a:defRPr sz="4000" b="1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67" name="文本占位符 2"/>
          <p:cNvSpPr>
            <a:spLocks noGrp="1"/>
          </p:cNvSpPr>
          <p:nvPr>
            <p:ph type="subTitle" idx="1"/>
          </p:nvPr>
        </p:nvSpPr>
        <p:spPr>
          <a:xfrm>
            <a:off x="1976446" y="4508502"/>
            <a:ext cx="8568849" cy="9366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 smtClean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2" y="6245225"/>
            <a:ext cx="2856283" cy="476251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649A9F-D8AF-4BB7-B836-2E7D17563652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6245225"/>
            <a:ext cx="3876384" cy="476251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69" y="6245225"/>
            <a:ext cx="2856283" cy="476251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6267EF5-9F85-4249-8989-8470A182FC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1995" y="285728"/>
            <a:ext cx="6273627" cy="500067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857364"/>
            <a:ext cx="11017092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2"/>
              </a:buBlip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65144-AF8C-41D6-8C87-09FA2BEB2EC5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2B8D2-612C-4F1B-858F-D0251C658D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6938" y="260353"/>
            <a:ext cx="11017092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4" rIns="91426" bIns="45714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204997" y="1412875"/>
            <a:ext cx="9735589" cy="4392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4" rIns="91426" bIns="45714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2" y="6356352"/>
            <a:ext cx="2856283" cy="365125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7FFBA7-6293-45B6-A237-AB19EDBD03F4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6356352"/>
            <a:ext cx="3876384" cy="365125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69" y="6356352"/>
            <a:ext cx="2856283" cy="365125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EF33D-3DD6-41D3-B70A-C8F105E13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Wingdings" panose="05000000000000000000" pitchFamily="2" charset="2"/>
        <a:buChar char="®"/>
        <a:defRPr sz="2800" b="1" kern="1200">
          <a:solidFill>
            <a:schemeClr val="tx1"/>
          </a:solidFill>
          <a:latin typeface="Arial" panose="020B0604020202020204" pitchFamily="34" charset="0"/>
          <a:ea typeface="新宋体" panose="0201060903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新宋体" panose="0201060903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拦截器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7586" y="357165"/>
            <a:ext cx="6273627" cy="500067"/>
          </a:xfrm>
        </p:spPr>
        <p:txBody>
          <a:bodyPr/>
          <a:lstStyle/>
          <a:p>
            <a:r>
              <a:rPr lang="zh-CN" altLang="en-US" dirty="0"/>
              <a:t>拦截器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403" y="1000108"/>
            <a:ext cx="11017092" cy="4286280"/>
          </a:xfrm>
        </p:spPr>
        <p:txBody>
          <a:bodyPr>
            <a:normAutofit/>
          </a:bodyPr>
          <a:lstStyle/>
          <a:p>
            <a:r>
              <a:rPr lang="en-US" b="0" dirty="0" err="1">
                <a:latin typeface="+mn-ea"/>
                <a:ea typeface="+mn-ea"/>
              </a:rPr>
              <a:t>SpringMVC</a:t>
            </a:r>
            <a:r>
              <a:rPr lang="en-US" b="0" dirty="0">
                <a:latin typeface="+mn-ea"/>
                <a:ea typeface="+mn-ea"/>
              </a:rPr>
              <a:t> </a:t>
            </a:r>
            <a:r>
              <a:rPr lang="zh-CN" altLang="en-US" b="0" dirty="0">
                <a:latin typeface="+mn-ea"/>
                <a:ea typeface="+mn-ea"/>
              </a:rPr>
              <a:t>中的</a:t>
            </a:r>
            <a:r>
              <a:rPr lang="en-US" b="0" dirty="0">
                <a:latin typeface="+mn-ea"/>
                <a:ea typeface="+mn-ea"/>
              </a:rPr>
              <a:t>Interceptor </a:t>
            </a:r>
            <a:r>
              <a:rPr lang="zh-CN" altLang="en-US" b="0" dirty="0">
                <a:latin typeface="+mn-ea"/>
                <a:ea typeface="+mn-ea"/>
              </a:rPr>
              <a:t>拦截请求是通过</a:t>
            </a:r>
            <a:r>
              <a:rPr lang="en-US" b="0" dirty="0" err="1">
                <a:latin typeface="+mn-ea"/>
                <a:ea typeface="+mn-ea"/>
              </a:rPr>
              <a:t>HandlerInterceptor</a:t>
            </a:r>
            <a:r>
              <a:rPr lang="en-US" b="0" dirty="0">
                <a:latin typeface="+mn-ea"/>
                <a:ea typeface="+mn-ea"/>
              </a:rPr>
              <a:t> </a:t>
            </a:r>
            <a:r>
              <a:rPr lang="zh-CN" altLang="en-US" b="0" dirty="0">
                <a:latin typeface="+mn-ea"/>
                <a:ea typeface="+mn-ea"/>
              </a:rPr>
              <a:t>来实现的。在</a:t>
            </a:r>
            <a:r>
              <a:rPr lang="en-US" b="0" dirty="0" err="1">
                <a:latin typeface="+mn-ea"/>
                <a:ea typeface="+mn-ea"/>
              </a:rPr>
              <a:t>SpringMVC</a:t>
            </a:r>
            <a:r>
              <a:rPr lang="en-US" b="0" dirty="0">
                <a:latin typeface="+mn-ea"/>
                <a:ea typeface="+mn-ea"/>
              </a:rPr>
              <a:t> </a:t>
            </a:r>
            <a:r>
              <a:rPr lang="zh-CN" altLang="en-US" b="0" dirty="0">
                <a:latin typeface="+mn-ea"/>
                <a:ea typeface="+mn-ea"/>
              </a:rPr>
              <a:t>中定义一个</a:t>
            </a:r>
            <a:r>
              <a:rPr lang="en-US" b="0" dirty="0">
                <a:latin typeface="+mn-ea"/>
                <a:ea typeface="+mn-ea"/>
              </a:rPr>
              <a:t>Interceptor </a:t>
            </a:r>
            <a:r>
              <a:rPr lang="zh-CN" altLang="en-US" b="0" dirty="0">
                <a:latin typeface="+mn-ea"/>
                <a:ea typeface="+mn-ea"/>
              </a:rPr>
              <a:t>非常简单，主要有两种方式</a:t>
            </a:r>
            <a:r>
              <a:rPr lang="en-US" altLang="zh-CN" b="0" dirty="0">
                <a:latin typeface="+mn-ea"/>
                <a:ea typeface="+mn-ea"/>
              </a:rPr>
              <a:t>:</a:t>
            </a:r>
          </a:p>
          <a:p>
            <a:pPr lvl="1"/>
            <a:r>
              <a:rPr lang="zh-CN" altLang="en-US" b="0" dirty="0">
                <a:latin typeface="+mn-ea"/>
                <a:ea typeface="+mn-ea"/>
              </a:rPr>
              <a:t>第一种方式是要定义的</a:t>
            </a:r>
            <a:r>
              <a:rPr lang="en-US" b="0" dirty="0">
                <a:latin typeface="+mn-ea"/>
                <a:ea typeface="+mn-ea"/>
              </a:rPr>
              <a:t>Interceptor</a:t>
            </a:r>
            <a:r>
              <a:rPr lang="zh-CN" altLang="en-US" b="0" dirty="0">
                <a:latin typeface="+mn-ea"/>
                <a:ea typeface="+mn-ea"/>
              </a:rPr>
              <a:t>类要实现了</a:t>
            </a:r>
            <a:r>
              <a:rPr lang="en-US" b="0" dirty="0">
                <a:latin typeface="+mn-ea"/>
                <a:ea typeface="+mn-ea"/>
              </a:rPr>
              <a:t>Spring </a:t>
            </a:r>
            <a:r>
              <a:rPr lang="zh-CN" altLang="en-US" b="0" dirty="0">
                <a:latin typeface="+mn-ea"/>
                <a:ea typeface="+mn-ea"/>
              </a:rPr>
              <a:t>的</a:t>
            </a:r>
            <a:r>
              <a:rPr lang="en-US" b="0" dirty="0" err="1">
                <a:latin typeface="+mn-ea"/>
                <a:ea typeface="+mn-ea"/>
              </a:rPr>
              <a:t>HandlerInterceptor</a:t>
            </a:r>
            <a:r>
              <a:rPr lang="en-US" b="0" dirty="0">
                <a:latin typeface="+mn-ea"/>
                <a:ea typeface="+mn-ea"/>
              </a:rPr>
              <a:t> </a:t>
            </a:r>
            <a:r>
              <a:rPr lang="zh-CN" altLang="en-US" b="0" dirty="0">
                <a:latin typeface="+mn-ea"/>
                <a:ea typeface="+mn-ea"/>
              </a:rPr>
              <a:t>接口，或者是接口的继承实现类，比如</a:t>
            </a:r>
            <a:r>
              <a:rPr lang="en-US" b="0" dirty="0">
                <a:latin typeface="+mn-ea"/>
                <a:ea typeface="+mn-ea"/>
              </a:rPr>
              <a:t>Spring</a:t>
            </a:r>
            <a:r>
              <a:rPr lang="zh-CN" altLang="en-US" b="0" dirty="0">
                <a:latin typeface="+mn-ea"/>
                <a:ea typeface="+mn-ea"/>
              </a:rPr>
              <a:t>已经提供的实现了</a:t>
            </a:r>
            <a:r>
              <a:rPr lang="en-US" b="0" dirty="0" err="1">
                <a:latin typeface="+mn-ea"/>
                <a:ea typeface="+mn-ea"/>
              </a:rPr>
              <a:t>HandlerInterceptor</a:t>
            </a:r>
            <a:r>
              <a:rPr lang="en-US" b="0" dirty="0">
                <a:latin typeface="+mn-ea"/>
                <a:ea typeface="+mn-ea"/>
              </a:rPr>
              <a:t> </a:t>
            </a:r>
            <a:r>
              <a:rPr lang="zh-CN" altLang="en-US" b="0" dirty="0">
                <a:latin typeface="+mn-ea"/>
                <a:ea typeface="+mn-ea"/>
              </a:rPr>
              <a:t>接口的抽象类</a:t>
            </a:r>
            <a:r>
              <a:rPr lang="en-US" b="0" dirty="0" err="1">
                <a:latin typeface="+mn-ea"/>
                <a:ea typeface="+mn-ea"/>
              </a:rPr>
              <a:t>HandlerInterceptorAdapter</a:t>
            </a:r>
            <a:r>
              <a:rPr lang="en-US" b="0" dirty="0">
                <a:latin typeface="+mn-ea"/>
                <a:ea typeface="+mn-ea"/>
              </a:rPr>
              <a:t> ；</a:t>
            </a:r>
          </a:p>
          <a:p>
            <a:pPr lvl="1"/>
            <a:r>
              <a:rPr lang="zh-CN" altLang="en-US" b="0" dirty="0">
                <a:latin typeface="+mn-ea"/>
                <a:ea typeface="+mn-ea"/>
              </a:rPr>
              <a:t>第二种方式是实现</a:t>
            </a:r>
            <a:r>
              <a:rPr lang="en-US" b="0" dirty="0">
                <a:latin typeface="+mn-ea"/>
                <a:ea typeface="+mn-ea"/>
              </a:rPr>
              <a:t>Spring</a:t>
            </a:r>
            <a:r>
              <a:rPr lang="zh-CN" altLang="en-US" b="0" dirty="0">
                <a:latin typeface="+mn-ea"/>
                <a:ea typeface="+mn-ea"/>
              </a:rPr>
              <a:t>的</a:t>
            </a:r>
            <a:r>
              <a:rPr lang="en-US" b="0" dirty="0" err="1">
                <a:latin typeface="+mn-ea"/>
                <a:ea typeface="+mn-ea"/>
              </a:rPr>
              <a:t>WebRequestInterceptor</a:t>
            </a:r>
            <a:r>
              <a:rPr lang="zh-CN" altLang="en-US" b="0" dirty="0">
                <a:latin typeface="+mn-ea"/>
                <a:ea typeface="+mn-ea"/>
              </a:rPr>
              <a:t>接口，或者是继承实现了</a:t>
            </a:r>
            <a:r>
              <a:rPr lang="en-US" b="0" dirty="0" err="1">
                <a:latin typeface="+mn-ea"/>
                <a:ea typeface="+mn-ea"/>
              </a:rPr>
              <a:t>WebRequestInterceptor</a:t>
            </a:r>
            <a:r>
              <a:rPr lang="zh-CN" altLang="en-US" b="0" dirty="0">
                <a:latin typeface="+mn-ea"/>
                <a:ea typeface="+mn-ea"/>
              </a:rPr>
              <a:t>的类。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038" y="1357297"/>
            <a:ext cx="11017092" cy="4286280"/>
          </a:xfrm>
        </p:spPr>
        <p:txBody>
          <a:bodyPr>
            <a:normAutofit lnSpcReduction="10000"/>
          </a:bodyPr>
          <a:lstStyle/>
          <a:p>
            <a:r>
              <a:rPr lang="en-US" altLang="zh-CN" b="0" dirty="0" err="1">
                <a:latin typeface="+mn-ea"/>
                <a:ea typeface="+mn-ea"/>
              </a:rPr>
              <a:t>preHandle</a:t>
            </a:r>
            <a:r>
              <a:rPr lang="en-US" altLang="zh-CN" b="0" dirty="0">
                <a:latin typeface="+mn-ea"/>
                <a:ea typeface="+mn-ea"/>
              </a:rPr>
              <a:t>()</a:t>
            </a:r>
            <a:r>
              <a:rPr lang="zh-CN" altLang="en-US" b="0" dirty="0">
                <a:latin typeface="+mn-ea"/>
                <a:ea typeface="+mn-ea"/>
              </a:rPr>
              <a:t>：这个方法在业务处理器处理请求之前被调用，在该方法中对用户请求</a:t>
            </a:r>
            <a:r>
              <a:rPr lang="en-US" altLang="zh-CN" b="0" dirty="0">
                <a:latin typeface="+mn-ea"/>
                <a:ea typeface="+mn-ea"/>
              </a:rPr>
              <a:t>request</a:t>
            </a:r>
            <a:r>
              <a:rPr lang="zh-CN" altLang="en-US" b="0" dirty="0">
                <a:latin typeface="+mn-ea"/>
                <a:ea typeface="+mn-ea"/>
              </a:rPr>
              <a:t>进行处理。如果该拦截器对请求进行拦截处理后还要调用其他的拦截器，或者是业务处理器去进行处理，则返回</a:t>
            </a:r>
            <a:r>
              <a:rPr lang="en-US" altLang="zh-CN" b="0" dirty="0">
                <a:latin typeface="+mn-ea"/>
                <a:ea typeface="+mn-ea"/>
              </a:rPr>
              <a:t>true</a:t>
            </a:r>
            <a:r>
              <a:rPr lang="zh-CN" altLang="en-US" b="0" dirty="0">
                <a:latin typeface="+mn-ea"/>
                <a:ea typeface="+mn-ea"/>
              </a:rPr>
              <a:t>；如果不需要再调用其他的组件去处理请求，则返回</a:t>
            </a:r>
            <a:r>
              <a:rPr lang="en-US" altLang="zh-CN" b="0" dirty="0">
                <a:latin typeface="+mn-ea"/>
                <a:ea typeface="+mn-ea"/>
              </a:rPr>
              <a:t>false</a:t>
            </a:r>
            <a:r>
              <a:rPr lang="zh-CN" altLang="en-US" b="0" dirty="0">
                <a:latin typeface="+mn-ea"/>
                <a:ea typeface="+mn-ea"/>
              </a:rPr>
              <a:t>。</a:t>
            </a:r>
          </a:p>
          <a:p>
            <a:r>
              <a:rPr lang="en-US" altLang="zh-CN" b="0" dirty="0" err="1">
                <a:latin typeface="+mn-ea"/>
                <a:ea typeface="+mn-ea"/>
              </a:rPr>
              <a:t>postHandle</a:t>
            </a:r>
            <a:r>
              <a:rPr lang="en-US" altLang="zh-CN" b="0" dirty="0">
                <a:latin typeface="+mn-ea"/>
                <a:ea typeface="+mn-ea"/>
              </a:rPr>
              <a:t>()</a:t>
            </a:r>
            <a:r>
              <a:rPr lang="zh-CN" altLang="en-US" b="0" dirty="0">
                <a:latin typeface="+mn-ea"/>
                <a:ea typeface="+mn-ea"/>
              </a:rPr>
              <a:t>：这个方法只会在当前这个</a:t>
            </a:r>
            <a:r>
              <a:rPr lang="en-US" altLang="zh-CN" b="0" dirty="0">
                <a:latin typeface="+mn-ea"/>
                <a:ea typeface="+mn-ea"/>
              </a:rPr>
              <a:t>Interceptor</a:t>
            </a:r>
            <a:r>
              <a:rPr lang="zh-CN" altLang="en-US" b="0" dirty="0">
                <a:latin typeface="+mn-ea"/>
                <a:ea typeface="+mn-ea"/>
              </a:rPr>
              <a:t>的</a:t>
            </a:r>
            <a:r>
              <a:rPr lang="en-US" altLang="zh-CN" b="0" dirty="0" err="1">
                <a:latin typeface="+mn-ea"/>
                <a:ea typeface="+mn-ea"/>
              </a:rPr>
              <a:t>preHandle</a:t>
            </a:r>
            <a:r>
              <a:rPr lang="zh-CN" altLang="en-US" b="0" dirty="0">
                <a:latin typeface="+mn-ea"/>
                <a:ea typeface="+mn-ea"/>
              </a:rPr>
              <a:t>方法返回值为</a:t>
            </a:r>
            <a:r>
              <a:rPr lang="en-US" altLang="zh-CN" b="0" dirty="0">
                <a:latin typeface="+mn-ea"/>
                <a:ea typeface="+mn-ea"/>
              </a:rPr>
              <a:t>true</a:t>
            </a:r>
            <a:r>
              <a:rPr lang="zh-CN" altLang="en-US" b="0" dirty="0">
                <a:latin typeface="+mn-ea"/>
                <a:ea typeface="+mn-ea"/>
              </a:rPr>
              <a:t>的时候才会执行。</a:t>
            </a:r>
            <a:r>
              <a:rPr lang="en-US" altLang="zh-CN" b="0" dirty="0" err="1">
                <a:latin typeface="+mn-ea"/>
                <a:ea typeface="+mn-ea"/>
              </a:rPr>
              <a:t>postHandle</a:t>
            </a:r>
            <a:r>
              <a:rPr lang="zh-CN" altLang="en-US" b="0" dirty="0">
                <a:latin typeface="+mn-ea"/>
                <a:ea typeface="+mn-ea"/>
              </a:rPr>
              <a:t>是进行处理器拦截用的，它的执行时间是在处理器进行处理之后，也就是在</a:t>
            </a:r>
            <a:r>
              <a:rPr lang="en-US" b="0" dirty="0">
                <a:latin typeface="+mn-ea"/>
                <a:ea typeface="+mn-ea"/>
              </a:rPr>
              <a:t>Controller</a:t>
            </a:r>
            <a:r>
              <a:rPr lang="zh-CN" altLang="en-US" b="0" dirty="0">
                <a:latin typeface="+mn-ea"/>
                <a:ea typeface="+mn-ea"/>
              </a:rPr>
              <a:t>的方法调用之后执行，但是它会在</a:t>
            </a:r>
            <a:r>
              <a:rPr lang="en-US" b="0" dirty="0" err="1">
                <a:latin typeface="+mn-ea"/>
                <a:ea typeface="+mn-ea"/>
              </a:rPr>
              <a:t>DispatcherServlet</a:t>
            </a:r>
            <a:r>
              <a:rPr lang="zh-CN" altLang="en-US" b="0" dirty="0">
                <a:latin typeface="+mn-ea"/>
                <a:ea typeface="+mn-ea"/>
              </a:rPr>
              <a:t>进行视图的渲染之前执行在这个方法中你可以对</a:t>
            </a:r>
            <a:r>
              <a:rPr lang="en-US" b="0" dirty="0" err="1">
                <a:latin typeface="+mn-ea"/>
                <a:ea typeface="+mn-ea"/>
              </a:rPr>
              <a:t>ModelAndView</a:t>
            </a:r>
            <a:r>
              <a:rPr lang="zh-CN" altLang="en-US" b="0" dirty="0">
                <a:latin typeface="+mn-ea"/>
                <a:ea typeface="+mn-ea"/>
              </a:rPr>
              <a:t>进行操作</a:t>
            </a:r>
          </a:p>
          <a:p>
            <a:r>
              <a:rPr lang="en-US" altLang="zh-CN" b="0" dirty="0" err="1">
                <a:latin typeface="+mn-ea"/>
                <a:ea typeface="+mn-ea"/>
              </a:rPr>
              <a:t>afterCompletion</a:t>
            </a:r>
            <a:r>
              <a:rPr lang="en-US" altLang="zh-CN" b="0" dirty="0">
                <a:latin typeface="+mn-ea"/>
                <a:ea typeface="+mn-ea"/>
              </a:rPr>
              <a:t>()</a:t>
            </a:r>
            <a:r>
              <a:rPr lang="zh-CN" altLang="en-US" b="0" dirty="0">
                <a:latin typeface="+mn-ea"/>
                <a:ea typeface="+mn-ea"/>
              </a:rPr>
              <a:t>：该方法也是需要当前对应的</a:t>
            </a:r>
            <a:r>
              <a:rPr lang="en-US" altLang="zh-CN" b="0" dirty="0">
                <a:latin typeface="+mn-ea"/>
                <a:ea typeface="+mn-ea"/>
              </a:rPr>
              <a:t>Interceptor</a:t>
            </a:r>
            <a:r>
              <a:rPr lang="zh-CN" altLang="en-US" b="0" dirty="0">
                <a:latin typeface="+mn-ea"/>
                <a:ea typeface="+mn-ea"/>
              </a:rPr>
              <a:t>的</a:t>
            </a:r>
            <a:r>
              <a:rPr lang="en-US" altLang="zh-CN" b="0" dirty="0" err="1">
                <a:latin typeface="+mn-ea"/>
                <a:ea typeface="+mn-ea"/>
              </a:rPr>
              <a:t>preHandle</a:t>
            </a:r>
            <a:r>
              <a:rPr lang="zh-CN" altLang="en-US" b="0" dirty="0">
                <a:latin typeface="+mn-ea"/>
                <a:ea typeface="+mn-ea"/>
              </a:rPr>
              <a:t>方法的返回值为</a:t>
            </a:r>
            <a:r>
              <a:rPr lang="en-US" altLang="zh-CN" b="0" dirty="0">
                <a:latin typeface="+mn-ea"/>
                <a:ea typeface="+mn-ea"/>
              </a:rPr>
              <a:t>true</a:t>
            </a:r>
            <a:r>
              <a:rPr lang="zh-CN" altLang="en-US" b="0" dirty="0">
                <a:latin typeface="+mn-ea"/>
                <a:ea typeface="+mn-ea"/>
              </a:rPr>
              <a:t>时才会执行。这个方法在</a:t>
            </a:r>
            <a:r>
              <a:rPr lang="en-US" altLang="zh-CN" b="0" dirty="0" err="1">
                <a:latin typeface="+mn-ea"/>
                <a:ea typeface="+mn-ea"/>
              </a:rPr>
              <a:t>DispatcherServlet</a:t>
            </a:r>
            <a:r>
              <a:rPr lang="zh-CN" altLang="en-US" b="0" dirty="0">
                <a:latin typeface="+mn-ea"/>
                <a:ea typeface="+mn-ea"/>
              </a:rPr>
              <a:t>完全处理完请求后被调用，可以在该方法中进行一些资源清理的操作。</a:t>
            </a:r>
          </a:p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494809" y="285728"/>
            <a:ext cx="7650812" cy="500067"/>
          </a:xfrm>
        </p:spPr>
        <p:txBody>
          <a:bodyPr/>
          <a:lstStyle/>
          <a:p>
            <a:r>
              <a:rPr lang="zh-CN" altLang="en-US" dirty="0"/>
              <a:t>实现</a:t>
            </a:r>
            <a:r>
              <a:rPr lang="en-US" dirty="0" err="1"/>
              <a:t>HandlerInterceptor</a:t>
            </a:r>
            <a:r>
              <a:rPr lang="zh-CN" altLang="en-US" dirty="0"/>
              <a:t>接口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C:\Users\a\Pictures\060828381f30e92466d592d34e086e061c95f7d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768" y="928670"/>
            <a:ext cx="10041690" cy="53617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注册拦截器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403" y="1071547"/>
            <a:ext cx="11017092" cy="4286280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mvc:interceptors</a:t>
            </a:r>
            <a:r>
              <a:rPr lang="en-US" altLang="zh-CN" dirty="0"/>
              <a:t> </a:t>
            </a:r>
            <a:r>
              <a:rPr lang="zh-CN" altLang="en-US" dirty="0"/>
              <a:t>标签注册或者</a:t>
            </a:r>
            <a:r>
              <a:rPr lang="en-US" dirty="0" err="1"/>
              <a:t>HandlerMappin</a:t>
            </a:r>
            <a:r>
              <a:rPr lang="en-US" altLang="zh-CN" dirty="0" err="1"/>
              <a:t>g</a:t>
            </a:r>
            <a:r>
              <a:rPr lang="zh-CN" altLang="en-US" dirty="0"/>
              <a:t>上的拦截器。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862" y="1857365"/>
            <a:ext cx="6040120" cy="17360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91426" tIns="45714" rIns="91426" bIns="45714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mvc:interceptors</a:t>
            </a:r>
            <a:r>
              <a:rPr lang="en-US" altLang="zh-CN" dirty="0"/>
              <a:t> &gt;  </a:t>
            </a:r>
          </a:p>
          <a:p>
            <a:r>
              <a:rPr lang="en-US" altLang="zh-CN" dirty="0"/>
              <a:t>  &lt;</a:t>
            </a:r>
            <a:r>
              <a:rPr lang="en-US" altLang="zh-CN" dirty="0" err="1"/>
              <a:t>mvc:interceptor</a:t>
            </a:r>
            <a:r>
              <a:rPr lang="en-US" altLang="zh-CN" dirty="0"/>
              <a:t>&gt;  </a:t>
            </a:r>
          </a:p>
          <a:p>
            <a:r>
              <a:rPr lang="en-US" altLang="zh-CN" dirty="0"/>
              <a:t>        &lt;</a:t>
            </a:r>
            <a:r>
              <a:rPr lang="en-US" altLang="zh-CN" dirty="0" err="1"/>
              <a:t>mvc:mapping</a:t>
            </a:r>
            <a:r>
              <a:rPr lang="en-US" altLang="zh-CN" dirty="0"/>
              <a:t> path="/user/*" /&gt; &lt;!-- </a:t>
            </a:r>
            <a:r>
              <a:rPr lang="zh-CN" altLang="zh-CN" dirty="0"/>
              <a:t>过滤</a:t>
            </a:r>
            <a:r>
              <a:rPr lang="en-US" altLang="zh-CN" dirty="0"/>
              <a:t>/user/*  --&gt;  </a:t>
            </a:r>
          </a:p>
          <a:p>
            <a:r>
              <a:rPr lang="en-US" altLang="zh-CN" dirty="0"/>
              <a:t>        &lt;bean class="</a:t>
            </a:r>
            <a:r>
              <a:rPr lang="en-US" altLang="zh-CN" dirty="0" err="1"/>
              <a:t>com.mvc.MyInteceptor</a:t>
            </a:r>
            <a:r>
              <a:rPr lang="en-US" altLang="zh-CN" dirty="0"/>
              <a:t>"&gt;&lt;/bean&gt;  </a:t>
            </a:r>
          </a:p>
          <a:p>
            <a:r>
              <a:rPr lang="en-US" altLang="zh-CN" dirty="0"/>
              <a:t>    &lt;/</a:t>
            </a:r>
            <a:r>
              <a:rPr lang="en-US" altLang="zh-CN" dirty="0" err="1"/>
              <a:t>mvc:interceptor</a:t>
            </a:r>
            <a:r>
              <a:rPr lang="en-US" altLang="zh-CN" dirty="0"/>
              <a:t>&gt;  </a:t>
            </a:r>
          </a:p>
          <a:p>
            <a:r>
              <a:rPr lang="en-US" altLang="zh-CN" dirty="0"/>
              <a:t>&lt;/</a:t>
            </a:r>
            <a:r>
              <a:rPr lang="en-US" altLang="zh-CN" dirty="0" err="1"/>
              <a:t>mvc:interceptors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864" y="3786191"/>
            <a:ext cx="11763123" cy="20620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26" tIns="45714" rIns="91426" bIns="45714" rtlCol="0">
            <a:spAutoFit/>
          </a:bodyPr>
          <a:lstStyle/>
          <a:p>
            <a:r>
              <a:rPr lang="en-US" altLang="zh-CN" sz="1600" dirty="0"/>
              <a:t>&lt;bean id=</a:t>
            </a:r>
            <a:r>
              <a:rPr lang="en-US" altLang="zh-CN" sz="1600" i="1" dirty="0"/>
              <a:t>"</a:t>
            </a:r>
            <a:r>
              <a:rPr lang="en-US" altLang="zh-CN" sz="1600" i="1" dirty="0" err="1"/>
              <a:t>simpleUrlHandlerMapping</a:t>
            </a:r>
            <a:r>
              <a:rPr lang="en-US" altLang="zh-CN" sz="1600" i="1" dirty="0"/>
              <a:t>"</a:t>
            </a:r>
          </a:p>
          <a:p>
            <a:r>
              <a:rPr lang="en-US" altLang="zh-CN" sz="1600" dirty="0"/>
              <a:t>	class=</a:t>
            </a:r>
            <a:r>
              <a:rPr lang="en-US" altLang="zh-CN" sz="1600" i="1" dirty="0"/>
              <a:t>"</a:t>
            </a:r>
            <a:r>
              <a:rPr lang="en-US" altLang="zh-CN" sz="1600" i="1" dirty="0" err="1"/>
              <a:t>org.springframework.web.servlet.handler.SimpleUrlHandlerMapping</a:t>
            </a:r>
            <a:r>
              <a:rPr lang="en-US" altLang="zh-CN" sz="1600" i="1" dirty="0"/>
              <a:t>"&gt;</a:t>
            </a:r>
          </a:p>
          <a:p>
            <a:r>
              <a:rPr lang="en-US" altLang="zh-CN" sz="1600" dirty="0"/>
              <a:t> &lt;property name="interceptors"&gt;     </a:t>
            </a:r>
          </a:p>
          <a:p>
            <a:r>
              <a:rPr lang="en-US" altLang="zh-CN" sz="1600" dirty="0"/>
              <a:t>     &lt;list&gt;     </a:t>
            </a:r>
          </a:p>
          <a:p>
            <a:r>
              <a:rPr lang="en-US" altLang="zh-CN" sz="1600" dirty="0"/>
              <a:t>         &lt;bean class="</a:t>
            </a:r>
            <a:r>
              <a:rPr lang="en-US" altLang="zh-CN" sz="1600" dirty="0" err="1"/>
              <a:t>com.mvc.MyInteceptor</a:t>
            </a:r>
            <a:r>
              <a:rPr lang="en-US" altLang="zh-CN" sz="1600" dirty="0"/>
              <a:t>"&gt;&lt;/bean&gt;    </a:t>
            </a:r>
          </a:p>
          <a:p>
            <a:r>
              <a:rPr lang="en-US" altLang="zh-CN" sz="1600" dirty="0"/>
              <a:t>     &lt;/list&gt;     </a:t>
            </a:r>
          </a:p>
          <a:p>
            <a:r>
              <a:rPr lang="en-US" altLang="zh-CN" sz="1600" dirty="0"/>
              <a:t> &lt;/property&gt;     </a:t>
            </a:r>
          </a:p>
          <a:p>
            <a:r>
              <a:rPr lang="en-US" altLang="zh-CN" sz="1600" dirty="0"/>
              <a:t>&lt;/bean&gt;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810" y="1920240"/>
            <a:ext cx="5735955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truts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60000"/>
            <a:lumOff val="40000"/>
          </a:schemeClr>
        </a:solidFill>
      </a:spPr>
      <a:bodyPr wrap="non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struts2</Template>
  <TotalTime>0</TotalTime>
  <Words>408</Words>
  <Application>Microsoft Office PowerPoint</Application>
  <PresentationFormat>自定义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黑体</vt:lpstr>
      <vt:lpstr>宋体</vt:lpstr>
      <vt:lpstr>Arial</vt:lpstr>
      <vt:lpstr>Calibri</vt:lpstr>
      <vt:lpstr>Wingdings</vt:lpstr>
      <vt:lpstr>struts2</vt:lpstr>
      <vt:lpstr>拦截器</vt:lpstr>
      <vt:lpstr>拦截器</vt:lpstr>
      <vt:lpstr>实现HandlerInterceptor接口</vt:lpstr>
      <vt:lpstr>原理</vt:lpstr>
      <vt:lpstr>注册拦截器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</dc:creator>
  <cp:lastModifiedBy>qin xiaodong</cp:lastModifiedBy>
  <cp:revision>1247</cp:revision>
  <dcterms:created xsi:type="dcterms:W3CDTF">2015-02-04T04:41:00Z</dcterms:created>
  <dcterms:modified xsi:type="dcterms:W3CDTF">2020-01-07T14:42:48Z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