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4" r:id="rId6"/>
    <p:sldId id="270" r:id="rId7"/>
    <p:sldId id="275" r:id="rId8"/>
    <p:sldId id="279" r:id="rId9"/>
    <p:sldId id="287" r:id="rId10"/>
    <p:sldId id="288" r:id="rId11"/>
    <p:sldId id="286"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userDrawn="1">
          <p15:clr>
            <a:srgbClr val="A4A3A4"/>
          </p15:clr>
        </p15:guide>
        <p15:guide id="2" pos="3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EAEAEA"/>
    <a:srgbClr val="2D353E"/>
    <a:srgbClr val="2D333D"/>
    <a:srgbClr val="242D36"/>
    <a:srgbClr val="2029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showGuides="1">
      <p:cViewPr varScale="1">
        <p:scale>
          <a:sx n="58" d="100"/>
          <a:sy n="58" d="100"/>
        </p:scale>
        <p:origin x="-84" y="-1218"/>
      </p:cViewPr>
      <p:guideLst>
        <p:guide orient="horz" pos="2106"/>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18.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flipV="1">
            <a:off x="8437718" y="4633844"/>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V="1">
            <a:off x="10624788" y="3240501"/>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418533" y="1055324"/>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582597" y="0"/>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10429712" y="4861497"/>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0" y="-1079575"/>
            <a:ext cx="1991994" cy="253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341811" y="783771"/>
            <a:ext cx="11508377" cy="0"/>
          </a:xfrm>
          <a:prstGeom prst="line">
            <a:avLst/>
          </a:prstGeom>
          <a:ln w="38100">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
        <p:nvSpPr>
          <p:cNvPr id="9" name="矩形: 圆角 8"/>
          <p:cNvSpPr/>
          <p:nvPr userDrawn="1"/>
        </p:nvSpPr>
        <p:spPr>
          <a:xfrm>
            <a:off x="496389" y="235131"/>
            <a:ext cx="457200" cy="457200"/>
          </a:xfrm>
          <a:prstGeom prst="roundRect">
            <a:avLst/>
          </a:prstGeom>
          <a:noFill/>
          <a:ln w="38100">
            <a:solidFill>
              <a:srgbClr val="0070C0"/>
            </a:solidFill>
          </a:ln>
          <a:effectLst>
            <a:outerShdw blurRad="1905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userDrawn="1"/>
        </p:nvSpPr>
        <p:spPr>
          <a:xfrm>
            <a:off x="727167" y="413657"/>
            <a:ext cx="304800" cy="304800"/>
          </a:xfrm>
          <a:prstGeom prst="roundRect">
            <a:avLst/>
          </a:prstGeom>
          <a:solidFill>
            <a:srgbClr val="0070C0"/>
          </a:solidFill>
          <a:ln w="38100">
            <a:solidFill>
              <a:srgbClr val="0070C0"/>
            </a:solidFill>
          </a:ln>
          <a:effectLst>
            <a:outerShdw blurRad="1905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0"/>
          <p:cNvSpPr>
            <a:spLocks noGrp="1"/>
          </p:cNvSpPr>
          <p:nvPr>
            <p:ph type="title"/>
          </p:nvPr>
        </p:nvSpPr>
        <p:spPr>
          <a:xfrm>
            <a:off x="1184367" y="293914"/>
            <a:ext cx="4737462" cy="457200"/>
          </a:xfrm>
        </p:spPr>
        <p:txBody>
          <a:bodyPr>
            <a:noAutofit/>
          </a:bodyPr>
          <a:lstStyle>
            <a:lvl1pPr>
              <a:defRPr sz="2800" b="0">
                <a:solidFill>
                  <a:srgbClr val="0070C0"/>
                </a:solidFill>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5DF8BB-3426-49E0-9D36-69DE378B8EB3}" type="slidenum">
              <a:rPr lang="zh-CN" altLang="en-US" smtClean="0"/>
            </a:fld>
            <a:endParaRPr lang="zh-CN" altLang="en-US"/>
          </a:p>
        </p:txBody>
      </p:sp>
      <p:sp>
        <p:nvSpPr>
          <p:cNvPr id="11" name="TextBox 10"/>
          <p:cNvSpPr txBox="1"/>
          <p:nvPr userDrawn="1"/>
        </p:nvSpPr>
        <p:spPr>
          <a:xfrm>
            <a:off x="2283262" y="6858000"/>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E7B598-0A54-44D8-A998-C82D12D838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5DF8BB-3426-49E0-9D36-69DE378B8E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7B598-0A54-44D8-A998-C82D12D838C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F8BB-3426-49E0-9D36-69DE378B8E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5.jpeg"/><Relationship Id="rId10"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7.xml"/><Relationship Id="rId2" Type="http://schemas.openxmlformats.org/officeDocument/2006/relationships/image" Target="../media/image11.jpe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1196975"/>
            <a:ext cx="12192000" cy="2503170"/>
          </a:xfrm>
          <a:prstGeom prst="round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spc="300" dirty="0">
                <a:solidFill>
                  <a:srgbClr val="0070C0"/>
                </a:solidFill>
                <a:effectLst>
                  <a:outerShdw blurRad="38100" dist="38100" dir="2700000" algn="tl">
                    <a:srgbClr val="000000">
                      <a:alpha val="43137"/>
                    </a:srgbClr>
                  </a:outerShdw>
                </a:effectLst>
                <a:latin typeface="Agency FB" panose="020B0503020202020204" pitchFamily="34" charset="0"/>
                <a:ea typeface="方正正黑简体" panose="02000000000000000000" pitchFamily="2" charset="-122"/>
                <a:cs typeface="+mn-ea"/>
                <a:sym typeface="+mn-lt"/>
              </a:rPr>
              <a:t>GreenBelt</a:t>
            </a:r>
            <a:endParaRPr lang="en-US" altLang="zh-CN" sz="11500" spc="300" dirty="0">
              <a:solidFill>
                <a:srgbClr val="0070C0"/>
              </a:solidFill>
              <a:effectLst>
                <a:outerShdw blurRad="38100" dist="38100" dir="2700000" algn="tl">
                  <a:srgbClr val="000000">
                    <a:alpha val="43137"/>
                  </a:srgbClr>
                </a:outerShdw>
              </a:effectLst>
              <a:latin typeface="Agency FB" panose="020B0503020202020204" pitchFamily="34" charset="0"/>
              <a:ea typeface="方正正黑简体" panose="02000000000000000000" pitchFamily="2" charset="-122"/>
              <a:cs typeface="+mn-ea"/>
              <a:sym typeface="+mn-lt"/>
            </a:endParaRPr>
          </a:p>
        </p:txBody>
      </p:sp>
      <p:pic>
        <p:nvPicPr>
          <p:cNvPr id="13" name="图形 12" descr="讲师"/>
          <p:cNvPicPr>
            <a:picLocks noChangeAspect="1"/>
          </p:cNvPicPr>
          <p:nvPr/>
        </p:nvPicPr>
        <p:blipFill>
          <a:blip r:embed="rId1" cstate="screen">
            <a:extLst>
              <a:ext uri="{96DAC541-7B7A-43D3-8B79-37D633B846F1}">
                <asvg:svgBlip xmlns:asvg="http://schemas.microsoft.com/office/drawing/2016/SVG/main" r:embed="rId2"/>
              </a:ext>
            </a:extLst>
          </a:blip>
          <a:stretch>
            <a:fillRect/>
          </a:stretch>
        </p:blipFill>
        <p:spPr>
          <a:xfrm>
            <a:off x="6636984" y="4992540"/>
            <a:ext cx="560419" cy="560419"/>
          </a:xfrm>
          <a:prstGeom prst="rect">
            <a:avLst/>
          </a:prstGeom>
        </p:spPr>
      </p:pic>
      <p:pic>
        <p:nvPicPr>
          <p:cNvPr id="15" name="图形 14" descr="教师"/>
          <p:cNvPicPr>
            <a:picLocks noChangeAspect="1"/>
          </p:cNvPicPr>
          <p:nvPr/>
        </p:nvPicPr>
        <p:blipFill>
          <a:blip r:embed="rId3" cstate="screen">
            <a:extLst>
              <a:ext uri="{96DAC541-7B7A-43D3-8B79-37D633B846F1}">
                <asvg:svgBlip xmlns:asvg="http://schemas.microsoft.com/office/drawing/2016/SVG/main" r:embed="rId4"/>
              </a:ext>
            </a:extLst>
          </a:blip>
          <a:stretch>
            <a:fillRect/>
          </a:stretch>
        </p:blipFill>
        <p:spPr>
          <a:xfrm>
            <a:off x="3550583" y="5027255"/>
            <a:ext cx="560419" cy="560419"/>
          </a:xfrm>
          <a:prstGeom prst="rect">
            <a:avLst/>
          </a:prstGeom>
        </p:spPr>
      </p:pic>
      <p:sp>
        <p:nvSpPr>
          <p:cNvPr id="16" name="矩形 15"/>
          <p:cNvSpPr/>
          <p:nvPr/>
        </p:nvSpPr>
        <p:spPr>
          <a:xfrm>
            <a:off x="4074802" y="5122798"/>
            <a:ext cx="1097280" cy="368300"/>
          </a:xfrm>
          <a:prstGeom prst="rect">
            <a:avLst/>
          </a:prstGeom>
        </p:spPr>
        <p:txBody>
          <a:bodyPr wrap="none">
            <a:spAutoFit/>
          </a:bodyPr>
          <a:lstStyle/>
          <a:p>
            <a:r>
              <a:rPr lang="zh-CN" altLang="en-US" dirty="0">
                <a:solidFill>
                  <a:schemeClr val="tx1">
                    <a:lumMod val="75000"/>
                    <a:lumOff val="25000"/>
                  </a:schemeClr>
                </a:solidFill>
                <a:cs typeface="+mn-ea"/>
                <a:sym typeface="+mn-lt"/>
              </a:rPr>
              <a:t>中软国际</a:t>
            </a:r>
            <a:endParaRPr lang="zh-CN" altLang="en-US" dirty="0">
              <a:solidFill>
                <a:schemeClr val="tx1">
                  <a:lumMod val="75000"/>
                  <a:lumOff val="25000"/>
                </a:schemeClr>
              </a:solidFill>
              <a:cs typeface="+mn-ea"/>
              <a:sym typeface="+mn-lt"/>
            </a:endParaRPr>
          </a:p>
        </p:txBody>
      </p:sp>
      <p:sp>
        <p:nvSpPr>
          <p:cNvPr id="17" name="矩形 16"/>
          <p:cNvSpPr/>
          <p:nvPr/>
        </p:nvSpPr>
        <p:spPr>
          <a:xfrm>
            <a:off x="7096867" y="5088083"/>
            <a:ext cx="1783080" cy="368300"/>
          </a:xfrm>
          <a:prstGeom prst="rect">
            <a:avLst/>
          </a:prstGeom>
        </p:spPr>
        <p:txBody>
          <a:bodyPr wrap="none">
            <a:spAutoFit/>
          </a:bodyPr>
          <a:lstStyle/>
          <a:p>
            <a:r>
              <a:rPr lang="zh-CN" altLang="en-US" dirty="0">
                <a:solidFill>
                  <a:schemeClr val="tx1">
                    <a:lumMod val="75000"/>
                    <a:lumOff val="25000"/>
                  </a:schemeClr>
                </a:solidFill>
                <a:cs typeface="+mn-ea"/>
                <a:sym typeface="+mn-lt"/>
              </a:rPr>
              <a:t>演讲人</a:t>
            </a:r>
            <a:r>
              <a:rPr lang="zh-CN" altLang="en-US" dirty="0" smtClean="0">
                <a:solidFill>
                  <a:schemeClr val="tx1">
                    <a:lumMod val="75000"/>
                    <a:lumOff val="25000"/>
                  </a:schemeClr>
                </a:solidFill>
                <a:cs typeface="+mn-ea"/>
                <a:sym typeface="+mn-lt"/>
              </a:rPr>
              <a:t>：孙达明</a:t>
            </a:r>
            <a:endParaRPr lang="zh-CN" altLang="en-US" dirty="0">
              <a:solidFill>
                <a:schemeClr val="tx1">
                  <a:lumMod val="75000"/>
                  <a:lumOff val="25000"/>
                </a:schemeClr>
              </a:solidFill>
              <a:cs typeface="+mn-ea"/>
              <a:sym typeface="+mn-lt"/>
            </a:endParaRPr>
          </a:p>
        </p:txBody>
      </p:sp>
      <p:sp>
        <p:nvSpPr>
          <p:cNvPr id="6" name="文本框 5"/>
          <p:cNvSpPr txBox="1"/>
          <p:nvPr/>
        </p:nvSpPr>
        <p:spPr>
          <a:xfrm>
            <a:off x="1432471" y="3258345"/>
            <a:ext cx="9326880" cy="1568450"/>
          </a:xfrm>
          <a:prstGeom prst="rect">
            <a:avLst/>
          </a:prstGeom>
          <a:noFill/>
          <a:effectLst>
            <a:outerShdw blurRad="63500" dist="25400" algn="ctr" rotWithShape="0">
              <a:prstClr val="black">
                <a:alpha val="40000"/>
              </a:prstClr>
            </a:outerShdw>
          </a:effectLst>
        </p:spPr>
        <p:txBody>
          <a:bodyPr wrap="none" rtlCol="0">
            <a:spAutoFit/>
          </a:bodyPr>
          <a:lstStyle/>
          <a:p>
            <a:pPr algn="l"/>
            <a:r>
              <a:rPr lang="zh-CN" altLang="en-US" sz="4800" dirty="0">
                <a:solidFill>
                  <a:schemeClr val="tx1">
                    <a:lumMod val="75000"/>
                    <a:lumOff val="25000"/>
                  </a:schemeClr>
                </a:solidFill>
                <a:latin typeface="方正正黑简体" panose="02000000000000000000" pitchFamily="2" charset="-122"/>
                <a:ea typeface="方正正黑简体" panose="02000000000000000000" pitchFamily="2" charset="-122"/>
                <a:cs typeface="+mn-ea"/>
                <a:sym typeface="+mn-lt"/>
              </a:rPr>
              <a:t>基于大数据和物联网的可视化城市</a:t>
            </a:r>
            <a:endParaRPr lang="zh-CN" altLang="en-US" sz="4800" dirty="0">
              <a:solidFill>
                <a:schemeClr val="tx1">
                  <a:lumMod val="75000"/>
                  <a:lumOff val="25000"/>
                </a:schemeClr>
              </a:solidFill>
              <a:latin typeface="方正正黑简体" panose="02000000000000000000" pitchFamily="2" charset="-122"/>
              <a:ea typeface="方正正黑简体" panose="02000000000000000000" pitchFamily="2" charset="-122"/>
              <a:cs typeface="+mn-ea"/>
              <a:sym typeface="+mn-lt"/>
            </a:endParaRPr>
          </a:p>
          <a:p>
            <a:pPr algn="ctr"/>
            <a:r>
              <a:rPr lang="zh-CN" altLang="en-US" sz="4800" dirty="0">
                <a:solidFill>
                  <a:schemeClr val="tx1">
                    <a:lumMod val="75000"/>
                    <a:lumOff val="25000"/>
                  </a:schemeClr>
                </a:solidFill>
                <a:latin typeface="方正正黑简体" panose="02000000000000000000" pitchFamily="2" charset="-122"/>
                <a:ea typeface="方正正黑简体" panose="02000000000000000000" pitchFamily="2" charset="-122"/>
                <a:cs typeface="+mn-ea"/>
                <a:sym typeface="+mn-lt"/>
              </a:rPr>
              <a:t>绿化带自动灌溉系统</a:t>
            </a:r>
            <a:endParaRPr lang="zh-CN" altLang="en-US" sz="4800" dirty="0">
              <a:solidFill>
                <a:schemeClr val="tx1">
                  <a:lumMod val="75000"/>
                  <a:lumOff val="25000"/>
                </a:schemeClr>
              </a:solidFill>
              <a:latin typeface="方正正黑简体" panose="02000000000000000000" pitchFamily="2" charset="-122"/>
              <a:ea typeface="方正正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5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86795" y="970172"/>
            <a:ext cx="4384675" cy="645160"/>
          </a:xfrm>
          <a:prstGeom prst="rect">
            <a:avLst/>
          </a:prstGeom>
          <a:noFill/>
        </p:spPr>
        <p:txBody>
          <a:bodyPr wrap="square" rtlCol="0">
            <a:spAutoFit/>
          </a:bodyPr>
          <a:lstStyle/>
          <a:p>
            <a:pPr>
              <a:lnSpc>
                <a:spcPct val="150000"/>
              </a:lnSpc>
            </a:pPr>
            <a:r>
              <a:rPr lang="en-US" altLang="zh-CN" sz="2400" dirty="0">
                <a:solidFill>
                  <a:schemeClr val="tx1">
                    <a:lumMod val="50000"/>
                    <a:lumOff val="50000"/>
                  </a:schemeClr>
                </a:solidFill>
                <a:cs typeface="+mn-ea"/>
                <a:sym typeface="+mn-lt"/>
              </a:rPr>
              <a:t>PART ONE/</a:t>
            </a:r>
            <a:r>
              <a:rPr lang="zh-CN" altLang="en-US" sz="2400" dirty="0">
                <a:solidFill>
                  <a:schemeClr val="tx1">
                    <a:lumMod val="50000"/>
                    <a:lumOff val="50000"/>
                  </a:schemeClr>
                </a:solidFill>
                <a:cs typeface="+mn-ea"/>
                <a:sym typeface="+mn-lt"/>
              </a:rPr>
              <a:t>项目背景</a:t>
            </a:r>
            <a:endParaRPr lang="zh-CN" altLang="en-US" sz="2400" dirty="0">
              <a:solidFill>
                <a:schemeClr val="tx1">
                  <a:lumMod val="50000"/>
                  <a:lumOff val="50000"/>
                </a:schemeClr>
              </a:solidFill>
              <a:cs typeface="+mn-ea"/>
              <a:sym typeface="+mn-lt"/>
            </a:endParaRPr>
          </a:p>
        </p:txBody>
      </p:sp>
      <p:sp>
        <p:nvSpPr>
          <p:cNvPr id="14" name="文本框 13"/>
          <p:cNvSpPr txBox="1"/>
          <p:nvPr/>
        </p:nvSpPr>
        <p:spPr>
          <a:xfrm>
            <a:off x="5318168" y="1893435"/>
            <a:ext cx="4384675" cy="645160"/>
          </a:xfrm>
          <a:prstGeom prst="rect">
            <a:avLst/>
          </a:prstGeom>
          <a:noFill/>
        </p:spPr>
        <p:txBody>
          <a:bodyPr wrap="square" rtlCol="0">
            <a:spAutoFit/>
          </a:bodyPr>
          <a:lstStyle/>
          <a:p>
            <a:pPr algn="l">
              <a:lnSpc>
                <a:spcPct val="150000"/>
              </a:lnSpc>
            </a:pPr>
            <a:r>
              <a:rPr lang="en-US" altLang="zh-CN" sz="2400" dirty="0">
                <a:solidFill>
                  <a:schemeClr val="tx1">
                    <a:lumMod val="50000"/>
                    <a:lumOff val="50000"/>
                  </a:schemeClr>
                </a:solidFill>
                <a:cs typeface="+mn-ea"/>
                <a:sym typeface="+mn-lt"/>
              </a:rPr>
              <a:t>PART TWO/</a:t>
            </a:r>
            <a:r>
              <a:rPr lang="zh-CN" altLang="en-US" sz="2400" dirty="0">
                <a:solidFill>
                  <a:schemeClr val="tx1">
                    <a:lumMod val="50000"/>
                    <a:lumOff val="50000"/>
                  </a:schemeClr>
                </a:solidFill>
                <a:cs typeface="+mn-ea"/>
                <a:sym typeface="+mn-lt"/>
              </a:rPr>
              <a:t>项目介绍</a:t>
            </a:r>
            <a:endParaRPr lang="zh-CN" altLang="en-US" sz="2400" dirty="0">
              <a:solidFill>
                <a:schemeClr val="tx1">
                  <a:lumMod val="50000"/>
                  <a:lumOff val="50000"/>
                </a:schemeClr>
              </a:solidFill>
              <a:cs typeface="+mn-ea"/>
              <a:sym typeface="+mn-lt"/>
            </a:endParaRPr>
          </a:p>
        </p:txBody>
      </p:sp>
      <p:sp>
        <p:nvSpPr>
          <p:cNvPr id="17" name="文本框 16"/>
          <p:cNvSpPr txBox="1"/>
          <p:nvPr/>
        </p:nvSpPr>
        <p:spPr>
          <a:xfrm>
            <a:off x="5504990" y="2912713"/>
            <a:ext cx="4384675" cy="645160"/>
          </a:xfrm>
          <a:prstGeom prst="rect">
            <a:avLst/>
          </a:prstGeom>
          <a:noFill/>
        </p:spPr>
        <p:txBody>
          <a:bodyPr wrap="square" rtlCol="0">
            <a:spAutoFit/>
          </a:bodyPr>
          <a:lstStyle/>
          <a:p>
            <a:pPr algn="l">
              <a:lnSpc>
                <a:spcPct val="150000"/>
              </a:lnSpc>
            </a:pPr>
            <a:r>
              <a:rPr lang="en-US" altLang="zh-CN" sz="2400" dirty="0">
                <a:solidFill>
                  <a:schemeClr val="tx1">
                    <a:lumMod val="50000"/>
                    <a:lumOff val="50000"/>
                  </a:schemeClr>
                </a:solidFill>
                <a:cs typeface="+mn-ea"/>
                <a:sym typeface="+mn-lt"/>
              </a:rPr>
              <a:t>PART THREE/</a:t>
            </a:r>
            <a:r>
              <a:rPr lang="zh-CN" altLang="en-US" sz="2400" dirty="0">
                <a:solidFill>
                  <a:schemeClr val="tx1">
                    <a:lumMod val="50000"/>
                    <a:lumOff val="50000"/>
                  </a:schemeClr>
                </a:solidFill>
                <a:cs typeface="+mn-ea"/>
                <a:sym typeface="+mn-lt"/>
              </a:rPr>
              <a:t>项目演示</a:t>
            </a:r>
            <a:endParaRPr lang="zh-CN" altLang="en-US" sz="2400" dirty="0">
              <a:solidFill>
                <a:schemeClr val="tx1">
                  <a:lumMod val="50000"/>
                  <a:lumOff val="50000"/>
                </a:schemeClr>
              </a:solidFill>
              <a:cs typeface="+mn-ea"/>
              <a:sym typeface="+mn-lt"/>
            </a:endParaRPr>
          </a:p>
        </p:txBody>
      </p:sp>
      <p:sp>
        <p:nvSpPr>
          <p:cNvPr id="20" name="文本框 19"/>
          <p:cNvSpPr txBox="1"/>
          <p:nvPr/>
        </p:nvSpPr>
        <p:spPr>
          <a:xfrm>
            <a:off x="5318168" y="3943484"/>
            <a:ext cx="4384675" cy="645160"/>
          </a:xfrm>
          <a:prstGeom prst="rect">
            <a:avLst/>
          </a:prstGeom>
          <a:noFill/>
        </p:spPr>
        <p:txBody>
          <a:bodyPr wrap="square" rtlCol="0">
            <a:spAutoFit/>
          </a:bodyPr>
          <a:lstStyle/>
          <a:p>
            <a:pPr>
              <a:lnSpc>
                <a:spcPct val="150000"/>
              </a:lnSpc>
            </a:pPr>
            <a:r>
              <a:rPr lang="en-US" altLang="zh-CN" sz="2400" dirty="0">
                <a:solidFill>
                  <a:schemeClr val="tx1">
                    <a:lumMod val="50000"/>
                    <a:lumOff val="50000"/>
                  </a:schemeClr>
                </a:solidFill>
                <a:cs typeface="+mn-ea"/>
                <a:sym typeface="+mn-lt"/>
              </a:rPr>
              <a:t>PART FOUR/</a:t>
            </a:r>
            <a:r>
              <a:rPr lang="zh-CN" altLang="en-US" sz="2400" dirty="0">
                <a:solidFill>
                  <a:schemeClr val="tx1">
                    <a:lumMod val="50000"/>
                    <a:lumOff val="50000"/>
                  </a:schemeClr>
                </a:solidFill>
                <a:cs typeface="+mn-ea"/>
                <a:sym typeface="+mn-lt"/>
              </a:rPr>
              <a:t>实现技术</a:t>
            </a:r>
            <a:endParaRPr lang="zh-CN" altLang="en-US" sz="2400" dirty="0">
              <a:solidFill>
                <a:schemeClr val="tx1">
                  <a:lumMod val="50000"/>
                  <a:lumOff val="50000"/>
                </a:schemeClr>
              </a:solidFill>
              <a:cs typeface="+mn-ea"/>
              <a:sym typeface="+mn-lt"/>
            </a:endParaRPr>
          </a:p>
        </p:txBody>
      </p:sp>
      <p:sp>
        <p:nvSpPr>
          <p:cNvPr id="33" name="文本框 32"/>
          <p:cNvSpPr txBox="1"/>
          <p:nvPr/>
        </p:nvSpPr>
        <p:spPr>
          <a:xfrm>
            <a:off x="4986795" y="4833866"/>
            <a:ext cx="4384675" cy="645160"/>
          </a:xfrm>
          <a:prstGeom prst="rect">
            <a:avLst/>
          </a:prstGeom>
          <a:noFill/>
        </p:spPr>
        <p:txBody>
          <a:bodyPr wrap="square" rtlCol="0">
            <a:spAutoFit/>
          </a:bodyPr>
          <a:lstStyle/>
          <a:p>
            <a:pPr>
              <a:lnSpc>
                <a:spcPct val="150000"/>
              </a:lnSpc>
            </a:pPr>
            <a:r>
              <a:rPr lang="en-US" altLang="zh-CN" sz="2400" dirty="0">
                <a:solidFill>
                  <a:schemeClr val="tx1">
                    <a:lumMod val="50000"/>
                    <a:lumOff val="50000"/>
                  </a:schemeClr>
                </a:solidFill>
                <a:cs typeface="+mn-ea"/>
                <a:sym typeface="+mn-lt"/>
              </a:rPr>
              <a:t>PART FIVE/</a:t>
            </a:r>
            <a:r>
              <a:rPr lang="zh-CN" altLang="en-US" sz="2400" dirty="0">
                <a:solidFill>
                  <a:schemeClr val="tx1">
                    <a:lumMod val="50000"/>
                    <a:lumOff val="50000"/>
                  </a:schemeClr>
                </a:solidFill>
                <a:cs typeface="+mn-ea"/>
                <a:sym typeface="+mn-lt"/>
              </a:rPr>
              <a:t>谢谢观看</a:t>
            </a:r>
            <a:endParaRPr lang="zh-CN" altLang="en-US" sz="2400" dirty="0">
              <a:solidFill>
                <a:schemeClr val="tx1">
                  <a:lumMod val="50000"/>
                  <a:lumOff val="50000"/>
                </a:schemeClr>
              </a:solidFill>
              <a:cs typeface="+mn-ea"/>
              <a:sym typeface="+mn-lt"/>
            </a:endParaRPr>
          </a:p>
        </p:txBody>
      </p:sp>
      <p:sp>
        <p:nvSpPr>
          <p:cNvPr id="5" name="椭圆 4"/>
          <p:cNvSpPr/>
          <p:nvPr/>
        </p:nvSpPr>
        <p:spPr>
          <a:xfrm>
            <a:off x="1440125" y="2146064"/>
            <a:ext cx="2254803" cy="2254803"/>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4000" b="1" dirty="0">
                <a:solidFill>
                  <a:schemeClr val="bg1"/>
                </a:solidFill>
                <a:cs typeface="+mn-ea"/>
                <a:sym typeface="+mn-lt"/>
              </a:rPr>
              <a:t>目录</a:t>
            </a:r>
            <a:endParaRPr lang="en-US" altLang="zh-CN" sz="4000" b="1" dirty="0">
              <a:solidFill>
                <a:schemeClr val="bg1"/>
              </a:solidFill>
              <a:cs typeface="+mn-ea"/>
              <a:sym typeface="+mn-lt"/>
            </a:endParaRPr>
          </a:p>
          <a:p>
            <a:pPr algn="ctr"/>
            <a:r>
              <a:rPr lang="en-US" altLang="zh-CN" sz="2000" b="1" dirty="0">
                <a:solidFill>
                  <a:schemeClr val="bg1"/>
                </a:solidFill>
                <a:cs typeface="+mn-ea"/>
                <a:sym typeface="+mn-lt"/>
              </a:rPr>
              <a:t>contents</a:t>
            </a:r>
            <a:endParaRPr lang="zh-CN" altLang="en-US" sz="2000" b="1" dirty="0">
              <a:solidFill>
                <a:schemeClr val="bg1"/>
              </a:solidFill>
              <a:cs typeface="+mn-ea"/>
              <a:sym typeface="+mn-lt"/>
            </a:endParaRPr>
          </a:p>
        </p:txBody>
      </p:sp>
      <p:sp>
        <p:nvSpPr>
          <p:cNvPr id="21" name="新月形 20"/>
          <p:cNvSpPr/>
          <p:nvPr/>
        </p:nvSpPr>
        <p:spPr>
          <a:xfrm rot="10800000">
            <a:off x="2731993" y="1018784"/>
            <a:ext cx="2167879" cy="4335757"/>
          </a:xfrm>
          <a:prstGeom prst="moon">
            <a:avLst>
              <a:gd name="adj" fmla="val 211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3612087" y="1203510"/>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37" name="椭圆 36"/>
          <p:cNvSpPr/>
          <p:nvPr/>
        </p:nvSpPr>
        <p:spPr>
          <a:xfrm>
            <a:off x="4414800" y="2026459"/>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38" name="椭圆 37"/>
          <p:cNvSpPr/>
          <p:nvPr/>
        </p:nvSpPr>
        <p:spPr>
          <a:xfrm>
            <a:off x="4608201" y="3044613"/>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39" name="椭圆 38"/>
          <p:cNvSpPr/>
          <p:nvPr/>
        </p:nvSpPr>
        <p:spPr>
          <a:xfrm>
            <a:off x="4390303" y="4062767"/>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40" name="椭圆 39"/>
          <p:cNvSpPr/>
          <p:nvPr/>
        </p:nvSpPr>
        <p:spPr>
          <a:xfrm>
            <a:off x="3621575" y="4858198"/>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lt"/>
                <a:ea typeface="+mn-ea"/>
                <a:cs typeface="+mn-ea"/>
                <a:sym typeface="+mn-lt"/>
              </a:rPr>
              <a:t>项目背景</a:t>
            </a:r>
            <a:endParaRPr lang="zh-CN" altLang="en-US" dirty="0">
              <a:latin typeface="+mn-lt"/>
              <a:ea typeface="+mn-ea"/>
              <a:cs typeface="+mn-ea"/>
              <a:sym typeface="+mn-lt"/>
            </a:endParaRPr>
          </a:p>
        </p:txBody>
      </p:sp>
      <p:grpSp>
        <p:nvGrpSpPr>
          <p:cNvPr id="3" name="组合 2"/>
          <p:cNvGrpSpPr/>
          <p:nvPr/>
        </p:nvGrpSpPr>
        <p:grpSpPr>
          <a:xfrm>
            <a:off x="8166735" y="1573530"/>
            <a:ext cx="2535555" cy="4243070"/>
            <a:chOff x="7582" y="2478"/>
            <a:chExt cx="3993" cy="6682"/>
          </a:xfrm>
        </p:grpSpPr>
        <p:pic>
          <p:nvPicPr>
            <p:cNvPr id="15" name="图片 14"/>
            <p:cNvPicPr>
              <a:picLocks noChangeAspect="1"/>
            </p:cNvPicPr>
            <p:nvPr>
              <p:custDataLst>
                <p:tags r:id="rId1"/>
              </p:custDataLst>
            </p:nvPr>
          </p:nvPicPr>
          <p:blipFill rotWithShape="1">
            <a:blip r:embed="rId2" cstate="screen"/>
            <a:srcRect/>
            <a:stretch>
              <a:fillRect/>
            </a:stretch>
          </p:blipFill>
          <p:spPr>
            <a:xfrm>
              <a:off x="8334" y="2736"/>
              <a:ext cx="2489" cy="2447"/>
            </a:xfrm>
            <a:prstGeom prst="rect">
              <a:avLst/>
            </a:prstGeom>
          </p:spPr>
        </p:pic>
        <p:sp>
          <p:nvSpPr>
            <p:cNvPr id="16" name="任意多边形 8"/>
            <p:cNvSpPr/>
            <p:nvPr>
              <p:custDataLst>
                <p:tags r:id="rId3"/>
              </p:custDataLst>
            </p:nvPr>
          </p:nvSpPr>
          <p:spPr>
            <a:xfrm>
              <a:off x="8087" y="2478"/>
              <a:ext cx="2923" cy="2921"/>
            </a:xfrm>
            <a:custGeom>
              <a:avLst/>
              <a:gdLst>
                <a:gd name="connsiteX0" fmla="*/ 627244 w 3801476"/>
                <a:gd name="connsiteY0" fmla="*/ 310063 h 3801476"/>
                <a:gd name="connsiteX1" fmla="*/ 310063 w 3801476"/>
                <a:gd name="connsiteY1" fmla="*/ 627244 h 3801476"/>
                <a:gd name="connsiteX2" fmla="*/ 310063 w 3801476"/>
                <a:gd name="connsiteY2" fmla="*/ 3174232 h 3801476"/>
                <a:gd name="connsiteX3" fmla="*/ 627244 w 3801476"/>
                <a:gd name="connsiteY3" fmla="*/ 3491413 h 3801476"/>
                <a:gd name="connsiteX4" fmla="*/ 3174232 w 3801476"/>
                <a:gd name="connsiteY4" fmla="*/ 3491413 h 3801476"/>
                <a:gd name="connsiteX5" fmla="*/ 3491413 w 3801476"/>
                <a:gd name="connsiteY5" fmla="*/ 3174232 h 3801476"/>
                <a:gd name="connsiteX6" fmla="*/ 3491413 w 3801476"/>
                <a:gd name="connsiteY6" fmla="*/ 627244 h 3801476"/>
                <a:gd name="connsiteX7" fmla="*/ 3174232 w 3801476"/>
                <a:gd name="connsiteY7" fmla="*/ 310063 h 3801476"/>
                <a:gd name="connsiteX8" fmla="*/ 379007 w 3801476"/>
                <a:gd name="connsiteY8" fmla="*/ 0 h 3801476"/>
                <a:gd name="connsiteX9" fmla="*/ 3422469 w 3801476"/>
                <a:gd name="connsiteY9" fmla="*/ 0 h 3801476"/>
                <a:gd name="connsiteX10" fmla="*/ 3801476 w 3801476"/>
                <a:gd name="connsiteY10" fmla="*/ 379007 h 3801476"/>
                <a:gd name="connsiteX11" fmla="*/ 3801476 w 3801476"/>
                <a:gd name="connsiteY11" fmla="*/ 3422469 h 3801476"/>
                <a:gd name="connsiteX12" fmla="*/ 3422469 w 3801476"/>
                <a:gd name="connsiteY12" fmla="*/ 3801476 h 3801476"/>
                <a:gd name="connsiteX13" fmla="*/ 379007 w 3801476"/>
                <a:gd name="connsiteY13" fmla="*/ 3801476 h 3801476"/>
                <a:gd name="connsiteX14" fmla="*/ 0 w 3801476"/>
                <a:gd name="connsiteY14" fmla="*/ 3422469 h 3801476"/>
                <a:gd name="connsiteX15" fmla="*/ 0 w 3801476"/>
                <a:gd name="connsiteY15" fmla="*/ 379007 h 3801476"/>
                <a:gd name="connsiteX16" fmla="*/ 379007 w 3801476"/>
                <a:gd name="connsiteY16" fmla="*/ 0 h 380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476" h="3801476">
                  <a:moveTo>
                    <a:pt x="627244" y="310063"/>
                  </a:moveTo>
                  <a:cubicBezTo>
                    <a:pt x="452070" y="310063"/>
                    <a:pt x="310063" y="452070"/>
                    <a:pt x="310063" y="627244"/>
                  </a:cubicBezTo>
                  <a:lnTo>
                    <a:pt x="310063" y="3174232"/>
                  </a:lnTo>
                  <a:cubicBezTo>
                    <a:pt x="310063" y="3349406"/>
                    <a:pt x="452070" y="3491413"/>
                    <a:pt x="627244" y="3491413"/>
                  </a:cubicBezTo>
                  <a:lnTo>
                    <a:pt x="3174232" y="3491413"/>
                  </a:lnTo>
                  <a:cubicBezTo>
                    <a:pt x="3349406" y="3491413"/>
                    <a:pt x="3491413" y="3349406"/>
                    <a:pt x="3491413" y="3174232"/>
                  </a:cubicBezTo>
                  <a:lnTo>
                    <a:pt x="3491413" y="627244"/>
                  </a:lnTo>
                  <a:cubicBezTo>
                    <a:pt x="3491413" y="452070"/>
                    <a:pt x="3349406" y="310063"/>
                    <a:pt x="3174232" y="310063"/>
                  </a:cubicBezTo>
                  <a:close/>
                  <a:moveTo>
                    <a:pt x="379007" y="0"/>
                  </a:moveTo>
                  <a:lnTo>
                    <a:pt x="3422469" y="0"/>
                  </a:lnTo>
                  <a:cubicBezTo>
                    <a:pt x="3631789" y="0"/>
                    <a:pt x="3801476" y="169687"/>
                    <a:pt x="3801476" y="379007"/>
                  </a:cubicBezTo>
                  <a:lnTo>
                    <a:pt x="3801476" y="3422469"/>
                  </a:lnTo>
                  <a:cubicBezTo>
                    <a:pt x="3801476" y="3631789"/>
                    <a:pt x="3631789" y="3801476"/>
                    <a:pt x="3422469" y="3801476"/>
                  </a:cubicBezTo>
                  <a:lnTo>
                    <a:pt x="379007" y="3801476"/>
                  </a:lnTo>
                  <a:cubicBezTo>
                    <a:pt x="169687" y="3801476"/>
                    <a:pt x="0" y="3631789"/>
                    <a:pt x="0" y="3422469"/>
                  </a:cubicBezTo>
                  <a:lnTo>
                    <a:pt x="0" y="379007"/>
                  </a:lnTo>
                  <a:cubicBezTo>
                    <a:pt x="0" y="169687"/>
                    <a:pt x="169687" y="0"/>
                    <a:pt x="379007" y="0"/>
                  </a:cubicBezTo>
                  <a:close/>
                </a:path>
              </a:pathLst>
            </a:custGeom>
            <a:solidFill>
              <a:srgbClr val="0070C0"/>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solidFill>
                  <a:prstClr val="white"/>
                </a:solidFill>
                <a:cs typeface="+mn-ea"/>
                <a:sym typeface="+mn-lt"/>
              </a:endParaRPr>
            </a:p>
          </p:txBody>
        </p:sp>
        <p:sp>
          <p:nvSpPr>
            <p:cNvPr id="17" name="圆角矩形 9"/>
            <p:cNvSpPr/>
            <p:nvPr>
              <p:custDataLst>
                <p:tags r:id="rId4"/>
              </p:custDataLst>
            </p:nvPr>
          </p:nvSpPr>
          <p:spPr>
            <a:xfrm>
              <a:off x="8325" y="2716"/>
              <a:ext cx="2446" cy="2445"/>
            </a:xfrm>
            <a:prstGeom prst="roundRect">
              <a:avLst>
                <a:gd name="adj" fmla="val 9970"/>
              </a:avLst>
            </a:prstGeom>
            <a:noFill/>
            <a:ln w="76200">
              <a:gradFill flip="none" rotWithShape="1">
                <a:gsLst>
                  <a:gs pos="100000">
                    <a:schemeClr val="bg1">
                      <a:lumMod val="96000"/>
                    </a:schemeClr>
                  </a:gs>
                  <a:gs pos="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cs typeface="+mn-ea"/>
                <a:sym typeface="+mn-lt"/>
              </a:endParaRPr>
            </a:p>
          </p:txBody>
        </p:sp>
        <p:sp>
          <p:nvSpPr>
            <p:cNvPr id="18" name="圆角矩形 10"/>
            <p:cNvSpPr/>
            <p:nvPr>
              <p:custDataLst>
                <p:tags r:id="rId5"/>
              </p:custDataLst>
            </p:nvPr>
          </p:nvSpPr>
          <p:spPr>
            <a:xfrm>
              <a:off x="8087" y="2478"/>
              <a:ext cx="2923" cy="2921"/>
            </a:xfrm>
            <a:prstGeom prst="roundRect">
              <a:avLst>
                <a:gd name="adj" fmla="val 9970"/>
              </a:avLst>
            </a:prstGeom>
            <a:noFill/>
            <a:ln w="22225">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solidFill>
                  <a:prstClr val="white"/>
                </a:solidFill>
                <a:cs typeface="+mn-ea"/>
                <a:sym typeface="+mn-lt"/>
              </a:endParaRPr>
            </a:p>
          </p:txBody>
        </p:sp>
        <p:sp>
          <p:nvSpPr>
            <p:cNvPr id="19" name="文本框 18"/>
            <p:cNvSpPr txBox="1"/>
            <p:nvPr>
              <p:custDataLst>
                <p:tags r:id="rId6"/>
              </p:custDataLst>
            </p:nvPr>
          </p:nvSpPr>
          <p:spPr>
            <a:xfrm>
              <a:off x="7582" y="6803"/>
              <a:ext cx="3993" cy="2357"/>
            </a:xfrm>
            <a:prstGeom prst="rect">
              <a:avLst/>
            </a:prstGeom>
            <a:noFill/>
            <a:effectLst/>
          </p:spPr>
          <p:txBody>
            <a:bodyPr wrap="square" rtlCol="0">
              <a:noAutofit/>
            </a:bodyPr>
            <a:p>
              <a:pPr algn="ctr">
                <a:lnSpc>
                  <a:spcPct val="150000"/>
                </a:lnSpc>
              </a:pPr>
              <a:r>
                <a:rPr lang="zh-CN" altLang="en-US" sz="1600" dirty="0">
                  <a:solidFill>
                    <a:schemeClr val="tx1">
                      <a:lumMod val="75000"/>
                      <a:lumOff val="25000"/>
                    </a:schemeClr>
                  </a:solidFill>
                  <a:cs typeface="+mn-ea"/>
                  <a:sym typeface="+mn-lt"/>
                </a:rPr>
                <a:t>为促进城市绿化，我国1989年通过了中华人民共和国城市规划法。</a:t>
              </a:r>
              <a:endParaRPr lang="zh-CN" altLang="en-US" sz="1600" dirty="0">
                <a:solidFill>
                  <a:schemeClr val="tx1">
                    <a:lumMod val="75000"/>
                    <a:lumOff val="25000"/>
                  </a:schemeClr>
                </a:solidFill>
                <a:cs typeface="+mn-ea"/>
                <a:sym typeface="+mn-lt"/>
              </a:endParaRPr>
            </a:p>
          </p:txBody>
        </p:sp>
        <p:sp>
          <p:nvSpPr>
            <p:cNvPr id="20" name="矩形: 圆角 23"/>
            <p:cNvSpPr/>
            <p:nvPr>
              <p:custDataLst>
                <p:tags r:id="rId7"/>
              </p:custDataLst>
            </p:nvPr>
          </p:nvSpPr>
          <p:spPr>
            <a:xfrm>
              <a:off x="8087" y="5647"/>
              <a:ext cx="2923" cy="805"/>
            </a:xfrm>
            <a:prstGeom prst="roundRect">
              <a:avLst/>
            </a:prstGeom>
            <a:solidFill>
              <a:srgbClr val="0070C0"/>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prstClr val="white"/>
                  </a:solidFill>
                  <a:cs typeface="+mn-ea"/>
                  <a:sym typeface="+mn-lt"/>
                </a:rPr>
                <a:t>相关法规</a:t>
              </a:r>
              <a:endParaRPr lang="zh-CN" altLang="en-US" b="1" dirty="0">
                <a:solidFill>
                  <a:prstClr val="white"/>
                </a:solidFill>
                <a:cs typeface="+mn-ea"/>
                <a:sym typeface="+mn-lt"/>
              </a:endParaRPr>
            </a:p>
          </p:txBody>
        </p:sp>
      </p:grpSp>
      <p:sp>
        <p:nvSpPr>
          <p:cNvPr id="21" name="文本框 20"/>
          <p:cNvSpPr txBox="1"/>
          <p:nvPr>
            <p:custDataLst>
              <p:tags r:id="rId8"/>
            </p:custDataLst>
          </p:nvPr>
        </p:nvSpPr>
        <p:spPr>
          <a:xfrm>
            <a:off x="731520" y="1573530"/>
            <a:ext cx="7130415" cy="4606290"/>
          </a:xfrm>
          <a:prstGeom prst="rect">
            <a:avLst/>
          </a:prstGeom>
          <a:noFill/>
          <a:effectLst/>
        </p:spPr>
        <p:txBody>
          <a:bodyPr wrap="square" rtlCol="0">
            <a:noAutofit/>
          </a:bodyPr>
          <a:p>
            <a:pPr algn="ctr">
              <a:lnSpc>
                <a:spcPct val="150000"/>
              </a:lnSpc>
            </a:pPr>
            <a:endParaRPr lang="zh-CN" altLang="en-US" sz="1600" dirty="0">
              <a:solidFill>
                <a:schemeClr val="tx1">
                  <a:lumMod val="75000"/>
                  <a:lumOff val="25000"/>
                </a:schemeClr>
              </a:solidFill>
              <a:cs typeface="+mn-ea"/>
              <a:sym typeface="+mn-lt"/>
            </a:endParaRPr>
          </a:p>
          <a:p>
            <a:pPr algn="ctr">
              <a:lnSpc>
                <a:spcPct val="150000"/>
              </a:lnSpc>
            </a:pPr>
            <a:r>
              <a:rPr lang="zh-CN" altLang="en-US" sz="2400" dirty="0">
                <a:solidFill>
                  <a:schemeClr val="tx1">
                    <a:lumMod val="75000"/>
                    <a:lumOff val="25000"/>
                  </a:schemeClr>
                </a:solidFill>
                <a:cs typeface="+mn-ea"/>
                <a:sym typeface="+mn-lt"/>
              </a:rPr>
              <a:t>随着数字化时代的到来，人们越来越重视绿色环保，政府也推出了一系列城市绿化建设的政策。然而，城市绿化面积的增大也带来了管理成本的上升，需要投入大量的人力物力资源进行维护。为了解决这个问题，我们结合互联网、物联网、大数据等技术，研发了一款创新的城市绿化带管理系统——</a:t>
            </a:r>
            <a:r>
              <a:rPr lang="zh-CN" altLang="en-US" sz="2400" b="1" dirty="0">
                <a:solidFill>
                  <a:schemeClr val="tx1">
                    <a:lumMod val="75000"/>
                    <a:lumOff val="25000"/>
                  </a:schemeClr>
                </a:solidFill>
                <a:cs typeface="+mn-ea"/>
                <a:sym typeface="+mn-lt"/>
              </a:rPr>
              <a:t>GreenBelt</a:t>
            </a:r>
            <a:endParaRPr lang="zh-CN" altLang="en-US" sz="2400" b="1" dirty="0">
              <a:solidFill>
                <a:schemeClr val="tx1">
                  <a:lumMod val="75000"/>
                  <a:lumOff val="25000"/>
                </a:schemeClr>
              </a:solidFill>
              <a:cs typeface="+mn-ea"/>
              <a:sym typeface="+mn-lt"/>
            </a:endParaRPr>
          </a:p>
          <a:p>
            <a:pPr algn="ctr">
              <a:lnSpc>
                <a:spcPct val="150000"/>
              </a:lnSpc>
            </a:pPr>
            <a:endParaRPr lang="zh-CN" altLang="en-US" sz="2400" b="1" dirty="0">
              <a:solidFill>
                <a:schemeClr val="tx1">
                  <a:lumMod val="75000"/>
                  <a:lumOff val="25000"/>
                </a:schemeClr>
              </a:solidFill>
              <a:cs typeface="+mn-ea"/>
              <a:sym typeface="+mn-lt"/>
            </a:endParaRPr>
          </a:p>
        </p:txBody>
      </p:sp>
      <p:pic>
        <p:nvPicPr>
          <p:cNvPr id="22" name="图片 21" descr="城市规划法"/>
          <p:cNvPicPr>
            <a:picLocks noChangeAspect="1"/>
          </p:cNvPicPr>
          <p:nvPr/>
        </p:nvPicPr>
        <p:blipFill>
          <a:blip r:embed="rId9"/>
          <a:stretch>
            <a:fillRect/>
          </a:stretch>
        </p:blipFill>
        <p:spPr>
          <a:xfrm>
            <a:off x="8594725" y="1649095"/>
            <a:ext cx="1651000" cy="1713865"/>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lt"/>
                <a:ea typeface="+mn-ea"/>
                <a:cs typeface="+mn-ea"/>
                <a:sym typeface="+mn-lt"/>
              </a:rPr>
              <a:t>项目介绍</a:t>
            </a:r>
            <a:endParaRPr lang="zh-CN" altLang="en-US" dirty="0">
              <a:latin typeface="+mn-lt"/>
              <a:ea typeface="+mn-ea"/>
              <a:cs typeface="+mn-ea"/>
              <a:sym typeface="+mn-lt"/>
            </a:endParaRPr>
          </a:p>
        </p:txBody>
      </p:sp>
      <p:cxnSp>
        <p:nvCxnSpPr>
          <p:cNvPr id="5" name="直接连接符 4"/>
          <p:cNvCxnSpPr/>
          <p:nvPr/>
        </p:nvCxnSpPr>
        <p:spPr>
          <a:xfrm>
            <a:off x="5922090" y="1282159"/>
            <a:ext cx="0" cy="47688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719525" y="1726024"/>
            <a:ext cx="405130" cy="405130"/>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bg1"/>
                </a:solidFill>
                <a:cs typeface="+mn-ea"/>
                <a:sym typeface="+mn-lt"/>
              </a:rPr>
              <a:t>1</a:t>
            </a:r>
            <a:endParaRPr lang="en-US" altLang="zh-CN" sz="2000" b="1" dirty="0">
              <a:solidFill>
                <a:schemeClr val="bg1"/>
              </a:solidFill>
              <a:cs typeface="+mn-ea"/>
              <a:sym typeface="+mn-lt"/>
            </a:endParaRPr>
          </a:p>
        </p:txBody>
      </p:sp>
      <p:sp>
        <p:nvSpPr>
          <p:cNvPr id="7" name="椭圆 6"/>
          <p:cNvSpPr/>
          <p:nvPr/>
        </p:nvSpPr>
        <p:spPr>
          <a:xfrm>
            <a:off x="5719525" y="3344004"/>
            <a:ext cx="405130" cy="405130"/>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a:solidFill>
                  <a:schemeClr val="bg1"/>
                </a:solidFill>
                <a:cs typeface="+mn-ea"/>
                <a:sym typeface="+mn-lt"/>
              </a:rPr>
              <a:t>2</a:t>
            </a:r>
            <a:endParaRPr lang="en-US" altLang="zh-CN" sz="2000" b="1">
              <a:solidFill>
                <a:schemeClr val="bg1"/>
              </a:solidFill>
              <a:cs typeface="+mn-ea"/>
              <a:sym typeface="+mn-lt"/>
            </a:endParaRPr>
          </a:p>
        </p:txBody>
      </p:sp>
      <p:sp>
        <p:nvSpPr>
          <p:cNvPr id="8" name="椭圆 7"/>
          <p:cNvSpPr/>
          <p:nvPr/>
        </p:nvSpPr>
        <p:spPr>
          <a:xfrm>
            <a:off x="5719525" y="4961984"/>
            <a:ext cx="405130" cy="405130"/>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a:solidFill>
                  <a:schemeClr val="bg1"/>
                </a:solidFill>
                <a:cs typeface="+mn-ea"/>
                <a:sym typeface="+mn-lt"/>
              </a:rPr>
              <a:t>3</a:t>
            </a:r>
            <a:endParaRPr lang="en-US" altLang="zh-CN" sz="2000" b="1">
              <a:solidFill>
                <a:schemeClr val="bg1"/>
              </a:solidFill>
              <a:cs typeface="+mn-ea"/>
              <a:sym typeface="+mn-lt"/>
            </a:endParaRPr>
          </a:p>
        </p:txBody>
      </p:sp>
      <p:sp>
        <p:nvSpPr>
          <p:cNvPr id="10" name="文本框 9"/>
          <p:cNvSpPr txBox="1"/>
          <p:nvPr/>
        </p:nvSpPr>
        <p:spPr>
          <a:xfrm>
            <a:off x="405765" y="1407160"/>
            <a:ext cx="5076825" cy="1725930"/>
          </a:xfrm>
          <a:prstGeom prst="rect">
            <a:avLst/>
          </a:prstGeom>
          <a:noFill/>
        </p:spPr>
        <p:txBody>
          <a:bodyPr wrap="square" rtlCol="0">
            <a:noAutofit/>
          </a:bodyPr>
          <a:lstStyle/>
          <a:p>
            <a:pPr algn="l">
              <a:lnSpc>
                <a:spcPct val="150000"/>
              </a:lnSpc>
            </a:pPr>
            <a:r>
              <a:rPr lang="zh-CN" altLang="en-US" b="1" dirty="0">
                <a:solidFill>
                  <a:srgbClr val="0070C0"/>
                </a:solidFill>
                <a:cs typeface="+mn-ea"/>
                <a:sym typeface="+mn-lt"/>
              </a:rPr>
              <a:t>项目优势</a:t>
            </a:r>
            <a:endParaRPr lang="en-US" altLang="zh-CN" b="1" dirty="0">
              <a:solidFill>
                <a:srgbClr val="0070C0"/>
              </a:solidFill>
              <a:cs typeface="+mn-ea"/>
              <a:sym typeface="+mn-lt"/>
            </a:endParaRPr>
          </a:p>
          <a:p>
            <a:pPr algn="l"/>
            <a:r>
              <a:rPr lang="zh-CN" altLang="en-US" sz="1600" dirty="0">
                <a:solidFill>
                  <a:schemeClr val="tx1">
                    <a:lumMod val="75000"/>
                    <a:lumOff val="25000"/>
                  </a:schemeClr>
                </a:solidFill>
                <a:cs typeface="+mn-ea"/>
                <a:sym typeface="+mn-lt"/>
              </a:rPr>
              <a:t>GreenBelt是基于物联网与分布式的城市绿化带管理系统，它采用了最先进的Spring Cloud Alibaba系列分布式框架，再加上我们原创的一些分布式模式、检测轮询模式、数据处理模式、集群管理模式，实现了高并发、高可用、高稳定性、高安全性等优势。</a:t>
            </a:r>
            <a:endParaRPr lang="zh-CN" altLang="en-US" sz="1600" dirty="0">
              <a:solidFill>
                <a:schemeClr val="tx1">
                  <a:lumMod val="75000"/>
                  <a:lumOff val="25000"/>
                </a:schemeClr>
              </a:solidFill>
              <a:cs typeface="+mn-ea"/>
              <a:sym typeface="+mn-lt"/>
            </a:endParaRPr>
          </a:p>
        </p:txBody>
      </p:sp>
      <p:sp>
        <p:nvSpPr>
          <p:cNvPr id="11" name="文本框 10"/>
          <p:cNvSpPr txBox="1"/>
          <p:nvPr/>
        </p:nvSpPr>
        <p:spPr>
          <a:xfrm>
            <a:off x="405765" y="3025775"/>
            <a:ext cx="5076825" cy="1526540"/>
          </a:xfrm>
          <a:prstGeom prst="rect">
            <a:avLst/>
          </a:prstGeom>
          <a:noFill/>
        </p:spPr>
        <p:txBody>
          <a:bodyPr wrap="square" rtlCol="0">
            <a:noAutofit/>
          </a:bodyPr>
          <a:lstStyle/>
          <a:p>
            <a:pPr algn="l">
              <a:lnSpc>
                <a:spcPct val="150000"/>
              </a:lnSpc>
            </a:pPr>
            <a:r>
              <a:rPr lang="zh-CN" altLang="en-US" b="1" dirty="0">
                <a:solidFill>
                  <a:srgbClr val="0070C0"/>
                </a:solidFill>
                <a:cs typeface="+mn-ea"/>
                <a:sym typeface="+mn-lt"/>
              </a:rPr>
              <a:t>理论功能</a:t>
            </a:r>
            <a:endParaRPr lang="en-US" altLang="zh-CN" b="1" dirty="0">
              <a:solidFill>
                <a:srgbClr val="0070C0"/>
              </a:solidFill>
              <a:cs typeface="+mn-ea"/>
              <a:sym typeface="+mn-lt"/>
            </a:endParaRPr>
          </a:p>
          <a:p>
            <a:pPr algn="l"/>
            <a:r>
              <a:rPr lang="zh-CN" altLang="en-US" sz="1600" dirty="0">
                <a:solidFill>
                  <a:schemeClr val="tx1">
                    <a:lumMod val="75000"/>
                    <a:lumOff val="25000"/>
                  </a:schemeClr>
                </a:solidFill>
                <a:cs typeface="+mn-ea"/>
                <a:sym typeface="+mn-lt"/>
              </a:rPr>
              <a:t>GreenBelt可以实现对城市绿化带的实时监测、智能调节、远程控制等功能，大大降低了管理成本和资源消耗。理论上来讲，只要服务集群足够大，完全可能实现覆盖全国甚至覆盖全世界每块绿化带。</a:t>
            </a:r>
            <a:endParaRPr lang="zh-CN" altLang="en-US" sz="1600" dirty="0">
              <a:solidFill>
                <a:schemeClr val="tx1">
                  <a:lumMod val="75000"/>
                  <a:lumOff val="25000"/>
                </a:schemeClr>
              </a:solidFill>
              <a:cs typeface="+mn-ea"/>
              <a:sym typeface="+mn-lt"/>
            </a:endParaRPr>
          </a:p>
        </p:txBody>
      </p:sp>
      <p:sp>
        <p:nvSpPr>
          <p:cNvPr id="12" name="文本框 11"/>
          <p:cNvSpPr txBox="1"/>
          <p:nvPr/>
        </p:nvSpPr>
        <p:spPr>
          <a:xfrm>
            <a:off x="405765" y="4456430"/>
            <a:ext cx="5107940" cy="1262380"/>
          </a:xfrm>
          <a:prstGeom prst="rect">
            <a:avLst/>
          </a:prstGeom>
          <a:noFill/>
        </p:spPr>
        <p:txBody>
          <a:bodyPr wrap="square" rtlCol="0">
            <a:noAutofit/>
          </a:bodyPr>
          <a:lstStyle/>
          <a:p>
            <a:pPr algn="l">
              <a:lnSpc>
                <a:spcPct val="150000"/>
              </a:lnSpc>
            </a:pPr>
            <a:r>
              <a:rPr lang="zh-CN" altLang="en-US" b="1" dirty="0">
                <a:solidFill>
                  <a:srgbClr val="0070C0"/>
                </a:solidFill>
                <a:cs typeface="+mn-ea"/>
                <a:sym typeface="+mn-lt"/>
              </a:rPr>
              <a:t>项目意义</a:t>
            </a:r>
            <a:endParaRPr lang="en-US" altLang="zh-CN" b="1" dirty="0">
              <a:solidFill>
                <a:srgbClr val="0070C0"/>
              </a:solidFill>
              <a:cs typeface="+mn-ea"/>
              <a:sym typeface="+mn-lt"/>
            </a:endParaRPr>
          </a:p>
          <a:p>
            <a:pPr algn="l"/>
            <a:r>
              <a:rPr lang="zh-CN" altLang="en-US" sz="1600" dirty="0">
                <a:solidFill>
                  <a:schemeClr val="tx1">
                    <a:lumMod val="75000"/>
                    <a:lumOff val="25000"/>
                  </a:schemeClr>
                </a:solidFill>
                <a:cs typeface="+mn-ea"/>
                <a:sym typeface="+mn-lt"/>
              </a:rPr>
              <a:t>GreenBelt是城市数字化发展的象征，它可以根据不同的绿化带进行灵活调整。只需要定期进行元件维护，GreenBelt即可持续使用。GreenBelt不仅能够提升城市绿化带的美观度和生态效益，还能够为城市建设者和管理者提供更便捷、更高效、更智能的解决方案。</a:t>
            </a:r>
            <a:endParaRPr lang="zh-CN" altLang="en-US" sz="1600" dirty="0">
              <a:solidFill>
                <a:schemeClr val="tx1">
                  <a:lumMod val="75000"/>
                  <a:lumOff val="25000"/>
                </a:schemeClr>
              </a:solidFill>
              <a:cs typeface="+mn-ea"/>
              <a:sym typeface="+mn-lt"/>
            </a:endParaRPr>
          </a:p>
        </p:txBody>
      </p:sp>
      <p:pic>
        <p:nvPicPr>
          <p:cNvPr id="14" name="图片 13" descr="微信截图_20230509105946"/>
          <p:cNvPicPr>
            <a:picLocks noChangeAspect="1"/>
          </p:cNvPicPr>
          <p:nvPr/>
        </p:nvPicPr>
        <p:blipFill>
          <a:blip r:embed="rId1"/>
          <a:stretch>
            <a:fillRect/>
          </a:stretch>
        </p:blipFill>
        <p:spPr>
          <a:xfrm>
            <a:off x="6485890" y="1282065"/>
            <a:ext cx="5087620" cy="2477770"/>
          </a:xfrm>
          <a:prstGeom prst="rect">
            <a:avLst/>
          </a:prstGeom>
        </p:spPr>
      </p:pic>
      <p:pic>
        <p:nvPicPr>
          <p:cNvPr id="15" name="图片 14" descr="D:\桌面\123.jpg123"/>
          <p:cNvPicPr>
            <a:picLocks noChangeAspect="1"/>
          </p:cNvPicPr>
          <p:nvPr/>
        </p:nvPicPr>
        <p:blipFill>
          <a:blip r:embed="rId2"/>
          <a:srcRect/>
          <a:stretch>
            <a:fillRect/>
          </a:stretch>
        </p:blipFill>
        <p:spPr>
          <a:xfrm>
            <a:off x="6487160" y="3910330"/>
            <a:ext cx="5086350" cy="2477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uClrTx/>
              <a:buSzTx/>
              <a:buFontTx/>
            </a:pPr>
            <a:r>
              <a:rPr lang="zh-CN" altLang="en-US" dirty="0">
                <a:latin typeface="+mn-lt"/>
                <a:ea typeface="+mn-ea"/>
                <a:cs typeface="+mn-ea"/>
                <a:sym typeface="+mn-lt"/>
              </a:rPr>
              <a:t>项目演示</a:t>
            </a:r>
            <a:endParaRPr lang="zh-CN" altLang="en-US" dirty="0">
              <a:latin typeface="+mn-lt"/>
              <a:ea typeface="+mn-ea"/>
              <a:cs typeface="+mn-ea"/>
              <a:sym typeface="+mn-lt"/>
            </a:endParaRPr>
          </a:p>
        </p:txBody>
      </p:sp>
      <p:sp>
        <p:nvSpPr>
          <p:cNvPr id="50" name="文本框 49"/>
          <p:cNvSpPr txBox="1"/>
          <p:nvPr/>
        </p:nvSpPr>
        <p:spPr>
          <a:xfrm>
            <a:off x="5681077" y="1386624"/>
            <a:ext cx="5888182" cy="614045"/>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前端演示</a:t>
            </a:r>
            <a:endParaRPr lang="zh-CN" altLang="en-US" b="1" dirty="0">
              <a:solidFill>
                <a:schemeClr val="tx1">
                  <a:lumMod val="75000"/>
                  <a:lumOff val="25000"/>
                </a:schemeClr>
              </a:solidFill>
              <a:cs typeface="+mn-ea"/>
              <a:sym typeface="+mn-lt"/>
            </a:endParaRPr>
          </a:p>
          <a:p>
            <a:r>
              <a:rPr lang="zh-CN" altLang="en-US" sz="1600" dirty="0">
                <a:solidFill>
                  <a:schemeClr val="tx1">
                    <a:lumMod val="75000"/>
                    <a:lumOff val="25000"/>
                  </a:schemeClr>
                </a:solidFill>
                <a:cs typeface="+mn-ea"/>
                <a:sym typeface="+mn-lt"/>
              </a:rPr>
              <a:t>此为文字占位所用。点击输入文字，或者复制文字粘贴到此处。</a:t>
            </a:r>
            <a:endParaRPr lang="zh-CN" altLang="en-US" sz="1600" dirty="0">
              <a:solidFill>
                <a:schemeClr val="tx1">
                  <a:lumMod val="75000"/>
                  <a:lumOff val="25000"/>
                </a:schemeClr>
              </a:solidFill>
              <a:cs typeface="+mn-ea"/>
              <a:sym typeface="+mn-lt"/>
            </a:endParaRPr>
          </a:p>
        </p:txBody>
      </p:sp>
      <p:sp>
        <p:nvSpPr>
          <p:cNvPr id="58" name="文本框 57"/>
          <p:cNvSpPr txBox="1"/>
          <p:nvPr/>
        </p:nvSpPr>
        <p:spPr>
          <a:xfrm>
            <a:off x="1750215" y="4652129"/>
            <a:ext cx="5888182" cy="614045"/>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应用演示</a:t>
            </a:r>
            <a:endParaRPr lang="en-US" altLang="zh-CN" b="1" dirty="0">
              <a:solidFill>
                <a:schemeClr val="tx1">
                  <a:lumMod val="75000"/>
                  <a:lumOff val="25000"/>
                </a:schemeClr>
              </a:solidFill>
              <a:cs typeface="+mn-ea"/>
              <a:sym typeface="+mn-lt"/>
            </a:endParaRPr>
          </a:p>
          <a:p>
            <a:r>
              <a:rPr lang="zh-CN" altLang="en-US" sz="1600" dirty="0">
                <a:solidFill>
                  <a:schemeClr val="tx1">
                    <a:lumMod val="75000"/>
                    <a:lumOff val="25000"/>
                  </a:schemeClr>
                </a:solidFill>
                <a:cs typeface="+mn-ea"/>
                <a:sym typeface="+mn-lt"/>
              </a:rPr>
              <a:t>此为文字占位所用。点击输入文字，或者复制文字粘贴到此处。</a:t>
            </a:r>
            <a:endParaRPr lang="zh-CN" altLang="en-US" sz="1600" dirty="0">
              <a:solidFill>
                <a:schemeClr val="tx1">
                  <a:lumMod val="75000"/>
                  <a:lumOff val="25000"/>
                </a:schemeClr>
              </a:solidFill>
              <a:cs typeface="+mn-ea"/>
              <a:sym typeface="+mn-lt"/>
            </a:endParaRPr>
          </a:p>
        </p:txBody>
      </p:sp>
      <p:pic>
        <p:nvPicPr>
          <p:cNvPr id="63" name="图片 62"/>
          <p:cNvPicPr>
            <a:picLocks noChangeAspect="1"/>
          </p:cNvPicPr>
          <p:nvPr/>
        </p:nvPicPr>
        <p:blipFill rotWithShape="1">
          <a:blip r:embed="rId1" cstate="screen"/>
          <a:srcRect/>
          <a:stretch>
            <a:fillRect/>
          </a:stretch>
        </p:blipFill>
        <p:spPr>
          <a:xfrm>
            <a:off x="7783204" y="4178772"/>
            <a:ext cx="3786051" cy="19585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uClrTx/>
              <a:buSzTx/>
              <a:buFontTx/>
            </a:pPr>
            <a:r>
              <a:rPr lang="zh-CN" altLang="en-US" dirty="0">
                <a:latin typeface="+mn-lt"/>
                <a:ea typeface="+mn-ea"/>
                <a:cs typeface="+mn-ea"/>
                <a:sym typeface="+mn-lt"/>
              </a:rPr>
              <a:t>项目技术</a:t>
            </a:r>
            <a:endParaRPr lang="zh-CN" altLang="en-US" dirty="0">
              <a:latin typeface="+mn-lt"/>
              <a:ea typeface="+mn-ea"/>
              <a:cs typeface="+mn-ea"/>
              <a:sym typeface="+mn-lt"/>
            </a:endParaRPr>
          </a:p>
        </p:txBody>
      </p:sp>
      <p:sp>
        <p:nvSpPr>
          <p:cNvPr id="7" name="文本框 6"/>
          <p:cNvSpPr txBox="1"/>
          <p:nvPr/>
        </p:nvSpPr>
        <p:spPr>
          <a:xfrm>
            <a:off x="417195" y="1051560"/>
            <a:ext cx="4583430" cy="2091690"/>
          </a:xfrm>
          <a:prstGeom prst="rect">
            <a:avLst/>
          </a:prstGeom>
          <a:noFill/>
        </p:spPr>
        <p:txBody>
          <a:bodyPr wrap="square" rtlCol="0">
            <a:spAutoFit/>
          </a:bodyPr>
          <a:lstStyle/>
          <a:p>
            <a:pPr algn="ctr"/>
            <a:r>
              <a:rPr lang="zh-CN" altLang="en-US" b="1" dirty="0">
                <a:solidFill>
                  <a:schemeClr val="tx1">
                    <a:lumMod val="75000"/>
                    <a:lumOff val="25000"/>
                  </a:schemeClr>
                </a:solidFill>
                <a:cs typeface="+mn-ea"/>
                <a:sym typeface="+mn-lt"/>
              </a:rPr>
              <a:t>后端技术简介</a:t>
            </a:r>
            <a:endParaRPr lang="en-US" altLang="zh-CN" b="1" dirty="0">
              <a:solidFill>
                <a:schemeClr val="tx1">
                  <a:lumMod val="75000"/>
                  <a:lumOff val="25000"/>
                </a:schemeClr>
              </a:solidFill>
              <a:cs typeface="+mn-ea"/>
              <a:sym typeface="+mn-lt"/>
            </a:endParaRPr>
          </a:p>
          <a:p>
            <a:pPr indent="457200" algn="ctr"/>
            <a:r>
              <a:rPr lang="zh-CN" altLang="en-US" sz="1600" dirty="0">
                <a:solidFill>
                  <a:schemeClr val="tx1">
                    <a:lumMod val="75000"/>
                    <a:lumOff val="25000"/>
                  </a:schemeClr>
                </a:solidFill>
                <a:cs typeface="+mn-ea"/>
                <a:sym typeface="+mn-lt"/>
              </a:rPr>
              <a:t>后端采用混合型分布式架构，分布式集群中可包括多后端服务器(可使用不同编程语言实现业务逻辑)和多物联网硬件设备，后续可以拓展注册中心集群和各种微服务达到亿级访问量承载，以实现全国范围绿化带管理。演示项目中业务主控服务器由Spring Boot Web(java框架)框架支持，轮询各硬件设备状态由Gin(Go框架)服务支持</a:t>
            </a:r>
            <a:endParaRPr lang="zh-CN" altLang="en-US" sz="1600" dirty="0">
              <a:solidFill>
                <a:schemeClr val="tx1">
                  <a:lumMod val="75000"/>
                  <a:lumOff val="25000"/>
                </a:schemeClr>
              </a:solidFill>
              <a:cs typeface="+mn-ea"/>
              <a:sym typeface="+mn-lt"/>
            </a:endParaRPr>
          </a:p>
        </p:txBody>
      </p:sp>
      <p:sp>
        <p:nvSpPr>
          <p:cNvPr id="9" name="文本框 8"/>
          <p:cNvSpPr txBox="1"/>
          <p:nvPr/>
        </p:nvSpPr>
        <p:spPr>
          <a:xfrm>
            <a:off x="417195" y="3443605"/>
            <a:ext cx="4583430" cy="1845310"/>
          </a:xfrm>
          <a:prstGeom prst="rect">
            <a:avLst/>
          </a:prstGeom>
          <a:noFill/>
        </p:spPr>
        <p:txBody>
          <a:bodyPr wrap="square" rtlCol="0">
            <a:spAutoFit/>
          </a:bodyPr>
          <a:lstStyle/>
          <a:p>
            <a:pPr algn="ctr"/>
            <a:r>
              <a:rPr lang="zh-CN" altLang="en-US" b="1" dirty="0">
                <a:solidFill>
                  <a:schemeClr val="tx1">
                    <a:lumMod val="75000"/>
                    <a:lumOff val="25000"/>
                  </a:schemeClr>
                </a:solidFill>
                <a:cs typeface="+mn-ea"/>
                <a:sym typeface="+mn-lt"/>
              </a:rPr>
              <a:t>前端技术简介</a:t>
            </a:r>
            <a:endParaRPr lang="en-US" altLang="zh-CN" b="1" dirty="0">
              <a:solidFill>
                <a:schemeClr val="tx1">
                  <a:lumMod val="75000"/>
                  <a:lumOff val="25000"/>
                </a:schemeClr>
              </a:solidFill>
              <a:cs typeface="+mn-ea"/>
              <a:sym typeface="+mn-lt"/>
            </a:endParaRPr>
          </a:p>
          <a:p>
            <a:pPr algn="ctr"/>
            <a:r>
              <a:rPr lang="zh-CN" altLang="en-US" sz="1600" dirty="0">
                <a:solidFill>
                  <a:schemeClr val="tx1">
                    <a:lumMod val="75000"/>
                    <a:lumOff val="25000"/>
                  </a:schemeClr>
                </a:solidFill>
                <a:cs typeface="+mn-ea"/>
                <a:sym typeface="+mn-lt"/>
              </a:rPr>
              <a:t>我们采用前后端分离的思想，并尽力消除跨域时出现的问题。本项目响应式网页和App使用两次不同的模式进行开发(Vue，Uniapp)，其一致力于网页上端可视化的体验，另一致力于App和小程序的体验（注意：APP端和小程序端的水泵开关优先级低于网页端设置的自动阈值）</a:t>
            </a:r>
            <a:endParaRPr lang="zh-CN" altLang="en-US" sz="1600" dirty="0">
              <a:solidFill>
                <a:schemeClr val="tx1">
                  <a:lumMod val="75000"/>
                  <a:lumOff val="25000"/>
                </a:schemeClr>
              </a:solidFill>
              <a:cs typeface="+mn-ea"/>
              <a:sym typeface="+mn-lt"/>
            </a:endParaRPr>
          </a:p>
        </p:txBody>
      </p:sp>
      <p:pic>
        <p:nvPicPr>
          <p:cNvPr id="23" name="图片 22" descr="234"/>
          <p:cNvPicPr>
            <a:picLocks noChangeAspect="1"/>
          </p:cNvPicPr>
          <p:nvPr/>
        </p:nvPicPr>
        <p:blipFill>
          <a:blip r:embed="rId1"/>
          <a:stretch>
            <a:fillRect/>
          </a:stretch>
        </p:blipFill>
        <p:spPr>
          <a:xfrm>
            <a:off x="5349240" y="1051560"/>
            <a:ext cx="5986780" cy="4179570"/>
          </a:xfrm>
          <a:prstGeom prst="rect">
            <a:avLst/>
          </a:prstGeom>
        </p:spPr>
      </p:pic>
      <p:sp>
        <p:nvSpPr>
          <p:cNvPr id="24" name="文本框 23"/>
          <p:cNvSpPr txBox="1"/>
          <p:nvPr/>
        </p:nvSpPr>
        <p:spPr>
          <a:xfrm>
            <a:off x="6403340" y="5231130"/>
            <a:ext cx="3686810" cy="303530"/>
          </a:xfrm>
          <a:prstGeom prst="rect">
            <a:avLst/>
          </a:prstGeom>
          <a:noFill/>
        </p:spPr>
        <p:txBody>
          <a:bodyPr wrap="square" rtlCol="0">
            <a:noAutofit/>
          </a:bodyPr>
          <a:p>
            <a:pPr algn="ctr"/>
            <a:r>
              <a:rPr lang="zh-CN" altLang="en-US">
                <a:latin typeface="仿宋" panose="02010609060101010101" charset="-122"/>
                <a:ea typeface="仿宋" panose="02010609060101010101" charset="-122"/>
              </a:rPr>
              <a:t>项目结构图</a:t>
            </a:r>
            <a:endParaRPr lang="zh-CN" altLang="en-US">
              <a:latin typeface="仿宋" panose="02010609060101010101" charset="-122"/>
              <a:ea typeface="仿宋" panose="02010609060101010101" charset="-122"/>
            </a:endParaRPr>
          </a:p>
        </p:txBody>
      </p:sp>
      <p:sp>
        <p:nvSpPr>
          <p:cNvPr id="17" name="文本框 16"/>
          <p:cNvSpPr txBox="1"/>
          <p:nvPr>
            <p:custDataLst>
              <p:tags r:id="rId2"/>
            </p:custDataLst>
          </p:nvPr>
        </p:nvSpPr>
        <p:spPr>
          <a:xfrm>
            <a:off x="417195" y="5492115"/>
            <a:ext cx="11262995" cy="860425"/>
          </a:xfrm>
          <a:prstGeom prst="rect">
            <a:avLst/>
          </a:prstGeom>
          <a:noFill/>
        </p:spPr>
        <p:txBody>
          <a:bodyPr wrap="square" rtlCol="0">
            <a:spAutoFit/>
          </a:bodyPr>
          <a:p>
            <a:pPr marL="914400" lvl="2" indent="457200" algn="l"/>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数据库和网关</a:t>
            </a:r>
            <a:endParaRPr lang="en-US" altLang="zh-CN" b="1"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MySql作为长期静态数据数据库，Redis作为缓存数据库用于更新物联网设备集群中各个设备状态；对于实时更新设备状态层集群使用nginx反向代理，对于后端接口以及数据库调度等使用注册到Nacos注册中心的Gateway服务网关代理</a:t>
            </a:r>
            <a:endParaRPr lang="zh-CN" altLang="en-US" sz="1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lt"/>
                <a:ea typeface="+mn-ea"/>
                <a:cs typeface="+mn-ea"/>
                <a:sym typeface="+mn-lt"/>
              </a:rPr>
              <a:t>项目技术</a:t>
            </a:r>
            <a:endParaRPr lang="zh-CN" altLang="en-US" dirty="0">
              <a:latin typeface="+mn-lt"/>
              <a:ea typeface="+mn-ea"/>
              <a:cs typeface="+mn-ea"/>
              <a:sym typeface="+mn-lt"/>
            </a:endParaRPr>
          </a:p>
        </p:txBody>
      </p:sp>
      <p:sp>
        <p:nvSpPr>
          <p:cNvPr id="17" name="文本框 16"/>
          <p:cNvSpPr txBox="1"/>
          <p:nvPr/>
        </p:nvSpPr>
        <p:spPr>
          <a:xfrm>
            <a:off x="715645" y="2016125"/>
            <a:ext cx="3286760" cy="4061460"/>
          </a:xfrm>
          <a:prstGeom prst="rect">
            <a:avLst/>
          </a:prstGeom>
          <a:noFill/>
        </p:spPr>
        <p:txBody>
          <a:bodyPr wrap="square" rtlCol="0">
            <a:spAutoFit/>
          </a:bodyPr>
          <a:lstStyle/>
          <a:p>
            <a:pPr algn="ctr"/>
            <a:r>
              <a:rPr lang="zh-CN" altLang="en-US" b="1" dirty="0">
                <a:solidFill>
                  <a:schemeClr val="tx1">
                    <a:lumMod val="75000"/>
                    <a:lumOff val="25000"/>
                  </a:schemeClr>
                </a:solidFill>
                <a:cs typeface="+mn-ea"/>
                <a:sym typeface="+mn-lt"/>
              </a:rPr>
              <a:t>后端部分</a:t>
            </a:r>
            <a:endParaRPr lang="en-US" altLang="zh-CN" b="1"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开发环境：Idea2020，Maven3.6，Java1.8，Nacos1.4.1，Goland2021，Golang1.20，Git</a:t>
            </a:r>
            <a:endParaRPr lang="zh-CN" altLang="en-US" sz="1600" dirty="0">
              <a:solidFill>
                <a:schemeClr val="tx1">
                  <a:lumMod val="75000"/>
                  <a:lumOff val="25000"/>
                </a:schemeClr>
              </a:solidFill>
              <a:cs typeface="+mn-ea"/>
              <a:sym typeface="+mn-lt"/>
            </a:endParaRPr>
          </a:p>
          <a:p>
            <a:pPr algn="l"/>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Java应用技术：Spring Boot2.7.11，Spring Cloud，Spring Cloud Alibaba，Nacos，Gateway，Mybatis，Lombok，Thymeleaf，nife4j-openapi2(swigger2)，Hutool，java-jwt，Lettuce</a:t>
            </a:r>
            <a:endParaRPr lang="zh-CN" altLang="en-US" sz="1600" dirty="0">
              <a:solidFill>
                <a:schemeClr val="tx1">
                  <a:lumMod val="75000"/>
                  <a:lumOff val="25000"/>
                </a:schemeClr>
              </a:solidFill>
              <a:cs typeface="+mn-ea"/>
              <a:sym typeface="+mn-lt"/>
            </a:endParaRPr>
          </a:p>
          <a:p>
            <a:pPr algn="l"/>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Go使用技术：Gin，xorm，Redigo，一种采用Java多线程底层队列思想和Go程信道特性制作的物联网硬件状态检查轮询机制</a:t>
            </a:r>
            <a:endParaRPr lang="zh-CN" altLang="en-US" sz="1600" dirty="0">
              <a:solidFill>
                <a:schemeClr val="tx1">
                  <a:lumMod val="75000"/>
                  <a:lumOff val="25000"/>
                </a:schemeClr>
              </a:solidFill>
              <a:cs typeface="+mn-ea"/>
              <a:sym typeface="+mn-lt"/>
            </a:endParaRPr>
          </a:p>
        </p:txBody>
      </p:sp>
      <p:sp>
        <p:nvSpPr>
          <p:cNvPr id="23" name="文本框 22"/>
          <p:cNvSpPr txBox="1"/>
          <p:nvPr>
            <p:custDataLst>
              <p:tags r:id="rId1"/>
            </p:custDataLst>
          </p:nvPr>
        </p:nvSpPr>
        <p:spPr>
          <a:xfrm>
            <a:off x="4136390" y="2016125"/>
            <a:ext cx="4659630" cy="4061460"/>
          </a:xfrm>
          <a:prstGeom prst="rect">
            <a:avLst/>
          </a:prstGeom>
          <a:noFill/>
        </p:spPr>
        <p:txBody>
          <a:bodyPr wrap="square" rtlCol="0">
            <a:spAutoFit/>
          </a:bodyPr>
          <a:p>
            <a:pPr algn="ctr"/>
            <a:r>
              <a:rPr lang="zh-CN" altLang="en-US" b="1" dirty="0">
                <a:solidFill>
                  <a:schemeClr val="tx1">
                    <a:lumMod val="75000"/>
                    <a:lumOff val="25000"/>
                  </a:schemeClr>
                </a:solidFill>
                <a:cs typeface="+mn-ea"/>
                <a:sym typeface="+mn-lt"/>
              </a:rPr>
              <a:t>前端部分</a:t>
            </a:r>
            <a:endParaRPr lang="en-US" altLang="zh-CN" b="1"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环境：Node，Vue3.0，Vue2.0，HBuilderX，VS code，@vue/cli，微信开发者工具</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Node前端应用技术：@vue/cliV，ue2.0，Elementui-Plus，Vuex，Vrouter，Axios，Echarts，uiverse.io，iconfont.cn，和风天气</a:t>
            </a:r>
            <a:endParaRPr lang="zh-CN" altLang="en-US" sz="1600" dirty="0">
              <a:solidFill>
                <a:schemeClr val="tx1">
                  <a:lumMod val="75000"/>
                  <a:lumOff val="25000"/>
                </a:schemeClr>
              </a:solidFill>
              <a:cs typeface="+mn-ea"/>
              <a:sym typeface="+mn-lt"/>
            </a:endParaRPr>
          </a:p>
          <a:p>
            <a:pPr algn="l"/>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网页部分说明：ElementuiPlus框架自带的响应式布局，支持设备热插拔显示实时情况</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App部分说明：使用Uniapp可打包Android应用，iOS应用(需要加入App开发者联盟)等，我们演示项目只打包Android应用作为演示</a:t>
            </a:r>
            <a:endParaRPr lang="zh-CN" altLang="en-US" sz="1600" dirty="0">
              <a:solidFill>
                <a:schemeClr val="tx1">
                  <a:lumMod val="75000"/>
                  <a:lumOff val="25000"/>
                </a:schemeClr>
              </a:solidFill>
              <a:cs typeface="+mn-ea"/>
              <a:sym typeface="+mn-lt"/>
            </a:endParaRPr>
          </a:p>
          <a:p>
            <a:pPr algn="l"/>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小程序部分说明：由于我们使用Uniapp一站式开发，小程序随时可以随时打包</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APP/小程序实用技术：uni-app，uiverse.io</a:t>
            </a:r>
            <a:endParaRPr lang="zh-CN" altLang="en-US" sz="1600" dirty="0">
              <a:solidFill>
                <a:schemeClr val="tx1">
                  <a:lumMod val="75000"/>
                  <a:lumOff val="25000"/>
                </a:schemeClr>
              </a:solidFill>
              <a:cs typeface="+mn-ea"/>
              <a:sym typeface="+mn-lt"/>
            </a:endParaRPr>
          </a:p>
        </p:txBody>
      </p:sp>
      <p:sp>
        <p:nvSpPr>
          <p:cNvPr id="3" name="文本框 2"/>
          <p:cNvSpPr txBox="1"/>
          <p:nvPr>
            <p:custDataLst>
              <p:tags r:id="rId2"/>
            </p:custDataLst>
          </p:nvPr>
        </p:nvSpPr>
        <p:spPr>
          <a:xfrm>
            <a:off x="8825865" y="2016125"/>
            <a:ext cx="3569970" cy="1470660"/>
          </a:xfrm>
          <a:prstGeom prst="rect">
            <a:avLst/>
          </a:prstGeom>
          <a:noFill/>
        </p:spPr>
        <p:txBody>
          <a:bodyPr wrap="square" rtlCol="0">
            <a:noAutofit/>
          </a:bodyPr>
          <a:p>
            <a:pPr algn="ctr"/>
            <a:r>
              <a:rPr lang="zh-CN" altLang="en-US" b="1" dirty="0">
                <a:solidFill>
                  <a:schemeClr val="tx1">
                    <a:lumMod val="75000"/>
                    <a:lumOff val="25000"/>
                  </a:schemeClr>
                </a:solidFill>
                <a:cs typeface="+mn-ea"/>
                <a:sym typeface="+mn-lt"/>
              </a:rPr>
              <a:t>数据库和网关</a:t>
            </a:r>
            <a:endParaRPr lang="en-US" altLang="zh-CN" b="1"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数据库环境：MySql，Redis，Navicate，RedisInsight-v2</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使用网关：Nginx，Gateway</a:t>
            </a:r>
            <a:endParaRPr lang="zh-CN" altLang="en-US" sz="1600" dirty="0">
              <a:solidFill>
                <a:schemeClr val="tx1">
                  <a:lumMod val="75000"/>
                  <a:lumOff val="25000"/>
                </a:schemeClr>
              </a:solidFill>
              <a:cs typeface="+mn-ea"/>
              <a:sym typeface="+mn-lt"/>
            </a:endParaRPr>
          </a:p>
        </p:txBody>
      </p:sp>
      <p:sp>
        <p:nvSpPr>
          <p:cNvPr id="28" name="文本框 27"/>
          <p:cNvSpPr txBox="1"/>
          <p:nvPr>
            <p:custDataLst>
              <p:tags r:id="rId3"/>
            </p:custDataLst>
          </p:nvPr>
        </p:nvSpPr>
        <p:spPr>
          <a:xfrm>
            <a:off x="8930005" y="4724400"/>
            <a:ext cx="3465195" cy="1353185"/>
          </a:xfrm>
          <a:prstGeom prst="rect">
            <a:avLst/>
          </a:prstGeom>
          <a:noFill/>
        </p:spPr>
        <p:txBody>
          <a:bodyPr wrap="square" rtlCol="0">
            <a:spAutoFit/>
          </a:bodyPr>
          <a:p>
            <a:pPr algn="ctr"/>
            <a:r>
              <a:rPr lang="zh-CN" altLang="en-US" b="1" dirty="0">
                <a:solidFill>
                  <a:schemeClr val="tx1">
                    <a:lumMod val="75000"/>
                    <a:lumOff val="25000"/>
                  </a:schemeClr>
                </a:solidFill>
                <a:cs typeface="+mn-ea"/>
                <a:sym typeface="+mn-lt"/>
              </a:rPr>
              <a:t>端口</a:t>
            </a:r>
            <a:endParaRPr lang="en-US" altLang="zh-CN" b="1"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 Nacoc注册中心端口：8848</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 Nginx网关端口：96</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 Gateway网关端口：8888</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 Node前端端口：8080</a:t>
            </a:r>
            <a:endParaRPr lang="zh-CN" altLang="en-US" sz="1600" dirty="0">
              <a:solidFill>
                <a:schemeClr val="tx1">
                  <a:lumMod val="75000"/>
                  <a:lumOff val="25000"/>
                </a:schemeClr>
              </a:solidFill>
              <a:cs typeface="+mn-ea"/>
              <a:sym typeface="+mn-lt"/>
            </a:endParaRPr>
          </a:p>
        </p:txBody>
      </p:sp>
      <p:sp>
        <p:nvSpPr>
          <p:cNvPr id="15" name="椭圆 14"/>
          <p:cNvSpPr/>
          <p:nvPr>
            <p:custDataLst>
              <p:tags r:id="rId4"/>
            </p:custDataLst>
          </p:nvPr>
        </p:nvSpPr>
        <p:spPr>
          <a:xfrm>
            <a:off x="1931889" y="998193"/>
            <a:ext cx="854161" cy="878954"/>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0" name="椭圆 9"/>
          <p:cNvSpPr/>
          <p:nvPr>
            <p:custDataLst>
              <p:tags r:id="rId5"/>
            </p:custDataLst>
          </p:nvPr>
        </p:nvSpPr>
        <p:spPr>
          <a:xfrm>
            <a:off x="6058125" y="999113"/>
            <a:ext cx="854161" cy="878954"/>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1" name="椭圆 10"/>
          <p:cNvSpPr/>
          <p:nvPr>
            <p:custDataLst>
              <p:tags r:id="rId6"/>
            </p:custDataLst>
          </p:nvPr>
        </p:nvSpPr>
        <p:spPr>
          <a:xfrm>
            <a:off x="10183987" y="999021"/>
            <a:ext cx="854161" cy="878954"/>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2" name="椭圆 11"/>
          <p:cNvSpPr/>
          <p:nvPr>
            <p:custDataLst>
              <p:tags r:id="rId7"/>
            </p:custDataLst>
          </p:nvPr>
        </p:nvSpPr>
        <p:spPr>
          <a:xfrm>
            <a:off x="10183899" y="3781752"/>
            <a:ext cx="854161" cy="878954"/>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lt"/>
                <a:ea typeface="+mn-ea"/>
                <a:cs typeface="+mn-ea"/>
                <a:sym typeface="+mn-lt"/>
              </a:rPr>
              <a:t>项目技术</a:t>
            </a:r>
            <a:endParaRPr lang="zh-CN" altLang="en-US" dirty="0">
              <a:latin typeface="+mn-lt"/>
              <a:ea typeface="+mn-ea"/>
              <a:cs typeface="+mn-ea"/>
              <a:sym typeface="+mn-lt"/>
            </a:endParaRPr>
          </a:p>
        </p:txBody>
      </p:sp>
      <p:sp>
        <p:nvSpPr>
          <p:cNvPr id="27" name="文本框 26"/>
          <p:cNvSpPr txBox="1"/>
          <p:nvPr>
            <p:custDataLst>
              <p:tags r:id="rId1"/>
            </p:custDataLst>
          </p:nvPr>
        </p:nvSpPr>
        <p:spPr>
          <a:xfrm>
            <a:off x="1343025" y="2048510"/>
            <a:ext cx="4204970" cy="4591685"/>
          </a:xfrm>
          <a:prstGeom prst="rect">
            <a:avLst/>
          </a:prstGeom>
          <a:noFill/>
        </p:spPr>
        <p:txBody>
          <a:bodyPr wrap="square" rtlCol="0">
            <a:noAutofit/>
          </a:bodyPr>
          <a:p>
            <a:pPr algn="ctr"/>
            <a:r>
              <a:rPr lang="zh-CN" altLang="en-US" b="1" dirty="0">
                <a:solidFill>
                  <a:schemeClr val="tx1">
                    <a:lumMod val="75000"/>
                    <a:lumOff val="25000"/>
                  </a:schemeClr>
                </a:solidFill>
                <a:cs typeface="+mn-ea"/>
                <a:sym typeface="+mn-lt"/>
              </a:rPr>
              <a:t>硬件部分</a:t>
            </a:r>
            <a:endParaRPr lang="en-US" altLang="zh-CN" b="1"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环境：ESP8266开发板，ArduinoIDE，嘉立创EDA专业版</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应用技术：C语言，模块图纸及相关文档，常用硬件开发库</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使用库：ESP8266WiFi，ESP8266WiFiMulti，ESP8266WebServer，OneWire，DallasTemperature，stdio</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点模式：像共享单车一样每台物联网设备都加入联网模块把物理机本地接口映射到互联网上,每台机器的公网ip注册到服务列表中</a:t>
            </a:r>
            <a:endParaRPr lang="zh-CN" altLang="en-US" sz="1600" dirty="0">
              <a:solidFill>
                <a:schemeClr val="tx1">
                  <a:lumMod val="75000"/>
                  <a:lumOff val="25000"/>
                </a:schemeClr>
              </a:solidFill>
              <a:cs typeface="+mn-ea"/>
              <a:sym typeface="+mn-lt"/>
            </a:endParaRPr>
          </a:p>
          <a:p>
            <a:pPr algn="l"/>
            <a:r>
              <a:rPr lang="zh-CN" altLang="en-US" sz="1600" dirty="0">
                <a:solidFill>
                  <a:schemeClr val="tx1">
                    <a:lumMod val="75000"/>
                    <a:lumOff val="25000"/>
                  </a:schemeClr>
                </a:solidFill>
                <a:cs typeface="+mn-ea"/>
                <a:sym typeface="+mn-lt"/>
              </a:rPr>
              <a:t>伞模式：附近区域一些物联网设备连接同一个中枢设备统一进行以端口号区分设备的端口映射实现一定物理范围内设备服务可被发现。</a:t>
            </a:r>
            <a:endParaRPr lang="zh-CN" altLang="en-US" sz="1600" dirty="0">
              <a:solidFill>
                <a:schemeClr val="tx1">
                  <a:lumMod val="75000"/>
                  <a:lumOff val="25000"/>
                </a:schemeClr>
              </a:solidFill>
              <a:cs typeface="+mn-ea"/>
              <a:sym typeface="+mn-lt"/>
            </a:endParaRPr>
          </a:p>
        </p:txBody>
      </p:sp>
      <p:pic>
        <p:nvPicPr>
          <p:cNvPr id="4" name="图片 3" descr="面包板"/>
          <p:cNvPicPr>
            <a:picLocks noChangeAspect="1"/>
          </p:cNvPicPr>
          <p:nvPr/>
        </p:nvPicPr>
        <p:blipFill>
          <a:blip r:embed="rId2"/>
          <a:stretch>
            <a:fillRect/>
          </a:stretch>
        </p:blipFill>
        <p:spPr>
          <a:xfrm>
            <a:off x="7376795" y="1124585"/>
            <a:ext cx="3255645" cy="4871085"/>
          </a:xfrm>
          <a:prstGeom prst="rect">
            <a:avLst/>
          </a:prstGeom>
        </p:spPr>
      </p:pic>
      <p:sp>
        <p:nvSpPr>
          <p:cNvPr id="13" name="椭圆 12"/>
          <p:cNvSpPr/>
          <p:nvPr>
            <p:custDataLst>
              <p:tags r:id="rId3"/>
            </p:custDataLst>
          </p:nvPr>
        </p:nvSpPr>
        <p:spPr>
          <a:xfrm>
            <a:off x="3018096" y="1037787"/>
            <a:ext cx="854161" cy="878954"/>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2800" b="1" dirty="0">
                <a:solidFill>
                  <a:schemeClr val="bg1"/>
                </a:solidFill>
                <a:cs typeface="+mn-ea"/>
                <a:sym typeface="+mn-lt"/>
              </a:rPr>
              <a:t>05</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2325094" y="1773310"/>
            <a:ext cx="7541680" cy="2119091"/>
          </a:xfrm>
          <a:prstGeom prst="round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dirty="0">
                <a:solidFill>
                  <a:srgbClr val="0070C0"/>
                </a:solidFill>
                <a:effectLst>
                  <a:outerShdw blurRad="63500" sx="102000" sy="102000" algn="ctr" rotWithShape="0">
                    <a:prstClr val="black">
                      <a:alpha val="40000"/>
                    </a:prstClr>
                  </a:outerShdw>
                </a:effectLst>
                <a:latin typeface="Agency FB" panose="020B0503020202020204" pitchFamily="34" charset="0"/>
                <a:cs typeface="+mn-ea"/>
                <a:sym typeface="+mn-lt"/>
              </a:rPr>
              <a:t>谢谢</a:t>
            </a:r>
            <a:endParaRPr lang="zh-CN" altLang="en-US" sz="9600" dirty="0">
              <a:solidFill>
                <a:srgbClr val="0070C0"/>
              </a:solidFill>
              <a:effectLst>
                <a:outerShdw blurRad="63500" sx="102000" sy="102000" algn="ctr" rotWithShape="0">
                  <a:prstClr val="black">
                    <a:alpha val="40000"/>
                  </a:prstClr>
                </a:outerShdw>
              </a:effectLst>
              <a:latin typeface="Agency FB" panose="020B0503020202020204" pitchFamily="34" charset="0"/>
              <a:cs typeface="+mn-ea"/>
              <a:sym typeface="+mn-lt"/>
            </a:endParaRPr>
          </a:p>
        </p:txBody>
      </p:sp>
      <p:pic>
        <p:nvPicPr>
          <p:cNvPr id="11" name="图形 10" descr="讲师"/>
          <p:cNvPicPr>
            <a:picLocks noChangeAspect="1"/>
          </p:cNvPicPr>
          <p:nvPr/>
        </p:nvPicPr>
        <p:blipFill>
          <a:blip r:embed="rId1" cstate="screen"/>
          <a:stretch>
            <a:fillRect/>
          </a:stretch>
        </p:blipFill>
        <p:spPr>
          <a:xfrm>
            <a:off x="6636984" y="4992540"/>
            <a:ext cx="560419" cy="560419"/>
          </a:xfrm>
          <a:prstGeom prst="rect">
            <a:avLst/>
          </a:prstGeom>
        </p:spPr>
      </p:pic>
      <p:pic>
        <p:nvPicPr>
          <p:cNvPr id="12" name="图形 11" descr="教师"/>
          <p:cNvPicPr>
            <a:picLocks noChangeAspect="1"/>
          </p:cNvPicPr>
          <p:nvPr/>
        </p:nvPicPr>
        <p:blipFill>
          <a:blip r:embed="rId2" cstate="screen"/>
          <a:stretch>
            <a:fillRect/>
          </a:stretch>
        </p:blipFill>
        <p:spPr>
          <a:xfrm>
            <a:off x="3550583" y="5027255"/>
            <a:ext cx="560419" cy="560419"/>
          </a:xfrm>
          <a:prstGeom prst="rect">
            <a:avLst/>
          </a:prstGeom>
        </p:spPr>
      </p:pic>
      <p:sp>
        <p:nvSpPr>
          <p:cNvPr id="13" name="矩形 12"/>
          <p:cNvSpPr/>
          <p:nvPr/>
        </p:nvSpPr>
        <p:spPr>
          <a:xfrm>
            <a:off x="4074802" y="5122798"/>
            <a:ext cx="1097280" cy="368300"/>
          </a:xfrm>
          <a:prstGeom prst="rect">
            <a:avLst/>
          </a:prstGeom>
        </p:spPr>
        <p:txBody>
          <a:bodyPr wrap="none">
            <a:spAutoFit/>
          </a:bodyPr>
          <a:lstStyle/>
          <a:p>
            <a:r>
              <a:rPr lang="zh-CN" altLang="en-US" dirty="0">
                <a:solidFill>
                  <a:schemeClr val="tx1">
                    <a:lumMod val="75000"/>
                    <a:lumOff val="25000"/>
                  </a:schemeClr>
                </a:solidFill>
                <a:cs typeface="+mn-ea"/>
                <a:sym typeface="+mn-lt"/>
              </a:rPr>
              <a:t>中软国际</a:t>
            </a:r>
            <a:endParaRPr lang="zh-CN" altLang="en-US" dirty="0">
              <a:solidFill>
                <a:schemeClr val="tx1">
                  <a:lumMod val="75000"/>
                  <a:lumOff val="25000"/>
                </a:schemeClr>
              </a:solidFill>
              <a:cs typeface="+mn-ea"/>
              <a:sym typeface="+mn-lt"/>
            </a:endParaRPr>
          </a:p>
        </p:txBody>
      </p:sp>
      <p:sp>
        <p:nvSpPr>
          <p:cNvPr id="14" name="矩形 13"/>
          <p:cNvSpPr/>
          <p:nvPr/>
        </p:nvSpPr>
        <p:spPr>
          <a:xfrm>
            <a:off x="7096867" y="5088083"/>
            <a:ext cx="1783080" cy="368300"/>
          </a:xfrm>
          <a:prstGeom prst="rect">
            <a:avLst/>
          </a:prstGeom>
        </p:spPr>
        <p:txBody>
          <a:bodyPr wrap="none">
            <a:spAutoFit/>
          </a:bodyPr>
          <a:lstStyle/>
          <a:p>
            <a:r>
              <a:rPr lang="zh-CN" altLang="en-US" dirty="0">
                <a:solidFill>
                  <a:schemeClr val="tx1">
                    <a:lumMod val="75000"/>
                    <a:lumOff val="25000"/>
                  </a:schemeClr>
                </a:solidFill>
                <a:cs typeface="+mn-ea"/>
                <a:sym typeface="+mn-lt"/>
              </a:rPr>
              <a:t>演讲人：孙达明</a:t>
            </a:r>
            <a:endParaRPr lang="zh-CN" altLang="en-US" dirty="0">
              <a:solidFill>
                <a:schemeClr val="tx1">
                  <a:lumMod val="75000"/>
                  <a:lumOff val="25000"/>
                </a:schemeClr>
              </a:solidFill>
              <a:cs typeface="+mn-ea"/>
              <a:sym typeface="+mn-lt"/>
            </a:endParaRPr>
          </a:p>
        </p:txBody>
      </p:sp>
      <p:sp>
        <p:nvSpPr>
          <p:cNvPr id="15" name="文本框 14"/>
          <p:cNvSpPr txBox="1"/>
          <p:nvPr/>
        </p:nvSpPr>
        <p:spPr>
          <a:xfrm>
            <a:off x="4613910" y="3991126"/>
            <a:ext cx="2964180" cy="768350"/>
          </a:xfrm>
          <a:prstGeom prst="rect">
            <a:avLst/>
          </a:prstGeom>
          <a:noFill/>
          <a:effectLst>
            <a:outerShdw blurRad="63500" dist="25400" algn="ctr" rotWithShape="0">
              <a:prstClr val="black">
                <a:alpha val="40000"/>
              </a:prstClr>
            </a:outerShdw>
          </a:effectLst>
        </p:spPr>
        <p:txBody>
          <a:bodyPr wrap="none" rtlCol="0">
            <a:spAutoFit/>
          </a:bodyPr>
          <a:lstStyle/>
          <a:p>
            <a:pPr algn="ctr"/>
            <a:r>
              <a:rPr lang="en-US" altLang="zh-CN" sz="4400" spc="300" dirty="0">
                <a:solidFill>
                  <a:schemeClr val="tx1">
                    <a:lumMod val="75000"/>
                    <a:lumOff val="25000"/>
                  </a:schemeClr>
                </a:soli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2023</a:t>
            </a:r>
            <a:r>
              <a:rPr lang="zh-CN" altLang="en-US" sz="4400" spc="300" dirty="0">
                <a:solidFill>
                  <a:schemeClr val="tx1">
                    <a:lumMod val="75000"/>
                    <a:lumOff val="25000"/>
                  </a:schemeClr>
                </a:soli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年</a:t>
            </a:r>
            <a:r>
              <a:rPr lang="en-US" altLang="zh-CN" sz="4400" spc="300" dirty="0">
                <a:solidFill>
                  <a:schemeClr val="tx1">
                    <a:lumMod val="75000"/>
                    <a:lumOff val="25000"/>
                  </a:schemeClr>
                </a:soli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6</a:t>
            </a:r>
            <a:r>
              <a:rPr lang="zh-CN" altLang="en-US" sz="4400" spc="300" dirty="0">
                <a:solidFill>
                  <a:schemeClr val="tx1">
                    <a:lumMod val="75000"/>
                    <a:lumOff val="25000"/>
                  </a:schemeClr>
                </a:soli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rPr>
              <a:t>月</a:t>
            </a:r>
            <a:endParaRPr lang="zh-CN" altLang="en-US" sz="4400" spc="300" dirty="0">
              <a:solidFill>
                <a:schemeClr val="tx1">
                  <a:lumMod val="75000"/>
                  <a:lumOff val="25000"/>
                </a:schemeClr>
              </a:solidFill>
              <a:effectLst>
                <a:outerShdw blurRad="38100" dist="38100" dir="2700000" algn="tl">
                  <a:srgbClr val="000000">
                    <a:alpha val="43137"/>
                  </a:srgbClr>
                </a:outerShdw>
              </a:effectLst>
              <a:latin typeface="方正正黑简体" panose="02000000000000000000" pitchFamily="2" charset="-122"/>
              <a:ea typeface="方正正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 name="KSO_WM_UNIT_TYPE" val="l_h_i"/>
  <p:tag name="KSO_WM_UNIT_INDEX" val="1_1_4"/>
  <p:tag name="KSO_WM_UNIT_ID" val="diagram19882022_2*l_h_i*1_1_4"/>
  <p:tag name="KSO_WM_TEMPLATE_INDEX" val="19882022"/>
  <p:tag name="KSO_WM_TAG_VERSION" val="2.0"/>
  <p:tag name="KSO_WM_DIAGRAM_GROUP_CODE" val="l1-1"/>
  <p:tag name="KSO_WM_UNIT_PLACING_PICTURE_USER_VIEWPORT" val="{&quot;height&quot;:2447,&quot;width&quot;:2489}"/>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PP_MARK_KEY" val="e1fbe749-5ad3-447b-a14b-f6e5d39d3b7b"/>
  <p:tag name="COMMONDATA" val="eyJoZGlkIjoiZWZhNmU2ODliNTAyZmUxNzdkMDI1YTI2ZWU5ZGEyZTkifQ=="/>
</p:tagLst>
</file>

<file path=ppt/tags/tag2.xml><?xml version="1.0" encoding="utf-8"?>
<p:tagLst xmlns:p="http://schemas.openxmlformats.org/presentationml/2006/main">
  <p:tag name="KSO_WM_BEAUTIFY_FLAG" val=""/>
  <p:tag name="KSO_WM_UNIT_TYPE" val="l_h_i"/>
  <p:tag name="KSO_WM_UNIT_INDEX" val="1_1_1"/>
  <p:tag name="KSO_WM_UNIT_ID" val="diagram19882022_2*l_h_i*1_1_1"/>
  <p:tag name="KSO_WM_TEMPLATE_INDEX" val="19882022"/>
  <p:tag name="KSO_WM_TAG_VERSION" val="2.0"/>
  <p:tag name="KSO_WM_DIAGRAM_GROUP_CODE" val="l1-1"/>
</p:tagLst>
</file>

<file path=ppt/tags/tag3.xml><?xml version="1.0" encoding="utf-8"?>
<p:tagLst xmlns:p="http://schemas.openxmlformats.org/presentationml/2006/main">
  <p:tag name="KSO_WM_BEAUTIFY_FLAG" val=""/>
  <p:tag name="KSO_WM_UNIT_TYPE" val="l_h_i"/>
  <p:tag name="KSO_WM_UNIT_INDEX" val="1_1_3"/>
  <p:tag name="KSO_WM_UNIT_ID" val="diagram19882022_2*l_h_i*1_1_3"/>
  <p:tag name="KSO_WM_TEMPLATE_INDEX" val="19882022"/>
  <p:tag name="KSO_WM_TAG_VERSION" val="2.0"/>
  <p:tag name="KSO_WM_DIAGRAM_GROUP_CODE" val="l1-1"/>
</p:tagLst>
</file>

<file path=ppt/tags/tag4.xml><?xml version="1.0" encoding="utf-8"?>
<p:tagLst xmlns:p="http://schemas.openxmlformats.org/presentationml/2006/main">
  <p:tag name="KSO_WM_BEAUTIFY_FLAG" val=""/>
  <p:tag name="KSO_WM_UNIT_TYPE" val="l_h_i"/>
  <p:tag name="KSO_WM_UNIT_INDEX" val="1_1_2"/>
  <p:tag name="KSO_WM_UNIT_ID" val="diagram19882022_2*l_h_i*1_1_2"/>
  <p:tag name="KSO_WM_TEMPLATE_INDEX" val="19882022"/>
  <p:tag name="KSO_WM_TAG_VERSION" val="2.0"/>
  <p:tag name="KSO_WM_DIAGRAM_GROUP_CODE" val="l1-1"/>
</p:tagLst>
</file>

<file path=ppt/tags/tag5.xml><?xml version="1.0" encoding="utf-8"?>
<p:tagLst xmlns:p="http://schemas.openxmlformats.org/presentationml/2006/main">
  <p:tag name="KSO_WM_BEAUTIFY_FLAG" val=""/>
  <p:tag name="KSO_WM_UNIT_TYPE" val="l_h_f"/>
  <p:tag name="KSO_WM_UNIT_INDEX" val="1_1_1"/>
  <p:tag name="KSO_WM_UNIT_ID" val="diagram19882022_2*l_h_f*1_1_1"/>
  <p:tag name="KSO_WM_TEMPLATE_INDEX" val="19882022"/>
  <p:tag name="KSO_WM_TAG_VERSION" val="2.0"/>
  <p:tag name="KSO_WM_DIAGRAM_GROUP_CODE" val="l1-1"/>
</p:tagLst>
</file>

<file path=ppt/tags/tag6.xml><?xml version="1.0" encoding="utf-8"?>
<p:tagLst xmlns:p="http://schemas.openxmlformats.org/presentationml/2006/main">
  <p:tag name="KSO_WM_BEAUTIFY_FLAG" val=""/>
  <p:tag name="KSO_WM_UNIT_TYPE" val="l_h_a"/>
  <p:tag name="KSO_WM_UNIT_INDEX" val="1_1_1"/>
  <p:tag name="KSO_WM_UNIT_ID" val="diagram19882022_2*l_h_a*1_1_1"/>
  <p:tag name="KSO_WM_TEMPLATE_INDEX" val="19882022"/>
  <p:tag name="KSO_WM_TAG_VERSION" val="2.0"/>
  <p:tag name="KSO_WM_DIAGRAM_GROUP_CODE" val="l1-1"/>
</p:tagLst>
</file>

<file path=ppt/tags/tag7.xml><?xml version="1.0" encoding="utf-8"?>
<p:tagLst xmlns:p="http://schemas.openxmlformats.org/presentationml/2006/main">
  <p:tag name="KSO_WM_BEAUTIFY_FLAG" val=""/>
  <p:tag name="KSO_WM_UNIT_TYPE" val="l_h_f"/>
  <p:tag name="KSO_WM_UNIT_INDEX" val="1_1_1"/>
  <p:tag name="KSO_WM_UNIT_ID" val="diagram19882022_2*l_h_f*1_1_1"/>
  <p:tag name="KSO_WM_TEMPLATE_INDEX" val="19882022"/>
  <p:tag name="KSO_WM_TAG_VERSION" val="2.0"/>
  <p:tag name="KSO_WM_DIAGRAM_GROUP_CODE" val="l1-1"/>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hnfxcok">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2228</Words>
  <Application>WPS 演示</Application>
  <PresentationFormat>自定义</PresentationFormat>
  <Paragraphs>125</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宋体</vt:lpstr>
      <vt:lpstr>Wingdings</vt:lpstr>
      <vt:lpstr>微软雅黑</vt:lpstr>
      <vt:lpstr>Agency FB</vt:lpstr>
      <vt:lpstr>方正正黑简体</vt:lpstr>
      <vt:lpstr>黑体</vt:lpstr>
      <vt:lpstr>仿宋</vt:lpstr>
      <vt:lpstr>Arial Unicode MS</vt:lpstr>
      <vt:lpstr>Calibri</vt:lpstr>
      <vt:lpstr>第一PPT，www.1ppt.com</vt:lpstr>
      <vt:lpstr>自定义设计方案</vt:lpstr>
      <vt:lpstr>PowerPoint 演示文稿</vt:lpstr>
      <vt:lpstr>PowerPoint 演示文稿</vt:lpstr>
      <vt:lpstr>项目背景</vt:lpstr>
      <vt:lpstr>项目介绍</vt:lpstr>
      <vt:lpstr>项目演示</vt:lpstr>
      <vt:lpstr>项目技术</vt:lpstr>
      <vt:lpstr>项目技术</vt:lpstr>
      <vt:lpstr>项目技术</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dc:description>www.1ppt.com</dc:description>
  <cp:lastModifiedBy>一只萝贝</cp:lastModifiedBy>
  <cp:revision>85</cp:revision>
  <dcterms:created xsi:type="dcterms:W3CDTF">2018-05-22T14:19:00Z</dcterms:created>
  <dcterms:modified xsi:type="dcterms:W3CDTF">2023-05-09T06:50:07Z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3048FE78D0DB45CFAA1286454A1BE7AB_13</vt:lpwstr>
  </property>
  <property fmtid="{D5CDD505-2E9C-101B-9397-08002B2CF9AE}" pid="3" name="KSOProductBuildVer">
    <vt:lpwstr>2052-11.1.0.14036</vt:lpwstr>
  </property>
</Properties>
</file>