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77" r:id="rId4"/>
    <p:sldId id="260" r:id="rId5"/>
    <p:sldId id="261" r:id="rId6"/>
    <p:sldId id="262" r:id="rId7"/>
    <p:sldId id="265" r:id="rId8"/>
    <p:sldId id="278" r:id="rId9"/>
    <p:sldId id="263" r:id="rId10"/>
    <p:sldId id="266" r:id="rId11"/>
    <p:sldId id="267"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7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7" d="100"/>
          <a:sy n="87" d="100"/>
        </p:scale>
        <p:origin x="66" y="5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E87CB0E-466C-4049-8B56-B954A6BD9564}"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EDD281-C1FD-471D-A942-40838F74BF5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E87CB0E-466C-4049-8B56-B954A6BD9564}"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EDD281-C1FD-471D-A942-40838F74BF5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E87CB0E-466C-4049-8B56-B954A6BD9564}"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EDD281-C1FD-471D-A942-40838F74BF5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E87CB0E-466C-4049-8B56-B954A6BD9564}"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EDD281-C1FD-471D-A942-40838F74BF5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E87CB0E-466C-4049-8B56-B954A6BD9564}"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EDD281-C1FD-471D-A942-40838F74BF5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E87CB0E-466C-4049-8B56-B954A6BD9564}" type="datetimeFigureOut">
              <a:rPr lang="zh-CN" altLang="en-US" smtClean="0"/>
              <a:t>2023/4/27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EDD281-C1FD-471D-A942-40838F74BF5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E87CB0E-466C-4049-8B56-B954A6BD9564}" type="datetimeFigureOut">
              <a:rPr lang="zh-CN" altLang="en-US" smtClean="0"/>
              <a:t>2023/4/27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EDD281-C1FD-471D-A942-40838F74BF5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E87CB0E-466C-4049-8B56-B954A6BD9564}" type="datetimeFigureOut">
              <a:rPr lang="zh-CN" altLang="en-US" smtClean="0"/>
              <a:t>2023/4/27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EDD281-C1FD-471D-A942-40838F74BF5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87CB0E-466C-4049-8B56-B954A6BD9564}" type="datetimeFigureOut">
              <a:rPr lang="zh-CN" altLang="en-US" smtClean="0"/>
              <a:t>2023/4/27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EDD281-C1FD-471D-A942-40838F74BF5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E87CB0E-466C-4049-8B56-B954A6BD9564}" type="datetimeFigureOut">
              <a:rPr lang="zh-CN" altLang="en-US" smtClean="0"/>
              <a:t>2023/4/27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EDD281-C1FD-471D-A942-40838F74BF5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E87CB0E-466C-4049-8B56-B954A6BD9564}" type="datetimeFigureOut">
              <a:rPr lang="zh-CN" altLang="en-US" smtClean="0"/>
              <a:t>2023/4/27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EDD281-C1FD-471D-A942-40838F74BF5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87CB0E-466C-4049-8B56-B954A6BD9564}" type="datetimeFigureOut">
              <a:rPr lang="zh-CN" altLang="en-US" smtClean="0"/>
              <a:t>2023/4/27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DD281-C1FD-471D-A942-40838F74BF5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5.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hyperlink" Target="https://www.steertech.cn/#/contest/index" TargetMode="External"/><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9A9A9A"/>
              </a:clrFrom>
              <a:clrTo>
                <a:srgbClr val="9A9A9A">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9125" y="4272209"/>
            <a:ext cx="12192000" cy="2609069"/>
          </a:xfrm>
          <a:prstGeom prst="rect">
            <a:avLst/>
          </a:prstGeom>
        </p:spPr>
      </p:pic>
      <p:sp>
        <p:nvSpPr>
          <p:cNvPr id="6" name="文本框 5"/>
          <p:cNvSpPr txBox="1"/>
          <p:nvPr/>
        </p:nvSpPr>
        <p:spPr>
          <a:xfrm>
            <a:off x="863024" y="4093461"/>
            <a:ext cx="2173070" cy="398780"/>
          </a:xfrm>
          <a:prstGeom prst="rect">
            <a:avLst/>
          </a:prstGeom>
          <a:noFill/>
        </p:spPr>
        <p:txBody>
          <a:bodyPr wrap="square">
            <a:spAutoFit/>
          </a:bodyPr>
          <a:lstStyle/>
          <a:p>
            <a:pPr algn="dist"/>
            <a:r>
              <a:rPr lang="zh-CN" altLang="en-US" sz="20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启动说明会</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77215" y="2259330"/>
            <a:ext cx="2199005" cy="1115695"/>
          </a:xfrm>
          <a:prstGeom prst="rect">
            <a:avLst/>
          </a:prstGeom>
          <a:noFill/>
        </p:spPr>
        <p:txBody>
          <a:bodyPr wrap="square">
            <a:noAutofit/>
          </a:bodyPr>
          <a:lstStyle/>
          <a:p>
            <a:pPr algn="r"/>
            <a:r>
              <a:rPr lang="en-US" altLang="zh-CN" sz="7000" b="1" kern="100" dirty="0">
                <a:solidFill>
                  <a:srgbClr val="2B7DBC"/>
                </a:solidFill>
                <a:effectLst/>
                <a:latin typeface="Bahnschrift SemiLight SemiCondensed" panose="020B0502040204020203" pitchFamily="34" charset="0"/>
                <a:ea typeface="微软雅黑" panose="020B0503020204020204" pitchFamily="34" charset="-122"/>
                <a:cs typeface="Times New Roman" panose="02020603050405020304" pitchFamily="18" charset="0"/>
              </a:rPr>
              <a:t>2023</a:t>
            </a:r>
            <a:endParaRPr lang="zh-CN" altLang="en-US" sz="7000" dirty="0">
              <a:latin typeface="Bahnschrift SemiLight SemiCondensed" panose="020B0502040204020203" pitchFamily="34" charset="0"/>
            </a:endParaRPr>
          </a:p>
        </p:txBody>
      </p:sp>
      <p:sp>
        <p:nvSpPr>
          <p:cNvPr id="9" name="平行四边形 8"/>
          <p:cNvSpPr/>
          <p:nvPr/>
        </p:nvSpPr>
        <p:spPr>
          <a:xfrm>
            <a:off x="2944423" y="2846258"/>
            <a:ext cx="3110055" cy="361380"/>
          </a:xfrm>
          <a:prstGeom prst="parallelogram">
            <a:avLst/>
          </a:prstGeom>
          <a:solidFill>
            <a:srgbClr val="2B7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zh-CN" sz="1400" kern="100" dirty="0">
                <a:effectLst/>
                <a:ea typeface="华光大标宋_CNKI" panose="02000500000000000000" pitchFamily="2" charset="-122"/>
                <a:cs typeface="Times New Roman" panose="02020603050405020304" pitchFamily="18" charset="0"/>
              </a:rPr>
              <a:t>行业数字化应用创新</a:t>
            </a:r>
            <a:endParaRPr lang="zh-CN" altLang="en-US" sz="1400" dirty="0"/>
          </a:p>
        </p:txBody>
      </p:sp>
      <p:cxnSp>
        <p:nvCxnSpPr>
          <p:cNvPr id="11" name="直接连接符 10"/>
          <p:cNvCxnSpPr/>
          <p:nvPr/>
        </p:nvCxnSpPr>
        <p:spPr>
          <a:xfrm>
            <a:off x="2776053" y="2543074"/>
            <a:ext cx="0" cy="602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985945" y="2450525"/>
            <a:ext cx="3110055" cy="400110"/>
          </a:xfrm>
          <a:prstGeom prst="rect">
            <a:avLst/>
          </a:prstGeom>
          <a:noFill/>
        </p:spPr>
        <p:txBody>
          <a:bodyPr wrap="square">
            <a:spAutoFit/>
          </a:bodyPr>
          <a:lstStyle/>
          <a:p>
            <a:pPr algn="dist"/>
            <a:r>
              <a:rPr lang="zh-CN" altLang="zh-CN" sz="2000" kern="100" dirty="0">
                <a:solidFill>
                  <a:srgbClr val="2B7DBC"/>
                </a:solidFill>
                <a:effectLst/>
                <a:latin typeface="微软雅黑" panose="020B0503020204020204" pitchFamily="34" charset="-122"/>
                <a:ea typeface="微软雅黑" panose="020B0503020204020204" pitchFamily="34" charset="-122"/>
                <a:cs typeface="Times New Roman" panose="02020603050405020304" pitchFamily="18" charset="0"/>
              </a:rPr>
              <a:t>中软卓越杯技术大赛</a:t>
            </a:r>
            <a:endParaRPr lang="zh-CN" altLang="en-US" sz="2000" dirty="0">
              <a:solidFill>
                <a:srgbClr val="2B7DBC"/>
              </a:solidFill>
              <a:latin typeface="微软雅黑" panose="020B0503020204020204" pitchFamily="34" charset="-122"/>
              <a:ea typeface="微软雅黑" panose="020B0503020204020204" pitchFamily="34" charset="-122"/>
            </a:endParaRPr>
          </a:p>
        </p:txBody>
      </p:sp>
      <p:sp>
        <p:nvSpPr>
          <p:cNvPr id="20" name="矩形 19"/>
          <p:cNvSpPr>
            <a:spLocks noChangeAspect="1"/>
          </p:cNvSpPr>
          <p:nvPr/>
        </p:nvSpPr>
        <p:spPr>
          <a:xfrm>
            <a:off x="6817541" y="1281256"/>
            <a:ext cx="5374459" cy="3382778"/>
          </a:xfrm>
          <a:prstGeom prst="rect">
            <a:avLst/>
          </a:prstGeom>
          <a:blipFill dpi="0" rotWithShape="1">
            <a:blip r:embed="rId4"/>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7594" y="647369"/>
            <a:ext cx="1959429" cy="554151"/>
          </a:xfrm>
          <a:prstGeom prst="rect">
            <a:avLst/>
          </a:prstGeom>
        </p:spPr>
      </p:pic>
      <p:sp>
        <p:nvSpPr>
          <p:cNvPr id="3" name="文本框 2"/>
          <p:cNvSpPr txBox="1"/>
          <p:nvPr/>
        </p:nvSpPr>
        <p:spPr>
          <a:xfrm>
            <a:off x="854198" y="3374074"/>
            <a:ext cx="5241802" cy="307777"/>
          </a:xfrm>
          <a:prstGeom prst="rect">
            <a:avLst/>
          </a:prstGeom>
          <a:noFill/>
        </p:spPr>
        <p:txBody>
          <a:bodyPr wrap="square">
            <a:spAutoFit/>
          </a:bodyPr>
          <a:lstStyle/>
          <a:p>
            <a:pPr algn="dist"/>
            <a:r>
              <a:rPr lang="zh-CN" altLang="zh-CN" sz="1400" dirty="0">
                <a:latin typeface="华光中圆_CNKI" panose="02000500000000000000" pitchFamily="2" charset="-122"/>
                <a:ea typeface="华光中圆_CNKI" panose="02000500000000000000" pitchFamily="2" charset="-122"/>
              </a:rPr>
              <a:t>以赛促用、以赛促教、以赛促学、以赛促练、以赛促创</a:t>
            </a:r>
            <a:endParaRPr lang="zh-CN" altLang="en-US" sz="1400" dirty="0">
              <a:latin typeface="华光中圆_CNKI" panose="02000500000000000000" pitchFamily="2" charset="-122"/>
              <a:ea typeface="华光中圆_CNKI" panose="02000500000000000000"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68711" y="466723"/>
            <a:ext cx="1523582" cy="430888"/>
          </a:xfrm>
          <a:prstGeom prst="rect">
            <a:avLst/>
          </a:prstGeom>
        </p:spPr>
      </p:pic>
      <p:sp>
        <p:nvSpPr>
          <p:cNvPr id="5" name="文本框 4"/>
          <p:cNvSpPr txBox="1"/>
          <p:nvPr/>
        </p:nvSpPr>
        <p:spPr>
          <a:xfrm>
            <a:off x="732340" y="6268165"/>
            <a:ext cx="2432469" cy="215444"/>
          </a:xfrm>
          <a:prstGeom prst="rect">
            <a:avLst/>
          </a:prstGeom>
          <a:noFill/>
        </p:spPr>
        <p:txBody>
          <a:bodyPr wrap="square">
            <a:spAutoFit/>
          </a:bodyPr>
          <a:lstStyle/>
          <a:p>
            <a:pPr algn="dist"/>
            <a:r>
              <a:rPr lang="en-US" altLang="zh-CN" sz="800" kern="100" dirty="0">
                <a:solidFill>
                  <a:schemeClr val="bg1">
                    <a:lumMod val="75000"/>
                  </a:schemeClr>
                </a:solidFill>
                <a:ea typeface="微软雅黑" panose="020B0503020204020204" pitchFamily="34" charset="-122"/>
                <a:cs typeface="Times New Roman" panose="02020603050405020304" pitchFamily="18" charset="0"/>
              </a:rPr>
              <a:t>@2023 </a:t>
            </a:r>
            <a:r>
              <a:rPr lang="zh-CN" altLang="en-US" sz="800" kern="100" dirty="0">
                <a:solidFill>
                  <a:schemeClr val="bg1">
                    <a:lumMod val="75000"/>
                  </a:schemeClr>
                </a:solidFill>
                <a:ea typeface="微软雅黑" panose="020B0503020204020204" pitchFamily="34" charset="-122"/>
                <a:cs typeface="Times New Roman" panose="02020603050405020304" pitchFamily="18" charset="0"/>
              </a:rPr>
              <a:t>北京中软国际教育科技股份有限公司</a:t>
            </a:r>
            <a:endParaRPr lang="zh-CN" altLang="en-US" sz="800" dirty="0">
              <a:solidFill>
                <a:schemeClr val="bg1">
                  <a:lumMod val="75000"/>
                </a:schemeClr>
              </a:solidFill>
              <a:ea typeface="微软雅黑" panose="020B0503020204020204" pitchFamily="34" charset="-122"/>
            </a:endParaRPr>
          </a:p>
        </p:txBody>
      </p:sp>
      <p:sp>
        <p:nvSpPr>
          <p:cNvPr id="7" name="文本框 6"/>
          <p:cNvSpPr txBox="1"/>
          <p:nvPr/>
        </p:nvSpPr>
        <p:spPr>
          <a:xfrm>
            <a:off x="547545" y="1966595"/>
            <a:ext cx="4931235" cy="1743710"/>
          </a:xfrm>
          <a:prstGeom prst="rect">
            <a:avLst/>
          </a:prstGeom>
          <a:noFill/>
        </p:spPr>
        <p:txBody>
          <a:bodyPr wrap="square">
            <a:noAutofit/>
          </a:bodyPr>
          <a:lstStyle/>
          <a:p>
            <a:pPr algn="just">
              <a:lnSpc>
                <a:spcPct val="150000"/>
              </a:lnSpc>
            </a:pPr>
            <a:r>
              <a:rPr lang="zh-CN" altLang="zh-CN" sz="1400" b="1" dirty="0">
                <a:latin typeface="华光中圆_CNKI" panose="02000500000000000000" pitchFamily="2" charset="-122"/>
                <a:ea typeface="华光中圆_CNKI" panose="02000500000000000000" pitchFamily="2" charset="-122"/>
                <a:sym typeface="+mn-ea"/>
              </a:rPr>
              <a:t>大赛组委会指定的学习平台</a:t>
            </a:r>
            <a:endParaRPr lang="en-US" altLang="zh-CN" sz="1400" b="1" dirty="0">
              <a:latin typeface="华光中圆_CNKI" panose="02000500000000000000" pitchFamily="2" charset="-122"/>
              <a:ea typeface="华光中圆_CNKI" panose="02000500000000000000" pitchFamily="2" charset="-122"/>
              <a:sym typeface="+mn-ea"/>
            </a:endParaRPr>
          </a:p>
          <a:p>
            <a:pPr algn="just">
              <a:lnSpc>
                <a:spcPct val="150000"/>
              </a:lnSpc>
            </a:pPr>
            <a:r>
              <a:rPr lang="zh-CN" altLang="zh-CN" sz="1400" dirty="0">
                <a:latin typeface="华光中圆_CNKI" panose="02000500000000000000" pitchFamily="2" charset="-122"/>
                <a:ea typeface="华光中圆_CNKI" panose="02000500000000000000" pitchFamily="2" charset="-122"/>
                <a:sym typeface="+mn-ea"/>
              </a:rPr>
              <a:t>（</a:t>
            </a:r>
            <a:r>
              <a:rPr lang="zh-CN" altLang="zh-CN" sz="1400" b="1" dirty="0">
                <a:solidFill>
                  <a:srgbClr val="2B7DBC"/>
                </a:solidFill>
                <a:latin typeface="微软雅黑" panose="020B0503020204020204" pitchFamily="34" charset="-122"/>
                <a:ea typeface="微软雅黑" panose="020B0503020204020204" pitchFamily="34" charset="-122"/>
                <a:sym typeface="+mn-ea"/>
              </a:rPr>
              <a:t>智云枢 </a:t>
            </a:r>
            <a:r>
              <a:rPr lang="en-US" altLang="zh-CN" sz="1400" dirty="0">
                <a:solidFill>
                  <a:srgbClr val="2B7DBC"/>
                </a:solidFill>
                <a:latin typeface="微软雅黑" panose="020B0503020204020204" pitchFamily="34" charset="-122"/>
                <a:ea typeface="微软雅黑" panose="020B0503020204020204" pitchFamily="34" charset="-122"/>
                <a:sym typeface="+mn-ea"/>
              </a:rPr>
              <a:t>https://online.zretc.net/</a:t>
            </a:r>
            <a:r>
              <a:rPr lang="zh-CN" altLang="zh-CN" sz="1400" dirty="0">
                <a:latin typeface="华光中圆_CNKI" panose="02000500000000000000" pitchFamily="2" charset="-122"/>
                <a:ea typeface="华光中圆_CNKI" panose="02000500000000000000" pitchFamily="2" charset="-122"/>
                <a:sym typeface="+mn-ea"/>
              </a:rPr>
              <a:t>）</a:t>
            </a:r>
            <a:endParaRPr lang="zh-CN" altLang="zh-CN" sz="1400" dirty="0">
              <a:latin typeface="华光中圆_CNKI" panose="02000500000000000000" pitchFamily="2" charset="-122"/>
              <a:ea typeface="华光中圆_CNKI" panose="02000500000000000000" pitchFamily="2" charset="-122"/>
            </a:endParaRPr>
          </a:p>
          <a:p>
            <a:pPr algn="just">
              <a:lnSpc>
                <a:spcPct val="150000"/>
              </a:lnSpc>
            </a:pPr>
            <a:r>
              <a:rPr lang="zh-CN" altLang="zh-CN" sz="1400" dirty="0">
                <a:latin typeface="华光中圆_CNKI" panose="02000500000000000000" pitchFamily="2" charset="-122"/>
                <a:ea typeface="华光中圆_CNKI" panose="02000500000000000000" pitchFamily="2" charset="-122"/>
              </a:rPr>
              <a:t>提供大赛在线</a:t>
            </a:r>
            <a:r>
              <a:rPr lang="zh-CN" altLang="en-US" sz="1400" dirty="0">
                <a:latin typeface="华光中圆_CNKI" panose="02000500000000000000" pitchFamily="2" charset="-122"/>
                <a:ea typeface="华光中圆_CNKI" panose="02000500000000000000" pitchFamily="2" charset="-122"/>
              </a:rPr>
              <a:t>辅导</a:t>
            </a:r>
            <a:r>
              <a:rPr lang="zh-CN" altLang="zh-CN" sz="1400" dirty="0">
                <a:latin typeface="华光中圆_CNKI" panose="02000500000000000000" pitchFamily="2" charset="-122"/>
                <a:ea typeface="华光中圆_CNKI" panose="02000500000000000000" pitchFamily="2" charset="-122"/>
              </a:rPr>
              <a:t>课程服务。</a:t>
            </a:r>
          </a:p>
          <a:p>
            <a:pPr algn="just">
              <a:lnSpc>
                <a:spcPct val="150000"/>
              </a:lnSpc>
            </a:pPr>
            <a:r>
              <a:rPr lang="zh-CN" altLang="zh-CN" sz="1400" dirty="0">
                <a:latin typeface="华光中圆_CNKI" panose="02000500000000000000" pitchFamily="2" charset="-122"/>
                <a:ea typeface="华光中圆_CNKI" panose="02000500000000000000" pitchFamily="2" charset="-122"/>
              </a:rPr>
              <a:t>已为参赛选手开通智云枢平台账号。</a:t>
            </a:r>
          </a:p>
          <a:p>
            <a:pPr algn="just">
              <a:lnSpc>
                <a:spcPct val="150000"/>
              </a:lnSpc>
            </a:pPr>
            <a:r>
              <a:rPr lang="zh-CN" sz="1400" b="1" dirty="0">
                <a:latin typeface="华光中圆_CNKI" panose="02000500000000000000" pitchFamily="2" charset="-122"/>
                <a:ea typeface="华光中圆_CNKI" panose="02000500000000000000" pitchFamily="2" charset="-122"/>
                <a:sym typeface="+mn-ea"/>
              </a:rPr>
              <a:t>登录方式：手机号码</a:t>
            </a:r>
            <a:r>
              <a:rPr lang="en-US" altLang="zh-CN" sz="1400" b="1" dirty="0">
                <a:latin typeface="华光中圆_CNKI" panose="02000500000000000000" pitchFamily="2" charset="-122"/>
                <a:ea typeface="华光中圆_CNKI" panose="02000500000000000000" pitchFamily="2" charset="-122"/>
                <a:sym typeface="+mn-ea"/>
              </a:rPr>
              <a:t>+</a:t>
            </a:r>
            <a:r>
              <a:rPr lang="zh-CN" altLang="en-US" sz="1400" b="1" dirty="0">
                <a:latin typeface="华光中圆_CNKI" panose="02000500000000000000" pitchFamily="2" charset="-122"/>
                <a:ea typeface="华光中圆_CNKI" panose="02000500000000000000" pitchFamily="2" charset="-122"/>
                <a:sym typeface="+mn-ea"/>
              </a:rPr>
              <a:t>默认密码（</a:t>
            </a:r>
            <a:r>
              <a:rPr lang="en-US" altLang="zh-CN" sz="1400" b="1" dirty="0">
                <a:latin typeface="华光中圆_CNKI" panose="02000500000000000000" pitchFamily="2" charset="-122"/>
                <a:ea typeface="华光中圆_CNKI" panose="02000500000000000000" pitchFamily="2" charset="-122"/>
                <a:sym typeface="+mn-ea"/>
              </a:rPr>
              <a:t>zrgj123456</a:t>
            </a:r>
            <a:r>
              <a:rPr lang="zh-CN" altLang="en-US" sz="1400" b="1" dirty="0">
                <a:latin typeface="华光中圆_CNKI" panose="02000500000000000000" pitchFamily="2" charset="-122"/>
                <a:ea typeface="华光中圆_CNKI" panose="02000500000000000000" pitchFamily="2" charset="-122"/>
                <a:sym typeface="+mn-ea"/>
              </a:rPr>
              <a:t>）或验证码</a:t>
            </a:r>
            <a:endParaRPr lang="zh-CN" altLang="en-US" sz="1400" b="1" dirty="0">
              <a:latin typeface="华光中圆_CNKI" panose="02000500000000000000" pitchFamily="2" charset="-122"/>
              <a:ea typeface="华光中圆_CNKI" panose="02000500000000000000" pitchFamily="2" charset="-122"/>
            </a:endParaRPr>
          </a:p>
          <a:p>
            <a:pPr algn="just">
              <a:lnSpc>
                <a:spcPct val="150000"/>
              </a:lnSpc>
            </a:pPr>
            <a:endParaRPr lang="zh-CN" altLang="en-US" sz="1400" dirty="0">
              <a:latin typeface="华光中圆_CNKI" panose="02000500000000000000" pitchFamily="2" charset="-122"/>
              <a:ea typeface="华光中圆_CNKI" panose="02000500000000000000" pitchFamily="2" charset="-122"/>
            </a:endParaRPr>
          </a:p>
        </p:txBody>
      </p:sp>
      <p:pic>
        <p:nvPicPr>
          <p:cNvPr id="8" name="图片 7"/>
          <p:cNvPicPr>
            <a:picLocks noChangeAspect="1"/>
          </p:cNvPicPr>
          <p:nvPr/>
        </p:nvPicPr>
        <p:blipFill>
          <a:blip r:embed="rId4">
            <a:extLst>
              <a:ext uri="{BEBA8EAE-BF5A-486C-A8C5-ECC9F3942E4B}">
                <a14:imgProps xmlns:a14="http://schemas.microsoft.com/office/drawing/2010/main">
                  <a14:imgLayer r:embed="rId5">
                    <a14:imgEffect>
                      <a14:backgroundRemoval t="10000" b="90000" l="7957" r="89693">
                        <a14:foregroundMark x1="16817" y1="49362" x2="25859" y2="75319"/>
                        <a14:foregroundMark x1="22604" y1="27872" x2="28210" y2="29574"/>
                        <a14:foregroundMark x1="14647" y1="71064" x2="18626" y2="71277"/>
                        <a14:foregroundMark x1="77577" y1="67447" x2="86257" y2="67021"/>
                        <a14:foregroundMark x1="76311" y1="40000" x2="76130" y2="60213"/>
                        <a14:foregroundMark x1="75226" y1="24894" x2="86799" y2="26170"/>
                        <a14:foregroundMark x1="49910" y1="16383" x2="50995" y2="28511"/>
                        <a14:foregroundMark x1="47378" y1="27234" x2="50090" y2="29362"/>
                        <a14:foregroundMark x1="19349" y1="22979" x2="33454" y2="32766"/>
                        <a14:foregroundMark x1="28029" y1="24468" x2="23689" y2="28085"/>
                        <a14:foregroundMark x1="25136" y1="28936" x2="23689" y2="34043"/>
                        <a14:foregroundMark x1="38336" y1="53617" x2="54973" y2="52766"/>
                        <a14:foregroundMark x1="36709" y1="56809" x2="61483" y2="59362"/>
                        <a14:foregroundMark x1="39241" y1="60638" x2="65461" y2="62340"/>
                        <a14:foregroundMark x1="36528" y1="51277" x2="67269" y2="47021"/>
                        <a14:foregroundMark x1="50271" y1="29149" x2="49186" y2="25319"/>
                        <a14:foregroundMark x1="80289" y1="20000" x2="82459" y2="25745"/>
                        <a14:foregroundMark x1="75588" y1="21277" x2="81555" y2="27234"/>
                        <a14:foregroundMark x1="73779" y1="23404" x2="77577" y2="29787"/>
                        <a14:foregroundMark x1="80470" y1="24894" x2="82459" y2="30000"/>
                        <a14:foregroundMark x1="74503" y1="23617" x2="71067" y2="27447"/>
                        <a14:foregroundMark x1="75949" y1="26170" x2="73056" y2="31489"/>
                        <a14:foregroundMark x1="77215" y1="26383" x2="79204" y2="33617"/>
                        <a14:foregroundMark x1="79747" y1="28085" x2="85533" y2="32128"/>
                        <a14:foregroundMark x1="83002" y1="27021" x2="90054" y2="32979"/>
                        <a14:foregroundMark x1="76130" y1="23830" x2="71609" y2="21489"/>
                        <a14:foregroundMark x1="79024" y1="24043" x2="77034" y2="21702"/>
                        <a14:foregroundMark x1="25497" y1="30213" x2="18626" y2="33830"/>
                        <a14:foregroundMark x1="21700" y1="30000" x2="17360" y2="29787"/>
                        <a14:foregroundMark x1="26040" y1="30000" x2="32550" y2="37234"/>
                        <a14:foregroundMark x1="23870" y1="32766" x2="28210" y2="37021"/>
                        <a14:foregroundMark x1="26763" y1="30426" x2="30561" y2="29574"/>
                        <a14:foregroundMark x1="29114" y1="25532" x2="31646" y2="24894"/>
                        <a14:foregroundMark x1="37613" y1="66809" x2="33092" y2="65957"/>
                        <a14:foregroundMark x1="36166" y1="62553" x2="33273" y2="60851"/>
                        <a14:foregroundMark x1="37251" y1="62766" x2="36347" y2="73404"/>
                        <a14:foregroundMark x1="36528" y1="61489" x2="35986" y2="72340"/>
                        <a14:foregroundMark x1="33816" y1="69149" x2="36166" y2="77447"/>
                        <a14:foregroundMark x1="16456" y1="66383" x2="16817" y2="75106"/>
                        <a14:foregroundMark x1="21881" y1="72128" x2="20976" y2="72128"/>
                        <a14:foregroundMark x1="18807" y1="72340" x2="19711" y2="79149"/>
                        <a14:foregroundMark x1="11573" y1="67872" x2="13020" y2="77021"/>
                        <a14:foregroundMark x1="11573" y1="63830" x2="13562" y2="69149"/>
                        <a14:foregroundMark x1="10127" y1="61489" x2="11392" y2="67021"/>
                        <a14:foregroundMark x1="8499" y1="60851" x2="11935" y2="68085"/>
                        <a14:foregroundMark x1="7957" y1="60638" x2="13201" y2="67660"/>
                        <a14:foregroundMark x1="11031" y1="61064" x2="16817" y2="68085"/>
                        <a14:foregroundMark x1="9584" y1="73191" x2="11573" y2="78936"/>
                      </a14:backgroundRemoval>
                    </a14:imgEffect>
                  </a14:imgLayer>
                </a14:imgProps>
              </a:ext>
            </a:extLst>
          </a:blip>
          <a:stretch>
            <a:fillRect/>
          </a:stretch>
        </p:blipFill>
        <p:spPr>
          <a:xfrm>
            <a:off x="3036796" y="3710168"/>
            <a:ext cx="2117902" cy="1800027"/>
          </a:xfrm>
          <a:prstGeom prst="rect">
            <a:avLst/>
          </a:prstGeom>
        </p:spPr>
      </p:pic>
      <p:sp>
        <p:nvSpPr>
          <p:cNvPr id="10" name="文本框 9"/>
          <p:cNvSpPr txBox="1"/>
          <p:nvPr/>
        </p:nvSpPr>
        <p:spPr>
          <a:xfrm>
            <a:off x="459105" y="1318895"/>
            <a:ext cx="2230120" cy="541020"/>
          </a:xfrm>
          <a:prstGeom prst="rect">
            <a:avLst/>
          </a:prstGeom>
          <a:noFill/>
        </p:spPr>
        <p:txBody>
          <a:bodyPr wrap="square">
            <a:noAutofit/>
          </a:bodyPr>
          <a:lstStyle/>
          <a:p>
            <a:r>
              <a:rPr lang="zh-CN" altLang="en-US" sz="1600" dirty="0">
                <a:solidFill>
                  <a:srgbClr val="2B7DBC"/>
                </a:solidFill>
                <a:latin typeface="华光大黑二_CNKI" panose="02000500000000000000" pitchFamily="2" charset="-122"/>
                <a:ea typeface="华光大黑二_CNKI" panose="02000500000000000000" pitchFamily="2" charset="-122"/>
              </a:rPr>
              <a:t>免费在线辅导课程</a:t>
            </a:r>
          </a:p>
        </p:txBody>
      </p:sp>
      <p:pic>
        <p:nvPicPr>
          <p:cNvPr id="6" name="图片 5"/>
          <p:cNvPicPr>
            <a:picLocks noChangeAspect="1"/>
          </p:cNvPicPr>
          <p:nvPr>
            <p:custDataLst>
              <p:tags r:id="rId1"/>
            </p:custDataLst>
          </p:nvPr>
        </p:nvPicPr>
        <p:blipFill>
          <a:blip r:embed="rId6"/>
          <a:stretch>
            <a:fillRect/>
          </a:stretch>
        </p:blipFill>
        <p:spPr>
          <a:xfrm>
            <a:off x="5388610" y="1318895"/>
            <a:ext cx="6344285" cy="393446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68711" y="466723"/>
            <a:ext cx="1523582" cy="430888"/>
          </a:xfrm>
          <a:prstGeom prst="rect">
            <a:avLst/>
          </a:prstGeom>
        </p:spPr>
      </p:pic>
      <p:sp>
        <p:nvSpPr>
          <p:cNvPr id="5" name="文本框 4"/>
          <p:cNvSpPr txBox="1"/>
          <p:nvPr/>
        </p:nvSpPr>
        <p:spPr>
          <a:xfrm>
            <a:off x="732340" y="6268165"/>
            <a:ext cx="2432469" cy="215444"/>
          </a:xfrm>
          <a:prstGeom prst="rect">
            <a:avLst/>
          </a:prstGeom>
          <a:noFill/>
        </p:spPr>
        <p:txBody>
          <a:bodyPr wrap="square">
            <a:spAutoFit/>
          </a:bodyPr>
          <a:lstStyle/>
          <a:p>
            <a:pPr algn="dist"/>
            <a:r>
              <a:rPr lang="en-US" altLang="zh-CN" sz="800" kern="100" dirty="0">
                <a:solidFill>
                  <a:schemeClr val="bg1">
                    <a:lumMod val="75000"/>
                  </a:schemeClr>
                </a:solidFill>
                <a:ea typeface="微软雅黑" panose="020B0503020204020204" pitchFamily="34" charset="-122"/>
                <a:cs typeface="Times New Roman" panose="02020603050405020304" pitchFamily="18" charset="0"/>
              </a:rPr>
              <a:t>@2023 </a:t>
            </a:r>
            <a:r>
              <a:rPr lang="zh-CN" altLang="en-US" sz="800" kern="100" dirty="0">
                <a:solidFill>
                  <a:schemeClr val="bg1">
                    <a:lumMod val="75000"/>
                  </a:schemeClr>
                </a:solidFill>
                <a:ea typeface="微软雅黑" panose="020B0503020204020204" pitchFamily="34" charset="-122"/>
                <a:cs typeface="Times New Roman" panose="02020603050405020304" pitchFamily="18" charset="0"/>
              </a:rPr>
              <a:t>北京中软国际教育科技股份有限公司</a:t>
            </a:r>
            <a:endParaRPr lang="zh-CN" altLang="en-US" sz="800" dirty="0">
              <a:solidFill>
                <a:schemeClr val="bg1">
                  <a:lumMod val="75000"/>
                </a:schemeClr>
              </a:solidFill>
              <a:ea typeface="微软雅黑" panose="020B0503020204020204" pitchFamily="34" charset="-122"/>
            </a:endParaRPr>
          </a:p>
        </p:txBody>
      </p:sp>
      <p:sp>
        <p:nvSpPr>
          <p:cNvPr id="7" name="文本框 6"/>
          <p:cNvSpPr txBox="1"/>
          <p:nvPr/>
        </p:nvSpPr>
        <p:spPr>
          <a:xfrm>
            <a:off x="863600" y="2505710"/>
            <a:ext cx="4442460" cy="922020"/>
          </a:xfrm>
          <a:prstGeom prst="rect">
            <a:avLst/>
          </a:prstGeom>
          <a:noFill/>
        </p:spPr>
        <p:txBody>
          <a:bodyPr wrap="square">
            <a:spAutoFit/>
          </a:bodyPr>
          <a:lstStyle/>
          <a:p>
            <a:pPr marL="304800" indent="266700" algn="l">
              <a:spcBef>
                <a:spcPts val="1200"/>
              </a:spcBef>
              <a:spcAft>
                <a:spcPts val="0"/>
              </a:spcAft>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联系人：</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200" b="1" kern="100" dirty="0">
                <a:effectLst/>
                <a:latin typeface="微软雅黑" panose="020B0503020204020204" pitchFamily="34" charset="-122"/>
                <a:ea typeface="微软雅黑" panose="020B0503020204020204" pitchFamily="34" charset="-122"/>
                <a:cs typeface="Times New Roman" panose="02020603050405020304" pitchFamily="18" charset="0"/>
              </a:rPr>
              <a:t>林老师</a:t>
            </a:r>
          </a:p>
          <a:p>
            <a:pPr marL="304800" indent="266700" algn="l">
              <a:spcBef>
                <a:spcPts val="1200"/>
              </a:spcBef>
              <a:spcAft>
                <a:spcPts val="0"/>
              </a:spcAft>
            </a:pP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联系电话：</a:t>
            </a:r>
            <a:r>
              <a:rPr lang="en-US" altLang="zh-CN" sz="2200" b="1" kern="100" dirty="0">
                <a:effectLst/>
                <a:latin typeface="微软雅黑" panose="020B0503020204020204" pitchFamily="34" charset="-122"/>
                <a:ea typeface="微软雅黑" panose="020B0503020204020204" pitchFamily="34" charset="-122"/>
                <a:cs typeface="Times New Roman" panose="02020603050405020304" pitchFamily="18" charset="0"/>
              </a:rPr>
              <a:t>15880490331</a:t>
            </a:r>
            <a:endParaRPr lang="zh-CN" altLang="zh-CN" sz="22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p:cNvSpPr txBox="1"/>
          <p:nvPr/>
        </p:nvSpPr>
        <p:spPr>
          <a:xfrm>
            <a:off x="1455993" y="2025642"/>
            <a:ext cx="2229877" cy="338554"/>
          </a:xfrm>
          <a:prstGeom prst="rect">
            <a:avLst/>
          </a:prstGeom>
          <a:noFill/>
        </p:spPr>
        <p:txBody>
          <a:bodyPr wrap="square">
            <a:spAutoFit/>
          </a:bodyPr>
          <a:lstStyle/>
          <a:p>
            <a:r>
              <a:rPr lang="zh-CN" altLang="en-US" sz="1600" dirty="0">
                <a:solidFill>
                  <a:srgbClr val="2B7DBC"/>
                </a:solidFill>
                <a:latin typeface="华光大黑二_CNKI" panose="02000500000000000000" pitchFamily="2" charset="-122"/>
                <a:ea typeface="华光大黑二_CNKI" panose="02000500000000000000" pitchFamily="2" charset="-122"/>
              </a:rPr>
              <a:t>赛务咨询及业务对接</a:t>
            </a:r>
          </a:p>
        </p:txBody>
      </p:sp>
      <p:sp>
        <p:nvSpPr>
          <p:cNvPr id="3" name="文本框 2"/>
          <p:cNvSpPr txBox="1"/>
          <p:nvPr/>
        </p:nvSpPr>
        <p:spPr>
          <a:xfrm>
            <a:off x="6565900" y="1953895"/>
            <a:ext cx="4123690" cy="337185"/>
          </a:xfrm>
          <a:prstGeom prst="rect">
            <a:avLst/>
          </a:prstGeom>
          <a:noFill/>
        </p:spPr>
        <p:txBody>
          <a:bodyPr wrap="square" rtlCol="0">
            <a:spAutoFit/>
          </a:bodyPr>
          <a:lstStyle/>
          <a:p>
            <a:pPr algn="l">
              <a:buClrTx/>
              <a:buSzTx/>
              <a:buFontTx/>
            </a:pPr>
            <a:r>
              <a:rPr lang="zh-CN" altLang="en-US" sz="1600" dirty="0">
                <a:solidFill>
                  <a:srgbClr val="2B7DBC"/>
                </a:solidFill>
                <a:latin typeface="华光大黑二_CNKI" panose="02000500000000000000" pitchFamily="2" charset="-122"/>
                <a:ea typeface="华光大黑二_CNKI" panose="02000500000000000000" pitchFamily="2" charset="-122"/>
                <a:sym typeface="+mn-ea"/>
              </a:rPr>
              <a:t>扫描 “二维码”进入报名指导微信群</a:t>
            </a:r>
            <a:endParaRPr lang="zh-CN" altLang="en-US" sz="1600" dirty="0">
              <a:solidFill>
                <a:srgbClr val="2B7DBC"/>
              </a:solidFill>
              <a:latin typeface="华光大黑二_CNKI" panose="02000500000000000000" pitchFamily="2" charset="-122"/>
              <a:ea typeface="华光大黑二_CNKI" panose="02000500000000000000" pitchFamily="2" charset="-122"/>
            </a:endParaRPr>
          </a:p>
        </p:txBody>
      </p:sp>
      <p:pic>
        <p:nvPicPr>
          <p:cNvPr id="9" name="图片 8"/>
          <p:cNvPicPr>
            <a:picLocks noChangeAspect="1"/>
          </p:cNvPicPr>
          <p:nvPr>
            <p:custDataLst>
              <p:tags r:id="rId1"/>
            </p:custDataLst>
          </p:nvPr>
        </p:nvPicPr>
        <p:blipFill>
          <a:blip r:embed="rId6"/>
          <a:stretch>
            <a:fillRect/>
          </a:stretch>
        </p:blipFill>
        <p:spPr>
          <a:xfrm>
            <a:off x="6655850" y="2664600"/>
            <a:ext cx="1524011" cy="1528774"/>
          </a:xfrm>
          <a:prstGeom prst="rect">
            <a:avLst/>
          </a:prstGeom>
        </p:spPr>
      </p:pic>
      <p:pic>
        <p:nvPicPr>
          <p:cNvPr id="27" name="图片 26"/>
          <p:cNvPicPr>
            <a:picLocks noChangeAspect="1"/>
          </p:cNvPicPr>
          <p:nvPr>
            <p:custDataLst>
              <p:tags r:id="rId2"/>
            </p:custDataLst>
          </p:nvPr>
        </p:nvPicPr>
        <p:blipFill>
          <a:blip r:embed="rId7"/>
          <a:stretch>
            <a:fillRect/>
          </a:stretch>
        </p:blipFill>
        <p:spPr>
          <a:xfrm>
            <a:off x="8413052" y="2664283"/>
            <a:ext cx="1600212" cy="1500198"/>
          </a:xfrm>
          <a:prstGeom prst="rect">
            <a:avLst/>
          </a:prstGeom>
        </p:spPr>
      </p:pic>
      <p:sp>
        <p:nvSpPr>
          <p:cNvPr id="11" name="文本框 10"/>
          <p:cNvSpPr txBox="1"/>
          <p:nvPr/>
        </p:nvSpPr>
        <p:spPr>
          <a:xfrm>
            <a:off x="6308090" y="4371340"/>
            <a:ext cx="2079625" cy="737235"/>
          </a:xfrm>
          <a:prstGeom prst="rect">
            <a:avLst/>
          </a:prstGeom>
          <a:noFill/>
        </p:spPr>
        <p:txBody>
          <a:bodyPr wrap="square" rtlCol="0">
            <a:spAutoFit/>
          </a:bodyPr>
          <a:lstStyle/>
          <a:p>
            <a:pPr algn="ctr"/>
            <a:r>
              <a:rPr lang="zh-CN" altLang="zh-CN" sz="1400" kern="100" dirty="0">
                <a:solidFill>
                  <a:schemeClr val="tx1"/>
                </a:solidFill>
                <a:effectLst/>
                <a:ea typeface="华光大标宋_CNKI" panose="02000500000000000000" pitchFamily="2" charset="-122"/>
                <a:cs typeface="Times New Roman" panose="02020603050405020304" pitchFamily="18" charset="0"/>
                <a:sym typeface="+mn-ea"/>
              </a:rPr>
              <a:t>行业数字化创新应用</a:t>
            </a:r>
            <a:r>
              <a:rPr lang="en-US" altLang="zh-CN" sz="1400" kern="100" dirty="0">
                <a:solidFill>
                  <a:schemeClr val="tx1"/>
                </a:solidFill>
                <a:effectLst/>
                <a:ea typeface="华光大标宋_CNKI" panose="02000500000000000000" pitchFamily="2" charset="-122"/>
                <a:cs typeface="Times New Roman" panose="02020603050405020304" pitchFamily="18" charset="0"/>
                <a:sym typeface="+mn-ea"/>
              </a:rPr>
              <a:t> </a:t>
            </a:r>
            <a:r>
              <a:rPr lang="zh-CN" altLang="en-US" sz="1400" kern="100" dirty="0">
                <a:solidFill>
                  <a:schemeClr val="tx1"/>
                </a:solidFill>
                <a:effectLst/>
                <a:ea typeface="华光大标宋_CNKI" panose="02000500000000000000" pitchFamily="2" charset="-122"/>
                <a:cs typeface="Times New Roman" panose="02020603050405020304" pitchFamily="18" charset="0"/>
                <a:sym typeface="+mn-ea"/>
              </a:rPr>
              <a:t>赛道</a:t>
            </a:r>
            <a:r>
              <a:rPr lang="zh-CN" altLang="en-US" sz="1400" kern="100" dirty="0">
                <a:solidFill>
                  <a:schemeClr val="tx1"/>
                </a:solidFill>
                <a:ea typeface="华光大标宋_CNKI" panose="02000500000000000000" pitchFamily="2" charset="-122"/>
                <a:cs typeface="Times New Roman" panose="02020603050405020304" pitchFamily="18" charset="0"/>
                <a:sym typeface="+mn-ea"/>
              </a:rPr>
              <a:t>指导群</a:t>
            </a:r>
            <a:endParaRPr lang="zh-CN" altLang="en-US" sz="1400" dirty="0">
              <a:solidFill>
                <a:schemeClr val="tx1"/>
              </a:solidFill>
            </a:endParaRPr>
          </a:p>
          <a:p>
            <a:endParaRPr lang="zh-CN" altLang="en-US" sz="1400" dirty="0">
              <a:solidFill>
                <a:schemeClr val="tx1"/>
              </a:solidFill>
            </a:endParaRPr>
          </a:p>
        </p:txBody>
      </p:sp>
      <p:sp>
        <p:nvSpPr>
          <p:cNvPr id="12" name="文本框 11"/>
          <p:cNvSpPr txBox="1"/>
          <p:nvPr/>
        </p:nvSpPr>
        <p:spPr>
          <a:xfrm>
            <a:off x="8489950" y="4370705"/>
            <a:ext cx="1896110" cy="460375"/>
          </a:xfrm>
          <a:prstGeom prst="rect">
            <a:avLst/>
          </a:prstGeom>
          <a:noFill/>
        </p:spPr>
        <p:txBody>
          <a:bodyPr wrap="square" rtlCol="0">
            <a:noAutofit/>
          </a:bodyPr>
          <a:lstStyle/>
          <a:p>
            <a:pPr algn="ctr"/>
            <a:r>
              <a:rPr lang="zh-CN" altLang="zh-CN" sz="1400" kern="100" dirty="0">
                <a:ea typeface="华光大标宋_CNKI" panose="02000500000000000000" pitchFamily="2" charset="-122"/>
                <a:cs typeface="Times New Roman" panose="02020603050405020304" pitchFamily="18" charset="0"/>
                <a:sym typeface="+mn-ea"/>
              </a:rPr>
              <a:t>信息技术实践创新</a:t>
            </a:r>
            <a:r>
              <a:rPr lang="en-US" altLang="zh-CN" sz="1400" kern="100" dirty="0">
                <a:ea typeface="华光大标宋_CNKI" panose="02000500000000000000" pitchFamily="2" charset="-122"/>
                <a:cs typeface="Times New Roman" panose="02020603050405020304" pitchFamily="18" charset="0"/>
                <a:sym typeface="+mn-ea"/>
              </a:rPr>
              <a:t> </a:t>
            </a:r>
            <a:r>
              <a:rPr lang="zh-CN" altLang="en-US" sz="1400" kern="100" dirty="0">
                <a:ea typeface="华光大标宋_CNKI" panose="02000500000000000000" pitchFamily="2" charset="-122"/>
                <a:cs typeface="Times New Roman" panose="02020603050405020304" pitchFamily="18" charset="0"/>
                <a:sym typeface="+mn-ea"/>
              </a:rPr>
              <a:t>赛</a:t>
            </a:r>
            <a:r>
              <a:rPr lang="zh-CN" altLang="en-US" sz="1400" kern="100" dirty="0">
                <a:effectLst/>
                <a:ea typeface="华光大标宋_CNKI" panose="02000500000000000000" pitchFamily="2" charset="-122"/>
                <a:cs typeface="Times New Roman" panose="02020603050405020304" pitchFamily="18" charset="0"/>
                <a:sym typeface="+mn-ea"/>
              </a:rPr>
              <a:t>道</a:t>
            </a:r>
            <a:r>
              <a:rPr lang="zh-CN" altLang="en-US" sz="1400" kern="100" dirty="0">
                <a:ea typeface="华光大标宋_CNKI" panose="02000500000000000000" pitchFamily="2" charset="-122"/>
                <a:cs typeface="Times New Roman" panose="02020603050405020304" pitchFamily="18" charset="0"/>
                <a:sym typeface="+mn-ea"/>
              </a:rPr>
              <a:t>指导群</a:t>
            </a:r>
            <a:endParaRPr lang="zh-CN" altLang="en-US" sz="1400"/>
          </a:p>
        </p:txBody>
      </p:sp>
      <p:sp>
        <p:nvSpPr>
          <p:cNvPr id="32" name="文本框 31"/>
          <p:cNvSpPr txBox="1"/>
          <p:nvPr>
            <p:custDataLst>
              <p:tags r:id="rId3"/>
            </p:custDataLst>
          </p:nvPr>
        </p:nvSpPr>
        <p:spPr>
          <a:xfrm>
            <a:off x="6219794" y="5409208"/>
            <a:ext cx="4470042" cy="307777"/>
          </a:xfrm>
          <a:prstGeom prst="rect">
            <a:avLst/>
          </a:prstGeom>
          <a:noFill/>
        </p:spPr>
        <p:txBody>
          <a:bodyPr wrap="square">
            <a:spAutoFit/>
          </a:bodyPr>
          <a:lstStyle/>
          <a:p>
            <a:pPr algn="ctr"/>
            <a:r>
              <a:rPr lang="zh-CN" altLang="en-US" sz="1400" dirty="0">
                <a:solidFill>
                  <a:srgbClr val="FF0000"/>
                </a:solidFill>
                <a:latin typeface="华光中圆_CNKI" panose="02000500000000000000" pitchFamily="2" charset="-122"/>
                <a:ea typeface="华光中圆_CNKI" panose="02000500000000000000" pitchFamily="2" charset="-122"/>
              </a:rPr>
              <a:t>赛务沟通 </a:t>
            </a:r>
            <a:r>
              <a:rPr lang="en-US" altLang="zh-CN" sz="1400" dirty="0">
                <a:solidFill>
                  <a:srgbClr val="FF0000"/>
                </a:solidFill>
                <a:latin typeface="华光中圆_CNKI" panose="02000500000000000000" pitchFamily="2" charset="-122"/>
                <a:ea typeface="华光中圆_CNKI" panose="02000500000000000000" pitchFamily="2" charset="-122"/>
              </a:rPr>
              <a:t>| </a:t>
            </a:r>
            <a:r>
              <a:rPr lang="zh-CN" altLang="en-US" sz="1400" dirty="0">
                <a:solidFill>
                  <a:srgbClr val="FF0000"/>
                </a:solidFill>
                <a:latin typeface="华光中圆_CNKI" panose="02000500000000000000" pitchFamily="2" charset="-122"/>
                <a:ea typeface="华光中圆_CNKI" panose="02000500000000000000" pitchFamily="2" charset="-122"/>
              </a:rPr>
              <a:t>赛务通知 </a:t>
            </a:r>
            <a:r>
              <a:rPr lang="en-US" altLang="zh-CN" sz="1400" dirty="0">
                <a:solidFill>
                  <a:srgbClr val="FF0000"/>
                </a:solidFill>
                <a:latin typeface="华光中圆_CNKI" panose="02000500000000000000" pitchFamily="2" charset="-122"/>
                <a:ea typeface="华光中圆_CNKI" panose="02000500000000000000" pitchFamily="2" charset="-122"/>
              </a:rPr>
              <a:t>| </a:t>
            </a:r>
            <a:r>
              <a:rPr lang="zh-CN" altLang="en-US" sz="1400" dirty="0">
                <a:solidFill>
                  <a:srgbClr val="FF0000"/>
                </a:solidFill>
                <a:latin typeface="华光中圆_CNKI" panose="02000500000000000000" pitchFamily="2" charset="-122"/>
                <a:ea typeface="华光中圆_CNKI" panose="02000500000000000000" pitchFamily="2" charset="-122"/>
              </a:rPr>
              <a:t>指导答疑</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8711" y="466723"/>
            <a:ext cx="1523582" cy="430888"/>
          </a:xfrm>
          <a:prstGeom prst="rect">
            <a:avLst/>
          </a:prstGeom>
        </p:spPr>
      </p:pic>
      <p:sp>
        <p:nvSpPr>
          <p:cNvPr id="6" name="文本框 5"/>
          <p:cNvSpPr txBox="1"/>
          <p:nvPr/>
        </p:nvSpPr>
        <p:spPr>
          <a:xfrm>
            <a:off x="732340" y="6268165"/>
            <a:ext cx="2432469" cy="215444"/>
          </a:xfrm>
          <a:prstGeom prst="rect">
            <a:avLst/>
          </a:prstGeom>
          <a:noFill/>
        </p:spPr>
        <p:txBody>
          <a:bodyPr wrap="square">
            <a:spAutoFit/>
          </a:bodyPr>
          <a:lstStyle/>
          <a:p>
            <a:pPr algn="dist"/>
            <a:r>
              <a:rPr lang="en-US" altLang="zh-CN" sz="800" kern="100" dirty="0">
                <a:solidFill>
                  <a:schemeClr val="bg1">
                    <a:lumMod val="75000"/>
                  </a:schemeClr>
                </a:solidFill>
                <a:ea typeface="微软雅黑" panose="020B0503020204020204" pitchFamily="34" charset="-122"/>
                <a:cs typeface="Times New Roman" panose="02020603050405020304" pitchFamily="18" charset="0"/>
              </a:rPr>
              <a:t>@2023 </a:t>
            </a:r>
            <a:r>
              <a:rPr lang="zh-CN" altLang="en-US" sz="800" kern="100" dirty="0">
                <a:solidFill>
                  <a:schemeClr val="bg1">
                    <a:lumMod val="75000"/>
                  </a:schemeClr>
                </a:solidFill>
                <a:ea typeface="微软雅黑" panose="020B0503020204020204" pitchFamily="34" charset="-122"/>
                <a:cs typeface="Times New Roman" panose="02020603050405020304" pitchFamily="18" charset="0"/>
              </a:rPr>
              <a:t>北京中软国际教育科技股份有限公司</a:t>
            </a:r>
            <a:endParaRPr lang="zh-CN" altLang="en-US" sz="800" dirty="0">
              <a:solidFill>
                <a:schemeClr val="bg1">
                  <a:lumMod val="75000"/>
                </a:schemeClr>
              </a:solidFill>
              <a:ea typeface="微软雅黑" panose="020B0503020204020204" pitchFamily="34" charset="-122"/>
            </a:endParaRPr>
          </a:p>
        </p:txBody>
      </p:sp>
      <p:sp>
        <p:nvSpPr>
          <p:cNvPr id="8" name="文本框 7"/>
          <p:cNvSpPr txBox="1"/>
          <p:nvPr/>
        </p:nvSpPr>
        <p:spPr>
          <a:xfrm>
            <a:off x="802640" y="1483995"/>
            <a:ext cx="9074785" cy="2411095"/>
          </a:xfrm>
          <a:prstGeom prst="rect">
            <a:avLst/>
          </a:prstGeom>
          <a:noFill/>
        </p:spPr>
        <p:txBody>
          <a:bodyPr wrap="square">
            <a:noAutofit/>
          </a:bodyPr>
          <a:lstStyle/>
          <a:p>
            <a:pPr algn="just">
              <a:lnSpc>
                <a:spcPct val="150000"/>
              </a:lnSpc>
            </a:pPr>
            <a:r>
              <a:rPr lang="zh-CN" altLang="zh-CN" sz="1600" dirty="0">
                <a:latin typeface="华光中圆_CNKI" panose="02000500000000000000" pitchFamily="2" charset="-122"/>
                <a:ea typeface="华光中圆_CNKI" panose="02000500000000000000" pitchFamily="2" charset="-122"/>
              </a:rPr>
              <a:t>数字经济引领产业发展，新一代信息技术推进行业数字化转型。为了更好地响应数字化转型的国家战略，中软国际教育科技集团连续多年组织面向高校的行业数字化应用技术大赛，旨在联合高等院校、行业机构等多方资源，</a:t>
            </a:r>
            <a:r>
              <a:rPr lang="zh-CN" altLang="zh-CN" sz="1600" b="1" dirty="0">
                <a:latin typeface="微软雅黑" panose="020B0503020204020204" pitchFamily="34" charset="-122"/>
                <a:ea typeface="微软雅黑" panose="020B0503020204020204" pitchFamily="34" charset="-122"/>
              </a:rPr>
              <a:t>搭建面向行业数字化前沿技术竞技、优秀人才选拔、创新成果展示以及校企对接交流合作的平台</a:t>
            </a:r>
            <a:r>
              <a:rPr lang="zh-CN" altLang="zh-CN" sz="1600" dirty="0">
                <a:latin typeface="华光中圆_CNKI" panose="02000500000000000000" pitchFamily="2" charset="-122"/>
                <a:ea typeface="华光中圆_CNKI" panose="02000500000000000000" pitchFamily="2" charset="-122"/>
              </a:rPr>
              <a:t>，广泛传播数字化前沿技术、普及行业数字化转型知识、推广产业优秀的数字化工具及平台、提升信息技术在行业领域工程应用实践能力，为推进行业数字化转型提供可持续发展的动力和支撑。</a:t>
            </a:r>
            <a:endParaRPr lang="zh-CN" altLang="en-US" sz="1600" dirty="0">
              <a:latin typeface="华光中圆_CNKI" panose="02000500000000000000" pitchFamily="2" charset="-122"/>
              <a:ea typeface="华光中圆_CNKI" panose="02000500000000000000" pitchFamily="2" charset="-122"/>
            </a:endParaRPr>
          </a:p>
        </p:txBody>
      </p:sp>
      <p:sp>
        <p:nvSpPr>
          <p:cNvPr id="10" name="文本框 9"/>
          <p:cNvSpPr txBox="1"/>
          <p:nvPr/>
        </p:nvSpPr>
        <p:spPr>
          <a:xfrm>
            <a:off x="802640" y="1064260"/>
            <a:ext cx="2362835" cy="368300"/>
          </a:xfrm>
          <a:prstGeom prst="rect">
            <a:avLst/>
          </a:prstGeom>
          <a:noFill/>
        </p:spPr>
        <p:txBody>
          <a:bodyPr wrap="square">
            <a:spAutoFit/>
          </a:bodyPr>
          <a:lstStyle/>
          <a:p>
            <a:r>
              <a:rPr lang="zh-CN" altLang="en-US" dirty="0">
                <a:solidFill>
                  <a:srgbClr val="2B7DBC"/>
                </a:solidFill>
                <a:latin typeface="华光大黑二_CNKI" panose="02000500000000000000" pitchFamily="2" charset="-122"/>
                <a:ea typeface="华光大黑二_CNKI" panose="02000500000000000000" pitchFamily="2" charset="-122"/>
              </a:rPr>
              <a:t>赛事背景</a:t>
            </a:r>
          </a:p>
        </p:txBody>
      </p:sp>
      <p:sp>
        <p:nvSpPr>
          <p:cNvPr id="17" name="文本框 16"/>
          <p:cNvSpPr txBox="1"/>
          <p:nvPr/>
        </p:nvSpPr>
        <p:spPr>
          <a:xfrm>
            <a:off x="802875" y="4197601"/>
            <a:ext cx="3265650" cy="368300"/>
          </a:xfrm>
          <a:prstGeom prst="rect">
            <a:avLst/>
          </a:prstGeom>
          <a:noFill/>
        </p:spPr>
        <p:txBody>
          <a:bodyPr wrap="square">
            <a:spAutoFit/>
          </a:bodyPr>
          <a:lstStyle/>
          <a:p>
            <a:r>
              <a:rPr lang="zh-CN" altLang="en-US" dirty="0">
                <a:solidFill>
                  <a:srgbClr val="2B7DBC"/>
                </a:solidFill>
                <a:latin typeface="华光大黑二_CNKI" panose="02000500000000000000" pitchFamily="2" charset="-122"/>
                <a:ea typeface="华光大黑二_CNKI" panose="02000500000000000000" pitchFamily="2" charset="-122"/>
              </a:rPr>
              <a:t>本届大赛特色</a:t>
            </a:r>
          </a:p>
        </p:txBody>
      </p:sp>
      <p:sp>
        <p:nvSpPr>
          <p:cNvPr id="18" name="文本框 17"/>
          <p:cNvSpPr txBox="1"/>
          <p:nvPr/>
        </p:nvSpPr>
        <p:spPr>
          <a:xfrm>
            <a:off x="802640" y="4631690"/>
            <a:ext cx="9074150" cy="1175385"/>
          </a:xfrm>
          <a:prstGeom prst="rect">
            <a:avLst/>
          </a:prstGeom>
          <a:noFill/>
        </p:spPr>
        <p:txBody>
          <a:bodyPr wrap="square">
            <a:noAutofit/>
          </a:bodyPr>
          <a:lstStyle/>
          <a:p>
            <a:pPr algn="just">
              <a:lnSpc>
                <a:spcPct val="150000"/>
              </a:lnSpc>
            </a:pPr>
            <a:r>
              <a:rPr lang="zh-CN" altLang="en-US" sz="1600" dirty="0">
                <a:latin typeface="华光中圆_CNKI" panose="02000500000000000000" pitchFamily="2" charset="-122"/>
                <a:ea typeface="华光中圆_CNKI" panose="02000500000000000000" pitchFamily="2" charset="-122"/>
              </a:rPr>
              <a:t>打破往年仅计算机工科相关专业参与的局面，</a:t>
            </a:r>
            <a:r>
              <a:rPr lang="zh-CN" altLang="en-US" sz="1600" b="1" dirty="0">
                <a:solidFill>
                  <a:srgbClr val="C00000"/>
                </a:solidFill>
                <a:latin typeface="微软雅黑" panose="020B0503020204020204" pitchFamily="34" charset="-122"/>
                <a:ea typeface="微软雅黑" panose="020B0503020204020204" pitchFamily="34" charset="-122"/>
              </a:rPr>
              <a:t>积极拓展医学、金融、财经、交通等“新医科”、“新文科”专业</a:t>
            </a:r>
            <a:r>
              <a:rPr lang="zh-CN" altLang="en-US" sz="1600" dirty="0">
                <a:latin typeface="华光中圆_CNKI" panose="02000500000000000000" pitchFamily="2" charset="-122"/>
                <a:ea typeface="华光中圆_CNKI" panose="02000500000000000000" pitchFamily="2" charset="-122"/>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8711" y="466723"/>
            <a:ext cx="1523582" cy="430888"/>
          </a:xfrm>
          <a:prstGeom prst="rect">
            <a:avLst/>
          </a:prstGeom>
        </p:spPr>
      </p:pic>
      <p:sp>
        <p:nvSpPr>
          <p:cNvPr id="6" name="文本框 5"/>
          <p:cNvSpPr txBox="1"/>
          <p:nvPr/>
        </p:nvSpPr>
        <p:spPr>
          <a:xfrm>
            <a:off x="732340" y="6268165"/>
            <a:ext cx="2432469" cy="215444"/>
          </a:xfrm>
          <a:prstGeom prst="rect">
            <a:avLst/>
          </a:prstGeom>
          <a:noFill/>
        </p:spPr>
        <p:txBody>
          <a:bodyPr wrap="square">
            <a:spAutoFit/>
          </a:bodyPr>
          <a:lstStyle/>
          <a:p>
            <a:pPr algn="dist"/>
            <a:r>
              <a:rPr lang="en-US" altLang="zh-CN" sz="800" kern="100" dirty="0">
                <a:solidFill>
                  <a:schemeClr val="bg1">
                    <a:lumMod val="75000"/>
                  </a:schemeClr>
                </a:solidFill>
                <a:ea typeface="微软雅黑" panose="020B0503020204020204" pitchFamily="34" charset="-122"/>
                <a:cs typeface="Times New Roman" panose="02020603050405020304" pitchFamily="18" charset="0"/>
              </a:rPr>
              <a:t>@2023 </a:t>
            </a:r>
            <a:r>
              <a:rPr lang="zh-CN" altLang="en-US" sz="800" kern="100" dirty="0">
                <a:solidFill>
                  <a:schemeClr val="bg1">
                    <a:lumMod val="75000"/>
                  </a:schemeClr>
                </a:solidFill>
                <a:ea typeface="微软雅黑" panose="020B0503020204020204" pitchFamily="34" charset="-122"/>
                <a:cs typeface="Times New Roman" panose="02020603050405020304" pitchFamily="18" charset="0"/>
              </a:rPr>
              <a:t>北京中软国际教育科技股份有限公司</a:t>
            </a:r>
            <a:endParaRPr lang="zh-CN" altLang="en-US" sz="800" dirty="0">
              <a:solidFill>
                <a:schemeClr val="bg1">
                  <a:lumMod val="75000"/>
                </a:schemeClr>
              </a:solidFill>
              <a:ea typeface="微软雅黑" panose="020B0503020204020204" pitchFamily="34" charset="-122"/>
            </a:endParaRPr>
          </a:p>
        </p:txBody>
      </p:sp>
      <p:sp>
        <p:nvSpPr>
          <p:cNvPr id="7" name="文本框 6"/>
          <p:cNvSpPr txBox="1"/>
          <p:nvPr/>
        </p:nvSpPr>
        <p:spPr>
          <a:xfrm>
            <a:off x="2388552" y="1479426"/>
            <a:ext cx="7414895" cy="1184880"/>
          </a:xfrm>
          <a:prstGeom prst="rect">
            <a:avLst/>
          </a:prstGeom>
          <a:noFill/>
        </p:spPr>
        <p:txBody>
          <a:bodyPr wrap="square" rtlCol="0">
            <a:noAutofit/>
          </a:bodyPr>
          <a:lstStyle/>
          <a:p>
            <a:pPr algn="ctr"/>
            <a:r>
              <a:rPr lang="zh-CN" altLang="en-US" b="1" dirty="0">
                <a:latin typeface="+mj-lt"/>
                <a:ea typeface="+mj-lt"/>
                <a:cs typeface="+mj-lt"/>
              </a:rPr>
              <a:t>大赛报名总人数</a:t>
            </a:r>
            <a:endParaRPr lang="en-US" altLang="zh-CN" b="1" dirty="0">
              <a:latin typeface="+mj-lt"/>
              <a:ea typeface="+mj-lt"/>
              <a:cs typeface="+mj-lt"/>
            </a:endParaRPr>
          </a:p>
          <a:p>
            <a:pPr algn="ctr"/>
            <a:r>
              <a:rPr lang="en-US" altLang="zh-CN" sz="5000" b="1" dirty="0">
                <a:solidFill>
                  <a:srgbClr val="C00000"/>
                </a:solidFill>
                <a:latin typeface="微软雅黑" panose="020B0503020204020204" pitchFamily="34" charset="-122"/>
                <a:ea typeface="微软雅黑" panose="020B0503020204020204" pitchFamily="34" charset="-122"/>
                <a:cs typeface="+mj-lt"/>
              </a:rPr>
              <a:t>3144</a:t>
            </a:r>
          </a:p>
        </p:txBody>
      </p:sp>
      <p:grpSp>
        <p:nvGrpSpPr>
          <p:cNvPr id="9" name="组合 8">
            <a:extLst>
              <a:ext uri="{FF2B5EF4-FFF2-40B4-BE49-F238E27FC236}">
                <a16:creationId xmlns:a16="http://schemas.microsoft.com/office/drawing/2014/main" id="{1705E7C1-2FF1-EAEF-075B-D43CBBF95FF4}"/>
              </a:ext>
            </a:extLst>
          </p:cNvPr>
          <p:cNvGrpSpPr/>
          <p:nvPr/>
        </p:nvGrpSpPr>
        <p:grpSpPr>
          <a:xfrm>
            <a:off x="3372436" y="3034911"/>
            <a:ext cx="2277585" cy="2013924"/>
            <a:chOff x="1733433" y="2563686"/>
            <a:chExt cx="2277585" cy="2013924"/>
          </a:xfrm>
        </p:grpSpPr>
        <p:sp>
          <p:nvSpPr>
            <p:cNvPr id="4" name="矩形: 圆角 3">
              <a:extLst>
                <a:ext uri="{FF2B5EF4-FFF2-40B4-BE49-F238E27FC236}">
                  <a16:creationId xmlns:a16="http://schemas.microsoft.com/office/drawing/2014/main" id="{1A08C5E1-E162-C53C-FBFE-41B3EB342D1E}"/>
                </a:ext>
              </a:extLst>
            </p:cNvPr>
            <p:cNvSpPr/>
            <p:nvPr/>
          </p:nvSpPr>
          <p:spPr>
            <a:xfrm>
              <a:off x="1733433" y="2563686"/>
              <a:ext cx="2277585" cy="2013924"/>
            </a:xfrm>
            <a:prstGeom prst="roundRect">
              <a:avLst>
                <a:gd name="adj" fmla="val 64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8464FE9-83CE-20D2-B5CB-B8F62A747975}"/>
                </a:ext>
              </a:extLst>
            </p:cNvPr>
            <p:cNvSpPr txBox="1"/>
            <p:nvPr/>
          </p:nvSpPr>
          <p:spPr>
            <a:xfrm>
              <a:off x="1806582" y="2939706"/>
              <a:ext cx="2041973" cy="630942"/>
            </a:xfrm>
            <a:prstGeom prst="rect">
              <a:avLst/>
            </a:prstGeom>
            <a:noFill/>
          </p:spPr>
          <p:txBody>
            <a:bodyPr wrap="square">
              <a:spAutoFit/>
            </a:bodyPr>
            <a:lstStyle/>
            <a:p>
              <a:pPr algn="ctr">
                <a:buNone/>
              </a:pPr>
              <a:r>
                <a:rPr lang="en-US" altLang="zh-CN" sz="3500" b="1" dirty="0">
                  <a:solidFill>
                    <a:schemeClr val="bg1"/>
                  </a:solidFill>
                  <a:latin typeface="微软雅黑" panose="020B0503020204020204" pitchFamily="34" charset="-122"/>
                  <a:ea typeface="微软雅黑" panose="020B0503020204020204" pitchFamily="34" charset="-122"/>
                </a:rPr>
                <a:t>1077</a:t>
              </a:r>
            </a:p>
          </p:txBody>
        </p:sp>
        <p:sp>
          <p:nvSpPr>
            <p:cNvPr id="8" name="文本框 7">
              <a:extLst>
                <a:ext uri="{FF2B5EF4-FFF2-40B4-BE49-F238E27FC236}">
                  <a16:creationId xmlns:a16="http://schemas.microsoft.com/office/drawing/2014/main" id="{D694010A-9B43-FCD3-DE32-779DC2D42149}"/>
                </a:ext>
              </a:extLst>
            </p:cNvPr>
            <p:cNvSpPr txBox="1"/>
            <p:nvPr/>
          </p:nvSpPr>
          <p:spPr>
            <a:xfrm>
              <a:off x="1890507" y="3871700"/>
              <a:ext cx="2041973" cy="338554"/>
            </a:xfrm>
            <a:prstGeom prst="rect">
              <a:avLst/>
            </a:prstGeom>
            <a:noFill/>
          </p:spPr>
          <p:txBody>
            <a:bodyPr wrap="square">
              <a:spAutoFit/>
            </a:bodyPr>
            <a:lstStyle/>
            <a:p>
              <a:pPr algn="ctr">
                <a:buNone/>
              </a:pPr>
              <a:r>
                <a:rPr lang="zh-CN" altLang="en-US" sz="1600" b="1" dirty="0">
                  <a:solidFill>
                    <a:schemeClr val="bg1"/>
                  </a:solidFill>
                  <a:latin typeface="微软雅黑" panose="020B0503020204020204" pitchFamily="34" charset="-122"/>
                  <a:ea typeface="微软雅黑" panose="020B0503020204020204" pitchFamily="34" charset="-122"/>
                </a:rPr>
                <a:t>报名队伍（组）</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id="{B3411844-C0F5-130D-8AB6-A82890E9C42D}"/>
              </a:ext>
            </a:extLst>
          </p:cNvPr>
          <p:cNvGrpSpPr/>
          <p:nvPr/>
        </p:nvGrpSpPr>
        <p:grpSpPr>
          <a:xfrm>
            <a:off x="6541980" y="3034911"/>
            <a:ext cx="2277585" cy="2013924"/>
            <a:chOff x="1733433" y="2563686"/>
            <a:chExt cx="2277585" cy="2013924"/>
          </a:xfrm>
        </p:grpSpPr>
        <p:sp>
          <p:nvSpPr>
            <p:cNvPr id="13" name="矩形: 圆角 12">
              <a:extLst>
                <a:ext uri="{FF2B5EF4-FFF2-40B4-BE49-F238E27FC236}">
                  <a16:creationId xmlns:a16="http://schemas.microsoft.com/office/drawing/2014/main" id="{DD0AA391-6F0E-A586-4C45-3B80BD2ECFDD}"/>
                </a:ext>
              </a:extLst>
            </p:cNvPr>
            <p:cNvSpPr/>
            <p:nvPr/>
          </p:nvSpPr>
          <p:spPr>
            <a:xfrm>
              <a:off x="1733433" y="2563686"/>
              <a:ext cx="2277585" cy="2013924"/>
            </a:xfrm>
            <a:prstGeom prst="roundRect">
              <a:avLst>
                <a:gd name="adj" fmla="val 64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1A799F7-C131-9847-2016-1F0E1AC72B10}"/>
                </a:ext>
              </a:extLst>
            </p:cNvPr>
            <p:cNvSpPr txBox="1"/>
            <p:nvPr/>
          </p:nvSpPr>
          <p:spPr>
            <a:xfrm>
              <a:off x="1806582" y="2939706"/>
              <a:ext cx="2041973" cy="630942"/>
            </a:xfrm>
            <a:prstGeom prst="rect">
              <a:avLst/>
            </a:prstGeom>
            <a:noFill/>
          </p:spPr>
          <p:txBody>
            <a:bodyPr wrap="square">
              <a:spAutoFit/>
            </a:bodyPr>
            <a:lstStyle/>
            <a:p>
              <a:pPr algn="ctr">
                <a:buNone/>
              </a:pPr>
              <a:r>
                <a:rPr lang="en-US" altLang="zh-CN" sz="3500" b="1" dirty="0">
                  <a:solidFill>
                    <a:schemeClr val="bg1"/>
                  </a:solidFill>
                  <a:latin typeface="微软雅黑" panose="020B0503020204020204" pitchFamily="34" charset="-122"/>
                  <a:ea typeface="微软雅黑" panose="020B0503020204020204" pitchFamily="34" charset="-122"/>
                </a:rPr>
                <a:t>83</a:t>
              </a:r>
            </a:p>
          </p:txBody>
        </p:sp>
        <p:sp>
          <p:nvSpPr>
            <p:cNvPr id="15" name="文本框 14">
              <a:extLst>
                <a:ext uri="{FF2B5EF4-FFF2-40B4-BE49-F238E27FC236}">
                  <a16:creationId xmlns:a16="http://schemas.microsoft.com/office/drawing/2014/main" id="{DB446E8A-02F3-68BA-AC88-BB98F9D06B25}"/>
                </a:ext>
              </a:extLst>
            </p:cNvPr>
            <p:cNvSpPr txBox="1"/>
            <p:nvPr/>
          </p:nvSpPr>
          <p:spPr>
            <a:xfrm>
              <a:off x="1890507" y="3871700"/>
              <a:ext cx="2041973" cy="338554"/>
            </a:xfrm>
            <a:prstGeom prst="rect">
              <a:avLst/>
            </a:prstGeom>
            <a:noFill/>
          </p:spPr>
          <p:txBody>
            <a:bodyPr wrap="square">
              <a:spAutoFit/>
            </a:bodyPr>
            <a:lstStyle/>
            <a:p>
              <a:pPr algn="ctr">
                <a:buNone/>
              </a:pPr>
              <a:r>
                <a:rPr lang="zh-CN" altLang="en-US" sz="1600" b="1" dirty="0">
                  <a:solidFill>
                    <a:schemeClr val="bg1"/>
                  </a:solidFill>
                  <a:latin typeface="微软雅黑" panose="020B0503020204020204" pitchFamily="34" charset="-122"/>
                  <a:ea typeface="微软雅黑" panose="020B0503020204020204" pitchFamily="34" charset="-122"/>
                </a:rPr>
                <a:t>参赛院校（所）</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a:extLst>
              <a:ext uri="{FF2B5EF4-FFF2-40B4-BE49-F238E27FC236}">
                <a16:creationId xmlns:a16="http://schemas.microsoft.com/office/drawing/2014/main" id="{6DEEA74D-1EC9-D97A-7A7F-089B620B8210}"/>
              </a:ext>
            </a:extLst>
          </p:cNvPr>
          <p:cNvSpPr txBox="1"/>
          <p:nvPr/>
        </p:nvSpPr>
        <p:spPr>
          <a:xfrm>
            <a:off x="653007" y="683789"/>
            <a:ext cx="3419719" cy="307777"/>
          </a:xfrm>
          <a:prstGeom prst="rect">
            <a:avLst/>
          </a:prstGeom>
          <a:noFill/>
        </p:spPr>
        <p:txBody>
          <a:bodyPr wrap="square">
            <a:spAutoFit/>
          </a:bodyPr>
          <a:lstStyle/>
          <a:p>
            <a:r>
              <a:rPr lang="zh-CN" altLang="en-US" sz="1400" dirty="0">
                <a:solidFill>
                  <a:srgbClr val="2B7DBC"/>
                </a:solidFill>
                <a:latin typeface="华光大黑二_CNKI" panose="02000500000000000000" pitchFamily="2" charset="-122"/>
                <a:ea typeface="华光大黑二_CNKI" panose="02000500000000000000" pitchFamily="2" charset="-122"/>
              </a:rPr>
              <a:t>本届大赛上半年决赛季报名数据</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54387" y="3256278"/>
            <a:ext cx="4745182" cy="2340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8711" y="466723"/>
            <a:ext cx="1523582" cy="430888"/>
          </a:xfrm>
          <a:prstGeom prst="rect">
            <a:avLst/>
          </a:prstGeom>
        </p:spPr>
      </p:pic>
      <p:sp>
        <p:nvSpPr>
          <p:cNvPr id="6" name="文本框 5"/>
          <p:cNvSpPr txBox="1"/>
          <p:nvPr/>
        </p:nvSpPr>
        <p:spPr>
          <a:xfrm>
            <a:off x="732340" y="6268165"/>
            <a:ext cx="2432469" cy="215444"/>
          </a:xfrm>
          <a:prstGeom prst="rect">
            <a:avLst/>
          </a:prstGeom>
          <a:noFill/>
        </p:spPr>
        <p:txBody>
          <a:bodyPr wrap="square">
            <a:spAutoFit/>
          </a:bodyPr>
          <a:lstStyle/>
          <a:p>
            <a:pPr algn="dist"/>
            <a:r>
              <a:rPr lang="en-US" altLang="zh-CN" sz="800" kern="100" dirty="0">
                <a:solidFill>
                  <a:schemeClr val="bg1">
                    <a:lumMod val="75000"/>
                  </a:schemeClr>
                </a:solidFill>
                <a:ea typeface="微软雅黑" panose="020B0503020204020204" pitchFamily="34" charset="-122"/>
                <a:cs typeface="Times New Roman" panose="02020603050405020304" pitchFamily="18" charset="0"/>
              </a:rPr>
              <a:t>@2023 </a:t>
            </a:r>
            <a:r>
              <a:rPr lang="zh-CN" altLang="en-US" sz="800" kern="100" dirty="0">
                <a:solidFill>
                  <a:schemeClr val="bg1">
                    <a:lumMod val="75000"/>
                  </a:schemeClr>
                </a:solidFill>
                <a:ea typeface="微软雅黑" panose="020B0503020204020204" pitchFamily="34" charset="-122"/>
                <a:cs typeface="Times New Roman" panose="02020603050405020304" pitchFamily="18" charset="0"/>
              </a:rPr>
              <a:t>北京中软国际教育科技股份有限公司</a:t>
            </a:r>
            <a:endParaRPr lang="zh-CN" altLang="en-US" sz="800" dirty="0">
              <a:solidFill>
                <a:schemeClr val="bg1">
                  <a:lumMod val="75000"/>
                </a:schemeClr>
              </a:solidFill>
              <a:ea typeface="微软雅黑" panose="020B0503020204020204" pitchFamily="34" charset="-122"/>
            </a:endParaRPr>
          </a:p>
        </p:txBody>
      </p:sp>
      <p:sp>
        <p:nvSpPr>
          <p:cNvPr id="10" name="文本框 9"/>
          <p:cNvSpPr txBox="1"/>
          <p:nvPr/>
        </p:nvSpPr>
        <p:spPr>
          <a:xfrm>
            <a:off x="653007" y="683789"/>
            <a:ext cx="2229877" cy="307777"/>
          </a:xfrm>
          <a:prstGeom prst="rect">
            <a:avLst/>
          </a:prstGeom>
          <a:noFill/>
        </p:spPr>
        <p:txBody>
          <a:bodyPr wrap="square">
            <a:spAutoFit/>
          </a:bodyPr>
          <a:lstStyle/>
          <a:p>
            <a:r>
              <a:rPr lang="zh-CN" altLang="en-US" sz="1400" dirty="0">
                <a:solidFill>
                  <a:srgbClr val="2B7DBC"/>
                </a:solidFill>
                <a:latin typeface="华光大黑二_CNKI" panose="02000500000000000000" pitchFamily="2" charset="-122"/>
                <a:ea typeface="华光大黑二_CNKI" panose="02000500000000000000" pitchFamily="2" charset="-122"/>
              </a:rPr>
              <a:t>本届大赛赛道说明</a:t>
            </a:r>
          </a:p>
        </p:txBody>
      </p:sp>
      <p:sp>
        <p:nvSpPr>
          <p:cNvPr id="2" name="矩形 1"/>
          <p:cNvSpPr/>
          <p:nvPr/>
        </p:nvSpPr>
        <p:spPr>
          <a:xfrm>
            <a:off x="2155874" y="3018341"/>
            <a:ext cx="2492326" cy="410659"/>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kern="100" dirty="0">
                <a:effectLst/>
                <a:ea typeface="华光大标宋_CNKI" panose="02000500000000000000" pitchFamily="2" charset="-122"/>
                <a:cs typeface="Times New Roman" panose="02020603050405020304" pitchFamily="18" charset="0"/>
              </a:rPr>
              <a:t>行业数字化创新应用</a:t>
            </a:r>
            <a:r>
              <a:rPr lang="en-US" altLang="zh-CN" sz="1400" kern="100" dirty="0">
                <a:effectLst/>
                <a:ea typeface="华光大标宋_CNKI" panose="02000500000000000000" pitchFamily="2" charset="-122"/>
                <a:cs typeface="Times New Roman" panose="02020603050405020304" pitchFamily="18" charset="0"/>
              </a:rPr>
              <a:t> </a:t>
            </a:r>
            <a:r>
              <a:rPr lang="zh-CN" altLang="en-US" sz="1400" kern="100" dirty="0">
                <a:effectLst/>
                <a:ea typeface="华光大标宋_CNKI" panose="02000500000000000000" pitchFamily="2" charset="-122"/>
                <a:cs typeface="Times New Roman" panose="02020603050405020304" pitchFamily="18" charset="0"/>
              </a:rPr>
              <a:t>赛道</a:t>
            </a:r>
            <a:endParaRPr lang="zh-CN" altLang="en-US" sz="1400" dirty="0"/>
          </a:p>
        </p:txBody>
      </p:sp>
      <p:sp>
        <p:nvSpPr>
          <p:cNvPr id="4" name="文本框 3"/>
          <p:cNvSpPr txBox="1"/>
          <p:nvPr/>
        </p:nvSpPr>
        <p:spPr>
          <a:xfrm>
            <a:off x="653007" y="1095025"/>
            <a:ext cx="9615704" cy="621902"/>
          </a:xfrm>
          <a:prstGeom prst="rect">
            <a:avLst/>
          </a:prstGeom>
          <a:noFill/>
        </p:spPr>
        <p:txBody>
          <a:bodyPr wrap="square">
            <a:spAutoFit/>
          </a:bodyPr>
          <a:lstStyle/>
          <a:p>
            <a:pPr algn="just">
              <a:lnSpc>
                <a:spcPct val="150000"/>
              </a:lnSpc>
            </a:pPr>
            <a:r>
              <a:rPr lang="zh-CN" altLang="zh-CN" sz="1200" dirty="0">
                <a:latin typeface="华光中圆_CNKI" panose="02000500000000000000" pitchFamily="2" charset="-122"/>
                <a:ea typeface="华光中圆_CNKI" panose="02000500000000000000" pitchFamily="2" charset="-122"/>
              </a:rPr>
              <a:t>本届中软卓越杯大赛以“行业数字化创新应用”为主题，下设两个赛道：</a:t>
            </a:r>
            <a:endParaRPr lang="en-US" altLang="zh-CN" sz="1200" dirty="0">
              <a:latin typeface="华光中圆_CNKI" panose="02000500000000000000" pitchFamily="2" charset="-122"/>
              <a:ea typeface="华光中圆_CNKI" panose="02000500000000000000" pitchFamily="2" charset="-122"/>
            </a:endParaRPr>
          </a:p>
          <a:p>
            <a:pPr algn="just">
              <a:lnSpc>
                <a:spcPct val="150000"/>
              </a:lnSpc>
            </a:pPr>
            <a:r>
              <a:rPr lang="zh-CN" altLang="zh-CN"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1</a:t>
            </a:r>
            <a:r>
              <a:rPr lang="zh-CN" altLang="zh-CN" sz="1200" b="1" dirty="0">
                <a:latin typeface="微软雅黑" panose="020B0503020204020204" pitchFamily="34" charset="-122"/>
                <a:ea typeface="微软雅黑" panose="020B0503020204020204" pitchFamily="34" charset="-122"/>
              </a:rPr>
              <a:t>）行业数字化应用创新赛道；（</a:t>
            </a:r>
            <a:r>
              <a:rPr lang="en-US" altLang="zh-CN" sz="1200" b="1" dirty="0">
                <a:latin typeface="微软雅黑" panose="020B0503020204020204" pitchFamily="34" charset="-122"/>
                <a:ea typeface="微软雅黑" panose="020B0503020204020204" pitchFamily="34" charset="-122"/>
              </a:rPr>
              <a:t>2</a:t>
            </a:r>
            <a:r>
              <a:rPr lang="zh-CN" altLang="zh-CN" sz="1200" b="1" dirty="0">
                <a:latin typeface="微软雅黑" panose="020B0503020204020204" pitchFamily="34" charset="-122"/>
                <a:ea typeface="微软雅黑" panose="020B0503020204020204" pitchFamily="34" charset="-122"/>
              </a:rPr>
              <a:t>）信息技术实践创新赛道</a:t>
            </a:r>
            <a:r>
              <a:rPr lang="zh-CN" altLang="zh-CN" sz="1200" dirty="0">
                <a:latin typeface="华光中圆_CNKI" panose="02000500000000000000" pitchFamily="2" charset="-122"/>
                <a:ea typeface="华光中圆_CNKI" panose="02000500000000000000" pitchFamily="2" charset="-122"/>
              </a:rPr>
              <a:t>。</a:t>
            </a:r>
            <a:endParaRPr lang="en-US" altLang="zh-CN" sz="1200" dirty="0">
              <a:latin typeface="华光中圆_CNKI" panose="02000500000000000000" pitchFamily="2" charset="-122"/>
              <a:ea typeface="华光中圆_CNKI" panose="02000500000000000000" pitchFamily="2" charset="-122"/>
            </a:endParaRPr>
          </a:p>
        </p:txBody>
      </p:sp>
      <p:sp>
        <p:nvSpPr>
          <p:cNvPr id="16" name="文本框 15"/>
          <p:cNvSpPr txBox="1"/>
          <p:nvPr/>
        </p:nvSpPr>
        <p:spPr>
          <a:xfrm>
            <a:off x="1413162" y="3558975"/>
            <a:ext cx="4343401" cy="900246"/>
          </a:xfrm>
          <a:prstGeom prst="rect">
            <a:avLst/>
          </a:prstGeom>
          <a:noFill/>
        </p:spPr>
        <p:txBody>
          <a:bodyPr wrap="square">
            <a:spAutoFit/>
          </a:bodyPr>
          <a:lstStyle/>
          <a:p>
            <a:pPr>
              <a:lnSpc>
                <a:spcPct val="150000"/>
              </a:lnSpc>
            </a:pPr>
            <a:r>
              <a:rPr lang="zh-CN" altLang="zh-CN" sz="1200" dirty="0">
                <a:latin typeface="华光中圆_CNKI" panose="02000500000000000000" pitchFamily="2" charset="-122"/>
                <a:ea typeface="华光中圆_CNKI" panose="02000500000000000000" pitchFamily="2" charset="-122"/>
              </a:rPr>
              <a:t>关注解数字化解决行业痛点问题的能力。强调对行业痛点分析、数字化解决方案设计以及数字化工具应用，通过数据分析或软件类产品的设计实现，最终解决行业关键问题。</a:t>
            </a:r>
            <a:endParaRPr lang="zh-CN" altLang="en-US" sz="1200" dirty="0">
              <a:latin typeface="华光中圆_CNKI" panose="02000500000000000000" pitchFamily="2" charset="-122"/>
              <a:ea typeface="华光中圆_CNKI" panose="02000500000000000000" pitchFamily="2" charset="-122"/>
            </a:endParaRPr>
          </a:p>
        </p:txBody>
      </p:sp>
      <p:sp>
        <p:nvSpPr>
          <p:cNvPr id="17" name="文本框 16"/>
          <p:cNvSpPr txBox="1"/>
          <p:nvPr/>
        </p:nvSpPr>
        <p:spPr>
          <a:xfrm>
            <a:off x="1413162" y="4720451"/>
            <a:ext cx="3560620" cy="307777"/>
          </a:xfrm>
          <a:prstGeom prst="rect">
            <a:avLst/>
          </a:prstGeom>
          <a:noFill/>
        </p:spPr>
        <p:txBody>
          <a:bodyPr wrap="square">
            <a:spAutoFit/>
          </a:bodyPr>
          <a:lstStyle/>
          <a:p>
            <a:r>
              <a:rPr lang="zh-CN" altLang="en-US" sz="1400" dirty="0">
                <a:solidFill>
                  <a:srgbClr val="2B7DBC"/>
                </a:solidFill>
                <a:latin typeface="华光大黑二_CNKI" panose="02000500000000000000" pitchFamily="2" charset="-122"/>
                <a:ea typeface="华光大黑二_CNKI" panose="02000500000000000000" pitchFamily="2" charset="-122"/>
              </a:rPr>
              <a:t>推荐：</a:t>
            </a:r>
            <a:r>
              <a:rPr lang="en-US" altLang="zh-CN" sz="1400" dirty="0">
                <a:solidFill>
                  <a:srgbClr val="2B7DBC"/>
                </a:solidFill>
                <a:latin typeface="华光大黑二_CNKI" panose="02000500000000000000" pitchFamily="2" charset="-122"/>
                <a:ea typeface="华光大黑二_CNKI" panose="02000500000000000000" pitchFamily="2" charset="-122"/>
              </a:rPr>
              <a:t>IT </a:t>
            </a:r>
            <a:r>
              <a:rPr lang="zh-CN" altLang="en-US" sz="1400" dirty="0">
                <a:solidFill>
                  <a:srgbClr val="2B7DBC"/>
                </a:solidFill>
                <a:latin typeface="华光大黑二_CNKI" panose="02000500000000000000" pitchFamily="2" charset="-122"/>
                <a:ea typeface="华光大黑二_CNKI" panose="02000500000000000000" pitchFamily="2" charset="-122"/>
              </a:rPr>
              <a:t>及 非</a:t>
            </a:r>
            <a:r>
              <a:rPr lang="en-US" altLang="zh-CN" sz="1400" dirty="0">
                <a:solidFill>
                  <a:srgbClr val="2B7DBC"/>
                </a:solidFill>
                <a:latin typeface="华光大黑二_CNKI" panose="02000500000000000000" pitchFamily="2" charset="-122"/>
                <a:ea typeface="华光大黑二_CNKI" panose="02000500000000000000" pitchFamily="2" charset="-122"/>
              </a:rPr>
              <a:t>IT </a:t>
            </a:r>
            <a:r>
              <a:rPr lang="zh-CN" altLang="en-US" sz="1400" dirty="0">
                <a:solidFill>
                  <a:srgbClr val="2B7DBC"/>
                </a:solidFill>
                <a:latin typeface="华光大黑二_CNKI" panose="02000500000000000000" pitchFamily="2" charset="-122"/>
                <a:ea typeface="华光大黑二_CNKI" panose="02000500000000000000" pitchFamily="2" charset="-122"/>
              </a:rPr>
              <a:t>专业报名参与</a:t>
            </a:r>
          </a:p>
        </p:txBody>
      </p:sp>
      <p:sp>
        <p:nvSpPr>
          <p:cNvPr id="18" name="矩形 17"/>
          <p:cNvSpPr/>
          <p:nvPr/>
        </p:nvSpPr>
        <p:spPr>
          <a:xfrm>
            <a:off x="6292431" y="3256278"/>
            <a:ext cx="4745182" cy="2340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551206" y="3558975"/>
            <a:ext cx="4343401" cy="900246"/>
          </a:xfrm>
          <a:prstGeom prst="rect">
            <a:avLst/>
          </a:prstGeom>
          <a:noFill/>
        </p:spPr>
        <p:txBody>
          <a:bodyPr wrap="square">
            <a:spAutoFit/>
          </a:bodyPr>
          <a:lstStyle/>
          <a:p>
            <a:pPr>
              <a:lnSpc>
                <a:spcPct val="150000"/>
              </a:lnSpc>
            </a:pPr>
            <a:r>
              <a:rPr lang="zh-CN" altLang="zh-CN" sz="1200" dirty="0">
                <a:latin typeface="华光中圆_CNKI" panose="02000500000000000000" pitchFamily="2" charset="-122"/>
                <a:ea typeface="华光中圆_CNKI" panose="02000500000000000000" pitchFamily="2" charset="-122"/>
              </a:rPr>
              <a:t>参赛作品的选题应具有较强的思想性、时代感、社会价值和应用背景，开发基于</a:t>
            </a:r>
            <a:r>
              <a:rPr lang="en-US" altLang="zh-CN" sz="1200" dirty="0">
                <a:latin typeface="华光中圆_CNKI" panose="02000500000000000000" pitchFamily="2" charset="-122"/>
                <a:ea typeface="华光中圆_CNKI" panose="02000500000000000000" pitchFamily="2" charset="-122"/>
              </a:rPr>
              <a:t>PC</a:t>
            </a:r>
            <a:r>
              <a:rPr lang="zh-CN" altLang="zh-CN" sz="1200" dirty="0">
                <a:latin typeface="华光中圆_CNKI" panose="02000500000000000000" pitchFamily="2" charset="-122"/>
                <a:ea typeface="华光中圆_CNKI" panose="02000500000000000000" pitchFamily="2" charset="-122"/>
              </a:rPr>
              <a:t>、物联网开发板、手机、移动设备或微信小程序的创新型应用。</a:t>
            </a:r>
            <a:endParaRPr lang="zh-CN" altLang="en-US" sz="1200" dirty="0">
              <a:latin typeface="华光中圆_CNKI" panose="02000500000000000000" pitchFamily="2" charset="-122"/>
              <a:ea typeface="华光中圆_CNKI" panose="02000500000000000000" pitchFamily="2" charset="-122"/>
            </a:endParaRPr>
          </a:p>
        </p:txBody>
      </p:sp>
      <p:sp>
        <p:nvSpPr>
          <p:cNvPr id="20" name="文本框 19"/>
          <p:cNvSpPr txBox="1"/>
          <p:nvPr/>
        </p:nvSpPr>
        <p:spPr>
          <a:xfrm>
            <a:off x="6551206" y="4720451"/>
            <a:ext cx="3560620" cy="307777"/>
          </a:xfrm>
          <a:prstGeom prst="rect">
            <a:avLst/>
          </a:prstGeom>
          <a:noFill/>
        </p:spPr>
        <p:txBody>
          <a:bodyPr wrap="square">
            <a:spAutoFit/>
          </a:bodyPr>
          <a:lstStyle/>
          <a:p>
            <a:r>
              <a:rPr lang="zh-CN" altLang="en-US" sz="1400" dirty="0">
                <a:solidFill>
                  <a:srgbClr val="2B7DBC"/>
                </a:solidFill>
                <a:latin typeface="华光大黑二_CNKI" panose="02000500000000000000" pitchFamily="2" charset="-122"/>
                <a:ea typeface="华光大黑二_CNKI" panose="02000500000000000000" pitchFamily="2" charset="-122"/>
              </a:rPr>
              <a:t>推荐：</a:t>
            </a:r>
            <a:r>
              <a:rPr lang="en-US" altLang="zh-CN" sz="1400" dirty="0">
                <a:solidFill>
                  <a:srgbClr val="2B7DBC"/>
                </a:solidFill>
                <a:latin typeface="华光大黑二_CNKI" panose="02000500000000000000" pitchFamily="2" charset="-122"/>
                <a:ea typeface="华光大黑二_CNKI" panose="02000500000000000000" pitchFamily="2" charset="-122"/>
              </a:rPr>
              <a:t>IT </a:t>
            </a:r>
            <a:r>
              <a:rPr lang="zh-CN" altLang="en-US" sz="1400" dirty="0">
                <a:solidFill>
                  <a:srgbClr val="2B7DBC"/>
                </a:solidFill>
                <a:latin typeface="华光大黑二_CNKI" panose="02000500000000000000" pitchFamily="2" charset="-122"/>
                <a:ea typeface="华光大黑二_CNKI" panose="02000500000000000000" pitchFamily="2" charset="-122"/>
              </a:rPr>
              <a:t>专业报名参与</a:t>
            </a:r>
          </a:p>
        </p:txBody>
      </p:sp>
      <p:sp>
        <p:nvSpPr>
          <p:cNvPr id="11" name="矩形 10"/>
          <p:cNvSpPr/>
          <p:nvPr/>
        </p:nvSpPr>
        <p:spPr>
          <a:xfrm>
            <a:off x="7543800" y="3018340"/>
            <a:ext cx="2492326" cy="410659"/>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kern="100" dirty="0">
                <a:ea typeface="华光大标宋_CNKI" panose="02000500000000000000" pitchFamily="2" charset="-122"/>
                <a:cs typeface="Times New Roman" panose="02020603050405020304" pitchFamily="18" charset="0"/>
              </a:rPr>
              <a:t>信息技术实践创新</a:t>
            </a:r>
            <a:r>
              <a:rPr lang="en-US" altLang="zh-CN" sz="1400" kern="100" dirty="0">
                <a:ea typeface="华光大标宋_CNKI" panose="02000500000000000000" pitchFamily="2" charset="-122"/>
                <a:cs typeface="Times New Roman" panose="02020603050405020304" pitchFamily="18" charset="0"/>
              </a:rPr>
              <a:t> </a:t>
            </a:r>
            <a:r>
              <a:rPr lang="zh-CN" altLang="en-US" sz="1400" kern="100" dirty="0">
                <a:ea typeface="华光大标宋_CNKI" panose="02000500000000000000" pitchFamily="2" charset="-122"/>
                <a:cs typeface="Times New Roman" panose="02020603050405020304" pitchFamily="18" charset="0"/>
              </a:rPr>
              <a:t>赛</a:t>
            </a:r>
            <a:r>
              <a:rPr lang="zh-CN" altLang="en-US" sz="1400" kern="100" dirty="0">
                <a:effectLst/>
                <a:ea typeface="华光大标宋_CNKI" panose="02000500000000000000" pitchFamily="2" charset="-122"/>
                <a:cs typeface="Times New Roman" panose="02020603050405020304" pitchFamily="18" charset="0"/>
              </a:rPr>
              <a:t>道</a:t>
            </a:r>
            <a:endParaRPr lang="zh-CN" altLang="en-US" sz="1400" dirty="0"/>
          </a:p>
        </p:txBody>
      </p:sp>
      <p:sp>
        <p:nvSpPr>
          <p:cNvPr id="21" name="文本框 20"/>
          <p:cNvSpPr txBox="1"/>
          <p:nvPr/>
        </p:nvSpPr>
        <p:spPr>
          <a:xfrm>
            <a:off x="653007" y="1985942"/>
            <a:ext cx="9615704" cy="623248"/>
          </a:xfrm>
          <a:prstGeom prst="rect">
            <a:avLst/>
          </a:prstGeom>
          <a:noFill/>
        </p:spPr>
        <p:txBody>
          <a:bodyPr wrap="square">
            <a:spAutoFit/>
          </a:bodyPr>
          <a:lstStyle/>
          <a:p>
            <a:pPr algn="just">
              <a:lnSpc>
                <a:spcPct val="150000"/>
              </a:lnSpc>
            </a:pPr>
            <a:r>
              <a:rPr lang="zh-CN" altLang="zh-CN" sz="1200" dirty="0">
                <a:latin typeface="华光中圆_CNKI" panose="02000500000000000000" pitchFamily="2" charset="-122"/>
                <a:ea typeface="华光中圆_CNKI" panose="02000500000000000000" pitchFamily="2" charset="-122"/>
              </a:rPr>
              <a:t>参赛者根据大赛组委会提供的规范，确定创意设计主题，围绕</a:t>
            </a:r>
            <a:r>
              <a:rPr lang="zh-CN" altLang="zh-CN" sz="1200" b="1" dirty="0">
                <a:latin typeface="微软雅黑" panose="020B0503020204020204" pitchFamily="34" charset="-122"/>
                <a:ea typeface="微软雅黑" panose="020B0503020204020204" pitchFamily="34" charset="-122"/>
              </a:rPr>
              <a:t>医疗健康、金融财经、交通出行、智慧农业</a:t>
            </a:r>
            <a:r>
              <a:rPr lang="zh-CN" altLang="zh-CN" sz="1200" dirty="0">
                <a:latin typeface="华光中圆_CNKI" panose="02000500000000000000" pitchFamily="2" charset="-122"/>
                <a:ea typeface="华光中圆_CNKI" panose="02000500000000000000" pitchFamily="2" charset="-122"/>
              </a:rPr>
              <a:t>等行业领域，通过大数据、人工智能、物联网、云计算等新一代信息书实现行业数字化创新应用的设计与实现。</a:t>
            </a:r>
            <a:endParaRPr lang="zh-CN" altLang="en-US" sz="1200" dirty="0">
              <a:latin typeface="华光中圆_CNKI" panose="02000500000000000000" pitchFamily="2" charset="-122"/>
              <a:ea typeface="华光中圆_CNKI" panose="02000500000000000000"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8711" y="466723"/>
            <a:ext cx="1523582" cy="430888"/>
          </a:xfrm>
          <a:prstGeom prst="rect">
            <a:avLst/>
          </a:prstGeom>
        </p:spPr>
      </p:pic>
      <p:sp>
        <p:nvSpPr>
          <p:cNvPr id="6" name="文本框 5"/>
          <p:cNvSpPr txBox="1"/>
          <p:nvPr/>
        </p:nvSpPr>
        <p:spPr>
          <a:xfrm>
            <a:off x="732340" y="6268165"/>
            <a:ext cx="2432469" cy="215444"/>
          </a:xfrm>
          <a:prstGeom prst="rect">
            <a:avLst/>
          </a:prstGeom>
          <a:noFill/>
        </p:spPr>
        <p:txBody>
          <a:bodyPr wrap="square">
            <a:spAutoFit/>
          </a:bodyPr>
          <a:lstStyle/>
          <a:p>
            <a:pPr algn="dist"/>
            <a:r>
              <a:rPr lang="en-US" altLang="zh-CN" sz="800" kern="100" dirty="0">
                <a:solidFill>
                  <a:schemeClr val="bg1">
                    <a:lumMod val="75000"/>
                  </a:schemeClr>
                </a:solidFill>
                <a:ea typeface="微软雅黑" panose="020B0503020204020204" pitchFamily="34" charset="-122"/>
                <a:cs typeface="Times New Roman" panose="02020603050405020304" pitchFamily="18" charset="0"/>
              </a:rPr>
              <a:t>@2023 </a:t>
            </a:r>
            <a:r>
              <a:rPr lang="zh-CN" altLang="en-US" sz="800" kern="100" dirty="0">
                <a:solidFill>
                  <a:schemeClr val="bg1">
                    <a:lumMod val="75000"/>
                  </a:schemeClr>
                </a:solidFill>
                <a:ea typeface="微软雅黑" panose="020B0503020204020204" pitchFamily="34" charset="-122"/>
                <a:cs typeface="Times New Roman" panose="02020603050405020304" pitchFamily="18" charset="0"/>
              </a:rPr>
              <a:t>北京中软国际教育科技股份有限公司</a:t>
            </a:r>
            <a:endParaRPr lang="zh-CN" altLang="en-US" sz="800" dirty="0">
              <a:solidFill>
                <a:schemeClr val="bg1">
                  <a:lumMod val="75000"/>
                </a:schemeClr>
              </a:solidFill>
              <a:ea typeface="微软雅黑" panose="020B0503020204020204" pitchFamily="34" charset="-122"/>
            </a:endParaRPr>
          </a:p>
        </p:txBody>
      </p:sp>
      <p:sp>
        <p:nvSpPr>
          <p:cNvPr id="10" name="文本框 9"/>
          <p:cNvSpPr txBox="1"/>
          <p:nvPr/>
        </p:nvSpPr>
        <p:spPr>
          <a:xfrm>
            <a:off x="651164" y="573275"/>
            <a:ext cx="2229877" cy="307777"/>
          </a:xfrm>
          <a:prstGeom prst="rect">
            <a:avLst/>
          </a:prstGeom>
          <a:noFill/>
        </p:spPr>
        <p:txBody>
          <a:bodyPr wrap="square">
            <a:spAutoFit/>
          </a:bodyPr>
          <a:lstStyle/>
          <a:p>
            <a:r>
              <a:rPr lang="zh-CN" altLang="en-US" sz="1400" dirty="0">
                <a:solidFill>
                  <a:srgbClr val="2B7DBC"/>
                </a:solidFill>
                <a:latin typeface="华光大黑二_CNKI" panose="02000500000000000000" pitchFamily="2" charset="-122"/>
                <a:ea typeface="华光大黑二_CNKI" panose="02000500000000000000" pitchFamily="2" charset="-122"/>
              </a:rPr>
              <a:t>提交作品说明</a:t>
            </a:r>
          </a:p>
        </p:txBody>
      </p:sp>
      <p:sp>
        <p:nvSpPr>
          <p:cNvPr id="3" name="矩形 2"/>
          <p:cNvSpPr/>
          <p:nvPr/>
        </p:nvSpPr>
        <p:spPr>
          <a:xfrm>
            <a:off x="542666" y="2530028"/>
            <a:ext cx="5072759" cy="3168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zh-CN" sz="1200" dirty="0">
                <a:solidFill>
                  <a:schemeClr val="tx1"/>
                </a:solidFill>
                <a:latin typeface="华光中圆_CNKI" panose="02000500000000000000" pitchFamily="2" charset="-122"/>
                <a:ea typeface="华光中圆_CNKI" panose="02000500000000000000" pitchFamily="2" charset="-122"/>
              </a:rPr>
              <a:t>面向数字经济的全面转型，为城市、工业、农业、教育、医疗、金融、交通等领域开发创新型应用。此方向提交作品时， 必须提供视频演示说明文件，决赛时需进行现场展示。本赛道以数字化应用为主题，面向计算机相关医学、财经、交通、农业相关专业的同学参与，强调学科交叉融合，基于数据及工程意识，面向传统行业实现数字化应用创新设计。</a:t>
            </a:r>
            <a:endParaRPr lang="zh-CN" altLang="en-US" sz="1200" dirty="0">
              <a:solidFill>
                <a:schemeClr val="tx1"/>
              </a:solidFill>
              <a:latin typeface="华光中圆_CNKI" panose="02000500000000000000" pitchFamily="2" charset="-122"/>
              <a:ea typeface="华光中圆_CNKI" panose="02000500000000000000" pitchFamily="2" charset="-122"/>
            </a:endParaRPr>
          </a:p>
          <a:p>
            <a:pPr marL="228600" indent="-228600" algn="just">
              <a:lnSpc>
                <a:spcPct val="150000"/>
              </a:lnSpc>
              <a:buFont typeface="+mj-lt"/>
              <a:buAutoNum type="arabicPeriod"/>
            </a:pPr>
            <a:r>
              <a:rPr lang="zh-CN" altLang="en-US" sz="1200" b="1" dirty="0">
                <a:solidFill>
                  <a:srgbClr val="C00000"/>
                </a:solidFill>
                <a:latin typeface="微软雅黑" panose="020B0503020204020204" pitchFamily="34" charset="-122"/>
                <a:ea typeface="微软雅黑" panose="020B0503020204020204" pitchFamily="34" charset="-122"/>
              </a:rPr>
              <a:t>参赛题目自拟</a:t>
            </a:r>
            <a:endParaRPr lang="en-US" altLang="zh-CN" sz="1200" b="1" dirty="0">
              <a:solidFill>
                <a:srgbClr val="C00000"/>
              </a:solidFill>
              <a:latin typeface="微软雅黑" panose="020B0503020204020204" pitchFamily="34" charset="-122"/>
              <a:ea typeface="微软雅黑" panose="020B0503020204020204" pitchFamily="34" charset="-122"/>
            </a:endParaRPr>
          </a:p>
          <a:p>
            <a:pPr marL="228600" indent="-228600" algn="just">
              <a:lnSpc>
                <a:spcPct val="150000"/>
              </a:lnSpc>
              <a:buFont typeface="+mj-lt"/>
              <a:buAutoNum type="arabicPeriod"/>
            </a:pPr>
            <a:r>
              <a:rPr lang="zh-CN" altLang="en-US" sz="1200" b="1" dirty="0">
                <a:solidFill>
                  <a:srgbClr val="C00000"/>
                </a:solidFill>
                <a:latin typeface="微软雅黑" panose="020B0503020204020204" pitchFamily="34" charset="-122"/>
                <a:ea typeface="微软雅黑" panose="020B0503020204020204" pitchFamily="34" charset="-122"/>
              </a:rPr>
              <a:t>作品提交要求：</a:t>
            </a:r>
            <a:endParaRPr lang="en-US" altLang="zh-CN" sz="1200" b="1" dirty="0">
              <a:solidFill>
                <a:srgbClr val="C00000"/>
              </a:solidFill>
              <a:latin typeface="微软雅黑" panose="020B0503020204020204" pitchFamily="34" charset="-122"/>
              <a:ea typeface="微软雅黑" panose="020B0503020204020204" pitchFamily="34" charset="-122"/>
            </a:endParaRPr>
          </a:p>
          <a:p>
            <a:pPr algn="just">
              <a:lnSpc>
                <a:spcPct val="150000"/>
              </a:lnSpc>
            </a:pPr>
            <a:r>
              <a:rPr lang="en-US" altLang="zh-CN" sz="1200" b="1" dirty="0">
                <a:solidFill>
                  <a:srgbClr val="C00000"/>
                </a:solidFill>
                <a:latin typeface="微软雅黑" panose="020B0503020204020204" pitchFamily="34" charset="-122"/>
                <a:ea typeface="微软雅黑" panose="020B0503020204020204" pitchFamily="34" charset="-122"/>
              </a:rPr>
              <a:t>     2-1</a:t>
            </a:r>
            <a:r>
              <a:rPr lang="zh-CN" altLang="en-US" sz="1200" b="1" dirty="0">
                <a:solidFill>
                  <a:srgbClr val="C00000"/>
                </a:solidFill>
                <a:latin typeface="微软雅黑" panose="020B0503020204020204" pitchFamily="34" charset="-122"/>
                <a:ea typeface="微软雅黑" panose="020B0503020204020204" pitchFamily="34" charset="-122"/>
              </a:rPr>
              <a:t>：报告类作品：研究报告或分析报告等（</a:t>
            </a:r>
            <a:r>
              <a:rPr lang="en-US" altLang="zh-CN" sz="1200" b="1" dirty="0">
                <a:solidFill>
                  <a:srgbClr val="C00000"/>
                </a:solidFill>
                <a:latin typeface="微软雅黑" panose="020B0503020204020204" pitchFamily="34" charset="-122"/>
                <a:ea typeface="微软雅黑" panose="020B0503020204020204" pitchFamily="34" charset="-122"/>
              </a:rPr>
              <a:t>word</a:t>
            </a:r>
            <a:r>
              <a:rPr lang="zh-CN" altLang="en-US" sz="1200" b="1" dirty="0">
                <a:solidFill>
                  <a:srgbClr val="C00000"/>
                </a:solidFill>
                <a:latin typeface="微软雅黑" panose="020B0503020204020204" pitchFamily="34" charset="-122"/>
                <a:ea typeface="微软雅黑" panose="020B0503020204020204" pitchFamily="34" charset="-122"/>
              </a:rPr>
              <a:t>文档）</a:t>
            </a:r>
            <a:endParaRPr lang="en-US" altLang="zh-CN" sz="1200" b="1" dirty="0">
              <a:solidFill>
                <a:srgbClr val="C00000"/>
              </a:solidFill>
              <a:latin typeface="微软雅黑" panose="020B0503020204020204" pitchFamily="34" charset="-122"/>
              <a:ea typeface="微软雅黑" panose="020B0503020204020204" pitchFamily="34" charset="-122"/>
            </a:endParaRPr>
          </a:p>
          <a:p>
            <a:pPr algn="just">
              <a:lnSpc>
                <a:spcPct val="150000"/>
              </a:lnSpc>
            </a:pPr>
            <a:r>
              <a:rPr lang="en-US" altLang="zh-CN" sz="1200" b="1" dirty="0">
                <a:solidFill>
                  <a:srgbClr val="C00000"/>
                </a:solidFill>
                <a:latin typeface="微软雅黑" panose="020B0503020204020204" pitchFamily="34" charset="-122"/>
                <a:ea typeface="微软雅黑" panose="020B0503020204020204" pitchFamily="34" charset="-122"/>
              </a:rPr>
              <a:t>              </a:t>
            </a:r>
            <a:r>
              <a:rPr lang="zh-CN" altLang="en-US" sz="1200" b="1" dirty="0">
                <a:solidFill>
                  <a:srgbClr val="C00000"/>
                </a:solidFill>
                <a:latin typeface="微软雅黑" panose="020B0503020204020204" pitchFamily="34" charset="-122"/>
                <a:ea typeface="微软雅黑" panose="020B0503020204020204" pitchFamily="34" charset="-122"/>
              </a:rPr>
              <a:t>软件类作品：软件文档</a:t>
            </a:r>
            <a:r>
              <a:rPr lang="en-US" altLang="zh-CN" sz="1200" b="1" dirty="0">
                <a:solidFill>
                  <a:srgbClr val="C00000"/>
                </a:solidFill>
                <a:latin typeface="微软雅黑" panose="020B0503020204020204" pitchFamily="34" charset="-122"/>
                <a:ea typeface="微软雅黑" panose="020B0503020204020204" pitchFamily="34" charset="-122"/>
              </a:rPr>
              <a:t>+</a:t>
            </a:r>
            <a:r>
              <a:rPr lang="zh-CN" altLang="en-US" sz="1200" b="1" dirty="0">
                <a:solidFill>
                  <a:srgbClr val="C00000"/>
                </a:solidFill>
                <a:latin typeface="微软雅黑" panose="020B0503020204020204" pitchFamily="34" charset="-122"/>
                <a:ea typeface="微软雅黑" panose="020B0503020204020204" pitchFamily="34" charset="-122"/>
              </a:rPr>
              <a:t>完整源代码压缩包</a:t>
            </a:r>
            <a:endParaRPr lang="en-US" altLang="zh-CN" sz="1200" b="1" dirty="0">
              <a:solidFill>
                <a:srgbClr val="C00000"/>
              </a:solidFill>
              <a:latin typeface="微软雅黑" panose="020B0503020204020204" pitchFamily="34" charset="-122"/>
              <a:ea typeface="微软雅黑" panose="020B0503020204020204" pitchFamily="34" charset="-122"/>
            </a:endParaRPr>
          </a:p>
          <a:p>
            <a:pPr algn="just">
              <a:lnSpc>
                <a:spcPct val="150000"/>
              </a:lnSpc>
            </a:pPr>
            <a:r>
              <a:rPr lang="en-US" altLang="zh-CN" sz="1200" b="1" dirty="0">
                <a:solidFill>
                  <a:srgbClr val="C00000"/>
                </a:solidFill>
                <a:latin typeface="微软雅黑" panose="020B0503020204020204" pitchFamily="34" charset="-122"/>
                <a:ea typeface="微软雅黑" panose="020B0503020204020204" pitchFamily="34" charset="-122"/>
              </a:rPr>
              <a:t>     2-2</a:t>
            </a:r>
            <a:r>
              <a:rPr lang="zh-CN" altLang="en-US" sz="1200" b="1" dirty="0">
                <a:solidFill>
                  <a:srgbClr val="C00000"/>
                </a:solidFill>
                <a:latin typeface="微软雅黑" panose="020B0503020204020204" pitchFamily="34" charset="-122"/>
                <a:ea typeface="微软雅黑" panose="020B0503020204020204" pitchFamily="34" charset="-122"/>
              </a:rPr>
              <a:t>：作品介绍</a:t>
            </a:r>
            <a:r>
              <a:rPr lang="en-US" altLang="zh-CN" sz="1200" b="1" dirty="0">
                <a:solidFill>
                  <a:srgbClr val="C00000"/>
                </a:solidFill>
                <a:latin typeface="微软雅黑" panose="020B0503020204020204" pitchFamily="34" charset="-122"/>
                <a:ea typeface="微软雅黑" panose="020B0503020204020204" pitchFamily="34" charset="-122"/>
              </a:rPr>
              <a:t>PPT</a:t>
            </a:r>
            <a:r>
              <a:rPr lang="zh-CN" altLang="en-US" sz="1200" b="1" dirty="0">
                <a:solidFill>
                  <a:srgbClr val="C00000"/>
                </a:solidFill>
                <a:latin typeface="微软雅黑" panose="020B0503020204020204" pitchFamily="34" charset="-122"/>
                <a:ea typeface="微软雅黑" panose="020B0503020204020204" pitchFamily="34" charset="-122"/>
              </a:rPr>
              <a:t>（</a:t>
            </a:r>
            <a:r>
              <a:rPr lang="en-US" altLang="zh-CN" sz="1200" b="1" dirty="0">
                <a:solidFill>
                  <a:srgbClr val="C00000"/>
                </a:solidFill>
                <a:latin typeface="微软雅黑" panose="020B0503020204020204" pitchFamily="34" charset="-122"/>
                <a:ea typeface="微软雅黑" panose="020B0503020204020204" pitchFamily="34" charset="-122"/>
              </a:rPr>
              <a:t>8-10</a:t>
            </a:r>
            <a:r>
              <a:rPr lang="zh-CN" altLang="en-US" sz="1200" b="1" dirty="0">
                <a:solidFill>
                  <a:srgbClr val="C00000"/>
                </a:solidFill>
                <a:latin typeface="微软雅黑" panose="020B0503020204020204" pitchFamily="34" charset="-122"/>
                <a:ea typeface="微软雅黑" panose="020B0503020204020204" pitchFamily="34" charset="-122"/>
              </a:rPr>
              <a:t>页内）</a:t>
            </a:r>
            <a:endParaRPr lang="en-US" altLang="zh-CN" sz="1200" b="1" dirty="0">
              <a:solidFill>
                <a:srgbClr val="C00000"/>
              </a:solidFill>
              <a:latin typeface="微软雅黑" panose="020B0503020204020204" pitchFamily="34" charset="-122"/>
              <a:ea typeface="微软雅黑" panose="020B0503020204020204" pitchFamily="34" charset="-122"/>
            </a:endParaRPr>
          </a:p>
          <a:p>
            <a:pPr algn="just">
              <a:lnSpc>
                <a:spcPct val="150000"/>
              </a:lnSpc>
            </a:pPr>
            <a:r>
              <a:rPr lang="en-US" altLang="zh-CN" sz="1200" b="1" dirty="0">
                <a:solidFill>
                  <a:srgbClr val="C00000"/>
                </a:solidFill>
                <a:latin typeface="微软雅黑" panose="020B0503020204020204" pitchFamily="34" charset="-122"/>
                <a:ea typeface="微软雅黑" panose="020B0503020204020204" pitchFamily="34" charset="-122"/>
              </a:rPr>
              <a:t>     2-3</a:t>
            </a:r>
            <a:r>
              <a:rPr lang="zh-CN" altLang="en-US" sz="1200" b="1" dirty="0">
                <a:solidFill>
                  <a:srgbClr val="C00000"/>
                </a:solidFill>
                <a:latin typeface="微软雅黑" panose="020B0503020204020204" pitchFamily="34" charset="-122"/>
                <a:ea typeface="微软雅黑" panose="020B0503020204020204" pitchFamily="34" charset="-122"/>
              </a:rPr>
              <a:t>：</a:t>
            </a:r>
            <a:r>
              <a:rPr lang="en-US" altLang="zh-CN" sz="1200" b="1" dirty="0">
                <a:solidFill>
                  <a:srgbClr val="C00000"/>
                </a:solidFill>
                <a:latin typeface="微软雅黑" panose="020B0503020204020204" pitchFamily="34" charset="-122"/>
                <a:ea typeface="微软雅黑" panose="020B0503020204020204" pitchFamily="34" charset="-122"/>
              </a:rPr>
              <a:t>5-8</a:t>
            </a:r>
            <a:r>
              <a:rPr lang="zh-CN" altLang="en-US" sz="1200" b="1" dirty="0">
                <a:solidFill>
                  <a:srgbClr val="C00000"/>
                </a:solidFill>
                <a:latin typeface="微软雅黑" panose="020B0503020204020204" pitchFamily="34" charset="-122"/>
                <a:ea typeface="微软雅黑" panose="020B0503020204020204" pitchFamily="34" charset="-122"/>
              </a:rPr>
              <a:t>分钟的作品说明介绍视频（</a:t>
            </a:r>
            <a:r>
              <a:rPr lang="en-US" altLang="zh-CN" sz="1200" b="1" dirty="0">
                <a:solidFill>
                  <a:srgbClr val="C00000"/>
                </a:solidFill>
                <a:latin typeface="微软雅黑" panose="020B0503020204020204" pitchFamily="34" charset="-122"/>
                <a:ea typeface="微软雅黑" panose="020B0503020204020204" pitchFamily="34" charset="-122"/>
              </a:rPr>
              <a:t>mp4</a:t>
            </a:r>
            <a:r>
              <a:rPr lang="zh-CN" altLang="en-US" sz="1200" b="1" dirty="0">
                <a:solidFill>
                  <a:srgbClr val="C00000"/>
                </a:solidFill>
                <a:latin typeface="微软雅黑" panose="020B0503020204020204" pitchFamily="34" charset="-122"/>
                <a:ea typeface="微软雅黑" panose="020B0503020204020204" pitchFamily="34" charset="-122"/>
              </a:rPr>
              <a:t>格式）</a:t>
            </a:r>
          </a:p>
        </p:txBody>
      </p:sp>
      <p:sp>
        <p:nvSpPr>
          <p:cNvPr id="8" name="矩形 7"/>
          <p:cNvSpPr/>
          <p:nvPr/>
        </p:nvSpPr>
        <p:spPr>
          <a:xfrm>
            <a:off x="6346053" y="2530028"/>
            <a:ext cx="5020979" cy="3168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zh-CN" sz="1200" dirty="0">
                <a:solidFill>
                  <a:schemeClr val="tx1"/>
                </a:solidFill>
                <a:latin typeface="华光中圆_CNKI" panose="02000500000000000000" pitchFamily="2" charset="-122"/>
                <a:ea typeface="华光中圆_CNKI" panose="02000500000000000000" pitchFamily="2" charset="-122"/>
              </a:rPr>
              <a:t>以</a:t>
            </a:r>
            <a:r>
              <a:rPr lang="en-US" altLang="zh-CN" sz="1200" dirty="0">
                <a:solidFill>
                  <a:schemeClr val="tx1"/>
                </a:solidFill>
                <a:latin typeface="华光中圆_CNKI" panose="02000500000000000000" pitchFamily="2" charset="-122"/>
                <a:ea typeface="华光中圆_CNKI" panose="02000500000000000000" pitchFamily="2" charset="-122"/>
              </a:rPr>
              <a:t>5G</a:t>
            </a:r>
            <a:r>
              <a:rPr lang="zh-CN" altLang="zh-CN" sz="1200" dirty="0">
                <a:solidFill>
                  <a:schemeClr val="tx1"/>
                </a:solidFill>
                <a:latin typeface="华光中圆_CNKI" panose="02000500000000000000" pitchFamily="2" charset="-122"/>
                <a:ea typeface="华光中圆_CNKI" panose="02000500000000000000" pitchFamily="2" charset="-122"/>
              </a:rPr>
              <a:t>、大数据、物联网、人工智能、云计算、边缘计算等新一代信息技术为依托，通过信息带信息技术实现完整的系统应用的设计及开发工程实践。作品提交，需提供完整的设计文档及关键代码，通过演示视频完成对项目的概要说明，决赛时需现场展示。</a:t>
            </a:r>
            <a:endParaRPr lang="en-US" altLang="zh-CN" sz="1200" dirty="0">
              <a:solidFill>
                <a:schemeClr val="tx1"/>
              </a:solidFill>
              <a:latin typeface="华光中圆_CNKI" panose="02000500000000000000" pitchFamily="2" charset="-122"/>
              <a:ea typeface="华光中圆_CNKI" panose="02000500000000000000" pitchFamily="2" charset="-122"/>
            </a:endParaRPr>
          </a:p>
          <a:p>
            <a:pPr algn="just">
              <a:lnSpc>
                <a:spcPct val="150000"/>
              </a:lnSpc>
            </a:pPr>
            <a:endParaRPr lang="en-US" altLang="zh-CN" sz="1200" dirty="0">
              <a:solidFill>
                <a:schemeClr val="tx1"/>
              </a:solidFill>
              <a:latin typeface="华光中圆_CNKI" panose="02000500000000000000" pitchFamily="2" charset="-122"/>
              <a:ea typeface="华光中圆_CNKI" panose="02000500000000000000" pitchFamily="2" charset="-122"/>
            </a:endParaRPr>
          </a:p>
          <a:p>
            <a:pPr algn="just">
              <a:lnSpc>
                <a:spcPct val="150000"/>
              </a:lnSpc>
            </a:pPr>
            <a:endParaRPr lang="en-US" altLang="zh-CN" sz="1200" dirty="0">
              <a:solidFill>
                <a:schemeClr val="tx1"/>
              </a:solidFill>
              <a:latin typeface="华光中圆_CNKI" panose="02000500000000000000" pitchFamily="2" charset="-122"/>
              <a:ea typeface="华光中圆_CNKI" panose="02000500000000000000" pitchFamily="2" charset="-122"/>
            </a:endParaRPr>
          </a:p>
          <a:p>
            <a:pPr marL="228600" indent="-228600" algn="just">
              <a:lnSpc>
                <a:spcPct val="150000"/>
              </a:lnSpc>
              <a:buFont typeface="+mj-lt"/>
              <a:buAutoNum type="arabicPeriod"/>
            </a:pPr>
            <a:r>
              <a:rPr lang="zh-CN" altLang="en-US" sz="1200" b="1" dirty="0">
                <a:solidFill>
                  <a:srgbClr val="C00000"/>
                </a:solidFill>
                <a:latin typeface="微软雅黑" panose="020B0503020204020204" pitchFamily="34" charset="-122"/>
                <a:ea typeface="微软雅黑" panose="020B0503020204020204" pitchFamily="34" charset="-122"/>
              </a:rPr>
              <a:t>参赛题目自拟</a:t>
            </a:r>
            <a:endParaRPr lang="en-US" altLang="zh-CN" sz="1200" dirty="0">
              <a:solidFill>
                <a:schemeClr val="tx1"/>
              </a:solidFill>
              <a:latin typeface="华光中圆_CNKI" panose="02000500000000000000" pitchFamily="2" charset="-122"/>
              <a:ea typeface="华光中圆_CNKI" panose="02000500000000000000" pitchFamily="2" charset="-122"/>
            </a:endParaRPr>
          </a:p>
          <a:p>
            <a:pPr marL="228600" indent="-228600" algn="just">
              <a:lnSpc>
                <a:spcPct val="150000"/>
              </a:lnSpc>
              <a:buFont typeface="+mj-lt"/>
              <a:buAutoNum type="arabicPeriod"/>
            </a:pPr>
            <a:r>
              <a:rPr lang="zh-CN" altLang="en-US" sz="1200" b="1" dirty="0">
                <a:solidFill>
                  <a:srgbClr val="C00000"/>
                </a:solidFill>
                <a:latin typeface="微软雅黑" panose="020B0503020204020204" pitchFamily="34" charset="-122"/>
                <a:ea typeface="微软雅黑" panose="020B0503020204020204" pitchFamily="34" charset="-122"/>
              </a:rPr>
              <a:t>作品提交要求</a:t>
            </a:r>
            <a:endParaRPr lang="en-US" altLang="zh-CN" sz="1200" b="1" dirty="0">
              <a:solidFill>
                <a:srgbClr val="C00000"/>
              </a:solidFill>
              <a:latin typeface="微软雅黑" panose="020B0503020204020204" pitchFamily="34" charset="-122"/>
              <a:ea typeface="微软雅黑" panose="020B0503020204020204" pitchFamily="34" charset="-122"/>
            </a:endParaRPr>
          </a:p>
          <a:p>
            <a:pPr algn="just">
              <a:lnSpc>
                <a:spcPct val="150000"/>
              </a:lnSpc>
            </a:pPr>
            <a:r>
              <a:rPr lang="en-US" altLang="zh-CN" sz="1200" b="1" dirty="0">
                <a:solidFill>
                  <a:srgbClr val="C00000"/>
                </a:solidFill>
                <a:latin typeface="微软雅黑" panose="020B0503020204020204" pitchFamily="34" charset="-122"/>
                <a:ea typeface="微软雅黑" panose="020B0503020204020204" pitchFamily="34" charset="-122"/>
              </a:rPr>
              <a:t>     2-1</a:t>
            </a:r>
            <a:r>
              <a:rPr lang="zh-CN" altLang="en-US" sz="1200" b="1" dirty="0">
                <a:solidFill>
                  <a:srgbClr val="C00000"/>
                </a:solidFill>
                <a:latin typeface="微软雅黑" panose="020B0503020204020204" pitchFamily="34" charset="-122"/>
                <a:ea typeface="微软雅黑" panose="020B0503020204020204" pitchFamily="34" charset="-122"/>
              </a:rPr>
              <a:t>：软件设计文档</a:t>
            </a:r>
            <a:r>
              <a:rPr lang="en-US" altLang="zh-CN" sz="1200" b="1" dirty="0">
                <a:solidFill>
                  <a:srgbClr val="C00000"/>
                </a:solidFill>
                <a:latin typeface="微软雅黑" panose="020B0503020204020204" pitchFamily="34" charset="-122"/>
                <a:ea typeface="微软雅黑" panose="020B0503020204020204" pitchFamily="34" charset="-122"/>
              </a:rPr>
              <a:t>+</a:t>
            </a:r>
            <a:r>
              <a:rPr lang="zh-CN" altLang="en-US" sz="1200" b="1" dirty="0">
                <a:solidFill>
                  <a:srgbClr val="C00000"/>
                </a:solidFill>
                <a:latin typeface="微软雅黑" panose="020B0503020204020204" pitchFamily="34" charset="-122"/>
                <a:ea typeface="微软雅黑" panose="020B0503020204020204" pitchFamily="34" charset="-122"/>
              </a:rPr>
              <a:t>完整源代码压缩包</a:t>
            </a:r>
            <a:endParaRPr lang="en-US" altLang="zh-CN" sz="1200" b="1" dirty="0">
              <a:solidFill>
                <a:srgbClr val="C00000"/>
              </a:solidFill>
              <a:latin typeface="微软雅黑" panose="020B0503020204020204" pitchFamily="34" charset="-122"/>
              <a:ea typeface="微软雅黑" panose="020B0503020204020204" pitchFamily="34" charset="-122"/>
            </a:endParaRPr>
          </a:p>
          <a:p>
            <a:pPr algn="just">
              <a:lnSpc>
                <a:spcPct val="150000"/>
              </a:lnSpc>
            </a:pPr>
            <a:r>
              <a:rPr lang="en-US" altLang="zh-CN" sz="1200" b="1" dirty="0">
                <a:solidFill>
                  <a:srgbClr val="C00000"/>
                </a:solidFill>
                <a:latin typeface="微软雅黑" panose="020B0503020204020204" pitchFamily="34" charset="-122"/>
                <a:ea typeface="微软雅黑" panose="020B0503020204020204" pitchFamily="34" charset="-122"/>
              </a:rPr>
              <a:t>     2-2</a:t>
            </a:r>
            <a:r>
              <a:rPr lang="zh-CN" altLang="en-US" sz="1200" b="1" dirty="0">
                <a:solidFill>
                  <a:srgbClr val="C00000"/>
                </a:solidFill>
                <a:latin typeface="微软雅黑" panose="020B0503020204020204" pitchFamily="34" charset="-122"/>
                <a:ea typeface="微软雅黑" panose="020B0503020204020204" pitchFamily="34" charset="-122"/>
              </a:rPr>
              <a:t>：作品介绍</a:t>
            </a:r>
            <a:r>
              <a:rPr lang="en-US" altLang="zh-CN" sz="1200" b="1" dirty="0">
                <a:solidFill>
                  <a:srgbClr val="C00000"/>
                </a:solidFill>
                <a:latin typeface="微软雅黑" panose="020B0503020204020204" pitchFamily="34" charset="-122"/>
                <a:ea typeface="微软雅黑" panose="020B0503020204020204" pitchFamily="34" charset="-122"/>
              </a:rPr>
              <a:t>PPT</a:t>
            </a:r>
            <a:r>
              <a:rPr lang="zh-CN" altLang="en-US" sz="1200" b="1" dirty="0">
                <a:solidFill>
                  <a:srgbClr val="C00000"/>
                </a:solidFill>
                <a:latin typeface="微软雅黑" panose="020B0503020204020204" pitchFamily="34" charset="-122"/>
                <a:ea typeface="微软雅黑" panose="020B0503020204020204" pitchFamily="34" charset="-122"/>
              </a:rPr>
              <a:t>（</a:t>
            </a:r>
            <a:r>
              <a:rPr lang="en-US" altLang="zh-CN" sz="1200" b="1" dirty="0">
                <a:solidFill>
                  <a:srgbClr val="C00000"/>
                </a:solidFill>
                <a:latin typeface="微软雅黑" panose="020B0503020204020204" pitchFamily="34" charset="-122"/>
                <a:ea typeface="微软雅黑" panose="020B0503020204020204" pitchFamily="34" charset="-122"/>
              </a:rPr>
              <a:t>8-15</a:t>
            </a:r>
            <a:r>
              <a:rPr lang="zh-CN" altLang="en-US" sz="1200" b="1" dirty="0">
                <a:solidFill>
                  <a:srgbClr val="C00000"/>
                </a:solidFill>
                <a:latin typeface="微软雅黑" panose="020B0503020204020204" pitchFamily="34" charset="-122"/>
                <a:ea typeface="微软雅黑" panose="020B0503020204020204" pitchFamily="34" charset="-122"/>
              </a:rPr>
              <a:t>页内）</a:t>
            </a:r>
            <a:endParaRPr lang="en-US" altLang="zh-CN" sz="1200" b="1" dirty="0">
              <a:solidFill>
                <a:srgbClr val="C00000"/>
              </a:solidFill>
              <a:latin typeface="微软雅黑" panose="020B0503020204020204" pitchFamily="34" charset="-122"/>
              <a:ea typeface="微软雅黑" panose="020B0503020204020204" pitchFamily="34" charset="-122"/>
            </a:endParaRPr>
          </a:p>
          <a:p>
            <a:pPr algn="just">
              <a:lnSpc>
                <a:spcPct val="150000"/>
              </a:lnSpc>
            </a:pPr>
            <a:r>
              <a:rPr lang="en-US" altLang="zh-CN" sz="1200" b="1" dirty="0">
                <a:solidFill>
                  <a:srgbClr val="C00000"/>
                </a:solidFill>
                <a:latin typeface="微软雅黑" panose="020B0503020204020204" pitchFamily="34" charset="-122"/>
                <a:ea typeface="微软雅黑" panose="020B0503020204020204" pitchFamily="34" charset="-122"/>
              </a:rPr>
              <a:t>     2-3</a:t>
            </a:r>
            <a:r>
              <a:rPr lang="zh-CN" altLang="en-US" sz="1200" b="1" dirty="0">
                <a:solidFill>
                  <a:srgbClr val="C00000"/>
                </a:solidFill>
                <a:latin typeface="微软雅黑" panose="020B0503020204020204" pitchFamily="34" charset="-122"/>
                <a:ea typeface="微软雅黑" panose="020B0503020204020204" pitchFamily="34" charset="-122"/>
              </a:rPr>
              <a:t>：</a:t>
            </a:r>
            <a:r>
              <a:rPr lang="en-US" altLang="zh-CN" sz="1200" b="1" dirty="0">
                <a:solidFill>
                  <a:srgbClr val="C00000"/>
                </a:solidFill>
                <a:latin typeface="微软雅黑" panose="020B0503020204020204" pitchFamily="34" charset="-122"/>
                <a:ea typeface="微软雅黑" panose="020B0503020204020204" pitchFamily="34" charset="-122"/>
              </a:rPr>
              <a:t>5-8</a:t>
            </a:r>
            <a:r>
              <a:rPr lang="zh-CN" altLang="en-US" sz="1200" b="1" dirty="0">
                <a:solidFill>
                  <a:srgbClr val="C00000"/>
                </a:solidFill>
                <a:latin typeface="微软雅黑" panose="020B0503020204020204" pitchFamily="34" charset="-122"/>
                <a:ea typeface="微软雅黑" panose="020B0503020204020204" pitchFamily="34" charset="-122"/>
              </a:rPr>
              <a:t>分钟的作品说明介绍视频（</a:t>
            </a:r>
            <a:r>
              <a:rPr lang="en-US" altLang="zh-CN" sz="1200" b="1" dirty="0">
                <a:solidFill>
                  <a:srgbClr val="C00000"/>
                </a:solidFill>
                <a:latin typeface="微软雅黑" panose="020B0503020204020204" pitchFamily="34" charset="-122"/>
                <a:ea typeface="微软雅黑" panose="020B0503020204020204" pitchFamily="34" charset="-122"/>
              </a:rPr>
              <a:t>mp4</a:t>
            </a:r>
            <a:r>
              <a:rPr lang="zh-CN" altLang="en-US" sz="1200" b="1" dirty="0">
                <a:solidFill>
                  <a:srgbClr val="C00000"/>
                </a:solidFill>
                <a:latin typeface="微软雅黑" panose="020B0503020204020204" pitchFamily="34" charset="-122"/>
                <a:ea typeface="微软雅黑" panose="020B0503020204020204" pitchFamily="34" charset="-122"/>
              </a:rPr>
              <a:t>格式）</a:t>
            </a:r>
          </a:p>
        </p:txBody>
      </p:sp>
      <p:sp>
        <p:nvSpPr>
          <p:cNvPr id="12" name="矩形 11"/>
          <p:cNvSpPr/>
          <p:nvPr/>
        </p:nvSpPr>
        <p:spPr>
          <a:xfrm>
            <a:off x="1766102" y="1908563"/>
            <a:ext cx="2492326" cy="410659"/>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kern="100" dirty="0">
                <a:effectLst/>
                <a:ea typeface="华光大标宋_CNKI" panose="02000500000000000000" pitchFamily="2" charset="-122"/>
                <a:cs typeface="Times New Roman" panose="02020603050405020304" pitchFamily="18" charset="0"/>
              </a:rPr>
              <a:t>行业数字化创新应用</a:t>
            </a:r>
            <a:r>
              <a:rPr lang="en-US" altLang="zh-CN" sz="1400" kern="100" dirty="0">
                <a:effectLst/>
                <a:ea typeface="华光大标宋_CNKI" panose="02000500000000000000" pitchFamily="2" charset="-122"/>
                <a:cs typeface="Times New Roman" panose="02020603050405020304" pitchFamily="18" charset="0"/>
              </a:rPr>
              <a:t> </a:t>
            </a:r>
            <a:r>
              <a:rPr lang="zh-CN" altLang="en-US" sz="1400" kern="100" dirty="0">
                <a:effectLst/>
                <a:ea typeface="华光大标宋_CNKI" panose="02000500000000000000" pitchFamily="2" charset="-122"/>
                <a:cs typeface="Times New Roman" panose="02020603050405020304" pitchFamily="18" charset="0"/>
              </a:rPr>
              <a:t>赛道</a:t>
            </a:r>
            <a:endParaRPr lang="zh-CN" altLang="en-US" sz="1400" dirty="0"/>
          </a:p>
        </p:txBody>
      </p:sp>
      <p:sp>
        <p:nvSpPr>
          <p:cNvPr id="14" name="矩形 13"/>
          <p:cNvSpPr/>
          <p:nvPr/>
        </p:nvSpPr>
        <p:spPr>
          <a:xfrm>
            <a:off x="7830585" y="1908563"/>
            <a:ext cx="2492326" cy="410659"/>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kern="100" dirty="0">
                <a:ea typeface="华光大标宋_CNKI" panose="02000500000000000000" pitchFamily="2" charset="-122"/>
                <a:cs typeface="Times New Roman" panose="02020603050405020304" pitchFamily="18" charset="0"/>
              </a:rPr>
              <a:t>信息技术实践创新</a:t>
            </a:r>
            <a:r>
              <a:rPr lang="en-US" altLang="zh-CN" sz="1400" kern="100" dirty="0">
                <a:ea typeface="华光大标宋_CNKI" panose="02000500000000000000" pitchFamily="2" charset="-122"/>
                <a:cs typeface="Times New Roman" panose="02020603050405020304" pitchFamily="18" charset="0"/>
              </a:rPr>
              <a:t> </a:t>
            </a:r>
            <a:r>
              <a:rPr lang="zh-CN" altLang="en-US" sz="1400" kern="100" dirty="0">
                <a:ea typeface="华光大标宋_CNKI" panose="02000500000000000000" pitchFamily="2" charset="-122"/>
                <a:cs typeface="Times New Roman" panose="02020603050405020304" pitchFamily="18" charset="0"/>
              </a:rPr>
              <a:t>赛</a:t>
            </a:r>
            <a:r>
              <a:rPr lang="zh-CN" altLang="en-US" sz="1400" kern="100" dirty="0">
                <a:effectLst/>
                <a:ea typeface="华光大标宋_CNKI" panose="02000500000000000000" pitchFamily="2" charset="-122"/>
                <a:cs typeface="Times New Roman" panose="02020603050405020304" pitchFamily="18" charset="0"/>
              </a:rPr>
              <a:t>道</a:t>
            </a:r>
            <a:endParaRPr lang="zh-CN" altLang="en-US" sz="1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1164" y="573275"/>
            <a:ext cx="3678381" cy="307777"/>
          </a:xfrm>
          <a:prstGeom prst="rect">
            <a:avLst/>
          </a:prstGeom>
          <a:noFill/>
        </p:spPr>
        <p:txBody>
          <a:bodyPr wrap="square">
            <a:spAutoFit/>
          </a:bodyPr>
          <a:lstStyle/>
          <a:p>
            <a:r>
              <a:rPr lang="zh-CN" altLang="en-US" sz="1400" dirty="0">
                <a:solidFill>
                  <a:srgbClr val="2B7DBC"/>
                </a:solidFill>
                <a:latin typeface="华光大黑二_CNKI" panose="02000500000000000000" pitchFamily="2" charset="-122"/>
                <a:ea typeface="华光大黑二_CNKI" panose="02000500000000000000" pitchFamily="2" charset="-122"/>
              </a:rPr>
              <a:t>大赛赛程安排说明</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8711" y="466723"/>
            <a:ext cx="1523582" cy="430888"/>
          </a:xfrm>
          <a:prstGeom prst="rect">
            <a:avLst/>
          </a:prstGeom>
        </p:spPr>
      </p:pic>
      <p:sp>
        <p:nvSpPr>
          <p:cNvPr id="6" name="文本框 5"/>
          <p:cNvSpPr txBox="1"/>
          <p:nvPr/>
        </p:nvSpPr>
        <p:spPr>
          <a:xfrm>
            <a:off x="732340" y="6268165"/>
            <a:ext cx="2432469" cy="215444"/>
          </a:xfrm>
          <a:prstGeom prst="rect">
            <a:avLst/>
          </a:prstGeom>
          <a:noFill/>
        </p:spPr>
        <p:txBody>
          <a:bodyPr wrap="square">
            <a:spAutoFit/>
          </a:bodyPr>
          <a:lstStyle/>
          <a:p>
            <a:pPr algn="dist"/>
            <a:r>
              <a:rPr lang="en-US" altLang="zh-CN" sz="800" kern="100" dirty="0">
                <a:solidFill>
                  <a:schemeClr val="bg1">
                    <a:lumMod val="75000"/>
                  </a:schemeClr>
                </a:solidFill>
                <a:ea typeface="微软雅黑" panose="020B0503020204020204" pitchFamily="34" charset="-122"/>
                <a:cs typeface="Times New Roman" panose="02020603050405020304" pitchFamily="18" charset="0"/>
              </a:rPr>
              <a:t>@2023 </a:t>
            </a:r>
            <a:r>
              <a:rPr lang="zh-CN" altLang="en-US" sz="800" kern="100" dirty="0">
                <a:solidFill>
                  <a:schemeClr val="bg1">
                    <a:lumMod val="75000"/>
                  </a:schemeClr>
                </a:solidFill>
                <a:ea typeface="微软雅黑" panose="020B0503020204020204" pitchFamily="34" charset="-122"/>
                <a:cs typeface="Times New Roman" panose="02020603050405020304" pitchFamily="18" charset="0"/>
              </a:rPr>
              <a:t>北京中软国际教育科技股份有限公司</a:t>
            </a:r>
            <a:endParaRPr lang="zh-CN" altLang="en-US" sz="800" dirty="0">
              <a:solidFill>
                <a:schemeClr val="bg1">
                  <a:lumMod val="75000"/>
                </a:schemeClr>
              </a:solidFill>
              <a:ea typeface="微软雅黑" panose="020B0503020204020204" pitchFamily="34" charset="-122"/>
            </a:endParaRPr>
          </a:p>
        </p:txBody>
      </p:sp>
      <p:sp>
        <p:nvSpPr>
          <p:cNvPr id="10" name="文本框 9"/>
          <p:cNvSpPr txBox="1"/>
          <p:nvPr/>
        </p:nvSpPr>
        <p:spPr>
          <a:xfrm>
            <a:off x="651164" y="1214643"/>
            <a:ext cx="3768436" cy="307777"/>
          </a:xfrm>
          <a:prstGeom prst="rect">
            <a:avLst/>
          </a:prstGeom>
          <a:noFill/>
        </p:spPr>
        <p:txBody>
          <a:bodyPr wrap="square">
            <a:spAutoFit/>
          </a:bodyPr>
          <a:lstStyle/>
          <a:p>
            <a:r>
              <a:rPr lang="zh-CN" altLang="en-US" sz="1400" dirty="0">
                <a:latin typeface="华光中圆_CNKI" panose="02000500000000000000" pitchFamily="2" charset="-122"/>
                <a:ea typeface="华光中圆_CNKI" panose="02000500000000000000" pitchFamily="2" charset="-122"/>
              </a:rPr>
              <a:t>本次竞赛有</a:t>
            </a:r>
            <a:r>
              <a:rPr lang="zh-CN" altLang="en-US" sz="1400" b="1" dirty="0">
                <a:solidFill>
                  <a:srgbClr val="C00000"/>
                </a:solidFill>
                <a:latin typeface="微软雅黑" panose="020B0503020204020204" pitchFamily="34" charset="-122"/>
                <a:ea typeface="微软雅黑" panose="020B0503020204020204" pitchFamily="34" charset="-122"/>
              </a:rPr>
              <a:t>两个决赛季</a:t>
            </a:r>
            <a:r>
              <a:rPr lang="zh-CN" altLang="en-US" sz="1400" dirty="0">
                <a:latin typeface="华光中圆_CNKI" panose="02000500000000000000" pitchFamily="2" charset="-122"/>
                <a:ea typeface="华光中圆_CNKI" panose="02000500000000000000" pitchFamily="2" charset="-122"/>
              </a:rPr>
              <a:t>组成。</a:t>
            </a:r>
          </a:p>
        </p:txBody>
      </p:sp>
      <p:sp>
        <p:nvSpPr>
          <p:cNvPr id="12" name="文本框 11"/>
          <p:cNvSpPr txBox="1"/>
          <p:nvPr/>
        </p:nvSpPr>
        <p:spPr>
          <a:xfrm>
            <a:off x="651164" y="1819977"/>
            <a:ext cx="3411682" cy="307777"/>
          </a:xfrm>
          <a:prstGeom prst="rect">
            <a:avLst/>
          </a:prstGeom>
          <a:noFill/>
        </p:spPr>
        <p:txBody>
          <a:bodyPr wrap="square">
            <a:spAutoFit/>
          </a:bodyPr>
          <a:lstStyle/>
          <a:p>
            <a:r>
              <a:rPr lang="zh-CN" altLang="zh-CN" sz="1400" dirty="0">
                <a:solidFill>
                  <a:srgbClr val="2B7DBC"/>
                </a:solidFill>
                <a:latin typeface="华光大黑二_CNKI" panose="02000500000000000000" pitchFamily="2" charset="-122"/>
                <a:ea typeface="华光大黑二_CNKI" panose="02000500000000000000" pitchFamily="2" charset="-122"/>
              </a:rPr>
              <a:t>上半年赛程安排</a:t>
            </a:r>
            <a:endParaRPr lang="zh-CN" altLang="en-US" sz="1400" dirty="0">
              <a:solidFill>
                <a:srgbClr val="2B7DBC"/>
              </a:solidFill>
              <a:latin typeface="华光大黑二_CNKI" panose="02000500000000000000" pitchFamily="2" charset="-122"/>
              <a:ea typeface="华光大黑二_CNKI" panose="02000500000000000000" pitchFamily="2" charset="-122"/>
            </a:endParaRPr>
          </a:p>
        </p:txBody>
      </p:sp>
      <p:sp>
        <p:nvSpPr>
          <p:cNvPr id="14" name="文本框 13"/>
          <p:cNvSpPr txBox="1"/>
          <p:nvPr/>
        </p:nvSpPr>
        <p:spPr>
          <a:xfrm>
            <a:off x="651164" y="2127754"/>
            <a:ext cx="8266187" cy="1814830"/>
          </a:xfrm>
          <a:prstGeom prst="rect">
            <a:avLst/>
          </a:prstGeom>
          <a:noFill/>
        </p:spPr>
        <p:txBody>
          <a:bodyPr wrap="square">
            <a:spAutoFit/>
          </a:bodyPr>
          <a:lstStyle/>
          <a:p>
            <a:pPr marL="171450" indent="-171450">
              <a:lnSpc>
                <a:spcPct val="200000"/>
              </a:lnSpc>
              <a:buFont typeface="Arial" panose="020B0604020202020204" pitchFamily="34" charset="0"/>
              <a:buChar char="•"/>
            </a:pPr>
            <a:r>
              <a:rPr lang="zh-CN" altLang="en-US" sz="1400" b="1" dirty="0">
                <a:solidFill>
                  <a:schemeClr val="tx1"/>
                </a:solidFill>
                <a:latin typeface="微软雅黑" panose="020B0503020204020204" pitchFamily="34" charset="-122"/>
                <a:ea typeface="微软雅黑" panose="020B0503020204020204" pitchFamily="34" charset="-122"/>
              </a:rPr>
              <a:t>2023年04月20日 </a:t>
            </a:r>
            <a:r>
              <a:rPr lang="zh-CN" altLang="en-US" sz="1400" dirty="0">
                <a:solidFill>
                  <a:schemeClr val="tx1"/>
                </a:solidFill>
                <a:latin typeface="微软雅黑" panose="020B0503020204020204" pitchFamily="34" charset="-122"/>
                <a:ea typeface="微软雅黑" panose="020B0503020204020204" pitchFamily="34" charset="-122"/>
              </a:rPr>
              <a:t>前完成申请报名。</a:t>
            </a:r>
            <a:endParaRPr lang="zh-CN" altLang="en-US" sz="1400" b="1" dirty="0">
              <a:solidFill>
                <a:srgbClr val="C00000"/>
              </a:solidFill>
              <a:latin typeface="微软雅黑" panose="020B0503020204020204" pitchFamily="34" charset="-122"/>
              <a:ea typeface="微软雅黑" panose="020B0503020204020204" pitchFamily="34" charset="-122"/>
            </a:endParaRPr>
          </a:p>
          <a:p>
            <a:pPr marL="171450" indent="-171450">
              <a:lnSpc>
                <a:spcPct val="200000"/>
              </a:lnSpc>
              <a:buFont typeface="Arial" panose="020B0604020202020204" pitchFamily="34" charset="0"/>
              <a:buChar char="•"/>
            </a:pPr>
            <a:r>
              <a:rPr lang="zh-CN" altLang="en-US" sz="1400" b="1" dirty="0">
                <a:solidFill>
                  <a:srgbClr val="FF0000"/>
                </a:solidFill>
                <a:latin typeface="微软雅黑" panose="020B0503020204020204" pitchFamily="34" charset="-122"/>
                <a:ea typeface="微软雅黑" panose="020B0503020204020204" pitchFamily="34" charset="-122"/>
              </a:rPr>
              <a:t>2023年06月10-15日 </a:t>
            </a:r>
            <a:r>
              <a:rPr lang="zh-CN" altLang="en-US" sz="1400" dirty="0">
                <a:solidFill>
                  <a:srgbClr val="FF0000"/>
                </a:solidFill>
                <a:latin typeface="华光中圆_CNKI" panose="02000500000000000000" pitchFamily="2" charset="-122"/>
                <a:ea typeface="华光中圆_CNKI" panose="02000500000000000000" pitchFamily="2" charset="-122"/>
              </a:rPr>
              <a:t>各参赛队须在大赛网站上完成作品的调试、运行和最终的作品提交。</a:t>
            </a:r>
            <a:endParaRPr lang="zh-CN" altLang="en-US" sz="1400" dirty="0">
              <a:latin typeface="华光中圆_CNKI" panose="02000500000000000000" pitchFamily="2" charset="-122"/>
              <a:ea typeface="华光中圆_CNKI" panose="02000500000000000000" pitchFamily="2" charset="-122"/>
            </a:endParaRPr>
          </a:p>
          <a:p>
            <a:pPr marL="171450" indent="-171450">
              <a:lnSpc>
                <a:spcPct val="20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2023年06月15-20日 </a:t>
            </a:r>
            <a:r>
              <a:rPr lang="zh-CN" altLang="en-US" sz="1400" dirty="0">
                <a:latin typeface="华光中圆_CNKI" panose="02000500000000000000" pitchFamily="2" charset="-122"/>
                <a:ea typeface="华光中圆_CNKI" panose="02000500000000000000" pitchFamily="2" charset="-122"/>
              </a:rPr>
              <a:t>组织专家采取线上答辩的形式评审本赛区的作品，确定入围决赛的作品名单。</a:t>
            </a:r>
          </a:p>
          <a:p>
            <a:pPr marL="171450" indent="-171450">
              <a:lnSpc>
                <a:spcPct val="20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2023年06月30日 </a:t>
            </a:r>
            <a:r>
              <a:rPr lang="zh-CN" altLang="en-US" sz="1400" dirty="0">
                <a:latin typeface="华光中圆_CNKI" panose="02000500000000000000" pitchFamily="2" charset="-122"/>
                <a:ea typeface="华光中圆_CNKI" panose="02000500000000000000" pitchFamily="2" charset="-122"/>
              </a:rPr>
              <a:t>前完成全国总决赛答辩。</a:t>
            </a:r>
          </a:p>
        </p:txBody>
      </p:sp>
      <p:sp>
        <p:nvSpPr>
          <p:cNvPr id="15" name="文本框 14"/>
          <p:cNvSpPr txBox="1"/>
          <p:nvPr/>
        </p:nvSpPr>
        <p:spPr>
          <a:xfrm>
            <a:off x="651164" y="4037225"/>
            <a:ext cx="3411682" cy="307777"/>
          </a:xfrm>
          <a:prstGeom prst="rect">
            <a:avLst/>
          </a:prstGeom>
          <a:noFill/>
        </p:spPr>
        <p:txBody>
          <a:bodyPr wrap="square">
            <a:spAutoFit/>
          </a:bodyPr>
          <a:lstStyle/>
          <a:p>
            <a:r>
              <a:rPr lang="zh-CN" altLang="en-US" sz="1400" dirty="0">
                <a:solidFill>
                  <a:schemeClr val="tx1">
                    <a:lumMod val="50000"/>
                    <a:lumOff val="50000"/>
                  </a:schemeClr>
                </a:solidFill>
                <a:latin typeface="华光大黑二_CNKI" panose="02000500000000000000" pitchFamily="2" charset="-122"/>
                <a:ea typeface="华光大黑二_CNKI" panose="02000500000000000000" pitchFamily="2" charset="-122"/>
              </a:rPr>
              <a:t>下</a:t>
            </a:r>
            <a:r>
              <a:rPr lang="zh-CN" altLang="zh-CN" sz="1400" dirty="0">
                <a:solidFill>
                  <a:schemeClr val="tx1">
                    <a:lumMod val="50000"/>
                    <a:lumOff val="50000"/>
                  </a:schemeClr>
                </a:solidFill>
                <a:latin typeface="华光大黑二_CNKI" panose="02000500000000000000" pitchFamily="2" charset="-122"/>
                <a:ea typeface="华光大黑二_CNKI" panose="02000500000000000000" pitchFamily="2" charset="-122"/>
              </a:rPr>
              <a:t>半年赛程安排</a:t>
            </a:r>
            <a:endParaRPr lang="zh-CN" altLang="en-US" sz="1400" dirty="0">
              <a:solidFill>
                <a:schemeClr val="tx1">
                  <a:lumMod val="50000"/>
                  <a:lumOff val="50000"/>
                </a:schemeClr>
              </a:solidFill>
              <a:latin typeface="华光大黑二_CNKI" panose="02000500000000000000" pitchFamily="2" charset="-122"/>
              <a:ea typeface="华光大黑二_CNKI" panose="02000500000000000000" pitchFamily="2" charset="-122"/>
            </a:endParaRPr>
          </a:p>
        </p:txBody>
      </p:sp>
      <p:sp>
        <p:nvSpPr>
          <p:cNvPr id="16" name="文本框 15"/>
          <p:cNvSpPr txBox="1"/>
          <p:nvPr/>
        </p:nvSpPr>
        <p:spPr>
          <a:xfrm>
            <a:off x="651164" y="4345002"/>
            <a:ext cx="8266187" cy="1814830"/>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2023</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09</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20</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日 </a:t>
            </a:r>
            <a:r>
              <a:rPr lang="zh-CN" altLang="en-US" sz="1400" dirty="0">
                <a:solidFill>
                  <a:schemeClr val="tx1">
                    <a:lumMod val="50000"/>
                    <a:lumOff val="50000"/>
                  </a:schemeClr>
                </a:solidFill>
                <a:latin typeface="华光中圆_CNKI" panose="02000500000000000000" pitchFamily="2" charset="-122"/>
                <a:ea typeface="华光中圆_CNKI" panose="02000500000000000000" pitchFamily="2" charset="-122"/>
              </a:rPr>
              <a:t>前 完成申请报名。</a:t>
            </a:r>
          </a:p>
          <a:p>
            <a:pPr marL="285750" indent="-285750">
              <a:lnSpc>
                <a:spcPct val="200000"/>
              </a:lnSpc>
              <a:buFont typeface="Arial" panose="020B0604020202020204" pitchFamily="34" charset="0"/>
              <a:buChar char="•"/>
            </a:pP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2023</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10-15</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日 </a:t>
            </a:r>
            <a:r>
              <a:rPr lang="zh-CN" altLang="en-US" sz="1400" dirty="0">
                <a:solidFill>
                  <a:schemeClr val="tx1">
                    <a:lumMod val="50000"/>
                    <a:lumOff val="50000"/>
                  </a:schemeClr>
                </a:solidFill>
                <a:latin typeface="华光中圆_CNKI" panose="02000500000000000000" pitchFamily="2" charset="-122"/>
                <a:ea typeface="华光中圆_CNKI" panose="02000500000000000000" pitchFamily="2" charset="-122"/>
              </a:rPr>
              <a:t>各参赛队须在大赛网站上完成作品的调试、运行和最终的作品提交。</a:t>
            </a:r>
          </a:p>
          <a:p>
            <a:pPr marL="285750" indent="-285750">
              <a:lnSpc>
                <a:spcPct val="200000"/>
              </a:lnSpc>
              <a:buFont typeface="Arial" panose="020B0604020202020204" pitchFamily="34" charset="0"/>
              <a:buChar char="•"/>
            </a:pP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2023</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15-20</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日 </a:t>
            </a:r>
            <a:r>
              <a:rPr lang="zh-CN" altLang="en-US" sz="1400" dirty="0">
                <a:solidFill>
                  <a:schemeClr val="tx1">
                    <a:lumMod val="50000"/>
                    <a:lumOff val="50000"/>
                  </a:schemeClr>
                </a:solidFill>
                <a:latin typeface="华光中圆_CNKI" panose="02000500000000000000" pitchFamily="2" charset="-122"/>
                <a:ea typeface="华光中圆_CNKI" panose="02000500000000000000" pitchFamily="2" charset="-122"/>
              </a:rPr>
              <a:t>组织专家采取线上答辩的形式评审本赛区的作品，确定入围决赛的作品名单。</a:t>
            </a:r>
          </a:p>
          <a:p>
            <a:pPr marL="285750" indent="-285750">
              <a:lnSpc>
                <a:spcPct val="200000"/>
              </a:lnSpc>
              <a:buFont typeface="Arial" panose="020B0604020202020204" pitchFamily="34" charset="0"/>
              <a:buChar char="•"/>
            </a:pP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2023</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12</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月 </a:t>
            </a: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日 </a:t>
            </a:r>
            <a:r>
              <a:rPr lang="zh-CN" altLang="en-US" sz="1400" dirty="0">
                <a:solidFill>
                  <a:schemeClr val="tx1">
                    <a:lumMod val="50000"/>
                    <a:lumOff val="50000"/>
                  </a:schemeClr>
                </a:solidFill>
                <a:latin typeface="华光中圆_CNKI" panose="02000500000000000000" pitchFamily="2" charset="-122"/>
                <a:ea typeface="华光中圆_CNKI" panose="02000500000000000000" pitchFamily="2" charset="-122"/>
              </a:rPr>
              <a:t>前 完成全国总决赛答辩。</a:t>
            </a:r>
          </a:p>
        </p:txBody>
      </p:sp>
      <p:sp>
        <p:nvSpPr>
          <p:cNvPr id="2" name="矩形 1">
            <a:extLst>
              <a:ext uri="{FF2B5EF4-FFF2-40B4-BE49-F238E27FC236}">
                <a16:creationId xmlns:a16="http://schemas.microsoft.com/office/drawing/2014/main" id="{93C56BC6-FBB2-87FE-2EBF-CDC288582E99}"/>
              </a:ext>
            </a:extLst>
          </p:cNvPr>
          <p:cNvSpPr/>
          <p:nvPr/>
        </p:nvSpPr>
        <p:spPr>
          <a:xfrm>
            <a:off x="553020" y="1626208"/>
            <a:ext cx="8525275" cy="231637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68711" y="466723"/>
            <a:ext cx="1523582" cy="430888"/>
          </a:xfrm>
          <a:prstGeom prst="rect">
            <a:avLst/>
          </a:prstGeom>
        </p:spPr>
      </p:pic>
      <p:sp>
        <p:nvSpPr>
          <p:cNvPr id="5" name="文本框 4"/>
          <p:cNvSpPr txBox="1"/>
          <p:nvPr/>
        </p:nvSpPr>
        <p:spPr>
          <a:xfrm>
            <a:off x="732340" y="6268165"/>
            <a:ext cx="2432469" cy="215444"/>
          </a:xfrm>
          <a:prstGeom prst="rect">
            <a:avLst/>
          </a:prstGeom>
          <a:noFill/>
        </p:spPr>
        <p:txBody>
          <a:bodyPr wrap="square">
            <a:spAutoFit/>
          </a:bodyPr>
          <a:lstStyle/>
          <a:p>
            <a:pPr algn="dist"/>
            <a:r>
              <a:rPr lang="en-US" altLang="zh-CN" sz="800" kern="100" dirty="0">
                <a:solidFill>
                  <a:schemeClr val="bg1">
                    <a:lumMod val="75000"/>
                  </a:schemeClr>
                </a:solidFill>
                <a:ea typeface="微软雅黑" panose="020B0503020204020204" pitchFamily="34" charset="-122"/>
                <a:cs typeface="Times New Roman" panose="02020603050405020304" pitchFamily="18" charset="0"/>
              </a:rPr>
              <a:t>@2023 </a:t>
            </a:r>
            <a:r>
              <a:rPr lang="zh-CN" altLang="en-US" sz="800" kern="100" dirty="0">
                <a:solidFill>
                  <a:schemeClr val="bg1">
                    <a:lumMod val="75000"/>
                  </a:schemeClr>
                </a:solidFill>
                <a:ea typeface="微软雅黑" panose="020B0503020204020204" pitchFamily="34" charset="-122"/>
                <a:cs typeface="Times New Roman" panose="02020603050405020304" pitchFamily="18" charset="0"/>
              </a:rPr>
              <a:t>北京中软国际教育科技股份有限公司</a:t>
            </a:r>
            <a:endParaRPr lang="zh-CN" altLang="en-US" sz="800" dirty="0">
              <a:solidFill>
                <a:schemeClr val="bg1">
                  <a:lumMod val="75000"/>
                </a:schemeClr>
              </a:solidFill>
              <a:ea typeface="微软雅黑" panose="020B0503020204020204" pitchFamily="34" charset="-122"/>
            </a:endParaRPr>
          </a:p>
        </p:txBody>
      </p:sp>
      <p:sp>
        <p:nvSpPr>
          <p:cNvPr id="6" name="文本框 5"/>
          <p:cNvSpPr txBox="1"/>
          <p:nvPr/>
        </p:nvSpPr>
        <p:spPr>
          <a:xfrm>
            <a:off x="732382" y="663469"/>
            <a:ext cx="2229877" cy="306705"/>
          </a:xfrm>
          <a:prstGeom prst="rect">
            <a:avLst/>
          </a:prstGeom>
          <a:noFill/>
        </p:spPr>
        <p:txBody>
          <a:bodyPr wrap="square">
            <a:spAutoFit/>
          </a:bodyPr>
          <a:lstStyle/>
          <a:p>
            <a:r>
              <a:rPr lang="zh-CN" altLang="en-US" sz="1400" dirty="0">
                <a:solidFill>
                  <a:srgbClr val="2B7DBC"/>
                </a:solidFill>
                <a:latin typeface="华光大黑二_CNKI" panose="02000500000000000000" pitchFamily="2" charset="-122"/>
                <a:ea typeface="华光大黑二_CNKI" panose="02000500000000000000" pitchFamily="2" charset="-122"/>
              </a:rPr>
              <a:t>报名和作品提交</a:t>
            </a:r>
          </a:p>
        </p:txBody>
      </p:sp>
      <p:sp>
        <p:nvSpPr>
          <p:cNvPr id="2" name="文本框 1"/>
          <p:cNvSpPr txBox="1"/>
          <p:nvPr/>
        </p:nvSpPr>
        <p:spPr>
          <a:xfrm>
            <a:off x="996298" y="1549697"/>
            <a:ext cx="4470042" cy="307777"/>
          </a:xfrm>
          <a:prstGeom prst="rect">
            <a:avLst/>
          </a:prstGeom>
          <a:noFill/>
        </p:spPr>
        <p:txBody>
          <a:bodyPr wrap="square">
            <a:spAutoFit/>
          </a:bodyPr>
          <a:lstStyle/>
          <a:p>
            <a:r>
              <a:rPr lang="en-US" altLang="zh-CN" sz="1400" dirty="0">
                <a:latin typeface="华光大黑二_CNKI" panose="02000500000000000000" pitchFamily="2" charset="-122"/>
                <a:ea typeface="华光大黑二_CNKI" panose="02000500000000000000" pitchFamily="2" charset="-122"/>
              </a:rPr>
              <a:t>Step1</a:t>
            </a:r>
            <a:r>
              <a:rPr lang="zh-CN" altLang="en-US" sz="1400" dirty="0">
                <a:latin typeface="华光大黑二_CNKI" panose="02000500000000000000" pitchFamily="2" charset="-122"/>
                <a:ea typeface="华光大黑二_CNKI" panose="02000500000000000000" pitchFamily="2" charset="-122"/>
              </a:rPr>
              <a:t>：</a:t>
            </a:r>
            <a:r>
              <a:rPr lang="zh-CN" altLang="en-US" sz="1400" dirty="0">
                <a:latin typeface="华光中圆_CNKI" panose="02000500000000000000" pitchFamily="2" charset="-122"/>
                <a:ea typeface="华光中圆_CNKI" panose="02000500000000000000" pitchFamily="2" charset="-122"/>
              </a:rPr>
              <a:t>登录</a:t>
            </a:r>
            <a:r>
              <a:rPr lang="zh-CN" altLang="en-US" sz="1400" dirty="0">
                <a:latin typeface="华光大黑二_CNKI" panose="02000500000000000000" pitchFamily="2" charset="-122"/>
                <a:ea typeface="华光大黑二_CNKI" panose="02000500000000000000" pitchFamily="2" charset="-122"/>
              </a:rPr>
              <a:t> 智云研 </a:t>
            </a:r>
            <a:r>
              <a:rPr lang="zh-CN" altLang="en-US" sz="1400" dirty="0">
                <a:latin typeface="华光中圆_CNKI" panose="02000500000000000000" pitchFamily="2" charset="-122"/>
                <a:ea typeface="华光中圆_CNKI" panose="02000500000000000000" pitchFamily="2" charset="-122"/>
              </a:rPr>
              <a:t>平台，注册并填写信息申请</a:t>
            </a:r>
          </a:p>
        </p:txBody>
      </p:sp>
      <p:sp>
        <p:nvSpPr>
          <p:cNvPr id="9" name="文本框 8"/>
          <p:cNvSpPr txBox="1"/>
          <p:nvPr/>
        </p:nvSpPr>
        <p:spPr>
          <a:xfrm>
            <a:off x="996298" y="1935079"/>
            <a:ext cx="4963228" cy="307777"/>
          </a:xfrm>
          <a:prstGeom prst="rect">
            <a:avLst/>
          </a:prstGeom>
          <a:noFill/>
        </p:spPr>
        <p:txBody>
          <a:bodyPr wrap="square">
            <a:spAutoFit/>
          </a:bodyPr>
          <a:lstStyle/>
          <a:p>
            <a:r>
              <a:rPr lang="zh-CN" altLang="en-US" sz="1400" dirty="0">
                <a:hlinkClick r:id="rId4"/>
              </a:rPr>
              <a:t>https://www.steertech.cn/#/contest/index</a:t>
            </a:r>
            <a:endParaRPr lang="zh-CN" altLang="en-US" sz="1400" dirty="0"/>
          </a:p>
        </p:txBody>
      </p:sp>
      <p:pic>
        <p:nvPicPr>
          <p:cNvPr id="17" name="图片 16"/>
          <p:cNvPicPr>
            <a:picLocks noChangeAspect="1"/>
          </p:cNvPicPr>
          <p:nvPr/>
        </p:nvPicPr>
        <p:blipFill>
          <a:blip r:embed="rId5"/>
          <a:stretch>
            <a:fillRect/>
          </a:stretch>
        </p:blipFill>
        <p:spPr>
          <a:xfrm>
            <a:off x="1080775" y="2588788"/>
            <a:ext cx="3604218" cy="2017849"/>
          </a:xfrm>
          <a:prstGeom prst="rect">
            <a:avLst/>
          </a:prstGeom>
          <a:ln>
            <a:noFill/>
          </a:ln>
          <a:effectLst>
            <a:outerShdw blurRad="292100" dist="139700" dir="2700000" algn="tl" rotWithShape="0">
              <a:srgbClr val="333333">
                <a:alpha val="65000"/>
              </a:srgbClr>
            </a:outerShdw>
          </a:effectLst>
        </p:spPr>
      </p:pic>
      <p:pic>
        <p:nvPicPr>
          <p:cNvPr id="19" name="图形 18" descr="箭头逆时针弯曲"/>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4387035" y="2109748"/>
            <a:ext cx="743401" cy="743401"/>
          </a:xfrm>
          <a:prstGeom prst="rect">
            <a:avLst/>
          </a:prstGeom>
        </p:spPr>
      </p:pic>
      <p:pic>
        <p:nvPicPr>
          <p:cNvPr id="21" name="图形 20" descr="箭头轻微弯曲"/>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626586">
            <a:off x="1367576" y="4267249"/>
            <a:ext cx="734655" cy="734655"/>
          </a:xfrm>
          <a:prstGeom prst="rect">
            <a:avLst/>
          </a:prstGeom>
        </p:spPr>
      </p:pic>
      <p:sp>
        <p:nvSpPr>
          <p:cNvPr id="22" name="文本框 21"/>
          <p:cNvSpPr txBox="1"/>
          <p:nvPr/>
        </p:nvSpPr>
        <p:spPr>
          <a:xfrm>
            <a:off x="5039548" y="2247295"/>
            <a:ext cx="2319287" cy="307777"/>
          </a:xfrm>
          <a:prstGeom prst="rect">
            <a:avLst/>
          </a:prstGeom>
          <a:noFill/>
        </p:spPr>
        <p:txBody>
          <a:bodyPr wrap="square">
            <a:spAutoFit/>
          </a:bodyPr>
          <a:lstStyle/>
          <a:p>
            <a:r>
              <a:rPr lang="zh-CN" altLang="en-US" sz="1400" dirty="0">
                <a:solidFill>
                  <a:srgbClr val="C00000"/>
                </a:solidFill>
                <a:latin typeface="华光大黑二_CNKI" panose="02000500000000000000" pitchFamily="2" charset="-122"/>
                <a:ea typeface="华光大黑二_CNKI" panose="02000500000000000000" pitchFamily="2" charset="-122"/>
              </a:rPr>
              <a:t>① </a:t>
            </a:r>
            <a:r>
              <a:rPr lang="zh-CN" altLang="en-US" sz="1200" dirty="0">
                <a:solidFill>
                  <a:srgbClr val="C00000"/>
                </a:solidFill>
                <a:latin typeface="华光中圆_CNKI" panose="02000500000000000000" pitchFamily="2" charset="-122"/>
                <a:ea typeface="华光中圆_CNKI" panose="02000500000000000000" pitchFamily="2" charset="-122"/>
              </a:rPr>
              <a:t>点击注册 平台用户</a:t>
            </a:r>
          </a:p>
        </p:txBody>
      </p:sp>
      <p:sp>
        <p:nvSpPr>
          <p:cNvPr id="23" name="文本框 22"/>
          <p:cNvSpPr txBox="1"/>
          <p:nvPr/>
        </p:nvSpPr>
        <p:spPr>
          <a:xfrm>
            <a:off x="820839" y="4970296"/>
            <a:ext cx="2319287" cy="307777"/>
          </a:xfrm>
          <a:prstGeom prst="rect">
            <a:avLst/>
          </a:prstGeom>
          <a:noFill/>
        </p:spPr>
        <p:txBody>
          <a:bodyPr wrap="square">
            <a:spAutoFit/>
          </a:bodyPr>
          <a:lstStyle/>
          <a:p>
            <a:r>
              <a:rPr lang="zh-CN" altLang="en-US" sz="1400" dirty="0">
                <a:solidFill>
                  <a:srgbClr val="C00000"/>
                </a:solidFill>
                <a:latin typeface="华光大黑二_CNKI" panose="02000500000000000000" pitchFamily="2" charset="-122"/>
                <a:ea typeface="华光大黑二_CNKI" panose="02000500000000000000" pitchFamily="2" charset="-122"/>
              </a:rPr>
              <a:t>② </a:t>
            </a:r>
            <a:r>
              <a:rPr lang="zh-CN" altLang="en-US" sz="1200" dirty="0">
                <a:solidFill>
                  <a:srgbClr val="C00000"/>
                </a:solidFill>
                <a:latin typeface="华光中圆_CNKI" panose="02000500000000000000" pitchFamily="2" charset="-122"/>
                <a:ea typeface="华光中圆_CNKI" panose="02000500000000000000" pitchFamily="2" charset="-122"/>
              </a:rPr>
              <a:t>选择赛道 申请参赛</a:t>
            </a:r>
          </a:p>
        </p:txBody>
      </p:sp>
      <p:sp>
        <p:nvSpPr>
          <p:cNvPr id="25" name="文本框 24"/>
          <p:cNvSpPr txBox="1"/>
          <p:nvPr/>
        </p:nvSpPr>
        <p:spPr>
          <a:xfrm>
            <a:off x="2962517" y="5641049"/>
            <a:ext cx="4470042" cy="307777"/>
          </a:xfrm>
          <a:prstGeom prst="rect">
            <a:avLst/>
          </a:prstGeom>
          <a:noFill/>
        </p:spPr>
        <p:txBody>
          <a:bodyPr wrap="square">
            <a:spAutoFit/>
          </a:bodyPr>
          <a:lstStyle/>
          <a:p>
            <a:pPr algn="ctr"/>
            <a:r>
              <a:rPr lang="zh-CN" altLang="en-US" sz="1400" dirty="0">
                <a:latin typeface="华光中圆_CNKI" panose="02000500000000000000" pitchFamily="2" charset="-122"/>
                <a:ea typeface="华光中圆_CNKI" panose="02000500000000000000" pitchFamily="2" charset="-122"/>
              </a:rPr>
              <a:t>参赛申请 </a:t>
            </a:r>
            <a:r>
              <a:rPr lang="en-US" altLang="zh-CN" sz="1400" dirty="0">
                <a:latin typeface="华光中圆_CNKI" panose="02000500000000000000" pitchFamily="2" charset="-122"/>
                <a:ea typeface="华光中圆_CNKI" panose="02000500000000000000" pitchFamily="2" charset="-122"/>
              </a:rPr>
              <a:t>| </a:t>
            </a:r>
            <a:r>
              <a:rPr lang="zh-CN" altLang="en-US" sz="1400" dirty="0">
                <a:latin typeface="华光中圆_CNKI" panose="02000500000000000000" pitchFamily="2" charset="-122"/>
                <a:ea typeface="华光中圆_CNKI" panose="02000500000000000000" pitchFamily="2" charset="-122"/>
              </a:rPr>
              <a:t>作品提交 </a:t>
            </a:r>
            <a:r>
              <a:rPr lang="en-US" altLang="zh-CN" sz="1400" dirty="0">
                <a:latin typeface="华光中圆_CNKI" panose="02000500000000000000" pitchFamily="2" charset="-122"/>
                <a:ea typeface="华光中圆_CNKI" panose="02000500000000000000" pitchFamily="2" charset="-122"/>
              </a:rPr>
              <a:t>| </a:t>
            </a:r>
            <a:r>
              <a:rPr lang="zh-CN" altLang="en-US" sz="1400" dirty="0">
                <a:latin typeface="华光中圆_CNKI" panose="02000500000000000000" pitchFamily="2" charset="-122"/>
                <a:ea typeface="华光中圆_CNKI" panose="02000500000000000000" pitchFamily="2" charset="-122"/>
              </a:rPr>
              <a:t>结果公示</a:t>
            </a:r>
          </a:p>
        </p:txBody>
      </p:sp>
      <p:pic>
        <p:nvPicPr>
          <p:cNvPr id="7" name="图片 6"/>
          <p:cNvPicPr>
            <a:picLocks noChangeAspect="1"/>
          </p:cNvPicPr>
          <p:nvPr>
            <p:custDataLst>
              <p:tags r:id="rId1"/>
            </p:custDataLst>
          </p:nvPr>
        </p:nvPicPr>
        <p:blipFill>
          <a:blip r:embed="rId10"/>
          <a:stretch>
            <a:fillRect/>
          </a:stretch>
        </p:blipFill>
        <p:spPr>
          <a:xfrm>
            <a:off x="6341745" y="2705100"/>
            <a:ext cx="5450840" cy="2265045"/>
          </a:xfrm>
          <a:prstGeom prst="rect">
            <a:avLst/>
          </a:prstGeom>
        </p:spPr>
      </p:pic>
      <p:sp>
        <p:nvSpPr>
          <p:cNvPr id="10" name="文本框 9"/>
          <p:cNvSpPr txBox="1"/>
          <p:nvPr/>
        </p:nvSpPr>
        <p:spPr>
          <a:xfrm>
            <a:off x="6832600" y="1242695"/>
            <a:ext cx="4959985" cy="306705"/>
          </a:xfrm>
          <a:prstGeom prst="rect">
            <a:avLst/>
          </a:prstGeom>
          <a:noFill/>
        </p:spPr>
        <p:txBody>
          <a:bodyPr wrap="square" rtlCol="0">
            <a:spAutoFit/>
          </a:bodyPr>
          <a:lstStyle/>
          <a:p>
            <a:pPr lvl="0" algn="l">
              <a:buClrTx/>
              <a:buSzTx/>
              <a:buFontTx/>
            </a:pPr>
            <a:r>
              <a:rPr lang="en-US" altLang="zh-CN" sz="1400" dirty="0">
                <a:latin typeface="华光大黑二_CNKI" panose="02000500000000000000" pitchFamily="2" charset="-122"/>
                <a:ea typeface="华光大黑二_CNKI" panose="02000500000000000000" pitchFamily="2" charset="-122"/>
                <a:sym typeface="+mn-ea"/>
              </a:rPr>
              <a:t>Step2</a:t>
            </a:r>
            <a:r>
              <a:rPr lang="zh-CN" altLang="en-US" sz="1400" dirty="0">
                <a:latin typeface="华光大黑二_CNKI" panose="02000500000000000000" pitchFamily="2" charset="-122"/>
                <a:ea typeface="华光大黑二_CNKI" panose="02000500000000000000" pitchFamily="2" charset="-122"/>
                <a:sym typeface="+mn-ea"/>
              </a:rPr>
              <a:t>：</a:t>
            </a:r>
            <a:r>
              <a:rPr lang="zh-CN" altLang="en-US" sz="1400" dirty="0">
                <a:solidFill>
                  <a:srgbClr val="2B7DBC"/>
                </a:solidFill>
                <a:latin typeface="华光大黑二_CNKI" panose="02000500000000000000" pitchFamily="2" charset="-122"/>
                <a:ea typeface="华光大黑二_CNKI" panose="02000500000000000000" pitchFamily="2" charset="-122"/>
                <a:sym typeface="+mn-ea"/>
              </a:rPr>
              <a:t>智云研平台作品提交路径</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8711" y="466723"/>
            <a:ext cx="1523582" cy="430888"/>
          </a:xfrm>
          <a:prstGeom prst="rect">
            <a:avLst/>
          </a:prstGeom>
        </p:spPr>
      </p:pic>
      <p:sp>
        <p:nvSpPr>
          <p:cNvPr id="5" name="文本框 4"/>
          <p:cNvSpPr txBox="1"/>
          <p:nvPr/>
        </p:nvSpPr>
        <p:spPr>
          <a:xfrm>
            <a:off x="732340" y="6268165"/>
            <a:ext cx="2432469" cy="215444"/>
          </a:xfrm>
          <a:prstGeom prst="rect">
            <a:avLst/>
          </a:prstGeom>
          <a:noFill/>
        </p:spPr>
        <p:txBody>
          <a:bodyPr wrap="square">
            <a:spAutoFit/>
          </a:bodyPr>
          <a:lstStyle/>
          <a:p>
            <a:pPr algn="dist"/>
            <a:r>
              <a:rPr lang="en-US" altLang="zh-CN" sz="800" kern="100" dirty="0">
                <a:solidFill>
                  <a:schemeClr val="bg1">
                    <a:lumMod val="75000"/>
                  </a:schemeClr>
                </a:solidFill>
                <a:ea typeface="微软雅黑" panose="020B0503020204020204" pitchFamily="34" charset="-122"/>
                <a:cs typeface="Times New Roman" panose="02020603050405020304" pitchFamily="18" charset="0"/>
              </a:rPr>
              <a:t>@2023 </a:t>
            </a:r>
            <a:r>
              <a:rPr lang="zh-CN" altLang="en-US" sz="800" kern="100" dirty="0">
                <a:solidFill>
                  <a:schemeClr val="bg1">
                    <a:lumMod val="75000"/>
                  </a:schemeClr>
                </a:solidFill>
                <a:ea typeface="微软雅黑" panose="020B0503020204020204" pitchFamily="34" charset="-122"/>
                <a:cs typeface="Times New Roman" panose="02020603050405020304" pitchFamily="18" charset="0"/>
              </a:rPr>
              <a:t>北京中软国际教育科技股份有限公司</a:t>
            </a:r>
            <a:endParaRPr lang="zh-CN" altLang="en-US" sz="800" dirty="0">
              <a:solidFill>
                <a:schemeClr val="bg1">
                  <a:lumMod val="75000"/>
                </a:schemeClr>
              </a:solidFill>
              <a:ea typeface="微软雅黑" panose="020B0503020204020204" pitchFamily="34" charset="-122"/>
            </a:endParaRPr>
          </a:p>
        </p:txBody>
      </p:sp>
      <p:sp>
        <p:nvSpPr>
          <p:cNvPr id="6" name="文本框 5"/>
          <p:cNvSpPr txBox="1"/>
          <p:nvPr/>
        </p:nvSpPr>
        <p:spPr>
          <a:xfrm>
            <a:off x="732382" y="663469"/>
            <a:ext cx="2229877" cy="306705"/>
          </a:xfrm>
          <a:prstGeom prst="rect">
            <a:avLst/>
          </a:prstGeom>
          <a:noFill/>
        </p:spPr>
        <p:txBody>
          <a:bodyPr wrap="square">
            <a:spAutoFit/>
          </a:bodyPr>
          <a:lstStyle/>
          <a:p>
            <a:r>
              <a:rPr lang="zh-CN" altLang="en-US" sz="1400" dirty="0">
                <a:solidFill>
                  <a:srgbClr val="2B7DBC"/>
                </a:solidFill>
                <a:latin typeface="华光大黑二_CNKI" panose="02000500000000000000" pitchFamily="2" charset="-122"/>
                <a:ea typeface="华光大黑二_CNKI" panose="02000500000000000000" pitchFamily="2" charset="-122"/>
              </a:rPr>
              <a:t>评审评分标准要求</a:t>
            </a:r>
          </a:p>
        </p:txBody>
      </p:sp>
      <p:sp>
        <p:nvSpPr>
          <p:cNvPr id="8" name="文本框 7">
            <a:extLst>
              <a:ext uri="{FF2B5EF4-FFF2-40B4-BE49-F238E27FC236}">
                <a16:creationId xmlns:a16="http://schemas.microsoft.com/office/drawing/2014/main" id="{5ECEE84E-AAE8-BAA3-76D3-7A324ECEEACA}"/>
              </a:ext>
            </a:extLst>
          </p:cNvPr>
          <p:cNvSpPr txBox="1"/>
          <p:nvPr/>
        </p:nvSpPr>
        <p:spPr>
          <a:xfrm>
            <a:off x="819948" y="1405952"/>
            <a:ext cx="9917407" cy="3182731"/>
          </a:xfrm>
          <a:prstGeom prst="rect">
            <a:avLst/>
          </a:prstGeom>
          <a:noFill/>
        </p:spPr>
        <p:txBody>
          <a:bodyPr wrap="square">
            <a:spAutoFit/>
          </a:bodyPr>
          <a:lstStyle/>
          <a:p>
            <a:pPr marL="342900" indent="-342900">
              <a:lnSpc>
                <a:spcPct val="150000"/>
              </a:lnSpc>
              <a:buAutoNum type="arabicPeriod"/>
            </a:pPr>
            <a:r>
              <a:rPr lang="zh-CN" altLang="en-US" b="1" dirty="0">
                <a:latin typeface="微软雅黑" panose="020B0503020204020204" pitchFamily="34" charset="-122"/>
                <a:ea typeface="微软雅黑" panose="020B0503020204020204" pitchFamily="34" charset="-122"/>
              </a:rPr>
              <a:t>作品的立意（</a:t>
            </a:r>
            <a:r>
              <a:rPr lang="en-US" altLang="zh-CN" b="1" dirty="0">
                <a:solidFill>
                  <a:srgbClr val="FF0000"/>
                </a:solidFill>
                <a:latin typeface="微软雅黑" panose="020B0503020204020204" pitchFamily="34" charset="-122"/>
                <a:ea typeface="微软雅黑" panose="020B0503020204020204" pitchFamily="34" charset="-122"/>
              </a:rPr>
              <a:t>20</a:t>
            </a:r>
            <a:r>
              <a:rPr lang="zh-CN" altLang="en-US" b="1" dirty="0">
                <a:solidFill>
                  <a:srgbClr val="FF0000"/>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b="1" dirty="0">
                <a:latin typeface="微软雅黑" panose="020B0503020204020204" pitchFamily="34" charset="-122"/>
                <a:ea typeface="微软雅黑" panose="020B0503020204020204" pitchFamily="34" charset="-122"/>
              </a:rPr>
              <a:t>作品的创新性（</a:t>
            </a:r>
            <a:r>
              <a:rPr lang="en-US" altLang="zh-CN" b="1" dirty="0">
                <a:solidFill>
                  <a:srgbClr val="FF0000"/>
                </a:solidFill>
                <a:latin typeface="微软雅黑" panose="020B0503020204020204" pitchFamily="34" charset="-122"/>
                <a:ea typeface="微软雅黑" panose="020B0503020204020204" pitchFamily="34" charset="-122"/>
              </a:rPr>
              <a:t>25%</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b="1" dirty="0">
                <a:latin typeface="微软雅黑" panose="020B0503020204020204" pitchFamily="34" charset="-122"/>
                <a:ea typeface="微软雅黑" panose="020B0503020204020204" pitchFamily="34" charset="-122"/>
              </a:rPr>
              <a:t>提交作品完整性（</a:t>
            </a:r>
            <a:r>
              <a:rPr lang="en-US" altLang="zh-CN" b="1" dirty="0">
                <a:solidFill>
                  <a:srgbClr val="FF0000"/>
                </a:solidFill>
                <a:latin typeface="微软雅黑" panose="020B0503020204020204" pitchFamily="34" charset="-122"/>
                <a:ea typeface="微软雅黑" panose="020B0503020204020204" pitchFamily="34" charset="-122"/>
              </a:rPr>
              <a:t>35%</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软件类：完整的软件代码压缩包、软件设计文档、作品说明</a:t>
            </a:r>
            <a:r>
              <a:rPr lang="en-US" altLang="zh-CN" sz="1400" dirty="0">
                <a:latin typeface="微软雅黑" panose="020B0503020204020204" pitchFamily="34" charset="-122"/>
                <a:ea typeface="微软雅黑" panose="020B0503020204020204" pitchFamily="34" charset="-122"/>
              </a:rPr>
              <a:t>PPT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5-8</a:t>
            </a:r>
            <a:r>
              <a:rPr lang="zh-CN" altLang="en-US" sz="1400" dirty="0">
                <a:latin typeface="微软雅黑" panose="020B0503020204020204" pitchFamily="34" charset="-122"/>
                <a:ea typeface="微软雅黑" panose="020B0503020204020204" pitchFamily="34" charset="-122"/>
              </a:rPr>
              <a:t>分钟作品演示说明视频</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报告类：行业数据分析报告或研究报告等（文档要凸显数字化思维、工具或数据分析以及模型在各行业领域的应用）、作品说明</a:t>
            </a:r>
            <a:r>
              <a:rPr lang="en-US" altLang="zh-CN" sz="1400" dirty="0">
                <a:latin typeface="微软雅黑" panose="020B0503020204020204" pitchFamily="34" charset="-122"/>
                <a:ea typeface="微软雅黑" panose="020B0503020204020204" pitchFamily="34" charset="-122"/>
              </a:rPr>
              <a:t>PPT</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5-8</a:t>
            </a:r>
            <a:r>
              <a:rPr lang="zh-CN" altLang="en-US" sz="1400" dirty="0">
                <a:latin typeface="微软雅黑" panose="020B0503020204020204" pitchFamily="34" charset="-122"/>
                <a:ea typeface="微软雅黑" panose="020B0503020204020204" pitchFamily="34" charset="-122"/>
              </a:rPr>
              <a:t>分钟作品演示说明视频</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AutoNum type="arabicPeriod" startAt="4"/>
            </a:pPr>
            <a:r>
              <a:rPr lang="zh-CN" altLang="en-US" b="1" dirty="0">
                <a:latin typeface="微软雅黑" panose="020B0503020204020204" pitchFamily="34" charset="-122"/>
                <a:ea typeface="微软雅黑" panose="020B0503020204020204" pitchFamily="34" charset="-122"/>
              </a:rPr>
              <a:t>作品的价值及可行性（</a:t>
            </a:r>
            <a:r>
              <a:rPr lang="en-US" altLang="zh-CN" b="1" dirty="0">
                <a:solidFill>
                  <a:srgbClr val="FF0000"/>
                </a:solidFill>
                <a:latin typeface="微软雅黑" panose="020B0503020204020204" pitchFamily="34" charset="-122"/>
                <a:ea typeface="微软雅黑" panose="020B0503020204020204" pitchFamily="34" charset="-122"/>
              </a:rPr>
              <a:t>20%</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0018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8711" y="466723"/>
            <a:ext cx="1523582" cy="430888"/>
          </a:xfrm>
          <a:prstGeom prst="rect">
            <a:avLst/>
          </a:prstGeom>
        </p:spPr>
      </p:pic>
      <p:sp>
        <p:nvSpPr>
          <p:cNvPr id="6" name="文本框 5"/>
          <p:cNvSpPr txBox="1"/>
          <p:nvPr/>
        </p:nvSpPr>
        <p:spPr>
          <a:xfrm>
            <a:off x="732340" y="6268165"/>
            <a:ext cx="2432469" cy="215444"/>
          </a:xfrm>
          <a:prstGeom prst="rect">
            <a:avLst/>
          </a:prstGeom>
          <a:noFill/>
        </p:spPr>
        <p:txBody>
          <a:bodyPr wrap="square">
            <a:spAutoFit/>
          </a:bodyPr>
          <a:lstStyle/>
          <a:p>
            <a:pPr algn="dist"/>
            <a:r>
              <a:rPr lang="en-US" altLang="zh-CN" sz="800" kern="100" dirty="0">
                <a:solidFill>
                  <a:schemeClr val="bg1">
                    <a:lumMod val="75000"/>
                  </a:schemeClr>
                </a:solidFill>
                <a:ea typeface="微软雅黑" panose="020B0503020204020204" pitchFamily="34" charset="-122"/>
                <a:cs typeface="Times New Roman" panose="02020603050405020304" pitchFamily="18" charset="0"/>
              </a:rPr>
              <a:t>@2023 </a:t>
            </a:r>
            <a:r>
              <a:rPr lang="zh-CN" altLang="en-US" sz="800" kern="100" dirty="0">
                <a:solidFill>
                  <a:schemeClr val="bg1">
                    <a:lumMod val="75000"/>
                  </a:schemeClr>
                </a:solidFill>
                <a:ea typeface="微软雅黑" panose="020B0503020204020204" pitchFamily="34" charset="-122"/>
                <a:cs typeface="Times New Roman" panose="02020603050405020304" pitchFamily="18" charset="0"/>
              </a:rPr>
              <a:t>北京中软国际教育科技股份有限公司</a:t>
            </a:r>
            <a:endParaRPr lang="zh-CN" altLang="en-US" sz="800" dirty="0">
              <a:solidFill>
                <a:schemeClr val="bg1">
                  <a:lumMod val="75000"/>
                </a:schemeClr>
              </a:solidFill>
              <a:ea typeface="微软雅黑" panose="020B0503020204020204" pitchFamily="34" charset="-122"/>
            </a:endParaRPr>
          </a:p>
        </p:txBody>
      </p:sp>
      <p:sp>
        <p:nvSpPr>
          <p:cNvPr id="10" name="文本框 9"/>
          <p:cNvSpPr txBox="1"/>
          <p:nvPr/>
        </p:nvSpPr>
        <p:spPr>
          <a:xfrm>
            <a:off x="651164" y="573275"/>
            <a:ext cx="6615545" cy="307777"/>
          </a:xfrm>
          <a:prstGeom prst="rect">
            <a:avLst/>
          </a:prstGeom>
          <a:noFill/>
        </p:spPr>
        <p:txBody>
          <a:bodyPr wrap="square">
            <a:spAutoFit/>
          </a:bodyPr>
          <a:lstStyle/>
          <a:p>
            <a:r>
              <a:rPr lang="zh-CN" altLang="en-US" sz="1400" dirty="0">
                <a:solidFill>
                  <a:srgbClr val="2B7DBC"/>
                </a:solidFill>
                <a:latin typeface="华光大黑二_CNKI" panose="02000500000000000000" pitchFamily="2" charset="-122"/>
                <a:ea typeface="华光大黑二_CNKI" panose="02000500000000000000" pitchFamily="2" charset="-122"/>
              </a:rPr>
              <a:t>大赛奖项设置（以上半年决赛季为例说明）</a:t>
            </a:r>
          </a:p>
        </p:txBody>
      </p:sp>
      <p:sp>
        <p:nvSpPr>
          <p:cNvPr id="9" name="文本框 8"/>
          <p:cNvSpPr txBox="1"/>
          <p:nvPr/>
        </p:nvSpPr>
        <p:spPr>
          <a:xfrm>
            <a:off x="1389810" y="1914810"/>
            <a:ext cx="4315691" cy="3291840"/>
          </a:xfrm>
          <a:prstGeom prst="rect">
            <a:avLst/>
          </a:prstGeom>
          <a:noFill/>
        </p:spPr>
        <p:txBody>
          <a:bodyPr wrap="square">
            <a:spAutoFit/>
          </a:bodyPr>
          <a:lstStyle/>
          <a:p>
            <a:pPr>
              <a:lnSpc>
                <a:spcPct val="200000"/>
              </a:lnSpc>
            </a:pPr>
            <a:r>
              <a:rPr lang="zh-CN" altLang="en-US" sz="1600" dirty="0">
                <a:latin typeface="华光中圆_CNKI" panose="02000500000000000000" pitchFamily="2" charset="-122"/>
                <a:ea typeface="华光中圆_CNKI" panose="02000500000000000000" pitchFamily="2" charset="-122"/>
              </a:rPr>
              <a:t>一等奖：</a:t>
            </a:r>
            <a:r>
              <a:rPr lang="zh-CN" altLang="en-US" sz="1600" b="1" dirty="0">
                <a:solidFill>
                  <a:srgbClr val="2B7DBC"/>
                </a:solidFill>
                <a:latin typeface="微软雅黑" panose="020B0503020204020204" pitchFamily="34" charset="-122"/>
                <a:ea typeface="微软雅黑" panose="020B0503020204020204" pitchFamily="34" charset="-122"/>
              </a:rPr>
              <a:t>3</a:t>
            </a:r>
            <a:r>
              <a:rPr lang="zh-CN" altLang="en-US" sz="1600" dirty="0">
                <a:latin typeface="华光中圆_CNKI" panose="02000500000000000000" pitchFamily="2" charset="-122"/>
                <a:ea typeface="华光中圆_CNKI" panose="02000500000000000000" pitchFamily="2" charset="-122"/>
              </a:rPr>
              <a:t>名，奖金每组</a:t>
            </a:r>
            <a:r>
              <a:rPr lang="en-US" altLang="zh-CN" sz="1600" dirty="0">
                <a:latin typeface="华光中圆_CNKI" panose="02000500000000000000" pitchFamily="2" charset="-122"/>
                <a:ea typeface="华光中圆_CNKI" panose="02000500000000000000" pitchFamily="2" charset="-122"/>
              </a:rPr>
              <a:t> </a:t>
            </a:r>
            <a:r>
              <a:rPr lang="zh-CN" altLang="en-US" sz="2200" b="1" dirty="0">
                <a:solidFill>
                  <a:srgbClr val="C00000"/>
                </a:solidFill>
                <a:latin typeface="Cambria" panose="02040503050406030204" pitchFamily="18" charset="0"/>
                <a:ea typeface="微软雅黑" panose="020B0503020204020204" pitchFamily="34" charset="-122"/>
              </a:rPr>
              <a:t>￥3,000 </a:t>
            </a:r>
            <a:r>
              <a:rPr lang="zh-CN" altLang="en-US" sz="1600" dirty="0">
                <a:latin typeface="华光中圆_CNKI" panose="02000500000000000000" pitchFamily="2" charset="-122"/>
                <a:ea typeface="华光中圆_CNKI" panose="02000500000000000000" pitchFamily="2" charset="-122"/>
              </a:rPr>
              <a:t>元 </a:t>
            </a:r>
          </a:p>
          <a:p>
            <a:pPr>
              <a:lnSpc>
                <a:spcPct val="200000"/>
              </a:lnSpc>
            </a:pPr>
            <a:r>
              <a:rPr lang="zh-CN" altLang="en-US" sz="1600" dirty="0">
                <a:latin typeface="华光中圆_CNKI" panose="02000500000000000000" pitchFamily="2" charset="-122"/>
                <a:ea typeface="华光中圆_CNKI" panose="02000500000000000000" pitchFamily="2" charset="-122"/>
              </a:rPr>
              <a:t>二等奖：</a:t>
            </a:r>
            <a:r>
              <a:rPr lang="zh-CN" altLang="en-US" sz="1600" b="1" dirty="0">
                <a:solidFill>
                  <a:srgbClr val="2B7DBC"/>
                </a:solidFill>
                <a:latin typeface="微软雅黑" panose="020B0503020204020204" pitchFamily="34" charset="-122"/>
                <a:ea typeface="微软雅黑" panose="020B0503020204020204" pitchFamily="34" charset="-122"/>
              </a:rPr>
              <a:t>10</a:t>
            </a:r>
            <a:r>
              <a:rPr lang="zh-CN" altLang="en-US" sz="1600" dirty="0">
                <a:latin typeface="华光中圆_CNKI" panose="02000500000000000000" pitchFamily="2" charset="-122"/>
                <a:ea typeface="华光中圆_CNKI" panose="02000500000000000000" pitchFamily="2" charset="-122"/>
              </a:rPr>
              <a:t>名，奖金每组 </a:t>
            </a:r>
            <a:r>
              <a:rPr lang="zh-CN" altLang="en-US" sz="2200" b="1" dirty="0">
                <a:solidFill>
                  <a:srgbClr val="C00000"/>
                </a:solidFill>
                <a:latin typeface="Cambria" panose="02040503050406030204" pitchFamily="18" charset="0"/>
                <a:ea typeface="微软雅黑" panose="020B0503020204020204" pitchFamily="34" charset="-122"/>
              </a:rPr>
              <a:t>￥1,000</a:t>
            </a:r>
            <a:r>
              <a:rPr lang="zh-CN" altLang="en-US" sz="1600" dirty="0">
                <a:latin typeface="华光中圆_CNKI" panose="02000500000000000000" pitchFamily="2" charset="-122"/>
                <a:ea typeface="华光中圆_CNKI" panose="02000500000000000000" pitchFamily="2" charset="-122"/>
              </a:rPr>
              <a:t>元 </a:t>
            </a:r>
          </a:p>
          <a:p>
            <a:pPr>
              <a:lnSpc>
                <a:spcPct val="200000"/>
              </a:lnSpc>
            </a:pPr>
            <a:r>
              <a:rPr lang="zh-CN" altLang="en-US" sz="1600" dirty="0">
                <a:latin typeface="华光中圆_CNKI" panose="02000500000000000000" pitchFamily="2" charset="-122"/>
                <a:ea typeface="华光中圆_CNKI" panose="02000500000000000000" pitchFamily="2" charset="-122"/>
              </a:rPr>
              <a:t>三等奖：</a:t>
            </a:r>
            <a:r>
              <a:rPr lang="zh-CN" altLang="en-US" sz="1600" b="1" dirty="0">
                <a:solidFill>
                  <a:srgbClr val="2B7DBC"/>
                </a:solidFill>
                <a:latin typeface="微软雅黑" panose="020B0503020204020204" pitchFamily="34" charset="-122"/>
                <a:ea typeface="微软雅黑" panose="020B0503020204020204" pitchFamily="34" charset="-122"/>
              </a:rPr>
              <a:t>15</a:t>
            </a:r>
            <a:r>
              <a:rPr lang="zh-CN" altLang="en-US" sz="1600" dirty="0">
                <a:latin typeface="华光中圆_CNKI" panose="02000500000000000000" pitchFamily="2" charset="-122"/>
                <a:ea typeface="华光中圆_CNKI" panose="02000500000000000000" pitchFamily="2" charset="-122"/>
              </a:rPr>
              <a:t>名，奖金组 </a:t>
            </a:r>
            <a:r>
              <a:rPr lang="zh-CN" altLang="en-US" sz="2200" b="1" dirty="0">
                <a:solidFill>
                  <a:srgbClr val="C00000"/>
                </a:solidFill>
                <a:latin typeface="Cambria" panose="02040503050406030204" pitchFamily="18" charset="0"/>
                <a:ea typeface="微软雅黑" panose="020B0503020204020204" pitchFamily="34" charset="-122"/>
              </a:rPr>
              <a:t>￥500</a:t>
            </a:r>
            <a:r>
              <a:rPr lang="zh-CN" altLang="en-US" sz="1600" dirty="0">
                <a:latin typeface="华光中圆_CNKI" panose="02000500000000000000" pitchFamily="2" charset="-122"/>
                <a:ea typeface="华光中圆_CNKI" panose="02000500000000000000" pitchFamily="2" charset="-122"/>
              </a:rPr>
              <a:t>元 </a:t>
            </a:r>
          </a:p>
          <a:p>
            <a:pPr>
              <a:lnSpc>
                <a:spcPct val="200000"/>
              </a:lnSpc>
            </a:pPr>
            <a:r>
              <a:rPr lang="zh-CN" altLang="en-US" sz="1600" dirty="0">
                <a:latin typeface="华光中圆_CNKI" panose="02000500000000000000" pitchFamily="2" charset="-122"/>
                <a:ea typeface="华光中圆_CNKI" panose="02000500000000000000" pitchFamily="2" charset="-122"/>
              </a:rPr>
              <a:t>优秀奖：</a:t>
            </a:r>
            <a:r>
              <a:rPr lang="zh-CN" altLang="en-US" sz="1600" b="1" dirty="0">
                <a:solidFill>
                  <a:srgbClr val="2B7DBC"/>
                </a:solidFill>
                <a:latin typeface="微软雅黑" panose="020B0503020204020204" pitchFamily="34" charset="-122"/>
                <a:ea typeface="微软雅黑" panose="020B0503020204020204" pitchFamily="34" charset="-122"/>
              </a:rPr>
              <a:t>若干</a:t>
            </a:r>
            <a:r>
              <a:rPr lang="zh-CN" altLang="en-US" sz="1600" dirty="0">
                <a:latin typeface="华光中圆_CNKI" panose="02000500000000000000" pitchFamily="2" charset="-122"/>
                <a:ea typeface="华光中圆_CNKI" panose="02000500000000000000" pitchFamily="2" charset="-122"/>
              </a:rPr>
              <a:t>，奖励</a:t>
            </a:r>
            <a:r>
              <a:rPr lang="zh-CN" altLang="en-US" sz="1600" b="1" dirty="0">
                <a:solidFill>
                  <a:srgbClr val="C00000"/>
                </a:solidFill>
                <a:latin typeface="Cambria" panose="02040503050406030204" pitchFamily="18" charset="0"/>
                <a:ea typeface="微软雅黑" panose="020B0503020204020204" pitchFamily="34" charset="-122"/>
              </a:rPr>
              <a:t>奖品</a:t>
            </a:r>
            <a:r>
              <a:rPr lang="zh-CN" altLang="en-US" sz="1600" dirty="0">
                <a:latin typeface="华光中圆_CNKI" panose="02000500000000000000" pitchFamily="2" charset="-122"/>
                <a:ea typeface="华光中圆_CNKI" panose="02000500000000000000" pitchFamily="2" charset="-122"/>
              </a:rPr>
              <a:t>一份</a:t>
            </a:r>
          </a:p>
          <a:p>
            <a:pPr>
              <a:lnSpc>
                <a:spcPct val="200000"/>
              </a:lnSpc>
            </a:pPr>
            <a:r>
              <a:rPr lang="zh-CN" altLang="en-US" sz="1600" dirty="0">
                <a:latin typeface="华光中圆_CNKI" panose="02000500000000000000" pitchFamily="2" charset="-122"/>
                <a:ea typeface="华光中圆_CNKI" panose="02000500000000000000" pitchFamily="2" charset="-122"/>
              </a:rPr>
              <a:t>优秀教练奖</a:t>
            </a:r>
            <a:r>
              <a:rPr lang="zh-CN" altLang="en-US" sz="1600" b="1" dirty="0">
                <a:solidFill>
                  <a:srgbClr val="2B7DBC"/>
                </a:solidFill>
                <a:latin typeface="微软雅黑" panose="020B0503020204020204" pitchFamily="34" charset="-122"/>
                <a:ea typeface="微软雅黑" panose="020B0503020204020204" pitchFamily="34" charset="-122"/>
              </a:rPr>
              <a:t>3</a:t>
            </a:r>
            <a:r>
              <a:rPr lang="zh-CN" altLang="en-US" sz="1600" dirty="0">
                <a:latin typeface="华光中圆_CNKI" panose="02000500000000000000" pitchFamily="2" charset="-122"/>
                <a:ea typeface="华光中圆_CNKI" panose="02000500000000000000" pitchFamily="2" charset="-122"/>
              </a:rPr>
              <a:t>名：奖金每人 </a:t>
            </a:r>
            <a:r>
              <a:rPr lang="zh-CN" altLang="en-US" sz="2200" b="1" dirty="0">
                <a:solidFill>
                  <a:srgbClr val="C00000"/>
                </a:solidFill>
                <a:latin typeface="Cambria" panose="02040503050406030204" pitchFamily="18" charset="0"/>
                <a:ea typeface="微软雅黑" panose="020B0503020204020204" pitchFamily="34" charset="-122"/>
              </a:rPr>
              <a:t>￥1,000</a:t>
            </a:r>
            <a:r>
              <a:rPr lang="zh-CN" altLang="en-US" sz="1600" dirty="0">
                <a:latin typeface="华光中圆_CNKI" panose="02000500000000000000" pitchFamily="2" charset="-122"/>
                <a:ea typeface="华光中圆_CNKI" panose="02000500000000000000" pitchFamily="2" charset="-122"/>
              </a:rPr>
              <a:t>元</a:t>
            </a:r>
          </a:p>
        </p:txBody>
      </p:sp>
      <p:sp>
        <p:nvSpPr>
          <p:cNvPr id="11" name="矩形 10"/>
          <p:cNvSpPr/>
          <p:nvPr/>
        </p:nvSpPr>
        <p:spPr>
          <a:xfrm>
            <a:off x="2098111" y="1446020"/>
            <a:ext cx="2492326" cy="410659"/>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kern="100" dirty="0">
                <a:effectLst/>
                <a:ea typeface="华光大标宋_CNKI" panose="02000500000000000000" pitchFamily="2" charset="-122"/>
                <a:cs typeface="Times New Roman" panose="02020603050405020304" pitchFamily="18" charset="0"/>
              </a:rPr>
              <a:t>行业数字化创新应用</a:t>
            </a:r>
            <a:r>
              <a:rPr lang="en-US" altLang="zh-CN" sz="1400" kern="100" dirty="0">
                <a:effectLst/>
                <a:ea typeface="华光大标宋_CNKI" panose="02000500000000000000" pitchFamily="2" charset="-122"/>
                <a:cs typeface="Times New Roman" panose="02020603050405020304" pitchFamily="18" charset="0"/>
              </a:rPr>
              <a:t> </a:t>
            </a:r>
            <a:r>
              <a:rPr lang="zh-CN" altLang="en-US" sz="1400" kern="100" dirty="0">
                <a:effectLst/>
                <a:ea typeface="华光大标宋_CNKI" panose="02000500000000000000" pitchFamily="2" charset="-122"/>
                <a:cs typeface="Times New Roman" panose="02020603050405020304" pitchFamily="18" charset="0"/>
              </a:rPr>
              <a:t>赛道</a:t>
            </a:r>
            <a:endParaRPr lang="zh-CN" altLang="en-US" sz="1400" dirty="0"/>
          </a:p>
        </p:txBody>
      </p:sp>
      <p:sp>
        <p:nvSpPr>
          <p:cNvPr id="13" name="矩形 12"/>
          <p:cNvSpPr/>
          <p:nvPr/>
        </p:nvSpPr>
        <p:spPr>
          <a:xfrm>
            <a:off x="7135172" y="1446019"/>
            <a:ext cx="2492326" cy="410659"/>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kern="100" dirty="0">
                <a:ea typeface="华光大标宋_CNKI" panose="02000500000000000000" pitchFamily="2" charset="-122"/>
                <a:cs typeface="Times New Roman" panose="02020603050405020304" pitchFamily="18" charset="0"/>
              </a:rPr>
              <a:t>信息技术实践创新</a:t>
            </a:r>
            <a:r>
              <a:rPr lang="en-US" altLang="zh-CN" sz="1400" kern="100" dirty="0">
                <a:ea typeface="华光大标宋_CNKI" panose="02000500000000000000" pitchFamily="2" charset="-122"/>
                <a:cs typeface="Times New Roman" panose="02020603050405020304" pitchFamily="18" charset="0"/>
              </a:rPr>
              <a:t> </a:t>
            </a:r>
            <a:r>
              <a:rPr lang="zh-CN" altLang="en-US" sz="1400" kern="100" dirty="0">
                <a:ea typeface="华光大标宋_CNKI" panose="02000500000000000000" pitchFamily="2" charset="-122"/>
                <a:cs typeface="Times New Roman" panose="02020603050405020304" pitchFamily="18" charset="0"/>
              </a:rPr>
              <a:t>赛</a:t>
            </a:r>
            <a:r>
              <a:rPr lang="zh-CN" altLang="en-US" sz="1400" kern="100" dirty="0">
                <a:effectLst/>
                <a:ea typeface="华光大标宋_CNKI" panose="02000500000000000000" pitchFamily="2" charset="-122"/>
                <a:cs typeface="Times New Roman" panose="02020603050405020304" pitchFamily="18" charset="0"/>
              </a:rPr>
              <a:t>道</a:t>
            </a:r>
            <a:endParaRPr lang="zh-CN" altLang="en-US" sz="1400" dirty="0"/>
          </a:p>
        </p:txBody>
      </p:sp>
      <p:sp>
        <p:nvSpPr>
          <p:cNvPr id="15" name="文本框 14"/>
          <p:cNvSpPr txBox="1"/>
          <p:nvPr/>
        </p:nvSpPr>
        <p:spPr>
          <a:xfrm>
            <a:off x="6698385" y="1914810"/>
            <a:ext cx="4315691" cy="3291840"/>
          </a:xfrm>
          <a:prstGeom prst="rect">
            <a:avLst/>
          </a:prstGeom>
          <a:noFill/>
        </p:spPr>
        <p:txBody>
          <a:bodyPr wrap="square">
            <a:spAutoFit/>
          </a:bodyPr>
          <a:lstStyle/>
          <a:p>
            <a:pPr>
              <a:lnSpc>
                <a:spcPct val="200000"/>
              </a:lnSpc>
            </a:pPr>
            <a:r>
              <a:rPr lang="zh-CN" altLang="en-US" sz="1600" dirty="0">
                <a:latin typeface="华光中圆_CNKI" panose="02000500000000000000" pitchFamily="2" charset="-122"/>
                <a:ea typeface="华光中圆_CNKI" panose="02000500000000000000" pitchFamily="2" charset="-122"/>
              </a:rPr>
              <a:t>一等奖：</a:t>
            </a:r>
            <a:r>
              <a:rPr lang="zh-CN" altLang="en-US" sz="1600" b="1" dirty="0">
                <a:solidFill>
                  <a:srgbClr val="2B7DBC"/>
                </a:solidFill>
                <a:latin typeface="微软雅黑" panose="020B0503020204020204" pitchFamily="34" charset="-122"/>
                <a:ea typeface="微软雅黑" panose="020B0503020204020204" pitchFamily="34" charset="-122"/>
              </a:rPr>
              <a:t>3</a:t>
            </a:r>
            <a:r>
              <a:rPr lang="zh-CN" altLang="en-US" sz="1600" dirty="0">
                <a:latin typeface="华光中圆_CNKI" panose="02000500000000000000" pitchFamily="2" charset="-122"/>
                <a:ea typeface="华光中圆_CNKI" panose="02000500000000000000" pitchFamily="2" charset="-122"/>
              </a:rPr>
              <a:t>名，奖金每组</a:t>
            </a:r>
            <a:r>
              <a:rPr lang="en-US" altLang="zh-CN" sz="1600" dirty="0">
                <a:latin typeface="华光中圆_CNKI" panose="02000500000000000000" pitchFamily="2" charset="-122"/>
                <a:ea typeface="华光中圆_CNKI" panose="02000500000000000000" pitchFamily="2" charset="-122"/>
              </a:rPr>
              <a:t> </a:t>
            </a:r>
            <a:r>
              <a:rPr lang="zh-CN" altLang="en-US" sz="2200" b="1" dirty="0">
                <a:solidFill>
                  <a:srgbClr val="C00000"/>
                </a:solidFill>
                <a:latin typeface="Cambria" panose="02040503050406030204" pitchFamily="18" charset="0"/>
                <a:ea typeface="微软雅黑" panose="020B0503020204020204" pitchFamily="34" charset="-122"/>
              </a:rPr>
              <a:t>￥3,000 </a:t>
            </a:r>
            <a:r>
              <a:rPr lang="zh-CN" altLang="en-US" sz="1600" dirty="0">
                <a:latin typeface="华光中圆_CNKI" panose="02000500000000000000" pitchFamily="2" charset="-122"/>
                <a:ea typeface="华光中圆_CNKI" panose="02000500000000000000" pitchFamily="2" charset="-122"/>
              </a:rPr>
              <a:t>元 </a:t>
            </a:r>
          </a:p>
          <a:p>
            <a:pPr>
              <a:lnSpc>
                <a:spcPct val="200000"/>
              </a:lnSpc>
            </a:pPr>
            <a:r>
              <a:rPr lang="zh-CN" altLang="en-US" sz="1600" dirty="0">
                <a:latin typeface="华光中圆_CNKI" panose="02000500000000000000" pitchFamily="2" charset="-122"/>
                <a:ea typeface="华光中圆_CNKI" panose="02000500000000000000" pitchFamily="2" charset="-122"/>
              </a:rPr>
              <a:t>二等奖：</a:t>
            </a:r>
            <a:r>
              <a:rPr lang="zh-CN" altLang="en-US" sz="1600" b="1" dirty="0">
                <a:solidFill>
                  <a:srgbClr val="2B7DBC"/>
                </a:solidFill>
                <a:latin typeface="微软雅黑" panose="020B0503020204020204" pitchFamily="34" charset="-122"/>
                <a:ea typeface="微软雅黑" panose="020B0503020204020204" pitchFamily="34" charset="-122"/>
              </a:rPr>
              <a:t>10</a:t>
            </a:r>
            <a:r>
              <a:rPr lang="zh-CN" altLang="en-US" sz="1600" dirty="0">
                <a:latin typeface="华光中圆_CNKI" panose="02000500000000000000" pitchFamily="2" charset="-122"/>
                <a:ea typeface="华光中圆_CNKI" panose="02000500000000000000" pitchFamily="2" charset="-122"/>
              </a:rPr>
              <a:t>名，奖金每组 </a:t>
            </a:r>
            <a:r>
              <a:rPr lang="zh-CN" altLang="en-US" sz="2200" b="1" dirty="0">
                <a:solidFill>
                  <a:srgbClr val="C00000"/>
                </a:solidFill>
                <a:latin typeface="Cambria" panose="02040503050406030204" pitchFamily="18" charset="0"/>
                <a:ea typeface="微软雅黑" panose="020B0503020204020204" pitchFamily="34" charset="-122"/>
              </a:rPr>
              <a:t>￥1,000</a:t>
            </a:r>
            <a:r>
              <a:rPr lang="zh-CN" altLang="en-US" sz="1600" dirty="0">
                <a:latin typeface="华光中圆_CNKI" panose="02000500000000000000" pitchFamily="2" charset="-122"/>
                <a:ea typeface="华光中圆_CNKI" panose="02000500000000000000" pitchFamily="2" charset="-122"/>
              </a:rPr>
              <a:t>元 </a:t>
            </a:r>
          </a:p>
          <a:p>
            <a:pPr>
              <a:lnSpc>
                <a:spcPct val="200000"/>
              </a:lnSpc>
            </a:pPr>
            <a:r>
              <a:rPr lang="zh-CN" altLang="en-US" sz="1600" dirty="0">
                <a:latin typeface="华光中圆_CNKI" panose="02000500000000000000" pitchFamily="2" charset="-122"/>
                <a:ea typeface="华光中圆_CNKI" panose="02000500000000000000" pitchFamily="2" charset="-122"/>
              </a:rPr>
              <a:t>三等奖：</a:t>
            </a:r>
            <a:r>
              <a:rPr lang="zh-CN" altLang="en-US" sz="1600" b="1" dirty="0">
                <a:solidFill>
                  <a:srgbClr val="2B7DBC"/>
                </a:solidFill>
                <a:latin typeface="微软雅黑" panose="020B0503020204020204" pitchFamily="34" charset="-122"/>
                <a:ea typeface="微软雅黑" panose="020B0503020204020204" pitchFamily="34" charset="-122"/>
              </a:rPr>
              <a:t>15</a:t>
            </a:r>
            <a:r>
              <a:rPr lang="zh-CN" altLang="en-US" sz="1600" dirty="0">
                <a:latin typeface="华光中圆_CNKI" panose="02000500000000000000" pitchFamily="2" charset="-122"/>
                <a:ea typeface="华光中圆_CNKI" panose="02000500000000000000" pitchFamily="2" charset="-122"/>
              </a:rPr>
              <a:t>名，奖金每组 </a:t>
            </a:r>
            <a:r>
              <a:rPr lang="zh-CN" altLang="en-US" sz="2200" b="1" dirty="0">
                <a:solidFill>
                  <a:srgbClr val="C00000"/>
                </a:solidFill>
                <a:latin typeface="Cambria" panose="02040503050406030204" pitchFamily="18" charset="0"/>
                <a:ea typeface="微软雅黑" panose="020B0503020204020204" pitchFamily="34" charset="-122"/>
              </a:rPr>
              <a:t>￥500</a:t>
            </a:r>
            <a:r>
              <a:rPr lang="zh-CN" altLang="en-US" sz="1600" dirty="0">
                <a:latin typeface="华光中圆_CNKI" panose="02000500000000000000" pitchFamily="2" charset="-122"/>
                <a:ea typeface="华光中圆_CNKI" panose="02000500000000000000" pitchFamily="2" charset="-122"/>
              </a:rPr>
              <a:t>元 </a:t>
            </a:r>
          </a:p>
          <a:p>
            <a:pPr>
              <a:lnSpc>
                <a:spcPct val="200000"/>
              </a:lnSpc>
            </a:pPr>
            <a:r>
              <a:rPr lang="zh-CN" altLang="en-US" sz="1600" dirty="0">
                <a:latin typeface="华光中圆_CNKI" panose="02000500000000000000" pitchFamily="2" charset="-122"/>
                <a:ea typeface="华光中圆_CNKI" panose="02000500000000000000" pitchFamily="2" charset="-122"/>
                <a:sym typeface="+mn-ea"/>
              </a:rPr>
              <a:t>优秀奖：</a:t>
            </a:r>
            <a:r>
              <a:rPr lang="zh-CN" altLang="en-US" sz="1600" b="1" dirty="0">
                <a:solidFill>
                  <a:srgbClr val="2B7DBC"/>
                </a:solidFill>
                <a:latin typeface="微软雅黑" panose="020B0503020204020204" pitchFamily="34" charset="-122"/>
                <a:ea typeface="微软雅黑" panose="020B0503020204020204" pitchFamily="34" charset="-122"/>
                <a:sym typeface="+mn-ea"/>
              </a:rPr>
              <a:t>若干</a:t>
            </a:r>
            <a:r>
              <a:rPr lang="zh-CN" altLang="en-US" sz="1600" dirty="0">
                <a:latin typeface="华光中圆_CNKI" panose="02000500000000000000" pitchFamily="2" charset="-122"/>
                <a:ea typeface="华光中圆_CNKI" panose="02000500000000000000" pitchFamily="2" charset="-122"/>
                <a:sym typeface="+mn-ea"/>
              </a:rPr>
              <a:t>，奖励</a:t>
            </a:r>
            <a:r>
              <a:rPr lang="zh-CN" altLang="en-US" sz="1600" b="1" dirty="0">
                <a:solidFill>
                  <a:srgbClr val="C00000"/>
                </a:solidFill>
                <a:latin typeface="Cambria" panose="02040503050406030204" pitchFamily="18" charset="0"/>
                <a:ea typeface="微软雅黑" panose="020B0503020204020204" pitchFamily="34" charset="-122"/>
                <a:sym typeface="+mn-ea"/>
              </a:rPr>
              <a:t>奖品</a:t>
            </a:r>
            <a:r>
              <a:rPr lang="zh-CN" altLang="en-US" sz="1600" dirty="0">
                <a:latin typeface="华光中圆_CNKI" panose="02000500000000000000" pitchFamily="2" charset="-122"/>
                <a:ea typeface="华光中圆_CNKI" panose="02000500000000000000" pitchFamily="2" charset="-122"/>
                <a:sym typeface="+mn-ea"/>
              </a:rPr>
              <a:t>一份</a:t>
            </a:r>
            <a:endParaRPr lang="zh-CN" altLang="en-US" sz="1600" dirty="0">
              <a:latin typeface="华光中圆_CNKI" panose="02000500000000000000" pitchFamily="2" charset="-122"/>
              <a:ea typeface="华光中圆_CNKI" panose="02000500000000000000" pitchFamily="2" charset="-122"/>
            </a:endParaRPr>
          </a:p>
          <a:p>
            <a:pPr>
              <a:lnSpc>
                <a:spcPct val="200000"/>
              </a:lnSpc>
            </a:pPr>
            <a:r>
              <a:rPr lang="zh-CN" altLang="en-US" sz="1600" dirty="0">
                <a:latin typeface="华光中圆_CNKI" panose="02000500000000000000" pitchFamily="2" charset="-122"/>
                <a:ea typeface="华光中圆_CNKI" panose="02000500000000000000" pitchFamily="2" charset="-122"/>
              </a:rPr>
              <a:t>优秀教练奖</a:t>
            </a:r>
            <a:r>
              <a:rPr lang="zh-CN" altLang="en-US" sz="1600" b="1" dirty="0">
                <a:solidFill>
                  <a:srgbClr val="2B7DBC"/>
                </a:solidFill>
                <a:latin typeface="微软雅黑" panose="020B0503020204020204" pitchFamily="34" charset="-122"/>
                <a:ea typeface="微软雅黑" panose="020B0503020204020204" pitchFamily="34" charset="-122"/>
              </a:rPr>
              <a:t>3</a:t>
            </a:r>
            <a:r>
              <a:rPr lang="zh-CN" altLang="en-US" sz="1600" dirty="0">
                <a:latin typeface="华光中圆_CNKI" panose="02000500000000000000" pitchFamily="2" charset="-122"/>
                <a:ea typeface="华光中圆_CNKI" panose="02000500000000000000" pitchFamily="2" charset="-122"/>
              </a:rPr>
              <a:t>名：奖金每人 </a:t>
            </a:r>
            <a:r>
              <a:rPr lang="zh-CN" altLang="en-US" sz="2200" b="1" dirty="0">
                <a:solidFill>
                  <a:srgbClr val="C00000"/>
                </a:solidFill>
                <a:latin typeface="Cambria" panose="02040503050406030204" pitchFamily="18" charset="0"/>
                <a:ea typeface="微软雅黑" panose="020B0503020204020204" pitchFamily="34" charset="-122"/>
              </a:rPr>
              <a:t>￥1,000</a:t>
            </a:r>
            <a:r>
              <a:rPr lang="zh-CN" altLang="en-US" sz="1600" dirty="0">
                <a:latin typeface="华光中圆_CNKI" panose="02000500000000000000" pitchFamily="2" charset="-122"/>
                <a:ea typeface="华光中圆_CNKI" panose="02000500000000000000" pitchFamily="2" charset="-122"/>
              </a:rPr>
              <a:t>元</a:t>
            </a:r>
          </a:p>
        </p:txBody>
      </p:sp>
      <p:sp>
        <p:nvSpPr>
          <p:cNvPr id="3" name="矩形: 圆角 2">
            <a:extLst>
              <a:ext uri="{FF2B5EF4-FFF2-40B4-BE49-F238E27FC236}">
                <a16:creationId xmlns:a16="http://schemas.microsoft.com/office/drawing/2014/main" id="{65BB4137-85E6-4D10-962B-F9F91B8CDBF8}"/>
              </a:ext>
            </a:extLst>
          </p:cNvPr>
          <p:cNvSpPr/>
          <p:nvPr/>
        </p:nvSpPr>
        <p:spPr>
          <a:xfrm>
            <a:off x="1149845" y="5481848"/>
            <a:ext cx="9916038" cy="511119"/>
          </a:xfrm>
          <a:prstGeom prst="roundRect">
            <a:avLst>
              <a:gd name="adj" fmla="val 50000"/>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华光大标宋_CNKI" panose="02000500000000000000" pitchFamily="2" charset="-122"/>
                <a:cs typeface="Times New Roman" panose="02020603050405020304" pitchFamily="18" charset="0"/>
              </a:rPr>
              <a:t>中软国际教育科技集团引入行业龙头及优质企业，为获奖选手提供“高端人才对接高端企业”的精准就业服务大礼包</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4529f9f9-f08a-48a2-8e81-b9b9ff24cfcc"/>
  <p:tag name="COMMONDATA" val="eyJoZGlkIjoiNmZkYTJhM2U4MWY4YjgxNmRjMjRhNzYzNzhhMGM5NzU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3567,&quot;width&quot;:8584}"/>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1295</Words>
  <Application>Microsoft Office PowerPoint</Application>
  <PresentationFormat>宽屏</PresentationFormat>
  <Paragraphs>108</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等线</vt:lpstr>
      <vt:lpstr>等线 Light</vt:lpstr>
      <vt:lpstr>华光大黑二_CNKI</vt:lpstr>
      <vt:lpstr>华光中圆_CNKI</vt:lpstr>
      <vt:lpstr>微软雅黑</vt:lpstr>
      <vt:lpstr>Arial</vt:lpstr>
      <vt:lpstr>Bahnschrift SemiLight SemiCondensed</vt:lpstr>
      <vt:lpstr>Calibri</vt:lpstr>
      <vt:lpstr>Cambria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alvin</dc:creator>
  <cp:lastModifiedBy>yan alvin</cp:lastModifiedBy>
  <cp:revision>77</cp:revision>
  <dcterms:created xsi:type="dcterms:W3CDTF">2023-03-20T07:47:00Z</dcterms:created>
  <dcterms:modified xsi:type="dcterms:W3CDTF">2023-04-27T07:41:05Z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E77CBBC4CF7946BD82602756FB4633AE_13</vt:lpwstr>
  </property>
  <property fmtid="{D5CDD505-2E9C-101B-9397-08002B2CF9AE}" pid="3" name="KSOProductBuildVer">
    <vt:lpwstr>2052-11.1.0.14036</vt:lpwstr>
  </property>
</Properties>
</file>