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78" r:id="rId2"/>
    <p:sldId id="481" r:id="rId3"/>
    <p:sldId id="493" r:id="rId4"/>
    <p:sldId id="483" r:id="rId5"/>
    <p:sldId id="588" r:id="rId6"/>
    <p:sldId id="506" r:id="rId7"/>
    <p:sldId id="596" r:id="rId8"/>
    <p:sldId id="597" r:id="rId9"/>
    <p:sldId id="507" r:id="rId10"/>
    <p:sldId id="598" r:id="rId11"/>
    <p:sldId id="599" r:id="rId12"/>
    <p:sldId id="600" r:id="rId13"/>
    <p:sldId id="508" r:id="rId14"/>
    <p:sldId id="601" r:id="rId15"/>
    <p:sldId id="602" r:id="rId16"/>
    <p:sldId id="603" r:id="rId17"/>
    <p:sldId id="509" r:id="rId18"/>
    <p:sldId id="604" r:id="rId19"/>
    <p:sldId id="605" r:id="rId20"/>
    <p:sldId id="589" r:id="rId21"/>
    <p:sldId id="606" r:id="rId22"/>
    <p:sldId id="590" r:id="rId23"/>
    <p:sldId id="591" r:id="rId24"/>
    <p:sldId id="607" r:id="rId25"/>
    <p:sldId id="592" r:id="rId26"/>
    <p:sldId id="593" r:id="rId27"/>
    <p:sldId id="608" r:id="rId28"/>
    <p:sldId id="609" r:id="rId29"/>
    <p:sldId id="594" r:id="rId30"/>
    <p:sldId id="595" r:id="rId31"/>
    <p:sldId id="610" r:id="rId32"/>
    <p:sldId id="510" r:id="rId33"/>
    <p:sldId id="511" r:id="rId34"/>
    <p:sldId id="586" r:id="rId35"/>
    <p:sldId id="611" r:id="rId36"/>
    <p:sldId id="476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66"/>
    <a:srgbClr val="CC6600"/>
    <a:srgbClr val="CC3300"/>
    <a:srgbClr val="AE0B0B"/>
    <a:srgbClr val="3D3D3D"/>
    <a:srgbClr val="393939"/>
    <a:srgbClr val="CC0000"/>
    <a:srgbClr val="FF3300"/>
    <a:srgbClr val="99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8881" autoAdjust="0"/>
  </p:normalViewPr>
  <p:slideViewPr>
    <p:cSldViewPr snapToGrid="0">
      <p:cViewPr>
        <p:scale>
          <a:sx n="60" d="100"/>
          <a:sy n="60" d="100"/>
        </p:scale>
        <p:origin x="-1086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本章引言</a:t>
            </a:r>
            <a:r>
              <a:rPr lang="en-US" altLang="zh-CN" dirty="0" smtClean="0"/>
              <a:t>】</a:t>
            </a:r>
          </a:p>
          <a:p>
            <a:r>
              <a:rPr lang="zh-CN" altLang="en-US" baseline="0" dirty="0" smtClean="0"/>
              <a:t>         既然本课程主要学习</a:t>
            </a:r>
            <a:r>
              <a:rPr lang="en-US" altLang="zh-CN" baseline="0" dirty="0" smtClean="0"/>
              <a:t>Servlet/JSP</a:t>
            </a:r>
            <a:r>
              <a:rPr lang="zh-CN" altLang="en-US" baseline="0" dirty="0" smtClean="0"/>
              <a:t>技术来开发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应用，而</a:t>
            </a:r>
            <a:r>
              <a:rPr lang="en-US" altLang="zh-CN" baseline="0" dirty="0" smtClean="0"/>
              <a:t>JSP</a:t>
            </a:r>
            <a:r>
              <a:rPr lang="zh-CN" altLang="en-US" baseline="0" dirty="0" smtClean="0"/>
              <a:t>的本质又是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，所以我们先从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学起。本章将学习</a:t>
            </a:r>
            <a:r>
              <a:rPr lang="en-US" altLang="zh-CN" baseline="0" dirty="0" smtClean="0"/>
              <a:t>Servlet </a:t>
            </a:r>
            <a:r>
              <a:rPr lang="zh-CN" altLang="en-US" baseline="0" dirty="0" smtClean="0"/>
              <a:t>的一些基本概念和操作，知识点相对零散，建议逐个击破，先掌握好每个知识点，后续实践中就能深刻体会。</a:t>
            </a:r>
            <a:r>
              <a:rPr lang="en-US" altLang="zh-CN" baseline="0" dirty="0" smtClean="0"/>
              <a:t>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9AB3F-D91E-4CD1-B0FE-A16B096DF36B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有参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方法往往不会重写，容器会进行一些实例化操作。如果需要自定义一些实例化的操作，重写无参</a:t>
            </a:r>
            <a:r>
              <a:rPr lang="en-US" altLang="zh-CN" dirty="0" smtClean="0"/>
              <a:t>init</a:t>
            </a:r>
            <a:r>
              <a:rPr lang="zh-CN" altLang="en-US" dirty="0" smtClean="0"/>
              <a:t>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7704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1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&#35838;&#22530;&#26696;&#20363;/&#31532;1&#33410;-Servlet&#20837;&#38376;/TestReqResServlet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1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&#35838;&#22530;&#26696;&#20363;/&#31532;1&#33410;-Servlet&#20837;&#38376;/TestReqResServlet.jav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1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1&#33410;-Servlet&#20837;&#38376;/TestThreeMethodsServlet.jav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1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2522;&#26412;&#25968;&#25454;&#31867;&#22411;/Item0401.java" TargetMode="External"/><Relationship Id="rId4" Type="http://schemas.openxmlformats.org/officeDocument/2006/relationships/hyperlink" Target="&#35838;&#22530;&#26696;&#20363;/&#31532;1&#33410;-Servlet&#20837;&#38376;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chapter02/thre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&#35838;&#22530;&#26696;&#20363;/&#31532;1&#33410;-&#26465;&#20214;&#20998;&#25903;/Item0101.java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2&#33410;-&#22522;&#26412;&#25968;&#25454;&#31867;&#22411;/Item0401.java" TargetMode="External"/><Relationship Id="rId5" Type="http://schemas.openxmlformats.org/officeDocument/2006/relationships/hyperlink" Target="&#35838;&#22530;&#26696;&#20363;/&#31532;1&#33410;-Servlet&#20837;&#38376;/testPram.html" TargetMode="External"/><Relationship Id="rId4" Type="http://schemas.openxmlformats.org/officeDocument/2006/relationships/hyperlink" Target="&#35838;&#22530;&#26696;&#20363;/&#31532;1&#33410;-Servlet&#20837;&#38376;/TestPramServlet.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1.jav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2522;&#26412;&#25968;&#25454;&#31867;&#22411;/Item0401.java" TargetMode="External"/><Relationship Id="rId4" Type="http://schemas.openxmlformats.org/officeDocument/2006/relationships/hyperlink" Target="&#35838;&#22530;&#26696;&#20363;/&#31532;1&#33410;-Servlet&#20837;&#38376;/TestInitServlet.java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1.jav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&#35838;&#22530;&#26696;&#20363;/&#31532;2&#33410;-&#22522;&#26412;&#25968;&#25454;&#31867;&#22411;/Item0401.java" TargetMode="External"/><Relationship Id="rId4" Type="http://schemas.openxmlformats.org/officeDocument/2006/relationships/hyperlink" Target="&#35838;&#22530;&#26696;&#20363;/&#31532;1&#33410;-Servlet&#20837;&#38376;/TestLoadServlet.jav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hapter02/admin/hell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chapter02/admin/hello.action" TargetMode="External"/><Relationship Id="rId5" Type="http://schemas.openxmlformats.org/officeDocument/2006/relationships/hyperlink" Target="http://localhost:8080/chapter02/hello.action" TargetMode="External"/><Relationship Id="rId4" Type="http://schemas.openxmlformats.org/officeDocument/2006/relationships/hyperlink" Target="http://localhost:8080/chapter02/admin/file/uploa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chapter02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&#35838;&#22530;&#26696;&#20363;/&#31532;2&#33410;-&#22522;&#26412;&#25968;&#25454;&#31867;&#22411;/Item0401.jav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1&#33410;-Servlet&#20837;&#38376;/TestExcepServlet.java" TargetMode="External"/><Relationship Id="rId5" Type="http://schemas.openxmlformats.org/officeDocument/2006/relationships/hyperlink" Target="&#35838;&#22530;&#26696;&#20363;/&#31532;1&#33410;-&#26465;&#20214;&#20998;&#25903;/Item0101.java" TargetMode="Externa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1.java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2&#33410;-&#22522;&#26412;&#25968;&#25454;&#31867;&#22411;/Item0401.java" TargetMode="External"/><Relationship Id="rId5" Type="http://schemas.openxmlformats.org/officeDocument/2006/relationships/hyperlink" Target="&#35838;&#22530;&#26696;&#20363;/&#31532;1&#33410;-Servlet&#20837;&#38376;/testhead.html" TargetMode="External"/><Relationship Id="rId4" Type="http://schemas.openxmlformats.org/officeDocument/2006/relationships/hyperlink" Target="&#35838;&#22530;&#26696;&#20363;/&#31532;1&#33410;-Servlet&#20837;&#38376;/TestHeadServlet.java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&#35838;&#22530;&#26696;&#20363;/&#31532;1&#33410;-&#26465;&#20214;&#20998;&#25903;/Item0101.java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&#35838;&#22530;&#26696;&#20363;/&#31532;2&#33410;-&#22522;&#26412;&#25968;&#25454;&#31867;&#22411;/Item0401.java" TargetMode="External"/><Relationship Id="rId5" Type="http://schemas.openxmlformats.org/officeDocument/2006/relationships/hyperlink" Target="&#35838;&#22530;&#26696;&#20363;/&#31532;1&#33410;-Servlet&#20837;&#38376;/testhead.html" TargetMode="External"/><Relationship Id="rId4" Type="http://schemas.openxmlformats.org/officeDocument/2006/relationships/hyperlink" Target="&#35838;&#22530;&#26696;&#20363;/&#31532;1&#33410;-Servlet&#20837;&#38376;/TestHeadServlet.java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1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35838;&#22530;&#26696;&#20363;/&#31532;1&#33410;-Servlet&#20837;&#38376;/TestThreadServlet.jav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838;&#22530;&#26696;&#20363;/&#31532;1&#33410;-&#26465;&#20214;&#20998;&#25903;/Item0101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&#35838;&#22530;&#26696;&#20363;/&#31532;1&#33410;-Servlet&#20837;&#38376;/TestThreadServlet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zh-CN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Servlet</a:t>
            </a:r>
            <a:r>
              <a:rPr lang="zh-CN" alt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入门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819" y="804041"/>
            <a:ext cx="11015870" cy="14188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类使用</a:t>
            </a:r>
            <a:r>
              <a:rPr lang="en-US" altLang="zh-CN" sz="2400" dirty="0" err="1" smtClean="0"/>
              <a:t>doXXX</a:t>
            </a:r>
            <a:r>
              <a:rPr lang="zh-CN" altLang="en-US" sz="2400" dirty="0" smtClean="0"/>
              <a:t>方法提供服务，这些方法继承于</a:t>
            </a:r>
            <a:r>
              <a:rPr lang="en-US" altLang="zh-CN" sz="2400" dirty="0" err="1" smtClean="0"/>
              <a:t>HttpServlet</a:t>
            </a:r>
            <a:r>
              <a:rPr lang="zh-CN" altLang="en-US" sz="2400" dirty="0" smtClean="0"/>
              <a:t>类；</a:t>
            </a:r>
            <a:endParaRPr lang="en-US" altLang="zh-CN" sz="2400" dirty="0" smtClean="0"/>
          </a:p>
          <a:p>
            <a:r>
              <a:rPr lang="zh-CN" altLang="en-US" sz="2400" dirty="0" smtClean="0"/>
              <a:t>查看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，可见</a:t>
            </a:r>
            <a:r>
              <a:rPr lang="en-US" altLang="zh-CN" sz="2400" dirty="0" err="1" smtClean="0"/>
              <a:t>doXXX</a:t>
            </a:r>
            <a:r>
              <a:rPr lang="zh-CN" altLang="en-US" sz="2400" dirty="0" smtClean="0"/>
              <a:t>方法都有两个参数，分别是</a:t>
            </a:r>
            <a:r>
              <a:rPr lang="zh-CN" altLang="en-US" sz="2400" dirty="0" smtClean="0">
                <a:solidFill>
                  <a:srgbClr val="FF0000"/>
                </a:solidFill>
              </a:rPr>
              <a:t>请求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响应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请求和响应接口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3489" name="Picture 1" descr="C:\Users\wxh\AppData\Roaming\Tencent\Users\29097443\QQ\WinTemp\RichOle\IE(AX{R1GEEY2)E~R7HU%[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855" y="2144111"/>
            <a:ext cx="9820823" cy="337382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537625" y="5496910"/>
            <a:ext cx="11015870" cy="115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也就是说：服务器会创建请求对象和响应对象传递给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doXXX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方法，</a:t>
            </a:r>
            <a:r>
              <a:rPr lang="en-US" altLang="zh-CN" sz="24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doXXX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方法中可以直接使用请求和响应对象；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819" y="804041"/>
            <a:ext cx="11015870" cy="7094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编写简单</a:t>
            </a:r>
            <a:r>
              <a:rPr lang="en-US" altLang="zh-CN" sz="2400" dirty="0" err="1" smtClean="0"/>
              <a:t>Servlet</a:t>
            </a:r>
            <a:r>
              <a:rPr lang="zh-CN" altLang="en-US" sz="2400" dirty="0" smtClean="0"/>
              <a:t>，验证服务器会创建请求和响应对象：</a:t>
            </a: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请求和响应接口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373" y="1596709"/>
            <a:ext cx="1138270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protected void </a:t>
            </a:r>
            <a:r>
              <a:rPr lang="en-US" altLang="zh-CN" dirty="0" err="1" smtClean="0">
                <a:ea typeface="微软雅黑 Light"/>
              </a:rPr>
              <a:t>doGet</a:t>
            </a:r>
            <a:r>
              <a:rPr lang="en-US" altLang="zh-CN" dirty="0" smtClean="0">
                <a:ea typeface="微软雅黑 Light"/>
              </a:rPr>
              <a:t>(</a:t>
            </a:r>
            <a:r>
              <a:rPr lang="en-US" altLang="zh-CN" dirty="0" err="1" smtClean="0">
                <a:ea typeface="微软雅黑 Light"/>
              </a:rPr>
              <a:t>HttpServletRequest</a:t>
            </a:r>
            <a:r>
              <a:rPr lang="en-US" altLang="zh-CN" dirty="0" smtClean="0">
                <a:ea typeface="微软雅黑 Light"/>
              </a:rPr>
              <a:t> request, </a:t>
            </a:r>
            <a:r>
              <a:rPr lang="en-US" altLang="zh-CN" dirty="0" err="1" smtClean="0">
                <a:ea typeface="微软雅黑 Light"/>
              </a:rPr>
              <a:t>HttpServletResponse</a:t>
            </a:r>
            <a:r>
              <a:rPr lang="en-US" altLang="zh-CN" dirty="0" smtClean="0">
                <a:ea typeface="微软雅黑 Light"/>
              </a:rPr>
              <a:t> response) throws </a:t>
            </a:r>
            <a:r>
              <a:rPr lang="en-US" altLang="zh-CN" dirty="0" err="1" smtClean="0">
                <a:ea typeface="微软雅黑 Light"/>
              </a:rPr>
              <a:t>ServletException</a:t>
            </a:r>
            <a:r>
              <a:rPr lang="en-US" altLang="zh-CN" dirty="0" smtClean="0">
                <a:ea typeface="微软雅黑 Light"/>
              </a:rPr>
              <a:t>, </a:t>
            </a:r>
            <a:r>
              <a:rPr lang="en-US" altLang="zh-CN" dirty="0" err="1" smtClean="0">
                <a:ea typeface="微软雅黑 Light"/>
              </a:rPr>
              <a:t>IOException</a:t>
            </a:r>
            <a:r>
              <a:rPr lang="en-US" altLang="zh-CN" dirty="0" smtClean="0">
                <a:ea typeface="微软雅黑 Light"/>
              </a:rPr>
              <a:t> {</a:t>
            </a:r>
          </a:p>
          <a:p>
            <a:r>
              <a:rPr lang="en-US" altLang="zh-CN" dirty="0" smtClean="0">
                <a:ea typeface="微软雅黑 Light"/>
              </a:rPr>
              <a:t>        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请求对象：</a:t>
            </a:r>
            <a:r>
              <a:rPr lang="en-US" altLang="zh-CN" dirty="0" smtClean="0">
                <a:ea typeface="微软雅黑 Light"/>
              </a:rPr>
              <a:t>"+request);</a:t>
            </a:r>
          </a:p>
          <a:p>
            <a:r>
              <a:rPr lang="en-US" altLang="zh-CN" dirty="0" smtClean="0">
                <a:ea typeface="微软雅黑 Light"/>
              </a:rPr>
              <a:t>        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响应对象：</a:t>
            </a:r>
            <a:r>
              <a:rPr lang="en-US" altLang="zh-CN" dirty="0" smtClean="0">
                <a:ea typeface="微软雅黑 Light"/>
              </a:rPr>
              <a:t>"+response);</a:t>
            </a:r>
          </a:p>
          <a:p>
            <a:r>
              <a:rPr lang="en-US" altLang="zh-CN" dirty="0" smtClean="0">
                <a:ea typeface="微软雅黑 Light"/>
              </a:rPr>
              <a:t>}</a:t>
            </a: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616966" y="116632"/>
            <a:ext cx="237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TestReqResServlet.java</a:t>
            </a:r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43032" y="3273972"/>
            <a:ext cx="11015870" cy="709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访问该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，打印输出结果：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5537" name="Picture 1" descr="C:\Users\wxh\AppData\Roaming\Tencent\Users\29097443\QQ\WinTemp\RichOle\LXMNEWQSD%[$}63YOQ~1@7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027" y="4035972"/>
            <a:ext cx="5638800" cy="4286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443032" y="4724400"/>
            <a:ext cx="11015870" cy="1408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通过以上结果可见：</a:t>
            </a:r>
            <a:endParaRPr lang="en-US" altLang="zh-CN" sz="2400" noProof="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服务器实现了请求和响应</a:t>
            </a: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接口，实现类分别是</a:t>
            </a:r>
            <a:r>
              <a:rPr lang="en-US" altLang="zh-CN" sz="2000" noProof="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RequestFacade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以及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ResponseFacade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000" noProof="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每次访问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Servlet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，服务器都会创建请求对象和响应对象传递给</a:t>
            </a:r>
            <a:r>
              <a:rPr lang="en-US" altLang="zh-CN" sz="20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doXXX</a:t>
            </a:r>
            <a:r>
              <a:rPr lang="zh-CN" altLang="en-US" sz="2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819" y="804041"/>
            <a:ext cx="11015870" cy="70944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既然服务器确实创建了请求和响应对象，那么就可以在</a:t>
            </a:r>
            <a:r>
              <a:rPr lang="en-US" altLang="zh-CN" sz="2400" dirty="0" err="1" smtClean="0"/>
              <a:t>doXXX</a:t>
            </a:r>
            <a:r>
              <a:rPr lang="zh-CN" altLang="en-US" sz="2400" dirty="0" smtClean="0"/>
              <a:t>方法</a:t>
            </a:r>
            <a:r>
              <a:rPr lang="zh-CN" altLang="en-US" sz="2400" dirty="0" smtClean="0"/>
              <a:t>使用该对象：</a:t>
            </a: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请求和响应接口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373" y="1596709"/>
            <a:ext cx="1138270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protected void </a:t>
            </a:r>
            <a:r>
              <a:rPr lang="en-US" altLang="zh-CN" dirty="0" err="1" smtClean="0">
                <a:ea typeface="微软雅黑 Light"/>
              </a:rPr>
              <a:t>doGet</a:t>
            </a:r>
            <a:r>
              <a:rPr lang="en-US" altLang="zh-CN" dirty="0" smtClean="0">
                <a:ea typeface="微软雅黑 Light"/>
              </a:rPr>
              <a:t>(</a:t>
            </a:r>
            <a:r>
              <a:rPr lang="en-US" altLang="zh-CN" dirty="0" err="1" smtClean="0">
                <a:ea typeface="微软雅黑 Light"/>
              </a:rPr>
              <a:t>HttpServletRequest</a:t>
            </a:r>
            <a:r>
              <a:rPr lang="en-US" altLang="zh-CN" dirty="0" smtClean="0">
                <a:ea typeface="微软雅黑 Light"/>
              </a:rPr>
              <a:t> request, </a:t>
            </a:r>
            <a:r>
              <a:rPr lang="en-US" altLang="zh-CN" dirty="0" err="1" smtClean="0">
                <a:ea typeface="微软雅黑 Light"/>
              </a:rPr>
              <a:t>HttpServletResponse</a:t>
            </a:r>
            <a:r>
              <a:rPr lang="en-US" altLang="zh-CN" dirty="0" smtClean="0">
                <a:ea typeface="微软雅黑 Light"/>
              </a:rPr>
              <a:t> response) throws </a:t>
            </a:r>
            <a:r>
              <a:rPr lang="en-US" altLang="zh-CN" dirty="0" err="1" smtClean="0">
                <a:ea typeface="微软雅黑 Light"/>
              </a:rPr>
              <a:t>ServletException</a:t>
            </a:r>
            <a:r>
              <a:rPr lang="en-US" altLang="zh-CN" dirty="0" smtClean="0">
                <a:ea typeface="微软雅黑 Light"/>
              </a:rPr>
              <a:t>, </a:t>
            </a:r>
            <a:r>
              <a:rPr lang="en-US" altLang="zh-CN" dirty="0" err="1" smtClean="0">
                <a:ea typeface="微软雅黑 Light"/>
              </a:rPr>
              <a:t>IOException</a:t>
            </a:r>
            <a:r>
              <a:rPr lang="en-US" altLang="zh-CN" dirty="0" smtClean="0">
                <a:ea typeface="微软雅黑 Light"/>
              </a:rPr>
              <a:t> {</a:t>
            </a:r>
          </a:p>
          <a:p>
            <a:r>
              <a:rPr lang="en-US" altLang="zh-CN" dirty="0" smtClean="0">
                <a:ea typeface="微软雅黑 Light"/>
              </a:rPr>
              <a:t>        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请求对象：</a:t>
            </a:r>
            <a:r>
              <a:rPr lang="en-US" altLang="zh-CN" dirty="0" smtClean="0">
                <a:ea typeface="微软雅黑 Light"/>
              </a:rPr>
              <a:t>"+request);</a:t>
            </a:r>
          </a:p>
          <a:p>
            <a:r>
              <a:rPr lang="en-US" altLang="zh-CN" dirty="0" smtClean="0">
                <a:ea typeface="微软雅黑 Light"/>
              </a:rPr>
              <a:t>        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响应对象：</a:t>
            </a:r>
            <a:r>
              <a:rPr lang="en-US" altLang="zh-CN" dirty="0" smtClean="0">
                <a:ea typeface="微软雅黑 Light"/>
              </a:rPr>
              <a:t>"+response);</a:t>
            </a:r>
          </a:p>
          <a:p>
            <a:r>
              <a:rPr lang="en-US" altLang="zh-CN" dirty="0" smtClean="0">
                <a:ea typeface="微软雅黑 Light"/>
              </a:rPr>
              <a:t>        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你的</a:t>
            </a:r>
            <a:r>
              <a:rPr lang="en-US" altLang="zh-CN" dirty="0" smtClean="0">
                <a:ea typeface="微软雅黑 Light"/>
              </a:rPr>
              <a:t>IP</a:t>
            </a:r>
            <a:r>
              <a:rPr lang="zh-CN" altLang="en-US" dirty="0" smtClean="0">
                <a:ea typeface="微软雅黑 Light"/>
              </a:rPr>
              <a:t>地址是：</a:t>
            </a:r>
            <a:r>
              <a:rPr lang="en-US" altLang="zh-CN" dirty="0" smtClean="0">
                <a:ea typeface="微软雅黑 Light"/>
              </a:rPr>
              <a:t>"+</a:t>
            </a:r>
            <a:r>
              <a:rPr lang="en-US" altLang="zh-CN" dirty="0" err="1" smtClean="0">
                <a:ea typeface="微软雅黑 Light"/>
              </a:rPr>
              <a:t>request.getRemoteAddr</a:t>
            </a:r>
            <a:r>
              <a:rPr lang="en-US" altLang="zh-CN" dirty="0" smtClean="0">
                <a:ea typeface="微软雅黑 Light"/>
              </a:rPr>
              <a:t>());</a:t>
            </a:r>
          </a:p>
          <a:p>
            <a:r>
              <a:rPr lang="en-US" altLang="zh-CN" dirty="0" smtClean="0">
                <a:ea typeface="微软雅黑 Light"/>
              </a:rPr>
              <a:t>}</a:t>
            </a:r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9616966" y="116632"/>
            <a:ext cx="237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TestReqResServlet.java</a:t>
            </a:r>
            <a:endParaRPr 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43032" y="3273972"/>
            <a:ext cx="11015870" cy="709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访问该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，打印输出结果：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43032" y="4582510"/>
            <a:ext cx="11015870" cy="1408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通过以上结果可见：</a:t>
            </a:r>
            <a:endParaRPr lang="en-US" altLang="zh-CN" sz="2400" noProof="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noProof="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doXXX</a:t>
            </a: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方法中可以使用方法</a:t>
            </a: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request</a:t>
            </a: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response</a:t>
            </a: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去调用</a:t>
            </a:r>
            <a:r>
              <a:rPr lang="zh-CN" altLang="en-US" sz="2000" noProof="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请求和响应接口中的方法；</a:t>
            </a:r>
            <a:endParaRPr lang="en-US" altLang="zh-CN" sz="2000" noProof="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685800" lvl="1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后续将逐渐熟悉请求和响应接口中的常用方法；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7585" name="Picture 1" descr="C:\Users\wxh\AppData\Roaming\Tencent\Users\29097443\QQ\WinTemp\RichOle\@959J0MMRMS}VZVK[7$Q{9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4758" y="3972910"/>
            <a:ext cx="3231937" cy="34684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819807" y="2758966"/>
            <a:ext cx="6353503" cy="268013"/>
          </a:xfrm>
          <a:prstGeom prst="rect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7693573" y="2065283"/>
            <a:ext cx="1481958" cy="1450428"/>
          </a:xfrm>
          <a:prstGeom prst="wedgeEllipseCallout">
            <a:avLst>
              <a:gd name="adj1" fmla="val -88918"/>
              <a:gd name="adj2" fmla="val 380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该方法返回客户端的</a:t>
            </a:r>
            <a:r>
              <a:rPr lang="en-US" altLang="zh-CN" dirty="0" smtClean="0">
                <a:solidFill>
                  <a:schemeClr val="tx1"/>
                </a:solidFill>
              </a:rPr>
              <a:t>IP</a:t>
            </a:r>
            <a:r>
              <a:rPr lang="zh-CN" altLang="en-US" dirty="0" smtClean="0">
                <a:solidFill>
                  <a:schemeClr val="tx1"/>
                </a:solidFill>
              </a:rPr>
              <a:t>地址。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305302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客户端访问服务器端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的方式有三种，分别是：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直接从地址栏输入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访问；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在网页中点击超级链接访问；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在网页中通过表单提交访问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编写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，返回客户端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地址，以测试三种请求方式；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利用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对客户端不同方式请求作出动态响应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3818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编写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，返回客户端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地址，以测试三种请求方式；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doPost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方法实现相同功能，向客户端返回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地址；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利用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对客户端不同方式请求作出动态响应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160" y="2374201"/>
            <a:ext cx="11524592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protected void </a:t>
            </a:r>
            <a:r>
              <a:rPr lang="en-US" altLang="zh-CN" dirty="0" err="1" smtClean="0">
                <a:ea typeface="微软雅黑 Light"/>
              </a:rPr>
              <a:t>doGet</a:t>
            </a:r>
            <a:r>
              <a:rPr lang="en-US" altLang="zh-CN" dirty="0" smtClean="0">
                <a:ea typeface="微软雅黑 Light"/>
              </a:rPr>
              <a:t>(</a:t>
            </a:r>
            <a:r>
              <a:rPr lang="en-US" altLang="zh-CN" dirty="0" err="1" smtClean="0">
                <a:ea typeface="微软雅黑 Light"/>
              </a:rPr>
              <a:t>HttpServletRequest</a:t>
            </a:r>
            <a:r>
              <a:rPr lang="en-US" altLang="zh-CN" dirty="0" smtClean="0">
                <a:ea typeface="微软雅黑 Light"/>
              </a:rPr>
              <a:t> request, </a:t>
            </a:r>
            <a:r>
              <a:rPr lang="en-US" altLang="zh-CN" dirty="0" err="1" smtClean="0">
                <a:ea typeface="微软雅黑 Light"/>
              </a:rPr>
              <a:t>HttpServletResponse</a:t>
            </a:r>
            <a:r>
              <a:rPr lang="en-US" altLang="zh-CN" dirty="0" smtClean="0">
                <a:ea typeface="微软雅黑 Light"/>
              </a:rPr>
              <a:t> response) throws </a:t>
            </a:r>
            <a:r>
              <a:rPr lang="en-US" altLang="zh-CN" dirty="0" err="1" smtClean="0">
                <a:ea typeface="微软雅黑 Light"/>
              </a:rPr>
              <a:t>ServletException</a:t>
            </a:r>
            <a:r>
              <a:rPr lang="en-US" altLang="zh-CN" dirty="0" smtClean="0">
                <a:ea typeface="微软雅黑 Light"/>
              </a:rPr>
              <a:t>, </a:t>
            </a:r>
            <a:r>
              <a:rPr lang="en-US" altLang="zh-CN" dirty="0" err="1" smtClean="0">
                <a:ea typeface="微软雅黑 Light"/>
              </a:rPr>
              <a:t>IOException</a:t>
            </a:r>
            <a:r>
              <a:rPr lang="en-US" altLang="zh-CN" dirty="0" smtClean="0">
                <a:ea typeface="微软雅黑 Light"/>
              </a:rPr>
              <a:t> {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response.setContentType</a:t>
            </a:r>
            <a:r>
              <a:rPr lang="en-US" altLang="zh-CN" dirty="0" smtClean="0">
                <a:ea typeface="微软雅黑 Light"/>
              </a:rPr>
              <a:t>("text/</a:t>
            </a:r>
            <a:r>
              <a:rPr lang="en-US" altLang="zh-CN" dirty="0" err="1" smtClean="0">
                <a:ea typeface="微软雅黑 Light"/>
              </a:rPr>
              <a:t>html;charset</a:t>
            </a:r>
            <a:r>
              <a:rPr lang="en-US" altLang="zh-CN" dirty="0" smtClean="0">
                <a:ea typeface="微软雅黑 Light"/>
              </a:rPr>
              <a:t>=utf-8");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PrintWriter</a:t>
            </a:r>
            <a:r>
              <a:rPr lang="en-US" altLang="zh-CN" dirty="0" smtClean="0">
                <a:ea typeface="微软雅黑 Light"/>
              </a:rPr>
              <a:t> out=</a:t>
            </a:r>
            <a:r>
              <a:rPr lang="en-US" altLang="zh-CN" dirty="0" err="1" smtClean="0">
                <a:ea typeface="微软雅黑 Light"/>
              </a:rPr>
              <a:t>response.getWriter</a:t>
            </a:r>
            <a:r>
              <a:rPr lang="en-US" altLang="zh-CN" dirty="0" smtClean="0">
                <a:ea typeface="微软雅黑 Light"/>
              </a:rPr>
              <a:t>();</a:t>
            </a:r>
          </a:p>
          <a:p>
            <a:r>
              <a:rPr lang="en-US" altLang="zh-CN" dirty="0" smtClean="0">
                <a:ea typeface="微软雅黑 Light"/>
              </a:rPr>
              <a:t>		String </a:t>
            </a:r>
            <a:r>
              <a:rPr lang="en-US" altLang="zh-CN" dirty="0" err="1" smtClean="0">
                <a:ea typeface="微软雅黑 Light"/>
              </a:rPr>
              <a:t>ip</a:t>
            </a:r>
            <a:r>
              <a:rPr lang="en-US" altLang="zh-CN" dirty="0" smtClean="0">
                <a:ea typeface="微软雅黑 Light"/>
              </a:rPr>
              <a:t>=</a:t>
            </a:r>
            <a:r>
              <a:rPr lang="en-US" altLang="zh-CN" dirty="0" err="1" smtClean="0">
                <a:ea typeface="微软雅黑 Light"/>
              </a:rPr>
              <a:t>request.getRemoteAddr</a:t>
            </a:r>
            <a:r>
              <a:rPr lang="en-US" altLang="zh-CN" dirty="0" smtClean="0">
                <a:ea typeface="微软雅黑 Light"/>
              </a:rPr>
              <a:t>();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您好，目前调用的是</a:t>
            </a:r>
            <a:r>
              <a:rPr lang="en-US" altLang="zh-CN" dirty="0" err="1" smtClean="0">
                <a:ea typeface="微软雅黑 Light"/>
              </a:rPr>
              <a:t>doGet</a:t>
            </a:r>
            <a:r>
              <a:rPr lang="zh-CN" altLang="en-US" dirty="0" smtClean="0">
                <a:ea typeface="微软雅黑 Light"/>
              </a:rPr>
              <a:t>方法，您的</a:t>
            </a:r>
            <a:r>
              <a:rPr lang="en-US" altLang="zh-CN" dirty="0" smtClean="0">
                <a:ea typeface="微软雅黑 Light"/>
              </a:rPr>
              <a:t>IP</a:t>
            </a:r>
            <a:r>
              <a:rPr lang="zh-CN" altLang="en-US" dirty="0" smtClean="0">
                <a:ea typeface="微软雅黑 Light"/>
              </a:rPr>
              <a:t>地址是：</a:t>
            </a:r>
            <a:r>
              <a:rPr lang="en-US" altLang="zh-CN" dirty="0" smtClean="0">
                <a:ea typeface="微软雅黑 Light"/>
              </a:rPr>
              <a:t>"+</a:t>
            </a:r>
            <a:r>
              <a:rPr lang="en-US" altLang="zh-CN" dirty="0" err="1" smtClean="0">
                <a:ea typeface="微软雅黑 Light"/>
              </a:rPr>
              <a:t>ip</a:t>
            </a:r>
            <a:r>
              <a:rPr lang="en-US" altLang="zh-CN" dirty="0" smtClean="0">
                <a:ea typeface="微软雅黑 Light"/>
              </a:rPr>
              <a:t>);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out.close</a:t>
            </a:r>
            <a:r>
              <a:rPr lang="en-US" altLang="zh-CN" dirty="0" smtClean="0">
                <a:ea typeface="微软雅黑 Light"/>
              </a:rPr>
              <a:t>();</a:t>
            </a:r>
          </a:p>
          <a:p>
            <a:r>
              <a:rPr lang="en-US" altLang="zh-CN" dirty="0" smtClean="0">
                <a:ea typeface="微软雅黑 Light"/>
              </a:rPr>
              <a:t>	}</a:t>
            </a:r>
          </a:p>
          <a:p>
            <a:r>
              <a:rPr lang="en-US" altLang="zh-CN" dirty="0" smtClean="0">
                <a:ea typeface="微软雅黑 Light"/>
              </a:rPr>
              <a:t>protected void </a:t>
            </a:r>
            <a:r>
              <a:rPr lang="en-US" altLang="zh-CN" dirty="0" err="1" smtClean="0">
                <a:ea typeface="微软雅黑 Light"/>
              </a:rPr>
              <a:t>doPost</a:t>
            </a:r>
            <a:r>
              <a:rPr lang="en-US" altLang="zh-CN" dirty="0" smtClean="0">
                <a:ea typeface="微软雅黑 Light"/>
              </a:rPr>
              <a:t>(</a:t>
            </a:r>
            <a:r>
              <a:rPr lang="en-US" altLang="zh-CN" dirty="0" err="1" smtClean="0">
                <a:ea typeface="微软雅黑 Light"/>
              </a:rPr>
              <a:t>HttpServletRequest</a:t>
            </a:r>
            <a:r>
              <a:rPr lang="en-US" altLang="zh-CN" dirty="0" smtClean="0">
                <a:ea typeface="微软雅黑 Light"/>
              </a:rPr>
              <a:t> request, </a:t>
            </a:r>
            <a:r>
              <a:rPr lang="en-US" altLang="zh-CN" dirty="0" err="1" smtClean="0">
                <a:ea typeface="微软雅黑 Light"/>
              </a:rPr>
              <a:t>HttpServletResponse</a:t>
            </a:r>
            <a:r>
              <a:rPr lang="en-US" altLang="zh-CN" dirty="0" smtClean="0">
                <a:ea typeface="微软雅黑 Light"/>
              </a:rPr>
              <a:t> response) throws </a:t>
            </a:r>
            <a:r>
              <a:rPr lang="en-US" altLang="zh-CN" dirty="0" err="1" smtClean="0">
                <a:ea typeface="微软雅黑 Light"/>
              </a:rPr>
              <a:t>ServletException</a:t>
            </a:r>
            <a:r>
              <a:rPr lang="en-US" altLang="zh-CN" dirty="0" smtClean="0">
                <a:ea typeface="微软雅黑 Light"/>
              </a:rPr>
              <a:t>, </a:t>
            </a:r>
            <a:r>
              <a:rPr lang="en-US" altLang="zh-CN" dirty="0" err="1" smtClean="0">
                <a:ea typeface="微软雅黑 Light"/>
              </a:rPr>
              <a:t>IOException</a:t>
            </a:r>
            <a:r>
              <a:rPr lang="en-US" altLang="zh-CN" dirty="0" smtClean="0">
                <a:ea typeface="微软雅黑 Light"/>
              </a:rPr>
              <a:t> {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response.setContentType</a:t>
            </a:r>
            <a:r>
              <a:rPr lang="en-US" altLang="zh-CN" dirty="0" smtClean="0">
                <a:ea typeface="微软雅黑 Light"/>
              </a:rPr>
              <a:t>("text/</a:t>
            </a:r>
            <a:r>
              <a:rPr lang="en-US" altLang="zh-CN" dirty="0" err="1" smtClean="0">
                <a:ea typeface="微软雅黑 Light"/>
              </a:rPr>
              <a:t>html;charset</a:t>
            </a:r>
            <a:r>
              <a:rPr lang="en-US" altLang="zh-CN" dirty="0" smtClean="0">
                <a:ea typeface="微软雅黑 Light"/>
              </a:rPr>
              <a:t>=utf-8");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PrintWriter</a:t>
            </a:r>
            <a:r>
              <a:rPr lang="en-US" altLang="zh-CN" dirty="0" smtClean="0">
                <a:ea typeface="微软雅黑 Light"/>
              </a:rPr>
              <a:t> out=</a:t>
            </a:r>
            <a:r>
              <a:rPr lang="en-US" altLang="zh-CN" dirty="0" err="1" smtClean="0">
                <a:ea typeface="微软雅黑 Light"/>
              </a:rPr>
              <a:t>response.getWriter</a:t>
            </a:r>
            <a:r>
              <a:rPr lang="en-US" altLang="zh-CN" dirty="0" smtClean="0">
                <a:ea typeface="微软雅黑 Light"/>
              </a:rPr>
              <a:t>();</a:t>
            </a:r>
          </a:p>
          <a:p>
            <a:r>
              <a:rPr lang="en-US" altLang="zh-CN" dirty="0" smtClean="0">
                <a:ea typeface="微软雅黑 Light"/>
              </a:rPr>
              <a:t>		String </a:t>
            </a:r>
            <a:r>
              <a:rPr lang="en-US" altLang="zh-CN" dirty="0" err="1" smtClean="0">
                <a:ea typeface="微软雅黑 Light"/>
              </a:rPr>
              <a:t>ip</a:t>
            </a:r>
            <a:r>
              <a:rPr lang="en-US" altLang="zh-CN" dirty="0" smtClean="0">
                <a:ea typeface="微软雅黑 Light"/>
              </a:rPr>
              <a:t>=</a:t>
            </a:r>
            <a:r>
              <a:rPr lang="en-US" altLang="zh-CN" dirty="0" err="1" smtClean="0">
                <a:ea typeface="微软雅黑 Light"/>
              </a:rPr>
              <a:t>request.getRemoteAddr</a:t>
            </a:r>
            <a:r>
              <a:rPr lang="en-US" altLang="zh-CN" dirty="0" smtClean="0">
                <a:ea typeface="微软雅黑 Light"/>
              </a:rPr>
              <a:t>();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您好，目前调用的是</a:t>
            </a:r>
            <a:r>
              <a:rPr lang="en-US" altLang="zh-CN" dirty="0" err="1" smtClean="0">
                <a:ea typeface="微软雅黑 Light"/>
              </a:rPr>
              <a:t>doPost</a:t>
            </a:r>
            <a:r>
              <a:rPr lang="zh-CN" altLang="en-US" dirty="0" smtClean="0">
                <a:ea typeface="微软雅黑 Light"/>
              </a:rPr>
              <a:t>方法，您的</a:t>
            </a:r>
            <a:r>
              <a:rPr lang="en-US" altLang="zh-CN" dirty="0" smtClean="0">
                <a:ea typeface="微软雅黑 Light"/>
              </a:rPr>
              <a:t>IP</a:t>
            </a:r>
            <a:r>
              <a:rPr lang="zh-CN" altLang="en-US" dirty="0" smtClean="0">
                <a:ea typeface="微软雅黑 Light"/>
              </a:rPr>
              <a:t>地址是：</a:t>
            </a:r>
            <a:r>
              <a:rPr lang="en-US" altLang="zh-CN" dirty="0" smtClean="0">
                <a:ea typeface="微软雅黑 Light"/>
              </a:rPr>
              <a:t>"+</a:t>
            </a:r>
            <a:r>
              <a:rPr lang="en-US" altLang="zh-CN" dirty="0" err="1" smtClean="0">
                <a:ea typeface="微软雅黑 Light"/>
              </a:rPr>
              <a:t>ip</a:t>
            </a:r>
            <a:r>
              <a:rPr lang="en-US" altLang="zh-CN" dirty="0" smtClean="0">
                <a:ea typeface="微软雅黑 Light"/>
              </a:rPr>
              <a:t>);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out.close</a:t>
            </a:r>
            <a:r>
              <a:rPr lang="en-US" altLang="zh-CN" dirty="0" smtClean="0">
                <a:ea typeface="微软雅黑 Light"/>
              </a:rPr>
              <a:t>();</a:t>
            </a:r>
          </a:p>
          <a:p>
            <a:r>
              <a:rPr lang="en-US" altLang="zh-CN" dirty="0" smtClean="0">
                <a:ea typeface="微软雅黑 Light"/>
              </a:rPr>
              <a:t>	}</a:t>
            </a:r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8655269" y="794549"/>
            <a:ext cx="326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TestThreeMethodsServlet.java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360084" cy="138188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编写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index.html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，定义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超级链接、表单；访问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一个表单使用默认的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一个使用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方式；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-pattern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利用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对客户端不同方式请求作出动态响应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7827" y="2593868"/>
            <a:ext cx="1152459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&lt;a 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/>
              </a:rPr>
              <a:t>href</a:t>
            </a:r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="three"</a:t>
            </a:r>
            <a:r>
              <a:rPr lang="en-US" altLang="zh-CN" dirty="0" smtClean="0">
                <a:ea typeface="微软雅黑 Light"/>
              </a:rPr>
              <a:t>&gt;</a:t>
            </a:r>
            <a:r>
              <a:rPr lang="zh-CN" altLang="en-US" dirty="0" smtClean="0">
                <a:ea typeface="微软雅黑 Light"/>
              </a:rPr>
              <a:t>访问</a:t>
            </a:r>
            <a:r>
              <a:rPr lang="en-US" altLang="zh-CN" dirty="0" err="1" smtClean="0">
                <a:ea typeface="微软雅黑 Light"/>
              </a:rPr>
              <a:t>TestThreeMethodsServlet</a:t>
            </a:r>
            <a:r>
              <a:rPr lang="en-US" altLang="zh-CN" dirty="0" smtClean="0">
                <a:ea typeface="微软雅黑 Light"/>
              </a:rPr>
              <a:t>&lt;/a&gt;&lt;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en-US" altLang="zh-CN" dirty="0" smtClean="0">
                <a:ea typeface="微软雅黑 Light"/>
              </a:rPr>
              <a:t>&lt;form </a:t>
            </a:r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action="three" 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	</a:t>
            </a:r>
            <a:r>
              <a:rPr lang="zh-CN" altLang="en-US" dirty="0" smtClean="0">
                <a:ea typeface="微软雅黑 Light"/>
              </a:rPr>
              <a:t>用户名：</a:t>
            </a:r>
            <a:r>
              <a:rPr lang="en-US" altLang="zh-CN" dirty="0" smtClean="0">
                <a:ea typeface="微软雅黑 Light"/>
              </a:rPr>
              <a:t>&lt;input name="username" type="text"&gt;&lt;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	</a:t>
            </a:r>
            <a:r>
              <a:rPr lang="zh-CN" altLang="en-US" dirty="0" smtClean="0">
                <a:ea typeface="微软雅黑 Light"/>
              </a:rPr>
              <a:t>密     码：</a:t>
            </a:r>
            <a:r>
              <a:rPr lang="en-US" altLang="zh-CN" dirty="0" smtClean="0">
                <a:ea typeface="微软雅黑 Light"/>
              </a:rPr>
              <a:t>&lt;input name="</a:t>
            </a:r>
            <a:r>
              <a:rPr lang="en-US" altLang="zh-CN" dirty="0" err="1" smtClean="0">
                <a:ea typeface="微软雅黑 Light"/>
              </a:rPr>
              <a:t>pwd</a:t>
            </a:r>
            <a:r>
              <a:rPr lang="en-US" altLang="zh-CN" dirty="0" smtClean="0">
                <a:ea typeface="微软雅黑 Light"/>
              </a:rPr>
              <a:t>" type="password"&gt;&lt;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	&lt;input type="submit" value="</a:t>
            </a:r>
            <a:r>
              <a:rPr lang="zh-CN" altLang="en-US" dirty="0" smtClean="0">
                <a:ea typeface="微软雅黑 Light"/>
              </a:rPr>
              <a:t>提交</a:t>
            </a:r>
            <a:r>
              <a:rPr lang="en-US" altLang="zh-CN" dirty="0" smtClean="0">
                <a:ea typeface="微软雅黑 Light"/>
              </a:rPr>
              <a:t>"/&gt;&lt;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&lt;/form&gt;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en-US" altLang="zh-CN" dirty="0" smtClean="0">
                <a:ea typeface="微软雅黑 Light"/>
              </a:rPr>
              <a:t>&lt;form method="post" </a:t>
            </a:r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action="three"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	</a:t>
            </a:r>
            <a:r>
              <a:rPr lang="zh-CN" altLang="en-US" dirty="0" smtClean="0">
                <a:ea typeface="微软雅黑 Light"/>
              </a:rPr>
              <a:t>用户名：</a:t>
            </a:r>
            <a:r>
              <a:rPr lang="en-US" altLang="zh-CN" dirty="0" smtClean="0">
                <a:ea typeface="微软雅黑 Light"/>
              </a:rPr>
              <a:t>&lt;input name="username" type="text"&gt;&lt;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	</a:t>
            </a:r>
            <a:r>
              <a:rPr lang="zh-CN" altLang="en-US" dirty="0" smtClean="0">
                <a:ea typeface="微软雅黑 Light"/>
              </a:rPr>
              <a:t>密     码：</a:t>
            </a:r>
            <a:r>
              <a:rPr lang="en-US" altLang="zh-CN" dirty="0" smtClean="0">
                <a:ea typeface="微软雅黑 Light"/>
              </a:rPr>
              <a:t>&lt;input name="</a:t>
            </a:r>
            <a:r>
              <a:rPr lang="en-US" altLang="zh-CN" dirty="0" err="1" smtClean="0">
                <a:ea typeface="微软雅黑 Light"/>
              </a:rPr>
              <a:t>pwd</a:t>
            </a:r>
            <a:r>
              <a:rPr lang="en-US" altLang="zh-CN" dirty="0" smtClean="0">
                <a:ea typeface="微软雅黑 Light"/>
              </a:rPr>
              <a:t>" type="password"&gt;&lt;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	&lt;input type="submit" value="</a:t>
            </a:r>
            <a:r>
              <a:rPr lang="zh-CN" altLang="en-US" dirty="0" smtClean="0">
                <a:ea typeface="微软雅黑 Light"/>
              </a:rPr>
              <a:t>提交</a:t>
            </a:r>
            <a:r>
              <a:rPr lang="en-US" altLang="zh-CN" dirty="0" smtClean="0">
                <a:ea typeface="微软雅黑 Light"/>
              </a:rPr>
              <a:t>"/&gt;&lt;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&lt;/form&gt;</a:t>
            </a:r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8923284" y="794549"/>
            <a:ext cx="214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4" action="ppaction://hlinkfile"/>
              </a:rPr>
              <a:t>i</a:t>
            </a:r>
            <a:r>
              <a:rPr lang="en-US" altLang="en-US" dirty="0" smtClean="0">
                <a:hlinkClick r:id="rId4" action="ppaction://hlinkfile"/>
              </a:rPr>
              <a:t>ndex.html</a:t>
            </a:r>
            <a:endParaRPr lang="en-US" altLang="en-US" dirty="0">
              <a:hlinkClick r:id="rId5" action="ppaction://hlinkfile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360084" cy="576469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方式一：直接在浏览器输入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http://127.0.0.1:8080/chapter02/three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方式二：点击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index.html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上的超级链接访问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方式三：点击表单的按钮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没有指定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的表单，默认是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的表单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3【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利用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对客户端不同方式请求作出动态响应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】-4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69633" name="Picture 1" descr="C:\Users\wxh\AppData\Roaming\Tencent\Users\29097443\QQ\WinTemp\RichOle\W_$R18_ZVSH[R_Y4B7TM1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386" y="1749971"/>
            <a:ext cx="6128155" cy="5044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7" name="Picture 1" descr="C:\Users\wxh\AppData\Roaming\Tencent\Users\29097443\QQ\WinTemp\RichOle\W_$R18_ZVSH[R_Y4B7TM1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6896" y="3100550"/>
            <a:ext cx="6128155" cy="5044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8" name="Picture 1" descr="C:\Users\wxh\AppData\Roaming\Tencent\Users\29097443\QQ\WinTemp\RichOle\W_$R18_ZVSH[R_Y4B7TM1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0013" y="4987157"/>
            <a:ext cx="6128155" cy="5044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69634" name="Picture 2" descr="C:\Users\wxh\AppData\Roaming\Tencent\Users\29097443\QQ\WinTemp\RichOle\YUS[WINI9MOD2{OZYG%DBK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0524" y="6101255"/>
            <a:ext cx="6313856" cy="50449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7646276" y="2412124"/>
            <a:ext cx="3815255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、直接使用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访问，是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方式，调用</a:t>
            </a:r>
            <a:r>
              <a:rPr lang="en-US" altLang="zh-CN" dirty="0" err="1" smtClean="0"/>
              <a:t>doGet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、超级链接访问，是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方式，调用</a:t>
            </a:r>
            <a:r>
              <a:rPr lang="en-US" altLang="zh-CN" dirty="0" err="1" smtClean="0"/>
              <a:t>doGet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、表单提交访问，取决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属性的值，默认是</a:t>
            </a:r>
            <a:r>
              <a:rPr lang="en-US" altLang="zh-CN" dirty="0" smtClean="0"/>
              <a:t>get</a:t>
            </a:r>
            <a:r>
              <a:rPr lang="zh-CN" altLang="en-US" dirty="0" smtClean="0"/>
              <a:t>，指定为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时，调用</a:t>
            </a:r>
            <a:r>
              <a:rPr lang="en-US" altLang="zh-CN" dirty="0" err="1" smtClean="0"/>
              <a:t>doPost</a:t>
            </a:r>
            <a:r>
              <a:rPr lang="zh-CN" altLang="en-US" dirty="0" smtClean="0"/>
              <a:t>方法；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867" y="636103"/>
            <a:ext cx="11691161" cy="294266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当客户端请求服务器端的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时，可以向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传递</a:t>
            </a:r>
            <a:r>
              <a:rPr lang="zh-CN" altLang="en-US" sz="2400" dirty="0" smtClean="0">
                <a:solidFill>
                  <a:srgbClr val="C00000"/>
                </a:solidFill>
              </a:rPr>
              <a:t>请求</a:t>
            </a:r>
            <a:r>
              <a:rPr lang="zh-CN" altLang="en-US" sz="2400" dirty="0" smtClean="0">
                <a:solidFill>
                  <a:srgbClr val="C00000"/>
                </a:solidFill>
              </a:rPr>
              <a:t>参数</a:t>
            </a:r>
            <a:r>
              <a:rPr lang="zh-CN" altLang="en-US" sz="2400" dirty="0" smtClean="0"/>
              <a:t>，有以下几种方式：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name=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value&amp;name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=value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的形式传递，例如：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r>
              <a:rPr lang="en-US" sz="2000" dirty="0" smtClean="0"/>
              <a:t>   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=“</a:t>
            </a:r>
            <a:r>
              <a:rPr lang="en-US" sz="2000" dirty="0" err="1" smtClean="0"/>
              <a:t>TestPramServlet?page</a:t>
            </a:r>
            <a:r>
              <a:rPr lang="en-US" sz="2000" dirty="0" smtClean="0"/>
              <a:t>=1&amp;author=</a:t>
            </a:r>
            <a:r>
              <a:rPr lang="en-US" sz="2000" dirty="0" err="1" smtClean="0"/>
              <a:t>wangxh</a:t>
            </a:r>
            <a:r>
              <a:rPr lang="en-US" sz="2000" dirty="0" smtClean="0"/>
              <a:t>”&gt;</a:t>
            </a:r>
            <a:r>
              <a:rPr lang="zh-CN" altLang="en-US" sz="2000" dirty="0" smtClean="0"/>
              <a:t>传递两个请求参数，名字分别为</a:t>
            </a:r>
            <a:r>
              <a:rPr lang="en-US" altLang="zh-CN" sz="2000" dirty="0" smtClean="0"/>
              <a:t>page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author</a:t>
            </a:r>
            <a:r>
              <a:rPr lang="zh-CN" altLang="en-US" sz="2000" dirty="0" smtClean="0"/>
              <a:t>，值分别为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wangxh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可以在使用表单提交，表单中的元素值将作为请求参数传递，元素的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是参数名字，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的值是参数的值，例如：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None/>
            </a:pP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中获取请求参数的方法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160" y="3718679"/>
            <a:ext cx="1152459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&lt;form action="</a:t>
            </a:r>
            <a:r>
              <a:rPr lang="en-US" altLang="zh-CN" dirty="0" err="1" smtClean="0">
                <a:ea typeface="微软雅黑 Light"/>
              </a:rPr>
              <a:t>TestPramServlet</a:t>
            </a:r>
            <a:r>
              <a:rPr lang="en-US" altLang="zh-CN" dirty="0" smtClean="0">
                <a:ea typeface="微软雅黑 Light"/>
              </a:rPr>
              <a:t>" method="post"&gt;</a:t>
            </a:r>
          </a:p>
          <a:p>
            <a:r>
              <a:rPr lang="en-US" altLang="zh-CN" dirty="0" smtClean="0">
                <a:ea typeface="微软雅黑 Light"/>
              </a:rPr>
              <a:t>	</a:t>
            </a:r>
            <a:r>
              <a:rPr lang="zh-CN" altLang="en-US" dirty="0" smtClean="0">
                <a:ea typeface="微软雅黑 Light"/>
              </a:rPr>
              <a:t>用户名：</a:t>
            </a:r>
            <a:r>
              <a:rPr lang="en-US" altLang="zh-CN" dirty="0" smtClean="0">
                <a:ea typeface="微软雅黑 Light"/>
              </a:rPr>
              <a:t>&lt;input name="username" type="text"&gt;&lt;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	</a:t>
            </a:r>
            <a:r>
              <a:rPr lang="zh-CN" altLang="en-US" dirty="0" smtClean="0">
                <a:ea typeface="微软雅黑 Light"/>
              </a:rPr>
              <a:t>密     码：</a:t>
            </a:r>
            <a:r>
              <a:rPr lang="en-US" altLang="zh-CN" dirty="0" smtClean="0">
                <a:ea typeface="微软雅黑 Light"/>
              </a:rPr>
              <a:t>&lt;input name="</a:t>
            </a:r>
            <a:r>
              <a:rPr lang="en-US" altLang="zh-CN" dirty="0" err="1" smtClean="0">
                <a:ea typeface="微软雅黑 Light"/>
              </a:rPr>
              <a:t>pwd</a:t>
            </a:r>
            <a:r>
              <a:rPr lang="en-US" altLang="zh-CN" dirty="0" smtClean="0">
                <a:ea typeface="微软雅黑 Light"/>
              </a:rPr>
              <a:t>" type="password"&gt;&lt;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	</a:t>
            </a:r>
            <a:r>
              <a:rPr lang="zh-CN" altLang="en-US" dirty="0" smtClean="0">
                <a:ea typeface="微软雅黑 Light"/>
              </a:rPr>
              <a:t>技术方向：</a:t>
            </a:r>
          </a:p>
          <a:p>
            <a:r>
              <a:rPr lang="zh-CN" altLang="en-US" dirty="0" smtClean="0">
                <a:ea typeface="微软雅黑 Light"/>
              </a:rPr>
              <a:t>	</a:t>
            </a:r>
            <a:r>
              <a:rPr lang="en-US" altLang="zh-CN" dirty="0" smtClean="0">
                <a:ea typeface="微软雅黑 Light"/>
              </a:rPr>
              <a:t>&lt;input type="checkbox" name="techs" value="java"&gt;1</a:t>
            </a:r>
            <a:r>
              <a:rPr lang="zh-CN" altLang="en-US" dirty="0" smtClean="0">
                <a:ea typeface="微软雅黑 Light"/>
              </a:rPr>
              <a:t>、</a:t>
            </a:r>
            <a:r>
              <a:rPr lang="en-US" altLang="zh-CN" dirty="0" smtClean="0">
                <a:ea typeface="微软雅黑 Light"/>
              </a:rPr>
              <a:t>Java</a:t>
            </a:r>
          </a:p>
          <a:p>
            <a:r>
              <a:rPr lang="en-US" altLang="zh-CN" dirty="0" smtClean="0">
                <a:ea typeface="微软雅黑 Light"/>
              </a:rPr>
              <a:t>	&lt;input type="checkbox" name="techs" value="</a:t>
            </a:r>
            <a:r>
              <a:rPr lang="en-US" altLang="zh-CN" dirty="0" err="1" smtClean="0">
                <a:ea typeface="微软雅黑 Light"/>
              </a:rPr>
              <a:t>.Net</a:t>
            </a:r>
            <a:r>
              <a:rPr lang="en-US" altLang="zh-CN" dirty="0" smtClean="0">
                <a:ea typeface="微软雅黑 Light"/>
              </a:rPr>
              <a:t>"&gt;2</a:t>
            </a:r>
            <a:r>
              <a:rPr lang="zh-CN" altLang="en-US" dirty="0" smtClean="0">
                <a:ea typeface="微软雅黑 Light"/>
              </a:rPr>
              <a:t>、</a:t>
            </a:r>
            <a:r>
              <a:rPr lang="en-US" altLang="zh-CN" dirty="0" err="1" smtClean="0">
                <a:ea typeface="微软雅黑 Light"/>
              </a:rPr>
              <a:t>.Net</a:t>
            </a:r>
            <a:endParaRPr lang="en-US" altLang="zh-CN" dirty="0" smtClean="0">
              <a:ea typeface="微软雅黑 Light"/>
            </a:endParaRPr>
          </a:p>
          <a:p>
            <a:r>
              <a:rPr lang="en-US" altLang="zh-CN" dirty="0" smtClean="0">
                <a:ea typeface="微软雅黑 Light"/>
              </a:rPr>
              <a:t>	&lt;input type="checkbox" name="techs" value="Android"&gt;3</a:t>
            </a:r>
            <a:r>
              <a:rPr lang="zh-CN" altLang="en-US" dirty="0" smtClean="0">
                <a:ea typeface="微软雅黑 Light"/>
              </a:rPr>
              <a:t>、</a:t>
            </a:r>
            <a:r>
              <a:rPr lang="en-US" altLang="zh-CN" dirty="0" smtClean="0">
                <a:ea typeface="微软雅黑 Light"/>
              </a:rPr>
              <a:t>Android</a:t>
            </a:r>
          </a:p>
          <a:p>
            <a:r>
              <a:rPr lang="en-US" altLang="zh-CN" dirty="0" smtClean="0">
                <a:ea typeface="微软雅黑 Light"/>
              </a:rPr>
              <a:t>	&lt;input type="checkbox" name="techs" value="HTML5"&gt;4</a:t>
            </a:r>
            <a:r>
              <a:rPr lang="zh-CN" altLang="en-US" dirty="0" smtClean="0">
                <a:ea typeface="微软雅黑 Light"/>
              </a:rPr>
              <a:t>、</a:t>
            </a:r>
            <a:r>
              <a:rPr lang="en-US" altLang="zh-CN" dirty="0" smtClean="0">
                <a:ea typeface="微软雅黑 Light"/>
              </a:rPr>
              <a:t>HTML5&lt;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	&lt;input type="hidden" name="action" value="test"/&gt;</a:t>
            </a:r>
          </a:p>
          <a:p>
            <a:r>
              <a:rPr lang="en-US" altLang="zh-CN" dirty="0" smtClean="0">
                <a:ea typeface="微软雅黑 Light"/>
              </a:rPr>
              <a:t>	&lt;input type="submit" value="</a:t>
            </a:r>
            <a:r>
              <a:rPr lang="zh-CN" altLang="en-US" dirty="0" smtClean="0">
                <a:ea typeface="微软雅黑 Light"/>
              </a:rPr>
              <a:t>提交</a:t>
            </a:r>
            <a:r>
              <a:rPr lang="en-US" altLang="zh-CN" dirty="0" smtClean="0">
                <a:ea typeface="微软雅黑 Light"/>
              </a:rPr>
              <a:t>"/&gt;&lt;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&gt;&lt;</a:t>
            </a:r>
            <a:r>
              <a:rPr lang="en-US" altLang="zh-CN" dirty="0" err="1" smtClean="0">
                <a:ea typeface="微软雅黑 Light"/>
              </a:rPr>
              <a:t>br</a:t>
            </a:r>
            <a:r>
              <a:rPr lang="en-US" altLang="zh-CN" dirty="0" smtClean="0">
                <a:ea typeface="微软雅黑 Light"/>
              </a:rPr>
              <a:t>&gt;&lt;/form&gt;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6979" y="4051738"/>
            <a:ext cx="2869324" cy="22071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83877" y="4897821"/>
            <a:ext cx="2590799" cy="2259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05959" y="4346027"/>
            <a:ext cx="2869324" cy="22071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10153" y="5712371"/>
            <a:ext cx="2911364" cy="2312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94388" y="5192111"/>
            <a:ext cx="2590799" cy="22597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20663" y="5423338"/>
            <a:ext cx="2932385" cy="20495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84181" y="6006661"/>
            <a:ext cx="2911364" cy="23122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56179" y="3736428"/>
            <a:ext cx="3815255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、请求参数</a:t>
            </a:r>
            <a:r>
              <a:rPr lang="en-US" altLang="zh-CN" dirty="0" smtClean="0"/>
              <a:t>username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pwd</a:t>
            </a:r>
            <a:r>
              <a:rPr lang="zh-CN" altLang="en-US" dirty="0" smtClean="0"/>
              <a:t>的值取决于用户的输入；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、请求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techs</a:t>
            </a:r>
            <a:r>
              <a:rPr lang="zh-CN" altLang="en-US" dirty="0" smtClean="0"/>
              <a:t>可能包含多</a:t>
            </a:r>
            <a:r>
              <a:rPr lang="zh-CN" altLang="en-US" dirty="0" smtClean="0"/>
              <a:t>个值，取决于用户选择情况；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、请求参数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是一个隐藏参数，也会传递到服务器端，不过不在浏览器显示；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88351"/>
            <a:ext cx="11015870" cy="294266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当客户端请求服务器端的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时，请求参数都会被发送到服务器，服务器会将请求参数封装到请求对象中；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请求接口中提供了四个与请求参数相关的方法，前两个方法常用：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中获取请求参数的方法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45088" y="2895306"/>
          <a:ext cx="10738070" cy="293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429"/>
                <a:gridCol w="4461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getParameter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</a:p>
                    <a:p>
                      <a:pPr algn="l"/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返回某个指定名字的请求参数的值，值为</a:t>
                      </a:r>
                      <a:r>
                        <a:rPr lang="en-US" altLang="zh-CN" dirty="0" smtClean="0"/>
                        <a:t>String</a:t>
                      </a:r>
                      <a:r>
                        <a:rPr lang="zh-CN" altLang="en-US" dirty="0" smtClean="0"/>
                        <a:t>类型；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java.lang.String</a:t>
                      </a:r>
                      <a:r>
                        <a:rPr lang="en-US" altLang="zh-CN" dirty="0" smtClean="0"/>
                        <a:t>[] </a:t>
                      </a:r>
                      <a:r>
                        <a:rPr lang="en-US" altLang="zh-CN" dirty="0" err="1" smtClean="0"/>
                        <a:t>getParameterValues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java.lang.String</a:t>
                      </a:r>
                      <a:r>
                        <a:rPr lang="en-US" altLang="zh-CN" dirty="0" smtClean="0"/>
                        <a:t> name) </a:t>
                      </a:r>
                    </a:p>
                    <a:p>
                      <a:pPr algn="l"/>
                      <a:r>
                        <a:rPr lang="en-US" altLang="zh-CN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返回指定名字的请求参数的值，值为</a:t>
                      </a:r>
                      <a:r>
                        <a:rPr lang="en-US" altLang="zh-CN" dirty="0" smtClean="0"/>
                        <a:t>String[]</a:t>
                      </a:r>
                      <a:r>
                        <a:rPr lang="zh-CN" altLang="en-US" dirty="0" smtClean="0"/>
                        <a:t>类型，一般用于一个名字对应多个值情况；</a:t>
                      </a:r>
                      <a:endParaRPr lang="en-US" dirty="0"/>
                    </a:p>
                  </a:txBody>
                  <a:tcPr/>
                </a:tc>
              </a:tr>
              <a:tr h="640549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java.util.Map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java.lang.String,java.lang.String</a:t>
                      </a:r>
                      <a:r>
                        <a:rPr lang="en-US" altLang="zh-CN" dirty="0" smtClean="0"/>
                        <a:t>[]&gt; </a:t>
                      </a:r>
                      <a:r>
                        <a:rPr lang="en-US" altLang="zh-CN" dirty="0" err="1" smtClean="0"/>
                        <a:t>getParameterMap</a:t>
                      </a:r>
                      <a:r>
                        <a:rPr lang="en-US" altLang="zh-CN" dirty="0" smtClean="0"/>
                        <a:t>()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将所有请求参数的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value</a:t>
                      </a:r>
                      <a:r>
                        <a:rPr lang="zh-CN" altLang="en-US" dirty="0" smtClean="0"/>
                        <a:t>作为键值对返回，存储在</a:t>
                      </a:r>
                      <a:r>
                        <a:rPr lang="en-US" altLang="zh-CN" dirty="0" smtClean="0"/>
                        <a:t>Map</a:t>
                      </a:r>
                      <a:r>
                        <a:rPr lang="zh-CN" altLang="en-US" dirty="0" smtClean="0"/>
                        <a:t>对象中；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java.util.Enumeration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java.lang.String</a:t>
                      </a:r>
                      <a:r>
                        <a:rPr lang="en-US" altLang="zh-CN" dirty="0" smtClean="0"/>
                        <a:t>&gt; </a:t>
                      </a:r>
                      <a:r>
                        <a:rPr lang="en-US" altLang="zh-CN" dirty="0" err="1" smtClean="0"/>
                        <a:t>getParameterNames</a:t>
                      </a:r>
                      <a:r>
                        <a:rPr lang="en-US" altLang="zh-CN" dirty="0" smtClean="0"/>
                        <a:t>() </a:t>
                      </a:r>
                    </a:p>
                    <a:p>
                      <a:pPr algn="l"/>
                      <a:r>
                        <a:rPr lang="en-US" altLang="zh-CN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返回所有的请求参数的名字，存在集合对象中；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62227"/>
            <a:ext cx="11015870" cy="6882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中可以获得请求参数：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4【Servlet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中获取请求参数的方法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Box 4">
            <a:hlinkClick r:id="rId3" action="ppaction://hlinkfile"/>
          </p:cNvPr>
          <p:cNvSpPr txBox="1"/>
          <p:nvPr/>
        </p:nvSpPr>
        <p:spPr>
          <a:xfrm>
            <a:off x="9175532" y="274287"/>
            <a:ext cx="2144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4" action="ppaction://hlinkfile"/>
              </a:rPr>
              <a:t>TestPramServlet.java</a:t>
            </a:r>
            <a:endParaRPr lang="en-US" altLang="zh-CN" dirty="0" smtClean="0"/>
          </a:p>
          <a:p>
            <a:pPr algn="ctr"/>
            <a:r>
              <a:rPr lang="en-US" altLang="en-US" dirty="0" smtClean="0">
                <a:hlinkClick r:id="rId5" action="ppaction://hlinkfile"/>
              </a:rPr>
              <a:t>testPram.html</a:t>
            </a:r>
            <a:endParaRPr lang="en-US" altLang="en-US" dirty="0">
              <a:hlinkClick r:id="rId6" action="ppaction://hlinkfil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406" y="1506047"/>
            <a:ext cx="11524592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//		</a:t>
            </a:r>
            <a:r>
              <a:rPr lang="zh-CN" altLang="en-US" dirty="0" smtClean="0">
                <a:ea typeface="微软雅黑 Light"/>
              </a:rPr>
              <a:t>获得请求参数</a:t>
            </a:r>
          </a:p>
          <a:p>
            <a:r>
              <a:rPr lang="zh-CN" altLang="en-US" dirty="0" smtClean="0">
                <a:ea typeface="微软雅黑 Light"/>
              </a:rPr>
              <a:t>		</a:t>
            </a:r>
            <a:r>
              <a:rPr lang="en-US" altLang="zh-CN" dirty="0" smtClean="0">
                <a:ea typeface="微软雅黑 Light"/>
              </a:rPr>
              <a:t>String username=</a:t>
            </a:r>
            <a:r>
              <a:rPr lang="en-US" altLang="zh-CN" dirty="0" err="1" smtClean="0">
                <a:ea typeface="微软雅黑 Light"/>
              </a:rPr>
              <a:t>request.getParameter</a:t>
            </a:r>
            <a:r>
              <a:rPr lang="en-US" altLang="zh-CN" dirty="0" smtClean="0">
                <a:ea typeface="微软雅黑 Light"/>
              </a:rPr>
              <a:t>("username");</a:t>
            </a:r>
          </a:p>
          <a:p>
            <a:r>
              <a:rPr lang="en-US" altLang="zh-CN" dirty="0" smtClean="0">
                <a:ea typeface="微软雅黑 Light"/>
              </a:rPr>
              <a:t>		String </a:t>
            </a:r>
            <a:r>
              <a:rPr lang="en-US" altLang="zh-CN" dirty="0" err="1" smtClean="0">
                <a:ea typeface="微软雅黑 Light"/>
              </a:rPr>
              <a:t>pwd</a:t>
            </a:r>
            <a:r>
              <a:rPr lang="en-US" altLang="zh-CN" dirty="0" smtClean="0">
                <a:ea typeface="微软雅黑 Light"/>
              </a:rPr>
              <a:t>=</a:t>
            </a:r>
            <a:r>
              <a:rPr lang="en-US" altLang="zh-CN" dirty="0" err="1" smtClean="0">
                <a:ea typeface="微软雅黑 Light"/>
              </a:rPr>
              <a:t>request.getParameter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en-US" altLang="zh-CN" dirty="0" err="1" smtClean="0">
                <a:ea typeface="微软雅黑 Light"/>
              </a:rPr>
              <a:t>pwd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en-US" altLang="zh-CN" dirty="0" smtClean="0">
                <a:ea typeface="微软雅黑 Light"/>
              </a:rPr>
              <a:t>//		</a:t>
            </a:r>
            <a:r>
              <a:rPr lang="zh-CN" altLang="en-US" dirty="0" smtClean="0">
                <a:ea typeface="微软雅黑 Light"/>
              </a:rPr>
              <a:t>获得同名的请求</a:t>
            </a:r>
            <a:r>
              <a:rPr lang="zh-CN" altLang="en-US" dirty="0" smtClean="0">
                <a:ea typeface="微软雅黑 Light"/>
              </a:rPr>
              <a:t>参数的所有值</a:t>
            </a:r>
            <a:endParaRPr lang="zh-CN" altLang="en-US" dirty="0" smtClean="0">
              <a:ea typeface="微软雅黑 Light"/>
            </a:endParaRPr>
          </a:p>
          <a:p>
            <a:r>
              <a:rPr lang="zh-CN" altLang="en-US" dirty="0" smtClean="0">
                <a:ea typeface="微软雅黑 Light"/>
              </a:rPr>
              <a:t>		</a:t>
            </a:r>
            <a:r>
              <a:rPr lang="en-US" altLang="zh-CN" dirty="0" smtClean="0">
                <a:ea typeface="微软雅黑 Light"/>
              </a:rPr>
              <a:t>String[] techs =</a:t>
            </a:r>
            <a:r>
              <a:rPr lang="en-US" altLang="zh-CN" dirty="0" err="1" smtClean="0">
                <a:ea typeface="微软雅黑 Light"/>
              </a:rPr>
              <a:t>request.getParameterValues</a:t>
            </a:r>
            <a:r>
              <a:rPr lang="en-US" altLang="zh-CN" dirty="0" smtClean="0">
                <a:ea typeface="微软雅黑 Light"/>
              </a:rPr>
              <a:t>("techs");</a:t>
            </a:r>
          </a:p>
          <a:p>
            <a:endParaRPr lang="en-US" altLang="zh-CN" dirty="0" smtClean="0">
              <a:ea typeface="微软雅黑 Light"/>
            </a:endParaRPr>
          </a:p>
          <a:p>
            <a:r>
              <a:rPr lang="en-US" altLang="zh-CN" dirty="0" smtClean="0">
                <a:ea typeface="微软雅黑 Light"/>
              </a:rPr>
              <a:t>//		</a:t>
            </a:r>
            <a:r>
              <a:rPr lang="zh-CN" altLang="en-US" dirty="0" smtClean="0">
                <a:ea typeface="微软雅黑 Light"/>
              </a:rPr>
              <a:t>获得隐藏参数</a:t>
            </a:r>
          </a:p>
          <a:p>
            <a:r>
              <a:rPr lang="en-US" altLang="zh-CN" dirty="0" smtClean="0">
                <a:ea typeface="微软雅黑 Light"/>
              </a:rPr>
              <a:t>		String action=</a:t>
            </a:r>
            <a:r>
              <a:rPr lang="en-US" altLang="zh-CN" dirty="0" err="1" smtClean="0">
                <a:ea typeface="微软雅黑 Light"/>
              </a:rPr>
              <a:t>request.getParameter</a:t>
            </a:r>
            <a:r>
              <a:rPr lang="en-US" altLang="zh-CN" dirty="0" smtClean="0">
                <a:ea typeface="微软雅黑 Light"/>
              </a:rPr>
              <a:t>("action");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</a:p>
        </p:txBody>
      </p:sp>
      <p:pic>
        <p:nvPicPr>
          <p:cNvPr id="75777" name="Picture 1" descr="C:\Users\wxh\AppData\Roaming\Tencent\Users\29097443\QQ\WinTemp\RichOle\EQRV%$Z__6BO{T1CYU_WQ}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966" y="4934607"/>
            <a:ext cx="4562475" cy="11239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75778" name="Picture 2" descr="C:\Users\wxh\AppData\Roaming\Tencent\Users\29097443\QQ\WinTemp\RichOle\M6VJR`V]F4)M}IYV1XP8[HH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1779" y="4776951"/>
            <a:ext cx="1847850" cy="13525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9" name="Right Arrow 8"/>
          <p:cNvSpPr/>
          <p:nvPr/>
        </p:nvSpPr>
        <p:spPr>
          <a:xfrm>
            <a:off x="5376041" y="5249917"/>
            <a:ext cx="1403131" cy="488731"/>
          </a:xfrm>
          <a:prstGeom prst="rightArrow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44566" y="4572000"/>
            <a:ext cx="1655379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testPram.html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31573" y="4377558"/>
            <a:ext cx="2259723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TestPramServlet.java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本章内容：共</a:t>
            </a:r>
            <a:r>
              <a:rPr lang="en-US" altLang="zh-CN" dirty="0" smtClean="0"/>
              <a:t>1</a:t>
            </a:r>
            <a:r>
              <a:rPr lang="zh-CN" altLang="en-US" dirty="0" smtClean="0"/>
              <a:t>小节，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4555067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入门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41057"/>
            <a:ext cx="11015870" cy="169719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如果某个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需要使用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一些可以配置的参数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进行配置，称为初始化参数；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这些参数在服务器初始化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实例时被初始化到配置信息中，可以在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中获取并使用；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一个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可以配置多个初始化参数，所有的初始化参数只能在当前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类中使用；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初始化参数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1745" name="Picture 1" descr="C:\Users\wxh\AppData\Roaming\Tencent\Users\29097443\QQ\WinTemp\RichOle\J4)8TLX~JWO2_RCG@7Y]BI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793" y="2637380"/>
            <a:ext cx="4329934" cy="396837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801710" y="2593868"/>
            <a:ext cx="558315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&lt;</a:t>
            </a:r>
            <a:r>
              <a:rPr lang="en-US" altLang="zh-CN" dirty="0" err="1" smtClean="0">
                <a:ea typeface="微软雅黑 Light"/>
              </a:rPr>
              <a:t>servlet</a:t>
            </a:r>
            <a:r>
              <a:rPr lang="en-US" altLang="zh-CN" dirty="0" smtClean="0"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    &lt;description&gt;&lt;/description&gt;</a:t>
            </a:r>
          </a:p>
          <a:p>
            <a:r>
              <a:rPr lang="en-US" altLang="zh-CN" dirty="0" smtClean="0">
                <a:ea typeface="微软雅黑 Light"/>
              </a:rPr>
              <a:t>    &lt;display-name&gt;</a:t>
            </a:r>
            <a:r>
              <a:rPr lang="en-US" altLang="zh-CN" dirty="0" err="1" smtClean="0">
                <a:ea typeface="微软雅黑 Light"/>
              </a:rPr>
              <a:t>TestInitServlet</a:t>
            </a:r>
            <a:r>
              <a:rPr lang="en-US" altLang="zh-CN" dirty="0" smtClean="0">
                <a:ea typeface="微软雅黑 Light"/>
              </a:rPr>
              <a:t>&lt;/display-name&gt;</a:t>
            </a:r>
          </a:p>
          <a:p>
            <a:r>
              <a:rPr lang="en-US" altLang="zh-CN" dirty="0" smtClean="0">
                <a:ea typeface="微软雅黑 Light"/>
              </a:rPr>
              <a:t>    &lt;</a:t>
            </a:r>
            <a:r>
              <a:rPr lang="en-US" altLang="zh-CN" dirty="0" err="1" smtClean="0">
                <a:ea typeface="微软雅黑 Light"/>
              </a:rPr>
              <a:t>servlet</a:t>
            </a:r>
            <a:r>
              <a:rPr lang="en-US" altLang="zh-CN" dirty="0" smtClean="0">
                <a:ea typeface="微软雅黑 Light"/>
              </a:rPr>
              <a:t>-name&gt;</a:t>
            </a:r>
            <a:r>
              <a:rPr lang="en-US" altLang="zh-CN" dirty="0" err="1" smtClean="0">
                <a:ea typeface="微软雅黑 Light"/>
              </a:rPr>
              <a:t>TestInitServlet</a:t>
            </a:r>
            <a:r>
              <a:rPr lang="en-US" altLang="zh-CN" dirty="0" smtClean="0">
                <a:ea typeface="微软雅黑 Light"/>
              </a:rPr>
              <a:t>&lt;/</a:t>
            </a:r>
            <a:r>
              <a:rPr lang="en-US" altLang="zh-CN" dirty="0" err="1" smtClean="0">
                <a:ea typeface="微软雅黑 Light"/>
              </a:rPr>
              <a:t>servlet</a:t>
            </a:r>
            <a:r>
              <a:rPr lang="en-US" altLang="zh-CN" dirty="0" smtClean="0">
                <a:ea typeface="微软雅黑 Light"/>
              </a:rPr>
              <a:t>-name&gt;</a:t>
            </a:r>
          </a:p>
          <a:p>
            <a:r>
              <a:rPr lang="en-US" altLang="zh-CN" dirty="0" smtClean="0">
                <a:ea typeface="微软雅黑 Light"/>
              </a:rPr>
              <a:t>    &lt;</a:t>
            </a:r>
            <a:r>
              <a:rPr lang="en-US" altLang="zh-CN" dirty="0" err="1" smtClean="0">
                <a:ea typeface="微软雅黑 Light"/>
              </a:rPr>
              <a:t>servlet</a:t>
            </a:r>
            <a:r>
              <a:rPr lang="en-US" altLang="zh-CN" dirty="0" smtClean="0">
                <a:ea typeface="微软雅黑 Light"/>
              </a:rPr>
              <a:t>-class&gt;com.chinasofti.chapter02.section01.TestInitServlet&lt;/</a:t>
            </a:r>
            <a:r>
              <a:rPr lang="en-US" altLang="zh-CN" dirty="0" err="1" smtClean="0">
                <a:ea typeface="微软雅黑 Light"/>
              </a:rPr>
              <a:t>servlet</a:t>
            </a:r>
            <a:r>
              <a:rPr lang="en-US" altLang="zh-CN" dirty="0" smtClean="0">
                <a:ea typeface="微软雅黑 Light"/>
              </a:rPr>
              <a:t>-class&gt;</a:t>
            </a:r>
          </a:p>
          <a:p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    &lt;init-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&gt;</a:t>
            </a:r>
          </a:p>
          <a:p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     &lt;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-name&gt;path&lt;/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-name&gt;</a:t>
            </a:r>
          </a:p>
          <a:p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      &lt;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-value&gt;WEB-INF/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/>
              </a:rPr>
              <a:t>config</a:t>
            </a:r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&lt;/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-value&gt;</a:t>
            </a:r>
          </a:p>
          <a:p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    &lt;/init-</a:t>
            </a:r>
            <a:r>
              <a:rPr lang="en-US" altLang="zh-CN" dirty="0" err="1" smtClean="0">
                <a:solidFill>
                  <a:srgbClr val="C00000"/>
                </a:solidFill>
                <a:ea typeface="微软雅黑 Light"/>
              </a:rPr>
              <a:t>param</a:t>
            </a:r>
            <a:r>
              <a:rPr lang="en-US" altLang="zh-CN" dirty="0" smtClean="0">
                <a:solidFill>
                  <a:srgbClr val="C00000"/>
                </a:solidFill>
                <a:ea typeface="微软雅黑 Light"/>
              </a:rPr>
              <a:t>&gt;</a:t>
            </a:r>
          </a:p>
          <a:p>
            <a:r>
              <a:rPr lang="en-US" altLang="zh-CN" dirty="0" smtClean="0">
                <a:ea typeface="微软雅黑 Light"/>
              </a:rPr>
              <a:t>  &lt;/</a:t>
            </a:r>
            <a:r>
              <a:rPr lang="en-US" altLang="zh-CN" dirty="0" err="1" smtClean="0">
                <a:ea typeface="微软雅黑 Light"/>
              </a:rPr>
              <a:t>servlet</a:t>
            </a:r>
            <a:r>
              <a:rPr lang="en-US" altLang="zh-CN" dirty="0" smtClean="0">
                <a:ea typeface="微软雅黑 Light"/>
              </a:rPr>
              <a:t>&gt;		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841057"/>
            <a:ext cx="11015870" cy="169719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ServletConfig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接口中定义了两个与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初始化参数有关的方法；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由于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类已经间接实现了该接口，因此默认可以直接使用这两个方法；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5【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初始化参数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702922"/>
            <a:ext cx="11398469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protected void </a:t>
            </a:r>
            <a:r>
              <a:rPr lang="en-US" altLang="zh-CN" dirty="0" err="1" smtClean="0">
                <a:ea typeface="微软雅黑 Light"/>
              </a:rPr>
              <a:t>doGet</a:t>
            </a:r>
            <a:r>
              <a:rPr lang="en-US" altLang="zh-CN" dirty="0" smtClean="0">
                <a:ea typeface="微软雅黑 Light"/>
              </a:rPr>
              <a:t>(</a:t>
            </a:r>
            <a:r>
              <a:rPr lang="en-US" altLang="zh-CN" dirty="0" err="1" smtClean="0">
                <a:ea typeface="微软雅黑 Light"/>
              </a:rPr>
              <a:t>HttpServletRequest</a:t>
            </a:r>
            <a:r>
              <a:rPr lang="en-US" altLang="zh-CN" dirty="0" smtClean="0">
                <a:ea typeface="微软雅黑 Light"/>
              </a:rPr>
              <a:t> request, </a:t>
            </a:r>
            <a:r>
              <a:rPr lang="en-US" altLang="zh-CN" dirty="0" err="1" smtClean="0">
                <a:ea typeface="微软雅黑 Light"/>
              </a:rPr>
              <a:t>HttpServletResponse</a:t>
            </a:r>
            <a:r>
              <a:rPr lang="en-US" altLang="zh-CN" dirty="0" smtClean="0">
                <a:ea typeface="微软雅黑 Light"/>
              </a:rPr>
              <a:t> response) throws </a:t>
            </a:r>
            <a:r>
              <a:rPr lang="en-US" altLang="zh-CN" dirty="0" err="1" smtClean="0">
                <a:ea typeface="微软雅黑 Light"/>
              </a:rPr>
              <a:t>ServletException</a:t>
            </a:r>
            <a:r>
              <a:rPr lang="en-US" altLang="zh-CN" dirty="0" smtClean="0">
                <a:ea typeface="微软雅黑 Light"/>
              </a:rPr>
              <a:t>, </a:t>
            </a:r>
            <a:r>
              <a:rPr lang="en-US" altLang="zh-CN" dirty="0" err="1" smtClean="0">
                <a:ea typeface="微软雅黑 Light"/>
              </a:rPr>
              <a:t>IOException</a:t>
            </a:r>
            <a:r>
              <a:rPr lang="en-US" altLang="zh-CN" dirty="0" smtClean="0">
                <a:ea typeface="微软雅黑 Light"/>
              </a:rPr>
              <a:t> {</a:t>
            </a:r>
          </a:p>
          <a:p>
            <a:r>
              <a:rPr lang="en-US" altLang="zh-CN" dirty="0" smtClean="0">
                <a:ea typeface="微软雅黑 Light"/>
              </a:rPr>
              <a:t>//		</a:t>
            </a:r>
            <a:r>
              <a:rPr lang="zh-CN" altLang="en-US" dirty="0" smtClean="0">
                <a:ea typeface="微软雅黑 Light"/>
              </a:rPr>
              <a:t>获得初始化参数</a:t>
            </a:r>
            <a:r>
              <a:rPr lang="en-US" altLang="zh-CN" dirty="0" smtClean="0">
                <a:ea typeface="微软雅黑 Light"/>
              </a:rPr>
              <a:t>path</a:t>
            </a:r>
            <a:r>
              <a:rPr lang="zh-CN" altLang="en-US" dirty="0" smtClean="0">
                <a:ea typeface="微软雅黑 Light"/>
              </a:rPr>
              <a:t>的值</a:t>
            </a:r>
          </a:p>
          <a:p>
            <a:r>
              <a:rPr lang="zh-CN" altLang="en-US" dirty="0" smtClean="0">
                <a:ea typeface="微软雅黑 Light"/>
              </a:rPr>
              <a:t>		</a:t>
            </a:r>
            <a:r>
              <a:rPr lang="en-US" altLang="zh-CN" dirty="0" smtClean="0">
                <a:ea typeface="微软雅黑 Light"/>
              </a:rPr>
              <a:t>String path=</a:t>
            </a:r>
            <a:r>
              <a:rPr lang="en-US" altLang="zh-CN" dirty="0" err="1" smtClean="0">
                <a:ea typeface="微软雅黑 Light"/>
              </a:rPr>
              <a:t>this.getInitParameter</a:t>
            </a:r>
            <a:r>
              <a:rPr lang="en-US" altLang="zh-CN" dirty="0" smtClean="0">
                <a:ea typeface="微软雅黑 Light"/>
              </a:rPr>
              <a:t>("path");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初始化参数</a:t>
            </a:r>
            <a:r>
              <a:rPr lang="en-US" altLang="zh-CN" dirty="0" smtClean="0">
                <a:ea typeface="微软雅黑 Light"/>
              </a:rPr>
              <a:t>path</a:t>
            </a:r>
            <a:r>
              <a:rPr lang="zh-CN" altLang="en-US" dirty="0" smtClean="0">
                <a:ea typeface="微软雅黑 Light"/>
              </a:rPr>
              <a:t>的值：</a:t>
            </a:r>
            <a:r>
              <a:rPr lang="en-US" altLang="zh-CN" dirty="0" smtClean="0">
                <a:ea typeface="微软雅黑 Light"/>
              </a:rPr>
              <a:t>"+path);</a:t>
            </a:r>
          </a:p>
          <a:p>
            <a:r>
              <a:rPr lang="en-US" altLang="zh-CN" dirty="0" smtClean="0">
                <a:ea typeface="微软雅黑 Light"/>
              </a:rPr>
              <a:t>	}	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50040" y="1870547"/>
          <a:ext cx="1073807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429"/>
                <a:gridCol w="4461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getInitParameter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</a:p>
                    <a:p>
                      <a:pPr algn="l"/>
                      <a:r>
                        <a:rPr lang="en-US" dirty="0" smtClean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返回某个指定名字的初始化参数的值，值为</a:t>
                      </a:r>
                      <a:r>
                        <a:rPr lang="en-US" altLang="zh-CN" dirty="0" smtClean="0"/>
                        <a:t>String</a:t>
                      </a:r>
                      <a:r>
                        <a:rPr lang="zh-CN" altLang="en-US" dirty="0" smtClean="0"/>
                        <a:t>类型；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java.util.Enumeration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java.lang.String</a:t>
                      </a:r>
                      <a:r>
                        <a:rPr lang="en-US" altLang="zh-CN" dirty="0" smtClean="0"/>
                        <a:t>&gt; </a:t>
                      </a:r>
                      <a:r>
                        <a:rPr lang="en-US" altLang="zh-CN" dirty="0" err="1" smtClean="0"/>
                        <a:t>getInitParameterNames</a:t>
                      </a:r>
                      <a:r>
                        <a:rPr lang="en-US" altLang="zh-CN" dirty="0" smtClean="0"/>
                        <a:t>() </a:t>
                      </a:r>
                    </a:p>
                    <a:p>
                      <a:pPr algn="l"/>
                      <a:r>
                        <a:rPr lang="en-US" altLang="zh-CN" dirty="0" smtClean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返回所有初始化参数的名字；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9175532" y="274287"/>
            <a:ext cx="214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4" action="ppaction://hlinkfile"/>
              </a:rPr>
              <a:t>TestInitServlet.java</a:t>
            </a:r>
            <a:endParaRPr lang="en-US" altLang="zh-CN" dirty="0" smtClean="0">
              <a:hlinkClick r:id="rId5" action="ppaction://hlinkfile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43034" y="3941378"/>
            <a:ext cx="11015870" cy="520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在当前的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中可以获得初始化参数进行使用，其他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中无法使用；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201250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的初始化参数只能在当前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中使用；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如果需要在应用下所有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中都能够使用某个参数，可以定义全局参数；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的根节点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下使用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&lt;context-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param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即可：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全局参数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262" y="3334847"/>
            <a:ext cx="558315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ea typeface="微软雅黑 Light"/>
              </a:rPr>
              <a:t> &lt;context-param&gt;</a:t>
            </a:r>
          </a:p>
          <a:p>
            <a:r>
              <a:rPr lang="pt-BR" altLang="zh-CN" dirty="0" smtClean="0">
                <a:ea typeface="微软雅黑 Light"/>
              </a:rPr>
              <a:t>    &lt;param-name&gt;propsFile&lt;/param-name&gt;</a:t>
            </a:r>
          </a:p>
          <a:p>
            <a:r>
              <a:rPr lang="pt-BR" altLang="zh-CN" dirty="0" smtClean="0">
                <a:ea typeface="微软雅黑 Light"/>
              </a:rPr>
              <a:t>    &lt;param-value&gt;config.properties&lt;/param-value&gt;</a:t>
            </a:r>
          </a:p>
          <a:p>
            <a:r>
              <a:rPr lang="pt-BR" altLang="zh-CN" dirty="0" smtClean="0">
                <a:ea typeface="微软雅黑 Light"/>
              </a:rPr>
              <a:t>  &lt;/context-param&gt;</a:t>
            </a:r>
            <a:r>
              <a:rPr lang="en-US" altLang="zh-CN" dirty="0" smtClean="0">
                <a:ea typeface="微软雅黑 Light"/>
              </a:rPr>
              <a:t>		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7062952" y="2790497"/>
            <a:ext cx="3405351" cy="3279228"/>
          </a:xfrm>
          <a:prstGeom prst="cloudCallout">
            <a:avLst>
              <a:gd name="adj1" fmla="val 67182"/>
              <a:gd name="adj2" fmla="val 437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全局参数可以在应用下所有</a:t>
            </a:r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中获取使用，但是需要使用到上下文对象</a:t>
            </a:r>
            <a:r>
              <a:rPr lang="en-US" altLang="zh-CN" dirty="0" err="1" smtClean="0">
                <a:solidFill>
                  <a:schemeClr val="tx1"/>
                </a:solidFill>
              </a:rPr>
              <a:t>ServletContext</a:t>
            </a:r>
            <a:r>
              <a:rPr lang="zh-CN" altLang="en-US" dirty="0" smtClean="0">
                <a:solidFill>
                  <a:schemeClr val="tx1"/>
                </a:solidFill>
              </a:rPr>
              <a:t>，后续学习。此处只了解概念，理解与</a:t>
            </a:r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初始化参数区别即可。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默认情况下，只有当第一次访问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时，服务器才会初始化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如果需要更早实例化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中进行配置，使得在启动容器的时候就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能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TestLoadServlet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类中的构造方法，写打印语句，观察何时调用构造方法：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加载启动选项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728" y="3792048"/>
            <a:ext cx="1034218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ea typeface="微软雅黑 Light"/>
              </a:rPr>
              <a:t> public TestLoadServlet() {</a:t>
            </a:r>
          </a:p>
          <a:p>
            <a:r>
              <a:rPr lang="pt-BR" altLang="zh-CN" dirty="0" smtClean="0">
                <a:ea typeface="微软雅黑 Light"/>
              </a:rPr>
              <a:t>        super();</a:t>
            </a:r>
          </a:p>
          <a:p>
            <a:r>
              <a:rPr lang="pt-BR" altLang="zh-CN" dirty="0" smtClean="0">
                <a:ea typeface="微软雅黑 Light"/>
              </a:rPr>
              <a:t>        System.out.println("</a:t>
            </a:r>
            <a:r>
              <a:rPr lang="zh-CN" altLang="en-US" dirty="0" smtClean="0">
                <a:ea typeface="微软雅黑 Light"/>
              </a:rPr>
              <a:t>调用了</a:t>
            </a:r>
            <a:r>
              <a:rPr lang="pt-BR" altLang="zh-CN" dirty="0" smtClean="0">
                <a:ea typeface="微软雅黑 Light"/>
              </a:rPr>
              <a:t>TestLoadServlet()</a:t>
            </a:r>
            <a:r>
              <a:rPr lang="zh-CN" altLang="pt-BR" dirty="0" smtClean="0">
                <a:ea typeface="微软雅黑 Light"/>
              </a:rPr>
              <a:t>，</a:t>
            </a:r>
            <a:r>
              <a:rPr lang="zh-CN" altLang="en-US" dirty="0" smtClean="0">
                <a:ea typeface="微软雅黑 Light"/>
              </a:rPr>
              <a:t>创建实例了</a:t>
            </a:r>
            <a:r>
              <a:rPr lang="en-US" altLang="zh-CN" dirty="0" smtClean="0">
                <a:ea typeface="微软雅黑 Light"/>
              </a:rPr>
              <a:t>~~~");</a:t>
            </a:r>
          </a:p>
          <a:p>
            <a:r>
              <a:rPr lang="en-US" altLang="zh-CN" dirty="0" smtClean="0">
                <a:ea typeface="微软雅黑 Light"/>
              </a:rPr>
              <a:t>    }	</a:t>
            </a:r>
          </a:p>
        </p:txBody>
      </p:sp>
      <p:sp>
        <p:nvSpPr>
          <p:cNvPr id="10" name="TextBox 9">
            <a:hlinkClick r:id="rId3" action="ppaction://hlinkfile"/>
          </p:cNvPr>
          <p:cNvSpPr txBox="1"/>
          <p:nvPr/>
        </p:nvSpPr>
        <p:spPr>
          <a:xfrm>
            <a:off x="9175532" y="274287"/>
            <a:ext cx="214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4" action="ppaction://hlinkfile"/>
              </a:rPr>
              <a:t>TestLoadServlet.java</a:t>
            </a:r>
            <a:endParaRPr lang="en-US" altLang="zh-CN" dirty="0" smtClean="0">
              <a:hlinkClick r:id="rId5" action="ppaction://hlinkfile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75126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中进行配置，使得在启动容器的时候就能对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实例化；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7【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加载启动选项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4" y="1994778"/>
            <a:ext cx="922282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ea typeface="微软雅黑 Light"/>
              </a:rPr>
              <a:t> &lt;servlet&gt;</a:t>
            </a:r>
          </a:p>
          <a:p>
            <a:r>
              <a:rPr lang="pt-BR" altLang="zh-CN" dirty="0" smtClean="0">
                <a:ea typeface="微软雅黑 Light"/>
              </a:rPr>
              <a:t>    &lt;description&gt;&lt;/description&gt;</a:t>
            </a:r>
          </a:p>
          <a:p>
            <a:r>
              <a:rPr lang="pt-BR" altLang="zh-CN" dirty="0" smtClean="0">
                <a:ea typeface="微软雅黑 Light"/>
              </a:rPr>
              <a:t>    &lt;display-name&gt;TestLoadServlet&lt;/display-name&gt;</a:t>
            </a:r>
          </a:p>
          <a:p>
            <a:r>
              <a:rPr lang="pt-BR" altLang="zh-CN" dirty="0" smtClean="0">
                <a:ea typeface="微软雅黑 Light"/>
              </a:rPr>
              <a:t>    &lt;servlet-name&gt;TestLoadServlet&lt;/servlet-name&gt;</a:t>
            </a:r>
          </a:p>
          <a:p>
            <a:r>
              <a:rPr lang="pt-BR" altLang="zh-CN" dirty="0" smtClean="0">
                <a:ea typeface="微软雅黑 Light"/>
              </a:rPr>
              <a:t>    &lt;servlet-class&gt;com.chinasofti.chapter02.section01.TestLoadServlet&lt;/servlet-class&gt;</a:t>
            </a:r>
          </a:p>
          <a:p>
            <a:r>
              <a:rPr lang="pt-BR" altLang="zh-CN" dirty="0" smtClean="0">
                <a:ea typeface="微软雅黑 Light"/>
              </a:rPr>
              <a:t>    </a:t>
            </a:r>
            <a:r>
              <a:rPr lang="pt-BR" altLang="zh-CN" b="1" dirty="0" smtClean="0">
                <a:solidFill>
                  <a:srgbClr val="C00000"/>
                </a:solidFill>
                <a:ea typeface="微软雅黑 Light"/>
              </a:rPr>
              <a:t>&lt;load-on-startup&gt;2&lt;/load-on-startup&gt;</a:t>
            </a:r>
          </a:p>
          <a:p>
            <a:r>
              <a:rPr lang="pt-BR" altLang="zh-CN" dirty="0" smtClean="0">
                <a:ea typeface="微软雅黑 Light"/>
              </a:rPr>
              <a:t>  &lt;/servlet&gt;</a:t>
            </a:r>
            <a:r>
              <a:rPr lang="en-US" altLang="zh-CN" dirty="0" smtClean="0">
                <a:ea typeface="微软雅黑 Light"/>
              </a:rPr>
              <a:t>	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8970579" y="1860331"/>
            <a:ext cx="2254469" cy="1907628"/>
          </a:xfrm>
          <a:prstGeom prst="wedgeEllipseCallout">
            <a:avLst>
              <a:gd name="adj1" fmla="val -324324"/>
              <a:gd name="adj2" fmla="val 400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数字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不是表示个数，而是顺序。</a:t>
            </a:r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永远只被实例化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个对象。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43033" y="4288450"/>
            <a:ext cx="11015870" cy="751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启动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Tomcat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，不访问该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，可以在启动日志中看到：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79873" name="Picture 1" descr="C:\Users\wxh\AppData\Roaming\Tencent\Users\29097443\QQ\WinTemp\RichOle\F2I5K@]D%)CGOGY0`5EDG0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497" y="5076497"/>
            <a:ext cx="7219950" cy="66675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8" name="Oval Callout 7"/>
          <p:cNvSpPr/>
          <p:nvPr/>
        </p:nvSpPr>
        <p:spPr>
          <a:xfrm>
            <a:off x="8728841" y="4487917"/>
            <a:ext cx="2254469" cy="1907628"/>
          </a:xfrm>
          <a:prstGeom prst="wedgeEllipseCallout">
            <a:avLst>
              <a:gd name="adj1" fmla="val -94953"/>
              <a:gd name="adj2" fmla="val 119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说明启动的同时已经创建了一个</a:t>
            </a:r>
            <a:r>
              <a:rPr lang="en-US" altLang="zh-CN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dirty="0" smtClean="0">
                <a:solidFill>
                  <a:schemeClr val="tx1"/>
                </a:solidFill>
              </a:rPr>
              <a:t>的实例，而不是第一次访问才创建。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696" y="762229"/>
            <a:ext cx="11015870" cy="286384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要访问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，必须为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-pattern&gt;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，可以使用通配符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进行配置，从而通配多种访问模式；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使用有两种方式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扩展名 ： 比如 *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.do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*.action</a:t>
            </a: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以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开头，同时以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/*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结尾，比如 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/*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/admin/*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8【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配置中通配符*的用法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370" y="3807814"/>
            <a:ext cx="1064172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ea typeface="微软雅黑 Light"/>
              </a:rPr>
              <a:t> &lt;servlet-mapping&gt;</a:t>
            </a:r>
          </a:p>
          <a:p>
            <a:r>
              <a:rPr lang="pt-BR" altLang="zh-CN" dirty="0" smtClean="0">
                <a:ea typeface="微软雅黑 Light"/>
              </a:rPr>
              <a:t>    &lt;servlet-name&gt;TestPatternServlet&lt;/servlet-name&gt;</a:t>
            </a:r>
          </a:p>
          <a:p>
            <a:r>
              <a:rPr lang="pt-BR" altLang="zh-CN" dirty="0" smtClean="0">
                <a:solidFill>
                  <a:srgbClr val="C00000"/>
                </a:solidFill>
                <a:ea typeface="微软雅黑 Light"/>
              </a:rPr>
              <a:t>    &lt;url-pattern&gt;*.action&lt;/url-pattern&gt;</a:t>
            </a:r>
          </a:p>
          <a:p>
            <a:r>
              <a:rPr lang="pt-BR" altLang="zh-CN" dirty="0" smtClean="0">
                <a:solidFill>
                  <a:srgbClr val="C00000"/>
                </a:solidFill>
                <a:ea typeface="微软雅黑 Light"/>
              </a:rPr>
              <a:t>    &lt;url-pattern&gt;/admin/*&lt;/url-pattern&gt;</a:t>
            </a:r>
          </a:p>
          <a:p>
            <a:r>
              <a:rPr lang="pt-BR" altLang="zh-CN" dirty="0" smtClean="0">
                <a:ea typeface="微软雅黑 Light"/>
              </a:rPr>
              <a:t>  &lt;/servlet-mapping&gt;</a:t>
            </a:r>
            <a:endParaRPr lang="en-US" altLang="zh-CN" dirty="0" smtClean="0">
              <a:ea typeface="微软雅黑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5214" y="5380672"/>
            <a:ext cx="1057866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http://localhost:8080/chapter02/admin/hello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http://localhost:8080/chapter02/admin/file/upload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http://localhost:8080/chapter02/hello.action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http://localhost:8080/chapter02/admin/hello.action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6758151" y="3925615"/>
            <a:ext cx="2180898" cy="2049516"/>
          </a:xfrm>
          <a:prstGeom prst="wedgeEllipseCallout">
            <a:avLst>
              <a:gd name="adj1" fmla="val -92061"/>
              <a:gd name="adj2" fmla="val 604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这些</a:t>
            </a:r>
            <a:r>
              <a:rPr lang="en-US" altLang="zh-CN" dirty="0" smtClean="0">
                <a:solidFill>
                  <a:schemeClr val="tx1"/>
                </a:solidFill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</a:rPr>
              <a:t>都可以访问到</a:t>
            </a:r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r>
              <a:rPr lang="pt-BR" altLang="zh-CN" dirty="0" smtClean="0">
                <a:solidFill>
                  <a:schemeClr val="tx1"/>
                </a:solidFill>
                <a:ea typeface="微软雅黑 Light"/>
              </a:rPr>
              <a:t>estPatternServlet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中还可以配置很多其他信息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配置默认</a:t>
            </a:r>
            <a:r>
              <a:rPr lang="zh-CN" altLang="en-US" sz="2400" dirty="0" smtClean="0">
                <a:solidFill>
                  <a:srgbClr val="C00000"/>
                </a:solidFill>
              </a:rPr>
              <a:t>首页：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当不指定具体访问路径时，默认访问默认首页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将按照顺序访问，都不存在将报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404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错误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web.xml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中首页及错误页面等其他配置信息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964" y="3145660"/>
            <a:ext cx="922282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altLang="zh-CN" dirty="0" smtClean="0">
                <a:ea typeface="微软雅黑 Light"/>
              </a:rPr>
              <a:t>&lt;welcome-file-list&gt;</a:t>
            </a:r>
          </a:p>
          <a:p>
            <a:r>
              <a:rPr lang="pt-BR" altLang="zh-CN" dirty="0" smtClean="0">
                <a:ea typeface="微软雅黑 Light"/>
              </a:rPr>
              <a:t>    &lt;welcome-file&gt;index.html&lt;/welcome-file&gt;</a:t>
            </a:r>
          </a:p>
          <a:p>
            <a:r>
              <a:rPr lang="pt-BR" altLang="zh-CN" dirty="0" smtClean="0">
                <a:ea typeface="微软雅黑 Light"/>
              </a:rPr>
              <a:t>    &lt;welcome-file&gt;index.htm&lt;/welcome-file&gt;</a:t>
            </a:r>
          </a:p>
          <a:p>
            <a:r>
              <a:rPr lang="pt-BR" altLang="zh-CN" dirty="0" smtClean="0">
                <a:ea typeface="微软雅黑 Light"/>
              </a:rPr>
              <a:t>    &lt;welcome-file&gt;index.jsp&lt;/welcome-file&gt;</a:t>
            </a:r>
          </a:p>
          <a:p>
            <a:r>
              <a:rPr lang="pt-BR" altLang="zh-CN" dirty="0" smtClean="0">
                <a:ea typeface="微软雅黑 Light"/>
              </a:rPr>
              <a:t>    &lt;welcome-file&gt;default.html&lt;/welcome-file&gt;</a:t>
            </a:r>
          </a:p>
          <a:p>
            <a:r>
              <a:rPr lang="pt-BR" altLang="zh-CN" dirty="0" smtClean="0">
                <a:ea typeface="微软雅黑 Light"/>
              </a:rPr>
              <a:t>    &lt;welcome-file&gt;default.htm&lt;/welcome-file&gt;</a:t>
            </a:r>
          </a:p>
          <a:p>
            <a:r>
              <a:rPr lang="pt-BR" altLang="zh-CN" dirty="0" smtClean="0">
                <a:ea typeface="微软雅黑 Light"/>
              </a:rPr>
              <a:t>    &lt;welcome-file&gt;default.jsp&lt;/welcome-file&gt;</a:t>
            </a:r>
          </a:p>
          <a:p>
            <a:r>
              <a:rPr lang="pt-BR" altLang="zh-CN" dirty="0" smtClean="0">
                <a:ea typeface="微软雅黑 Light"/>
              </a:rPr>
              <a:t>  &lt;/welcome-file-list&gt;</a:t>
            </a:r>
            <a:r>
              <a:rPr lang="en-US" altLang="zh-CN" dirty="0" smtClean="0">
                <a:ea typeface="微软雅黑 Light"/>
              </a:rPr>
              <a:t>	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6758151" y="3925615"/>
            <a:ext cx="2180898" cy="2049516"/>
          </a:xfrm>
          <a:prstGeom prst="wedgeEllipseCallout">
            <a:avLst>
              <a:gd name="adj1" fmla="val -145555"/>
              <a:gd name="adj2" fmla="val -672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当访问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http://127.0.0.1:8080/chapter02/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时，将默认访问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index.html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中还可以配置很多其他信息；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配置错误</a:t>
            </a:r>
            <a:r>
              <a:rPr lang="zh-CN" altLang="en-US" sz="2400" dirty="0" smtClean="0">
                <a:solidFill>
                  <a:srgbClr val="C00000"/>
                </a:solidFill>
              </a:rPr>
              <a:t>页面：</a:t>
            </a:r>
            <a:r>
              <a:rPr lang="zh-CN" altLang="en-US" sz="2400" dirty="0" smtClean="0"/>
              <a:t>当应用中出现响应错误或者异常时，可以跳转到错误页面；</a:t>
            </a: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web.xml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中首页及错误页面等其他配置信息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853" y="2625398"/>
            <a:ext cx="10452540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&lt;error-page&gt;</a:t>
            </a:r>
          </a:p>
          <a:p>
            <a:r>
              <a:rPr lang="en-US" altLang="zh-CN" dirty="0" smtClean="0">
                <a:ea typeface="微软雅黑 Light"/>
              </a:rPr>
              <a:t>  &lt;error-code&gt;404&lt;/error-code&gt;</a:t>
            </a:r>
          </a:p>
          <a:p>
            <a:r>
              <a:rPr lang="en-US" altLang="zh-CN" dirty="0" smtClean="0">
                <a:ea typeface="微软雅黑 Light"/>
              </a:rPr>
              <a:t>  &lt;location&gt;/404.html&lt;/location&gt;</a:t>
            </a:r>
          </a:p>
          <a:p>
            <a:r>
              <a:rPr lang="en-US" altLang="zh-CN" dirty="0" smtClean="0">
                <a:ea typeface="微软雅黑 Light"/>
              </a:rPr>
              <a:t>  &lt;/error-page&gt;</a:t>
            </a:r>
          </a:p>
          <a:p>
            <a:r>
              <a:rPr lang="en-US" altLang="zh-CN" dirty="0" smtClean="0">
                <a:ea typeface="微软雅黑 Light"/>
              </a:rPr>
              <a:t>  </a:t>
            </a:r>
          </a:p>
          <a:p>
            <a:r>
              <a:rPr lang="en-US" altLang="zh-CN" dirty="0" smtClean="0">
                <a:ea typeface="微软雅黑 Light"/>
              </a:rPr>
              <a:t>  &lt;error-page&gt;</a:t>
            </a:r>
          </a:p>
          <a:p>
            <a:r>
              <a:rPr lang="en-US" altLang="zh-CN" dirty="0" smtClean="0">
                <a:ea typeface="微软雅黑 Light"/>
              </a:rPr>
              <a:t>  &lt;exception-type&gt;</a:t>
            </a:r>
            <a:r>
              <a:rPr lang="en-US" altLang="zh-CN" dirty="0" err="1" smtClean="0">
                <a:ea typeface="微软雅黑 Light"/>
              </a:rPr>
              <a:t>java.lang.NullPointerException</a:t>
            </a:r>
            <a:r>
              <a:rPr lang="en-US" altLang="zh-CN" dirty="0" smtClean="0">
                <a:ea typeface="微软雅黑 Light"/>
              </a:rPr>
              <a:t>&lt;/exception-type&gt;</a:t>
            </a:r>
          </a:p>
          <a:p>
            <a:r>
              <a:rPr lang="en-US" altLang="zh-CN" dirty="0" smtClean="0">
                <a:ea typeface="微软雅黑 Light"/>
              </a:rPr>
              <a:t>  &lt;location&gt;/exception.html&lt;/location&gt;</a:t>
            </a:r>
          </a:p>
          <a:p>
            <a:r>
              <a:rPr lang="en-US" altLang="zh-CN" dirty="0" smtClean="0">
                <a:ea typeface="微软雅黑 Light"/>
              </a:rPr>
              <a:t>  &lt;/error-page&gt;	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969875" y="2270236"/>
            <a:ext cx="1975946" cy="1844564"/>
          </a:xfrm>
          <a:prstGeom prst="wedgeEllipseCallout">
            <a:avLst>
              <a:gd name="adj1" fmla="val -153534"/>
              <a:gd name="adj2" fmla="val 106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出现</a:t>
            </a:r>
            <a:r>
              <a:rPr lang="en-US" altLang="zh-CN" dirty="0" smtClean="0">
                <a:solidFill>
                  <a:schemeClr val="tx1"/>
                </a:solidFill>
              </a:rPr>
              <a:t>404</a:t>
            </a:r>
            <a:r>
              <a:rPr lang="zh-CN" altLang="en-US" dirty="0" smtClean="0">
                <a:solidFill>
                  <a:schemeClr val="tx1"/>
                </a:solidFill>
              </a:rPr>
              <a:t>错误时，自动跳转到</a:t>
            </a:r>
            <a:r>
              <a:rPr lang="en-US" altLang="zh-CN" dirty="0" smtClean="0">
                <a:solidFill>
                  <a:schemeClr val="tx1"/>
                </a:solidFill>
              </a:rPr>
              <a:t>404.html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989378" y="4550980"/>
            <a:ext cx="1975946" cy="1844564"/>
          </a:xfrm>
          <a:prstGeom prst="wedgeEllipseCallout">
            <a:avLst>
              <a:gd name="adj1" fmla="val -140768"/>
              <a:gd name="adj2" fmla="val -4579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发生空指针异常并没有被处理时，跳转到</a:t>
            </a:r>
            <a:r>
              <a:rPr lang="en-US" altLang="zh-CN" dirty="0" smtClean="0">
                <a:solidFill>
                  <a:schemeClr val="tx1"/>
                </a:solidFill>
              </a:rPr>
              <a:t>excetption.html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访问一个根本不存在的</a:t>
            </a:r>
            <a:r>
              <a:rPr lang="en-US" altLang="zh-CN" sz="2400" dirty="0" smtClean="0"/>
              <a:t>URL</a:t>
            </a:r>
            <a:r>
              <a:rPr lang="zh-CN" altLang="en-US" sz="2400" dirty="0" smtClean="0"/>
              <a:t>，发生</a:t>
            </a:r>
            <a:r>
              <a:rPr lang="en-US" altLang="zh-CN" sz="2400" dirty="0" smtClean="0"/>
              <a:t>404</a:t>
            </a:r>
            <a:r>
              <a:rPr lang="zh-CN" altLang="en-US" sz="2400" dirty="0" smtClean="0"/>
              <a:t>错误，将跳转到</a:t>
            </a:r>
            <a:r>
              <a:rPr lang="en-US" altLang="zh-CN" sz="2400" dirty="0" smtClean="0"/>
              <a:t>404.html</a:t>
            </a:r>
            <a:r>
              <a:rPr lang="zh-CN" altLang="en-US" sz="2400" dirty="0" smtClean="0"/>
              <a:t>页面；</a:t>
            </a:r>
            <a:endParaRPr lang="en-US" altLang="zh-CN" sz="24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9【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web.xml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中首页及错误页面等其他配置信息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37627" y="3200399"/>
            <a:ext cx="11015870" cy="1277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访问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TestExcepServlet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，该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Servlet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doGet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方法中发生空指针异常，则跳转到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exception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.html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页面；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83970" name="Picture 2" descr="C:\Users\wxh\AppData\Roaming\Tencent\Users\29097443\QQ\WinTemp\RichOle\)%)~[[Q8V[)@8D~1DA@`P`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869" y="4382814"/>
            <a:ext cx="5846208" cy="16080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83971" name="Picture 3" descr="C:\Users\wxh\AppData\Roaming\Tencent\Users\29097443\QQ\WinTemp\RichOle\5T`(]3UHNSVX]RNR[R@VPR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765737"/>
            <a:ext cx="4540469" cy="13635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1" name="TextBox 10">
            <a:hlinkClick r:id="rId5" action="ppaction://hlinkfile"/>
          </p:cNvPr>
          <p:cNvSpPr txBox="1"/>
          <p:nvPr/>
        </p:nvSpPr>
        <p:spPr>
          <a:xfrm>
            <a:off x="9380483" y="416177"/>
            <a:ext cx="242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6" action="ppaction://hlinkfile"/>
              </a:rPr>
              <a:t>TestExcepServlet.java</a:t>
            </a:r>
            <a:endParaRPr lang="en-US" altLang="zh-CN" dirty="0" smtClean="0">
              <a:hlinkClick r:id="rId7" action="ppaction://hlinkfile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33458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客户端请求服务端的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时，会传递给服务器一系列的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请求头属性，请求接口中定义了系列方法获取请求属性；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10【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中获取请求头属性的方法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3102" y="2390809"/>
          <a:ext cx="10738070" cy="369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429"/>
                <a:gridCol w="44616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方法声明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方法描述</a:t>
                      </a:r>
                      <a:endParaRPr lang="en-US" dirty="0"/>
                    </a:p>
                  </a:txBody>
                  <a:tcPr/>
                </a:tc>
              </a:tr>
              <a:tr h="486048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getHeader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java.lang.String</a:t>
                      </a:r>
                      <a:r>
                        <a:rPr lang="en-US" dirty="0" smtClean="0"/>
                        <a:t> name)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返回某个请求头属性的值，值为</a:t>
                      </a:r>
                      <a:r>
                        <a:rPr lang="en-US" altLang="zh-CN" dirty="0" smtClean="0"/>
                        <a:t>String</a:t>
                      </a:r>
                      <a:r>
                        <a:rPr lang="zh-CN" altLang="en-US" dirty="0" smtClean="0"/>
                        <a:t>类型；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java.util.Enumeration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java.lang.String</a:t>
                      </a:r>
                      <a:r>
                        <a:rPr lang="en-US" altLang="zh-CN" dirty="0" smtClean="0"/>
                        <a:t>&gt; </a:t>
                      </a:r>
                      <a:r>
                        <a:rPr lang="en-US" altLang="zh-CN" dirty="0" err="1" smtClean="0"/>
                        <a:t>getHeaders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java.lang.String</a:t>
                      </a:r>
                      <a:r>
                        <a:rPr lang="en-US" altLang="zh-CN" dirty="0" smtClean="0"/>
                        <a:t> name) </a:t>
                      </a:r>
                    </a:p>
                    <a:p>
                      <a:pPr algn="l"/>
                      <a:r>
                        <a:rPr lang="en-US" altLang="zh-CN" dirty="0" smtClean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返回指定名字的请求头属性的值，值为集合类型，一般用于一个名字对应多个值情况；</a:t>
                      </a:r>
                      <a:endParaRPr lang="en-US" dirty="0"/>
                    </a:p>
                  </a:txBody>
                  <a:tcPr/>
                </a:tc>
              </a:tr>
              <a:tr h="47296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getIntHeader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java.lang.String</a:t>
                      </a:r>
                      <a:r>
                        <a:rPr lang="en-US" altLang="zh-CN" dirty="0" smtClean="0"/>
                        <a:t> name) </a:t>
                      </a:r>
                    </a:p>
                    <a:p>
                      <a:pPr algn="l"/>
                      <a:r>
                        <a:rPr lang="en-US" altLang="zh-CN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返回值类型是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类型的请求头属性值；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 long </a:t>
                      </a:r>
                      <a:r>
                        <a:rPr lang="en-US" altLang="zh-CN" dirty="0" err="1" smtClean="0"/>
                        <a:t>getDateHeader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java.lang.String</a:t>
                      </a:r>
                      <a:r>
                        <a:rPr lang="en-US" altLang="zh-CN" dirty="0" smtClean="0"/>
                        <a:t> name) </a:t>
                      </a:r>
                    </a:p>
                    <a:p>
                      <a:pPr algn="l"/>
                      <a:r>
                        <a:rPr lang="en-US" altLang="zh-CN" dirty="0" smtClean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返回日期类型的请求头属性值，返回</a:t>
                      </a:r>
                      <a:r>
                        <a:rPr lang="en-US" altLang="zh-CN" dirty="0" smtClean="0"/>
                        <a:t>long</a:t>
                      </a:r>
                      <a:r>
                        <a:rPr lang="zh-CN" altLang="en-US" dirty="0" smtClean="0"/>
                        <a:t>型值；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java.util.Enumeration</a:t>
                      </a:r>
                      <a:r>
                        <a:rPr lang="en-US" altLang="zh-CN" dirty="0" smtClean="0"/>
                        <a:t>&lt;</a:t>
                      </a:r>
                      <a:r>
                        <a:rPr lang="en-US" altLang="zh-CN" dirty="0" err="1" smtClean="0"/>
                        <a:t>java.lang.String</a:t>
                      </a:r>
                      <a:r>
                        <a:rPr lang="en-US" altLang="zh-CN" dirty="0" smtClean="0"/>
                        <a:t>&gt; </a:t>
                      </a:r>
                      <a:r>
                        <a:rPr lang="en-US" altLang="zh-CN" dirty="0" err="1" smtClean="0"/>
                        <a:t>getHeaderNames</a:t>
                      </a:r>
                      <a:r>
                        <a:rPr lang="en-US" altLang="zh-CN" dirty="0" smtClean="0"/>
                        <a:t>() </a:t>
                      </a:r>
                    </a:p>
                    <a:p>
                      <a:pPr algn="l"/>
                      <a:r>
                        <a:rPr lang="en-US" altLang="zh-CN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返回所有请求头属性的名字；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理解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的线程特性；</a:t>
            </a:r>
            <a:endParaRPr lang="en-US" altLang="zh-CN" sz="2400" dirty="0" smtClean="0"/>
          </a:p>
          <a:p>
            <a:r>
              <a:rPr lang="zh-CN" altLang="en-US" sz="2400" dirty="0" smtClean="0"/>
              <a:t>能够编写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，对于不同类型的请求进行响应；</a:t>
            </a:r>
            <a:endParaRPr lang="en-US" altLang="zh-CN" sz="2400" dirty="0" smtClean="0"/>
          </a:p>
          <a:p>
            <a:r>
              <a:rPr lang="zh-CN" altLang="en-US" sz="2400" dirty="0" smtClean="0"/>
              <a:t>能够配置</a:t>
            </a:r>
            <a:r>
              <a:rPr lang="en-US" altLang="zh-CN" sz="2400" dirty="0" smtClean="0"/>
              <a:t>Servlet</a:t>
            </a:r>
            <a:r>
              <a:rPr lang="zh-CN" altLang="en-US" sz="2400" dirty="0" smtClean="0"/>
              <a:t>的初始化参数、启动项、全局参数；</a:t>
            </a:r>
            <a:endParaRPr lang="en-US" altLang="zh-CN" sz="2400" dirty="0" smtClean="0"/>
          </a:p>
          <a:p>
            <a:r>
              <a:rPr lang="zh-CN" altLang="en-US" sz="2400" dirty="0" smtClean="0"/>
              <a:t>掌握请求和响应接口的作用和基础方法；</a:t>
            </a:r>
            <a:endParaRPr lang="en-US" altLang="zh-CN" sz="2400" dirty="0" smtClean="0"/>
          </a:p>
          <a:p>
            <a:r>
              <a:rPr lang="zh-CN" altLang="en-US" sz="2400" dirty="0" smtClean="0"/>
              <a:t>能够处理请求参数；</a:t>
            </a:r>
            <a:endParaRPr lang="en-US" altLang="zh-CN" sz="2400" dirty="0" smtClean="0"/>
          </a:p>
          <a:p>
            <a:r>
              <a:rPr lang="zh-CN" altLang="en-US" sz="2400" dirty="0" smtClean="0"/>
              <a:t>能够获得常用的请求头属性信息；</a:t>
            </a:r>
            <a:endParaRPr lang="en-US" altLang="zh-CN" sz="2400" dirty="0" smtClean="0"/>
          </a:p>
          <a:p>
            <a:r>
              <a:rPr lang="zh-CN" altLang="en-US" sz="2400" dirty="0" smtClean="0"/>
              <a:t>能够配置错误页面；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实际应用中，可以使用请求接口中的方法，获取一些常用的请求头属性；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9" y="881"/>
            <a:ext cx="10799291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重要的请求头属性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764111" y="368880"/>
            <a:ext cx="242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4" action="ppaction://hlinkfile"/>
              </a:rPr>
              <a:t>TestHeadServlet.java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5" action="ppaction://hlinkfile"/>
              </a:rPr>
              <a:t>testhead.html</a:t>
            </a:r>
            <a:endParaRPr lang="en-US" altLang="zh-CN" dirty="0" smtClean="0">
              <a:hlinkClick r:id="rId6" action="ppaction://hlinkfil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086" y="2404681"/>
            <a:ext cx="10704789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微软雅黑 Light"/>
              </a:rPr>
              <a:t>protected void </a:t>
            </a:r>
            <a:r>
              <a:rPr lang="en-US" altLang="zh-CN" dirty="0" err="1" smtClean="0">
                <a:ea typeface="微软雅黑 Light"/>
              </a:rPr>
              <a:t>doGet</a:t>
            </a:r>
            <a:r>
              <a:rPr lang="en-US" altLang="zh-CN" dirty="0" smtClean="0">
                <a:ea typeface="微软雅黑 Light"/>
              </a:rPr>
              <a:t>(</a:t>
            </a:r>
            <a:r>
              <a:rPr lang="en-US" altLang="zh-CN" dirty="0" err="1" smtClean="0">
                <a:ea typeface="微软雅黑 Light"/>
              </a:rPr>
              <a:t>HttpServletRequest</a:t>
            </a:r>
            <a:r>
              <a:rPr lang="en-US" altLang="zh-CN" dirty="0" smtClean="0">
                <a:ea typeface="微软雅黑 Light"/>
              </a:rPr>
              <a:t> request, </a:t>
            </a:r>
            <a:r>
              <a:rPr lang="en-US" altLang="zh-CN" dirty="0" err="1" smtClean="0">
                <a:ea typeface="微软雅黑 Light"/>
              </a:rPr>
              <a:t>HttpServletResponse</a:t>
            </a:r>
            <a:r>
              <a:rPr lang="en-US" altLang="zh-CN" dirty="0" smtClean="0">
                <a:ea typeface="微软雅黑 Light"/>
              </a:rPr>
              <a:t> response) throws </a:t>
            </a:r>
            <a:r>
              <a:rPr lang="en-US" altLang="zh-CN" dirty="0" err="1" smtClean="0">
                <a:ea typeface="微软雅黑 Light"/>
              </a:rPr>
              <a:t>ServletException</a:t>
            </a:r>
            <a:r>
              <a:rPr lang="en-US" altLang="zh-CN" dirty="0" smtClean="0">
                <a:ea typeface="微软雅黑 Light"/>
              </a:rPr>
              <a:t>, </a:t>
            </a:r>
            <a:r>
              <a:rPr lang="en-US" altLang="zh-CN" dirty="0" err="1" smtClean="0">
                <a:ea typeface="微软雅黑 Light"/>
              </a:rPr>
              <a:t>IOException</a:t>
            </a:r>
            <a:r>
              <a:rPr lang="en-US" altLang="zh-CN" dirty="0" smtClean="0">
                <a:ea typeface="微软雅黑 Light"/>
              </a:rPr>
              <a:t> {</a:t>
            </a:r>
          </a:p>
          <a:p>
            <a:r>
              <a:rPr lang="en-US" altLang="zh-CN" dirty="0" smtClean="0">
                <a:ea typeface="微软雅黑 Light"/>
              </a:rPr>
              <a:t>//		</a:t>
            </a:r>
            <a:r>
              <a:rPr lang="zh-CN" altLang="en-US" dirty="0" smtClean="0">
                <a:ea typeface="微软雅黑 Light"/>
              </a:rPr>
              <a:t>获得请求长度</a:t>
            </a:r>
          </a:p>
          <a:p>
            <a:r>
              <a:rPr lang="zh-CN" altLang="en-US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int</a:t>
            </a:r>
            <a:r>
              <a:rPr lang="en-US" altLang="zh-CN" dirty="0" smtClean="0">
                <a:ea typeface="微软雅黑 Light"/>
              </a:rPr>
              <a:t> length=</a:t>
            </a:r>
            <a:r>
              <a:rPr lang="en-US" altLang="zh-CN" dirty="0" err="1" smtClean="0">
                <a:ea typeface="微软雅黑 Light"/>
              </a:rPr>
              <a:t>request.getIntHeader</a:t>
            </a:r>
            <a:r>
              <a:rPr lang="en-US" altLang="zh-CN" dirty="0" smtClean="0">
                <a:ea typeface="微软雅黑 Light"/>
              </a:rPr>
              <a:t>("Content-Length");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请求长度：</a:t>
            </a:r>
            <a:r>
              <a:rPr lang="en-US" altLang="zh-CN" dirty="0" smtClean="0">
                <a:ea typeface="微软雅黑 Light"/>
              </a:rPr>
              <a:t>"+length);</a:t>
            </a:r>
          </a:p>
          <a:p>
            <a:r>
              <a:rPr lang="en-US" altLang="zh-CN" dirty="0" smtClean="0">
                <a:ea typeface="微软雅黑 Light"/>
              </a:rPr>
              <a:t>//		</a:t>
            </a:r>
            <a:r>
              <a:rPr lang="zh-CN" altLang="en-US" dirty="0" smtClean="0">
                <a:ea typeface="微软雅黑 Light"/>
              </a:rPr>
              <a:t>浏览器能接受的</a:t>
            </a:r>
            <a:r>
              <a:rPr lang="en-US" altLang="zh-CN" dirty="0" smtClean="0">
                <a:ea typeface="微软雅黑 Light"/>
              </a:rPr>
              <a:t>MIME</a:t>
            </a:r>
            <a:r>
              <a:rPr lang="zh-CN" altLang="en-US" dirty="0" smtClean="0">
                <a:ea typeface="微软雅黑 Light"/>
              </a:rPr>
              <a:t>类型</a:t>
            </a:r>
          </a:p>
          <a:p>
            <a:r>
              <a:rPr lang="zh-CN" altLang="en-US" dirty="0" smtClean="0">
                <a:ea typeface="微软雅黑 Light"/>
              </a:rPr>
              <a:t>		</a:t>
            </a:r>
            <a:r>
              <a:rPr lang="en-US" altLang="zh-CN" dirty="0" smtClean="0">
                <a:ea typeface="微软雅黑 Light"/>
              </a:rPr>
              <a:t>String mime=</a:t>
            </a:r>
            <a:r>
              <a:rPr lang="en-US" altLang="zh-CN" dirty="0" err="1" smtClean="0">
                <a:ea typeface="微软雅黑 Light"/>
              </a:rPr>
              <a:t>request.getHeader</a:t>
            </a:r>
            <a:r>
              <a:rPr lang="en-US" altLang="zh-CN" dirty="0" smtClean="0">
                <a:ea typeface="微软雅黑 Light"/>
              </a:rPr>
              <a:t>("Accept");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("MIME</a:t>
            </a:r>
            <a:r>
              <a:rPr lang="zh-CN" altLang="en-US" dirty="0" smtClean="0">
                <a:ea typeface="微软雅黑 Light"/>
              </a:rPr>
              <a:t>类型：</a:t>
            </a:r>
            <a:r>
              <a:rPr lang="en-US" altLang="zh-CN" dirty="0" smtClean="0">
                <a:ea typeface="微软雅黑 Light"/>
              </a:rPr>
              <a:t>"+mime);</a:t>
            </a:r>
          </a:p>
          <a:p>
            <a:r>
              <a:rPr lang="en-US" altLang="zh-CN" dirty="0" smtClean="0">
                <a:ea typeface="微软雅黑 Light"/>
              </a:rPr>
              <a:t>//		</a:t>
            </a:r>
            <a:r>
              <a:rPr lang="zh-CN" altLang="en-US" dirty="0" smtClean="0">
                <a:ea typeface="微软雅黑 Light"/>
              </a:rPr>
              <a:t>来路路径信息</a:t>
            </a:r>
          </a:p>
          <a:p>
            <a:r>
              <a:rPr lang="zh-CN" altLang="en-US" dirty="0" smtClean="0">
                <a:ea typeface="微软雅黑 Light"/>
              </a:rPr>
              <a:t>		</a:t>
            </a:r>
            <a:r>
              <a:rPr lang="en-US" altLang="zh-CN" dirty="0" smtClean="0">
                <a:ea typeface="微软雅黑 Light"/>
              </a:rPr>
              <a:t>String </a:t>
            </a:r>
            <a:r>
              <a:rPr lang="en-US" altLang="zh-CN" dirty="0" err="1" smtClean="0">
                <a:ea typeface="微软雅黑 Light"/>
              </a:rPr>
              <a:t>referer</a:t>
            </a:r>
            <a:r>
              <a:rPr lang="en-US" altLang="zh-CN" dirty="0" smtClean="0">
                <a:ea typeface="微软雅黑 Light"/>
              </a:rPr>
              <a:t>=</a:t>
            </a:r>
            <a:r>
              <a:rPr lang="en-US" altLang="zh-CN" dirty="0" err="1" smtClean="0">
                <a:ea typeface="微软雅黑 Light"/>
              </a:rPr>
              <a:t>request.getHeader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en-US" altLang="zh-CN" dirty="0" err="1" smtClean="0">
                <a:ea typeface="微软雅黑 Light"/>
              </a:rPr>
              <a:t>Referer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		</a:t>
            </a:r>
            <a:r>
              <a:rPr lang="en-US" altLang="zh-CN" dirty="0" err="1" smtClean="0">
                <a:ea typeface="微软雅黑 Light"/>
              </a:rPr>
              <a:t>System.out.println</a:t>
            </a:r>
            <a:r>
              <a:rPr lang="en-US" altLang="zh-CN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来路路径：</a:t>
            </a:r>
            <a:r>
              <a:rPr lang="en-US" altLang="zh-CN" dirty="0" smtClean="0">
                <a:ea typeface="微软雅黑 Light"/>
              </a:rPr>
              <a:t>"+</a:t>
            </a:r>
            <a:r>
              <a:rPr lang="en-US" altLang="zh-CN" dirty="0" err="1" smtClean="0">
                <a:ea typeface="微软雅黑 Light"/>
              </a:rPr>
              <a:t>referer</a:t>
            </a:r>
            <a:r>
              <a:rPr lang="en-US" altLang="zh-CN" dirty="0" smtClean="0">
                <a:ea typeface="微软雅黑 Light"/>
              </a:rPr>
              <a:t>);</a:t>
            </a:r>
          </a:p>
          <a:p>
            <a:r>
              <a:rPr lang="en-US" altLang="zh-CN" dirty="0" smtClean="0">
                <a:ea typeface="微软雅黑 Light"/>
              </a:rPr>
              <a:t>	}	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5"/>
            <a:ext cx="11015870" cy="176025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testhead.html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方式提交表单访问：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testhead.html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方式提交表单访问：</a:t>
            </a:r>
          </a:p>
          <a:p>
            <a:pPr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9" y="881"/>
            <a:ext cx="10799291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11【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重要的请求头属性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" name="TextBox 8">
            <a:hlinkClick r:id="rId3" action="ppaction://hlinkfile"/>
          </p:cNvPr>
          <p:cNvSpPr txBox="1"/>
          <p:nvPr/>
        </p:nvSpPr>
        <p:spPr>
          <a:xfrm>
            <a:off x="9764111" y="368880"/>
            <a:ext cx="2427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课堂案例：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4" action="ppaction://hlinkfile"/>
              </a:rPr>
              <a:t>TestHeadServlet.java</a:t>
            </a:r>
            <a:endParaRPr lang="en-US" altLang="zh-CN" dirty="0" smtClean="0"/>
          </a:p>
          <a:p>
            <a:pPr algn="ctr"/>
            <a:r>
              <a:rPr lang="en-US" altLang="zh-CN" dirty="0" smtClean="0">
                <a:hlinkClick r:id="rId5" action="ppaction://hlinkfile"/>
              </a:rPr>
              <a:t>testhead.html</a:t>
            </a:r>
            <a:endParaRPr lang="en-US" altLang="zh-CN" dirty="0" smtClean="0">
              <a:hlinkClick r:id="rId6" action="ppaction://hlinkfile"/>
            </a:endParaRPr>
          </a:p>
        </p:txBody>
      </p:sp>
      <p:pic>
        <p:nvPicPr>
          <p:cNvPr id="88065" name="Picture 1" descr="C:\Users\wxh\AppData\Roaming\Tencent\Users\29097443\QQ\WinTemp\RichOle\(N%9)OMJ1{WZ3EM_UQV2D_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4496" y="1765738"/>
            <a:ext cx="11080646" cy="88286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pic>
        <p:nvPicPr>
          <p:cNvPr id="88066" name="Picture 2" descr="C:\Users\wxh\AppData\Roaming\Tencent\Users\29097443\QQ\WinTemp\RichOle\_Q{}LL66FCVDLV16%UU4KZ9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7558" y="3957143"/>
            <a:ext cx="10938416" cy="85133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本节总结提问</a:t>
            </a:r>
            <a:r>
              <a:rPr lang="en-US" altLang="zh-CN" dirty="0" smtClean="0"/>
              <a:t>【Servlet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970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的线程性质是什么？</a:t>
            </a:r>
            <a:endParaRPr lang="en-US" altLang="zh-CN" dirty="0" smtClean="0"/>
          </a:p>
          <a:p>
            <a:r>
              <a:rPr lang="en-US" altLang="zh-CN" dirty="0" smtClean="0"/>
              <a:t>web.xml</a:t>
            </a:r>
            <a:r>
              <a:rPr lang="zh-CN" altLang="en-US" dirty="0" smtClean="0"/>
              <a:t>中可以配置哪些信息？</a:t>
            </a:r>
            <a:endParaRPr lang="en-US" altLang="zh-CN" dirty="0" smtClean="0"/>
          </a:p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初始化参数和全局参数有什么区别？</a:t>
            </a:r>
            <a:endParaRPr lang="en-US" altLang="zh-CN" dirty="0" smtClean="0"/>
          </a:p>
          <a:p>
            <a:r>
              <a:rPr lang="zh-CN" altLang="en-US" dirty="0" smtClean="0"/>
              <a:t>如何获得请求参数？</a:t>
            </a:r>
            <a:endParaRPr lang="en-US" altLang="zh-CN" dirty="0" smtClean="0"/>
          </a:p>
          <a:p>
            <a:r>
              <a:rPr lang="zh-CN" altLang="en-US" dirty="0" smtClean="0"/>
              <a:t>如何获得请求属性头？</a:t>
            </a:r>
            <a:endParaRPr lang="en-US" altLang="zh-CN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本节总结</a:t>
            </a:r>
            <a:r>
              <a:rPr lang="en-US" altLang="zh-CN" dirty="0" smtClean="0"/>
              <a:t>【Servlet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621" y="1320800"/>
            <a:ext cx="10723179" cy="497046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是多线程，单实例的，不管访问多少次，只有一个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实例；如果在</a:t>
            </a:r>
            <a:r>
              <a:rPr lang="en-US" altLang="zh-CN" dirty="0" smtClean="0"/>
              <a:t>web.xml</a:t>
            </a:r>
            <a:r>
              <a:rPr lang="zh-CN" altLang="en-US" dirty="0" smtClean="0"/>
              <a:t>中配置了启动加载项，则服务器启动时初始化，否则第一次访问时初始化；</a:t>
            </a:r>
            <a:endParaRPr lang="en-US" altLang="zh-CN" dirty="0" smtClean="0"/>
          </a:p>
          <a:p>
            <a:r>
              <a:rPr lang="en-US" altLang="zh-CN" dirty="0" err="1" smtClean="0"/>
              <a:t>Servlet</a:t>
            </a:r>
            <a:r>
              <a:rPr lang="zh-CN" altLang="en-US" dirty="0" smtClean="0"/>
              <a:t>的初始化参数只能在当前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中使用，全局参数可以在整个应用中使用；</a:t>
            </a:r>
            <a:endParaRPr lang="en-US" altLang="zh-CN" dirty="0" smtClean="0"/>
          </a:p>
          <a:p>
            <a:r>
              <a:rPr lang="en-US" altLang="zh-CN" dirty="0" smtClean="0"/>
              <a:t>web.xml</a:t>
            </a:r>
            <a:r>
              <a:rPr lang="zh-CN" altLang="en-US" dirty="0" smtClean="0"/>
              <a:t>中可以配置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相关信息，还可以配置错误页面</a:t>
            </a:r>
            <a:r>
              <a:rPr lang="zh-CN" altLang="en-US" dirty="0" smtClean="0"/>
              <a:t>、默认首页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url-patttern</a:t>
            </a:r>
            <a:r>
              <a:rPr lang="zh-CN" altLang="en-US" dirty="0" smtClean="0"/>
              <a:t>可以使用通配符</a:t>
            </a:r>
            <a:r>
              <a:rPr lang="zh-CN" altLang="en-US" dirty="0" smtClean="0"/>
              <a:t>*进行配置；</a:t>
            </a:r>
            <a:endParaRPr lang="en-US" altLang="zh-CN" dirty="0" smtClean="0"/>
          </a:p>
          <a:p>
            <a:r>
              <a:rPr lang="zh-CN" altLang="en-US" dirty="0" smtClean="0"/>
              <a:t>请求接口中定义了</a:t>
            </a:r>
            <a:r>
              <a:rPr lang="en-US" altLang="zh-CN" dirty="0" err="1" smtClean="0"/>
              <a:t>getParameter</a:t>
            </a:r>
            <a:r>
              <a:rPr lang="zh-CN" altLang="en-US" dirty="0" smtClean="0"/>
              <a:t>等方法获得请求参数；</a:t>
            </a:r>
            <a:endParaRPr lang="en-US" altLang="zh-CN" dirty="0" smtClean="0"/>
          </a:p>
          <a:p>
            <a:r>
              <a:rPr lang="zh-CN" altLang="en-US" dirty="0" smtClean="0"/>
              <a:t>请求接口中定义了</a:t>
            </a:r>
            <a:r>
              <a:rPr lang="en-US" altLang="zh-CN" dirty="0" err="1" smtClean="0"/>
              <a:t>getHeader</a:t>
            </a:r>
            <a:r>
              <a:rPr lang="zh-CN" altLang="en-US" dirty="0" smtClean="0"/>
              <a:t>等方法获得请求头属性；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1</a:t>
            </a:r>
            <a:r>
              <a:rPr lang="zh-CN" altLang="en-US" sz="2000" dirty="0" smtClean="0">
                <a:latin typeface="+mn-ea"/>
                <a:ea typeface="微软雅黑 Light"/>
              </a:rPr>
              <a:t>： </a:t>
            </a: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</a:t>
            </a:r>
            <a:r>
              <a:rPr lang="zh-CN" altLang="en-US" sz="2000" dirty="0" smtClean="0">
                <a:latin typeface="+mn-ea"/>
                <a:ea typeface="微软雅黑 Light"/>
              </a:rPr>
              <a:t>编写</a:t>
            </a:r>
            <a:r>
              <a:rPr lang="en-US" altLang="zh-CN" sz="2000" dirty="0" smtClean="0">
                <a:latin typeface="+mn-ea"/>
                <a:ea typeface="微软雅黑 Light"/>
              </a:rPr>
              <a:t>html</a:t>
            </a:r>
            <a:r>
              <a:rPr lang="zh-CN" altLang="en-US" sz="2000" dirty="0" smtClean="0">
                <a:latin typeface="+mn-ea"/>
                <a:ea typeface="微软雅黑 Light"/>
              </a:rPr>
              <a:t>页面，提供注册表单，注册表单中至少要用到文本框、多选框、单选框、下拉列表等表单元素，填写信息后提交到</a:t>
            </a:r>
            <a:r>
              <a:rPr lang="en-US" altLang="zh-CN" sz="2000" dirty="0" err="1" smtClean="0">
                <a:latin typeface="+mn-ea"/>
                <a:ea typeface="微软雅黑 Light"/>
              </a:rPr>
              <a:t>Servlet</a:t>
            </a:r>
            <a:r>
              <a:rPr lang="zh-CN" altLang="en-US" sz="2000" dirty="0" smtClean="0">
                <a:latin typeface="+mn-ea"/>
                <a:ea typeface="微软雅黑 Light"/>
              </a:rPr>
              <a:t>，</a:t>
            </a:r>
            <a:r>
              <a:rPr lang="en-US" altLang="zh-CN" sz="2000" dirty="0" err="1" smtClean="0">
                <a:latin typeface="+mn-ea"/>
                <a:ea typeface="微软雅黑 Light"/>
              </a:rPr>
              <a:t>Servlet</a:t>
            </a:r>
            <a:r>
              <a:rPr lang="zh-CN" altLang="en-US" sz="2000" dirty="0" smtClean="0">
                <a:latin typeface="+mn-ea"/>
                <a:ea typeface="微软雅黑 Light"/>
              </a:rPr>
              <a:t>读取注册信息进行显示。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</a:t>
            </a:r>
            <a:r>
              <a:rPr lang="zh-CN" altLang="en-US" sz="2000" dirty="0" smtClean="0">
                <a:latin typeface="+mn-ea"/>
                <a:ea typeface="微软雅黑 Light"/>
              </a:rPr>
              <a:t>：易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2</a:t>
            </a:r>
            <a:r>
              <a:rPr lang="zh-CN" altLang="en-US" sz="2000" dirty="0" smtClean="0">
                <a:latin typeface="+mn-ea"/>
                <a:ea typeface="微软雅黑 Light"/>
              </a:rPr>
              <a:t>： 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</a:t>
            </a:r>
            <a:r>
              <a:rPr lang="zh-CN" altLang="en-US" sz="2000" dirty="0" smtClean="0">
                <a:latin typeface="+mn-ea"/>
                <a:ea typeface="微软雅黑 Light"/>
              </a:rPr>
              <a:t>编写</a:t>
            </a:r>
            <a:r>
              <a:rPr lang="en-US" altLang="zh-CN" sz="2000" dirty="0" err="1" smtClean="0">
                <a:latin typeface="+mn-ea"/>
                <a:ea typeface="微软雅黑 Light"/>
              </a:rPr>
              <a:t>Servlet</a:t>
            </a:r>
            <a:r>
              <a:rPr lang="zh-CN" altLang="en-US" sz="2000" dirty="0" smtClean="0">
                <a:latin typeface="+mn-ea"/>
                <a:ea typeface="微软雅黑 Light"/>
              </a:rPr>
              <a:t>，验证</a:t>
            </a:r>
            <a:r>
              <a:rPr lang="en-US" altLang="zh-CN" sz="2000" dirty="0" err="1" smtClean="0">
                <a:latin typeface="+mn-ea"/>
                <a:ea typeface="微软雅黑 Light"/>
              </a:rPr>
              <a:t>Servlet</a:t>
            </a:r>
            <a:r>
              <a:rPr lang="zh-CN" altLang="en-US" sz="2000" dirty="0" smtClean="0">
                <a:latin typeface="+mn-ea"/>
                <a:ea typeface="微软雅黑 Light"/>
              </a:rPr>
              <a:t>的初始化过程，包括配置启动项情况。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</a:t>
            </a:r>
            <a:r>
              <a:rPr lang="zh-CN" altLang="en-US" sz="2000" dirty="0" smtClean="0">
                <a:latin typeface="+mn-ea"/>
                <a:ea typeface="微软雅黑 Light"/>
              </a:rPr>
              <a:t>：易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pPr>
              <a:buNone/>
            </a:pPr>
            <a:endParaRPr lang="zh-CN" altLang="en-US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0" y="914400"/>
            <a:ext cx="10780010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 smtClean="0">
                <a:latin typeface="+mn-ea"/>
                <a:ea typeface="微软雅黑 Light"/>
              </a:rPr>
              <a:t>作业</a:t>
            </a:r>
            <a:r>
              <a:rPr lang="en-US" altLang="zh-CN" sz="2000" dirty="0" smtClean="0">
                <a:latin typeface="+mn-ea"/>
                <a:ea typeface="微软雅黑 Light"/>
              </a:rPr>
              <a:t>3</a:t>
            </a:r>
            <a:r>
              <a:rPr lang="zh-CN" altLang="en-US" sz="2000" dirty="0" smtClean="0">
                <a:latin typeface="+mn-ea"/>
                <a:ea typeface="微软雅黑 Light"/>
              </a:rPr>
              <a:t>： 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题目：</a:t>
            </a:r>
            <a:r>
              <a:rPr lang="zh-CN" altLang="en-US" sz="2000" dirty="0" smtClean="0">
                <a:latin typeface="+mn-ea"/>
                <a:ea typeface="微软雅黑 Light"/>
              </a:rPr>
              <a:t>编写</a:t>
            </a:r>
            <a:r>
              <a:rPr lang="en-US" altLang="zh-CN" sz="2000" dirty="0" err="1" smtClean="0">
                <a:latin typeface="+mn-ea"/>
                <a:ea typeface="微软雅黑 Light"/>
              </a:rPr>
              <a:t>Servlet</a:t>
            </a:r>
            <a:r>
              <a:rPr lang="zh-CN" altLang="en-US" sz="2000" dirty="0" smtClean="0">
                <a:latin typeface="+mn-ea"/>
                <a:ea typeface="微软雅黑 Light"/>
              </a:rPr>
              <a:t>，验证初始化参数的配置和使用。并同时验证使用通配符配置</a:t>
            </a:r>
            <a:r>
              <a:rPr lang="en-US" altLang="zh-CN" sz="2000" dirty="0" err="1" smtClean="0">
                <a:latin typeface="+mn-ea"/>
                <a:ea typeface="微软雅黑 Light"/>
              </a:rPr>
              <a:t>Servlet</a:t>
            </a:r>
            <a:r>
              <a:rPr lang="zh-CN" altLang="en-US" sz="2000" dirty="0" smtClean="0">
                <a:latin typeface="+mn-ea"/>
                <a:ea typeface="微软雅黑 Light"/>
              </a:rPr>
              <a:t>的方法。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r>
              <a:rPr lang="zh-CN" altLang="en-US" sz="2000" dirty="0" smtClean="0">
                <a:latin typeface="+mn-ea"/>
                <a:ea typeface="微软雅黑 Light"/>
              </a:rPr>
              <a:t>难度</a:t>
            </a:r>
            <a:r>
              <a:rPr lang="zh-CN" altLang="en-US" sz="2000" dirty="0" smtClean="0">
                <a:latin typeface="+mn-ea"/>
                <a:ea typeface="微软雅黑 Light"/>
              </a:rPr>
              <a:t>：易</a:t>
            </a:r>
            <a:endParaRPr lang="zh-CN" altLang="en-US" sz="2000" dirty="0" smtClean="0">
              <a:latin typeface="+mn-ea"/>
              <a:ea typeface="微软雅黑 Light"/>
            </a:endParaRPr>
          </a:p>
          <a:p>
            <a:pPr>
              <a:buNone/>
            </a:pPr>
            <a:endParaRPr lang="zh-CN" altLang="en-US" sz="2000" dirty="0" smtClean="0">
              <a:latin typeface="+mn-ea"/>
              <a:ea typeface="微软雅黑 Ligh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【Servlet</a:t>
            </a:r>
            <a:r>
              <a:rPr lang="zh-CN" altLang="en-US" smtClean="0"/>
              <a:t>入门</a:t>
            </a:r>
            <a:r>
              <a:rPr lang="en-US" altLang="zh-CN" smtClean="0"/>
              <a:t>】-1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669" y="851338"/>
            <a:ext cx="10515600" cy="518685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线程特性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请求和响应接口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利用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对客户端不同方式请求作出动态响应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中获取普通请求不同名或同名的参数（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name1=value1&amp;name2=value2&amp;...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）的方法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初始化参数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全局参数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加载启动选项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</a:t>
            </a:r>
            <a:r>
              <a:rPr lang="en-US" altLang="zh-CN" dirty="0" smtClean="0"/>
              <a:t>【Servlet</a:t>
            </a:r>
            <a:r>
              <a:rPr lang="zh-CN" altLang="en-US" dirty="0" smtClean="0"/>
              <a:t>入门</a:t>
            </a:r>
            <a:r>
              <a:rPr lang="en-US" altLang="zh-CN" dirty="0" smtClean="0"/>
              <a:t>】-2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1240"/>
            <a:ext cx="10515600" cy="55967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配置中通配符*的用法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web.xml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中首页及错误页面等其他配置信息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：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中获取请求头属性的方法</a:t>
            </a:r>
          </a:p>
          <a:p>
            <a:r>
              <a:rPr lang="zh-CN" altLang="en-US" sz="2400" dirty="0" smtClean="0"/>
              <a:t>知识点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重要的请求头属性（请求长度、请求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MIME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类型、请求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referer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等）</a:t>
            </a: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是运行在服务器端的组件，能够给客户端返回动态页面；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那么</a:t>
            </a:r>
            <a:r>
              <a:rPr lang="zh-CN" altLang="en-US" sz="2400" dirty="0" smtClean="0">
                <a:solidFill>
                  <a:srgbClr val="FF0000"/>
                </a:solidFill>
              </a:rPr>
              <a:t>问题来了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：肯定会有多个客户端同时请求访问一个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服务器怎么处理多个请求呢？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线程特性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66138" y="3765989"/>
            <a:ext cx="3231931" cy="19864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27834" y="3765988"/>
            <a:ext cx="135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Tomcat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017173" y="4344057"/>
            <a:ext cx="1408386" cy="888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Servlet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7" name="Picture 5" descr="C:\Users\wxh\AppData\Roaming\Tencent\Users\29097443\QQ\WinTemp\RichOle\]Z]OHZJ~~(@$)XU$S@`8T`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2496" y="3892113"/>
            <a:ext cx="514350" cy="381000"/>
          </a:xfrm>
          <a:prstGeom prst="rect">
            <a:avLst/>
          </a:prstGeom>
          <a:noFill/>
        </p:spPr>
      </p:pic>
      <p:pic>
        <p:nvPicPr>
          <p:cNvPr id="1026" name="Picture 2" descr="C:\Users\wxh\Desktop\u=2323908613,195917906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128" y="3229960"/>
            <a:ext cx="1435648" cy="916371"/>
          </a:xfrm>
          <a:prstGeom prst="rect">
            <a:avLst/>
          </a:prstGeom>
          <a:noFill/>
        </p:spPr>
      </p:pic>
      <p:pic>
        <p:nvPicPr>
          <p:cNvPr id="20" name="Picture 2" descr="C:\Users\wxh\Desktop\u=2323908613,195917906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4107" y="4060277"/>
            <a:ext cx="1435648" cy="916371"/>
          </a:xfrm>
          <a:prstGeom prst="rect">
            <a:avLst/>
          </a:prstGeom>
          <a:noFill/>
        </p:spPr>
      </p:pic>
      <p:pic>
        <p:nvPicPr>
          <p:cNvPr id="21" name="Picture 2" descr="C:\Users\wxh\Desktop\u=2323908613,195917906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852" y="4937891"/>
            <a:ext cx="1435648" cy="916371"/>
          </a:xfrm>
          <a:prstGeom prst="rect">
            <a:avLst/>
          </a:prstGeom>
          <a:noFill/>
        </p:spPr>
      </p:pic>
      <p:pic>
        <p:nvPicPr>
          <p:cNvPr id="22" name="Picture 2" descr="C:\Users\wxh\Desktop\u=2323908613,195917906&amp;fm=23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128" y="5941629"/>
            <a:ext cx="1435648" cy="916371"/>
          </a:xfrm>
          <a:prstGeom prst="rect">
            <a:avLst/>
          </a:prstGeom>
          <a:noFill/>
        </p:spPr>
      </p:pic>
      <p:cxnSp>
        <p:nvCxnSpPr>
          <p:cNvPr id="24" name="Curved Connector 23"/>
          <p:cNvCxnSpPr>
            <a:endCxn id="7" idx="1"/>
          </p:cNvCxnSpPr>
          <p:nvPr/>
        </p:nvCxnSpPr>
        <p:spPr>
          <a:xfrm>
            <a:off x="2254469" y="3547241"/>
            <a:ext cx="2711669" cy="12119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0" idx="3"/>
            <a:endCxn id="7" idx="1"/>
          </p:cNvCxnSpPr>
          <p:nvPr/>
        </p:nvCxnSpPr>
        <p:spPr>
          <a:xfrm>
            <a:off x="2369755" y="4518463"/>
            <a:ext cx="2596383" cy="24075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endCxn id="7" idx="1"/>
          </p:cNvCxnSpPr>
          <p:nvPr/>
        </p:nvCxnSpPr>
        <p:spPr>
          <a:xfrm flipV="1">
            <a:off x="2191407" y="4759217"/>
            <a:ext cx="2774731" cy="6956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3"/>
          </p:cNvCxnSpPr>
          <p:nvPr/>
        </p:nvCxnSpPr>
        <p:spPr>
          <a:xfrm flipV="1">
            <a:off x="2390776" y="4776952"/>
            <a:ext cx="2433473" cy="16228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79228" y="3389587"/>
            <a:ext cx="930166" cy="29166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479715" y="3657600"/>
            <a:ext cx="461665" cy="25697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同时访问同一个</a:t>
            </a:r>
            <a:r>
              <a:rPr lang="en-US" altLang="zh-CN" b="1" dirty="0" err="1" smtClean="0"/>
              <a:t>Servlet</a:t>
            </a:r>
            <a:endParaRPr lang="en-US" b="1" dirty="0"/>
          </a:p>
        </p:txBody>
      </p:sp>
      <p:sp>
        <p:nvSpPr>
          <p:cNvPr id="33" name="Oval Callout 32"/>
          <p:cNvSpPr/>
          <p:nvPr/>
        </p:nvSpPr>
        <p:spPr>
          <a:xfrm>
            <a:off x="7551682" y="2317530"/>
            <a:ext cx="1923393" cy="1781503"/>
          </a:xfrm>
          <a:prstGeom prst="wedgeEllipseCallout">
            <a:avLst>
              <a:gd name="adj1" fmla="val -39583"/>
              <a:gd name="adj2" fmla="val 47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这都不是事儿，给每个客户端启动一个线程就是了！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86345" y="4445876"/>
            <a:ext cx="285355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应用服务器将为每个客户端的连接启动一个线程来服务。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29" y="1093304"/>
            <a:ext cx="11438911" cy="499218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思考：多个浏览器客户端访问同一个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，服务器会创建多少个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对象呢？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让我们编写简单的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Servlet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来进行验证；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分别在构造方法、无参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方法、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doGet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方法中编写打印输出语句：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线程特性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】-2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3" name="TextBox 22">
            <a:hlinkClick r:id="rId3" action="ppaction://hlinkfile"/>
          </p:cNvPr>
          <p:cNvSpPr txBox="1"/>
          <p:nvPr/>
        </p:nvSpPr>
        <p:spPr>
          <a:xfrm>
            <a:off x="9616966" y="116632"/>
            <a:ext cx="237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TestThreadServlet.java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3521" y="3141729"/>
            <a:ext cx="11490415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微软雅黑 Light"/>
              </a:rPr>
              <a:t> public </a:t>
            </a:r>
            <a:r>
              <a:rPr lang="en-US" dirty="0" err="1" smtClean="0">
                <a:ea typeface="微软雅黑 Light"/>
              </a:rPr>
              <a:t>TestThreadServlet</a:t>
            </a:r>
            <a:r>
              <a:rPr lang="en-US" dirty="0" smtClean="0">
                <a:ea typeface="微软雅黑 Light"/>
              </a:rPr>
              <a:t>() {</a:t>
            </a:r>
          </a:p>
          <a:p>
            <a:r>
              <a:rPr lang="en-US" dirty="0" smtClean="0">
                <a:ea typeface="微软雅黑 Light"/>
              </a:rPr>
              <a:t>        super();</a:t>
            </a:r>
          </a:p>
          <a:p>
            <a:r>
              <a:rPr lang="en-US" dirty="0" smtClean="0">
                <a:ea typeface="微软雅黑 Light"/>
              </a:rPr>
              <a:t>        </a:t>
            </a:r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调用构造方法</a:t>
            </a:r>
            <a:r>
              <a:rPr lang="en-US" dirty="0" err="1" smtClean="0">
                <a:ea typeface="微软雅黑 Light"/>
              </a:rPr>
              <a:t>TestThreadServlet</a:t>
            </a:r>
            <a:r>
              <a:rPr lang="en-US" dirty="0" smtClean="0">
                <a:ea typeface="微软雅黑 Light"/>
              </a:rPr>
              <a:t>()");</a:t>
            </a:r>
          </a:p>
          <a:p>
            <a:r>
              <a:rPr lang="en-US" dirty="0" smtClean="0">
                <a:ea typeface="微软雅黑 Light"/>
              </a:rPr>
              <a:t>    }</a:t>
            </a:r>
          </a:p>
          <a:p>
            <a:r>
              <a:rPr lang="en-US" dirty="0" smtClean="0">
                <a:ea typeface="微软雅黑 Light"/>
              </a:rPr>
              <a:t>public void init() throws </a:t>
            </a:r>
            <a:r>
              <a:rPr lang="en-US" dirty="0" err="1" smtClean="0">
                <a:ea typeface="微软雅黑 Light"/>
              </a:rPr>
              <a:t>ServletException</a:t>
            </a:r>
            <a:r>
              <a:rPr lang="en-US" dirty="0" smtClean="0">
                <a:ea typeface="微软雅黑 Light"/>
              </a:rPr>
              <a:t> {</a:t>
            </a:r>
          </a:p>
          <a:p>
            <a:r>
              <a:rPr lang="en-US" dirty="0" smtClean="0">
                <a:ea typeface="微软雅黑 Light"/>
              </a:rPr>
              <a:t>        </a:t>
            </a:r>
            <a:r>
              <a:rPr lang="en-US" dirty="0" err="1" smtClean="0">
                <a:ea typeface="微软雅黑 Light"/>
              </a:rPr>
              <a:t>super.init</a:t>
            </a:r>
            <a:r>
              <a:rPr lang="en-US" dirty="0" smtClean="0">
                <a:ea typeface="微软雅黑 Light"/>
              </a:rPr>
              <a:t>();</a:t>
            </a:r>
          </a:p>
          <a:p>
            <a:r>
              <a:rPr lang="en-US" dirty="0" smtClean="0">
                <a:ea typeface="微软雅黑 Light"/>
              </a:rPr>
              <a:t>        </a:t>
            </a:r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调用无参</a:t>
            </a:r>
            <a:r>
              <a:rPr lang="en-US" dirty="0" smtClean="0">
                <a:ea typeface="微软雅黑 Light"/>
              </a:rPr>
              <a:t>init()</a:t>
            </a:r>
            <a:r>
              <a:rPr lang="zh-CN" altLang="en-US" dirty="0" smtClean="0">
                <a:ea typeface="微软雅黑 Light"/>
              </a:rPr>
              <a:t>方法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     }</a:t>
            </a:r>
          </a:p>
          <a:p>
            <a:r>
              <a:rPr lang="en-US" dirty="0" smtClean="0">
                <a:ea typeface="微软雅黑 Light"/>
              </a:rPr>
              <a:t>protected void </a:t>
            </a:r>
            <a:r>
              <a:rPr lang="en-US" dirty="0" err="1" smtClean="0">
                <a:ea typeface="微软雅黑 Light"/>
              </a:rPr>
              <a:t>doGet</a:t>
            </a:r>
            <a:r>
              <a:rPr lang="en-US" dirty="0" smtClean="0">
                <a:ea typeface="微软雅黑 Light"/>
              </a:rPr>
              <a:t>(</a:t>
            </a:r>
            <a:r>
              <a:rPr lang="en-US" dirty="0" err="1" smtClean="0">
                <a:ea typeface="微软雅黑 Light"/>
              </a:rPr>
              <a:t>HttpServletRequest</a:t>
            </a:r>
            <a:r>
              <a:rPr lang="en-US" dirty="0" smtClean="0">
                <a:ea typeface="微软雅黑 Light"/>
              </a:rPr>
              <a:t> request, </a:t>
            </a:r>
            <a:r>
              <a:rPr lang="en-US" dirty="0" err="1" smtClean="0">
                <a:ea typeface="微软雅黑 Light"/>
              </a:rPr>
              <a:t>HttpServletResponse</a:t>
            </a:r>
            <a:r>
              <a:rPr lang="en-US" dirty="0" smtClean="0">
                <a:ea typeface="微软雅黑 Light"/>
              </a:rPr>
              <a:t> response) throws </a:t>
            </a:r>
            <a:r>
              <a:rPr lang="en-US" dirty="0" err="1" smtClean="0">
                <a:ea typeface="微软雅黑 Light"/>
              </a:rPr>
              <a:t>ServletException</a:t>
            </a:r>
            <a:r>
              <a:rPr lang="en-US" dirty="0" smtClean="0">
                <a:ea typeface="微软雅黑 Light"/>
              </a:rPr>
              <a:t>, </a:t>
            </a:r>
            <a:r>
              <a:rPr lang="en-US" dirty="0" err="1" smtClean="0">
                <a:ea typeface="微软雅黑 Light"/>
              </a:rPr>
              <a:t>IOException</a:t>
            </a:r>
            <a:r>
              <a:rPr lang="en-US" dirty="0" smtClean="0">
                <a:ea typeface="微软雅黑 Light"/>
              </a:rPr>
              <a:t> {</a:t>
            </a:r>
          </a:p>
          <a:p>
            <a:r>
              <a:rPr lang="en-US" dirty="0" smtClean="0">
                <a:ea typeface="微软雅黑 Light"/>
              </a:rPr>
              <a:t>        </a:t>
            </a:r>
            <a:r>
              <a:rPr lang="en-US" dirty="0" err="1" smtClean="0">
                <a:ea typeface="微软雅黑 Light"/>
              </a:rPr>
              <a:t>System.out.println</a:t>
            </a:r>
            <a:r>
              <a:rPr lang="en-US" dirty="0" smtClean="0">
                <a:ea typeface="微软雅黑 Light"/>
              </a:rPr>
              <a:t>("</a:t>
            </a:r>
            <a:r>
              <a:rPr lang="zh-CN" altLang="en-US" dirty="0" smtClean="0">
                <a:ea typeface="微软雅黑 Light"/>
              </a:rPr>
              <a:t>调用</a:t>
            </a:r>
            <a:r>
              <a:rPr lang="en-US" dirty="0" err="1" smtClean="0">
                <a:ea typeface="微软雅黑 Light"/>
              </a:rPr>
              <a:t>doGet</a:t>
            </a:r>
            <a:r>
              <a:rPr lang="zh-CN" altLang="en-US" dirty="0" smtClean="0">
                <a:ea typeface="微软雅黑 Light"/>
              </a:rPr>
              <a:t>方法</a:t>
            </a:r>
            <a:r>
              <a:rPr lang="en-US" altLang="zh-CN" dirty="0" smtClean="0">
                <a:ea typeface="微软雅黑 Light"/>
              </a:rPr>
              <a:t>");</a:t>
            </a:r>
          </a:p>
          <a:p>
            <a:r>
              <a:rPr lang="en-US" altLang="zh-CN" dirty="0" smtClean="0">
                <a:ea typeface="微软雅黑 Light"/>
              </a:rPr>
              <a:t>}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930" y="1093304"/>
            <a:ext cx="11015870" cy="125575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测试步骤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第一次访问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TestThreadServlet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，结果为：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3508" y="881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1【</a:t>
            </a:r>
            <a:r>
              <a:rPr lang="en-US" altLang="zh-CN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Servlet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线程特性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】-3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3" name="TextBox 22">
            <a:hlinkClick r:id="rId3" action="ppaction://hlinkfile"/>
          </p:cNvPr>
          <p:cNvSpPr txBox="1"/>
          <p:nvPr/>
        </p:nvSpPr>
        <p:spPr>
          <a:xfrm>
            <a:off x="9616966" y="116632"/>
            <a:ext cx="2379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课堂案例：</a:t>
            </a:r>
            <a:r>
              <a:rPr lang="en-US" altLang="zh-CN" dirty="0" smtClean="0">
                <a:hlinkClick r:id="rId4" action="ppaction://hlinkfile"/>
              </a:rPr>
              <a:t>TestThreadServlet.java</a:t>
            </a:r>
            <a:endParaRPr lang="en-US" dirty="0"/>
          </a:p>
        </p:txBody>
      </p:sp>
      <p:pic>
        <p:nvPicPr>
          <p:cNvPr id="3073" name="Picture 1" descr="C:\Users\wxh\AppData\Roaming\Tencent\Users\29097443\QQ\WinTemp\RichOle\9TG_X$6ICLRBTA_4YA@83U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2070" y="1655379"/>
            <a:ext cx="2752725" cy="6381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332675" y="2491180"/>
            <a:ext cx="11015870" cy="1255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打开新的浏览器窗口，访问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TestThreadServlet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，结果为：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3074" name="Picture 2" descr="C:\Users\wxh\AppData\Roaming\Tencent\Users\29097443\QQ\WinTemp\RichOle\H)C7O{0L~O0`FNTKUM)IU8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08882" y="2711668"/>
            <a:ext cx="1114425" cy="2190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343185" y="3132311"/>
            <a:ext cx="11015870" cy="1255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不管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再有多少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个新的浏览器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窗口访问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TestThreadServlet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，结果都是：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0" name="Picture 2" descr="C:\Users\wxh\AppData\Roaming\Tencent\Users\29097443\QQ\WinTemp\RichOle\H)C7O{0L~O0`FNTKUM)IU86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02262" y="3305503"/>
            <a:ext cx="1114425" cy="21907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67559" y="4240924"/>
            <a:ext cx="10846676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微软雅黑 Light"/>
              </a:rPr>
              <a:t>结论：第一次访问</a:t>
            </a:r>
            <a:r>
              <a:rPr lang="en-US" altLang="zh-CN" sz="2000" dirty="0" err="1" smtClean="0">
                <a:ea typeface="微软雅黑 Light"/>
              </a:rPr>
              <a:t>Servlet</a:t>
            </a:r>
            <a:r>
              <a:rPr lang="zh-CN" altLang="en-US" sz="2000" dirty="0" smtClean="0">
                <a:ea typeface="微软雅黑 Light"/>
              </a:rPr>
              <a:t>时，服务器将创建一个该</a:t>
            </a:r>
            <a:r>
              <a:rPr lang="en-US" altLang="zh-CN" sz="2000" dirty="0" err="1" smtClean="0">
                <a:ea typeface="微软雅黑 Light"/>
              </a:rPr>
              <a:t>Servlet</a:t>
            </a:r>
            <a:r>
              <a:rPr lang="zh-CN" altLang="en-US" sz="2000" dirty="0" smtClean="0">
                <a:ea typeface="微软雅黑 Light"/>
              </a:rPr>
              <a:t>类的</a:t>
            </a:r>
            <a:r>
              <a:rPr lang="zh-CN" altLang="en-US" sz="2000" dirty="0" smtClean="0">
                <a:ea typeface="微软雅黑 Light"/>
              </a:rPr>
              <a:t>对象，并调用</a:t>
            </a:r>
            <a:r>
              <a:rPr lang="en-US" altLang="zh-CN" sz="2000" dirty="0" err="1" smtClean="0">
                <a:ea typeface="微软雅黑 Light"/>
              </a:rPr>
              <a:t>doXXX</a:t>
            </a:r>
            <a:r>
              <a:rPr lang="zh-CN" altLang="en-US" sz="2000" dirty="0" smtClean="0">
                <a:ea typeface="微软雅黑 Light"/>
              </a:rPr>
              <a:t>方法生成响应；多个客户端访问同一个</a:t>
            </a:r>
            <a:r>
              <a:rPr lang="en-US" altLang="zh-CN" sz="2000" dirty="0" err="1" smtClean="0">
                <a:ea typeface="微软雅黑 Light"/>
              </a:rPr>
              <a:t>Servlet</a:t>
            </a:r>
            <a:r>
              <a:rPr lang="zh-CN" altLang="en-US" sz="2000" dirty="0" smtClean="0">
                <a:ea typeface="微软雅黑 Light"/>
              </a:rPr>
              <a:t>时，不再创建新的对象，而是共用同一个</a:t>
            </a:r>
            <a:r>
              <a:rPr lang="en-US" altLang="zh-CN" sz="2000" dirty="0" err="1" smtClean="0">
                <a:ea typeface="微软雅黑 Light"/>
              </a:rPr>
              <a:t>Servlet</a:t>
            </a:r>
            <a:r>
              <a:rPr lang="zh-CN" altLang="en-US" sz="2000" dirty="0" smtClean="0">
                <a:ea typeface="微软雅黑 Light"/>
              </a:rPr>
              <a:t>对象。可以说，</a:t>
            </a:r>
            <a:r>
              <a:rPr lang="en-US" altLang="zh-CN" sz="2000" dirty="0" err="1" smtClean="0">
                <a:solidFill>
                  <a:srgbClr val="C00000"/>
                </a:solidFill>
                <a:ea typeface="微软雅黑 Light"/>
              </a:rPr>
              <a:t>Servlet</a:t>
            </a:r>
            <a:r>
              <a:rPr lang="zh-CN" altLang="en-US" sz="2000" dirty="0" smtClean="0">
                <a:solidFill>
                  <a:srgbClr val="C00000"/>
                </a:solidFill>
                <a:ea typeface="微软雅黑 Light"/>
              </a:rPr>
              <a:t>是多线程单实例的。</a:t>
            </a:r>
            <a:endParaRPr lang="en-US" sz="2000" dirty="0">
              <a:solidFill>
                <a:srgbClr val="C00000"/>
              </a:solidFill>
              <a:ea typeface="微软雅黑 Light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9112469" y="819806"/>
            <a:ext cx="2301765" cy="1986455"/>
          </a:xfrm>
          <a:prstGeom prst="wedgeEllipseCallout">
            <a:avLst>
              <a:gd name="adj1" fmla="val -69874"/>
              <a:gd name="adj2" fmla="val 76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zh-CN" altLang="en-US" dirty="0" smtClean="0">
                <a:solidFill>
                  <a:schemeClr val="tx1"/>
                </a:solidFill>
              </a:rPr>
              <a:t>调用构造方法</a:t>
            </a:r>
            <a:r>
              <a:rPr lang="zh-CN" altLang="en-US" dirty="0" smtClean="0">
                <a:solidFill>
                  <a:schemeClr val="tx1"/>
                </a:solidFill>
              </a:rPr>
              <a:t>创建对象，再调用有参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方法，再调用无参</a:t>
            </a:r>
            <a:r>
              <a:rPr lang="en-US" altLang="zh-CN" dirty="0" smtClean="0">
                <a:solidFill>
                  <a:schemeClr val="tx1"/>
                </a:solidFill>
              </a:rPr>
              <a:t>init</a:t>
            </a:r>
            <a:r>
              <a:rPr lang="zh-CN" altLang="en-US" dirty="0" smtClean="0">
                <a:solidFill>
                  <a:schemeClr val="tx1"/>
                </a:solidFill>
              </a:rPr>
              <a:t>方法。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647" y="756745"/>
            <a:ext cx="11015870" cy="67791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应用基于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协议，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协议基于请求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响应模型；</a:t>
            </a:r>
            <a:endParaRPr lang="en-US" altLang="zh-CN" sz="2400" dirty="0" smtClean="0">
              <a:solidFill>
                <a:srgbClr val="C00000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20805" y="0"/>
            <a:ext cx="11573813" cy="849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知识点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2【</a:t>
            </a:r>
            <a:r>
              <a:rPr lang="zh-CN" alt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请求和响应接口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】-1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pic>
        <p:nvPicPr>
          <p:cNvPr id="31" name="Picture 2" descr="C:\Users\wxh\Desktop\u=2323908613,195917906&amp;fm=23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7445" y="1763767"/>
            <a:ext cx="1435648" cy="916371"/>
          </a:xfrm>
          <a:prstGeom prst="rect">
            <a:avLst/>
          </a:prstGeom>
          <a:noFill/>
        </p:spPr>
      </p:pic>
      <p:pic>
        <p:nvPicPr>
          <p:cNvPr id="32" name="Picture 5" descr="C:\Users\wxh\AppData\Roaming\Tencent\Users\29097443\QQ\WinTemp\RichOle\]Z]OHZJ~~(@$)XU$S@`8T`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5752" y="1937189"/>
            <a:ext cx="514350" cy="381000"/>
          </a:xfrm>
          <a:prstGeom prst="rect">
            <a:avLst/>
          </a:prstGeom>
          <a:noFill/>
        </p:spPr>
      </p:pic>
      <p:sp>
        <p:nvSpPr>
          <p:cNvPr id="33" name="Oval Callout 32"/>
          <p:cNvSpPr/>
          <p:nvPr/>
        </p:nvSpPr>
        <p:spPr>
          <a:xfrm>
            <a:off x="204951" y="1434661"/>
            <a:ext cx="1907627" cy="1608084"/>
          </a:xfrm>
          <a:prstGeom prst="wedgeEllipseCallout">
            <a:avLst>
              <a:gd name="adj1" fmla="val 85834"/>
              <a:gd name="adj2" fmla="val 84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通过浏览器提交给服务器端的所有数据，都称为请求数据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Callout 33"/>
          <p:cNvSpPr/>
          <p:nvPr/>
        </p:nvSpPr>
        <p:spPr>
          <a:xfrm>
            <a:off x="7467599" y="1303282"/>
            <a:ext cx="1907627" cy="1608084"/>
          </a:xfrm>
          <a:prstGeom prst="wedgeEllipseCallout">
            <a:avLst>
              <a:gd name="adj1" fmla="val -78629"/>
              <a:gd name="adj2" fmla="val 35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通过服务器返回给客户端的所有数据，都称为响应数据。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4020208" y="1891862"/>
            <a:ext cx="2617076" cy="567559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18841" y="1560786"/>
            <a:ext cx="64638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76647" y="2438400"/>
            <a:ext cx="646387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响应</a:t>
            </a:r>
            <a:endParaRPr lang="en-US" altLang="en-US" dirty="0" smtClean="0"/>
          </a:p>
        </p:txBody>
      </p:sp>
      <p:sp>
        <p:nvSpPr>
          <p:cNvPr id="38" name="内容占位符 2"/>
          <p:cNvSpPr txBox="1">
            <a:spLocks/>
          </p:cNvSpPr>
          <p:nvPr/>
        </p:nvSpPr>
        <p:spPr>
          <a:xfrm>
            <a:off x="521862" y="3053254"/>
            <a:ext cx="11015870" cy="1061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fontAlgn="auto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Servlet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API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中，定义了请求接口和响应接口，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用来封装和操作操作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请求和响应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数据；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608082" y="4524704"/>
            <a:ext cx="3168869" cy="55179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javax.servlet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ServletRequest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253654" y="4472152"/>
            <a:ext cx="3168869" cy="55179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javax.servlet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ServletResponse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127448" y="5888785"/>
            <a:ext cx="4125310" cy="55179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javax.servlet.http.Http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ServletRequest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5827987" y="5917325"/>
            <a:ext cx="4125310" cy="55179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javax.servlet.http.Http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ServletResponse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2" idx="0"/>
            <a:endCxn id="39" idx="2"/>
          </p:cNvCxnSpPr>
          <p:nvPr/>
        </p:nvCxnSpPr>
        <p:spPr>
          <a:xfrm flipV="1">
            <a:off x="3190103" y="5076497"/>
            <a:ext cx="2414" cy="81228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0"/>
          </p:cNvCxnSpPr>
          <p:nvPr/>
        </p:nvCxnSpPr>
        <p:spPr>
          <a:xfrm flipH="1" flipV="1">
            <a:off x="7885386" y="5023945"/>
            <a:ext cx="5256" cy="89338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580994" y="4209393"/>
            <a:ext cx="0" cy="252248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501462" y="4093780"/>
            <a:ext cx="13768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请求接口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210096" y="4041229"/>
            <a:ext cx="137685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响应接口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6723</TotalTime>
  <Words>3220</Words>
  <Application>Microsoft Office PowerPoint</Application>
  <PresentationFormat>Custom</PresentationFormat>
  <Paragraphs>426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主题</vt:lpstr>
      <vt:lpstr>Servlet入门</vt:lpstr>
      <vt:lpstr>本章内容：共1小节，11个知识点</vt:lpstr>
      <vt:lpstr>本章目标</vt:lpstr>
      <vt:lpstr>第1节【Servlet入门】-1</vt:lpstr>
      <vt:lpstr>第1节【Servlet入门】-2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本节总结提问【Servlet入门】</vt:lpstr>
      <vt:lpstr>本节总结【Servlet入门】</vt:lpstr>
      <vt:lpstr>本章作业</vt:lpstr>
      <vt:lpstr>本章作业</vt:lpstr>
      <vt:lpstr>Slide 36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wxh</cp:lastModifiedBy>
  <cp:revision>1254</cp:revision>
  <dcterms:created xsi:type="dcterms:W3CDTF">2014-03-19T14:07:00Z</dcterms:created>
  <dcterms:modified xsi:type="dcterms:W3CDTF">2017-06-01T08:19:33Z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2052-10.1.0.5843</vt:lpwstr>
  </property>
</Properties>
</file>