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78" r:id="rId2"/>
    <p:sldId id="481" r:id="rId3"/>
    <p:sldId id="493" r:id="rId4"/>
    <p:sldId id="483" r:id="rId5"/>
    <p:sldId id="605" r:id="rId6"/>
    <p:sldId id="606" r:id="rId7"/>
    <p:sldId id="589" r:id="rId8"/>
    <p:sldId id="607" r:id="rId9"/>
    <p:sldId id="506" r:id="rId10"/>
    <p:sldId id="507" r:id="rId11"/>
    <p:sldId id="608" r:id="rId12"/>
    <p:sldId id="591" r:id="rId13"/>
    <p:sldId id="592" r:id="rId14"/>
    <p:sldId id="510" r:id="rId15"/>
    <p:sldId id="511" r:id="rId16"/>
    <p:sldId id="486" r:id="rId17"/>
    <p:sldId id="602" r:id="rId18"/>
    <p:sldId id="611" r:id="rId19"/>
    <p:sldId id="609" r:id="rId20"/>
    <p:sldId id="612" r:id="rId21"/>
    <p:sldId id="613" r:id="rId22"/>
    <p:sldId id="494" r:id="rId23"/>
    <p:sldId id="614" r:id="rId24"/>
    <p:sldId id="603" r:id="rId25"/>
    <p:sldId id="604" r:id="rId26"/>
    <p:sldId id="615" r:id="rId27"/>
    <p:sldId id="610" r:id="rId28"/>
    <p:sldId id="504" r:id="rId29"/>
    <p:sldId id="499" r:id="rId30"/>
    <p:sldId id="585" r:id="rId31"/>
    <p:sldId id="586" r:id="rId32"/>
    <p:sldId id="47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9422" autoAdjust="0"/>
  </p:normalViewPr>
  <p:slideViewPr>
    <p:cSldViewPr snapToGrid="0">
      <p:cViewPr>
        <p:scale>
          <a:sx n="60" d="100"/>
          <a:sy n="60" d="100"/>
        </p:scale>
        <p:origin x="-108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本课程主要学习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的本质是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，所以本节先创建最简单的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应用，编写简单的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，能够运行这个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zh-CN" altLang="en-US" baseline="0" dirty="0" smtClean="0"/>
              <a:t>       本课程主要学习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应用开发，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应用开发有很多技术可以实现，例如</a:t>
            </a:r>
            <a:r>
              <a:rPr lang="en-US" altLang="zh-CN" baseline="0" dirty="0" smtClean="0"/>
              <a:t>PHP</a:t>
            </a:r>
            <a:r>
              <a:rPr lang="zh-CN" altLang="en-US" baseline="0" dirty="0" smtClean="0"/>
              <a:t>技术，</a:t>
            </a:r>
            <a:r>
              <a:rPr lang="en-US" altLang="zh-CN" baseline="0" dirty="0" err="1" smtClean="0"/>
              <a:t>.Net</a:t>
            </a:r>
            <a:r>
              <a:rPr lang="zh-CN" altLang="en-US" baseline="0" dirty="0" smtClean="0"/>
              <a:t>技术都可以，我们的目标是成为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软件开发工程师， 所以</a:t>
            </a:r>
            <a:r>
              <a:rPr lang="zh-CN" altLang="en-US" baseline="0" dirty="0" smtClean="0"/>
              <a:t>我们学习使用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技术开发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应用。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技术有三个版本，</a:t>
            </a:r>
            <a:r>
              <a:rPr lang="en-US" altLang="zh-CN" baseline="0" dirty="0" err="1" smtClean="0"/>
              <a:t>JavaSE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JavaEE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JavaME</a:t>
            </a:r>
            <a:r>
              <a:rPr lang="zh-CN" altLang="en-US" baseline="0" dirty="0" smtClean="0"/>
              <a:t>，开发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应用将使用到</a:t>
            </a:r>
            <a:r>
              <a:rPr lang="en-US" altLang="zh-CN" baseline="0" dirty="0" err="1" smtClean="0"/>
              <a:t>JavaEE</a:t>
            </a:r>
            <a:r>
              <a:rPr lang="zh-CN" altLang="en-US" baseline="0" dirty="0" smtClean="0"/>
              <a:t>技术，本课程主要学习</a:t>
            </a:r>
            <a:r>
              <a:rPr lang="en-US" altLang="zh-CN" baseline="0" dirty="0" smtClean="0"/>
              <a:t>JSP/Servlet</a:t>
            </a:r>
            <a:r>
              <a:rPr lang="zh-CN" altLang="en-US" baseline="0" dirty="0" smtClean="0"/>
              <a:t>技术，学习后，将能够使用</a:t>
            </a:r>
            <a:r>
              <a:rPr lang="en-US" altLang="zh-CN" baseline="0" dirty="0" smtClean="0"/>
              <a:t>JSP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应用。学习完本课程后，还将学习一系列的常用框架技术，能够更高效地开发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       本章</a:t>
            </a:r>
            <a:r>
              <a:rPr lang="zh-CN" altLang="en-US" baseline="0" dirty="0" smtClean="0"/>
              <a:t>学习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应用开发的基本概念，能够使用</a:t>
            </a:r>
            <a:r>
              <a:rPr lang="en-US" altLang="zh-CN" baseline="0" dirty="0" smtClean="0"/>
              <a:t>IDE</a:t>
            </a:r>
            <a:r>
              <a:rPr lang="zh-CN" altLang="en-US" baseline="0" dirty="0" smtClean="0"/>
              <a:t>开发一个最简单的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应用，并能够运行起来。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两个顶级接口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charset="0"/>
              <a:buBlip>
                <a:blip r:embed="rId3"/>
              </a:buBlip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Servlet</a:t>
            </a:r>
          </a:p>
          <a:p>
            <a:pPr marL="742950" lvl="2" indent="-342900" eaLnBrk="1" hangingPunct="1">
              <a:buClr>
                <a:srgbClr val="92D050"/>
              </a:buClr>
              <a:buFont typeface="Arial" charset="0"/>
              <a:buBlip>
                <a:blip r:embed="rId3"/>
              </a:buBlip>
            </a:pP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ServletConfig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接口的实现类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charset="0"/>
              <a:buBlip>
                <a:blip r:embed="rId3"/>
              </a:buBlip>
            </a:pP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GenericServlet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协议的实现类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charset="0"/>
              <a:buBlip>
                <a:blip r:embed="rId3"/>
              </a:buBlip>
            </a:pP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HttpServlet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自定义的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类往往都直接继承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，因此自定义的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类中都可以直接调用两个接口及一个实现类的方法，也可以根据情况去覆盖这些方法</a:t>
            </a:r>
            <a:endParaRPr lang="en-US" altLang="zh-CN" dirty="0" smtClean="0"/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最常使用的方法：</a:t>
            </a:r>
            <a:endParaRPr lang="en-US" altLang="zh-CN" dirty="0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dirty="0" err="1" smtClean="0"/>
              <a:t>ServletConfig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getInitParameter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getServletContext</a:t>
            </a:r>
            <a:endParaRPr lang="en-US" altLang="zh-CN" dirty="0" smtClean="0"/>
          </a:p>
          <a:p>
            <a:pPr lvl="1">
              <a:buFontTx/>
              <a:buBlip>
                <a:blip r:embed="rId3"/>
              </a:buBlip>
            </a:pP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两个顶级接口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charset="0"/>
              <a:buBlip>
                <a:blip r:embed="rId3"/>
              </a:buBlip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Servlet</a:t>
            </a:r>
          </a:p>
          <a:p>
            <a:pPr marL="742950" lvl="2" indent="-342900" eaLnBrk="1" hangingPunct="1">
              <a:buClr>
                <a:srgbClr val="92D050"/>
              </a:buClr>
              <a:buFont typeface="Arial" charset="0"/>
              <a:buBlip>
                <a:blip r:embed="rId3"/>
              </a:buBlip>
            </a:pP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ServletConfig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接口的实现类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charset="0"/>
              <a:buBlip>
                <a:blip r:embed="rId3"/>
              </a:buBlip>
            </a:pP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GenericServlet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基于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协议的实现类</a:t>
            </a:r>
            <a:endParaRPr lang="en-US" altLang="zh-CN" dirty="0" smtClean="0"/>
          </a:p>
          <a:p>
            <a:pPr marL="742950" lvl="2" indent="-342900" eaLnBrk="1" hangingPunct="1">
              <a:buClr>
                <a:srgbClr val="92D050"/>
              </a:buClr>
              <a:buFont typeface="Arial" charset="0"/>
              <a:buBlip>
                <a:blip r:embed="rId3"/>
              </a:buBlip>
            </a:pP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HttpServlet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自定义的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类往往都直接继承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，因此自定义的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类中都可以直接调用两个接口及一个实现类的方法，也可以根据情况去覆盖这些方法</a:t>
            </a:r>
            <a:endParaRPr lang="en-US" altLang="zh-CN" dirty="0" smtClean="0"/>
          </a:p>
          <a:p>
            <a:pPr eaLnBrk="1" hangingPunct="1">
              <a:buFontTx/>
              <a:buBlip>
                <a:blip r:embed="rId3"/>
              </a:buBlip>
            </a:pPr>
            <a:r>
              <a:rPr lang="zh-CN" altLang="en-US" dirty="0" smtClean="0"/>
              <a:t>最常使用的方法：</a:t>
            </a:r>
            <a:endParaRPr lang="en-US" altLang="zh-CN" dirty="0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dirty="0" err="1" smtClean="0"/>
              <a:t>ServletConfig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getInitParameter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getServletContext</a:t>
            </a:r>
            <a:endParaRPr lang="en-US" altLang="zh-CN" dirty="0" smtClean="0"/>
          </a:p>
          <a:p>
            <a:pPr lvl="1">
              <a:buFontTx/>
              <a:buBlip>
                <a:blip r:embed="rId3"/>
              </a:buBlip>
            </a:pP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体会用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生成页面的繁琐，为后续引出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做好铺垫。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本课程主要学习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技术来开发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应用，本节先了解一些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应用的基本概念，了解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的基本概念。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的本质是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，所以先了解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。后续还将对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</a:t>
            </a:r>
            <a:r>
              <a:rPr lang="zh-CN" altLang="en-US" baseline="0" dirty="0" smtClean="0"/>
              <a:t>相关知识点深入学习，本节只做最简单的了解。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优缺点：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结构没有像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B/S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（下一个基本概念介绍）结构中服务器向客户端发送的数据还包含了大量的非实际交换数据，比如请求响应头，还有页面数据等等，它的相应时间还是相对较快的；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安装的客户端软件，很多的业务逻辑、算法逻辑处理都在客户端进行，这样就减轻了服务器的压力，这是优点，但是带来的问题也显而易见，不但有被反编译的安全隐患，而且不断的安装各种客户端软件，会使客户端越来越臃肿；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升级维护等工作上带来的麻烦也是令人不愉快，因为每发生一次升级都需要重新更新客户端的软件，这样做的后果就是在开发上的工作量加大，而且用户每次都要更新自己终端上的软件，这些都是令人非常头疼的问题；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由于需要在客户端进行安装特定软件，因此对操作系统有一定的限制；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31532;&#19968;&#20010;Web&#31243;&#24207;/FirstServlet.jav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hapter01/hello.do&#35775;&#38382;FirstServle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开发快速入门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359453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我们的学习目标是使用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组件，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组件都需要运行在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应用服务器上；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本课程选用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Apache</a:t>
            </a:r>
            <a:r>
              <a:rPr lang="zh-CN" altLang="en-US" sz="2400" dirty="0" smtClean="0"/>
              <a:t>软件基金会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做为应用服务器，也称为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容器（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开源、免费，在中小型系统和并发访问用户不是很多的场合下被普遍使用，是开发和调试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Servlet/JSP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程序的首选；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4【Tomcat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介绍及安装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3794" name="Picture 2" descr="http://f.hiphotos.baidu.com/baike/w%3D268%3Bg%3D0/sign=3acb7ae0dc33c895a67e9f7de92814cd/b3b7d0a20cf431adfe004e4e4e36acaf2fdd98f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540" y="4812534"/>
            <a:ext cx="2552700" cy="685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52496" y="4540469"/>
            <a:ext cx="827164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下载地址：</a:t>
            </a:r>
            <a:r>
              <a:rPr lang="en-US" altLang="zh-CN" dirty="0" smtClean="0"/>
              <a:t>http://tomcat.apache.org/</a:t>
            </a:r>
            <a:r>
              <a:rPr lang="zh-CN" altLang="en-US" dirty="0" smtClean="0"/>
              <a:t>； 本课程采用</a:t>
            </a:r>
            <a:r>
              <a:rPr lang="en-US" altLang="zh-CN" dirty="0" smtClean="0"/>
              <a:t>T</a:t>
            </a:r>
            <a:r>
              <a:rPr lang="en-US" altLang="zh-CN" dirty="0" smtClean="0">
                <a:solidFill>
                  <a:srgbClr val="C00000"/>
                </a:solidFill>
              </a:rPr>
              <a:t>omcat7.0</a:t>
            </a:r>
            <a:r>
              <a:rPr lang="zh-CN" altLang="en-US" dirty="0" smtClean="0"/>
              <a:t>版本；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1475" y="5244662"/>
            <a:ext cx="827164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安装：下载到的是一个压缩包，解压缩即可；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解压路径不要包含中文或空格等</a:t>
            </a:r>
            <a:r>
              <a:rPr lang="en-US" altLang="zh-CN" dirty="0" smtClean="0"/>
              <a:t>】</a:t>
            </a:r>
            <a:endParaRPr lang="en-US" dirty="0"/>
          </a:p>
        </p:txBody>
      </p:sp>
      <p:cxnSp>
        <p:nvCxnSpPr>
          <p:cNvPr id="15" name="Curved Connector 14"/>
          <p:cNvCxnSpPr>
            <a:stCxn id="33794" idx="3"/>
            <a:endCxn id="12" idx="1"/>
          </p:cNvCxnSpPr>
          <p:nvPr/>
        </p:nvCxnSpPr>
        <p:spPr>
          <a:xfrm flipV="1">
            <a:off x="3181240" y="4725135"/>
            <a:ext cx="371256" cy="4302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33794" idx="3"/>
            <a:endCxn id="13" idx="1"/>
          </p:cNvCxnSpPr>
          <p:nvPr/>
        </p:nvCxnSpPr>
        <p:spPr>
          <a:xfrm>
            <a:off x="3181240" y="5155434"/>
            <a:ext cx="350235" cy="2738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394137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解压缩后，就可以启动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设置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java_home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环境变量，将路径指定到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的安装目录下；</a:t>
            </a:r>
            <a:endParaRPr lang="en-US" sz="2000" dirty="0" smtClean="0"/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窗口，转到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安装目录的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目录，运行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startup</a:t>
            </a:r>
          </a:p>
          <a:p>
            <a:pPr lvl="1"/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启动成功后，可以通过浏览器访问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输入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http://127.0.0.1:8080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其中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127.0.0.1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指的是访问本机，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8080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端口；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访问到如下页面，说明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安装启动成功；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4【Tomcat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介绍及安装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6563" name="Picture 3" descr="C:\Users\wxh\AppData\Roaming\Tencent\Users\29097443\QQ\WinTemp\RichOle\45BY)HVQJE6FHT97L_}QB4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6441" y="1135118"/>
            <a:ext cx="3248025" cy="1323975"/>
          </a:xfrm>
          <a:prstGeom prst="rect">
            <a:avLst/>
          </a:prstGeom>
          <a:noFill/>
        </p:spPr>
      </p:pic>
      <p:pic>
        <p:nvPicPr>
          <p:cNvPr id="66564" name="Picture 4" descr="C:\Users\wxh\AppData\Roaming\Tencent\Users\29097443\QQ\WinTemp\RichOle\)WLY8J05[XX@OE}I[%GET)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26013" y="4209974"/>
            <a:ext cx="3459545" cy="2364245"/>
          </a:xfrm>
          <a:prstGeom prst="rect">
            <a:avLst/>
          </a:prstGeom>
          <a:noFill/>
        </p:spPr>
      </p:pic>
      <p:pic>
        <p:nvPicPr>
          <p:cNvPr id="66565" name="Picture 5" descr="C:\Users\wxh\AppData\Roaming\Tencent\Users\29097443\QQ\WinTemp\RichOle\6QJ9HKKR5KPOM}LI%_I1GZ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2413" y="2490951"/>
            <a:ext cx="6267450" cy="523875"/>
          </a:xfrm>
          <a:prstGeom prst="rect">
            <a:avLst/>
          </a:prstGeom>
          <a:noFill/>
        </p:spPr>
      </p:pic>
      <p:cxnSp>
        <p:nvCxnSpPr>
          <p:cNvPr id="8" name="Curved Connector 7"/>
          <p:cNvCxnSpPr>
            <a:endCxn id="66563" idx="1"/>
          </p:cNvCxnSpPr>
          <p:nvPr/>
        </p:nvCxnSpPr>
        <p:spPr>
          <a:xfrm>
            <a:off x="7945821" y="1639614"/>
            <a:ext cx="630620" cy="1574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281256" cy="14819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本课程选择使用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运行的环境，也就是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容器；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除了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外，还有其他容器可以使用；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常见其他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容器简介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746" name="AutoShape 2" descr="http://img0.imgtn.bdimg.com/it/u=424085902,2564740010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7" name="Picture 3" descr="C:\Users\wxh\Desktop\u=424085902,2564740010&amp;fm=23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979" y="2353003"/>
            <a:ext cx="1406416" cy="105481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86000" y="2569779"/>
            <a:ext cx="9049407" cy="70788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JBoss</a:t>
            </a:r>
            <a:r>
              <a:rPr lang="zh-CN" altLang="en-US" sz="2000" dirty="0" smtClean="0"/>
              <a:t>支持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标准，能够作为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应用服务器使用，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容器只是其中一部分；</a:t>
            </a:r>
            <a:endParaRPr lang="en-US" sz="2000" dirty="0"/>
          </a:p>
        </p:txBody>
      </p:sp>
      <p:sp>
        <p:nvSpPr>
          <p:cNvPr id="31749" name="AutoShape 5" descr="https://ss0.bdstatic.com/70cFvHSh_Q1YnxGkpoWK1HF6hhy/it/u=1500155199,424888705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50" name="Picture 6" descr="C:\Users\wxh\Desktop\u=1500155199,4248887059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74314"/>
            <a:ext cx="2486025" cy="168592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280745" y="3904593"/>
            <a:ext cx="9049407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Resin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CAUCHO</a:t>
            </a:r>
            <a:r>
              <a:rPr lang="zh-CN" altLang="en-US" sz="2000" dirty="0" smtClean="0"/>
              <a:t>公司的产品，是一个非常流行的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容器，性能也比较优良；</a:t>
            </a:r>
            <a:endParaRPr lang="en-US" sz="2000" dirty="0"/>
          </a:p>
        </p:txBody>
      </p:sp>
      <p:pic>
        <p:nvPicPr>
          <p:cNvPr id="31751" name="Picture 7" descr="C:\Users\wxh\Desktop\u=3665860732,2429553936&amp;fm=11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458" y="5076496"/>
            <a:ext cx="1193673" cy="7429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338552" y="5144814"/>
            <a:ext cx="9049407" cy="70788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GlassFish</a:t>
            </a:r>
            <a:r>
              <a:rPr lang="zh-CN" altLang="en-US" sz="2000" dirty="0" smtClean="0"/>
              <a:t>支持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标准，是开源的、免费的，能够作为</a:t>
            </a:r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应用服务器使用，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容器只是其中一部分；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373642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规范中的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开发组件；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运行在服务器端，需要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容器的支持，例如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可以通过浏览器访问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可以生成动态页面返回给浏览器；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也是一段代码，是一个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类，这个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类需要遵守一定的编写规范，例如，必须继承于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javax.servlet.http.HttpServlet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的概念及功能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09338" y="4114800"/>
            <a:ext cx="3231931" cy="1986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71034" y="4114799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Tomcat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071945" y="4556234"/>
            <a:ext cx="977462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Servlet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80634" y="4598276"/>
            <a:ext cx="977462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Servlet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818178" y="5223642"/>
            <a:ext cx="977462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Servlet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887310" y="4713889"/>
            <a:ext cx="2822027" cy="236483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AutoShape 2" descr="http://img5.imgtn.bdimg.com/it/u=3366361469,1041718882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44510" y="4356536"/>
            <a:ext cx="2112579" cy="33855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请求访问一个</a:t>
            </a:r>
            <a:r>
              <a:rPr lang="en-US" altLang="zh-CN" sz="1600" dirty="0" smtClean="0"/>
              <a:t>Servlet;</a:t>
            </a:r>
            <a:endParaRPr lang="en-US" sz="1600" dirty="0"/>
          </a:p>
        </p:txBody>
      </p:sp>
      <p:sp>
        <p:nvSpPr>
          <p:cNvPr id="20" name="Left Arrow 19"/>
          <p:cNvSpPr/>
          <p:nvPr/>
        </p:nvSpPr>
        <p:spPr>
          <a:xfrm>
            <a:off x="4840014" y="5249917"/>
            <a:ext cx="2837793" cy="189186"/>
          </a:xfrm>
          <a:prstGeom prst="lef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07724" y="5454867"/>
            <a:ext cx="2112579" cy="83099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Tomcat</a:t>
            </a:r>
            <a:r>
              <a:rPr lang="zh-CN" altLang="en-US" sz="1600" dirty="0" smtClean="0"/>
              <a:t>运行</a:t>
            </a:r>
            <a:r>
              <a:rPr lang="en-US" altLang="zh-CN" sz="1600" dirty="0" smtClean="0"/>
              <a:t>Servlet</a:t>
            </a:r>
            <a:r>
              <a:rPr lang="zh-CN" altLang="en-US" sz="1600" dirty="0" smtClean="0"/>
              <a:t>，返回给客户端生成的动态页面；</a:t>
            </a:r>
            <a:endParaRPr lang="en-US" altLang="en-US" sz="1600" dirty="0" smtClean="0"/>
          </a:p>
        </p:txBody>
      </p:sp>
      <p:pic>
        <p:nvPicPr>
          <p:cNvPr id="29700" name="Picture 4" descr="C:\Users\wxh\AppData\Roaming\Tencent\Users\29097443\QQ\WinTemp\RichOle\Q(R{V`VR`Z6OH908RO@6H0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8268" y="4272454"/>
            <a:ext cx="3501018" cy="1977259"/>
          </a:xfrm>
          <a:prstGeom prst="rect">
            <a:avLst/>
          </a:prstGeom>
          <a:noFill/>
        </p:spPr>
      </p:pic>
      <p:pic>
        <p:nvPicPr>
          <p:cNvPr id="29701" name="Picture 5" descr="C:\Users\wxh\AppData\Roaming\Tencent\Users\29097443\QQ\WinTemp\RichOle\]Z]OHZJ~~(@$)XU$S@`8T`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05696" y="4240924"/>
            <a:ext cx="514350" cy="381000"/>
          </a:xfrm>
          <a:prstGeom prst="rect">
            <a:avLst/>
          </a:prstGeom>
          <a:noFill/>
        </p:spPr>
      </p:pic>
      <p:sp>
        <p:nvSpPr>
          <p:cNvPr id="16" name="Cloud Callout 15"/>
          <p:cNvSpPr/>
          <p:nvPr/>
        </p:nvSpPr>
        <p:spPr>
          <a:xfrm>
            <a:off x="9884979" y="0"/>
            <a:ext cx="2033751" cy="1954924"/>
          </a:xfrm>
          <a:prstGeom prst="cloudCallout">
            <a:avLst>
              <a:gd name="adj1" fmla="val -18473"/>
              <a:gd name="adj2" fmla="val 858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是本课程核心内容，</a:t>
            </a:r>
            <a:r>
              <a:rPr lang="en-US" altLang="zh-CN" dirty="0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的本质也是</a:t>
            </a:r>
            <a:r>
              <a:rPr lang="en-US" altLang="zh-CN" dirty="0" smtClean="0">
                <a:solidFill>
                  <a:schemeClr val="tx1"/>
                </a:solidFill>
              </a:rPr>
              <a:t>Servlet~~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基本概念及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应用入门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C/S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有什么区别？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站点和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应用有什么区别？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的概念和作用？</a:t>
            </a:r>
            <a:endParaRPr lang="en-US" altLang="zh-CN" dirty="0" smtClean="0"/>
          </a:p>
          <a:p>
            <a:r>
              <a:rPr lang="zh-CN" altLang="en-US" dirty="0" smtClean="0"/>
              <a:t>本课程主要的学习内容是什么？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基本概念及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应用入门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8994"/>
            <a:ext cx="10515600" cy="52822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 smtClean="0"/>
              <a:t>C/S</a:t>
            </a:r>
            <a:r>
              <a:rPr lang="zh-CN" altLang="en-US" sz="2400" dirty="0" smtClean="0"/>
              <a:t>被称为胖客户端，用户使用必须安装软件；</a:t>
            </a:r>
            <a:r>
              <a:rPr lang="en-US" altLang="zh-CN" sz="2400" dirty="0" smtClean="0"/>
              <a:t>B/S</a:t>
            </a:r>
            <a:r>
              <a:rPr lang="zh-CN" altLang="en-US" sz="2400" dirty="0" smtClean="0"/>
              <a:t>被称为瘦客户端，用户使用不需要安装软件，只要有浏览器即可；</a:t>
            </a:r>
            <a:endParaRPr lang="en-US" altLang="zh-CN" sz="2400" dirty="0" smtClean="0"/>
          </a:p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站点只用来浏览信息，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应用需要运行服务器端的程序，给客户提供服务；</a:t>
            </a:r>
            <a:endParaRPr lang="en-US" altLang="zh-CN" sz="2400" dirty="0" smtClean="0"/>
          </a:p>
          <a:p>
            <a:r>
              <a:rPr lang="en-US" altLang="zh-CN" sz="2400" dirty="0" smtClean="0"/>
              <a:t>Servlet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JavaEE</a:t>
            </a:r>
            <a:r>
              <a:rPr lang="zh-CN" altLang="en-US" sz="2400" dirty="0" smtClean="0"/>
              <a:t>系列技术中的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组件，是运行在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服务器上的程序，用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代码编写的类，必须遵守一定的规范；</a:t>
            </a:r>
            <a:endParaRPr lang="en-US" altLang="zh-CN" sz="2400" dirty="0" smtClean="0"/>
          </a:p>
          <a:p>
            <a:r>
              <a:rPr lang="zh-CN" altLang="en-US" sz="2400" dirty="0" smtClean="0"/>
              <a:t>本课程主要学习使用</a:t>
            </a:r>
            <a:r>
              <a:rPr lang="en-US" altLang="zh-CN" sz="2400" dirty="0" err="1" smtClean="0"/>
              <a:t>JavaEE</a:t>
            </a:r>
            <a:r>
              <a:rPr lang="zh-CN" altLang="en-US" sz="2400" dirty="0" smtClean="0"/>
              <a:t>规范中的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开发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的本质是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创建第一个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：编写第一个</a:t>
            </a:r>
            <a:r>
              <a:rPr lang="en-US" altLang="zh-CN" dirty="0" smtClean="0"/>
              <a:t>Servlet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Servlet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：部署到</a:t>
            </a:r>
            <a:r>
              <a:rPr lang="en-US" altLang="zh-CN" dirty="0" smtClean="0"/>
              <a:t>Tomcat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：运行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的生命周期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0" y="841057"/>
            <a:ext cx="11517739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本课程采用流行的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集成开发工具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服务器采用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，为了能够方便使用，先在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使用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创建第一个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9457" name="Picture 1" descr="C:\Users\wxh\AppData\Roaming\Tencent\Users\29097443\QQ\WinTemp\RichOle\2BV]}}TNQB0~_RBQ0%]W_R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904" y="2377439"/>
            <a:ext cx="3321926" cy="27342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4138" y="5470634"/>
            <a:ext cx="3310759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菜单：</a:t>
            </a:r>
            <a:r>
              <a:rPr lang="en-US" altLang="zh-CN" dirty="0" smtClean="0"/>
              <a:t>Window-preferences-server-runtime environments-add</a:t>
            </a:r>
            <a:endParaRPr lang="en-US" dirty="0"/>
          </a:p>
        </p:txBody>
      </p:sp>
      <p:pic>
        <p:nvPicPr>
          <p:cNvPr id="19458" name="Picture 2" descr="C:\Users\wxh\AppData\Roaming\Tencent\Users\29097443\QQ\WinTemp\RichOle\UBA]%3~%IOWH@6LE2BPMAU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9393" y="2127584"/>
            <a:ext cx="2598354" cy="31538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219904" y="5496910"/>
            <a:ext cx="2606565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Tomcat7</a:t>
            </a:r>
            <a:r>
              <a:rPr lang="zh-CN" altLang="en-US" dirty="0" smtClean="0"/>
              <a:t>版本，点击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按钮；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19459" name="Picture 3" descr="C:\Users\wxh\AppData\Roaming\Tencent\Users\29097443\QQ\WinTemp\RichOle\5NTWCEM9Y)~_K8X$A%RUXW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1590" y="2159875"/>
            <a:ext cx="2538371" cy="311500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730359" y="5507420"/>
            <a:ext cx="2606565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安装根目录即可。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204952" y="5312979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4046483" y="5339256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7562193" y="5339255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0" y="841057"/>
            <a:ext cx="11517739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创建一个名字为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chapter01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使用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创建第一个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138" y="5517931"/>
            <a:ext cx="3310759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菜单：</a:t>
            </a:r>
            <a:r>
              <a:rPr lang="en-US" altLang="zh-CN" dirty="0" smtClean="0"/>
              <a:t>File-new-Dynamic Web Project,</a:t>
            </a:r>
            <a:r>
              <a:rPr lang="zh-CN" altLang="en-US" dirty="0" smtClean="0"/>
              <a:t>填写工程名称</a:t>
            </a:r>
            <a:r>
              <a:rPr lang="en-US" altLang="zh-CN" dirty="0" smtClean="0"/>
              <a:t>chapter01</a:t>
            </a:r>
            <a:r>
              <a:rPr lang="zh-CN" altLang="en-US" dirty="0" smtClean="0"/>
              <a:t>，选用服务器为配置好的</a:t>
            </a:r>
            <a:r>
              <a:rPr lang="en-US" altLang="zh-CN" dirty="0" smtClean="0"/>
              <a:t>Tomcat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9904" y="5449613"/>
            <a:ext cx="2606565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勾选自动生成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30359" y="5507420"/>
            <a:ext cx="3305503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应用工程文件结构；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252248" y="5344510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4046483" y="5291959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7562193" y="5339255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8609" name="Picture 1" descr="C:\Users\wxh\AppData\Roaming\Tencent\Users\29097443\QQ\WinTemp\RichOle\X4`E3]$2X)EOMUHM418EOM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385" y="1799440"/>
            <a:ext cx="2822028" cy="3461074"/>
          </a:xfrm>
          <a:prstGeom prst="rect">
            <a:avLst/>
          </a:prstGeom>
          <a:noFill/>
        </p:spPr>
      </p:pic>
      <p:pic>
        <p:nvPicPr>
          <p:cNvPr id="68610" name="Picture 2" descr="C:\Users\wxh\AppData\Roaming\Tencent\Users\29097443\QQ\WinTemp\RichOle\S0)M3NT8X%Q%TTTAV]{E%Q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3208" y="1813035"/>
            <a:ext cx="2713730" cy="3317326"/>
          </a:xfrm>
          <a:prstGeom prst="rect">
            <a:avLst/>
          </a:prstGeom>
          <a:noFill/>
        </p:spPr>
      </p:pic>
      <p:pic>
        <p:nvPicPr>
          <p:cNvPr id="68611" name="Picture 3" descr="C:\Users\wxh\AppData\Roaming\Tencent\Users\29097443\QQ\WinTemp\RichOle\26X(0GT4_EFFQ`HO%C_E~1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8977" y="1939159"/>
            <a:ext cx="2976319" cy="296391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</p:pic>
      <p:sp>
        <p:nvSpPr>
          <p:cNvPr id="18" name="Oval Callout 17"/>
          <p:cNvSpPr/>
          <p:nvPr/>
        </p:nvSpPr>
        <p:spPr>
          <a:xfrm>
            <a:off x="0" y="1292773"/>
            <a:ext cx="1797267" cy="1797268"/>
          </a:xfrm>
          <a:prstGeom prst="wedgeEllipseCallout">
            <a:avLst>
              <a:gd name="adj1" fmla="val 132386"/>
              <a:gd name="adj2" fmla="val 619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暂时使用</a:t>
            </a:r>
            <a:r>
              <a:rPr lang="en-US" altLang="zh-CN" dirty="0" smtClean="0">
                <a:solidFill>
                  <a:schemeClr val="tx1"/>
                </a:solidFill>
              </a:rPr>
              <a:t>2.5</a:t>
            </a:r>
            <a:r>
              <a:rPr lang="zh-CN" altLang="en-US" dirty="0" smtClean="0">
                <a:solidFill>
                  <a:schemeClr val="tx1"/>
                </a:solidFill>
              </a:rPr>
              <a:t>版本。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10011104" y="2853559"/>
            <a:ext cx="2180898" cy="2154622"/>
          </a:xfrm>
          <a:prstGeom prst="wedgeEllipseCallout">
            <a:avLst>
              <a:gd name="adj1" fmla="val -98934"/>
              <a:gd name="adj2" fmla="val -80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r>
              <a:rPr lang="en-US" altLang="zh-CN" dirty="0" err="1" smtClean="0">
                <a:solidFill>
                  <a:schemeClr val="tx1"/>
                </a:solidFill>
              </a:rPr>
              <a:t>WebContent</a:t>
            </a:r>
            <a:r>
              <a:rPr lang="zh-CN" altLang="en-US" dirty="0" smtClean="0">
                <a:solidFill>
                  <a:schemeClr val="tx1"/>
                </a:solidFill>
              </a:rPr>
              <a:t>下存放所有的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r>
              <a:rPr lang="en-US" altLang="zh-CN" dirty="0" smtClean="0">
                <a:solidFill>
                  <a:schemeClr val="tx1"/>
                </a:solidFill>
              </a:rPr>
              <a:t>,HTML</a:t>
            </a:r>
            <a:r>
              <a:rPr lang="zh-CN" altLang="en-US" dirty="0" smtClean="0">
                <a:solidFill>
                  <a:schemeClr val="tx1"/>
                </a:solidFill>
              </a:rPr>
              <a:t>文件以及图片等。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10137229" y="1082566"/>
            <a:ext cx="1797267" cy="1797268"/>
          </a:xfrm>
          <a:prstGeom prst="wedgeEllipseCallout">
            <a:avLst>
              <a:gd name="adj1" fmla="val -135159"/>
              <a:gd name="adj2" fmla="val 54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zh-CN" altLang="en-US" dirty="0" smtClean="0">
                <a:solidFill>
                  <a:schemeClr val="tx1"/>
                </a:solidFill>
              </a:rPr>
              <a:t>目录下存放所有的</a:t>
            </a:r>
            <a:r>
              <a:rPr lang="en-US" altLang="zh-CN" dirty="0" smtClean="0">
                <a:solidFill>
                  <a:schemeClr val="tx1"/>
                </a:solidFill>
              </a:rPr>
              <a:t>.java</a:t>
            </a:r>
            <a:r>
              <a:rPr lang="zh-CN" altLang="en-US" dirty="0" smtClean="0">
                <a:solidFill>
                  <a:schemeClr val="tx1"/>
                </a:solidFill>
              </a:rPr>
              <a:t>文件，包括</a:t>
            </a:r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373642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接下来编写第一个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，实现功能是：在页面输出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行“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Hello from 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Chinasofti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！”，奇数行为红色，偶数行为绿色；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编写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9698" name="AutoShape 2" descr="http://img5.imgtn.bdimg.com/it/u=3366361469,1041718882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577" y="2022913"/>
            <a:ext cx="51720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03586" y="5981967"/>
            <a:ext cx="4225159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右键点击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，选择菜单</a:t>
            </a:r>
            <a:r>
              <a:rPr lang="en-US" altLang="zh-CN" dirty="0" smtClean="0"/>
              <a:t>new-Servlet</a:t>
            </a:r>
            <a:r>
              <a:rPr lang="zh-CN" altLang="en-US" dirty="0" smtClean="0"/>
              <a:t>；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961695" y="5840076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wxh\AppData\Roaming\Tencent\Users\29097443\QQ\WinTemp\RichOle\}1}LN3UVVP62R8GQZ)U17K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0345" y="2065283"/>
            <a:ext cx="4686300" cy="3505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805448" y="5803291"/>
            <a:ext cx="4577255" cy="6463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填写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相关信息，包名、类名，可见需要继承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类；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6632026" y="5645635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节：基本概念及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应用入门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节：第一个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89863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的相关信息；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编写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9698" name="AutoShape 2" descr="http://img5.imgtn.bdimg.com/it/u=3366361469,1041718882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2414" y="5729719"/>
            <a:ext cx="4225159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在配置页面配置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的基本信息，包括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URL mapping</a:t>
            </a:r>
            <a:r>
              <a:rPr lang="zh-CN" altLang="en-US" dirty="0" smtClean="0"/>
              <a:t>；具体值都可以自定义；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1072053" y="5587828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2028" y="5566809"/>
            <a:ext cx="4577255" cy="6463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勾选要重写的方法，目前只选择</a:t>
            </a:r>
            <a:r>
              <a:rPr lang="en-US" altLang="zh-CN" dirty="0" err="1" smtClean="0"/>
              <a:t>doGet</a:t>
            </a:r>
            <a:r>
              <a:rPr lang="zh-CN" altLang="en-US" dirty="0" smtClean="0"/>
              <a:t>方法，即用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方式请求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时将调用该方法。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6537433" y="5393386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0657" name="Picture 1" descr="C:\Users\wxh\AppData\Roaming\Tencent\Users\29097443\QQ\WinTemp\RichOle\GO{LDD_]UJ{Q1Q{G4SVK@8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414" y="1728641"/>
            <a:ext cx="3831678" cy="3589266"/>
          </a:xfrm>
          <a:prstGeom prst="rect">
            <a:avLst/>
          </a:prstGeom>
          <a:noFill/>
        </p:spPr>
      </p:pic>
      <p:pic>
        <p:nvPicPr>
          <p:cNvPr id="70658" name="Picture 2" descr="C:\Users\wxh\AppData\Roaming\Tencent\Users\29097443\QQ\WinTemp\RichOle\6GFNT(`0{{PQPVR06H)RTZJ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4710" y="1513490"/>
            <a:ext cx="3687787" cy="3476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89863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在生成的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FirstServlet.java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的基础上，修改源代码，实现功能：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编写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9698" name="AutoShape 2" descr="http://img5.imgtn.bdimg.com/it/u=3366361469,1041718882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9194" y="1439053"/>
            <a:ext cx="10590806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protected void </a:t>
            </a:r>
            <a:r>
              <a:rPr lang="en-US" dirty="0" err="1" smtClean="0"/>
              <a:t>doGet</a:t>
            </a:r>
            <a:r>
              <a:rPr lang="en-US" dirty="0" smtClean="0"/>
              <a:t>(</a:t>
            </a:r>
            <a:r>
              <a:rPr lang="en-US" dirty="0" err="1" smtClean="0"/>
              <a:t>HttpServletRequest</a:t>
            </a:r>
            <a:r>
              <a:rPr lang="en-US" dirty="0" smtClean="0"/>
              <a:t> request, </a:t>
            </a:r>
            <a:r>
              <a:rPr lang="en-US" dirty="0" err="1" smtClean="0"/>
              <a:t>HttpServletResponse</a:t>
            </a:r>
            <a:r>
              <a:rPr lang="en-US" dirty="0" smtClean="0"/>
              <a:t> response) throws </a:t>
            </a:r>
            <a:r>
              <a:rPr lang="en-US" dirty="0" err="1" smtClean="0"/>
              <a:t>ServletException</a:t>
            </a:r>
            <a:r>
              <a:rPr lang="en-US" dirty="0" smtClean="0"/>
              <a:t>,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//</a:t>
            </a:r>
            <a:r>
              <a:rPr lang="zh-CN" altLang="en-US" dirty="0" smtClean="0"/>
              <a:t>设置响应的内容类型</a:t>
            </a:r>
          </a:p>
          <a:p>
            <a:r>
              <a:rPr lang="en-US" dirty="0" err="1" smtClean="0"/>
              <a:t>response.setContentType</a:t>
            </a:r>
            <a:r>
              <a:rPr lang="en-US" dirty="0" smtClean="0"/>
              <a:t>("text/</a:t>
            </a:r>
            <a:r>
              <a:rPr lang="en-US" dirty="0" err="1" smtClean="0"/>
              <a:t>html;charset</a:t>
            </a:r>
            <a:r>
              <a:rPr lang="en-US" dirty="0" smtClean="0"/>
              <a:t>=utf-8");</a:t>
            </a:r>
          </a:p>
          <a:p>
            <a:r>
              <a:rPr lang="en-US" dirty="0" smtClean="0"/>
              <a:t>//</a:t>
            </a:r>
            <a:r>
              <a:rPr lang="zh-CN" altLang="en-US" dirty="0" smtClean="0"/>
              <a:t>获得输出流</a:t>
            </a:r>
          </a:p>
          <a:p>
            <a:r>
              <a:rPr lang="en-US" dirty="0" err="1" smtClean="0"/>
              <a:t>PrintWriter</a:t>
            </a:r>
            <a:r>
              <a:rPr lang="en-US" dirty="0" smtClean="0"/>
              <a:t> out=</a:t>
            </a:r>
            <a:r>
              <a:rPr lang="en-US" dirty="0" err="1" smtClean="0"/>
              <a:t>response.getWriter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=0;i&lt;8;i++){</a:t>
            </a:r>
          </a:p>
          <a:p>
            <a:r>
              <a:rPr lang="en-US" dirty="0" smtClean="0"/>
              <a:t>if(i%2==0){</a:t>
            </a:r>
          </a:p>
          <a:p>
            <a:r>
              <a:rPr lang="en-US" dirty="0" smtClean="0"/>
              <a:t>//</a:t>
            </a:r>
            <a:r>
              <a:rPr lang="zh-CN" altLang="en-US" dirty="0" smtClean="0"/>
              <a:t>向客户端输出红色的字符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("&lt;font color='red'&gt; Hello From </a:t>
            </a:r>
            <a:r>
              <a:rPr lang="en-US" dirty="0" err="1" smtClean="0"/>
              <a:t>Chinasofti</a:t>
            </a:r>
            <a:r>
              <a:rPr lang="en-US" dirty="0" smtClean="0"/>
              <a:t>!&lt;/font&gt;&lt;</a:t>
            </a:r>
            <a:r>
              <a:rPr lang="en-US" dirty="0" err="1" smtClean="0"/>
              <a:t>br</a:t>
            </a:r>
            <a:r>
              <a:rPr lang="en-US" dirty="0" smtClean="0"/>
              <a:t>&gt;");</a:t>
            </a:r>
          </a:p>
          <a:p>
            <a:r>
              <a:rPr lang="en-US" dirty="0" smtClean="0"/>
              <a:t>}else{</a:t>
            </a:r>
          </a:p>
          <a:p>
            <a:r>
              <a:rPr lang="en-US" dirty="0" smtClean="0"/>
              <a:t>//</a:t>
            </a:r>
            <a:r>
              <a:rPr lang="zh-CN" altLang="en-US" dirty="0" smtClean="0"/>
              <a:t>向客户端输出绿色的字符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("&lt;font color='green'&gt; Hello From </a:t>
            </a:r>
            <a:r>
              <a:rPr lang="en-US" dirty="0" err="1" smtClean="0"/>
              <a:t>Chinasofti</a:t>
            </a:r>
            <a:r>
              <a:rPr lang="en-US" dirty="0" smtClean="0"/>
              <a:t>!&lt;/font&gt;&lt;</a:t>
            </a:r>
            <a:r>
              <a:rPr lang="en-US" dirty="0" err="1" smtClean="0"/>
              <a:t>br</a:t>
            </a:r>
            <a:r>
              <a:rPr lang="en-US" dirty="0" smtClean="0"/>
              <a:t>&gt;");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out.close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FirstServlet.java</a:t>
            </a:r>
            <a:endParaRPr lang="en-US" dirty="0"/>
          </a:p>
        </p:txBody>
      </p:sp>
      <p:sp>
        <p:nvSpPr>
          <p:cNvPr id="13" name="Cloud Callout 12"/>
          <p:cNvSpPr/>
          <p:nvPr/>
        </p:nvSpPr>
        <p:spPr>
          <a:xfrm>
            <a:off x="7425561" y="2096813"/>
            <a:ext cx="3405350" cy="3231931"/>
          </a:xfrm>
          <a:prstGeom prst="cloudCallout">
            <a:avLst>
              <a:gd name="adj1" fmla="val 76245"/>
              <a:gd name="adj2" fmla="val 8076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暂时对代码理解有一定困难不要紧，后续会详细学习。先快速了解</a:t>
            </a:r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概念即可。</a:t>
            </a:r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就是一个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类，遵守一定规范，必须运行在服务器端。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4" y="1014476"/>
            <a:ext cx="11015870" cy="357328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应用都会有一个配置文件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，工程目录中位于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WebContent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/WEB-INF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下，被称为部署描述符文件；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文件的根元素是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&lt;web-app&gt;,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所有其他元素都在此根元素之间配置；文件中可以对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应用开发中的一些配置进行描述；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也需要在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中配置才能够被访问使用；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Servlet3.0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版本后可以使用注解替代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web.xml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中的配置，后续学习；</a:t>
            </a:r>
            <a:endParaRPr lang="en-US" altLang="zh-CN" sz="2400" i="1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打开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chapter01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，可见该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是基于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Servlet2.5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版本进行描述：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web.xml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中配置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1682" name="AutoShape 2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4" name="AutoShape 4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6" name="AutoShape 6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616454" y="3783952"/>
            <a:ext cx="6572622" cy="307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376040"/>
            <a:ext cx="11351172" cy="92333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&lt;web-app </a:t>
            </a:r>
            <a:r>
              <a:rPr lang="en-US" dirty="0" err="1" smtClean="0"/>
              <a:t>xmlns:xsi</a:t>
            </a:r>
            <a:r>
              <a:rPr lang="en-US" dirty="0" smtClean="0"/>
              <a:t>=</a:t>
            </a:r>
            <a:r>
              <a:rPr lang="en-US" i="1" dirty="0" smtClean="0"/>
              <a:t>"http://www.w3.org/2001/XMLSchema-instance" </a:t>
            </a:r>
            <a:r>
              <a:rPr lang="en-US" i="1" dirty="0" err="1" smtClean="0"/>
              <a:t>xmlns</a:t>
            </a:r>
            <a:r>
              <a:rPr lang="en-US" i="1" dirty="0" smtClean="0"/>
              <a:t>="http://java.sun.com/xml/ns/javaee" </a:t>
            </a:r>
            <a:r>
              <a:rPr lang="en-US" i="1" dirty="0" err="1" smtClean="0"/>
              <a:t>xsi:schemaLocation</a:t>
            </a:r>
            <a:r>
              <a:rPr lang="en-US" i="1" dirty="0" smtClean="0"/>
              <a:t>="http://java.sun.com/xml/ns/javaee http://java.sun.com/xml/ns/javaee/web-app_2_5.xsd" id="</a:t>
            </a:r>
            <a:r>
              <a:rPr lang="en-US" i="1" dirty="0" err="1" smtClean="0"/>
              <a:t>WebApp_ID</a:t>
            </a:r>
            <a:r>
              <a:rPr lang="en-US" i="1" dirty="0" smtClean="0"/>
              <a:t>" </a:t>
            </a:r>
            <a:r>
              <a:rPr lang="en-US" i="1" dirty="0" smtClean="0">
                <a:solidFill>
                  <a:srgbClr val="C00000"/>
                </a:solidFill>
              </a:rPr>
              <a:t>version="2.5</a:t>
            </a:r>
            <a:r>
              <a:rPr lang="en-US" i="1" dirty="0" smtClean="0"/>
              <a:t>"&gt;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4" y="1014476"/>
            <a:ext cx="11015870" cy="13818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zh-CN" altLang="en-US" sz="2400" dirty="0" smtClean="0">
                <a:solidFill>
                  <a:srgbClr val="C00000"/>
                </a:solidFill>
              </a:rPr>
              <a:t>必要配置信息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由于创建工程时选择自动更新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文件，所以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的配置信息已经自动生成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web.xml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中配置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1682" name="AutoShape 2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4" name="AutoShape 4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6" name="AutoShape 6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616454" y="3783952"/>
            <a:ext cx="6572622" cy="307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621" y="2191406"/>
            <a:ext cx="11351172" cy="438581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FirstServlet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-class&gt;com.chinasofti.chapter01.section2.FirstServlet&lt;/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FirstServlet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dirty="0" err="1" smtClean="0"/>
              <a:t>hello.do</a:t>
            </a:r>
            <a:r>
              <a:rPr lang="en-US" dirty="0" smtClean="0"/>
              <a:t>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&lt;/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  <a:endParaRPr lang="en-US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439806" y="2207172"/>
            <a:ext cx="3368566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  <a:r>
              <a:rPr lang="zh-CN" altLang="en-US" dirty="0" smtClean="0"/>
              <a:t>元素包含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en-US" dirty="0" smtClean="0"/>
              <a:t>及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-class&gt;,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en-US" dirty="0" smtClean="0"/>
              <a:t>可以使用任意标识符，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-class&gt;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类的完整类名；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55723" y="4361793"/>
            <a:ext cx="3368566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  <a:r>
              <a:rPr lang="zh-CN" altLang="en-US" dirty="0" smtClean="0"/>
              <a:t>元素包含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en-US" dirty="0" smtClean="0"/>
              <a:t>及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zh-CN" altLang="en-US" dirty="0" smtClean="0"/>
              <a:t>与已经定义的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对应，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-pattern&gt;</a:t>
            </a:r>
            <a:r>
              <a:rPr lang="zh-CN" altLang="en-US" dirty="0" smtClean="0"/>
              <a:t>是逻辑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，非常非常重要，访问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就使用这个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-pattern</a:t>
            </a:r>
            <a:r>
              <a:rPr lang="zh-CN" altLang="en-US" dirty="0" smtClean="0"/>
              <a:t>，必须以</a:t>
            </a:r>
            <a:r>
              <a:rPr lang="en-US" altLang="zh-CN" dirty="0" smtClean="0"/>
              <a:t>”/”</a:t>
            </a:r>
            <a:r>
              <a:rPr lang="zh-CN" altLang="en-US" dirty="0" smtClean="0"/>
              <a:t>开头。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88276" y="5770179"/>
            <a:ext cx="3767958" cy="26801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312979" y="4666593"/>
            <a:ext cx="1387366" cy="1229710"/>
          </a:xfrm>
          <a:prstGeom prst="wedgeEllipseCallout">
            <a:avLst>
              <a:gd name="adj1" fmla="val -103788"/>
              <a:gd name="adj2" fmla="val 48397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非常非常重要！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4【</a:t>
            </a:r>
            <a:r>
              <a:rPr lang="zh-CN" altLang="en-US" sz="2800" dirty="0" smtClean="0"/>
              <a:t>部署到</a:t>
            </a:r>
            <a:r>
              <a:rPr lang="en-US" altLang="zh-CN" sz="2800" dirty="0" smtClean="0"/>
              <a:t>Tomcat】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3" y="937501"/>
            <a:ext cx="10975428" cy="2073713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右键点击工程名称</a:t>
            </a:r>
            <a:r>
              <a:rPr lang="en-US" altLang="zh-CN" sz="2600" dirty="0" smtClean="0"/>
              <a:t>chapter01</a:t>
            </a:r>
            <a:r>
              <a:rPr lang="zh-CN" altLang="en-US" sz="2600" dirty="0" smtClean="0"/>
              <a:t>，选择</a:t>
            </a:r>
            <a:r>
              <a:rPr lang="en-US" altLang="zh-CN" sz="2600" dirty="0" smtClean="0"/>
              <a:t>run as-run on server</a:t>
            </a:r>
            <a:r>
              <a:rPr lang="zh-CN" altLang="en-US" sz="2600" dirty="0" smtClean="0"/>
              <a:t>，选中目标服务器，课程中使用之前配置好的</a:t>
            </a:r>
            <a:r>
              <a:rPr lang="en-US" altLang="zh-CN" sz="2600" dirty="0" smtClean="0"/>
              <a:t>Tomcat7;</a:t>
            </a:r>
          </a:p>
          <a:p>
            <a:r>
              <a:rPr lang="zh-CN" altLang="en-US" sz="2600" dirty="0" smtClean="0"/>
              <a:t>选择</a:t>
            </a:r>
            <a:r>
              <a:rPr lang="zh-CN" altLang="en-US" sz="2600" dirty="0" smtClean="0"/>
              <a:t>需要</a:t>
            </a:r>
            <a:r>
              <a:rPr lang="zh-CN" altLang="en-US" sz="2600" dirty="0" smtClean="0"/>
              <a:t>部署的</a:t>
            </a:r>
            <a:r>
              <a:rPr lang="zh-CN" altLang="en-US" sz="2600" dirty="0" smtClean="0"/>
              <a:t>工程，</a:t>
            </a:r>
            <a:r>
              <a:rPr lang="en-US" altLang="zh-CN" sz="2600" dirty="0" smtClean="0"/>
              <a:t>add</a:t>
            </a:r>
            <a:r>
              <a:rPr lang="zh-CN" altLang="en-US" sz="2600" dirty="0" smtClean="0"/>
              <a:t>到服务器上，点击</a:t>
            </a:r>
            <a:r>
              <a:rPr lang="en-US" altLang="zh-CN" sz="2600" dirty="0" smtClean="0"/>
              <a:t>finish</a:t>
            </a:r>
            <a:r>
              <a:rPr lang="zh-CN" altLang="en-US" sz="2600" dirty="0" smtClean="0"/>
              <a:t>即可完成部署；</a:t>
            </a:r>
            <a:endParaRPr lang="en-US" altLang="zh-CN" sz="2600" dirty="0" smtClean="0"/>
          </a:p>
        </p:txBody>
      </p:sp>
      <p:pic>
        <p:nvPicPr>
          <p:cNvPr id="17409" name="Picture 1" descr="C:\Users\wxh\Desktop\u=1584022468,1240003319&amp;fm=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9" y="5991225"/>
            <a:ext cx="1152525" cy="866775"/>
          </a:xfrm>
          <a:prstGeom prst="rect">
            <a:avLst/>
          </a:prstGeom>
          <a:noFill/>
        </p:spPr>
      </p:pic>
      <p:pic>
        <p:nvPicPr>
          <p:cNvPr id="24" name="Picture 2" descr="http://f.hiphotos.baidu.com/baike/w%3D268%3Bg%3D0/sign=3acb7ae0dc33c895a67e9f7de92814cd/b3b7d0a20cf431adfe004e4e4e36acaf2fdd98f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1753" y="5947815"/>
            <a:ext cx="2552700" cy="685800"/>
          </a:xfrm>
          <a:prstGeom prst="rect">
            <a:avLst/>
          </a:prstGeom>
          <a:noFill/>
        </p:spPr>
      </p:pic>
      <p:sp>
        <p:nvSpPr>
          <p:cNvPr id="25" name="Oval 24"/>
          <p:cNvSpPr/>
          <p:nvPr/>
        </p:nvSpPr>
        <p:spPr>
          <a:xfrm>
            <a:off x="614856" y="5581158"/>
            <a:ext cx="977462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Servlet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096813" y="3720826"/>
            <a:ext cx="2569780" cy="2159876"/>
          </a:xfrm>
          <a:prstGeom prst="wedgeEllipseCallout">
            <a:avLst>
              <a:gd name="adj1" fmla="val -74536"/>
              <a:gd name="adj2" fmla="val 440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我还在开发环境中呢，要访问我，我必须到服务器上。</a:t>
            </a:r>
            <a:r>
              <a:rPr lang="en-US" altLang="zh-CN" dirty="0" smtClean="0">
                <a:solidFill>
                  <a:schemeClr val="tx1"/>
                </a:solidFill>
              </a:rPr>
              <a:t>Tomcat</a:t>
            </a:r>
            <a:r>
              <a:rPr lang="zh-CN" altLang="en-US" dirty="0" smtClean="0">
                <a:solidFill>
                  <a:schemeClr val="tx1"/>
                </a:solidFill>
              </a:rPr>
              <a:t>，你在哪里？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5323487" y="3452813"/>
            <a:ext cx="2937643" cy="2532993"/>
          </a:xfrm>
          <a:prstGeom prst="wedgeEllipseCallout">
            <a:avLst>
              <a:gd name="adj1" fmla="val 70962"/>
              <a:gd name="adj2" fmla="val 595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，我在这里呢，不要着急，把你从开发环境中按照规范迁移到我这里的过程，就叫部署。</a:t>
            </a:r>
            <a:r>
              <a:rPr lang="en-US" altLang="zh-CN" dirty="0" smtClean="0">
                <a:solidFill>
                  <a:schemeClr val="tx1"/>
                </a:solidFill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</a:rPr>
              <a:t>中很容易做到。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5【</a:t>
            </a:r>
            <a:r>
              <a:rPr lang="zh-CN" altLang="en-US" sz="2800" dirty="0" smtClean="0"/>
              <a:t>运行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应用</a:t>
            </a:r>
            <a:r>
              <a:rPr lang="en-US" altLang="zh-CN" sz="2800" dirty="0" smtClean="0"/>
              <a:t>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07" y="772510"/>
            <a:ext cx="11035861" cy="146619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成功部署后，保证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正常启动；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默认情况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会自动启动</a:t>
            </a:r>
            <a:r>
              <a:rPr lang="en-US" altLang="zh-CN" sz="2400" dirty="0" smtClean="0"/>
              <a:t>Tomcat】</a:t>
            </a:r>
          </a:p>
          <a:p>
            <a:r>
              <a:rPr lang="zh-CN" altLang="en-US" sz="2400" dirty="0" smtClean="0"/>
              <a:t>浏览器输入：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3"/>
              </a:rPr>
              <a:t>http://localhost:8080/chapter01/hello.do</a:t>
            </a:r>
            <a:r>
              <a:rPr lang="zh-CN" altLang="en-US" sz="2400" dirty="0" smtClean="0">
                <a:hlinkClick r:id="rId3"/>
              </a:rPr>
              <a:t>访问</a:t>
            </a:r>
            <a:r>
              <a:rPr lang="en-US" altLang="zh-CN" sz="2400" dirty="0" err="1" smtClean="0">
                <a:hlinkClick r:id="rId3"/>
              </a:rPr>
              <a:t>FirstServlet</a:t>
            </a:r>
            <a:r>
              <a:rPr lang="zh-CN" altLang="en-US" sz="2400" dirty="0" smtClean="0"/>
              <a:t>；</a:t>
            </a:r>
            <a:endParaRPr lang="en-US" sz="2200" dirty="0"/>
          </a:p>
        </p:txBody>
      </p:sp>
      <p:pic>
        <p:nvPicPr>
          <p:cNvPr id="16385" name="Picture 1" descr="C:\Users\wxh\AppData\Roaming\Tencent\Users\29097443\QQ\WinTemp\RichOle\62FFC[TYIDKY_N(BER(OQYJ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806" y="2380593"/>
            <a:ext cx="3038475" cy="1885950"/>
          </a:xfrm>
          <a:prstGeom prst="rect">
            <a:avLst/>
          </a:prstGeom>
          <a:noFill/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499242" y="4377558"/>
            <a:ext cx="11035861" cy="1466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 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localhost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的运行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Tomcat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主机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地址，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8080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Tomcat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的端口号；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chapter01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是应用名称，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hello.do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web.xml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中配置的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FirstServlet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-pattern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04746" y="3310787"/>
            <a:ext cx="6096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  <a:prstDash val="sysDash"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实现功能是：在页面输出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行“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Hello from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Chinasofti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！”，奇数行为红色，偶数行为绿色；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6【Servlet</a:t>
            </a:r>
            <a:r>
              <a:rPr lang="zh-CN" altLang="en-US" sz="2800" dirty="0" smtClean="0"/>
              <a:t>的生命周期</a:t>
            </a:r>
            <a:r>
              <a:rPr lang="en-US" altLang="zh-CN" sz="2800" dirty="0" smtClean="0"/>
              <a:t>】-1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788274"/>
            <a:ext cx="11824138" cy="788277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一个</a:t>
            </a:r>
            <a:r>
              <a:rPr lang="en-US" altLang="zh-CN" sz="2600" dirty="0" smtClean="0"/>
              <a:t>Servlet</a:t>
            </a:r>
            <a:r>
              <a:rPr lang="zh-CN" altLang="en-US" sz="2600" dirty="0" smtClean="0"/>
              <a:t>类总是继承</a:t>
            </a:r>
            <a:r>
              <a:rPr lang="en-US" altLang="zh-CN" sz="2600" dirty="0" err="1" smtClean="0"/>
              <a:t>HttpServlet</a:t>
            </a:r>
            <a:r>
              <a:rPr lang="zh-CN" altLang="en-US" sz="2600" dirty="0" smtClean="0"/>
              <a:t>，它的“家谱”如下：</a:t>
            </a:r>
            <a:endParaRPr lang="en-US" sz="2600" dirty="0"/>
          </a:p>
        </p:txBody>
      </p:sp>
      <p:sp>
        <p:nvSpPr>
          <p:cNvPr id="20" name="Rounded Rectangle 19"/>
          <p:cNvSpPr/>
          <p:nvPr/>
        </p:nvSpPr>
        <p:spPr>
          <a:xfrm>
            <a:off x="1970689" y="1860331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276193" y="1792013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ServletConfig</a:t>
            </a:r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99642" y="3132082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GenericServlet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10151" y="4340772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HttpServlet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626069" y="5596758"/>
            <a:ext cx="2490952" cy="74098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自定义的</a:t>
            </a:r>
            <a:r>
              <a:rPr lang="en-US" dirty="0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2" idx="0"/>
            <a:endCxn id="20" idx="2"/>
          </p:cNvCxnSpPr>
          <p:nvPr/>
        </p:nvCxnSpPr>
        <p:spPr>
          <a:xfrm flipH="1" flipV="1">
            <a:off x="3216165" y="2601311"/>
            <a:ext cx="1728953" cy="530771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43872" y="2538248"/>
            <a:ext cx="1709176" cy="611546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0"/>
            <a:endCxn id="22" idx="2"/>
          </p:cNvCxnSpPr>
          <p:nvPr/>
        </p:nvCxnSpPr>
        <p:spPr>
          <a:xfrm flipH="1" flipV="1">
            <a:off x="4945118" y="3873062"/>
            <a:ext cx="10509" cy="46771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4955628" y="5097517"/>
            <a:ext cx="10509" cy="46771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and Round Single Corner Rectangle 14"/>
          <p:cNvSpPr/>
          <p:nvPr/>
        </p:nvSpPr>
        <p:spPr>
          <a:xfrm>
            <a:off x="191344" y="1556792"/>
            <a:ext cx="1434662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service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destroy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8287407" y="1508234"/>
            <a:ext cx="2417380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getInitParameter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getServletContext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6474372" y="2801008"/>
            <a:ext cx="1755228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增加无参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  <a:r>
              <a:rPr lang="zh-CN" altLang="en-US" dirty="0" smtClean="0">
                <a:solidFill>
                  <a:schemeClr val="tx1"/>
                </a:solidFill>
              </a:rPr>
              <a:t>方法，同时重写接口中方法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nip and Round Single Corner Rectangle 17"/>
          <p:cNvSpPr/>
          <p:nvPr/>
        </p:nvSpPr>
        <p:spPr>
          <a:xfrm>
            <a:off x="1324304" y="3915104"/>
            <a:ext cx="2060027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系列</a:t>
            </a:r>
            <a:r>
              <a:rPr lang="en-US" altLang="zh-CN" dirty="0" err="1" smtClean="0">
                <a:solidFill>
                  <a:schemeClr val="tx1"/>
                </a:solidFill>
              </a:rPr>
              <a:t>doXXX</a:t>
            </a:r>
            <a:r>
              <a:rPr lang="zh-CN" altLang="en-US" dirty="0" smtClean="0">
                <a:solidFill>
                  <a:schemeClr val="tx1"/>
                </a:solidFill>
              </a:rPr>
              <a:t>方法，处理不同方式的请求；常用</a:t>
            </a:r>
            <a:r>
              <a:rPr lang="en-US" altLang="zh-CN" dirty="0" err="1" smtClean="0">
                <a:solidFill>
                  <a:schemeClr val="tx1"/>
                </a:solidFill>
              </a:rPr>
              <a:t>doGet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doPost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nip and Round Single Corner Rectangle 18"/>
          <p:cNvSpPr/>
          <p:nvPr/>
        </p:nvSpPr>
        <p:spPr>
          <a:xfrm>
            <a:off x="6474373" y="5218386"/>
            <a:ext cx="2060027" cy="145042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通常覆盖</a:t>
            </a:r>
            <a:r>
              <a:rPr lang="en-US" altLang="zh-CN" dirty="0" err="1" smtClean="0">
                <a:solidFill>
                  <a:schemeClr val="tx1"/>
                </a:solidFill>
              </a:rPr>
              <a:t>doGet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doPost</a:t>
            </a:r>
            <a:r>
              <a:rPr lang="zh-CN" altLang="en-US" dirty="0" smtClean="0">
                <a:solidFill>
                  <a:schemeClr val="tx1"/>
                </a:solidFill>
              </a:rPr>
              <a:t>方法，或无参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5" idx="0"/>
            <a:endCxn id="20" idx="1"/>
          </p:cNvCxnSpPr>
          <p:nvPr/>
        </p:nvCxnSpPr>
        <p:spPr>
          <a:xfrm flipV="1">
            <a:off x="1626006" y="2230821"/>
            <a:ext cx="344683" cy="51185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6" idx="2"/>
          </p:cNvCxnSpPr>
          <p:nvPr/>
        </p:nvCxnSpPr>
        <p:spPr>
          <a:xfrm>
            <a:off x="7769302" y="2150628"/>
            <a:ext cx="518105" cy="82820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7" idx="2"/>
          </p:cNvCxnSpPr>
          <p:nvPr/>
        </p:nvCxnSpPr>
        <p:spPr>
          <a:xfrm>
            <a:off x="6203260" y="3516972"/>
            <a:ext cx="271112" cy="9250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9" idx="2"/>
          </p:cNvCxnSpPr>
          <p:nvPr/>
        </p:nvCxnSpPr>
        <p:spPr>
          <a:xfrm>
            <a:off x="6140199" y="5929097"/>
            <a:ext cx="334174" cy="14503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73821" y="4766441"/>
            <a:ext cx="367862" cy="10511"/>
          </a:xfrm>
          <a:prstGeom prst="line">
            <a:avLst/>
          </a:prstGeom>
          <a:ln w="254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知识点</a:t>
            </a:r>
            <a:r>
              <a:rPr lang="en-US" altLang="zh-CN" sz="2800" dirty="0" smtClean="0"/>
              <a:t>6【Servlet</a:t>
            </a:r>
            <a:r>
              <a:rPr lang="zh-CN" altLang="en-US" sz="2800" dirty="0" smtClean="0"/>
              <a:t>的生命周期</a:t>
            </a:r>
            <a:r>
              <a:rPr lang="en-US" altLang="zh-CN" sz="2800" dirty="0" smtClean="0"/>
              <a:t>】-2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993226"/>
            <a:ext cx="11824138" cy="78827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600" dirty="0" smtClean="0"/>
              <a:t>当用户第一次从浏览器请求访问</a:t>
            </a:r>
            <a:r>
              <a:rPr lang="en-US" altLang="zh-CN" sz="2600" dirty="0" err="1" smtClean="0"/>
              <a:t>hello.do</a:t>
            </a:r>
            <a:r>
              <a:rPr lang="zh-CN" altLang="en-US" sz="2600" dirty="0" smtClean="0"/>
              <a:t>时，对应的</a:t>
            </a:r>
            <a:r>
              <a:rPr lang="en-US" altLang="zh-CN" sz="2600" dirty="0" err="1" smtClean="0"/>
              <a:t>FirstServlet</a:t>
            </a:r>
            <a:r>
              <a:rPr lang="zh-CN" altLang="en-US" sz="2600" dirty="0" smtClean="0"/>
              <a:t>的生命周期简略描述如下：</a:t>
            </a:r>
            <a:endParaRPr lang="en-US" sz="2600" dirty="0"/>
          </a:p>
        </p:txBody>
      </p:sp>
      <p:sp>
        <p:nvSpPr>
          <p:cNvPr id="54" name="TextBox 53"/>
          <p:cNvSpPr txBox="1"/>
          <p:nvPr/>
        </p:nvSpPr>
        <p:spPr>
          <a:xfrm>
            <a:off x="646386" y="1930229"/>
            <a:ext cx="10689021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FirstServlet</a:t>
            </a:r>
            <a:r>
              <a:rPr lang="zh-CN" altLang="en-US" dirty="0" smtClean="0"/>
              <a:t>的构造方法，创建该类的对象；</a:t>
            </a:r>
            <a:endParaRPr lang="en-US" dirty="0"/>
          </a:p>
        </p:txBody>
      </p:sp>
      <p:sp>
        <p:nvSpPr>
          <p:cNvPr id="55" name="Flowchart: Connector 54"/>
          <p:cNvSpPr/>
          <p:nvPr/>
        </p:nvSpPr>
        <p:spPr>
          <a:xfrm>
            <a:off x="504495" y="1788338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392" y="2780928"/>
            <a:ext cx="10689021" cy="6463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JavaEE</a:t>
            </a:r>
            <a:r>
              <a:rPr lang="en-US" altLang="zh-CN" dirty="0" smtClean="0"/>
              <a:t>  API</a:t>
            </a:r>
            <a:r>
              <a:rPr lang="zh-CN" altLang="en-US" dirty="0" smtClean="0"/>
              <a:t>中的初始化</a:t>
            </a:r>
            <a:r>
              <a:rPr lang="zh-CN" altLang="en-US" dirty="0" smtClean="0"/>
              <a:t>方法：先</a:t>
            </a:r>
            <a:r>
              <a:rPr lang="zh-CN" altLang="en-US" dirty="0" smtClean="0"/>
              <a:t>调用有参数的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方法，再调用无参的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方法，进行初始化工作；</a:t>
            </a:r>
            <a:endParaRPr lang="en-US" dirty="0"/>
          </a:p>
        </p:txBody>
      </p:sp>
      <p:sp>
        <p:nvSpPr>
          <p:cNvPr id="57" name="Flowchart: Connector 56"/>
          <p:cNvSpPr/>
          <p:nvPr/>
        </p:nvSpPr>
        <p:spPr>
          <a:xfrm>
            <a:off x="483474" y="2587124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813" y="3843112"/>
            <a:ext cx="10689021" cy="6463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初始化成功后，调用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服务方法，通过判断</a:t>
            </a:r>
            <a:r>
              <a:rPr lang="zh-CN" altLang="en-US" dirty="0" smtClean="0"/>
              <a:t>请求方式</a:t>
            </a:r>
            <a:r>
              <a:rPr lang="zh-CN" altLang="en-US" dirty="0" smtClean="0"/>
              <a:t>，调用相应的</a:t>
            </a:r>
            <a:r>
              <a:rPr lang="en-US" altLang="zh-CN" dirty="0" err="1" smtClean="0"/>
              <a:t>doXXX</a:t>
            </a:r>
            <a:r>
              <a:rPr lang="zh-CN" altLang="en-US" dirty="0" smtClean="0"/>
              <a:t>方法，如</a:t>
            </a:r>
            <a:r>
              <a:rPr lang="en-US" altLang="zh-CN" dirty="0" err="1" smtClean="0"/>
              <a:t>doGet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doPost</a:t>
            </a:r>
            <a:r>
              <a:rPr lang="zh-CN" altLang="en-US" dirty="0" smtClean="0"/>
              <a:t>等方法；</a:t>
            </a:r>
            <a:endParaRPr lang="en-US" dirty="0"/>
          </a:p>
        </p:txBody>
      </p:sp>
      <p:sp>
        <p:nvSpPr>
          <p:cNvPr id="59" name="Flowchart: Connector 58"/>
          <p:cNvSpPr/>
          <p:nvPr/>
        </p:nvSpPr>
        <p:spPr>
          <a:xfrm>
            <a:off x="478219" y="3701222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324" y="4720726"/>
            <a:ext cx="10689021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doXXX</a:t>
            </a:r>
            <a:r>
              <a:rPr lang="zh-CN" altLang="en-US" dirty="0" smtClean="0"/>
              <a:t>方法正常返回后，即提供服务结束；</a:t>
            </a:r>
            <a:endParaRPr lang="en-US" dirty="0"/>
          </a:p>
        </p:txBody>
      </p:sp>
      <p:sp>
        <p:nvSpPr>
          <p:cNvPr id="62" name="Flowchart: Connector 61"/>
          <p:cNvSpPr/>
          <p:nvPr/>
        </p:nvSpPr>
        <p:spPr>
          <a:xfrm>
            <a:off x="425668" y="4657662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1384" y="5445224"/>
            <a:ext cx="10689021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根据使用情况，在适当的时机销毁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对象，销毁前调用</a:t>
            </a:r>
            <a:r>
              <a:rPr lang="en-US" altLang="zh-CN" dirty="0" smtClean="0"/>
              <a:t>destroy</a:t>
            </a:r>
            <a:r>
              <a:rPr lang="zh-CN" altLang="en-US" dirty="0" smtClean="0"/>
              <a:t>方法；</a:t>
            </a:r>
            <a:endParaRPr lang="en-US" dirty="0"/>
          </a:p>
        </p:txBody>
      </p:sp>
      <p:sp>
        <p:nvSpPr>
          <p:cNvPr id="64" name="Flowchart: Connector 63"/>
          <p:cNvSpPr/>
          <p:nvPr/>
        </p:nvSpPr>
        <p:spPr>
          <a:xfrm>
            <a:off x="393728" y="5382160"/>
            <a:ext cx="268014" cy="252248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中配置什么信息？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类的继承关系如何？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类中一般写什么方法？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的生命周期如何？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793" y="1320800"/>
            <a:ext cx="10802007" cy="497046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web.xml</a:t>
            </a:r>
            <a:r>
              <a:rPr lang="zh-CN" altLang="en-US" sz="2400" dirty="0" smtClean="0"/>
              <a:t>中，需要对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配置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-mapping&gt;</a:t>
            </a:r>
            <a:r>
              <a:rPr lang="zh-CN" altLang="en-US" sz="2400" dirty="0" smtClean="0"/>
              <a:t>，其中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-pattern</a:t>
            </a:r>
            <a:r>
              <a:rPr lang="zh-CN" altLang="en-US" sz="2400" dirty="0" smtClean="0"/>
              <a:t>是访问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使用的逻辑地址；</a:t>
            </a:r>
            <a:endParaRPr lang="en-US" altLang="zh-CN" sz="2400" dirty="0" smtClean="0"/>
          </a:p>
          <a:p>
            <a:r>
              <a:rPr lang="zh-CN" altLang="en-US" sz="2400" dirty="0" smtClean="0"/>
              <a:t>自定义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类都继承于</a:t>
            </a:r>
            <a:r>
              <a:rPr lang="en-US" altLang="zh-CN" sz="2400" dirty="0" err="1" smtClean="0"/>
              <a:t>HttpServlet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HttpServlet</a:t>
            </a:r>
            <a:r>
              <a:rPr lang="zh-CN" altLang="en-US" sz="2400" dirty="0" smtClean="0"/>
              <a:t>的父类是</a:t>
            </a:r>
            <a:r>
              <a:rPr lang="en-US" altLang="zh-CN" sz="2400" dirty="0" err="1" smtClean="0"/>
              <a:t>GenericServlet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err="1" smtClean="0"/>
              <a:t>GenericServlet</a:t>
            </a:r>
            <a:r>
              <a:rPr lang="zh-CN" altLang="en-US" sz="2400" dirty="0" smtClean="0"/>
              <a:t>实现了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ServletConfig</a:t>
            </a:r>
            <a:r>
              <a:rPr lang="zh-CN" altLang="en-US" sz="2400" dirty="0" smtClean="0"/>
              <a:t>两个顶级接口；</a:t>
            </a:r>
            <a:endParaRPr lang="en-US" altLang="zh-CN" sz="2400" dirty="0" smtClean="0"/>
          </a:p>
          <a:p>
            <a:r>
              <a:rPr lang="zh-CN" altLang="en-US" sz="2400" dirty="0" smtClean="0"/>
              <a:t>自定义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类中一般重写</a:t>
            </a:r>
            <a:r>
              <a:rPr lang="en-US" altLang="zh-CN" sz="2400" dirty="0" err="1" smtClean="0"/>
              <a:t>doGet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doPost</a:t>
            </a:r>
            <a:r>
              <a:rPr lang="zh-CN" altLang="en-US" sz="2400" dirty="0" smtClean="0"/>
              <a:t>方法，需要的话可以重写无参</a:t>
            </a:r>
            <a:r>
              <a:rPr lang="en-US" altLang="zh-CN" sz="2400" dirty="0" smtClean="0"/>
              <a:t>init</a:t>
            </a:r>
            <a:r>
              <a:rPr lang="zh-CN" altLang="en-US" sz="2400" dirty="0" smtClean="0"/>
              <a:t>方法进行初始化操作；</a:t>
            </a:r>
            <a:endParaRPr lang="en-US" altLang="zh-CN" sz="2400" dirty="0" smtClean="0"/>
          </a:p>
          <a:p>
            <a:r>
              <a:rPr lang="zh-CN" altLang="en-US" sz="2400" dirty="0" smtClean="0"/>
              <a:t>请求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后，容器会创建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对象并进行初始化，调用</a:t>
            </a:r>
            <a:r>
              <a:rPr lang="en-US" altLang="zh-CN" sz="2400" dirty="0" err="1" smtClean="0"/>
              <a:t>doXXX</a:t>
            </a:r>
            <a:r>
              <a:rPr lang="zh-CN" altLang="en-US" sz="2400" dirty="0" smtClean="0"/>
              <a:t>方法响应特定的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请求，不再使用时容器将销毁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应用的一些基本概念；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的基本概念；</a:t>
            </a:r>
            <a:endParaRPr lang="en-US" altLang="zh-CN" dirty="0" smtClean="0"/>
          </a:p>
          <a:p>
            <a:r>
              <a:rPr lang="zh-CN" altLang="en-US" dirty="0" smtClean="0"/>
              <a:t>能够编写第一个简单的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应用，并部署运行；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本章主要学习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应用开发的基本概念，了解</a:t>
            </a:r>
            <a:r>
              <a:rPr lang="en-US" altLang="zh-CN" sz="2400" dirty="0" smtClean="0"/>
              <a:t>C/S</a:t>
            </a:r>
            <a:r>
              <a:rPr lang="zh-CN" altLang="en-US" sz="2400" dirty="0" smtClean="0"/>
              <a:t>及</a:t>
            </a:r>
            <a:r>
              <a:rPr lang="en-US" altLang="zh-CN" sz="2400" dirty="0" smtClean="0"/>
              <a:t>B/S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站点及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应用，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服务器及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应用服务器等；</a:t>
            </a:r>
            <a:endParaRPr lang="en-US" altLang="zh-CN" sz="2400" dirty="0" smtClean="0"/>
          </a:p>
          <a:p>
            <a:r>
              <a:rPr lang="zh-CN" altLang="en-US" sz="2400" dirty="0" smtClean="0"/>
              <a:t>明确课程目标，学习</a:t>
            </a:r>
            <a:r>
              <a:rPr lang="en-US" altLang="zh-CN" sz="2400" dirty="0" err="1" smtClean="0"/>
              <a:t>JavaEE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技术开发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应用；</a:t>
            </a:r>
            <a:endParaRPr lang="en-US" altLang="zh-CN" sz="2400" dirty="0" smtClean="0"/>
          </a:p>
          <a:p>
            <a:r>
              <a:rPr lang="en-US" altLang="zh-CN" sz="2400" dirty="0" smtClean="0"/>
              <a:t>JSP</a:t>
            </a:r>
            <a:r>
              <a:rPr lang="zh-CN" altLang="en-US" sz="2400" dirty="0" smtClean="0"/>
              <a:t>的本质是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，所以从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开始学习；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创建一个简单的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应用，编写简单的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，部署应用，并通过浏览器访问应用；</a:t>
            </a:r>
            <a:endParaRPr lang="en-US" altLang="zh-CN" sz="2400" dirty="0" smtClean="0"/>
          </a:p>
          <a:p>
            <a:r>
              <a:rPr lang="zh-CN" altLang="en-US" sz="2400" dirty="0" smtClean="0"/>
              <a:t>了解自定义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类的继承关系，生命周期。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1</a:t>
            </a:r>
            <a:r>
              <a:rPr lang="zh-CN" altLang="en-US" sz="2000" dirty="0" smtClean="0">
                <a:latin typeface="+mn-ea"/>
                <a:ea typeface="微软雅黑 Light"/>
              </a:rPr>
              <a:t>：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题目：创建</a:t>
            </a:r>
            <a:r>
              <a:rPr lang="en-US" altLang="zh-CN" sz="2000" dirty="0" smtClean="0">
                <a:latin typeface="+mn-ea"/>
                <a:ea typeface="微软雅黑 Light"/>
              </a:rPr>
              <a:t>Web</a:t>
            </a:r>
            <a:r>
              <a:rPr lang="zh-CN" altLang="en-US" sz="2000" dirty="0" smtClean="0">
                <a:latin typeface="+mn-ea"/>
                <a:ea typeface="微软雅黑 Light"/>
              </a:rPr>
              <a:t>应用，编写一个</a:t>
            </a:r>
            <a:r>
              <a:rPr lang="en-US" altLang="zh-CN" sz="2000" dirty="0" smtClean="0">
                <a:latin typeface="+mn-ea"/>
                <a:ea typeface="微软雅黑 Light"/>
              </a:rPr>
              <a:t>Servlet</a:t>
            </a:r>
            <a:r>
              <a:rPr lang="zh-CN" altLang="en-US" sz="2000" dirty="0" smtClean="0">
                <a:latin typeface="+mn-ea"/>
                <a:ea typeface="微软雅黑 Light"/>
              </a:rPr>
              <a:t>，实现功能：在页面中输出个人简历。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难度：低</a:t>
            </a:r>
            <a:endParaRPr lang="en-US" altLang="zh-CN" sz="20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基本概念及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应用入门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731" y="1024759"/>
            <a:ext cx="10880834" cy="49984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C/S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B/S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RIA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应用服务器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应用的核心技术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介绍及安装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：常见其他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容器简介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的概念及功能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4" y="793759"/>
            <a:ext cx="11015870" cy="366788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说起网络应用，可以分为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两种；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Client/Server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（客户机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服务器）的简称，桌面应用程序采用的多是这种结构；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Browser/Server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（浏览器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服务器）的简称，特点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是客户端无需安装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特定的软件，只需要安装一个浏览器就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进行交互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1【C/S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B/S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RIA】-1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050" name="AutoShape 2" descr="http://img2.imgtn.bdimg.com/it/u=406517537,90377427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http://img2.imgtn.bdimg.com/it/u=406517537,90377427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://img5.imgtn.bdimg.com/it/u=1994540633,169244719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img5.imgtn.bdimg.com/it/u=1994540633,169244719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C:\Users\wxh\Desktop\u=1994540633,1692447198&amp;fm=23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290" y="4721772"/>
            <a:ext cx="1828800" cy="1828800"/>
          </a:xfrm>
          <a:prstGeom prst="rect">
            <a:avLst/>
          </a:prstGeom>
          <a:noFill/>
        </p:spPr>
      </p:pic>
      <p:sp>
        <p:nvSpPr>
          <p:cNvPr id="12" name="Oval Callout 11"/>
          <p:cNvSpPr/>
          <p:nvPr/>
        </p:nvSpPr>
        <p:spPr>
          <a:xfrm>
            <a:off x="2380592" y="4099035"/>
            <a:ext cx="2254469" cy="2175641"/>
          </a:xfrm>
          <a:prstGeom prst="wedgeEllipseCallout">
            <a:avLst>
              <a:gd name="adj1" fmla="val -97487"/>
              <a:gd name="adj2" fmla="val 13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</a:rPr>
              <a:t>就是</a:t>
            </a:r>
            <a:r>
              <a:rPr lang="en-US" altLang="zh-CN" dirty="0" smtClean="0">
                <a:solidFill>
                  <a:schemeClr val="tx1"/>
                </a:solidFill>
              </a:rPr>
              <a:t>C/S</a:t>
            </a:r>
            <a:r>
              <a:rPr lang="zh-CN" altLang="en-US" dirty="0" smtClean="0">
                <a:solidFill>
                  <a:schemeClr val="tx1"/>
                </a:solidFill>
              </a:rPr>
              <a:t>结构的网络应用，你要用</a:t>
            </a:r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</a:rPr>
              <a:t>聊天，就得在电脑上安装</a:t>
            </a:r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</a:rPr>
              <a:t>软件。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8" name="Picture 10" descr="C:\Users\wxh\AppData\Roaming\Tencent\Users\29097443\QQ\WinTemp\RichOle\XGO436BN6AYB7`VWICGDDC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2262" y="4571999"/>
            <a:ext cx="6629400" cy="1638300"/>
          </a:xfrm>
          <a:prstGeom prst="rect">
            <a:avLst/>
          </a:prstGeom>
          <a:noFill/>
        </p:spPr>
      </p:pic>
      <p:sp>
        <p:nvSpPr>
          <p:cNvPr id="14" name="Oval Callout 13"/>
          <p:cNvSpPr/>
          <p:nvPr/>
        </p:nvSpPr>
        <p:spPr>
          <a:xfrm>
            <a:off x="9937531" y="3258208"/>
            <a:ext cx="2254469" cy="2175641"/>
          </a:xfrm>
          <a:prstGeom prst="wedgeEllipseCallout">
            <a:avLst>
              <a:gd name="adj1" fmla="val -119865"/>
              <a:gd name="adj2" fmla="val 345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百度就是</a:t>
            </a:r>
            <a:r>
              <a:rPr lang="en-US" altLang="zh-CN" dirty="0" smtClean="0">
                <a:solidFill>
                  <a:schemeClr val="tx1"/>
                </a:solidFill>
              </a:rPr>
              <a:t>B/S</a:t>
            </a:r>
            <a:r>
              <a:rPr lang="zh-CN" altLang="en-US" dirty="0" smtClean="0">
                <a:solidFill>
                  <a:schemeClr val="tx1"/>
                </a:solidFill>
              </a:rPr>
              <a:t>结构的网络应用，你要使用百度，不需要安装什么，只要有浏览器，能上网就行了。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5" y="730697"/>
            <a:ext cx="11015870" cy="366788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需要安装客户端软件，但是操作往往更为便捷；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不需要安装客户端软件，但是用户体验往往不如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好，安全性也较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要低；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Rich Internet Applications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”的缩写，意为“富客户端网络应用”；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的主要目标：基于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B/S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结构，只要有浏览器就可以使用，在浏览器里实现与客户端软件类似的体验；例如：可以局部刷新、可以拖拽等；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1【C/S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B/S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RIA】-2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050" name="AutoShape 2" descr="http://img2.imgtn.bdimg.com/it/u=406517537,90377427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http://img2.imgtn.bdimg.com/it/u=406517537,90377427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://img5.imgtn.bdimg.com/it/u=1994540633,169244719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img5.imgtn.bdimg.com/it/u=1994540633,169244719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45932" y="4619297"/>
            <a:ext cx="1876096" cy="945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RIA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2290" y="4083269"/>
            <a:ext cx="692106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RIA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B/S</a:t>
            </a:r>
            <a:r>
              <a:rPr lang="zh-CN" altLang="en-US" dirty="0" smtClean="0"/>
              <a:t>结构的应用；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37035" y="4724400"/>
            <a:ext cx="694208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RIA</a:t>
            </a:r>
            <a:r>
              <a:rPr lang="zh-CN" altLang="en-US" dirty="0" smtClean="0"/>
              <a:t>注重提升用户的体验；力求在浏览器里实现客户端软件的体验；</a:t>
            </a: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79077" y="5397063"/>
            <a:ext cx="6942082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本课程关注学习使用</a:t>
            </a:r>
            <a:r>
              <a:rPr lang="en-US" altLang="zh-CN" dirty="0" err="1" smtClean="0"/>
              <a:t>JavaEE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组件开发</a:t>
            </a:r>
            <a:r>
              <a:rPr lang="en-US" altLang="zh-CN" dirty="0" smtClean="0"/>
              <a:t>B/S</a:t>
            </a:r>
            <a:r>
              <a:rPr lang="zh-CN" altLang="en-US" dirty="0" smtClean="0"/>
              <a:t>结构的应用，不过多考虑</a:t>
            </a:r>
            <a:r>
              <a:rPr lang="en-US" altLang="zh-CN" dirty="0" smtClean="0"/>
              <a:t>RIA</a:t>
            </a:r>
            <a:r>
              <a:rPr lang="zh-CN" altLang="en-US" dirty="0" smtClean="0"/>
              <a:t>实现；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前端工程师较多关注</a:t>
            </a:r>
            <a:r>
              <a:rPr lang="en-US" altLang="zh-CN" dirty="0" smtClean="0"/>
              <a:t>RIA</a:t>
            </a:r>
            <a:r>
              <a:rPr lang="zh-CN" altLang="en-US" dirty="0" smtClean="0"/>
              <a:t>技术；</a:t>
            </a:r>
            <a:endParaRPr lang="en-US" altLang="zh-CN" dirty="0" smtClean="0"/>
          </a:p>
        </p:txBody>
      </p:sp>
      <p:cxnSp>
        <p:nvCxnSpPr>
          <p:cNvPr id="22" name="Curved Connector 21"/>
          <p:cNvCxnSpPr>
            <a:stCxn id="13" idx="3"/>
            <a:endCxn id="15" idx="1"/>
          </p:cNvCxnSpPr>
          <p:nvPr/>
        </p:nvCxnSpPr>
        <p:spPr>
          <a:xfrm flipV="1">
            <a:off x="2822028" y="4267935"/>
            <a:ext cx="520262" cy="8243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3"/>
            <a:endCxn id="16" idx="1"/>
          </p:cNvCxnSpPr>
          <p:nvPr/>
        </p:nvCxnSpPr>
        <p:spPr>
          <a:xfrm flipV="1">
            <a:off x="2822028" y="4909066"/>
            <a:ext cx="515007" cy="18319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3"/>
            <a:endCxn id="17" idx="1"/>
          </p:cNvCxnSpPr>
          <p:nvPr/>
        </p:nvCxnSpPr>
        <p:spPr>
          <a:xfrm>
            <a:off x="2822028" y="5092263"/>
            <a:ext cx="557049" cy="6279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4" y="793759"/>
            <a:ext cx="11015870" cy="25800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站点即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Site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，也被称为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网站；比如某公司用来作为宣传使用的官方网站，就是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站点；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应用被称为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，简单来说，就是通过浏览器访问的应用程序，从而为用户提供相关的服务，例如查询、购物、生成报表等；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2018492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站点、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HTTP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服务器、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应用服务器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621" y="3158269"/>
            <a:ext cx="3878318" cy="260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3392" y="5877272"/>
            <a:ext cx="3972910" cy="92333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中软国际公司官网，是一个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站点，用户能够浏览公司信息，但是该站点不会提供服务。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6523" y="5934670"/>
            <a:ext cx="3972910" cy="6463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京东，是一个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应用，可以为用户提供查询、购物、退货等服务。</a:t>
            </a:r>
            <a:endParaRPr lang="en-US" altLang="en-US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5943" y="3098569"/>
            <a:ext cx="3955503" cy="268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Callout 9"/>
          <p:cNvSpPr/>
          <p:nvPr/>
        </p:nvSpPr>
        <p:spPr>
          <a:xfrm>
            <a:off x="10121462" y="2806261"/>
            <a:ext cx="1550276" cy="1418897"/>
          </a:xfrm>
          <a:prstGeom prst="wedgeEllipseCallout">
            <a:avLst>
              <a:gd name="adj1" fmla="val -75748"/>
              <a:gd name="adj2" fmla="val 11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我们要学习的是开发</a:t>
            </a:r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应用。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3" y="793759"/>
            <a:ext cx="11565036" cy="34156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服务器：也称为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服务器，主要功能是提供网上信息浏览服务，例如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Apache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Nginx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IIS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是比较常用的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服务器；使用浏览器访问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站点或者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应用，则必须通过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应用服务器：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应用服务器能够运行服务器上的应用程序，并将结果返回给客户端浏览器；例如，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就是一种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应用服务器；通常情况下，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服务器兼具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服务器的部分功能；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2018492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站点、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HTTP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服务器、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应用服务器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5779" y="4572000"/>
            <a:ext cx="108939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  <a:r>
              <a:rPr lang="zh-CN" altLang="en-US" dirty="0" smtClean="0"/>
              <a:t>站点只需要浏览</a:t>
            </a:r>
            <a:r>
              <a:rPr lang="zh-CN" altLang="en-US" dirty="0" smtClean="0"/>
              <a:t>信息，所以只需</a:t>
            </a:r>
            <a:r>
              <a:rPr lang="zh-CN" altLang="en-US" dirty="0" smtClean="0"/>
              <a:t>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服务器即</a:t>
            </a:r>
            <a:r>
              <a:rPr lang="zh-CN" altLang="en-US" dirty="0" smtClean="0"/>
              <a:t>可；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1036" y="5102772"/>
            <a:ext cx="108939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  <a:r>
              <a:rPr lang="zh-CN" altLang="en-US" dirty="0" smtClean="0"/>
              <a:t>应用需要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服务器及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应用服务器，因为不仅需要浏览信息，还需要运行应用程序；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5780" y="5617778"/>
            <a:ext cx="108939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很多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应用服务器都兼具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服务器的部分功能，因此本课程中，我们只使用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服务器即可；</a:t>
            </a:r>
            <a:endParaRPr lang="en-US" dirty="0" smtClean="0"/>
          </a:p>
        </p:txBody>
      </p:sp>
      <p:sp>
        <p:nvSpPr>
          <p:cNvPr id="13" name="Oval 12"/>
          <p:cNvSpPr/>
          <p:nvPr/>
        </p:nvSpPr>
        <p:spPr>
          <a:xfrm>
            <a:off x="-1" y="4887310"/>
            <a:ext cx="819807" cy="7409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>
            <a:stCxn id="13" idx="6"/>
            <a:endCxn id="9" idx="1"/>
          </p:cNvCxnSpPr>
          <p:nvPr/>
        </p:nvCxnSpPr>
        <p:spPr>
          <a:xfrm flipV="1">
            <a:off x="819806" y="4756666"/>
            <a:ext cx="225973" cy="5011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3" idx="6"/>
            <a:endCxn id="11" idx="1"/>
          </p:cNvCxnSpPr>
          <p:nvPr/>
        </p:nvCxnSpPr>
        <p:spPr>
          <a:xfrm>
            <a:off x="819806" y="5257800"/>
            <a:ext cx="231230" cy="296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6"/>
            <a:endCxn id="12" idx="1"/>
          </p:cNvCxnSpPr>
          <p:nvPr/>
        </p:nvCxnSpPr>
        <p:spPr>
          <a:xfrm>
            <a:off x="819806" y="5257800"/>
            <a:ext cx="225974" cy="5446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98294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有很多技术可以开发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开发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应用的核心技术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7890" name="Picture 2" descr="http://a.hiphotos.baidu.com/baike/w%3D268%3Bg%3D0/sign=4c2d4736a6c27d1ea5263cc223eeca53/c8ea15ce36d3d5392e12fa513887e950352ab07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090" y="3051871"/>
            <a:ext cx="832178" cy="794916"/>
          </a:xfrm>
          <a:prstGeom prst="rect">
            <a:avLst/>
          </a:prstGeom>
          <a:noFill/>
        </p:spPr>
      </p:pic>
      <p:sp>
        <p:nvSpPr>
          <p:cNvPr id="37892" name="AutoShape 4" descr="http://img1.imgtn.bdimg.com/it/u=3177606984,3196934765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893" name="Picture 5" descr="C:\Users\wxh\Desktop\u=3177606984,3196934765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434" y="5317944"/>
            <a:ext cx="1466029" cy="12012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</p:pic>
      <p:pic>
        <p:nvPicPr>
          <p:cNvPr id="37895" name="Picture 7" descr="https://ss3.bdstatic.com/70cFv8Sh_Q1YnxGkpoWK1HF6hhy/it/u=3390377343,772875504&amp;fm=23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1215" y="4335516"/>
            <a:ext cx="1285583" cy="677917"/>
          </a:xfrm>
          <a:prstGeom prst="rect">
            <a:avLst/>
          </a:prstGeom>
          <a:noFill/>
        </p:spPr>
      </p:pic>
      <p:pic>
        <p:nvPicPr>
          <p:cNvPr id="37896" name="Picture 8" descr="C:\Users\wxh\Documents\Tencent Files\29097443\Image\C2C\MQC@))N6][$]]AH35~16]PQ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6659" y="1686911"/>
            <a:ext cx="1474409" cy="120113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207172" y="1876097"/>
            <a:ext cx="9049407" cy="70788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通用网关接口</a:t>
            </a:r>
            <a:r>
              <a:rPr lang="en-US" altLang="zh-CN" sz="2000" dirty="0" smtClean="0"/>
              <a:t>(</a:t>
            </a:r>
            <a:r>
              <a:rPr lang="en-US" sz="2000" dirty="0" smtClean="0"/>
              <a:t>Common Gateway Interface)</a:t>
            </a:r>
            <a:r>
              <a:rPr lang="zh-CN" altLang="en-US" sz="2000" dirty="0" smtClean="0"/>
              <a:t>，是一个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应用服务器提供信息服务的标准接口，目前使用较少；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6152" y="2895601"/>
            <a:ext cx="9049407" cy="70788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.Net</a:t>
            </a:r>
            <a:r>
              <a:rPr lang="zh-CN" altLang="en-US" sz="2000" dirty="0" smtClean="0"/>
              <a:t>是微软公司的企业应用框架，其中</a:t>
            </a:r>
            <a:r>
              <a:rPr lang="en-US" altLang="zh-CN" sz="2000" dirty="0" smtClean="0"/>
              <a:t>Asp.net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ADO.net</a:t>
            </a:r>
            <a:r>
              <a:rPr lang="zh-CN" altLang="en-US" sz="2000" dirty="0" smtClean="0"/>
              <a:t>等，都是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应用开发的核心技术；在中小型企业应用使用广泛；</a:t>
            </a:r>
            <a:endParaRPr lang="en-US" altLang="en-US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43959" y="4277711"/>
            <a:ext cx="9049407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Php</a:t>
            </a:r>
            <a:r>
              <a:rPr lang="zh-CN" altLang="en-US" sz="2000" dirty="0" smtClean="0"/>
              <a:t>是一种相对简单易学的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开发技术，目前广泛应用在互联网小型应用；</a:t>
            </a:r>
            <a:endParaRPr lang="en-US" altLang="zh-CN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207568" y="5301208"/>
            <a:ext cx="9049407" cy="132343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JavaEE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Oracle</a:t>
            </a:r>
            <a:r>
              <a:rPr lang="zh-CN" altLang="en-US" sz="2000" dirty="0" smtClean="0"/>
              <a:t>公司的企业应用框架，在大型企业应用中应用广泛。其中</a:t>
            </a:r>
            <a:r>
              <a:rPr lang="en-US" altLang="zh-CN" sz="2000" dirty="0" smtClean="0"/>
              <a:t>Servlet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开发组件；</a:t>
            </a:r>
            <a:endParaRPr lang="en-US" altLang="zh-CN" sz="2000" dirty="0" smtClean="0"/>
          </a:p>
          <a:p>
            <a:r>
              <a:rPr lang="zh-CN" altLang="en-US" sz="2000" i="1" dirty="0" smtClean="0">
                <a:solidFill>
                  <a:srgbClr val="C00000"/>
                </a:solidFill>
              </a:rPr>
              <a:t>本课程学习使用</a:t>
            </a:r>
            <a:r>
              <a:rPr lang="en-US" altLang="zh-CN" sz="2000" i="1" dirty="0" err="1" smtClean="0">
                <a:solidFill>
                  <a:srgbClr val="C00000"/>
                </a:solidFill>
              </a:rPr>
              <a:t>JavaEE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中的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Servlet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、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JSP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组件 来开发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Web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应用，其中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JSP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的本质就是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Servlet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，所以我们将先学习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Servlet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。</a:t>
            </a:r>
            <a:endParaRPr lang="en-US" altLang="zh-CN" sz="20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10477</TotalTime>
  <Words>3585</Words>
  <Application>Microsoft Office PowerPoint</Application>
  <PresentationFormat>Custom</PresentationFormat>
  <Paragraphs>304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主题</vt:lpstr>
      <vt:lpstr>Web开发快速入门</vt:lpstr>
      <vt:lpstr>本章内容：共2小节，12个知识点</vt:lpstr>
      <vt:lpstr>本章目标</vt:lpstr>
      <vt:lpstr>第1节【基本概念及Web应用入门】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本节总结提问【基本概念及Web应用入门】</vt:lpstr>
      <vt:lpstr>本节总结【基本概念及Web应用入门】</vt:lpstr>
      <vt:lpstr>第2节【第一个Web应用】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知识点4【部署到Tomcat】</vt:lpstr>
      <vt:lpstr>知识点5【运行WEB应用】</vt:lpstr>
      <vt:lpstr>知识点6【Servlet的生命周期】-1</vt:lpstr>
      <vt:lpstr>知识点6【Servlet的生命周期】-2</vt:lpstr>
      <vt:lpstr>本节总结提问【第一个Web应用】</vt:lpstr>
      <vt:lpstr>本节总结【第一个Web应用】</vt:lpstr>
      <vt:lpstr>本章总结</vt:lpstr>
      <vt:lpstr>本章作业</vt:lpstr>
      <vt:lpstr>Slide 32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wxh</cp:lastModifiedBy>
  <cp:revision>1594</cp:revision>
  <dcterms:created xsi:type="dcterms:W3CDTF">2014-03-19T14:07:00Z</dcterms:created>
  <dcterms:modified xsi:type="dcterms:W3CDTF">2017-06-01T06:20:42Z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