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4" r:id="rId8"/>
    <p:sldId id="265" r:id="rId9"/>
    <p:sldId id="270" r:id="rId10"/>
    <p:sldId id="263" r:id="rId11"/>
    <p:sldId id="273" r:id="rId12"/>
    <p:sldId id="268" r:id="rId13"/>
    <p:sldId id="271" r:id="rId14"/>
    <p:sldId id="276" r:id="rId15"/>
    <p:sldId id="278" r:id="rId16"/>
    <p:sldId id="282" r:id="rId1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cffd46de7401b6e8700251aa8fd6c33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89980" y="683260"/>
            <a:ext cx="5588635" cy="469900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18" name="TextBox 19"/>
          <p:cNvSpPr txBox="1"/>
          <p:nvPr/>
        </p:nvSpPr>
        <p:spPr>
          <a:xfrm>
            <a:off x="598040" y="3638580"/>
            <a:ext cx="4799202" cy="581660"/>
          </a:xfrm>
          <a:prstGeom prst="rect">
            <a:avLst/>
          </a:prstGeom>
        </p:spPr>
        <p:txBody>
          <a:bodyPr wrap="square" lIns="96411" tIns="48206" rIns="96411" bIns="48206" anchor="ctr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4000" b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sz="2110" dirty="0">
                <a:solidFill>
                  <a:schemeClr val="accent1"/>
                </a:solidFill>
                <a:sym typeface="微软雅黑" panose="020B0503020204020204" charset="-122"/>
              </a:rPr>
              <a:t>汇报人：侯鹏林</a:t>
            </a:r>
            <a:r>
              <a:rPr lang="zh-CN" altLang="en-US" sz="2110" dirty="0">
                <a:solidFill>
                  <a:schemeClr val="accent1"/>
                </a:solidFill>
                <a:sym typeface="微软雅黑" panose="020B0503020204020204" charset="-122"/>
              </a:rPr>
              <a:t> </a:t>
            </a:r>
            <a:r>
              <a:rPr lang="en-US" altLang="zh-CN" sz="2110" dirty="0">
                <a:solidFill>
                  <a:schemeClr val="accent1"/>
                </a:solidFill>
                <a:sym typeface="微软雅黑" panose="020B0503020204020204" charset="-122"/>
              </a:rPr>
              <a:t>  </a:t>
            </a:r>
            <a:r>
              <a:rPr lang="zh-CN" altLang="en-US" sz="2110" dirty="0">
                <a:solidFill>
                  <a:schemeClr val="accent1"/>
                </a:solidFill>
                <a:sym typeface="微软雅黑" panose="020B0503020204020204" charset="-122"/>
              </a:rPr>
              <a:t>时间：</a:t>
            </a:r>
            <a:r>
              <a:rPr lang="en-US" altLang="zh-CN" sz="2110" dirty="0">
                <a:solidFill>
                  <a:schemeClr val="accent1"/>
                </a:solidFill>
                <a:sym typeface="微软雅黑" panose="020B0503020204020204" charset="-122"/>
              </a:rPr>
              <a:t>2021.11</a:t>
            </a:r>
            <a:endParaRPr lang="en-US" altLang="zh-CN" sz="2110" dirty="0">
              <a:solidFill>
                <a:schemeClr val="accent1"/>
              </a:solidFill>
              <a:sym typeface="微软雅黑" panose="020B0503020204020204" charset="-122"/>
            </a:endParaRPr>
          </a:p>
        </p:txBody>
      </p:sp>
      <p:sp>
        <p:nvSpPr>
          <p:cNvPr id="19" name="TextBox 20"/>
          <p:cNvSpPr txBox="1"/>
          <p:nvPr/>
        </p:nvSpPr>
        <p:spPr>
          <a:xfrm>
            <a:off x="626110" y="3248789"/>
            <a:ext cx="5850255" cy="312797"/>
          </a:xfrm>
          <a:prstGeom prst="rect">
            <a:avLst/>
          </a:prstGeom>
        </p:spPr>
        <p:txBody>
          <a:bodyPr wrap="square" lIns="96411" tIns="48206" rIns="96411" bIns="48206" anchor="ctr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4000" b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1400" dirty="0">
                <a:solidFill>
                  <a:schemeClr val="accent1"/>
                </a:solidFill>
                <a:cs typeface="Arial" panose="020B0604020202020204" pitchFamily="34" charset="0"/>
                <a:sym typeface="微软雅黑" panose="020B0503020204020204" charset="-122"/>
              </a:rPr>
              <a:t>互联网</a:t>
            </a:r>
            <a:r>
              <a:rPr lang="en-US" altLang="zh-CN" sz="1400" dirty="0">
                <a:solidFill>
                  <a:schemeClr val="accent1"/>
                </a:solidFill>
                <a:cs typeface="Arial" panose="020B0604020202020204" pitchFamily="34" charset="0"/>
                <a:sym typeface="微软雅黑" panose="020B0503020204020204" charset="-122"/>
              </a:rPr>
              <a:t>+</a:t>
            </a:r>
            <a:r>
              <a:rPr lang="zh-CN" altLang="en-US" sz="1400" dirty="0">
                <a:solidFill>
                  <a:schemeClr val="accent1"/>
                </a:solidFill>
                <a:cs typeface="Arial" panose="020B0604020202020204" pitchFamily="34" charset="0"/>
                <a:sym typeface="微软雅黑" panose="020B0503020204020204" charset="-122"/>
              </a:rPr>
              <a:t>大学生创新创业大赛项目介绍</a:t>
            </a:r>
            <a:endParaRPr lang="en-US" altLang="zh-CN" sz="1400" dirty="0">
              <a:solidFill>
                <a:schemeClr val="accent1"/>
              </a:solidFill>
              <a:cs typeface="Arial" panose="020B0604020202020204" pitchFamily="34" charset="0"/>
              <a:sym typeface="微软雅黑" panose="020B0503020204020204" charset="-122"/>
            </a:endParaRPr>
          </a:p>
        </p:txBody>
      </p:sp>
      <p:sp>
        <p:nvSpPr>
          <p:cNvPr id="20" name="TextBox 21"/>
          <p:cNvSpPr txBox="1"/>
          <p:nvPr/>
        </p:nvSpPr>
        <p:spPr>
          <a:xfrm>
            <a:off x="584200" y="1873513"/>
            <a:ext cx="6530975" cy="1217404"/>
          </a:xfrm>
          <a:prstGeom prst="rect">
            <a:avLst/>
          </a:prstGeom>
        </p:spPr>
        <p:txBody>
          <a:bodyPr wrap="square" lIns="96411" tIns="48206" rIns="96411" bIns="48206" anchor="ctr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4000" b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sz="55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微软雅黑" panose="020B0503020204020204" charset="-122"/>
              </a:rPr>
              <a:t>买菜机器人</a:t>
            </a:r>
            <a:endParaRPr lang="en-US" altLang="zh-CN" sz="55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微软雅黑" panose="020B0503020204020204" charset="-122"/>
            </a:endParaRPr>
          </a:p>
        </p:txBody>
      </p:sp>
      <p:cxnSp>
        <p:nvCxnSpPr>
          <p:cNvPr id="50" name="直接连接符 49"/>
          <p:cNvCxnSpPr/>
          <p:nvPr/>
        </p:nvCxnSpPr>
        <p:spPr>
          <a:xfrm>
            <a:off x="192551" y="272151"/>
            <a:ext cx="1079987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192551" y="738819"/>
            <a:ext cx="1079987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组合 69"/>
          <p:cNvGrpSpPr/>
          <p:nvPr/>
        </p:nvGrpSpPr>
        <p:grpSpPr>
          <a:xfrm>
            <a:off x="-6985" y="5638800"/>
            <a:ext cx="12219305" cy="1208405"/>
            <a:chOff x="-15875" y="5826125"/>
            <a:chExt cx="12874625" cy="1406525"/>
          </a:xfrm>
        </p:grpSpPr>
        <p:sp>
          <p:nvSpPr>
            <p:cNvPr id="47" name="Freeform 6"/>
            <p:cNvSpPr/>
            <p:nvPr/>
          </p:nvSpPr>
          <p:spPr bwMode="auto">
            <a:xfrm>
              <a:off x="-15875" y="5826125"/>
              <a:ext cx="12874625" cy="1406525"/>
            </a:xfrm>
            <a:custGeom>
              <a:avLst/>
              <a:gdLst>
                <a:gd name="T0" fmla="*/ 0 w 5734"/>
                <a:gd name="T1" fmla="*/ 0 h 886"/>
                <a:gd name="T2" fmla="*/ 123 w 5734"/>
                <a:gd name="T3" fmla="*/ 88 h 886"/>
                <a:gd name="T4" fmla="*/ 249 w 5734"/>
                <a:gd name="T5" fmla="*/ 165 h 886"/>
                <a:gd name="T6" fmla="*/ 377 w 5734"/>
                <a:gd name="T7" fmla="*/ 233 h 886"/>
                <a:gd name="T8" fmla="*/ 510 w 5734"/>
                <a:gd name="T9" fmla="*/ 293 h 886"/>
                <a:gd name="T10" fmla="*/ 646 w 5734"/>
                <a:gd name="T11" fmla="*/ 343 h 886"/>
                <a:gd name="T12" fmla="*/ 785 w 5734"/>
                <a:gd name="T13" fmla="*/ 387 h 886"/>
                <a:gd name="T14" fmla="*/ 926 w 5734"/>
                <a:gd name="T15" fmla="*/ 422 h 886"/>
                <a:gd name="T16" fmla="*/ 1072 w 5734"/>
                <a:gd name="T17" fmla="*/ 452 h 886"/>
                <a:gd name="T18" fmla="*/ 1219 w 5734"/>
                <a:gd name="T19" fmla="*/ 473 h 886"/>
                <a:gd name="T20" fmla="*/ 1368 w 5734"/>
                <a:gd name="T21" fmla="*/ 490 h 886"/>
                <a:gd name="T22" fmla="*/ 1520 w 5734"/>
                <a:gd name="T23" fmla="*/ 501 h 886"/>
                <a:gd name="T24" fmla="*/ 1674 w 5734"/>
                <a:gd name="T25" fmla="*/ 506 h 886"/>
                <a:gd name="T26" fmla="*/ 1830 w 5734"/>
                <a:gd name="T27" fmla="*/ 506 h 886"/>
                <a:gd name="T28" fmla="*/ 1987 w 5734"/>
                <a:gd name="T29" fmla="*/ 503 h 886"/>
                <a:gd name="T30" fmla="*/ 2147 w 5734"/>
                <a:gd name="T31" fmla="*/ 494 h 886"/>
                <a:gd name="T32" fmla="*/ 2306 w 5734"/>
                <a:gd name="T33" fmla="*/ 483 h 886"/>
                <a:gd name="T34" fmla="*/ 2469 w 5734"/>
                <a:gd name="T35" fmla="*/ 469 h 886"/>
                <a:gd name="T36" fmla="*/ 2632 w 5734"/>
                <a:gd name="T37" fmla="*/ 454 h 886"/>
                <a:gd name="T38" fmla="*/ 2796 w 5734"/>
                <a:gd name="T39" fmla="*/ 434 h 886"/>
                <a:gd name="T40" fmla="*/ 2961 w 5734"/>
                <a:gd name="T41" fmla="*/ 415 h 886"/>
                <a:gd name="T42" fmla="*/ 3125 w 5734"/>
                <a:gd name="T43" fmla="*/ 394 h 886"/>
                <a:gd name="T44" fmla="*/ 3292 w 5734"/>
                <a:gd name="T45" fmla="*/ 371 h 886"/>
                <a:gd name="T46" fmla="*/ 3458 w 5734"/>
                <a:gd name="T47" fmla="*/ 350 h 886"/>
                <a:gd name="T48" fmla="*/ 3624 w 5734"/>
                <a:gd name="T49" fmla="*/ 328 h 886"/>
                <a:gd name="T50" fmla="*/ 3793 w 5734"/>
                <a:gd name="T51" fmla="*/ 307 h 886"/>
                <a:gd name="T52" fmla="*/ 3959 w 5734"/>
                <a:gd name="T53" fmla="*/ 287 h 886"/>
                <a:gd name="T54" fmla="*/ 4125 w 5734"/>
                <a:gd name="T55" fmla="*/ 268 h 886"/>
                <a:gd name="T56" fmla="*/ 4290 w 5734"/>
                <a:gd name="T57" fmla="*/ 252 h 886"/>
                <a:gd name="T58" fmla="*/ 4454 w 5734"/>
                <a:gd name="T59" fmla="*/ 238 h 886"/>
                <a:gd name="T60" fmla="*/ 4619 w 5734"/>
                <a:gd name="T61" fmla="*/ 228 h 886"/>
                <a:gd name="T62" fmla="*/ 4784 w 5734"/>
                <a:gd name="T63" fmla="*/ 221 h 886"/>
                <a:gd name="T64" fmla="*/ 4945 w 5734"/>
                <a:gd name="T65" fmla="*/ 217 h 886"/>
                <a:gd name="T66" fmla="*/ 5106 w 5734"/>
                <a:gd name="T67" fmla="*/ 217 h 886"/>
                <a:gd name="T68" fmla="*/ 5265 w 5734"/>
                <a:gd name="T69" fmla="*/ 223 h 886"/>
                <a:gd name="T70" fmla="*/ 5424 w 5734"/>
                <a:gd name="T71" fmla="*/ 233 h 886"/>
                <a:gd name="T72" fmla="*/ 5580 w 5734"/>
                <a:gd name="T73" fmla="*/ 249 h 886"/>
                <a:gd name="T74" fmla="*/ 5734 w 5734"/>
                <a:gd name="T75" fmla="*/ 272 h 886"/>
                <a:gd name="T76" fmla="*/ 5734 w 5734"/>
                <a:gd name="T77" fmla="*/ 886 h 886"/>
                <a:gd name="T78" fmla="*/ 0 w 5734"/>
                <a:gd name="T79" fmla="*/ 886 h 886"/>
                <a:gd name="T80" fmla="*/ 0 w 5734"/>
                <a:gd name="T81" fmla="*/ 0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734" h="886">
                  <a:moveTo>
                    <a:pt x="0" y="0"/>
                  </a:moveTo>
                  <a:lnTo>
                    <a:pt x="123" y="88"/>
                  </a:lnTo>
                  <a:lnTo>
                    <a:pt x="249" y="165"/>
                  </a:lnTo>
                  <a:lnTo>
                    <a:pt x="377" y="233"/>
                  </a:lnTo>
                  <a:lnTo>
                    <a:pt x="510" y="293"/>
                  </a:lnTo>
                  <a:lnTo>
                    <a:pt x="646" y="343"/>
                  </a:lnTo>
                  <a:lnTo>
                    <a:pt x="785" y="387"/>
                  </a:lnTo>
                  <a:lnTo>
                    <a:pt x="926" y="422"/>
                  </a:lnTo>
                  <a:lnTo>
                    <a:pt x="1072" y="452"/>
                  </a:lnTo>
                  <a:lnTo>
                    <a:pt x="1219" y="473"/>
                  </a:lnTo>
                  <a:lnTo>
                    <a:pt x="1368" y="490"/>
                  </a:lnTo>
                  <a:lnTo>
                    <a:pt x="1520" y="501"/>
                  </a:lnTo>
                  <a:lnTo>
                    <a:pt x="1674" y="506"/>
                  </a:lnTo>
                  <a:lnTo>
                    <a:pt x="1830" y="506"/>
                  </a:lnTo>
                  <a:lnTo>
                    <a:pt x="1987" y="503"/>
                  </a:lnTo>
                  <a:lnTo>
                    <a:pt x="2147" y="494"/>
                  </a:lnTo>
                  <a:lnTo>
                    <a:pt x="2306" y="483"/>
                  </a:lnTo>
                  <a:lnTo>
                    <a:pt x="2469" y="469"/>
                  </a:lnTo>
                  <a:lnTo>
                    <a:pt x="2632" y="454"/>
                  </a:lnTo>
                  <a:lnTo>
                    <a:pt x="2796" y="434"/>
                  </a:lnTo>
                  <a:lnTo>
                    <a:pt x="2961" y="415"/>
                  </a:lnTo>
                  <a:lnTo>
                    <a:pt x="3125" y="394"/>
                  </a:lnTo>
                  <a:lnTo>
                    <a:pt x="3292" y="371"/>
                  </a:lnTo>
                  <a:lnTo>
                    <a:pt x="3458" y="350"/>
                  </a:lnTo>
                  <a:lnTo>
                    <a:pt x="3624" y="328"/>
                  </a:lnTo>
                  <a:lnTo>
                    <a:pt x="3793" y="307"/>
                  </a:lnTo>
                  <a:lnTo>
                    <a:pt x="3959" y="287"/>
                  </a:lnTo>
                  <a:lnTo>
                    <a:pt x="4125" y="268"/>
                  </a:lnTo>
                  <a:lnTo>
                    <a:pt x="4290" y="252"/>
                  </a:lnTo>
                  <a:lnTo>
                    <a:pt x="4454" y="238"/>
                  </a:lnTo>
                  <a:lnTo>
                    <a:pt x="4619" y="228"/>
                  </a:lnTo>
                  <a:lnTo>
                    <a:pt x="4784" y="221"/>
                  </a:lnTo>
                  <a:lnTo>
                    <a:pt x="4945" y="217"/>
                  </a:lnTo>
                  <a:lnTo>
                    <a:pt x="5106" y="217"/>
                  </a:lnTo>
                  <a:lnTo>
                    <a:pt x="5265" y="223"/>
                  </a:lnTo>
                  <a:lnTo>
                    <a:pt x="5424" y="233"/>
                  </a:lnTo>
                  <a:lnTo>
                    <a:pt x="5580" y="249"/>
                  </a:lnTo>
                  <a:lnTo>
                    <a:pt x="5734" y="272"/>
                  </a:lnTo>
                  <a:lnTo>
                    <a:pt x="5734" y="886"/>
                  </a:lnTo>
                  <a:lnTo>
                    <a:pt x="0" y="8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29" tIns="45714" rIns="91429" bIns="45714" numCol="1" anchor="t" anchorCtr="0" compatLnSpc="1"/>
            <a:lstStyle/>
            <a:p>
              <a:endParaRPr lang="zh-CN" altLang="en-US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48" name="Freeform 7"/>
            <p:cNvSpPr/>
            <p:nvPr/>
          </p:nvSpPr>
          <p:spPr bwMode="auto">
            <a:xfrm>
              <a:off x="-15875" y="6188075"/>
              <a:ext cx="12874625" cy="1044575"/>
            </a:xfrm>
            <a:custGeom>
              <a:avLst/>
              <a:gdLst>
                <a:gd name="T0" fmla="*/ 5044 w 5734"/>
                <a:gd name="T1" fmla="*/ 0 h 658"/>
                <a:gd name="T2" fmla="*/ 5272 w 5734"/>
                <a:gd name="T3" fmla="*/ 7 h 658"/>
                <a:gd name="T4" fmla="*/ 5503 w 5734"/>
                <a:gd name="T5" fmla="*/ 21 h 658"/>
                <a:gd name="T6" fmla="*/ 5734 w 5734"/>
                <a:gd name="T7" fmla="*/ 44 h 658"/>
                <a:gd name="T8" fmla="*/ 5734 w 5734"/>
                <a:gd name="T9" fmla="*/ 658 h 658"/>
                <a:gd name="T10" fmla="*/ 0 w 5734"/>
                <a:gd name="T11" fmla="*/ 658 h 658"/>
                <a:gd name="T12" fmla="*/ 0 w 5734"/>
                <a:gd name="T13" fmla="*/ 355 h 658"/>
                <a:gd name="T14" fmla="*/ 179 w 5734"/>
                <a:gd name="T15" fmla="*/ 399 h 658"/>
                <a:gd name="T16" fmla="*/ 359 w 5734"/>
                <a:gd name="T17" fmla="*/ 430 h 658"/>
                <a:gd name="T18" fmla="*/ 541 w 5734"/>
                <a:gd name="T19" fmla="*/ 453 h 658"/>
                <a:gd name="T20" fmla="*/ 725 w 5734"/>
                <a:gd name="T21" fmla="*/ 467 h 658"/>
                <a:gd name="T22" fmla="*/ 911 w 5734"/>
                <a:gd name="T23" fmla="*/ 472 h 658"/>
                <a:gd name="T24" fmla="*/ 1100 w 5734"/>
                <a:gd name="T25" fmla="*/ 471 h 658"/>
                <a:gd name="T26" fmla="*/ 1289 w 5734"/>
                <a:gd name="T27" fmla="*/ 462 h 658"/>
                <a:gd name="T28" fmla="*/ 1481 w 5734"/>
                <a:gd name="T29" fmla="*/ 446 h 658"/>
                <a:gd name="T30" fmla="*/ 1674 w 5734"/>
                <a:gd name="T31" fmla="*/ 427 h 658"/>
                <a:gd name="T32" fmla="*/ 1870 w 5734"/>
                <a:gd name="T33" fmla="*/ 402 h 658"/>
                <a:gd name="T34" fmla="*/ 2068 w 5734"/>
                <a:gd name="T35" fmla="*/ 373 h 658"/>
                <a:gd name="T36" fmla="*/ 2268 w 5734"/>
                <a:gd name="T37" fmla="*/ 341 h 658"/>
                <a:gd name="T38" fmla="*/ 2469 w 5734"/>
                <a:gd name="T39" fmla="*/ 308 h 658"/>
                <a:gd name="T40" fmla="*/ 2672 w 5734"/>
                <a:gd name="T41" fmla="*/ 271 h 658"/>
                <a:gd name="T42" fmla="*/ 2879 w 5734"/>
                <a:gd name="T43" fmla="*/ 236 h 658"/>
                <a:gd name="T44" fmla="*/ 3085 w 5734"/>
                <a:gd name="T45" fmla="*/ 199 h 658"/>
                <a:gd name="T46" fmla="*/ 3295 w 5734"/>
                <a:gd name="T47" fmla="*/ 164 h 658"/>
                <a:gd name="T48" fmla="*/ 3507 w 5734"/>
                <a:gd name="T49" fmla="*/ 131 h 658"/>
                <a:gd name="T50" fmla="*/ 3721 w 5734"/>
                <a:gd name="T51" fmla="*/ 100 h 658"/>
                <a:gd name="T52" fmla="*/ 3936 w 5734"/>
                <a:gd name="T53" fmla="*/ 70 h 658"/>
                <a:gd name="T54" fmla="*/ 4153 w 5734"/>
                <a:gd name="T55" fmla="*/ 45 h 658"/>
                <a:gd name="T56" fmla="*/ 4374 w 5734"/>
                <a:gd name="T57" fmla="*/ 26 h 658"/>
                <a:gd name="T58" fmla="*/ 4594 w 5734"/>
                <a:gd name="T59" fmla="*/ 10 h 658"/>
                <a:gd name="T60" fmla="*/ 4819 w 5734"/>
                <a:gd name="T61" fmla="*/ 2 h 658"/>
                <a:gd name="T62" fmla="*/ 5044 w 5734"/>
                <a:gd name="T63" fmla="*/ 0 h 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734" h="658">
                  <a:moveTo>
                    <a:pt x="5044" y="0"/>
                  </a:moveTo>
                  <a:lnTo>
                    <a:pt x="5272" y="7"/>
                  </a:lnTo>
                  <a:lnTo>
                    <a:pt x="5503" y="21"/>
                  </a:lnTo>
                  <a:lnTo>
                    <a:pt x="5734" y="44"/>
                  </a:lnTo>
                  <a:lnTo>
                    <a:pt x="5734" y="658"/>
                  </a:lnTo>
                  <a:lnTo>
                    <a:pt x="0" y="658"/>
                  </a:lnTo>
                  <a:lnTo>
                    <a:pt x="0" y="355"/>
                  </a:lnTo>
                  <a:lnTo>
                    <a:pt x="179" y="399"/>
                  </a:lnTo>
                  <a:lnTo>
                    <a:pt x="359" y="430"/>
                  </a:lnTo>
                  <a:lnTo>
                    <a:pt x="541" y="453"/>
                  </a:lnTo>
                  <a:lnTo>
                    <a:pt x="725" y="467"/>
                  </a:lnTo>
                  <a:lnTo>
                    <a:pt x="911" y="472"/>
                  </a:lnTo>
                  <a:lnTo>
                    <a:pt x="1100" y="471"/>
                  </a:lnTo>
                  <a:lnTo>
                    <a:pt x="1289" y="462"/>
                  </a:lnTo>
                  <a:lnTo>
                    <a:pt x="1481" y="446"/>
                  </a:lnTo>
                  <a:lnTo>
                    <a:pt x="1674" y="427"/>
                  </a:lnTo>
                  <a:lnTo>
                    <a:pt x="1870" y="402"/>
                  </a:lnTo>
                  <a:lnTo>
                    <a:pt x="2068" y="373"/>
                  </a:lnTo>
                  <a:lnTo>
                    <a:pt x="2268" y="341"/>
                  </a:lnTo>
                  <a:lnTo>
                    <a:pt x="2469" y="308"/>
                  </a:lnTo>
                  <a:lnTo>
                    <a:pt x="2672" y="271"/>
                  </a:lnTo>
                  <a:lnTo>
                    <a:pt x="2879" y="236"/>
                  </a:lnTo>
                  <a:lnTo>
                    <a:pt x="3085" y="199"/>
                  </a:lnTo>
                  <a:lnTo>
                    <a:pt x="3295" y="164"/>
                  </a:lnTo>
                  <a:lnTo>
                    <a:pt x="3507" y="131"/>
                  </a:lnTo>
                  <a:lnTo>
                    <a:pt x="3721" y="100"/>
                  </a:lnTo>
                  <a:lnTo>
                    <a:pt x="3936" y="70"/>
                  </a:lnTo>
                  <a:lnTo>
                    <a:pt x="4153" y="45"/>
                  </a:lnTo>
                  <a:lnTo>
                    <a:pt x="4374" y="26"/>
                  </a:lnTo>
                  <a:lnTo>
                    <a:pt x="4594" y="10"/>
                  </a:lnTo>
                  <a:lnTo>
                    <a:pt x="4819" y="2"/>
                  </a:lnTo>
                  <a:lnTo>
                    <a:pt x="5044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</a:ln>
          </p:spPr>
          <p:txBody>
            <a:bodyPr vert="horz" wrap="square" lIns="91429" tIns="45714" rIns="91429" bIns="45714" numCol="1" anchor="t" anchorCtr="0" compatLnSpc="1"/>
            <a:lstStyle/>
            <a:p>
              <a:endParaRPr lang="zh-CN" altLang="en-US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</p:spTree>
  </p:cSld>
  <p:clrMapOvr>
    <a:masterClrMapping/>
  </p:clrMapOvr>
  <p:transition advTm="5944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650"/>
                            </p:stCondLst>
                            <p:childTnLst>
                              <p:par>
                                <p:cTn id="3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65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 userDrawn="1"/>
        </p:nvCxnSpPr>
        <p:spPr>
          <a:xfrm flipV="1">
            <a:off x="903796" y="620183"/>
            <a:ext cx="10714380" cy="1"/>
          </a:xfrm>
          <a:prstGeom prst="line">
            <a:avLst/>
          </a:prstGeom>
          <a:ln w="158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 userDrawn="1"/>
        </p:nvGrpSpPr>
        <p:grpSpPr>
          <a:xfrm>
            <a:off x="375102" y="235575"/>
            <a:ext cx="375504" cy="375487"/>
            <a:chOff x="406574" y="236732"/>
            <a:chExt cx="612048" cy="593261"/>
          </a:xfrm>
        </p:grpSpPr>
        <p:sp>
          <p:nvSpPr>
            <p:cNvPr id="4" name="矩形 3"/>
            <p:cNvSpPr/>
            <p:nvPr userDrawn="1"/>
          </p:nvSpPr>
          <p:spPr>
            <a:xfrm>
              <a:off x="406574" y="236732"/>
              <a:ext cx="504000" cy="504000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 userDrawn="1"/>
          </p:nvSpPr>
          <p:spPr>
            <a:xfrm>
              <a:off x="694606" y="512239"/>
              <a:ext cx="324016" cy="3177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/>
          <p:cNvGrpSpPr/>
          <p:nvPr userDrawn="1"/>
        </p:nvGrpSpPr>
        <p:grpSpPr>
          <a:xfrm>
            <a:off x="9909606" y="167297"/>
            <a:ext cx="1974939" cy="521970"/>
            <a:chOff x="2906158" y="354532"/>
            <a:chExt cx="2295774" cy="812900"/>
          </a:xfrm>
        </p:grpSpPr>
        <p:sp>
          <p:nvSpPr>
            <p:cNvPr id="7" name="TextBox 18"/>
            <p:cNvSpPr txBox="1"/>
            <p:nvPr/>
          </p:nvSpPr>
          <p:spPr>
            <a:xfrm>
              <a:off x="3741008" y="479884"/>
              <a:ext cx="1325774" cy="4291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您的公司名称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" name="TextBox 19"/>
            <p:cNvSpPr txBox="1"/>
            <p:nvPr/>
          </p:nvSpPr>
          <p:spPr>
            <a:xfrm>
              <a:off x="3743581" y="734075"/>
              <a:ext cx="1458351" cy="2976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YOUR CONPANY NAME</a:t>
              </a:r>
              <a:endParaRPr lang="zh-CN" altLang="en-US" sz="6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Box 20"/>
            <p:cNvSpPr txBox="1"/>
            <p:nvPr/>
          </p:nvSpPr>
          <p:spPr>
            <a:xfrm>
              <a:off x="2906158" y="354532"/>
              <a:ext cx="1063242" cy="8129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spc="-150" dirty="0">
                  <a:solidFill>
                    <a:schemeClr val="accent1"/>
                  </a:solidFill>
                  <a:latin typeface="Impact" panose="020B0806030902050204" pitchFamily="34" charset="0"/>
                  <a:cs typeface="Arial" panose="020B0604020202020204" pitchFamily="34" charset="0"/>
                </a:rPr>
                <a:t>LOGO</a:t>
              </a:r>
              <a:endParaRPr lang="zh-CN" altLang="en-US" sz="2800" spc="-15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5" name="标题 1"/>
          <p:cNvSpPr txBox="1"/>
          <p:nvPr/>
        </p:nvSpPr>
        <p:spPr>
          <a:xfrm>
            <a:off x="889797" y="216059"/>
            <a:ext cx="3794206" cy="358324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200" b="0" i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altLang="en-US" sz="2800" dirty="0">
                <a:sym typeface="微软雅黑" panose="020B0503020204020204" charset="-122"/>
              </a:rPr>
              <a:t>产品可行性</a:t>
            </a:r>
            <a:endParaRPr lang="zh-CN" altLang="en-US" sz="2800" dirty="0">
              <a:sym typeface="微软雅黑" panose="020B0503020204020204" charset="-122"/>
            </a:endParaRPr>
          </a:p>
        </p:txBody>
      </p:sp>
      <p:cxnSp>
        <p:nvCxnSpPr>
          <p:cNvPr id="10" name="直接连接符 9"/>
          <p:cNvCxnSpPr>
            <a:stCxn id="36" idx="3"/>
          </p:cNvCxnSpPr>
          <p:nvPr/>
        </p:nvCxnSpPr>
        <p:spPr>
          <a:xfrm>
            <a:off x="3155032" y="3735282"/>
            <a:ext cx="10383" cy="920970"/>
          </a:xfrm>
          <a:prstGeom prst="line">
            <a:avLst/>
          </a:prstGeom>
          <a:noFill/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</a:ln>
          <a:effectLst/>
        </p:spPr>
      </p:cxnSp>
      <p:cxnSp>
        <p:nvCxnSpPr>
          <p:cNvPr id="11" name="直接连接符 10"/>
          <p:cNvCxnSpPr/>
          <p:nvPr/>
        </p:nvCxnSpPr>
        <p:spPr>
          <a:xfrm>
            <a:off x="5125957" y="3735282"/>
            <a:ext cx="10383" cy="920970"/>
          </a:xfrm>
          <a:prstGeom prst="line">
            <a:avLst/>
          </a:prstGeom>
          <a:noFill/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</a:ln>
          <a:effectLst/>
        </p:spPr>
      </p:cxnSp>
      <p:cxnSp>
        <p:nvCxnSpPr>
          <p:cNvPr id="12" name="直接连接符 11"/>
          <p:cNvCxnSpPr/>
          <p:nvPr/>
        </p:nvCxnSpPr>
        <p:spPr>
          <a:xfrm>
            <a:off x="7090384" y="3735282"/>
            <a:ext cx="10383" cy="920970"/>
          </a:xfrm>
          <a:prstGeom prst="line">
            <a:avLst/>
          </a:prstGeom>
          <a:noFill/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</a:ln>
          <a:effectLst/>
        </p:spPr>
      </p:cxnSp>
      <p:cxnSp>
        <p:nvCxnSpPr>
          <p:cNvPr id="13" name="直接连接符 12"/>
          <p:cNvCxnSpPr/>
          <p:nvPr/>
        </p:nvCxnSpPr>
        <p:spPr>
          <a:xfrm>
            <a:off x="9032128" y="3735282"/>
            <a:ext cx="10383" cy="920970"/>
          </a:xfrm>
          <a:prstGeom prst="line">
            <a:avLst/>
          </a:prstGeom>
          <a:noFill/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</a:ln>
          <a:effectLst/>
        </p:spPr>
      </p:cxnSp>
      <p:sp>
        <p:nvSpPr>
          <p:cNvPr id="14" name="TextBox 102"/>
          <p:cNvSpPr txBox="1"/>
          <p:nvPr/>
        </p:nvSpPr>
        <p:spPr>
          <a:xfrm>
            <a:off x="2217714" y="5070913"/>
            <a:ext cx="1774276" cy="1989445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 algn="ctr" defTabSz="913765">
              <a:lnSpc>
                <a:spcPct val="130000"/>
              </a:lnSpc>
            </a:pPr>
            <a:r>
              <a:rPr lang="zh-CN" altLang="zh-CN" sz="1200" kern="100" dirty="0">
                <a:latin typeface="Calibri" panose="020F0502020204030204" pitchFamily="34" charset="0"/>
                <a:cs typeface="宋体" panose="02010600030101010101" pitchFamily="2" charset="-122"/>
              </a:rPr>
              <a:t>因疫情原因，大多数人不愿意多出门活动，但是买菜做饭是生活刚需，出门买菜不可避免，买菜机器人正因此应运而生，如果可以批量生产，有可能会变成家庭必备。</a:t>
            </a:r>
            <a:endParaRPr lang="zh-CN" altLang="zh-CN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ctr" defTabSz="913765">
              <a:lnSpc>
                <a:spcPct val="130000"/>
              </a:lnSpc>
            </a:pPr>
            <a:endParaRPr lang="zh-CN" altLang="en-US" sz="1200" dirty="0">
              <a:solidFill>
                <a:prstClr val="black">
                  <a:lumMod val="95000"/>
                  <a:lumOff val="5000"/>
                </a:prst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TextBox 103"/>
          <p:cNvSpPr txBox="1"/>
          <p:nvPr/>
        </p:nvSpPr>
        <p:spPr>
          <a:xfrm>
            <a:off x="2217714" y="4667307"/>
            <a:ext cx="1774276" cy="407291"/>
          </a:xfrm>
          <a:prstGeom prst="rect">
            <a:avLst/>
          </a:prstGeom>
          <a:noFill/>
        </p:spPr>
        <p:txBody>
          <a:bodyPr wrap="square" lIns="91431" tIns="0" rIns="91431" bIns="0" rtlCol="0" anchor="t">
            <a:spAutoFit/>
          </a:bodyPr>
          <a:lstStyle/>
          <a:p>
            <a:pPr algn="ctr" defTabSz="913765">
              <a:lnSpc>
                <a:spcPct val="150000"/>
              </a:lnSpc>
            </a:pPr>
            <a:r>
              <a:rPr lang="zh-CN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  <a:cs typeface="华文黑体" pitchFamily="2" charset="-122"/>
              </a:rPr>
              <a:t>市场需求</a:t>
            </a:r>
            <a:endParaRPr lang="zh-CN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charset="-122"/>
              <a:ea typeface="微软雅黑" panose="020B0503020204020204" charset="-122"/>
              <a:cs typeface="华文黑体" pitchFamily="2" charset="-122"/>
            </a:endParaRPr>
          </a:p>
        </p:txBody>
      </p:sp>
      <p:sp>
        <p:nvSpPr>
          <p:cNvPr id="17" name="TextBox 104"/>
          <p:cNvSpPr txBox="1"/>
          <p:nvPr/>
        </p:nvSpPr>
        <p:spPr>
          <a:xfrm>
            <a:off x="4186390" y="5067228"/>
            <a:ext cx="1774276" cy="1267260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 algn="ctr" defTabSz="913765">
              <a:lnSpc>
                <a:spcPct val="130000"/>
              </a:lnSpc>
            </a:pPr>
            <a:r>
              <a:rPr lang="zh-CN" altLang="zh-CN" sz="1200" kern="100" dirty="0">
                <a:latin typeface="Calibri" panose="020F0502020204030204" pitchFamily="34" charset="0"/>
                <a:cs typeface="宋体" panose="02010600030101010101" pitchFamily="2" charset="-122"/>
              </a:rPr>
              <a:t>技术成熟：我国机器人的应用已经算是很普遍，技术也十分成熟，人们也普遍能接受机器人的存在。</a:t>
            </a:r>
            <a:endParaRPr lang="zh-CN" altLang="en-US" sz="1200" dirty="0">
              <a:solidFill>
                <a:prstClr val="black">
                  <a:lumMod val="95000"/>
                  <a:lumOff val="5000"/>
                </a:prst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TextBox 105"/>
          <p:cNvSpPr txBox="1"/>
          <p:nvPr/>
        </p:nvSpPr>
        <p:spPr>
          <a:xfrm>
            <a:off x="4186390" y="4663622"/>
            <a:ext cx="1774276" cy="407291"/>
          </a:xfrm>
          <a:prstGeom prst="rect">
            <a:avLst/>
          </a:prstGeom>
          <a:noFill/>
        </p:spPr>
        <p:txBody>
          <a:bodyPr wrap="square" lIns="91431" tIns="0" rIns="91431" bIns="0" rtlCol="0" anchor="t">
            <a:spAutoFit/>
          </a:bodyPr>
          <a:lstStyle/>
          <a:p>
            <a:pPr algn="ctr" defTabSz="913765">
              <a:lnSpc>
                <a:spcPct val="150000"/>
              </a:lnSpc>
            </a:pPr>
            <a:r>
              <a:rPr lang="zh-CN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  <a:cs typeface="华文黑体" pitchFamily="2" charset="-122"/>
              </a:rPr>
              <a:t>技术成熟</a:t>
            </a:r>
            <a:endParaRPr lang="zh-CN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charset="-122"/>
              <a:ea typeface="微软雅黑" panose="020B0503020204020204" charset="-122"/>
              <a:cs typeface="华文黑体" pitchFamily="2" charset="-122"/>
            </a:endParaRPr>
          </a:p>
        </p:txBody>
      </p:sp>
      <p:sp>
        <p:nvSpPr>
          <p:cNvPr id="19" name="TextBox 106"/>
          <p:cNvSpPr txBox="1"/>
          <p:nvPr/>
        </p:nvSpPr>
        <p:spPr>
          <a:xfrm>
            <a:off x="6243512" y="5063543"/>
            <a:ext cx="1774276" cy="995583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zh-CN" sz="1200" kern="100" dirty="0">
                <a:latin typeface="Calibri" panose="020F0502020204030204" pitchFamily="34" charset="0"/>
                <a:cs typeface="宋体" panose="02010600030101010101" pitchFamily="2" charset="-122"/>
              </a:rPr>
              <a:t>机器人只需安装智能程序，定位系统，摄像装备，以及疫情期间必备的消毒自净功能便可。</a:t>
            </a:r>
            <a:endParaRPr lang="zh-CN" altLang="zh-CN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TextBox 107"/>
          <p:cNvSpPr txBox="1"/>
          <p:nvPr/>
        </p:nvSpPr>
        <p:spPr>
          <a:xfrm>
            <a:off x="6243512" y="4659937"/>
            <a:ext cx="1774276" cy="407291"/>
          </a:xfrm>
          <a:prstGeom prst="rect">
            <a:avLst/>
          </a:prstGeom>
          <a:noFill/>
        </p:spPr>
        <p:txBody>
          <a:bodyPr wrap="square" lIns="91431" tIns="0" rIns="91431" bIns="0" rtlCol="0" anchor="t">
            <a:spAutoFit/>
          </a:bodyPr>
          <a:lstStyle/>
          <a:p>
            <a:pPr algn="ctr" defTabSz="913765">
              <a:lnSpc>
                <a:spcPct val="150000"/>
              </a:lnSpc>
            </a:pPr>
            <a:r>
              <a:rPr lang="zh-CN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  <a:cs typeface="华文黑体" pitchFamily="2" charset="-122"/>
              </a:rPr>
              <a:t>成本不高</a:t>
            </a:r>
            <a:endParaRPr lang="zh-CN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charset="-122"/>
              <a:ea typeface="微软雅黑" panose="020B0503020204020204" charset="-122"/>
              <a:cs typeface="华文黑体" pitchFamily="2" charset="-122"/>
            </a:endParaRPr>
          </a:p>
        </p:txBody>
      </p:sp>
      <p:sp>
        <p:nvSpPr>
          <p:cNvPr id="21" name="TextBox 108"/>
          <p:cNvSpPr txBox="1"/>
          <p:nvPr/>
        </p:nvSpPr>
        <p:spPr>
          <a:xfrm>
            <a:off x="8217584" y="5059858"/>
            <a:ext cx="1774276" cy="303086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zh-CN" sz="1200" kern="100" dirty="0">
                <a:latin typeface="Calibri" panose="020F0502020204030204" pitchFamily="34" charset="0"/>
                <a:cs typeface="宋体" panose="02010600030101010101" pitchFamily="2" charset="-122"/>
              </a:rPr>
              <a:t>可自我消毒，实现自净。</a:t>
            </a:r>
            <a:endParaRPr lang="zh-CN" altLang="zh-CN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TextBox 109"/>
          <p:cNvSpPr txBox="1"/>
          <p:nvPr/>
        </p:nvSpPr>
        <p:spPr>
          <a:xfrm>
            <a:off x="8217584" y="4656252"/>
            <a:ext cx="1774276" cy="407291"/>
          </a:xfrm>
          <a:prstGeom prst="rect">
            <a:avLst/>
          </a:prstGeom>
          <a:noFill/>
        </p:spPr>
        <p:txBody>
          <a:bodyPr wrap="square" lIns="91431" tIns="0" rIns="91431" bIns="0" rtlCol="0" anchor="t">
            <a:spAutoFit/>
          </a:bodyPr>
          <a:lstStyle/>
          <a:p>
            <a:pPr algn="ctr" defTabSz="913765">
              <a:lnSpc>
                <a:spcPct val="150000"/>
              </a:lnSpc>
            </a:pPr>
            <a:r>
              <a:rPr lang="zh-CN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  <a:cs typeface="华文黑体" pitchFamily="2" charset="-122"/>
              </a:rPr>
              <a:t>产品亮点</a:t>
            </a:r>
            <a:endParaRPr lang="zh-CN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charset="-122"/>
              <a:ea typeface="微软雅黑" panose="020B0503020204020204" charset="-122"/>
              <a:cs typeface="华文黑体" pitchFamily="2" charset="-122"/>
            </a:endParaRPr>
          </a:p>
        </p:txBody>
      </p:sp>
      <p:sp>
        <p:nvSpPr>
          <p:cNvPr id="23" name="梯形 2"/>
          <p:cNvSpPr>
            <a:spLocks noChangeArrowheads="1"/>
          </p:cNvSpPr>
          <p:nvPr/>
        </p:nvSpPr>
        <p:spPr bwMode="auto">
          <a:xfrm flipV="1">
            <a:off x="1651905" y="3680757"/>
            <a:ext cx="8928100" cy="360363"/>
          </a:xfrm>
          <a:custGeom>
            <a:avLst/>
            <a:gdLst>
              <a:gd name="G0" fmla="+- 1116 0 0"/>
              <a:gd name="G1" fmla="+- 21600 0 1116"/>
              <a:gd name="G2" fmla="*/ 1116 1 2"/>
              <a:gd name="G3" fmla="+- 21600 0 G2"/>
              <a:gd name="G4" fmla="+/ 1116 21600 2"/>
              <a:gd name="G5" fmla="+/ G1 0 2"/>
              <a:gd name="G6" fmla="*/ 21600 21600 1116"/>
              <a:gd name="G7" fmla="*/ G6 1 2"/>
              <a:gd name="G8" fmla="+- 21600 0 G7"/>
              <a:gd name="G9" fmla="*/ 21600 1 2"/>
              <a:gd name="G10" fmla="+- 1116 0 G9"/>
              <a:gd name="G11" fmla="?: G10 G8 0"/>
              <a:gd name="G12" fmla="?: G10 G7 21600"/>
              <a:gd name="T0" fmla="*/ 21042 w 21600"/>
              <a:gd name="T1" fmla="*/ 10800 h 21600"/>
              <a:gd name="T2" fmla="*/ 10800 w 21600"/>
              <a:gd name="T3" fmla="*/ 21600 h 21600"/>
              <a:gd name="T4" fmla="*/ 558 w 21600"/>
              <a:gd name="T5" fmla="*/ 10800 h 21600"/>
              <a:gd name="T6" fmla="*/ 10800 w 21600"/>
              <a:gd name="T7" fmla="*/ 0 h 21600"/>
              <a:gd name="T8" fmla="*/ 2358 w 21600"/>
              <a:gd name="T9" fmla="*/ 2358 h 21600"/>
              <a:gd name="T10" fmla="*/ 19242 w 21600"/>
              <a:gd name="T11" fmla="*/ 1924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1116" y="21600"/>
                </a:lnTo>
                <a:lnTo>
                  <a:pt x="20484" y="21600"/>
                </a:lnTo>
                <a:lnTo>
                  <a:pt x="21600" y="0"/>
                </a:lnTo>
                <a:close/>
              </a:path>
            </a:pathLst>
          </a:custGeom>
          <a:solidFill>
            <a:sysClr val="window" lastClr="FFFFFF">
              <a:lumMod val="65000"/>
              <a:alpha val="50000"/>
            </a:sys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19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24" name="组合 9"/>
          <p:cNvGrpSpPr/>
          <p:nvPr/>
        </p:nvGrpSpPr>
        <p:grpSpPr bwMode="auto">
          <a:xfrm>
            <a:off x="6417580" y="2456621"/>
            <a:ext cx="1389063" cy="1387475"/>
            <a:chOff x="0" y="0"/>
            <a:chExt cx="1387872" cy="1387872"/>
          </a:xfrm>
        </p:grpSpPr>
        <p:sp>
          <p:nvSpPr>
            <p:cNvPr id="25" name="同心圆 11"/>
            <p:cNvSpPr>
              <a:spLocks noChangeArrowheads="1"/>
            </p:cNvSpPr>
            <p:nvPr/>
          </p:nvSpPr>
          <p:spPr bwMode="auto">
            <a:xfrm>
              <a:off x="0" y="0"/>
              <a:ext cx="1387872" cy="1387872"/>
            </a:xfrm>
            <a:custGeom>
              <a:avLst/>
              <a:gdLst>
                <a:gd name="G0" fmla="+- 3311 0 0"/>
                <a:gd name="G1" fmla="+- 21600 0 3311"/>
                <a:gd name="G2" fmla="+- 21600 0 331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311" y="10800"/>
                  </a:moveTo>
                  <a:cubicBezTo>
                    <a:pt x="3311" y="14936"/>
                    <a:pt x="6664" y="18289"/>
                    <a:pt x="10800" y="18289"/>
                  </a:cubicBezTo>
                  <a:cubicBezTo>
                    <a:pt x="14936" y="18289"/>
                    <a:pt x="18289" y="14936"/>
                    <a:pt x="18289" y="10800"/>
                  </a:cubicBezTo>
                  <a:cubicBezTo>
                    <a:pt x="18289" y="6664"/>
                    <a:pt x="14936" y="3311"/>
                    <a:pt x="10800" y="3311"/>
                  </a:cubicBezTo>
                  <a:cubicBezTo>
                    <a:pt x="6664" y="3311"/>
                    <a:pt x="3311" y="6664"/>
                    <a:pt x="3311" y="10800"/>
                  </a:cubicBezTo>
                  <a:close/>
                </a:path>
              </a:pathLst>
            </a:custGeom>
            <a:solidFill>
              <a:schemeClr val="accent1">
                <a:alpha val="46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pPr algn="ctr" defTabSz="913765"/>
              <a:endParaRPr lang="zh-CN" altLang="zh-CN" sz="1900">
                <a:solidFill>
                  <a:prstClr val="white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6" name="空心弧 12"/>
            <p:cNvSpPr>
              <a:spLocks noChangeArrowheads="1"/>
            </p:cNvSpPr>
            <p:nvPr/>
          </p:nvSpPr>
          <p:spPr bwMode="auto">
            <a:xfrm rot="5400000">
              <a:off x="0" y="0"/>
              <a:ext cx="1387872" cy="1387872"/>
            </a:xfrm>
            <a:custGeom>
              <a:avLst/>
              <a:gdLst>
                <a:gd name="G0" fmla="+- 7411 0 0"/>
                <a:gd name="G1" fmla="+- 11796480 0 0"/>
                <a:gd name="G2" fmla="+- 0 0 11796480"/>
                <a:gd name="T0" fmla="*/ 0 256 1"/>
                <a:gd name="T1" fmla="*/ 180 256 1"/>
                <a:gd name="G3" fmla="+- 11796480 T0 T1"/>
                <a:gd name="T2" fmla="*/ 0 256 1"/>
                <a:gd name="T3" fmla="*/ 90 256 1"/>
                <a:gd name="G4" fmla="+- 11796480 T2 T3"/>
                <a:gd name="G5" fmla="*/ G4 2 1"/>
                <a:gd name="T4" fmla="*/ 90 256 1"/>
                <a:gd name="T5" fmla="*/ 0 256 1"/>
                <a:gd name="G6" fmla="+- 11796480 T4 T5"/>
                <a:gd name="G7" fmla="*/ G6 2 1"/>
                <a:gd name="G8" fmla="abs 11796480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7411"/>
                <a:gd name="G18" fmla="*/ 7411 1 2"/>
                <a:gd name="G19" fmla="+- G18 5400 0"/>
                <a:gd name="G20" fmla="cos G19 11796480"/>
                <a:gd name="G21" fmla="sin G19 11796480"/>
                <a:gd name="G22" fmla="+- G20 10800 0"/>
                <a:gd name="G23" fmla="+- G21 10800 0"/>
                <a:gd name="G24" fmla="+- 10800 0 G20"/>
                <a:gd name="G25" fmla="+- 7411 10800 0"/>
                <a:gd name="G26" fmla="?: G9 G17 G25"/>
                <a:gd name="G27" fmla="?: G9 0 21600"/>
                <a:gd name="G28" fmla="cos 10800 11796480"/>
                <a:gd name="G29" fmla="sin 10800 11796480"/>
                <a:gd name="G30" fmla="sin 7411 11796480"/>
                <a:gd name="G31" fmla="+- G28 10800 0"/>
                <a:gd name="G32" fmla="+- G29 10800 0"/>
                <a:gd name="G33" fmla="+- G30 10800 0"/>
                <a:gd name="G34" fmla="?: G4 0 G31"/>
                <a:gd name="G35" fmla="?: 11796480 G34 0"/>
                <a:gd name="G36" fmla="?: G6 G35 G31"/>
                <a:gd name="G37" fmla="+- 21600 0 G36"/>
                <a:gd name="G38" fmla="?: G4 0 G33"/>
                <a:gd name="G39" fmla="?: 11796480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1694 w 21600"/>
                <a:gd name="T15" fmla="*/ 10800 h 21600"/>
                <a:gd name="T16" fmla="*/ 10800 w 21600"/>
                <a:gd name="T17" fmla="*/ 3389 h 21600"/>
                <a:gd name="T18" fmla="*/ 19906 w 21600"/>
                <a:gd name="T19" fmla="*/ 10800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3389" y="10800"/>
                  </a:moveTo>
                  <a:cubicBezTo>
                    <a:pt x="3389" y="6707"/>
                    <a:pt x="6707" y="3389"/>
                    <a:pt x="10800" y="3389"/>
                  </a:cubicBezTo>
                  <a:cubicBezTo>
                    <a:pt x="14892" y="3388"/>
                    <a:pt x="18210" y="6707"/>
                    <a:pt x="18211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accent1">
                <a:alpha val="46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pPr algn="ctr" defTabSz="913765"/>
              <a:endParaRPr lang="zh-CN" altLang="zh-CN" sz="1900">
                <a:solidFill>
                  <a:prstClr val="white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28" name="组合 13"/>
          <p:cNvGrpSpPr/>
          <p:nvPr/>
        </p:nvGrpSpPr>
        <p:grpSpPr bwMode="auto">
          <a:xfrm>
            <a:off x="8347980" y="2456621"/>
            <a:ext cx="1389063" cy="1387475"/>
            <a:chOff x="0" y="0"/>
            <a:chExt cx="1387872" cy="1387872"/>
          </a:xfrm>
        </p:grpSpPr>
        <p:sp>
          <p:nvSpPr>
            <p:cNvPr id="29" name="同心圆 14"/>
            <p:cNvSpPr>
              <a:spLocks noChangeArrowheads="1"/>
            </p:cNvSpPr>
            <p:nvPr/>
          </p:nvSpPr>
          <p:spPr bwMode="auto">
            <a:xfrm>
              <a:off x="0" y="0"/>
              <a:ext cx="1387872" cy="1387872"/>
            </a:xfrm>
            <a:custGeom>
              <a:avLst/>
              <a:gdLst>
                <a:gd name="G0" fmla="+- 3311 0 0"/>
                <a:gd name="G1" fmla="+- 21600 0 3311"/>
                <a:gd name="G2" fmla="+- 21600 0 331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311" y="10800"/>
                  </a:moveTo>
                  <a:cubicBezTo>
                    <a:pt x="3311" y="14936"/>
                    <a:pt x="6664" y="18289"/>
                    <a:pt x="10800" y="18289"/>
                  </a:cubicBezTo>
                  <a:cubicBezTo>
                    <a:pt x="14936" y="18289"/>
                    <a:pt x="18289" y="14936"/>
                    <a:pt x="18289" y="10800"/>
                  </a:cubicBezTo>
                  <a:cubicBezTo>
                    <a:pt x="18289" y="6664"/>
                    <a:pt x="14936" y="3311"/>
                    <a:pt x="10800" y="3311"/>
                  </a:cubicBezTo>
                  <a:cubicBezTo>
                    <a:pt x="6664" y="3311"/>
                    <a:pt x="3311" y="6664"/>
                    <a:pt x="3311" y="1080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37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9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0" name="空心弧 15"/>
            <p:cNvSpPr>
              <a:spLocks noChangeArrowheads="1"/>
            </p:cNvSpPr>
            <p:nvPr/>
          </p:nvSpPr>
          <p:spPr bwMode="auto">
            <a:xfrm rot="5400000">
              <a:off x="0" y="0"/>
              <a:ext cx="1387872" cy="1387872"/>
            </a:xfrm>
            <a:custGeom>
              <a:avLst/>
              <a:gdLst>
                <a:gd name="G0" fmla="+- 7506 0 0"/>
                <a:gd name="G1" fmla="+- 11796480 0 0"/>
                <a:gd name="G2" fmla="+- 0 0 11796480"/>
                <a:gd name="T0" fmla="*/ 0 256 1"/>
                <a:gd name="T1" fmla="*/ 180 256 1"/>
                <a:gd name="G3" fmla="+- 11796480 T0 T1"/>
                <a:gd name="T2" fmla="*/ 0 256 1"/>
                <a:gd name="T3" fmla="*/ 90 256 1"/>
                <a:gd name="G4" fmla="+- 11796480 T2 T3"/>
                <a:gd name="G5" fmla="*/ G4 2 1"/>
                <a:gd name="T4" fmla="*/ 90 256 1"/>
                <a:gd name="T5" fmla="*/ 0 256 1"/>
                <a:gd name="G6" fmla="+- 11796480 T4 T5"/>
                <a:gd name="G7" fmla="*/ G6 2 1"/>
                <a:gd name="G8" fmla="abs 11796480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7506"/>
                <a:gd name="G18" fmla="*/ 7506 1 2"/>
                <a:gd name="G19" fmla="+- G18 5400 0"/>
                <a:gd name="G20" fmla="cos G19 11796480"/>
                <a:gd name="G21" fmla="sin G19 11796480"/>
                <a:gd name="G22" fmla="+- G20 10800 0"/>
                <a:gd name="G23" fmla="+- G21 10800 0"/>
                <a:gd name="G24" fmla="+- 10800 0 G20"/>
                <a:gd name="G25" fmla="+- 7506 10800 0"/>
                <a:gd name="G26" fmla="?: G9 G17 G25"/>
                <a:gd name="G27" fmla="?: G9 0 21600"/>
                <a:gd name="G28" fmla="cos 10800 11796480"/>
                <a:gd name="G29" fmla="sin 10800 11796480"/>
                <a:gd name="G30" fmla="sin 7506 11796480"/>
                <a:gd name="G31" fmla="+- G28 10800 0"/>
                <a:gd name="G32" fmla="+- G29 10800 0"/>
                <a:gd name="G33" fmla="+- G30 10800 0"/>
                <a:gd name="G34" fmla="?: G4 0 G31"/>
                <a:gd name="G35" fmla="?: 11796480 G34 0"/>
                <a:gd name="G36" fmla="?: G6 G35 G31"/>
                <a:gd name="G37" fmla="+- 21600 0 G36"/>
                <a:gd name="G38" fmla="?: G4 0 G33"/>
                <a:gd name="G39" fmla="?: 11796480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1647 w 21600"/>
                <a:gd name="T15" fmla="*/ 10800 h 21600"/>
                <a:gd name="T16" fmla="*/ 10800 w 21600"/>
                <a:gd name="T17" fmla="*/ 3294 h 21600"/>
                <a:gd name="T18" fmla="*/ 19953 w 21600"/>
                <a:gd name="T19" fmla="*/ 10800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3294" y="10800"/>
                  </a:moveTo>
                  <a:cubicBezTo>
                    <a:pt x="3294" y="6654"/>
                    <a:pt x="6654" y="3294"/>
                    <a:pt x="10800" y="3294"/>
                  </a:cubicBezTo>
                  <a:cubicBezTo>
                    <a:pt x="14945" y="3293"/>
                    <a:pt x="18305" y="6654"/>
                    <a:pt x="18306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rgbClr val="F79646">
                <a:lumMod val="20000"/>
                <a:lumOff val="80000"/>
                <a:alpha val="19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37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9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31" name="组合 13"/>
          <p:cNvGrpSpPr/>
          <p:nvPr/>
        </p:nvGrpSpPr>
        <p:grpSpPr bwMode="auto">
          <a:xfrm>
            <a:off x="4436618" y="2456621"/>
            <a:ext cx="1389063" cy="1387475"/>
            <a:chOff x="0" y="0"/>
            <a:chExt cx="1387872" cy="1387872"/>
          </a:xfrm>
        </p:grpSpPr>
        <p:sp>
          <p:nvSpPr>
            <p:cNvPr id="32" name="同心圆 14"/>
            <p:cNvSpPr>
              <a:spLocks noChangeArrowheads="1"/>
            </p:cNvSpPr>
            <p:nvPr/>
          </p:nvSpPr>
          <p:spPr bwMode="auto">
            <a:xfrm>
              <a:off x="0" y="0"/>
              <a:ext cx="1387872" cy="1387872"/>
            </a:xfrm>
            <a:custGeom>
              <a:avLst/>
              <a:gdLst>
                <a:gd name="G0" fmla="+- 3311 0 0"/>
                <a:gd name="G1" fmla="+- 21600 0 3311"/>
                <a:gd name="G2" fmla="+- 21600 0 331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311" y="10800"/>
                  </a:moveTo>
                  <a:cubicBezTo>
                    <a:pt x="3311" y="14936"/>
                    <a:pt x="6664" y="18289"/>
                    <a:pt x="10800" y="18289"/>
                  </a:cubicBezTo>
                  <a:cubicBezTo>
                    <a:pt x="14936" y="18289"/>
                    <a:pt x="18289" y="14936"/>
                    <a:pt x="18289" y="10800"/>
                  </a:cubicBezTo>
                  <a:cubicBezTo>
                    <a:pt x="18289" y="6664"/>
                    <a:pt x="14936" y="3311"/>
                    <a:pt x="10800" y="3311"/>
                  </a:cubicBezTo>
                  <a:cubicBezTo>
                    <a:pt x="6664" y="3311"/>
                    <a:pt x="3311" y="6664"/>
                    <a:pt x="3311" y="10800"/>
                  </a:cubicBezTo>
                  <a:close/>
                </a:path>
              </a:pathLst>
            </a:custGeom>
            <a:solidFill>
              <a:schemeClr val="accent1">
                <a:alpha val="46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37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9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3" name="空心弧 15"/>
            <p:cNvSpPr>
              <a:spLocks noChangeArrowheads="1"/>
            </p:cNvSpPr>
            <p:nvPr/>
          </p:nvSpPr>
          <p:spPr bwMode="auto">
            <a:xfrm rot="5400000">
              <a:off x="0" y="0"/>
              <a:ext cx="1387872" cy="1387872"/>
            </a:xfrm>
            <a:custGeom>
              <a:avLst/>
              <a:gdLst>
                <a:gd name="G0" fmla="+- 7506 0 0"/>
                <a:gd name="G1" fmla="+- 11796480 0 0"/>
                <a:gd name="G2" fmla="+- 0 0 11796480"/>
                <a:gd name="T0" fmla="*/ 0 256 1"/>
                <a:gd name="T1" fmla="*/ 180 256 1"/>
                <a:gd name="G3" fmla="+- 11796480 T0 T1"/>
                <a:gd name="T2" fmla="*/ 0 256 1"/>
                <a:gd name="T3" fmla="*/ 90 256 1"/>
                <a:gd name="G4" fmla="+- 11796480 T2 T3"/>
                <a:gd name="G5" fmla="*/ G4 2 1"/>
                <a:gd name="T4" fmla="*/ 90 256 1"/>
                <a:gd name="T5" fmla="*/ 0 256 1"/>
                <a:gd name="G6" fmla="+- 11796480 T4 T5"/>
                <a:gd name="G7" fmla="*/ G6 2 1"/>
                <a:gd name="G8" fmla="abs 11796480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7506"/>
                <a:gd name="G18" fmla="*/ 7506 1 2"/>
                <a:gd name="G19" fmla="+- G18 5400 0"/>
                <a:gd name="G20" fmla="cos G19 11796480"/>
                <a:gd name="G21" fmla="sin G19 11796480"/>
                <a:gd name="G22" fmla="+- G20 10800 0"/>
                <a:gd name="G23" fmla="+- G21 10800 0"/>
                <a:gd name="G24" fmla="+- 10800 0 G20"/>
                <a:gd name="G25" fmla="+- 7506 10800 0"/>
                <a:gd name="G26" fmla="?: G9 G17 G25"/>
                <a:gd name="G27" fmla="?: G9 0 21600"/>
                <a:gd name="G28" fmla="cos 10800 11796480"/>
                <a:gd name="G29" fmla="sin 10800 11796480"/>
                <a:gd name="G30" fmla="sin 7506 11796480"/>
                <a:gd name="G31" fmla="+- G28 10800 0"/>
                <a:gd name="G32" fmla="+- G29 10800 0"/>
                <a:gd name="G33" fmla="+- G30 10800 0"/>
                <a:gd name="G34" fmla="?: G4 0 G31"/>
                <a:gd name="G35" fmla="?: 11796480 G34 0"/>
                <a:gd name="G36" fmla="?: G6 G35 G31"/>
                <a:gd name="G37" fmla="+- 21600 0 G36"/>
                <a:gd name="G38" fmla="?: G4 0 G33"/>
                <a:gd name="G39" fmla="?: 11796480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1647 w 21600"/>
                <a:gd name="T15" fmla="*/ 10800 h 21600"/>
                <a:gd name="T16" fmla="*/ 10800 w 21600"/>
                <a:gd name="T17" fmla="*/ 3294 h 21600"/>
                <a:gd name="T18" fmla="*/ 19953 w 21600"/>
                <a:gd name="T19" fmla="*/ 10800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3294" y="10800"/>
                  </a:moveTo>
                  <a:cubicBezTo>
                    <a:pt x="3294" y="6654"/>
                    <a:pt x="6654" y="3294"/>
                    <a:pt x="10800" y="3294"/>
                  </a:cubicBezTo>
                  <a:cubicBezTo>
                    <a:pt x="14945" y="3293"/>
                    <a:pt x="18305" y="6654"/>
                    <a:pt x="18306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accent1">
                <a:alpha val="46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37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9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34" name="组合 9"/>
          <p:cNvGrpSpPr/>
          <p:nvPr/>
        </p:nvGrpSpPr>
        <p:grpSpPr bwMode="auto">
          <a:xfrm>
            <a:off x="2460501" y="2456621"/>
            <a:ext cx="1389063" cy="1387475"/>
            <a:chOff x="0" y="0"/>
            <a:chExt cx="1387872" cy="1387872"/>
          </a:xfrm>
        </p:grpSpPr>
        <p:sp>
          <p:nvSpPr>
            <p:cNvPr id="35" name="同心圆 11"/>
            <p:cNvSpPr>
              <a:spLocks noChangeArrowheads="1"/>
            </p:cNvSpPr>
            <p:nvPr/>
          </p:nvSpPr>
          <p:spPr bwMode="auto">
            <a:xfrm>
              <a:off x="0" y="0"/>
              <a:ext cx="1387872" cy="1387872"/>
            </a:xfrm>
            <a:custGeom>
              <a:avLst/>
              <a:gdLst>
                <a:gd name="G0" fmla="+- 3311 0 0"/>
                <a:gd name="G1" fmla="+- 21600 0 3311"/>
                <a:gd name="G2" fmla="+- 21600 0 331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311" y="10800"/>
                  </a:moveTo>
                  <a:cubicBezTo>
                    <a:pt x="3311" y="14936"/>
                    <a:pt x="6664" y="18289"/>
                    <a:pt x="10800" y="18289"/>
                  </a:cubicBezTo>
                  <a:cubicBezTo>
                    <a:pt x="14936" y="18289"/>
                    <a:pt x="18289" y="14936"/>
                    <a:pt x="18289" y="10800"/>
                  </a:cubicBezTo>
                  <a:cubicBezTo>
                    <a:pt x="18289" y="6664"/>
                    <a:pt x="14936" y="3311"/>
                    <a:pt x="10800" y="3311"/>
                  </a:cubicBezTo>
                  <a:cubicBezTo>
                    <a:pt x="6664" y="3311"/>
                    <a:pt x="3311" y="6664"/>
                    <a:pt x="3311" y="10800"/>
                  </a:cubicBezTo>
                  <a:close/>
                </a:path>
              </a:pathLst>
            </a:custGeom>
            <a:solidFill>
              <a:schemeClr val="accent1">
                <a:alpha val="46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pPr algn="ctr" defTabSz="913765"/>
              <a:endParaRPr lang="zh-CN" altLang="zh-CN" sz="1900">
                <a:solidFill>
                  <a:prstClr val="white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6" name="空心弧 12"/>
            <p:cNvSpPr>
              <a:spLocks noChangeArrowheads="1"/>
            </p:cNvSpPr>
            <p:nvPr/>
          </p:nvSpPr>
          <p:spPr bwMode="auto">
            <a:xfrm rot="5400000">
              <a:off x="0" y="0"/>
              <a:ext cx="1387872" cy="1387872"/>
            </a:xfrm>
            <a:custGeom>
              <a:avLst/>
              <a:gdLst>
                <a:gd name="G0" fmla="+- 7411 0 0"/>
                <a:gd name="G1" fmla="+- 11796480 0 0"/>
                <a:gd name="G2" fmla="+- 0 0 11796480"/>
                <a:gd name="T0" fmla="*/ 0 256 1"/>
                <a:gd name="T1" fmla="*/ 180 256 1"/>
                <a:gd name="G3" fmla="+- 11796480 T0 T1"/>
                <a:gd name="T2" fmla="*/ 0 256 1"/>
                <a:gd name="T3" fmla="*/ 90 256 1"/>
                <a:gd name="G4" fmla="+- 11796480 T2 T3"/>
                <a:gd name="G5" fmla="*/ G4 2 1"/>
                <a:gd name="T4" fmla="*/ 90 256 1"/>
                <a:gd name="T5" fmla="*/ 0 256 1"/>
                <a:gd name="G6" fmla="+- 11796480 T4 T5"/>
                <a:gd name="G7" fmla="*/ G6 2 1"/>
                <a:gd name="G8" fmla="abs 11796480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7411"/>
                <a:gd name="G18" fmla="*/ 7411 1 2"/>
                <a:gd name="G19" fmla="+- G18 5400 0"/>
                <a:gd name="G20" fmla="cos G19 11796480"/>
                <a:gd name="G21" fmla="sin G19 11796480"/>
                <a:gd name="G22" fmla="+- G20 10800 0"/>
                <a:gd name="G23" fmla="+- G21 10800 0"/>
                <a:gd name="G24" fmla="+- 10800 0 G20"/>
                <a:gd name="G25" fmla="+- 7411 10800 0"/>
                <a:gd name="G26" fmla="?: G9 G17 G25"/>
                <a:gd name="G27" fmla="?: G9 0 21600"/>
                <a:gd name="G28" fmla="cos 10800 11796480"/>
                <a:gd name="G29" fmla="sin 10800 11796480"/>
                <a:gd name="G30" fmla="sin 7411 11796480"/>
                <a:gd name="G31" fmla="+- G28 10800 0"/>
                <a:gd name="G32" fmla="+- G29 10800 0"/>
                <a:gd name="G33" fmla="+- G30 10800 0"/>
                <a:gd name="G34" fmla="?: G4 0 G31"/>
                <a:gd name="G35" fmla="?: 11796480 G34 0"/>
                <a:gd name="G36" fmla="?: G6 G35 G31"/>
                <a:gd name="G37" fmla="+- 21600 0 G36"/>
                <a:gd name="G38" fmla="?: G4 0 G33"/>
                <a:gd name="G39" fmla="?: 11796480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1694 w 21600"/>
                <a:gd name="T15" fmla="*/ 10800 h 21600"/>
                <a:gd name="T16" fmla="*/ 10800 w 21600"/>
                <a:gd name="T17" fmla="*/ 3389 h 21600"/>
                <a:gd name="T18" fmla="*/ 19906 w 21600"/>
                <a:gd name="T19" fmla="*/ 10800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3389" y="10800"/>
                  </a:moveTo>
                  <a:cubicBezTo>
                    <a:pt x="3389" y="6707"/>
                    <a:pt x="6707" y="3389"/>
                    <a:pt x="10800" y="3389"/>
                  </a:cubicBezTo>
                  <a:cubicBezTo>
                    <a:pt x="14892" y="3388"/>
                    <a:pt x="18210" y="6707"/>
                    <a:pt x="18211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accent1">
                <a:alpha val="46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pPr algn="ctr" defTabSz="913765"/>
              <a:endParaRPr lang="zh-CN" altLang="zh-CN" sz="1900">
                <a:solidFill>
                  <a:prstClr val="white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37" name="文本框 19"/>
          <p:cNvSpPr>
            <a:spLocks noChangeArrowheads="1"/>
          </p:cNvSpPr>
          <p:nvPr/>
        </p:nvSpPr>
        <p:spPr bwMode="auto">
          <a:xfrm>
            <a:off x="2760667" y="2843683"/>
            <a:ext cx="80949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defTabSz="913765"/>
            <a:r>
              <a:rPr lang="en-US" sz="32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01</a:t>
            </a:r>
            <a:endParaRPr lang="zh-CN" altLang="en-US" sz="3200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38" name="文本框 19"/>
          <p:cNvSpPr>
            <a:spLocks noChangeArrowheads="1"/>
          </p:cNvSpPr>
          <p:nvPr/>
        </p:nvSpPr>
        <p:spPr bwMode="auto">
          <a:xfrm>
            <a:off x="6738070" y="2857971"/>
            <a:ext cx="80949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defTabSz="913765"/>
            <a:r>
              <a:rPr lang="en-US" sz="32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03</a:t>
            </a:r>
            <a:endParaRPr lang="zh-CN" altLang="en-US" sz="3200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39" name="文本框 19"/>
          <p:cNvSpPr>
            <a:spLocks noChangeArrowheads="1"/>
          </p:cNvSpPr>
          <p:nvPr/>
        </p:nvSpPr>
        <p:spPr bwMode="auto">
          <a:xfrm>
            <a:off x="8643383" y="2843683"/>
            <a:ext cx="80949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defTabSz="913765"/>
            <a:r>
              <a:rPr lang="en-US" sz="32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04</a:t>
            </a:r>
            <a:endParaRPr lang="zh-CN" altLang="en-US" sz="3200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40" name="文本框 19"/>
          <p:cNvSpPr>
            <a:spLocks noChangeArrowheads="1"/>
          </p:cNvSpPr>
          <p:nvPr/>
        </p:nvSpPr>
        <p:spPr bwMode="auto">
          <a:xfrm>
            <a:off x="4741308" y="2863204"/>
            <a:ext cx="80949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defTabSz="913765"/>
            <a:r>
              <a:rPr lang="en-US" sz="32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02</a:t>
            </a:r>
            <a:endParaRPr lang="zh-CN" altLang="en-US" sz="3200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p:transition advTm="6974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9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8" presetID="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8" presetID="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000"/>
                            </p:stCondLst>
                            <p:childTnLst>
                              <p:par>
                                <p:cTn id="8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500"/>
                            </p:stCondLst>
                            <p:childTnLst>
                              <p:par>
                                <p:cTn id="8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3000"/>
                            </p:stCondLst>
                            <p:childTnLst>
                              <p:par>
                                <p:cTn id="9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3500"/>
                            </p:stCondLst>
                            <p:childTnLst>
                              <p:par>
                                <p:cTn id="9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4000"/>
                            </p:stCondLst>
                            <p:childTnLst>
                              <p:par>
                                <p:cTn id="10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4500"/>
                            </p:stCondLst>
                            <p:childTnLst>
                              <p:par>
                                <p:cTn id="10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500"/>
                            </p:stCondLst>
                            <p:childTnLst>
                              <p:par>
                                <p:cTn id="11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 bldLvl="0" animBg="1" autoUpdateAnimBg="0"/>
      <p:bldP spid="37" grpId="0"/>
      <p:bldP spid="38" grpId="0"/>
      <p:bldP spid="39" grpId="0"/>
      <p:bldP spid="4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 userDrawn="1"/>
        </p:nvCxnSpPr>
        <p:spPr>
          <a:xfrm flipV="1">
            <a:off x="903796" y="620183"/>
            <a:ext cx="10714380" cy="1"/>
          </a:xfrm>
          <a:prstGeom prst="line">
            <a:avLst/>
          </a:prstGeom>
          <a:ln w="158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 userDrawn="1"/>
        </p:nvGrpSpPr>
        <p:grpSpPr>
          <a:xfrm>
            <a:off x="375102" y="235575"/>
            <a:ext cx="375504" cy="375487"/>
            <a:chOff x="406574" y="236732"/>
            <a:chExt cx="612048" cy="593261"/>
          </a:xfrm>
        </p:grpSpPr>
        <p:sp>
          <p:nvSpPr>
            <p:cNvPr id="4" name="矩形 3"/>
            <p:cNvSpPr/>
            <p:nvPr userDrawn="1"/>
          </p:nvSpPr>
          <p:spPr>
            <a:xfrm>
              <a:off x="406574" y="236732"/>
              <a:ext cx="504000" cy="504000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 userDrawn="1"/>
          </p:nvSpPr>
          <p:spPr>
            <a:xfrm>
              <a:off x="694606" y="512239"/>
              <a:ext cx="324016" cy="3177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/>
          <p:cNvGrpSpPr/>
          <p:nvPr userDrawn="1"/>
        </p:nvGrpSpPr>
        <p:grpSpPr>
          <a:xfrm>
            <a:off x="9909606" y="167297"/>
            <a:ext cx="1974939" cy="521970"/>
            <a:chOff x="2906158" y="354532"/>
            <a:chExt cx="2295774" cy="812900"/>
          </a:xfrm>
        </p:grpSpPr>
        <p:sp>
          <p:nvSpPr>
            <p:cNvPr id="7" name="TextBox 18"/>
            <p:cNvSpPr txBox="1"/>
            <p:nvPr/>
          </p:nvSpPr>
          <p:spPr>
            <a:xfrm>
              <a:off x="3741008" y="479884"/>
              <a:ext cx="1325774" cy="4291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您的公司名称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" name="TextBox 19"/>
            <p:cNvSpPr txBox="1"/>
            <p:nvPr/>
          </p:nvSpPr>
          <p:spPr>
            <a:xfrm>
              <a:off x="3743581" y="734075"/>
              <a:ext cx="1458351" cy="2976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YOUR CONPANY NAME</a:t>
              </a:r>
              <a:endParaRPr lang="zh-CN" altLang="en-US" sz="6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Box 20"/>
            <p:cNvSpPr txBox="1"/>
            <p:nvPr/>
          </p:nvSpPr>
          <p:spPr>
            <a:xfrm>
              <a:off x="2906158" y="354532"/>
              <a:ext cx="1063242" cy="8129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spc="-150" dirty="0">
                  <a:solidFill>
                    <a:schemeClr val="accent1"/>
                  </a:solidFill>
                  <a:latin typeface="Impact" panose="020B0806030902050204" pitchFamily="34" charset="0"/>
                  <a:cs typeface="Arial" panose="020B0604020202020204" pitchFamily="34" charset="0"/>
                </a:rPr>
                <a:t>LOGO</a:t>
              </a:r>
              <a:endParaRPr lang="zh-CN" altLang="en-US" sz="2800" spc="-15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5" name="标题 1"/>
          <p:cNvSpPr txBox="1"/>
          <p:nvPr/>
        </p:nvSpPr>
        <p:spPr>
          <a:xfrm>
            <a:off x="889797" y="216059"/>
            <a:ext cx="3794206" cy="358324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200" b="0" i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altLang="en-US" sz="2800" dirty="0">
                <a:sym typeface="微软雅黑" panose="020B0503020204020204" charset="-122"/>
              </a:rPr>
              <a:t>发展前景</a:t>
            </a:r>
            <a:endParaRPr lang="zh-CN" altLang="en-US" sz="2800" dirty="0">
              <a:sym typeface="微软雅黑" panose="020B0503020204020204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1237269" y="1797715"/>
            <a:ext cx="8827636" cy="4039572"/>
          </a:xfrm>
          <a:prstGeom prst="ellipse">
            <a:avLst/>
          </a:prstGeom>
          <a:solidFill>
            <a:schemeClr val="accent2"/>
          </a:solidFill>
          <a:ln w="25400" cap="flat" cmpd="sng" algn="ctr">
            <a:noFill/>
            <a:prstDash val="solid"/>
          </a:ln>
          <a:effectLst/>
        </p:spPr>
        <p:txBody>
          <a:bodyPr lIns="91427" tIns="45714" rIns="91427" bIns="45714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24" name="TextBox 84"/>
          <p:cNvSpPr txBox="1"/>
          <p:nvPr/>
        </p:nvSpPr>
        <p:spPr>
          <a:xfrm>
            <a:off x="1911203" y="2805435"/>
            <a:ext cx="7479767" cy="2024132"/>
          </a:xfrm>
          <a:prstGeom prst="rect">
            <a:avLst/>
          </a:prstGeom>
          <a:noFill/>
        </p:spPr>
        <p:txBody>
          <a:bodyPr wrap="square" lIns="91427" tIns="45714" rIns="91427" bIns="45714">
            <a:spAutoFit/>
          </a:bodyPr>
          <a:lstStyle/>
          <a:p>
            <a:pPr indent="97155">
              <a:lnSpc>
                <a:spcPct val="133000"/>
              </a:lnSpc>
              <a:defRPr/>
            </a:pPr>
            <a:r>
              <a:rPr lang="zh-CN" altLang="en-US" sz="1600" kern="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</a:rPr>
              <a:t>在这次疫情的背景下，用机器人替代人工的需求被激发，服务机器人在医疗、配送、巡检等领域走上防疫一线。服务机器人目前处在发展早期阶段，新冠疫情让社会更多看到了服务机器人的价值，为行业做了一次良好的市场教育，此次疫情有望成为行业发展的催化剂。而买菜机器人则在疫情的背景下发挥出很大作用，代替人员买菜，降低人员聚集风险，也降低病毒传播概率。并且，买菜机器人也在老年等身体不便人群中也发挥不可替代的作用。</a:t>
            </a:r>
            <a:endParaRPr lang="zh-CN" altLang="en-US" sz="1600" kern="0" dirty="0">
              <a:solidFill>
                <a:sysClr val="window" lastClr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advTm="5850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ldLvl="0" animBg="1"/>
      <p:bldP spid="24" grpId="0"/>
      <p:bldP spid="24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 userDrawn="1"/>
        </p:nvCxnSpPr>
        <p:spPr>
          <a:xfrm flipV="1">
            <a:off x="903796" y="620183"/>
            <a:ext cx="10714380" cy="1"/>
          </a:xfrm>
          <a:prstGeom prst="line">
            <a:avLst/>
          </a:prstGeom>
          <a:ln w="158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 userDrawn="1"/>
        </p:nvGrpSpPr>
        <p:grpSpPr>
          <a:xfrm>
            <a:off x="375102" y="235575"/>
            <a:ext cx="375504" cy="375487"/>
            <a:chOff x="406574" y="236732"/>
            <a:chExt cx="612048" cy="593261"/>
          </a:xfrm>
        </p:grpSpPr>
        <p:sp>
          <p:nvSpPr>
            <p:cNvPr id="4" name="矩形 3"/>
            <p:cNvSpPr/>
            <p:nvPr userDrawn="1"/>
          </p:nvSpPr>
          <p:spPr>
            <a:xfrm>
              <a:off x="406574" y="236732"/>
              <a:ext cx="504000" cy="504000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 userDrawn="1"/>
          </p:nvSpPr>
          <p:spPr>
            <a:xfrm>
              <a:off x="694606" y="512239"/>
              <a:ext cx="324016" cy="3177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标题 1"/>
          <p:cNvSpPr txBox="1"/>
          <p:nvPr/>
        </p:nvSpPr>
        <p:spPr>
          <a:xfrm>
            <a:off x="889796" y="216058"/>
            <a:ext cx="4223741" cy="40411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200" b="0" i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altLang="en-US" sz="2800" dirty="0">
                <a:sym typeface="微软雅黑" panose="020B0503020204020204" charset="-122"/>
              </a:rPr>
              <a:t>中国买菜机器人未来预测</a:t>
            </a:r>
            <a:endParaRPr lang="zh-CN" altLang="en-US" sz="2800" dirty="0">
              <a:sym typeface="微软雅黑" panose="020B0503020204020204" charset="-122"/>
            </a:endParaRPr>
          </a:p>
        </p:txBody>
      </p:sp>
      <p:graphicFrame>
        <p:nvGraphicFramePr>
          <p:cNvPr id="26" name="表格 26"/>
          <p:cNvGraphicFramePr>
            <a:graphicFrameLocks noGrp="1"/>
          </p:cNvGraphicFramePr>
          <p:nvPr/>
        </p:nvGraphicFramePr>
        <p:xfrm>
          <a:off x="720464" y="2041865"/>
          <a:ext cx="10897712" cy="347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8721"/>
                <a:gridCol w="1598437"/>
                <a:gridCol w="1887968"/>
                <a:gridCol w="1914624"/>
                <a:gridCol w="1847962"/>
              </a:tblGrid>
              <a:tr h="448488">
                <a:tc gridSpan="5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中国买菜机器人未来预测</a:t>
                      </a:r>
                      <a:endParaRPr lang="zh-CN" altLang="en-US" dirty="0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44848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2025E</a:t>
                      </a:r>
                      <a:r>
                        <a:rPr lang="zh-CN" altLang="en-US" dirty="0"/>
                        <a:t>悲观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2025E</a:t>
                      </a:r>
                      <a:r>
                        <a:rPr lang="zh-CN" altLang="en-US" dirty="0"/>
                        <a:t>中性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2025E</a:t>
                      </a:r>
                      <a:r>
                        <a:rPr lang="zh-CN" altLang="en-US" dirty="0"/>
                        <a:t>乐观</a:t>
                      </a:r>
                      <a:endParaRPr lang="zh-CN" altLang="en-US" dirty="0"/>
                    </a:p>
                  </a:txBody>
                  <a:tcPr/>
                </a:tc>
              </a:tr>
              <a:tr h="448488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中国人口（万）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140000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140000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140000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140000</a:t>
                      </a:r>
                      <a:endParaRPr lang="zh-CN" altLang="en-US" dirty="0"/>
                    </a:p>
                  </a:txBody>
                  <a:tcPr/>
                </a:tc>
              </a:tr>
              <a:tr h="448488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中国家庭数（万个）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46667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46667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46667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46667</a:t>
                      </a:r>
                      <a:endParaRPr lang="zh-CN" altLang="en-US" dirty="0"/>
                    </a:p>
                  </a:txBody>
                  <a:tcPr/>
                </a:tc>
              </a:tr>
              <a:tr h="448488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买菜机器人存量（万台）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2441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4900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5600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7000</a:t>
                      </a:r>
                      <a:endParaRPr lang="zh-CN" altLang="en-US" dirty="0"/>
                    </a:p>
                  </a:txBody>
                  <a:tcPr/>
                </a:tc>
              </a:tr>
              <a:tr h="781952">
                <a:tc>
                  <a:txBody>
                    <a:bodyPr/>
                    <a:lstStyle/>
                    <a:p>
                      <a:r>
                        <a:rPr lang="zh-CN" altLang="en-US" dirty="0"/>
                        <a:t>买菜机器人在所有家庭的渗透度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5.23%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10.50%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12.00%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15.00%</a:t>
                      </a:r>
                      <a:endParaRPr lang="zh-CN" altLang="en-US" dirty="0"/>
                    </a:p>
                  </a:txBody>
                  <a:tcPr/>
                </a:tc>
              </a:tr>
              <a:tr h="448488">
                <a:tc>
                  <a:txBody>
                    <a:bodyPr/>
                    <a:lstStyle/>
                    <a:p>
                      <a:r>
                        <a:rPr lang="zh-CN" altLang="en-US" dirty="0"/>
                        <a:t>年化需求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492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632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912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advTm="4539">
    <p:blinds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83846" y="2336262"/>
            <a:ext cx="28520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zh-CN" altLang="en-US" sz="4800" b="1" spc="4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团队介绍</a:t>
            </a:r>
            <a:endParaRPr lang="zh-CN" altLang="en-US" sz="4800" b="1" spc="400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2642896" y="3304201"/>
            <a:ext cx="4357441" cy="0"/>
          </a:xfrm>
          <a:prstGeom prst="line">
            <a:avLst/>
          </a:prstGeom>
          <a:ln w="9525">
            <a:solidFill>
              <a:schemeClr val="accent1"/>
            </a:solidFill>
            <a:prstDash val="soli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/>
        </p:nvGrpSpPr>
        <p:grpSpPr>
          <a:xfrm>
            <a:off x="202336" y="2336262"/>
            <a:ext cx="2016224" cy="2016224"/>
            <a:chOff x="2118480" y="1316166"/>
            <a:chExt cx="1512168" cy="1512168"/>
          </a:xfrm>
        </p:grpSpPr>
        <p:sp>
          <p:nvSpPr>
            <p:cNvPr id="9" name="椭圆 8"/>
            <p:cNvSpPr/>
            <p:nvPr/>
          </p:nvSpPr>
          <p:spPr>
            <a:xfrm>
              <a:off x="2118480" y="1316166"/>
              <a:ext cx="1512168" cy="1512168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accent1"/>
                </a:solidFill>
              </a:endParaRPr>
            </a:p>
          </p:txBody>
        </p:sp>
        <p:sp>
          <p:nvSpPr>
            <p:cNvPr id="10" name="TextBox 67"/>
            <p:cNvSpPr txBox="1"/>
            <p:nvPr/>
          </p:nvSpPr>
          <p:spPr>
            <a:xfrm>
              <a:off x="2363474" y="1556810"/>
              <a:ext cx="1022180" cy="991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algn="ctr"/>
              <a:r>
                <a:rPr lang="en-US" altLang="zh-CN" sz="8000" spc="300" dirty="0">
                  <a:solidFill>
                    <a:schemeClr val="accent1"/>
                  </a:solidFill>
                  <a:latin typeface="Impact" panose="020B0806030902050204" pitchFamily="34" charset="0"/>
                  <a:ea typeface="微软雅黑" panose="020B0503020204020204" charset="-122"/>
                </a:rPr>
                <a:t>04</a:t>
              </a:r>
              <a:endParaRPr lang="en-US" altLang="zh-CN" sz="8000" spc="300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charset="-122"/>
              </a:endParaRPr>
            </a:p>
          </p:txBody>
        </p:sp>
      </p:grpSp>
      <p:pic>
        <p:nvPicPr>
          <p:cNvPr id="11" name="图片 10" descr="cffd46de7401b6e8700251aa8fd6c33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00240" y="664210"/>
            <a:ext cx="4964430" cy="417449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cxnSp>
        <p:nvCxnSpPr>
          <p:cNvPr id="50" name="直接连接符 49"/>
          <p:cNvCxnSpPr/>
          <p:nvPr/>
        </p:nvCxnSpPr>
        <p:spPr>
          <a:xfrm>
            <a:off x="192551" y="272151"/>
            <a:ext cx="1079987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192551" y="738819"/>
            <a:ext cx="1079987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组合 69"/>
          <p:cNvGrpSpPr/>
          <p:nvPr/>
        </p:nvGrpSpPr>
        <p:grpSpPr>
          <a:xfrm>
            <a:off x="-6985" y="5638800"/>
            <a:ext cx="12219305" cy="1208405"/>
            <a:chOff x="-15875" y="5826125"/>
            <a:chExt cx="12874625" cy="1406525"/>
          </a:xfrm>
        </p:grpSpPr>
        <p:sp>
          <p:nvSpPr>
            <p:cNvPr id="47" name="Freeform 6"/>
            <p:cNvSpPr/>
            <p:nvPr/>
          </p:nvSpPr>
          <p:spPr bwMode="auto">
            <a:xfrm>
              <a:off x="-15875" y="5826125"/>
              <a:ext cx="12874625" cy="1406525"/>
            </a:xfrm>
            <a:custGeom>
              <a:avLst/>
              <a:gdLst>
                <a:gd name="T0" fmla="*/ 0 w 5734"/>
                <a:gd name="T1" fmla="*/ 0 h 886"/>
                <a:gd name="T2" fmla="*/ 123 w 5734"/>
                <a:gd name="T3" fmla="*/ 88 h 886"/>
                <a:gd name="T4" fmla="*/ 249 w 5734"/>
                <a:gd name="T5" fmla="*/ 165 h 886"/>
                <a:gd name="T6" fmla="*/ 377 w 5734"/>
                <a:gd name="T7" fmla="*/ 233 h 886"/>
                <a:gd name="T8" fmla="*/ 510 w 5734"/>
                <a:gd name="T9" fmla="*/ 293 h 886"/>
                <a:gd name="T10" fmla="*/ 646 w 5734"/>
                <a:gd name="T11" fmla="*/ 343 h 886"/>
                <a:gd name="T12" fmla="*/ 785 w 5734"/>
                <a:gd name="T13" fmla="*/ 387 h 886"/>
                <a:gd name="T14" fmla="*/ 926 w 5734"/>
                <a:gd name="T15" fmla="*/ 422 h 886"/>
                <a:gd name="T16" fmla="*/ 1072 w 5734"/>
                <a:gd name="T17" fmla="*/ 452 h 886"/>
                <a:gd name="T18" fmla="*/ 1219 w 5734"/>
                <a:gd name="T19" fmla="*/ 473 h 886"/>
                <a:gd name="T20" fmla="*/ 1368 w 5734"/>
                <a:gd name="T21" fmla="*/ 490 h 886"/>
                <a:gd name="T22" fmla="*/ 1520 w 5734"/>
                <a:gd name="T23" fmla="*/ 501 h 886"/>
                <a:gd name="T24" fmla="*/ 1674 w 5734"/>
                <a:gd name="T25" fmla="*/ 506 h 886"/>
                <a:gd name="T26" fmla="*/ 1830 w 5734"/>
                <a:gd name="T27" fmla="*/ 506 h 886"/>
                <a:gd name="T28" fmla="*/ 1987 w 5734"/>
                <a:gd name="T29" fmla="*/ 503 h 886"/>
                <a:gd name="T30" fmla="*/ 2147 w 5734"/>
                <a:gd name="T31" fmla="*/ 494 h 886"/>
                <a:gd name="T32" fmla="*/ 2306 w 5734"/>
                <a:gd name="T33" fmla="*/ 483 h 886"/>
                <a:gd name="T34" fmla="*/ 2469 w 5734"/>
                <a:gd name="T35" fmla="*/ 469 h 886"/>
                <a:gd name="T36" fmla="*/ 2632 w 5734"/>
                <a:gd name="T37" fmla="*/ 454 h 886"/>
                <a:gd name="T38" fmla="*/ 2796 w 5734"/>
                <a:gd name="T39" fmla="*/ 434 h 886"/>
                <a:gd name="T40" fmla="*/ 2961 w 5734"/>
                <a:gd name="T41" fmla="*/ 415 h 886"/>
                <a:gd name="T42" fmla="*/ 3125 w 5734"/>
                <a:gd name="T43" fmla="*/ 394 h 886"/>
                <a:gd name="T44" fmla="*/ 3292 w 5734"/>
                <a:gd name="T45" fmla="*/ 371 h 886"/>
                <a:gd name="T46" fmla="*/ 3458 w 5734"/>
                <a:gd name="T47" fmla="*/ 350 h 886"/>
                <a:gd name="T48" fmla="*/ 3624 w 5734"/>
                <a:gd name="T49" fmla="*/ 328 h 886"/>
                <a:gd name="T50" fmla="*/ 3793 w 5734"/>
                <a:gd name="T51" fmla="*/ 307 h 886"/>
                <a:gd name="T52" fmla="*/ 3959 w 5734"/>
                <a:gd name="T53" fmla="*/ 287 h 886"/>
                <a:gd name="T54" fmla="*/ 4125 w 5734"/>
                <a:gd name="T55" fmla="*/ 268 h 886"/>
                <a:gd name="T56" fmla="*/ 4290 w 5734"/>
                <a:gd name="T57" fmla="*/ 252 h 886"/>
                <a:gd name="T58" fmla="*/ 4454 w 5734"/>
                <a:gd name="T59" fmla="*/ 238 h 886"/>
                <a:gd name="T60" fmla="*/ 4619 w 5734"/>
                <a:gd name="T61" fmla="*/ 228 h 886"/>
                <a:gd name="T62" fmla="*/ 4784 w 5734"/>
                <a:gd name="T63" fmla="*/ 221 h 886"/>
                <a:gd name="T64" fmla="*/ 4945 w 5734"/>
                <a:gd name="T65" fmla="*/ 217 h 886"/>
                <a:gd name="T66" fmla="*/ 5106 w 5734"/>
                <a:gd name="T67" fmla="*/ 217 h 886"/>
                <a:gd name="T68" fmla="*/ 5265 w 5734"/>
                <a:gd name="T69" fmla="*/ 223 h 886"/>
                <a:gd name="T70" fmla="*/ 5424 w 5734"/>
                <a:gd name="T71" fmla="*/ 233 h 886"/>
                <a:gd name="T72" fmla="*/ 5580 w 5734"/>
                <a:gd name="T73" fmla="*/ 249 h 886"/>
                <a:gd name="T74" fmla="*/ 5734 w 5734"/>
                <a:gd name="T75" fmla="*/ 272 h 886"/>
                <a:gd name="T76" fmla="*/ 5734 w 5734"/>
                <a:gd name="T77" fmla="*/ 886 h 886"/>
                <a:gd name="T78" fmla="*/ 0 w 5734"/>
                <a:gd name="T79" fmla="*/ 886 h 886"/>
                <a:gd name="T80" fmla="*/ 0 w 5734"/>
                <a:gd name="T81" fmla="*/ 0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734" h="886">
                  <a:moveTo>
                    <a:pt x="0" y="0"/>
                  </a:moveTo>
                  <a:lnTo>
                    <a:pt x="123" y="88"/>
                  </a:lnTo>
                  <a:lnTo>
                    <a:pt x="249" y="165"/>
                  </a:lnTo>
                  <a:lnTo>
                    <a:pt x="377" y="233"/>
                  </a:lnTo>
                  <a:lnTo>
                    <a:pt x="510" y="293"/>
                  </a:lnTo>
                  <a:lnTo>
                    <a:pt x="646" y="343"/>
                  </a:lnTo>
                  <a:lnTo>
                    <a:pt x="785" y="387"/>
                  </a:lnTo>
                  <a:lnTo>
                    <a:pt x="926" y="422"/>
                  </a:lnTo>
                  <a:lnTo>
                    <a:pt x="1072" y="452"/>
                  </a:lnTo>
                  <a:lnTo>
                    <a:pt x="1219" y="473"/>
                  </a:lnTo>
                  <a:lnTo>
                    <a:pt x="1368" y="490"/>
                  </a:lnTo>
                  <a:lnTo>
                    <a:pt x="1520" y="501"/>
                  </a:lnTo>
                  <a:lnTo>
                    <a:pt x="1674" y="506"/>
                  </a:lnTo>
                  <a:lnTo>
                    <a:pt x="1830" y="506"/>
                  </a:lnTo>
                  <a:lnTo>
                    <a:pt x="1987" y="503"/>
                  </a:lnTo>
                  <a:lnTo>
                    <a:pt x="2147" y="494"/>
                  </a:lnTo>
                  <a:lnTo>
                    <a:pt x="2306" y="483"/>
                  </a:lnTo>
                  <a:lnTo>
                    <a:pt x="2469" y="469"/>
                  </a:lnTo>
                  <a:lnTo>
                    <a:pt x="2632" y="454"/>
                  </a:lnTo>
                  <a:lnTo>
                    <a:pt x="2796" y="434"/>
                  </a:lnTo>
                  <a:lnTo>
                    <a:pt x="2961" y="415"/>
                  </a:lnTo>
                  <a:lnTo>
                    <a:pt x="3125" y="394"/>
                  </a:lnTo>
                  <a:lnTo>
                    <a:pt x="3292" y="371"/>
                  </a:lnTo>
                  <a:lnTo>
                    <a:pt x="3458" y="350"/>
                  </a:lnTo>
                  <a:lnTo>
                    <a:pt x="3624" y="328"/>
                  </a:lnTo>
                  <a:lnTo>
                    <a:pt x="3793" y="307"/>
                  </a:lnTo>
                  <a:lnTo>
                    <a:pt x="3959" y="287"/>
                  </a:lnTo>
                  <a:lnTo>
                    <a:pt x="4125" y="268"/>
                  </a:lnTo>
                  <a:lnTo>
                    <a:pt x="4290" y="252"/>
                  </a:lnTo>
                  <a:lnTo>
                    <a:pt x="4454" y="238"/>
                  </a:lnTo>
                  <a:lnTo>
                    <a:pt x="4619" y="228"/>
                  </a:lnTo>
                  <a:lnTo>
                    <a:pt x="4784" y="221"/>
                  </a:lnTo>
                  <a:lnTo>
                    <a:pt x="4945" y="217"/>
                  </a:lnTo>
                  <a:lnTo>
                    <a:pt x="5106" y="217"/>
                  </a:lnTo>
                  <a:lnTo>
                    <a:pt x="5265" y="223"/>
                  </a:lnTo>
                  <a:lnTo>
                    <a:pt x="5424" y="233"/>
                  </a:lnTo>
                  <a:lnTo>
                    <a:pt x="5580" y="249"/>
                  </a:lnTo>
                  <a:lnTo>
                    <a:pt x="5734" y="272"/>
                  </a:lnTo>
                  <a:lnTo>
                    <a:pt x="5734" y="886"/>
                  </a:lnTo>
                  <a:lnTo>
                    <a:pt x="0" y="8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29" tIns="45714" rIns="91429" bIns="45714" numCol="1" anchor="t" anchorCtr="0" compatLnSpc="1"/>
            <a:lstStyle/>
            <a:p>
              <a:endParaRPr lang="zh-CN" altLang="en-US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48" name="Freeform 7"/>
            <p:cNvSpPr/>
            <p:nvPr/>
          </p:nvSpPr>
          <p:spPr bwMode="auto">
            <a:xfrm>
              <a:off x="-15875" y="6188075"/>
              <a:ext cx="12874625" cy="1044575"/>
            </a:xfrm>
            <a:custGeom>
              <a:avLst/>
              <a:gdLst>
                <a:gd name="T0" fmla="*/ 5044 w 5734"/>
                <a:gd name="T1" fmla="*/ 0 h 658"/>
                <a:gd name="T2" fmla="*/ 5272 w 5734"/>
                <a:gd name="T3" fmla="*/ 7 h 658"/>
                <a:gd name="T4" fmla="*/ 5503 w 5734"/>
                <a:gd name="T5" fmla="*/ 21 h 658"/>
                <a:gd name="T6" fmla="*/ 5734 w 5734"/>
                <a:gd name="T7" fmla="*/ 44 h 658"/>
                <a:gd name="T8" fmla="*/ 5734 w 5734"/>
                <a:gd name="T9" fmla="*/ 658 h 658"/>
                <a:gd name="T10" fmla="*/ 0 w 5734"/>
                <a:gd name="T11" fmla="*/ 658 h 658"/>
                <a:gd name="T12" fmla="*/ 0 w 5734"/>
                <a:gd name="T13" fmla="*/ 355 h 658"/>
                <a:gd name="T14" fmla="*/ 179 w 5734"/>
                <a:gd name="T15" fmla="*/ 399 h 658"/>
                <a:gd name="T16" fmla="*/ 359 w 5734"/>
                <a:gd name="T17" fmla="*/ 430 h 658"/>
                <a:gd name="T18" fmla="*/ 541 w 5734"/>
                <a:gd name="T19" fmla="*/ 453 h 658"/>
                <a:gd name="T20" fmla="*/ 725 w 5734"/>
                <a:gd name="T21" fmla="*/ 467 h 658"/>
                <a:gd name="T22" fmla="*/ 911 w 5734"/>
                <a:gd name="T23" fmla="*/ 472 h 658"/>
                <a:gd name="T24" fmla="*/ 1100 w 5734"/>
                <a:gd name="T25" fmla="*/ 471 h 658"/>
                <a:gd name="T26" fmla="*/ 1289 w 5734"/>
                <a:gd name="T27" fmla="*/ 462 h 658"/>
                <a:gd name="T28" fmla="*/ 1481 w 5734"/>
                <a:gd name="T29" fmla="*/ 446 h 658"/>
                <a:gd name="T30" fmla="*/ 1674 w 5734"/>
                <a:gd name="T31" fmla="*/ 427 h 658"/>
                <a:gd name="T32" fmla="*/ 1870 w 5734"/>
                <a:gd name="T33" fmla="*/ 402 h 658"/>
                <a:gd name="T34" fmla="*/ 2068 w 5734"/>
                <a:gd name="T35" fmla="*/ 373 h 658"/>
                <a:gd name="T36" fmla="*/ 2268 w 5734"/>
                <a:gd name="T37" fmla="*/ 341 h 658"/>
                <a:gd name="T38" fmla="*/ 2469 w 5734"/>
                <a:gd name="T39" fmla="*/ 308 h 658"/>
                <a:gd name="T40" fmla="*/ 2672 w 5734"/>
                <a:gd name="T41" fmla="*/ 271 h 658"/>
                <a:gd name="T42" fmla="*/ 2879 w 5734"/>
                <a:gd name="T43" fmla="*/ 236 h 658"/>
                <a:gd name="T44" fmla="*/ 3085 w 5734"/>
                <a:gd name="T45" fmla="*/ 199 h 658"/>
                <a:gd name="T46" fmla="*/ 3295 w 5734"/>
                <a:gd name="T47" fmla="*/ 164 h 658"/>
                <a:gd name="T48" fmla="*/ 3507 w 5734"/>
                <a:gd name="T49" fmla="*/ 131 h 658"/>
                <a:gd name="T50" fmla="*/ 3721 w 5734"/>
                <a:gd name="T51" fmla="*/ 100 h 658"/>
                <a:gd name="T52" fmla="*/ 3936 w 5734"/>
                <a:gd name="T53" fmla="*/ 70 h 658"/>
                <a:gd name="T54" fmla="*/ 4153 w 5734"/>
                <a:gd name="T55" fmla="*/ 45 h 658"/>
                <a:gd name="T56" fmla="*/ 4374 w 5734"/>
                <a:gd name="T57" fmla="*/ 26 h 658"/>
                <a:gd name="T58" fmla="*/ 4594 w 5734"/>
                <a:gd name="T59" fmla="*/ 10 h 658"/>
                <a:gd name="T60" fmla="*/ 4819 w 5734"/>
                <a:gd name="T61" fmla="*/ 2 h 658"/>
                <a:gd name="T62" fmla="*/ 5044 w 5734"/>
                <a:gd name="T63" fmla="*/ 0 h 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734" h="658">
                  <a:moveTo>
                    <a:pt x="5044" y="0"/>
                  </a:moveTo>
                  <a:lnTo>
                    <a:pt x="5272" y="7"/>
                  </a:lnTo>
                  <a:lnTo>
                    <a:pt x="5503" y="21"/>
                  </a:lnTo>
                  <a:lnTo>
                    <a:pt x="5734" y="44"/>
                  </a:lnTo>
                  <a:lnTo>
                    <a:pt x="5734" y="658"/>
                  </a:lnTo>
                  <a:lnTo>
                    <a:pt x="0" y="658"/>
                  </a:lnTo>
                  <a:lnTo>
                    <a:pt x="0" y="355"/>
                  </a:lnTo>
                  <a:lnTo>
                    <a:pt x="179" y="399"/>
                  </a:lnTo>
                  <a:lnTo>
                    <a:pt x="359" y="430"/>
                  </a:lnTo>
                  <a:lnTo>
                    <a:pt x="541" y="453"/>
                  </a:lnTo>
                  <a:lnTo>
                    <a:pt x="725" y="467"/>
                  </a:lnTo>
                  <a:lnTo>
                    <a:pt x="911" y="472"/>
                  </a:lnTo>
                  <a:lnTo>
                    <a:pt x="1100" y="471"/>
                  </a:lnTo>
                  <a:lnTo>
                    <a:pt x="1289" y="462"/>
                  </a:lnTo>
                  <a:lnTo>
                    <a:pt x="1481" y="446"/>
                  </a:lnTo>
                  <a:lnTo>
                    <a:pt x="1674" y="427"/>
                  </a:lnTo>
                  <a:lnTo>
                    <a:pt x="1870" y="402"/>
                  </a:lnTo>
                  <a:lnTo>
                    <a:pt x="2068" y="373"/>
                  </a:lnTo>
                  <a:lnTo>
                    <a:pt x="2268" y="341"/>
                  </a:lnTo>
                  <a:lnTo>
                    <a:pt x="2469" y="308"/>
                  </a:lnTo>
                  <a:lnTo>
                    <a:pt x="2672" y="271"/>
                  </a:lnTo>
                  <a:lnTo>
                    <a:pt x="2879" y="236"/>
                  </a:lnTo>
                  <a:lnTo>
                    <a:pt x="3085" y="199"/>
                  </a:lnTo>
                  <a:lnTo>
                    <a:pt x="3295" y="164"/>
                  </a:lnTo>
                  <a:lnTo>
                    <a:pt x="3507" y="131"/>
                  </a:lnTo>
                  <a:lnTo>
                    <a:pt x="3721" y="100"/>
                  </a:lnTo>
                  <a:lnTo>
                    <a:pt x="3936" y="70"/>
                  </a:lnTo>
                  <a:lnTo>
                    <a:pt x="4153" y="45"/>
                  </a:lnTo>
                  <a:lnTo>
                    <a:pt x="4374" y="26"/>
                  </a:lnTo>
                  <a:lnTo>
                    <a:pt x="4594" y="10"/>
                  </a:lnTo>
                  <a:lnTo>
                    <a:pt x="4819" y="2"/>
                  </a:lnTo>
                  <a:lnTo>
                    <a:pt x="5044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</a:ln>
          </p:spPr>
          <p:txBody>
            <a:bodyPr vert="horz" wrap="square" lIns="91429" tIns="45714" rIns="91429" bIns="45714" numCol="1" anchor="t" anchorCtr="0" compatLnSpc="1"/>
            <a:lstStyle/>
            <a:p>
              <a:endParaRPr lang="zh-CN" altLang="en-US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</p:spTree>
  </p:cSld>
  <p:clrMapOvr>
    <a:masterClrMapping/>
  </p:clrMapOvr>
  <p:transition advTm="3837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 userDrawn="1"/>
        </p:nvCxnSpPr>
        <p:spPr>
          <a:xfrm flipV="1">
            <a:off x="903796" y="620183"/>
            <a:ext cx="10714380" cy="1"/>
          </a:xfrm>
          <a:prstGeom prst="line">
            <a:avLst/>
          </a:prstGeom>
          <a:ln w="158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 userDrawn="1"/>
        </p:nvGrpSpPr>
        <p:grpSpPr>
          <a:xfrm>
            <a:off x="375102" y="235575"/>
            <a:ext cx="375504" cy="375487"/>
            <a:chOff x="406574" y="236732"/>
            <a:chExt cx="612048" cy="593261"/>
          </a:xfrm>
        </p:grpSpPr>
        <p:sp>
          <p:nvSpPr>
            <p:cNvPr id="4" name="矩形 3"/>
            <p:cNvSpPr/>
            <p:nvPr userDrawn="1"/>
          </p:nvSpPr>
          <p:spPr>
            <a:xfrm>
              <a:off x="406574" y="236732"/>
              <a:ext cx="504000" cy="504000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 userDrawn="1"/>
          </p:nvSpPr>
          <p:spPr>
            <a:xfrm>
              <a:off x="694606" y="512239"/>
              <a:ext cx="324016" cy="3177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/>
          <p:cNvGrpSpPr/>
          <p:nvPr userDrawn="1"/>
        </p:nvGrpSpPr>
        <p:grpSpPr>
          <a:xfrm>
            <a:off x="9909606" y="167297"/>
            <a:ext cx="1974939" cy="521970"/>
            <a:chOff x="2906158" y="354532"/>
            <a:chExt cx="2295774" cy="812900"/>
          </a:xfrm>
        </p:grpSpPr>
        <p:sp>
          <p:nvSpPr>
            <p:cNvPr id="7" name="TextBox 18"/>
            <p:cNvSpPr txBox="1"/>
            <p:nvPr/>
          </p:nvSpPr>
          <p:spPr>
            <a:xfrm>
              <a:off x="3741008" y="479884"/>
              <a:ext cx="1325774" cy="4291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您的公司名称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" name="TextBox 19"/>
            <p:cNvSpPr txBox="1"/>
            <p:nvPr/>
          </p:nvSpPr>
          <p:spPr>
            <a:xfrm>
              <a:off x="3743581" y="734075"/>
              <a:ext cx="1458351" cy="2976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YOUR CONPANY NAME</a:t>
              </a:r>
              <a:endParaRPr lang="zh-CN" altLang="en-US" sz="6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Box 20"/>
            <p:cNvSpPr txBox="1"/>
            <p:nvPr/>
          </p:nvSpPr>
          <p:spPr>
            <a:xfrm>
              <a:off x="2906158" y="354532"/>
              <a:ext cx="1063242" cy="8129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spc="-150" dirty="0">
                  <a:solidFill>
                    <a:schemeClr val="accent1"/>
                  </a:solidFill>
                  <a:latin typeface="Impact" panose="020B0806030902050204" pitchFamily="34" charset="0"/>
                  <a:cs typeface="Arial" panose="020B0604020202020204" pitchFamily="34" charset="0"/>
                </a:rPr>
                <a:t>LOGO</a:t>
              </a:r>
              <a:endParaRPr lang="zh-CN" altLang="en-US" sz="2800" spc="-15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5" name="标题 1"/>
          <p:cNvSpPr txBox="1"/>
          <p:nvPr/>
        </p:nvSpPr>
        <p:spPr>
          <a:xfrm>
            <a:off x="889797" y="216059"/>
            <a:ext cx="3794206" cy="358324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200" b="0" i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altLang="en-US" sz="2800" dirty="0">
                <a:sym typeface="微软雅黑" panose="020B0503020204020204" charset="-122"/>
              </a:rPr>
              <a:t>买菜机器人研发团队</a:t>
            </a:r>
            <a:endParaRPr lang="zh-CN" altLang="en-US" sz="2800" dirty="0">
              <a:sym typeface="微软雅黑" panose="020B0503020204020204" charset="-122"/>
            </a:endParaRPr>
          </a:p>
        </p:txBody>
      </p:sp>
      <p:sp>
        <p:nvSpPr>
          <p:cNvPr id="10" name="Rounded Rectangle 6"/>
          <p:cNvSpPr/>
          <p:nvPr/>
        </p:nvSpPr>
        <p:spPr>
          <a:xfrm>
            <a:off x="2592560" y="2739885"/>
            <a:ext cx="1241128" cy="1199492"/>
          </a:xfrm>
          <a:prstGeom prst="roundRect">
            <a:avLst>
              <a:gd name="adj" fmla="val 7442"/>
            </a:avLst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8565">
              <a:defRPr/>
            </a:pPr>
            <a:endParaRPr lang="en-US" kern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/>
              <a:ea typeface="微软雅黑" panose="020B0503020204020204" charset="-122"/>
            </a:endParaRPr>
          </a:p>
        </p:txBody>
      </p:sp>
      <p:sp>
        <p:nvSpPr>
          <p:cNvPr id="12" name="Rounded Rectangle 8"/>
          <p:cNvSpPr/>
          <p:nvPr/>
        </p:nvSpPr>
        <p:spPr>
          <a:xfrm>
            <a:off x="7878942" y="1584244"/>
            <a:ext cx="1241128" cy="1199492"/>
          </a:xfrm>
          <a:prstGeom prst="roundRect">
            <a:avLst>
              <a:gd name="adj" fmla="val 7442"/>
            </a:avLst>
          </a:prstGeom>
          <a:solidFill>
            <a:schemeClr val="accent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8565">
              <a:defRPr/>
            </a:pPr>
            <a:endParaRPr lang="en-US" kern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/>
              <a:ea typeface="微软雅黑" panose="020B0503020204020204" charset="-122"/>
            </a:endParaRPr>
          </a:p>
        </p:txBody>
      </p:sp>
      <p:sp>
        <p:nvSpPr>
          <p:cNvPr id="13" name="Rounded Rectangle 9"/>
          <p:cNvSpPr/>
          <p:nvPr/>
        </p:nvSpPr>
        <p:spPr>
          <a:xfrm>
            <a:off x="7878942" y="4068517"/>
            <a:ext cx="1241128" cy="1199492"/>
          </a:xfrm>
          <a:prstGeom prst="roundRect">
            <a:avLst>
              <a:gd name="adj" fmla="val 7442"/>
            </a:avLst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8565">
              <a:defRPr/>
            </a:pPr>
            <a:endParaRPr lang="en-US" kern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/>
              <a:ea typeface="微软雅黑" panose="020B0503020204020204" charset="-122"/>
            </a:endParaRPr>
          </a:p>
        </p:txBody>
      </p:sp>
      <p:sp>
        <p:nvSpPr>
          <p:cNvPr id="14" name="Rectangle 10"/>
          <p:cNvSpPr/>
          <p:nvPr/>
        </p:nvSpPr>
        <p:spPr>
          <a:xfrm>
            <a:off x="9179423" y="3996842"/>
            <a:ext cx="2438400" cy="13855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8565">
              <a:lnSpc>
                <a:spcPct val="150000"/>
              </a:lnSpc>
              <a:defRPr/>
            </a:pPr>
            <a:r>
              <a:rPr lang="zh-CN" altLang="en-US" sz="1865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" panose="020B0606030504020204" pitchFamily="34" charset="0"/>
              </a:rPr>
              <a:t>组员：张晗磊</a:t>
            </a:r>
            <a:endParaRPr lang="en-US" altLang="zh-CN" sz="1865" b="1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" panose="020B0606030504020204" pitchFamily="34" charset="0"/>
            </a:endParaRPr>
          </a:p>
          <a:p>
            <a:pPr defTabSz="1218565">
              <a:lnSpc>
                <a:spcPct val="150000"/>
              </a:lnSpc>
              <a:defRPr/>
            </a:pPr>
            <a:r>
              <a:rPr lang="zh-CN" altLang="en-US" sz="1865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" panose="020B0606030504020204" pitchFamily="34" charset="0"/>
              </a:rPr>
              <a:t>          </a:t>
            </a:r>
            <a:endParaRPr lang="en-US" altLang="zh-CN" sz="1865" b="1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" panose="020B0606030504020204" pitchFamily="34" charset="0"/>
            </a:endParaRPr>
          </a:p>
          <a:p>
            <a:pPr defTabSz="1218565">
              <a:lnSpc>
                <a:spcPct val="150000"/>
              </a:lnSpc>
              <a:defRPr/>
            </a:pPr>
            <a:r>
              <a:rPr lang="zh-CN" altLang="en-US" sz="1865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" panose="020B0606030504020204" pitchFamily="34" charset="0"/>
              </a:rPr>
              <a:t>  </a:t>
            </a:r>
            <a:endParaRPr lang="zh-CN" altLang="en-US" sz="1865" b="1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" panose="020B0606030504020204" pitchFamily="34" charset="0"/>
            </a:endParaRPr>
          </a:p>
        </p:txBody>
      </p:sp>
      <p:cxnSp>
        <p:nvCxnSpPr>
          <p:cNvPr id="16" name="Straight Connector 12"/>
          <p:cNvCxnSpPr/>
          <p:nvPr/>
        </p:nvCxnSpPr>
        <p:spPr>
          <a:xfrm flipH="1">
            <a:off x="3895454" y="3297952"/>
            <a:ext cx="998634" cy="13893"/>
          </a:xfrm>
          <a:prstGeom prst="line">
            <a:avLst/>
          </a:prstGeom>
          <a:noFill/>
          <a:ln w="12700" cap="flat" cmpd="sng" algn="ctr">
            <a:solidFill>
              <a:srgbClr val="7F7F7F"/>
            </a:solidFill>
            <a:prstDash val="solid"/>
          </a:ln>
          <a:effectLst/>
        </p:spPr>
      </p:cxnSp>
      <p:cxnSp>
        <p:nvCxnSpPr>
          <p:cNvPr id="18" name="Straight Connector 16"/>
          <p:cNvCxnSpPr/>
          <p:nvPr/>
        </p:nvCxnSpPr>
        <p:spPr>
          <a:xfrm flipV="1">
            <a:off x="7013105" y="2783736"/>
            <a:ext cx="865837" cy="641185"/>
          </a:xfrm>
          <a:prstGeom prst="line">
            <a:avLst/>
          </a:prstGeom>
          <a:noFill/>
          <a:ln w="12700" cap="flat" cmpd="sng" algn="ctr">
            <a:solidFill>
              <a:srgbClr val="7F7F7F"/>
            </a:solidFill>
            <a:prstDash val="solid"/>
          </a:ln>
          <a:effectLst/>
        </p:spPr>
      </p:cxnSp>
      <p:cxnSp>
        <p:nvCxnSpPr>
          <p:cNvPr id="19" name="Straight Connector 18"/>
          <p:cNvCxnSpPr/>
          <p:nvPr/>
        </p:nvCxnSpPr>
        <p:spPr>
          <a:xfrm>
            <a:off x="7013105" y="3424921"/>
            <a:ext cx="865837" cy="643596"/>
          </a:xfrm>
          <a:prstGeom prst="line">
            <a:avLst/>
          </a:prstGeom>
          <a:noFill/>
          <a:ln w="12700" cap="flat" cmpd="sng" algn="ctr">
            <a:solidFill>
              <a:srgbClr val="7F7F7F"/>
            </a:solidFill>
            <a:prstDash val="solid"/>
          </a:ln>
          <a:effectLst/>
        </p:spPr>
      </p:cxnSp>
      <p:sp>
        <p:nvSpPr>
          <p:cNvPr id="20" name="Rectangle 19"/>
          <p:cNvSpPr/>
          <p:nvPr/>
        </p:nvSpPr>
        <p:spPr>
          <a:xfrm>
            <a:off x="9199743" y="1537487"/>
            <a:ext cx="2438400" cy="13855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8565">
              <a:lnSpc>
                <a:spcPct val="150000"/>
              </a:lnSpc>
              <a:defRPr/>
            </a:pPr>
            <a:r>
              <a:rPr lang="zh-CN" altLang="en-US" sz="1865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" panose="020B0606030504020204" pitchFamily="34" charset="0"/>
              </a:rPr>
              <a:t>组员：董亚杰</a:t>
            </a:r>
            <a:r>
              <a:rPr lang="zh-CN" altLang="en-US" sz="1865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" panose="020B0606030504020204" pitchFamily="34" charset="0"/>
              </a:rPr>
              <a:t>  </a:t>
            </a:r>
            <a:endParaRPr lang="en-US" altLang="zh-CN" sz="1865" b="1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" panose="020B0606030504020204" pitchFamily="34" charset="0"/>
            </a:endParaRPr>
          </a:p>
          <a:p>
            <a:pPr defTabSz="1218565">
              <a:lnSpc>
                <a:spcPct val="150000"/>
              </a:lnSpc>
              <a:defRPr/>
            </a:pPr>
            <a:r>
              <a:rPr lang="en-US" altLang="zh-CN" sz="1865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" panose="020B0606030504020204" pitchFamily="34" charset="0"/>
              </a:rPr>
              <a:t>          </a:t>
            </a:r>
            <a:r>
              <a:rPr lang="zh-CN" altLang="en-US" sz="1865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" panose="020B0606030504020204" pitchFamily="34" charset="0"/>
              </a:rPr>
              <a:t> </a:t>
            </a:r>
            <a:endParaRPr lang="en-US" altLang="zh-CN" sz="1865" b="1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" panose="020B0606030504020204" pitchFamily="34" charset="0"/>
            </a:endParaRPr>
          </a:p>
          <a:p>
            <a:pPr defTabSz="1218565">
              <a:lnSpc>
                <a:spcPct val="150000"/>
              </a:lnSpc>
              <a:defRPr/>
            </a:pPr>
            <a:r>
              <a:rPr lang="en-US" altLang="zh-CN" sz="1865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" panose="020B0606030504020204" pitchFamily="34" charset="0"/>
              </a:rPr>
              <a:t>   </a:t>
            </a:r>
            <a:endParaRPr lang="zh-CN" altLang="en-US" sz="14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" panose="020B060603050402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567700" y="3996733"/>
            <a:ext cx="2438400" cy="5226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1218565">
              <a:lnSpc>
                <a:spcPct val="150000"/>
              </a:lnSpc>
              <a:defRPr/>
            </a:pPr>
            <a:r>
              <a:rPr lang="zh-CN" altLang="en-US" sz="1865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" panose="020B0606030504020204" pitchFamily="34" charset="0"/>
              </a:rPr>
              <a:t>组长：侯鹏林</a:t>
            </a:r>
            <a:endParaRPr lang="zh-CN" altLang="en-US" sz="1865" b="1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" panose="020B0606030504020204" pitchFamily="34" charset="0"/>
            </a:endParaRPr>
          </a:p>
        </p:txBody>
      </p:sp>
      <p:grpSp>
        <p:nvGrpSpPr>
          <p:cNvPr id="23" name="Group 23"/>
          <p:cNvGrpSpPr/>
          <p:nvPr/>
        </p:nvGrpSpPr>
        <p:grpSpPr>
          <a:xfrm>
            <a:off x="8051331" y="1928772"/>
            <a:ext cx="937068" cy="510436"/>
            <a:chOff x="6750050" y="3321051"/>
            <a:chExt cx="195263" cy="106363"/>
          </a:xfrm>
          <a:solidFill>
            <a:sysClr val="window" lastClr="FFFFFF"/>
          </a:solidFill>
        </p:grpSpPr>
        <p:sp>
          <p:nvSpPr>
            <p:cNvPr id="24" name="Freeform 30"/>
            <p:cNvSpPr>
              <a:spLocks noEditPoints="1"/>
            </p:cNvSpPr>
            <p:nvPr/>
          </p:nvSpPr>
          <p:spPr bwMode="auto">
            <a:xfrm>
              <a:off x="6750050" y="3321051"/>
              <a:ext cx="141288" cy="106363"/>
            </a:xfrm>
            <a:custGeom>
              <a:avLst/>
              <a:gdLst>
                <a:gd name="T0" fmla="*/ 26 w 87"/>
                <a:gd name="T1" fmla="*/ 23 h 65"/>
                <a:gd name="T2" fmla="*/ 26 w 87"/>
                <a:gd name="T3" fmla="*/ 33 h 65"/>
                <a:gd name="T4" fmla="*/ 8 w 87"/>
                <a:gd name="T5" fmla="*/ 17 h 65"/>
                <a:gd name="T6" fmla="*/ 8 w 87"/>
                <a:gd name="T7" fmla="*/ 0 h 65"/>
                <a:gd name="T8" fmla="*/ 0 w 87"/>
                <a:gd name="T9" fmla="*/ 0 h 65"/>
                <a:gd name="T10" fmla="*/ 0 w 87"/>
                <a:gd name="T11" fmla="*/ 17 h 65"/>
                <a:gd name="T12" fmla="*/ 26 w 87"/>
                <a:gd name="T13" fmla="*/ 42 h 65"/>
                <a:gd name="T14" fmla="*/ 26 w 87"/>
                <a:gd name="T15" fmla="*/ 42 h 65"/>
                <a:gd name="T16" fmla="*/ 26 w 87"/>
                <a:gd name="T17" fmla="*/ 49 h 65"/>
                <a:gd name="T18" fmla="*/ 41 w 87"/>
                <a:gd name="T19" fmla="*/ 65 h 65"/>
                <a:gd name="T20" fmla="*/ 87 w 87"/>
                <a:gd name="T21" fmla="*/ 65 h 65"/>
                <a:gd name="T22" fmla="*/ 87 w 87"/>
                <a:gd name="T23" fmla="*/ 9 h 65"/>
                <a:gd name="T24" fmla="*/ 41 w 87"/>
                <a:gd name="T25" fmla="*/ 9 h 65"/>
                <a:gd name="T26" fmla="*/ 26 w 87"/>
                <a:gd name="T27" fmla="*/ 23 h 65"/>
                <a:gd name="T28" fmla="*/ 73 w 87"/>
                <a:gd name="T29" fmla="*/ 19 h 65"/>
                <a:gd name="T30" fmla="*/ 80 w 87"/>
                <a:gd name="T31" fmla="*/ 19 h 65"/>
                <a:gd name="T32" fmla="*/ 80 w 87"/>
                <a:gd name="T33" fmla="*/ 56 h 65"/>
                <a:gd name="T34" fmla="*/ 73 w 87"/>
                <a:gd name="T35" fmla="*/ 56 h 65"/>
                <a:gd name="T36" fmla="*/ 73 w 87"/>
                <a:gd name="T37" fmla="*/ 1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7" h="65">
                  <a:moveTo>
                    <a:pt x="26" y="23"/>
                  </a:moveTo>
                  <a:cubicBezTo>
                    <a:pt x="26" y="33"/>
                    <a:pt x="26" y="33"/>
                    <a:pt x="26" y="33"/>
                  </a:cubicBezTo>
                  <a:cubicBezTo>
                    <a:pt x="7" y="33"/>
                    <a:pt x="8" y="17"/>
                    <a:pt x="8" y="1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43"/>
                    <a:pt x="26" y="42"/>
                    <a:pt x="26" y="42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9"/>
                    <a:pt x="25" y="65"/>
                    <a:pt x="41" y="65"/>
                  </a:cubicBezTo>
                  <a:cubicBezTo>
                    <a:pt x="61" y="65"/>
                    <a:pt x="87" y="65"/>
                    <a:pt x="87" y="65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9"/>
                    <a:pt x="60" y="9"/>
                    <a:pt x="41" y="9"/>
                  </a:cubicBezTo>
                  <a:cubicBezTo>
                    <a:pt x="26" y="9"/>
                    <a:pt x="26" y="23"/>
                    <a:pt x="26" y="23"/>
                  </a:cubicBezTo>
                  <a:close/>
                  <a:moveTo>
                    <a:pt x="73" y="19"/>
                  </a:moveTo>
                  <a:cubicBezTo>
                    <a:pt x="80" y="19"/>
                    <a:pt x="80" y="19"/>
                    <a:pt x="80" y="19"/>
                  </a:cubicBezTo>
                  <a:cubicBezTo>
                    <a:pt x="80" y="56"/>
                    <a:pt x="80" y="56"/>
                    <a:pt x="80" y="56"/>
                  </a:cubicBezTo>
                  <a:cubicBezTo>
                    <a:pt x="73" y="56"/>
                    <a:pt x="73" y="56"/>
                    <a:pt x="73" y="56"/>
                  </a:cubicBezTo>
                  <a:lnTo>
                    <a:pt x="73" y="1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defTabSz="1218565">
                <a:defRPr/>
              </a:pPr>
              <a:endParaRPr lang="en-US" ker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" name="Freeform 31"/>
            <p:cNvSpPr>
              <a:spLocks noEditPoints="1"/>
            </p:cNvSpPr>
            <p:nvPr/>
          </p:nvSpPr>
          <p:spPr bwMode="auto">
            <a:xfrm>
              <a:off x="6897688" y="3397251"/>
              <a:ext cx="47625" cy="17463"/>
            </a:xfrm>
            <a:custGeom>
              <a:avLst/>
              <a:gdLst>
                <a:gd name="T0" fmla="*/ 0 w 29"/>
                <a:gd name="T1" fmla="*/ 10 h 10"/>
                <a:gd name="T2" fmla="*/ 29 w 29"/>
                <a:gd name="T3" fmla="*/ 10 h 10"/>
                <a:gd name="T4" fmla="*/ 29 w 29"/>
                <a:gd name="T5" fmla="*/ 0 h 10"/>
                <a:gd name="T6" fmla="*/ 0 w 29"/>
                <a:gd name="T7" fmla="*/ 0 h 10"/>
                <a:gd name="T8" fmla="*/ 0 w 29"/>
                <a:gd name="T9" fmla="*/ 10 h 10"/>
                <a:gd name="T10" fmla="*/ 24 w 29"/>
                <a:gd name="T11" fmla="*/ 2 h 10"/>
                <a:gd name="T12" fmla="*/ 27 w 29"/>
                <a:gd name="T13" fmla="*/ 5 h 10"/>
                <a:gd name="T14" fmla="*/ 24 w 29"/>
                <a:gd name="T15" fmla="*/ 8 h 10"/>
                <a:gd name="T16" fmla="*/ 21 w 29"/>
                <a:gd name="T17" fmla="*/ 5 h 10"/>
                <a:gd name="T18" fmla="*/ 24 w 29"/>
                <a:gd name="T1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" h="10">
                  <a:moveTo>
                    <a:pt x="0" y="10"/>
                  </a:moveTo>
                  <a:cubicBezTo>
                    <a:pt x="29" y="10"/>
                    <a:pt x="29" y="10"/>
                    <a:pt x="29" y="1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0"/>
                  </a:lnTo>
                  <a:close/>
                  <a:moveTo>
                    <a:pt x="24" y="2"/>
                  </a:moveTo>
                  <a:cubicBezTo>
                    <a:pt x="26" y="2"/>
                    <a:pt x="27" y="4"/>
                    <a:pt x="27" y="5"/>
                  </a:cubicBezTo>
                  <a:cubicBezTo>
                    <a:pt x="27" y="7"/>
                    <a:pt x="26" y="8"/>
                    <a:pt x="24" y="8"/>
                  </a:cubicBezTo>
                  <a:cubicBezTo>
                    <a:pt x="23" y="8"/>
                    <a:pt x="21" y="7"/>
                    <a:pt x="21" y="5"/>
                  </a:cubicBezTo>
                  <a:cubicBezTo>
                    <a:pt x="21" y="4"/>
                    <a:pt x="23" y="2"/>
                    <a:pt x="24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defTabSz="1218565">
                <a:defRPr/>
              </a:pPr>
              <a:endParaRPr lang="en-US" ker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6" name="Freeform 32"/>
            <p:cNvSpPr>
              <a:spLocks noEditPoints="1"/>
            </p:cNvSpPr>
            <p:nvPr/>
          </p:nvSpPr>
          <p:spPr bwMode="auto">
            <a:xfrm>
              <a:off x="6897688" y="3352801"/>
              <a:ext cx="47625" cy="15875"/>
            </a:xfrm>
            <a:custGeom>
              <a:avLst/>
              <a:gdLst>
                <a:gd name="T0" fmla="*/ 0 w 29"/>
                <a:gd name="T1" fmla="*/ 0 h 10"/>
                <a:gd name="T2" fmla="*/ 0 w 29"/>
                <a:gd name="T3" fmla="*/ 10 h 10"/>
                <a:gd name="T4" fmla="*/ 29 w 29"/>
                <a:gd name="T5" fmla="*/ 10 h 10"/>
                <a:gd name="T6" fmla="*/ 29 w 29"/>
                <a:gd name="T7" fmla="*/ 0 h 10"/>
                <a:gd name="T8" fmla="*/ 0 w 29"/>
                <a:gd name="T9" fmla="*/ 0 h 10"/>
                <a:gd name="T10" fmla="*/ 24 w 29"/>
                <a:gd name="T11" fmla="*/ 8 h 10"/>
                <a:gd name="T12" fmla="*/ 21 w 29"/>
                <a:gd name="T13" fmla="*/ 5 h 10"/>
                <a:gd name="T14" fmla="*/ 24 w 29"/>
                <a:gd name="T15" fmla="*/ 2 h 10"/>
                <a:gd name="T16" fmla="*/ 27 w 29"/>
                <a:gd name="T17" fmla="*/ 5 h 10"/>
                <a:gd name="T18" fmla="*/ 24 w 29"/>
                <a:gd name="T1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" h="10">
                  <a:moveTo>
                    <a:pt x="0" y="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9" y="0"/>
                    <a:pt x="29" y="0"/>
                    <a:pt x="29" y="0"/>
                  </a:cubicBezTo>
                  <a:lnTo>
                    <a:pt x="0" y="0"/>
                  </a:lnTo>
                  <a:close/>
                  <a:moveTo>
                    <a:pt x="24" y="8"/>
                  </a:moveTo>
                  <a:cubicBezTo>
                    <a:pt x="23" y="8"/>
                    <a:pt x="21" y="7"/>
                    <a:pt x="21" y="5"/>
                  </a:cubicBezTo>
                  <a:cubicBezTo>
                    <a:pt x="21" y="4"/>
                    <a:pt x="23" y="2"/>
                    <a:pt x="24" y="2"/>
                  </a:cubicBezTo>
                  <a:cubicBezTo>
                    <a:pt x="26" y="2"/>
                    <a:pt x="27" y="4"/>
                    <a:pt x="27" y="5"/>
                  </a:cubicBezTo>
                  <a:cubicBezTo>
                    <a:pt x="27" y="7"/>
                    <a:pt x="26" y="8"/>
                    <a:pt x="24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defTabSz="1218565">
                <a:defRPr/>
              </a:pPr>
              <a:endParaRPr lang="en-US" ker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933167" y="2954482"/>
            <a:ext cx="692664" cy="688253"/>
            <a:chOff x="744538" y="3198813"/>
            <a:chExt cx="249237" cy="247650"/>
          </a:xfrm>
          <a:solidFill>
            <a:sysClr val="window" lastClr="FFFFFF"/>
          </a:solidFill>
        </p:grpSpPr>
        <p:sp>
          <p:nvSpPr>
            <p:cNvPr id="29" name="Freeform 8"/>
            <p:cNvSpPr/>
            <p:nvPr/>
          </p:nvSpPr>
          <p:spPr bwMode="auto">
            <a:xfrm>
              <a:off x="744538" y="3379788"/>
              <a:ext cx="66675" cy="66675"/>
            </a:xfrm>
            <a:custGeom>
              <a:avLst/>
              <a:gdLst>
                <a:gd name="T0" fmla="*/ 19 w 42"/>
                <a:gd name="T1" fmla="*/ 1 h 42"/>
                <a:gd name="T2" fmla="*/ 0 w 42"/>
                <a:gd name="T3" fmla="*/ 42 h 42"/>
                <a:gd name="T4" fmla="*/ 42 w 42"/>
                <a:gd name="T5" fmla="*/ 24 h 42"/>
                <a:gd name="T6" fmla="*/ 42 w 42"/>
                <a:gd name="T7" fmla="*/ 24 h 42"/>
                <a:gd name="T8" fmla="*/ 19 w 42"/>
                <a:gd name="T9" fmla="*/ 0 h 42"/>
                <a:gd name="T10" fmla="*/ 19 w 42"/>
                <a:gd name="T11" fmla="*/ 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42">
                  <a:moveTo>
                    <a:pt x="19" y="1"/>
                  </a:moveTo>
                  <a:lnTo>
                    <a:pt x="0" y="42"/>
                  </a:lnTo>
                  <a:lnTo>
                    <a:pt x="42" y="24"/>
                  </a:lnTo>
                  <a:lnTo>
                    <a:pt x="42" y="24"/>
                  </a:lnTo>
                  <a:lnTo>
                    <a:pt x="19" y="0"/>
                  </a:lnTo>
                  <a:lnTo>
                    <a:pt x="19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1218565">
                <a:defRPr/>
              </a:pPr>
              <a:endParaRPr lang="en-US" ker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0" name="Freeform 9"/>
            <p:cNvSpPr/>
            <p:nvPr/>
          </p:nvSpPr>
          <p:spPr bwMode="auto">
            <a:xfrm>
              <a:off x="782638" y="3219451"/>
              <a:ext cx="165100" cy="168275"/>
            </a:xfrm>
            <a:custGeom>
              <a:avLst/>
              <a:gdLst>
                <a:gd name="T0" fmla="*/ 94 w 104"/>
                <a:gd name="T1" fmla="*/ 0 h 106"/>
                <a:gd name="T2" fmla="*/ 0 w 104"/>
                <a:gd name="T3" fmla="*/ 96 h 106"/>
                <a:gd name="T4" fmla="*/ 9 w 104"/>
                <a:gd name="T5" fmla="*/ 106 h 106"/>
                <a:gd name="T6" fmla="*/ 104 w 104"/>
                <a:gd name="T7" fmla="*/ 10 h 106"/>
                <a:gd name="T8" fmla="*/ 94 w 104"/>
                <a:gd name="T9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06">
                  <a:moveTo>
                    <a:pt x="94" y="0"/>
                  </a:moveTo>
                  <a:lnTo>
                    <a:pt x="0" y="96"/>
                  </a:lnTo>
                  <a:lnTo>
                    <a:pt x="9" y="106"/>
                  </a:lnTo>
                  <a:lnTo>
                    <a:pt x="104" y="10"/>
                  </a:lnTo>
                  <a:lnTo>
                    <a:pt x="9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1218565">
                <a:defRPr/>
              </a:pPr>
              <a:endParaRPr lang="en-US" ker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1" name="Freeform 10"/>
            <p:cNvSpPr/>
            <p:nvPr/>
          </p:nvSpPr>
          <p:spPr bwMode="auto">
            <a:xfrm>
              <a:off x="804863" y="3244851"/>
              <a:ext cx="165100" cy="165100"/>
            </a:xfrm>
            <a:custGeom>
              <a:avLst/>
              <a:gdLst>
                <a:gd name="T0" fmla="*/ 95 w 104"/>
                <a:gd name="T1" fmla="*/ 0 h 104"/>
                <a:gd name="T2" fmla="*/ 0 w 104"/>
                <a:gd name="T3" fmla="*/ 94 h 104"/>
                <a:gd name="T4" fmla="*/ 10 w 104"/>
                <a:gd name="T5" fmla="*/ 104 h 104"/>
                <a:gd name="T6" fmla="*/ 104 w 104"/>
                <a:gd name="T7" fmla="*/ 9 h 104"/>
                <a:gd name="T8" fmla="*/ 95 w 104"/>
                <a:gd name="T9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04">
                  <a:moveTo>
                    <a:pt x="95" y="0"/>
                  </a:moveTo>
                  <a:lnTo>
                    <a:pt x="0" y="94"/>
                  </a:lnTo>
                  <a:lnTo>
                    <a:pt x="10" y="104"/>
                  </a:lnTo>
                  <a:lnTo>
                    <a:pt x="104" y="9"/>
                  </a:lnTo>
                  <a:lnTo>
                    <a:pt x="9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1218565">
                <a:defRPr/>
              </a:pPr>
              <a:endParaRPr lang="en-US" ker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2" name="Freeform 11"/>
            <p:cNvSpPr/>
            <p:nvPr/>
          </p:nvSpPr>
          <p:spPr bwMode="auto">
            <a:xfrm>
              <a:off x="942975" y="3198813"/>
              <a:ext cx="50800" cy="49213"/>
            </a:xfrm>
            <a:custGeom>
              <a:avLst/>
              <a:gdLst>
                <a:gd name="T0" fmla="*/ 17 w 26"/>
                <a:gd name="T1" fmla="*/ 8 h 26"/>
                <a:gd name="T2" fmla="*/ 0 w 26"/>
                <a:gd name="T3" fmla="*/ 7 h 26"/>
                <a:gd name="T4" fmla="*/ 19 w 26"/>
                <a:gd name="T5" fmla="*/ 26 h 26"/>
                <a:gd name="T6" fmla="*/ 17 w 26"/>
                <a:gd name="T7" fmla="*/ 8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6">
                  <a:moveTo>
                    <a:pt x="17" y="8"/>
                  </a:moveTo>
                  <a:cubicBezTo>
                    <a:pt x="9" y="0"/>
                    <a:pt x="0" y="7"/>
                    <a:pt x="0" y="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6"/>
                    <a:pt x="26" y="17"/>
                    <a:pt x="1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1218565">
                <a:defRPr/>
              </a:pPr>
              <a:endParaRPr lang="en-US" ker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8157679" y="4291845"/>
            <a:ext cx="742011" cy="752835"/>
            <a:chOff x="2360613" y="2686051"/>
            <a:chExt cx="217488" cy="220662"/>
          </a:xfrm>
          <a:solidFill>
            <a:sysClr val="window" lastClr="FFFFFF"/>
          </a:solidFill>
        </p:grpSpPr>
        <p:sp>
          <p:nvSpPr>
            <p:cNvPr id="38" name="Freeform 34"/>
            <p:cNvSpPr>
              <a:spLocks noEditPoints="1"/>
            </p:cNvSpPr>
            <p:nvPr/>
          </p:nvSpPr>
          <p:spPr bwMode="auto">
            <a:xfrm>
              <a:off x="2427288" y="2686051"/>
              <a:ext cx="150813" cy="150813"/>
            </a:xfrm>
            <a:custGeom>
              <a:avLst/>
              <a:gdLst>
                <a:gd name="T0" fmla="*/ 65 w 79"/>
                <a:gd name="T1" fmla="*/ 14 h 79"/>
                <a:gd name="T2" fmla="*/ 14 w 79"/>
                <a:gd name="T3" fmla="*/ 14 h 79"/>
                <a:gd name="T4" fmla="*/ 12 w 79"/>
                <a:gd name="T5" fmla="*/ 63 h 79"/>
                <a:gd name="T6" fmla="*/ 12 w 79"/>
                <a:gd name="T7" fmla="*/ 63 h 79"/>
                <a:gd name="T8" fmla="*/ 17 w 79"/>
                <a:gd name="T9" fmla="*/ 68 h 79"/>
                <a:gd name="T10" fmla="*/ 65 w 79"/>
                <a:gd name="T11" fmla="*/ 65 h 79"/>
                <a:gd name="T12" fmla="*/ 65 w 79"/>
                <a:gd name="T13" fmla="*/ 14 h 79"/>
                <a:gd name="T14" fmla="*/ 58 w 79"/>
                <a:gd name="T15" fmla="*/ 59 h 79"/>
                <a:gd name="T16" fmla="*/ 20 w 79"/>
                <a:gd name="T17" fmla="*/ 59 h 79"/>
                <a:gd name="T18" fmla="*/ 20 w 79"/>
                <a:gd name="T19" fmla="*/ 21 h 79"/>
                <a:gd name="T20" fmla="*/ 59 w 79"/>
                <a:gd name="T21" fmla="*/ 21 h 79"/>
                <a:gd name="T22" fmla="*/ 58 w 79"/>
                <a:gd name="T23" fmla="*/ 5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9" h="79">
                  <a:moveTo>
                    <a:pt x="65" y="14"/>
                  </a:moveTo>
                  <a:cubicBezTo>
                    <a:pt x="51" y="0"/>
                    <a:pt x="28" y="0"/>
                    <a:pt x="14" y="14"/>
                  </a:cubicBezTo>
                  <a:cubicBezTo>
                    <a:pt x="1" y="27"/>
                    <a:pt x="0" y="48"/>
                    <a:pt x="12" y="63"/>
                  </a:cubicBezTo>
                  <a:cubicBezTo>
                    <a:pt x="12" y="63"/>
                    <a:pt x="12" y="63"/>
                    <a:pt x="12" y="63"/>
                  </a:cubicBezTo>
                  <a:cubicBezTo>
                    <a:pt x="14" y="65"/>
                    <a:pt x="15" y="66"/>
                    <a:pt x="17" y="68"/>
                  </a:cubicBezTo>
                  <a:cubicBezTo>
                    <a:pt x="31" y="79"/>
                    <a:pt x="52" y="78"/>
                    <a:pt x="65" y="65"/>
                  </a:cubicBezTo>
                  <a:cubicBezTo>
                    <a:pt x="79" y="51"/>
                    <a:pt x="79" y="28"/>
                    <a:pt x="65" y="14"/>
                  </a:cubicBezTo>
                  <a:close/>
                  <a:moveTo>
                    <a:pt x="58" y="59"/>
                  </a:moveTo>
                  <a:cubicBezTo>
                    <a:pt x="48" y="69"/>
                    <a:pt x="31" y="69"/>
                    <a:pt x="20" y="59"/>
                  </a:cubicBezTo>
                  <a:cubicBezTo>
                    <a:pt x="10" y="48"/>
                    <a:pt x="10" y="31"/>
                    <a:pt x="20" y="21"/>
                  </a:cubicBezTo>
                  <a:cubicBezTo>
                    <a:pt x="31" y="10"/>
                    <a:pt x="48" y="10"/>
                    <a:pt x="59" y="21"/>
                  </a:cubicBezTo>
                  <a:cubicBezTo>
                    <a:pt x="69" y="31"/>
                    <a:pt x="69" y="48"/>
                    <a:pt x="58" y="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1218565">
                <a:defRPr/>
              </a:pPr>
              <a:endParaRPr lang="en-US" ker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9" name="Freeform 35"/>
            <p:cNvSpPr/>
            <p:nvPr/>
          </p:nvSpPr>
          <p:spPr bwMode="auto">
            <a:xfrm>
              <a:off x="2360613" y="2814638"/>
              <a:ext cx="92075" cy="92075"/>
            </a:xfrm>
            <a:custGeom>
              <a:avLst/>
              <a:gdLst>
                <a:gd name="T0" fmla="*/ 0 w 58"/>
                <a:gd name="T1" fmla="*/ 46 h 58"/>
                <a:gd name="T2" fmla="*/ 11 w 58"/>
                <a:gd name="T3" fmla="*/ 58 h 58"/>
                <a:gd name="T4" fmla="*/ 58 w 58"/>
                <a:gd name="T5" fmla="*/ 7 h 58"/>
                <a:gd name="T6" fmla="*/ 50 w 58"/>
                <a:gd name="T7" fmla="*/ 0 h 58"/>
                <a:gd name="T8" fmla="*/ 0 w 58"/>
                <a:gd name="T9" fmla="*/ 46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58">
                  <a:moveTo>
                    <a:pt x="0" y="46"/>
                  </a:moveTo>
                  <a:lnTo>
                    <a:pt x="11" y="58"/>
                  </a:lnTo>
                  <a:lnTo>
                    <a:pt x="58" y="7"/>
                  </a:lnTo>
                  <a:lnTo>
                    <a:pt x="50" y="0"/>
                  </a:lnTo>
                  <a:lnTo>
                    <a:pt x="0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1218565">
                <a:defRPr/>
              </a:pPr>
              <a:endParaRPr lang="en-US" ker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0" name="Freeform 36"/>
            <p:cNvSpPr/>
            <p:nvPr/>
          </p:nvSpPr>
          <p:spPr bwMode="auto">
            <a:xfrm>
              <a:off x="2505075" y="2736851"/>
              <a:ext cx="57150" cy="68263"/>
            </a:xfrm>
            <a:custGeom>
              <a:avLst/>
              <a:gdLst>
                <a:gd name="T0" fmla="*/ 16 w 30"/>
                <a:gd name="T1" fmla="*/ 0 h 36"/>
                <a:gd name="T2" fmla="*/ 0 w 30"/>
                <a:gd name="T3" fmla="*/ 34 h 36"/>
                <a:gd name="T4" fmla="*/ 6 w 30"/>
                <a:gd name="T5" fmla="*/ 36 h 36"/>
                <a:gd name="T6" fmla="*/ 16 w 30"/>
                <a:gd name="T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36">
                  <a:moveTo>
                    <a:pt x="16" y="0"/>
                  </a:moveTo>
                  <a:cubicBezTo>
                    <a:pt x="21" y="26"/>
                    <a:pt x="0" y="34"/>
                    <a:pt x="0" y="34"/>
                  </a:cubicBezTo>
                  <a:cubicBezTo>
                    <a:pt x="6" y="36"/>
                    <a:pt x="6" y="36"/>
                    <a:pt x="6" y="36"/>
                  </a:cubicBezTo>
                  <a:cubicBezTo>
                    <a:pt x="30" y="21"/>
                    <a:pt x="16" y="0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1218565">
                <a:defRPr/>
              </a:pPr>
              <a:endParaRPr lang="en-US" ker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41" name="Rounded Rectangle 3"/>
          <p:cNvSpPr/>
          <p:nvPr/>
        </p:nvSpPr>
        <p:spPr>
          <a:xfrm>
            <a:off x="4819235" y="2285698"/>
            <a:ext cx="2365440" cy="2286085"/>
          </a:xfrm>
          <a:prstGeom prst="roundRect">
            <a:avLst>
              <a:gd name="adj" fmla="val 7442"/>
            </a:avLst>
          </a:prstGeom>
          <a:solidFill>
            <a:schemeClr val="accent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8565">
              <a:defRPr/>
            </a:pPr>
            <a:endParaRPr lang="en-US" ker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2" name="Freeform 10"/>
          <p:cNvSpPr>
            <a:spLocks noEditPoints="1"/>
          </p:cNvSpPr>
          <p:nvPr/>
        </p:nvSpPr>
        <p:spPr bwMode="auto">
          <a:xfrm>
            <a:off x="5444132" y="2550159"/>
            <a:ext cx="1115647" cy="1101403"/>
          </a:xfrm>
          <a:custGeom>
            <a:avLst/>
            <a:gdLst>
              <a:gd name="T0" fmla="*/ 14 w 113"/>
              <a:gd name="T1" fmla="*/ 13 h 112"/>
              <a:gd name="T2" fmla="*/ 14 w 113"/>
              <a:gd name="T3" fmla="*/ 62 h 112"/>
              <a:gd name="T4" fmla="*/ 49 w 113"/>
              <a:gd name="T5" fmla="*/ 71 h 112"/>
              <a:gd name="T6" fmla="*/ 60 w 113"/>
              <a:gd name="T7" fmla="*/ 82 h 112"/>
              <a:gd name="T8" fmla="*/ 75 w 113"/>
              <a:gd name="T9" fmla="*/ 79 h 112"/>
              <a:gd name="T10" fmla="*/ 75 w 113"/>
              <a:gd name="T11" fmla="*/ 93 h 112"/>
              <a:gd name="T12" fmla="*/ 79 w 113"/>
              <a:gd name="T13" fmla="*/ 97 h 112"/>
              <a:gd name="T14" fmla="*/ 92 w 113"/>
              <a:gd name="T15" fmla="*/ 97 h 112"/>
              <a:gd name="T16" fmla="*/ 92 w 113"/>
              <a:gd name="T17" fmla="*/ 112 h 112"/>
              <a:gd name="T18" fmla="*/ 113 w 113"/>
              <a:gd name="T19" fmla="*/ 112 h 112"/>
              <a:gd name="T20" fmla="*/ 113 w 113"/>
              <a:gd name="T21" fmla="*/ 91 h 112"/>
              <a:gd name="T22" fmla="*/ 71 w 113"/>
              <a:gd name="T23" fmla="*/ 49 h 112"/>
              <a:gd name="T24" fmla="*/ 63 w 113"/>
              <a:gd name="T25" fmla="*/ 13 h 112"/>
              <a:gd name="T26" fmla="*/ 14 w 113"/>
              <a:gd name="T27" fmla="*/ 13 h 112"/>
              <a:gd name="T28" fmla="*/ 17 w 113"/>
              <a:gd name="T29" fmla="*/ 53 h 112"/>
              <a:gd name="T30" fmla="*/ 21 w 113"/>
              <a:gd name="T31" fmla="*/ 20 h 112"/>
              <a:gd name="T32" fmla="*/ 53 w 113"/>
              <a:gd name="T33" fmla="*/ 17 h 112"/>
              <a:gd name="T34" fmla="*/ 17 w 113"/>
              <a:gd name="T35" fmla="*/ 53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3" h="112">
                <a:moveTo>
                  <a:pt x="14" y="13"/>
                </a:moveTo>
                <a:cubicBezTo>
                  <a:pt x="0" y="27"/>
                  <a:pt x="0" y="49"/>
                  <a:pt x="14" y="62"/>
                </a:cubicBezTo>
                <a:cubicBezTo>
                  <a:pt x="23" y="72"/>
                  <a:pt x="37" y="75"/>
                  <a:pt x="49" y="71"/>
                </a:cubicBezTo>
                <a:cubicBezTo>
                  <a:pt x="60" y="82"/>
                  <a:pt x="60" y="82"/>
                  <a:pt x="60" y="82"/>
                </a:cubicBezTo>
                <a:cubicBezTo>
                  <a:pt x="60" y="82"/>
                  <a:pt x="70" y="74"/>
                  <a:pt x="75" y="79"/>
                </a:cubicBezTo>
                <a:cubicBezTo>
                  <a:pt x="79" y="83"/>
                  <a:pt x="76" y="89"/>
                  <a:pt x="75" y="93"/>
                </a:cubicBezTo>
                <a:cubicBezTo>
                  <a:pt x="74" y="95"/>
                  <a:pt x="73" y="99"/>
                  <a:pt x="79" y="97"/>
                </a:cubicBezTo>
                <a:cubicBezTo>
                  <a:pt x="81" y="96"/>
                  <a:pt x="88" y="92"/>
                  <a:pt x="92" y="97"/>
                </a:cubicBezTo>
                <a:cubicBezTo>
                  <a:pt x="97" y="102"/>
                  <a:pt x="92" y="112"/>
                  <a:pt x="92" y="112"/>
                </a:cubicBezTo>
                <a:cubicBezTo>
                  <a:pt x="113" y="112"/>
                  <a:pt x="113" y="112"/>
                  <a:pt x="113" y="112"/>
                </a:cubicBezTo>
                <a:cubicBezTo>
                  <a:pt x="113" y="91"/>
                  <a:pt x="113" y="91"/>
                  <a:pt x="113" y="91"/>
                </a:cubicBezTo>
                <a:cubicBezTo>
                  <a:pt x="71" y="49"/>
                  <a:pt x="71" y="49"/>
                  <a:pt x="71" y="49"/>
                </a:cubicBezTo>
                <a:cubicBezTo>
                  <a:pt x="75" y="37"/>
                  <a:pt x="72" y="23"/>
                  <a:pt x="63" y="13"/>
                </a:cubicBezTo>
                <a:cubicBezTo>
                  <a:pt x="49" y="0"/>
                  <a:pt x="27" y="0"/>
                  <a:pt x="14" y="13"/>
                </a:cubicBezTo>
                <a:close/>
                <a:moveTo>
                  <a:pt x="17" y="53"/>
                </a:moveTo>
                <a:cubicBezTo>
                  <a:pt x="11" y="43"/>
                  <a:pt x="12" y="29"/>
                  <a:pt x="21" y="20"/>
                </a:cubicBezTo>
                <a:cubicBezTo>
                  <a:pt x="29" y="11"/>
                  <a:pt x="43" y="10"/>
                  <a:pt x="53" y="17"/>
                </a:cubicBezTo>
                <a:lnTo>
                  <a:pt x="17" y="53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>
              <a:defRPr/>
            </a:pPr>
            <a:endParaRPr lang="en-US" ker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3" name="Rectangle 43"/>
          <p:cNvSpPr/>
          <p:nvPr/>
        </p:nvSpPr>
        <p:spPr>
          <a:xfrm>
            <a:off x="5162479" y="3861244"/>
            <a:ext cx="16789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8565">
              <a:defRPr/>
            </a:pPr>
            <a:r>
              <a:rPr lang="zh-CN" altLang="en-US" sz="3600" b="1" kern="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Open Sans" panose="020B0606030504020204" pitchFamily="34" charset="0"/>
              </a:rPr>
              <a:t>分工</a:t>
            </a:r>
            <a:endParaRPr lang="zh-CN" altLang="en-US" sz="3600" b="1" kern="0" dirty="0">
              <a:solidFill>
                <a:sysClr val="window" lastClr="FFFFFF"/>
              </a:solidFill>
              <a:latin typeface="微软雅黑" panose="020B0503020204020204" charset="-122"/>
              <a:ea typeface="微软雅黑" panose="020B0503020204020204" charset="-122"/>
              <a:cs typeface="Open Sans" panose="020B060603050402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611755" y="4519295"/>
            <a:ext cx="143700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该项目主题是由组长提出，在几位组员的多次商讨后确定并开始构思。</a:t>
            </a:r>
            <a:endParaRPr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9199700" y="2093299"/>
            <a:ext cx="2082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主要负责设计、创新方面</a:t>
            </a:r>
            <a:endParaRPr lang="zh-CN" altLang="en-US" dirty="0"/>
          </a:p>
        </p:txBody>
      </p:sp>
      <p:sp>
        <p:nvSpPr>
          <p:cNvPr id="45" name="文本框 44"/>
          <p:cNvSpPr txBox="1"/>
          <p:nvPr/>
        </p:nvSpPr>
        <p:spPr>
          <a:xfrm>
            <a:off x="9200170" y="4730650"/>
            <a:ext cx="2491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主要负责分析、整理方面</a:t>
            </a:r>
            <a:endParaRPr lang="zh-CN" altLang="en-US" dirty="0"/>
          </a:p>
        </p:txBody>
      </p:sp>
    </p:spTree>
  </p:cSld>
  <p:clrMapOvr>
    <a:masterClrMapping/>
  </p:clrMapOvr>
  <p:transition advTm="5476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500"/>
                            </p:stCondLst>
                            <p:childTnLst>
                              <p:par>
                                <p:cTn id="7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000"/>
                            </p:stCondLst>
                            <p:childTnLst>
                              <p:par>
                                <p:cTn id="7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2" grpId="0" bldLvl="0" animBg="1"/>
      <p:bldP spid="13" grpId="0" bldLvl="0" animBg="1"/>
      <p:bldP spid="14" grpId="0"/>
      <p:bldP spid="20" grpId="0"/>
      <p:bldP spid="22" grpId="0"/>
      <p:bldP spid="41" grpId="0" bldLvl="0" animBg="1"/>
      <p:bldP spid="42" grpId="0" bldLvl="0" animBg="1"/>
      <p:bldP spid="4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cffd46de7401b6e8700251aa8fd6c33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89980" y="683260"/>
            <a:ext cx="5588635" cy="469900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18" name="TextBox 19"/>
          <p:cNvSpPr txBox="1"/>
          <p:nvPr/>
        </p:nvSpPr>
        <p:spPr>
          <a:xfrm>
            <a:off x="821560" y="3864640"/>
            <a:ext cx="4799202" cy="581660"/>
          </a:xfrm>
          <a:prstGeom prst="rect">
            <a:avLst/>
          </a:prstGeom>
        </p:spPr>
        <p:txBody>
          <a:bodyPr wrap="square" lIns="96411" tIns="48206" rIns="96411" bIns="48206" anchor="ctr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4000" b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sz="2110" dirty="0">
                <a:solidFill>
                  <a:schemeClr val="accent1"/>
                </a:solidFill>
                <a:sym typeface="微软雅黑" panose="020B0503020204020204" charset="-122"/>
              </a:rPr>
              <a:t>汇报人：侯鹏林</a:t>
            </a:r>
            <a:r>
              <a:rPr lang="zh-CN" altLang="en-US" sz="2110" dirty="0">
                <a:solidFill>
                  <a:schemeClr val="accent1"/>
                </a:solidFill>
                <a:sym typeface="微软雅黑" panose="020B0503020204020204" charset="-122"/>
              </a:rPr>
              <a:t> </a:t>
            </a:r>
            <a:r>
              <a:rPr lang="en-US" altLang="zh-CN" sz="2110" dirty="0">
                <a:solidFill>
                  <a:schemeClr val="accent1"/>
                </a:solidFill>
                <a:sym typeface="微软雅黑" panose="020B0503020204020204" charset="-122"/>
              </a:rPr>
              <a:t>  </a:t>
            </a:r>
            <a:r>
              <a:rPr lang="zh-CN" altLang="en-US" sz="2110" dirty="0">
                <a:solidFill>
                  <a:schemeClr val="accent1"/>
                </a:solidFill>
                <a:sym typeface="微软雅黑" panose="020B0503020204020204" charset="-122"/>
              </a:rPr>
              <a:t>时间：</a:t>
            </a:r>
            <a:r>
              <a:rPr lang="en-US" altLang="zh-CN" sz="2110" dirty="0">
                <a:solidFill>
                  <a:schemeClr val="accent1"/>
                </a:solidFill>
                <a:sym typeface="微软雅黑" panose="020B0503020204020204" charset="-122"/>
              </a:rPr>
              <a:t>2021.11</a:t>
            </a:r>
            <a:endParaRPr lang="en-US" altLang="zh-CN" sz="2110" dirty="0">
              <a:solidFill>
                <a:schemeClr val="accent1"/>
              </a:solidFill>
              <a:sym typeface="微软雅黑" panose="020B0503020204020204" charset="-122"/>
            </a:endParaRPr>
          </a:p>
        </p:txBody>
      </p:sp>
      <p:sp>
        <p:nvSpPr>
          <p:cNvPr id="20" name="TextBox 21"/>
          <p:cNvSpPr txBox="1"/>
          <p:nvPr/>
        </p:nvSpPr>
        <p:spPr>
          <a:xfrm>
            <a:off x="821690" y="2069093"/>
            <a:ext cx="5878195" cy="1217404"/>
          </a:xfrm>
          <a:prstGeom prst="rect">
            <a:avLst/>
          </a:prstGeom>
        </p:spPr>
        <p:txBody>
          <a:bodyPr wrap="square" lIns="96411" tIns="48206" rIns="96411" bIns="48206" anchor="ctr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4000" b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sz="55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微软雅黑" panose="020B0503020204020204" charset="-122"/>
              </a:rPr>
              <a:t>感谢您的观看</a:t>
            </a:r>
            <a:endParaRPr lang="zh-CN" altLang="en-US" sz="55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微软雅黑" panose="020B0503020204020204" charset="-122"/>
            </a:endParaRPr>
          </a:p>
        </p:txBody>
      </p:sp>
      <p:sp>
        <p:nvSpPr>
          <p:cNvPr id="46" name="任意多边形 45"/>
          <p:cNvSpPr/>
          <p:nvPr/>
        </p:nvSpPr>
        <p:spPr>
          <a:xfrm rot="10800000">
            <a:off x="80010" y="-3175"/>
            <a:ext cx="1485900" cy="1148080"/>
          </a:xfrm>
          <a:custGeom>
            <a:avLst/>
            <a:gdLst>
              <a:gd name="connsiteX0" fmla="*/ 1656184 w 1656185"/>
              <a:gd name="connsiteY0" fmla="*/ 1516880 h 1516880"/>
              <a:gd name="connsiteX1" fmla="*/ 0 w 1656185"/>
              <a:gd name="connsiteY1" fmla="*/ 1516880 h 1516880"/>
              <a:gd name="connsiteX2" fmla="*/ 0 w 1656185"/>
              <a:gd name="connsiteY2" fmla="*/ 436760 h 1516880"/>
              <a:gd name="connsiteX3" fmla="*/ 8840 w 1656185"/>
              <a:gd name="connsiteY3" fmla="*/ 436760 h 1516880"/>
              <a:gd name="connsiteX4" fmla="*/ 828093 w 1656185"/>
              <a:gd name="connsiteY4" fmla="*/ 0 h 1516880"/>
              <a:gd name="connsiteX5" fmla="*/ 1647346 w 1656185"/>
              <a:gd name="connsiteY5" fmla="*/ 436760 h 1516880"/>
              <a:gd name="connsiteX6" fmla="*/ 1656184 w 1656185"/>
              <a:gd name="connsiteY6" fmla="*/ 436760 h 1516880"/>
              <a:gd name="connsiteX7" fmla="*/ 1656184 w 1656185"/>
              <a:gd name="connsiteY7" fmla="*/ 441472 h 1516880"/>
              <a:gd name="connsiteX8" fmla="*/ 1656185 w 1656185"/>
              <a:gd name="connsiteY8" fmla="*/ 441472 h 1516880"/>
              <a:gd name="connsiteX9" fmla="*/ 1656184 w 1656185"/>
              <a:gd name="connsiteY9" fmla="*/ 441472 h 1516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56185" h="1516880">
                <a:moveTo>
                  <a:pt x="1656184" y="1516880"/>
                </a:moveTo>
                <a:lnTo>
                  <a:pt x="0" y="1516880"/>
                </a:lnTo>
                <a:lnTo>
                  <a:pt x="0" y="436760"/>
                </a:lnTo>
                <a:lnTo>
                  <a:pt x="8840" y="436760"/>
                </a:lnTo>
                <a:lnTo>
                  <a:pt x="828093" y="0"/>
                </a:lnTo>
                <a:lnTo>
                  <a:pt x="1647346" y="436760"/>
                </a:lnTo>
                <a:lnTo>
                  <a:pt x="1656184" y="436760"/>
                </a:lnTo>
                <a:lnTo>
                  <a:pt x="1656184" y="441472"/>
                </a:lnTo>
                <a:lnTo>
                  <a:pt x="1656185" y="441472"/>
                </a:lnTo>
                <a:lnTo>
                  <a:pt x="1656184" y="44147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grpSp>
        <p:nvGrpSpPr>
          <p:cNvPr id="70" name="组合 69"/>
          <p:cNvGrpSpPr/>
          <p:nvPr/>
        </p:nvGrpSpPr>
        <p:grpSpPr>
          <a:xfrm>
            <a:off x="-6985" y="5638800"/>
            <a:ext cx="12219305" cy="1208405"/>
            <a:chOff x="-15875" y="5826125"/>
            <a:chExt cx="12874625" cy="1406525"/>
          </a:xfrm>
        </p:grpSpPr>
        <p:sp>
          <p:nvSpPr>
            <p:cNvPr id="47" name="Freeform 6"/>
            <p:cNvSpPr/>
            <p:nvPr/>
          </p:nvSpPr>
          <p:spPr bwMode="auto">
            <a:xfrm>
              <a:off x="-15875" y="5826125"/>
              <a:ext cx="12874625" cy="1406525"/>
            </a:xfrm>
            <a:custGeom>
              <a:avLst/>
              <a:gdLst>
                <a:gd name="T0" fmla="*/ 0 w 5734"/>
                <a:gd name="T1" fmla="*/ 0 h 886"/>
                <a:gd name="T2" fmla="*/ 123 w 5734"/>
                <a:gd name="T3" fmla="*/ 88 h 886"/>
                <a:gd name="T4" fmla="*/ 249 w 5734"/>
                <a:gd name="T5" fmla="*/ 165 h 886"/>
                <a:gd name="T6" fmla="*/ 377 w 5734"/>
                <a:gd name="T7" fmla="*/ 233 h 886"/>
                <a:gd name="T8" fmla="*/ 510 w 5734"/>
                <a:gd name="T9" fmla="*/ 293 h 886"/>
                <a:gd name="T10" fmla="*/ 646 w 5734"/>
                <a:gd name="T11" fmla="*/ 343 h 886"/>
                <a:gd name="T12" fmla="*/ 785 w 5734"/>
                <a:gd name="T13" fmla="*/ 387 h 886"/>
                <a:gd name="T14" fmla="*/ 926 w 5734"/>
                <a:gd name="T15" fmla="*/ 422 h 886"/>
                <a:gd name="T16" fmla="*/ 1072 w 5734"/>
                <a:gd name="T17" fmla="*/ 452 h 886"/>
                <a:gd name="T18" fmla="*/ 1219 w 5734"/>
                <a:gd name="T19" fmla="*/ 473 h 886"/>
                <a:gd name="T20" fmla="*/ 1368 w 5734"/>
                <a:gd name="T21" fmla="*/ 490 h 886"/>
                <a:gd name="T22" fmla="*/ 1520 w 5734"/>
                <a:gd name="T23" fmla="*/ 501 h 886"/>
                <a:gd name="T24" fmla="*/ 1674 w 5734"/>
                <a:gd name="T25" fmla="*/ 506 h 886"/>
                <a:gd name="T26" fmla="*/ 1830 w 5734"/>
                <a:gd name="T27" fmla="*/ 506 h 886"/>
                <a:gd name="T28" fmla="*/ 1987 w 5734"/>
                <a:gd name="T29" fmla="*/ 503 h 886"/>
                <a:gd name="T30" fmla="*/ 2147 w 5734"/>
                <a:gd name="T31" fmla="*/ 494 h 886"/>
                <a:gd name="T32" fmla="*/ 2306 w 5734"/>
                <a:gd name="T33" fmla="*/ 483 h 886"/>
                <a:gd name="T34" fmla="*/ 2469 w 5734"/>
                <a:gd name="T35" fmla="*/ 469 h 886"/>
                <a:gd name="T36" fmla="*/ 2632 w 5734"/>
                <a:gd name="T37" fmla="*/ 454 h 886"/>
                <a:gd name="T38" fmla="*/ 2796 w 5734"/>
                <a:gd name="T39" fmla="*/ 434 h 886"/>
                <a:gd name="T40" fmla="*/ 2961 w 5734"/>
                <a:gd name="T41" fmla="*/ 415 h 886"/>
                <a:gd name="T42" fmla="*/ 3125 w 5734"/>
                <a:gd name="T43" fmla="*/ 394 h 886"/>
                <a:gd name="T44" fmla="*/ 3292 w 5734"/>
                <a:gd name="T45" fmla="*/ 371 h 886"/>
                <a:gd name="T46" fmla="*/ 3458 w 5734"/>
                <a:gd name="T47" fmla="*/ 350 h 886"/>
                <a:gd name="T48" fmla="*/ 3624 w 5734"/>
                <a:gd name="T49" fmla="*/ 328 h 886"/>
                <a:gd name="T50" fmla="*/ 3793 w 5734"/>
                <a:gd name="T51" fmla="*/ 307 h 886"/>
                <a:gd name="T52" fmla="*/ 3959 w 5734"/>
                <a:gd name="T53" fmla="*/ 287 h 886"/>
                <a:gd name="T54" fmla="*/ 4125 w 5734"/>
                <a:gd name="T55" fmla="*/ 268 h 886"/>
                <a:gd name="T56" fmla="*/ 4290 w 5734"/>
                <a:gd name="T57" fmla="*/ 252 h 886"/>
                <a:gd name="T58" fmla="*/ 4454 w 5734"/>
                <a:gd name="T59" fmla="*/ 238 h 886"/>
                <a:gd name="T60" fmla="*/ 4619 w 5734"/>
                <a:gd name="T61" fmla="*/ 228 h 886"/>
                <a:gd name="T62" fmla="*/ 4784 w 5734"/>
                <a:gd name="T63" fmla="*/ 221 h 886"/>
                <a:gd name="T64" fmla="*/ 4945 w 5734"/>
                <a:gd name="T65" fmla="*/ 217 h 886"/>
                <a:gd name="T66" fmla="*/ 5106 w 5734"/>
                <a:gd name="T67" fmla="*/ 217 h 886"/>
                <a:gd name="T68" fmla="*/ 5265 w 5734"/>
                <a:gd name="T69" fmla="*/ 223 h 886"/>
                <a:gd name="T70" fmla="*/ 5424 w 5734"/>
                <a:gd name="T71" fmla="*/ 233 h 886"/>
                <a:gd name="T72" fmla="*/ 5580 w 5734"/>
                <a:gd name="T73" fmla="*/ 249 h 886"/>
                <a:gd name="T74" fmla="*/ 5734 w 5734"/>
                <a:gd name="T75" fmla="*/ 272 h 886"/>
                <a:gd name="T76" fmla="*/ 5734 w 5734"/>
                <a:gd name="T77" fmla="*/ 886 h 886"/>
                <a:gd name="T78" fmla="*/ 0 w 5734"/>
                <a:gd name="T79" fmla="*/ 886 h 886"/>
                <a:gd name="T80" fmla="*/ 0 w 5734"/>
                <a:gd name="T81" fmla="*/ 0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734" h="886">
                  <a:moveTo>
                    <a:pt x="0" y="0"/>
                  </a:moveTo>
                  <a:lnTo>
                    <a:pt x="123" y="88"/>
                  </a:lnTo>
                  <a:lnTo>
                    <a:pt x="249" y="165"/>
                  </a:lnTo>
                  <a:lnTo>
                    <a:pt x="377" y="233"/>
                  </a:lnTo>
                  <a:lnTo>
                    <a:pt x="510" y="293"/>
                  </a:lnTo>
                  <a:lnTo>
                    <a:pt x="646" y="343"/>
                  </a:lnTo>
                  <a:lnTo>
                    <a:pt x="785" y="387"/>
                  </a:lnTo>
                  <a:lnTo>
                    <a:pt x="926" y="422"/>
                  </a:lnTo>
                  <a:lnTo>
                    <a:pt x="1072" y="452"/>
                  </a:lnTo>
                  <a:lnTo>
                    <a:pt x="1219" y="473"/>
                  </a:lnTo>
                  <a:lnTo>
                    <a:pt x="1368" y="490"/>
                  </a:lnTo>
                  <a:lnTo>
                    <a:pt x="1520" y="501"/>
                  </a:lnTo>
                  <a:lnTo>
                    <a:pt x="1674" y="506"/>
                  </a:lnTo>
                  <a:lnTo>
                    <a:pt x="1830" y="506"/>
                  </a:lnTo>
                  <a:lnTo>
                    <a:pt x="1987" y="503"/>
                  </a:lnTo>
                  <a:lnTo>
                    <a:pt x="2147" y="494"/>
                  </a:lnTo>
                  <a:lnTo>
                    <a:pt x="2306" y="483"/>
                  </a:lnTo>
                  <a:lnTo>
                    <a:pt x="2469" y="469"/>
                  </a:lnTo>
                  <a:lnTo>
                    <a:pt x="2632" y="454"/>
                  </a:lnTo>
                  <a:lnTo>
                    <a:pt x="2796" y="434"/>
                  </a:lnTo>
                  <a:lnTo>
                    <a:pt x="2961" y="415"/>
                  </a:lnTo>
                  <a:lnTo>
                    <a:pt x="3125" y="394"/>
                  </a:lnTo>
                  <a:lnTo>
                    <a:pt x="3292" y="371"/>
                  </a:lnTo>
                  <a:lnTo>
                    <a:pt x="3458" y="350"/>
                  </a:lnTo>
                  <a:lnTo>
                    <a:pt x="3624" y="328"/>
                  </a:lnTo>
                  <a:lnTo>
                    <a:pt x="3793" y="307"/>
                  </a:lnTo>
                  <a:lnTo>
                    <a:pt x="3959" y="287"/>
                  </a:lnTo>
                  <a:lnTo>
                    <a:pt x="4125" y="268"/>
                  </a:lnTo>
                  <a:lnTo>
                    <a:pt x="4290" y="252"/>
                  </a:lnTo>
                  <a:lnTo>
                    <a:pt x="4454" y="238"/>
                  </a:lnTo>
                  <a:lnTo>
                    <a:pt x="4619" y="228"/>
                  </a:lnTo>
                  <a:lnTo>
                    <a:pt x="4784" y="221"/>
                  </a:lnTo>
                  <a:lnTo>
                    <a:pt x="4945" y="217"/>
                  </a:lnTo>
                  <a:lnTo>
                    <a:pt x="5106" y="217"/>
                  </a:lnTo>
                  <a:lnTo>
                    <a:pt x="5265" y="223"/>
                  </a:lnTo>
                  <a:lnTo>
                    <a:pt x="5424" y="233"/>
                  </a:lnTo>
                  <a:lnTo>
                    <a:pt x="5580" y="249"/>
                  </a:lnTo>
                  <a:lnTo>
                    <a:pt x="5734" y="272"/>
                  </a:lnTo>
                  <a:lnTo>
                    <a:pt x="5734" y="886"/>
                  </a:lnTo>
                  <a:lnTo>
                    <a:pt x="0" y="8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29" tIns="45714" rIns="91429" bIns="45714" numCol="1" anchor="t" anchorCtr="0" compatLnSpc="1"/>
            <a:lstStyle/>
            <a:p>
              <a:endParaRPr lang="zh-CN" altLang="en-US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48" name="Freeform 7"/>
            <p:cNvSpPr/>
            <p:nvPr/>
          </p:nvSpPr>
          <p:spPr bwMode="auto">
            <a:xfrm>
              <a:off x="-15875" y="6188075"/>
              <a:ext cx="12874625" cy="1044575"/>
            </a:xfrm>
            <a:custGeom>
              <a:avLst/>
              <a:gdLst>
                <a:gd name="T0" fmla="*/ 5044 w 5734"/>
                <a:gd name="T1" fmla="*/ 0 h 658"/>
                <a:gd name="T2" fmla="*/ 5272 w 5734"/>
                <a:gd name="T3" fmla="*/ 7 h 658"/>
                <a:gd name="T4" fmla="*/ 5503 w 5734"/>
                <a:gd name="T5" fmla="*/ 21 h 658"/>
                <a:gd name="T6" fmla="*/ 5734 w 5734"/>
                <a:gd name="T7" fmla="*/ 44 h 658"/>
                <a:gd name="T8" fmla="*/ 5734 w 5734"/>
                <a:gd name="T9" fmla="*/ 658 h 658"/>
                <a:gd name="T10" fmla="*/ 0 w 5734"/>
                <a:gd name="T11" fmla="*/ 658 h 658"/>
                <a:gd name="T12" fmla="*/ 0 w 5734"/>
                <a:gd name="T13" fmla="*/ 355 h 658"/>
                <a:gd name="T14" fmla="*/ 179 w 5734"/>
                <a:gd name="T15" fmla="*/ 399 h 658"/>
                <a:gd name="T16" fmla="*/ 359 w 5734"/>
                <a:gd name="T17" fmla="*/ 430 h 658"/>
                <a:gd name="T18" fmla="*/ 541 w 5734"/>
                <a:gd name="T19" fmla="*/ 453 h 658"/>
                <a:gd name="T20" fmla="*/ 725 w 5734"/>
                <a:gd name="T21" fmla="*/ 467 h 658"/>
                <a:gd name="T22" fmla="*/ 911 w 5734"/>
                <a:gd name="T23" fmla="*/ 472 h 658"/>
                <a:gd name="T24" fmla="*/ 1100 w 5734"/>
                <a:gd name="T25" fmla="*/ 471 h 658"/>
                <a:gd name="T26" fmla="*/ 1289 w 5734"/>
                <a:gd name="T27" fmla="*/ 462 h 658"/>
                <a:gd name="T28" fmla="*/ 1481 w 5734"/>
                <a:gd name="T29" fmla="*/ 446 h 658"/>
                <a:gd name="T30" fmla="*/ 1674 w 5734"/>
                <a:gd name="T31" fmla="*/ 427 h 658"/>
                <a:gd name="T32" fmla="*/ 1870 w 5734"/>
                <a:gd name="T33" fmla="*/ 402 h 658"/>
                <a:gd name="T34" fmla="*/ 2068 w 5734"/>
                <a:gd name="T35" fmla="*/ 373 h 658"/>
                <a:gd name="T36" fmla="*/ 2268 w 5734"/>
                <a:gd name="T37" fmla="*/ 341 h 658"/>
                <a:gd name="T38" fmla="*/ 2469 w 5734"/>
                <a:gd name="T39" fmla="*/ 308 h 658"/>
                <a:gd name="T40" fmla="*/ 2672 w 5734"/>
                <a:gd name="T41" fmla="*/ 271 h 658"/>
                <a:gd name="T42" fmla="*/ 2879 w 5734"/>
                <a:gd name="T43" fmla="*/ 236 h 658"/>
                <a:gd name="T44" fmla="*/ 3085 w 5734"/>
                <a:gd name="T45" fmla="*/ 199 h 658"/>
                <a:gd name="T46" fmla="*/ 3295 w 5734"/>
                <a:gd name="T47" fmla="*/ 164 h 658"/>
                <a:gd name="T48" fmla="*/ 3507 w 5734"/>
                <a:gd name="T49" fmla="*/ 131 h 658"/>
                <a:gd name="T50" fmla="*/ 3721 w 5734"/>
                <a:gd name="T51" fmla="*/ 100 h 658"/>
                <a:gd name="T52" fmla="*/ 3936 w 5734"/>
                <a:gd name="T53" fmla="*/ 70 h 658"/>
                <a:gd name="T54" fmla="*/ 4153 w 5734"/>
                <a:gd name="T55" fmla="*/ 45 h 658"/>
                <a:gd name="T56" fmla="*/ 4374 w 5734"/>
                <a:gd name="T57" fmla="*/ 26 h 658"/>
                <a:gd name="T58" fmla="*/ 4594 w 5734"/>
                <a:gd name="T59" fmla="*/ 10 h 658"/>
                <a:gd name="T60" fmla="*/ 4819 w 5734"/>
                <a:gd name="T61" fmla="*/ 2 h 658"/>
                <a:gd name="T62" fmla="*/ 5044 w 5734"/>
                <a:gd name="T63" fmla="*/ 0 h 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734" h="658">
                  <a:moveTo>
                    <a:pt x="5044" y="0"/>
                  </a:moveTo>
                  <a:lnTo>
                    <a:pt x="5272" y="7"/>
                  </a:lnTo>
                  <a:lnTo>
                    <a:pt x="5503" y="21"/>
                  </a:lnTo>
                  <a:lnTo>
                    <a:pt x="5734" y="44"/>
                  </a:lnTo>
                  <a:lnTo>
                    <a:pt x="5734" y="658"/>
                  </a:lnTo>
                  <a:lnTo>
                    <a:pt x="0" y="658"/>
                  </a:lnTo>
                  <a:lnTo>
                    <a:pt x="0" y="355"/>
                  </a:lnTo>
                  <a:lnTo>
                    <a:pt x="179" y="399"/>
                  </a:lnTo>
                  <a:lnTo>
                    <a:pt x="359" y="430"/>
                  </a:lnTo>
                  <a:lnTo>
                    <a:pt x="541" y="453"/>
                  </a:lnTo>
                  <a:lnTo>
                    <a:pt x="725" y="467"/>
                  </a:lnTo>
                  <a:lnTo>
                    <a:pt x="911" y="472"/>
                  </a:lnTo>
                  <a:lnTo>
                    <a:pt x="1100" y="471"/>
                  </a:lnTo>
                  <a:lnTo>
                    <a:pt x="1289" y="462"/>
                  </a:lnTo>
                  <a:lnTo>
                    <a:pt x="1481" y="446"/>
                  </a:lnTo>
                  <a:lnTo>
                    <a:pt x="1674" y="427"/>
                  </a:lnTo>
                  <a:lnTo>
                    <a:pt x="1870" y="402"/>
                  </a:lnTo>
                  <a:lnTo>
                    <a:pt x="2068" y="373"/>
                  </a:lnTo>
                  <a:lnTo>
                    <a:pt x="2268" y="341"/>
                  </a:lnTo>
                  <a:lnTo>
                    <a:pt x="2469" y="308"/>
                  </a:lnTo>
                  <a:lnTo>
                    <a:pt x="2672" y="271"/>
                  </a:lnTo>
                  <a:lnTo>
                    <a:pt x="2879" y="236"/>
                  </a:lnTo>
                  <a:lnTo>
                    <a:pt x="3085" y="199"/>
                  </a:lnTo>
                  <a:lnTo>
                    <a:pt x="3295" y="164"/>
                  </a:lnTo>
                  <a:lnTo>
                    <a:pt x="3507" y="131"/>
                  </a:lnTo>
                  <a:lnTo>
                    <a:pt x="3721" y="100"/>
                  </a:lnTo>
                  <a:lnTo>
                    <a:pt x="3936" y="70"/>
                  </a:lnTo>
                  <a:lnTo>
                    <a:pt x="4153" y="45"/>
                  </a:lnTo>
                  <a:lnTo>
                    <a:pt x="4374" y="26"/>
                  </a:lnTo>
                  <a:lnTo>
                    <a:pt x="4594" y="10"/>
                  </a:lnTo>
                  <a:lnTo>
                    <a:pt x="4819" y="2"/>
                  </a:lnTo>
                  <a:lnTo>
                    <a:pt x="5044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</a:ln>
          </p:spPr>
          <p:txBody>
            <a:bodyPr vert="horz" wrap="square" lIns="91429" tIns="45714" rIns="91429" bIns="45714" numCol="1" anchor="t" anchorCtr="0" compatLnSpc="1"/>
            <a:lstStyle/>
            <a:p>
              <a:endParaRPr lang="zh-CN" altLang="en-US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</p:spTree>
  </p:cSld>
  <p:clrMapOvr>
    <a:masterClrMapping/>
  </p:clrMapOvr>
  <p:transition advTm="6178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75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  <p:bldP spid="46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7"/>
          <p:cNvSpPr txBox="1"/>
          <p:nvPr/>
        </p:nvSpPr>
        <p:spPr>
          <a:xfrm>
            <a:off x="5706764" y="670137"/>
            <a:ext cx="1631192" cy="954095"/>
          </a:xfrm>
          <a:prstGeom prst="rect">
            <a:avLst/>
          </a:prstGeom>
          <a:noFill/>
        </p:spPr>
        <p:txBody>
          <a:bodyPr wrap="none" lIns="121908" tIns="60954" rIns="121908" bIns="60954" rtlCol="0">
            <a:spAutoFit/>
          </a:bodyPr>
          <a:lstStyle/>
          <a:p>
            <a:r>
              <a:rPr lang="zh-CN" altLang="en-US" sz="54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目录</a:t>
            </a:r>
            <a:endParaRPr lang="zh-CN" altLang="en-US" sz="5400" b="1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TextBox 18"/>
          <p:cNvSpPr txBox="1"/>
          <p:nvPr/>
        </p:nvSpPr>
        <p:spPr>
          <a:xfrm>
            <a:off x="7178873" y="1008691"/>
            <a:ext cx="2450903" cy="615541"/>
          </a:xfrm>
          <a:prstGeom prst="rect">
            <a:avLst/>
          </a:prstGeom>
          <a:noFill/>
        </p:spPr>
        <p:txBody>
          <a:bodyPr wrap="none" lIns="121908" tIns="60954" rIns="121908" bIns="60954" rtlCol="0">
            <a:spAutoFit/>
          </a:bodyPr>
          <a:lstStyle/>
          <a:p>
            <a:r>
              <a:rPr lang="en-US" altLang="zh-CN" sz="32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CONTENTS</a:t>
            </a:r>
            <a:endParaRPr lang="en-US" altLang="zh-CN" sz="3200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Rectangle 7"/>
          <p:cNvSpPr/>
          <p:nvPr/>
        </p:nvSpPr>
        <p:spPr bwMode="auto">
          <a:xfrm>
            <a:off x="6944240" y="2048962"/>
            <a:ext cx="4176464" cy="833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5400" b="1" spc="1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Lato Light" charset="0"/>
                <a:sym typeface="Lato Light" charset="0"/>
              </a:rPr>
              <a:t>项目简介</a:t>
            </a:r>
            <a:endParaRPr lang="zh-CN" altLang="en-US" sz="5400" b="1" spc="100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Lato Light" charset="0"/>
              <a:sym typeface="Lato Light" charset="0"/>
            </a:endParaRPr>
          </a:p>
        </p:txBody>
      </p:sp>
      <p:sp>
        <p:nvSpPr>
          <p:cNvPr id="5" name="Rectangle 7"/>
          <p:cNvSpPr/>
          <p:nvPr/>
        </p:nvSpPr>
        <p:spPr bwMode="auto">
          <a:xfrm>
            <a:off x="5699855" y="1962786"/>
            <a:ext cx="1296144" cy="933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6000" b="1" spc="1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Lato Light" charset="0"/>
                <a:sym typeface="Lato Light" charset="0"/>
              </a:rPr>
              <a:t>01</a:t>
            </a:r>
            <a:endParaRPr lang="en-US" altLang="zh-CN" sz="6000" b="1" spc="100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Lato Light" charset="0"/>
              <a:sym typeface="Lato Light" charset="0"/>
            </a:endParaRPr>
          </a:p>
        </p:txBody>
      </p:sp>
      <p:sp>
        <p:nvSpPr>
          <p:cNvPr id="6" name="Rectangle 7"/>
          <p:cNvSpPr/>
          <p:nvPr/>
        </p:nvSpPr>
        <p:spPr bwMode="auto">
          <a:xfrm>
            <a:off x="6944240" y="3084132"/>
            <a:ext cx="4176464" cy="833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5400" b="1" spc="1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Lato Light" charset="0"/>
                <a:sym typeface="Lato Light" charset="0"/>
              </a:rPr>
              <a:t>产品介绍</a:t>
            </a:r>
            <a:endParaRPr lang="zh-CN" altLang="en-US" sz="5400" spc="100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Lato Light" charset="0"/>
              <a:sym typeface="Lato Light" charset="0"/>
            </a:endParaRPr>
          </a:p>
        </p:txBody>
      </p:sp>
      <p:sp>
        <p:nvSpPr>
          <p:cNvPr id="7" name="Rectangle 7"/>
          <p:cNvSpPr/>
          <p:nvPr/>
        </p:nvSpPr>
        <p:spPr bwMode="auto">
          <a:xfrm>
            <a:off x="5699855" y="2997956"/>
            <a:ext cx="1296144" cy="933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6000" b="1" spc="1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Lato Light" charset="0"/>
                <a:sym typeface="Lato Light" charset="0"/>
              </a:rPr>
              <a:t>02</a:t>
            </a:r>
            <a:endParaRPr lang="en-US" altLang="zh-CN" sz="6000" b="1" spc="100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Lato Light" charset="0"/>
              <a:sym typeface="Lato Light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944240" y="4113221"/>
            <a:ext cx="4176464" cy="833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5400" b="1" spc="1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Lato Light" charset="0"/>
                <a:sym typeface="Lato Light" charset="0"/>
              </a:rPr>
              <a:t>市场分析</a:t>
            </a:r>
            <a:endParaRPr lang="zh-CN" altLang="en-US" sz="5400" spc="100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Lato Light" charset="0"/>
              <a:sym typeface="Lato Light" charset="0"/>
            </a:endParaRPr>
          </a:p>
        </p:txBody>
      </p:sp>
      <p:sp>
        <p:nvSpPr>
          <p:cNvPr id="9" name="Rectangle 7"/>
          <p:cNvSpPr/>
          <p:nvPr/>
        </p:nvSpPr>
        <p:spPr bwMode="auto">
          <a:xfrm>
            <a:off x="5699855" y="4027045"/>
            <a:ext cx="1296144" cy="933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6000" b="1" spc="1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Lato Light" charset="0"/>
                <a:sym typeface="Lato Light" charset="0"/>
              </a:rPr>
              <a:t>03</a:t>
            </a:r>
            <a:endParaRPr lang="en-US" altLang="zh-CN" sz="6000" b="1" spc="100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Lato Light" charset="0"/>
              <a:sym typeface="Lato Light" charset="0"/>
            </a:endParaRPr>
          </a:p>
        </p:txBody>
      </p:sp>
      <p:sp>
        <p:nvSpPr>
          <p:cNvPr id="10" name="Rectangle 7"/>
          <p:cNvSpPr/>
          <p:nvPr/>
        </p:nvSpPr>
        <p:spPr bwMode="auto">
          <a:xfrm>
            <a:off x="6944240" y="5220399"/>
            <a:ext cx="4176464" cy="833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5400" b="1" spc="1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Lato Light" charset="0"/>
                <a:sym typeface="Lato Light" charset="0"/>
              </a:rPr>
              <a:t>团队介绍</a:t>
            </a:r>
            <a:endParaRPr lang="zh-CN" altLang="en-US" sz="5400" spc="100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Lato Light" charset="0"/>
              <a:sym typeface="Lato Light" charset="0"/>
            </a:endParaRPr>
          </a:p>
        </p:txBody>
      </p:sp>
      <p:sp>
        <p:nvSpPr>
          <p:cNvPr id="11" name="Rectangle 7"/>
          <p:cNvSpPr/>
          <p:nvPr/>
        </p:nvSpPr>
        <p:spPr bwMode="auto">
          <a:xfrm>
            <a:off x="5699855" y="5134223"/>
            <a:ext cx="1296144" cy="933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6000" b="1" spc="1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Lato Light" charset="0"/>
                <a:sym typeface="Lato Light" charset="0"/>
              </a:rPr>
              <a:t>04</a:t>
            </a:r>
            <a:endParaRPr lang="en-US" altLang="zh-CN" sz="6000" b="1" spc="100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Lato Light" charset="0"/>
              <a:sym typeface="Lato Light" charset="0"/>
            </a:endParaRPr>
          </a:p>
        </p:txBody>
      </p:sp>
      <p:pic>
        <p:nvPicPr>
          <p:cNvPr id="12" name="图片 11" descr="56a8243221303705495e516a7d4919f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" y="1233170"/>
            <a:ext cx="5148580" cy="4462780"/>
          </a:xfrm>
          <a:prstGeom prst="rect">
            <a:avLst/>
          </a:prstGeom>
        </p:spPr>
      </p:pic>
    </p:spTree>
  </p:cSld>
  <p:clrMapOvr>
    <a:masterClrMapping/>
  </p:clrMapOvr>
  <p:transition advTm="5944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500"/>
                            </p:stCondLst>
                            <p:childTnLst>
                              <p:par>
                                <p:cTn id="5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83846" y="2336262"/>
            <a:ext cx="28520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zh-CN" altLang="en-US" sz="4800" b="1" spc="4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项目简介</a:t>
            </a:r>
            <a:endParaRPr lang="zh-CN" altLang="en-US" sz="4800" b="1" spc="400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2642896" y="3304201"/>
            <a:ext cx="4357441" cy="0"/>
          </a:xfrm>
          <a:prstGeom prst="line">
            <a:avLst/>
          </a:prstGeom>
          <a:ln w="9525">
            <a:solidFill>
              <a:schemeClr val="accent1"/>
            </a:solidFill>
            <a:prstDash val="soli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/>
        </p:nvGrpSpPr>
        <p:grpSpPr>
          <a:xfrm>
            <a:off x="202336" y="2336262"/>
            <a:ext cx="2016224" cy="2016224"/>
            <a:chOff x="2118480" y="1316166"/>
            <a:chExt cx="1512168" cy="1512168"/>
          </a:xfrm>
        </p:grpSpPr>
        <p:sp>
          <p:nvSpPr>
            <p:cNvPr id="9" name="椭圆 8"/>
            <p:cNvSpPr/>
            <p:nvPr/>
          </p:nvSpPr>
          <p:spPr>
            <a:xfrm>
              <a:off x="2118480" y="1316166"/>
              <a:ext cx="1512168" cy="1512168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accent1"/>
                </a:solidFill>
              </a:endParaRPr>
            </a:p>
          </p:txBody>
        </p:sp>
        <p:sp>
          <p:nvSpPr>
            <p:cNvPr id="10" name="TextBox 67"/>
            <p:cNvSpPr txBox="1"/>
            <p:nvPr/>
          </p:nvSpPr>
          <p:spPr>
            <a:xfrm>
              <a:off x="2363474" y="1556810"/>
              <a:ext cx="1022180" cy="9925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algn="ctr"/>
              <a:r>
                <a:rPr lang="en-US" altLang="zh-CN" sz="8000" spc="300" dirty="0">
                  <a:solidFill>
                    <a:schemeClr val="accent1"/>
                  </a:solidFill>
                  <a:latin typeface="Impact" panose="020B0806030902050204" pitchFamily="34" charset="0"/>
                  <a:ea typeface="微软雅黑" panose="020B0503020204020204" charset="-122"/>
                </a:rPr>
                <a:t>01</a:t>
              </a:r>
              <a:endParaRPr lang="en-US" altLang="zh-CN" sz="8000" spc="300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charset="-122"/>
              </a:endParaRPr>
            </a:p>
          </p:txBody>
        </p:sp>
      </p:grpSp>
      <p:pic>
        <p:nvPicPr>
          <p:cNvPr id="11" name="图片 10" descr="cffd46de7401b6e8700251aa8fd6c33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00240" y="664210"/>
            <a:ext cx="4964430" cy="417449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46" name="任意多边形 45"/>
          <p:cNvSpPr/>
          <p:nvPr/>
        </p:nvSpPr>
        <p:spPr>
          <a:xfrm rot="10800000">
            <a:off x="80010" y="-3175"/>
            <a:ext cx="1485900" cy="1148080"/>
          </a:xfrm>
          <a:custGeom>
            <a:avLst/>
            <a:gdLst>
              <a:gd name="connsiteX0" fmla="*/ 1656184 w 1656185"/>
              <a:gd name="connsiteY0" fmla="*/ 1516880 h 1516880"/>
              <a:gd name="connsiteX1" fmla="*/ 0 w 1656185"/>
              <a:gd name="connsiteY1" fmla="*/ 1516880 h 1516880"/>
              <a:gd name="connsiteX2" fmla="*/ 0 w 1656185"/>
              <a:gd name="connsiteY2" fmla="*/ 436760 h 1516880"/>
              <a:gd name="connsiteX3" fmla="*/ 8840 w 1656185"/>
              <a:gd name="connsiteY3" fmla="*/ 436760 h 1516880"/>
              <a:gd name="connsiteX4" fmla="*/ 828093 w 1656185"/>
              <a:gd name="connsiteY4" fmla="*/ 0 h 1516880"/>
              <a:gd name="connsiteX5" fmla="*/ 1647346 w 1656185"/>
              <a:gd name="connsiteY5" fmla="*/ 436760 h 1516880"/>
              <a:gd name="connsiteX6" fmla="*/ 1656184 w 1656185"/>
              <a:gd name="connsiteY6" fmla="*/ 436760 h 1516880"/>
              <a:gd name="connsiteX7" fmla="*/ 1656184 w 1656185"/>
              <a:gd name="connsiteY7" fmla="*/ 441472 h 1516880"/>
              <a:gd name="connsiteX8" fmla="*/ 1656185 w 1656185"/>
              <a:gd name="connsiteY8" fmla="*/ 441472 h 1516880"/>
              <a:gd name="connsiteX9" fmla="*/ 1656184 w 1656185"/>
              <a:gd name="connsiteY9" fmla="*/ 441472 h 1516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56185" h="1516880">
                <a:moveTo>
                  <a:pt x="1656184" y="1516880"/>
                </a:moveTo>
                <a:lnTo>
                  <a:pt x="0" y="1516880"/>
                </a:lnTo>
                <a:lnTo>
                  <a:pt x="0" y="436760"/>
                </a:lnTo>
                <a:lnTo>
                  <a:pt x="8840" y="436760"/>
                </a:lnTo>
                <a:lnTo>
                  <a:pt x="828093" y="0"/>
                </a:lnTo>
                <a:lnTo>
                  <a:pt x="1647346" y="436760"/>
                </a:lnTo>
                <a:lnTo>
                  <a:pt x="1656184" y="436760"/>
                </a:lnTo>
                <a:lnTo>
                  <a:pt x="1656184" y="441472"/>
                </a:lnTo>
                <a:lnTo>
                  <a:pt x="1656185" y="441472"/>
                </a:lnTo>
                <a:lnTo>
                  <a:pt x="1656184" y="44147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grpSp>
        <p:nvGrpSpPr>
          <p:cNvPr id="70" name="组合 69"/>
          <p:cNvGrpSpPr/>
          <p:nvPr/>
        </p:nvGrpSpPr>
        <p:grpSpPr>
          <a:xfrm>
            <a:off x="-6985" y="5638800"/>
            <a:ext cx="12219305" cy="1208405"/>
            <a:chOff x="-15875" y="5826125"/>
            <a:chExt cx="12874625" cy="1406525"/>
          </a:xfrm>
        </p:grpSpPr>
        <p:sp>
          <p:nvSpPr>
            <p:cNvPr id="47" name="Freeform 6"/>
            <p:cNvSpPr/>
            <p:nvPr/>
          </p:nvSpPr>
          <p:spPr bwMode="auto">
            <a:xfrm>
              <a:off x="-15875" y="5826125"/>
              <a:ext cx="12874625" cy="1406525"/>
            </a:xfrm>
            <a:custGeom>
              <a:avLst/>
              <a:gdLst>
                <a:gd name="T0" fmla="*/ 0 w 5734"/>
                <a:gd name="T1" fmla="*/ 0 h 886"/>
                <a:gd name="T2" fmla="*/ 123 w 5734"/>
                <a:gd name="T3" fmla="*/ 88 h 886"/>
                <a:gd name="T4" fmla="*/ 249 w 5734"/>
                <a:gd name="T5" fmla="*/ 165 h 886"/>
                <a:gd name="T6" fmla="*/ 377 w 5734"/>
                <a:gd name="T7" fmla="*/ 233 h 886"/>
                <a:gd name="T8" fmla="*/ 510 w 5734"/>
                <a:gd name="T9" fmla="*/ 293 h 886"/>
                <a:gd name="T10" fmla="*/ 646 w 5734"/>
                <a:gd name="T11" fmla="*/ 343 h 886"/>
                <a:gd name="T12" fmla="*/ 785 w 5734"/>
                <a:gd name="T13" fmla="*/ 387 h 886"/>
                <a:gd name="T14" fmla="*/ 926 w 5734"/>
                <a:gd name="T15" fmla="*/ 422 h 886"/>
                <a:gd name="T16" fmla="*/ 1072 w 5734"/>
                <a:gd name="T17" fmla="*/ 452 h 886"/>
                <a:gd name="T18" fmla="*/ 1219 w 5734"/>
                <a:gd name="T19" fmla="*/ 473 h 886"/>
                <a:gd name="T20" fmla="*/ 1368 w 5734"/>
                <a:gd name="T21" fmla="*/ 490 h 886"/>
                <a:gd name="T22" fmla="*/ 1520 w 5734"/>
                <a:gd name="T23" fmla="*/ 501 h 886"/>
                <a:gd name="T24" fmla="*/ 1674 w 5734"/>
                <a:gd name="T25" fmla="*/ 506 h 886"/>
                <a:gd name="T26" fmla="*/ 1830 w 5734"/>
                <a:gd name="T27" fmla="*/ 506 h 886"/>
                <a:gd name="T28" fmla="*/ 1987 w 5734"/>
                <a:gd name="T29" fmla="*/ 503 h 886"/>
                <a:gd name="T30" fmla="*/ 2147 w 5734"/>
                <a:gd name="T31" fmla="*/ 494 h 886"/>
                <a:gd name="T32" fmla="*/ 2306 w 5734"/>
                <a:gd name="T33" fmla="*/ 483 h 886"/>
                <a:gd name="T34" fmla="*/ 2469 w 5734"/>
                <a:gd name="T35" fmla="*/ 469 h 886"/>
                <a:gd name="T36" fmla="*/ 2632 w 5734"/>
                <a:gd name="T37" fmla="*/ 454 h 886"/>
                <a:gd name="T38" fmla="*/ 2796 w 5734"/>
                <a:gd name="T39" fmla="*/ 434 h 886"/>
                <a:gd name="T40" fmla="*/ 2961 w 5734"/>
                <a:gd name="T41" fmla="*/ 415 h 886"/>
                <a:gd name="T42" fmla="*/ 3125 w 5734"/>
                <a:gd name="T43" fmla="*/ 394 h 886"/>
                <a:gd name="T44" fmla="*/ 3292 w 5734"/>
                <a:gd name="T45" fmla="*/ 371 h 886"/>
                <a:gd name="T46" fmla="*/ 3458 w 5734"/>
                <a:gd name="T47" fmla="*/ 350 h 886"/>
                <a:gd name="T48" fmla="*/ 3624 w 5734"/>
                <a:gd name="T49" fmla="*/ 328 h 886"/>
                <a:gd name="T50" fmla="*/ 3793 w 5734"/>
                <a:gd name="T51" fmla="*/ 307 h 886"/>
                <a:gd name="T52" fmla="*/ 3959 w 5734"/>
                <a:gd name="T53" fmla="*/ 287 h 886"/>
                <a:gd name="T54" fmla="*/ 4125 w 5734"/>
                <a:gd name="T55" fmla="*/ 268 h 886"/>
                <a:gd name="T56" fmla="*/ 4290 w 5734"/>
                <a:gd name="T57" fmla="*/ 252 h 886"/>
                <a:gd name="T58" fmla="*/ 4454 w 5734"/>
                <a:gd name="T59" fmla="*/ 238 h 886"/>
                <a:gd name="T60" fmla="*/ 4619 w 5734"/>
                <a:gd name="T61" fmla="*/ 228 h 886"/>
                <a:gd name="T62" fmla="*/ 4784 w 5734"/>
                <a:gd name="T63" fmla="*/ 221 h 886"/>
                <a:gd name="T64" fmla="*/ 4945 w 5734"/>
                <a:gd name="T65" fmla="*/ 217 h 886"/>
                <a:gd name="T66" fmla="*/ 5106 w 5734"/>
                <a:gd name="T67" fmla="*/ 217 h 886"/>
                <a:gd name="T68" fmla="*/ 5265 w 5734"/>
                <a:gd name="T69" fmla="*/ 223 h 886"/>
                <a:gd name="T70" fmla="*/ 5424 w 5734"/>
                <a:gd name="T71" fmla="*/ 233 h 886"/>
                <a:gd name="T72" fmla="*/ 5580 w 5734"/>
                <a:gd name="T73" fmla="*/ 249 h 886"/>
                <a:gd name="T74" fmla="*/ 5734 w 5734"/>
                <a:gd name="T75" fmla="*/ 272 h 886"/>
                <a:gd name="T76" fmla="*/ 5734 w 5734"/>
                <a:gd name="T77" fmla="*/ 886 h 886"/>
                <a:gd name="T78" fmla="*/ 0 w 5734"/>
                <a:gd name="T79" fmla="*/ 886 h 886"/>
                <a:gd name="T80" fmla="*/ 0 w 5734"/>
                <a:gd name="T81" fmla="*/ 0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734" h="886">
                  <a:moveTo>
                    <a:pt x="0" y="0"/>
                  </a:moveTo>
                  <a:lnTo>
                    <a:pt x="123" y="88"/>
                  </a:lnTo>
                  <a:lnTo>
                    <a:pt x="249" y="165"/>
                  </a:lnTo>
                  <a:lnTo>
                    <a:pt x="377" y="233"/>
                  </a:lnTo>
                  <a:lnTo>
                    <a:pt x="510" y="293"/>
                  </a:lnTo>
                  <a:lnTo>
                    <a:pt x="646" y="343"/>
                  </a:lnTo>
                  <a:lnTo>
                    <a:pt x="785" y="387"/>
                  </a:lnTo>
                  <a:lnTo>
                    <a:pt x="926" y="422"/>
                  </a:lnTo>
                  <a:lnTo>
                    <a:pt x="1072" y="452"/>
                  </a:lnTo>
                  <a:lnTo>
                    <a:pt x="1219" y="473"/>
                  </a:lnTo>
                  <a:lnTo>
                    <a:pt x="1368" y="490"/>
                  </a:lnTo>
                  <a:lnTo>
                    <a:pt x="1520" y="501"/>
                  </a:lnTo>
                  <a:lnTo>
                    <a:pt x="1674" y="506"/>
                  </a:lnTo>
                  <a:lnTo>
                    <a:pt x="1830" y="506"/>
                  </a:lnTo>
                  <a:lnTo>
                    <a:pt x="1987" y="503"/>
                  </a:lnTo>
                  <a:lnTo>
                    <a:pt x="2147" y="494"/>
                  </a:lnTo>
                  <a:lnTo>
                    <a:pt x="2306" y="483"/>
                  </a:lnTo>
                  <a:lnTo>
                    <a:pt x="2469" y="469"/>
                  </a:lnTo>
                  <a:lnTo>
                    <a:pt x="2632" y="454"/>
                  </a:lnTo>
                  <a:lnTo>
                    <a:pt x="2796" y="434"/>
                  </a:lnTo>
                  <a:lnTo>
                    <a:pt x="2961" y="415"/>
                  </a:lnTo>
                  <a:lnTo>
                    <a:pt x="3125" y="394"/>
                  </a:lnTo>
                  <a:lnTo>
                    <a:pt x="3292" y="371"/>
                  </a:lnTo>
                  <a:lnTo>
                    <a:pt x="3458" y="350"/>
                  </a:lnTo>
                  <a:lnTo>
                    <a:pt x="3624" y="328"/>
                  </a:lnTo>
                  <a:lnTo>
                    <a:pt x="3793" y="307"/>
                  </a:lnTo>
                  <a:lnTo>
                    <a:pt x="3959" y="287"/>
                  </a:lnTo>
                  <a:lnTo>
                    <a:pt x="4125" y="268"/>
                  </a:lnTo>
                  <a:lnTo>
                    <a:pt x="4290" y="252"/>
                  </a:lnTo>
                  <a:lnTo>
                    <a:pt x="4454" y="238"/>
                  </a:lnTo>
                  <a:lnTo>
                    <a:pt x="4619" y="228"/>
                  </a:lnTo>
                  <a:lnTo>
                    <a:pt x="4784" y="221"/>
                  </a:lnTo>
                  <a:lnTo>
                    <a:pt x="4945" y="217"/>
                  </a:lnTo>
                  <a:lnTo>
                    <a:pt x="5106" y="217"/>
                  </a:lnTo>
                  <a:lnTo>
                    <a:pt x="5265" y="223"/>
                  </a:lnTo>
                  <a:lnTo>
                    <a:pt x="5424" y="233"/>
                  </a:lnTo>
                  <a:lnTo>
                    <a:pt x="5580" y="249"/>
                  </a:lnTo>
                  <a:lnTo>
                    <a:pt x="5734" y="272"/>
                  </a:lnTo>
                  <a:lnTo>
                    <a:pt x="5734" y="886"/>
                  </a:lnTo>
                  <a:lnTo>
                    <a:pt x="0" y="8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29" tIns="45714" rIns="91429" bIns="45714" numCol="1" anchor="t" anchorCtr="0" compatLnSpc="1"/>
            <a:lstStyle/>
            <a:p>
              <a:endParaRPr lang="zh-CN" altLang="en-US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48" name="Freeform 7"/>
            <p:cNvSpPr/>
            <p:nvPr/>
          </p:nvSpPr>
          <p:spPr bwMode="auto">
            <a:xfrm>
              <a:off x="-15875" y="6188075"/>
              <a:ext cx="12874625" cy="1044575"/>
            </a:xfrm>
            <a:custGeom>
              <a:avLst/>
              <a:gdLst>
                <a:gd name="T0" fmla="*/ 5044 w 5734"/>
                <a:gd name="T1" fmla="*/ 0 h 658"/>
                <a:gd name="T2" fmla="*/ 5272 w 5734"/>
                <a:gd name="T3" fmla="*/ 7 h 658"/>
                <a:gd name="T4" fmla="*/ 5503 w 5734"/>
                <a:gd name="T5" fmla="*/ 21 h 658"/>
                <a:gd name="T6" fmla="*/ 5734 w 5734"/>
                <a:gd name="T7" fmla="*/ 44 h 658"/>
                <a:gd name="T8" fmla="*/ 5734 w 5734"/>
                <a:gd name="T9" fmla="*/ 658 h 658"/>
                <a:gd name="T10" fmla="*/ 0 w 5734"/>
                <a:gd name="T11" fmla="*/ 658 h 658"/>
                <a:gd name="T12" fmla="*/ 0 w 5734"/>
                <a:gd name="T13" fmla="*/ 355 h 658"/>
                <a:gd name="T14" fmla="*/ 179 w 5734"/>
                <a:gd name="T15" fmla="*/ 399 h 658"/>
                <a:gd name="T16" fmla="*/ 359 w 5734"/>
                <a:gd name="T17" fmla="*/ 430 h 658"/>
                <a:gd name="T18" fmla="*/ 541 w 5734"/>
                <a:gd name="T19" fmla="*/ 453 h 658"/>
                <a:gd name="T20" fmla="*/ 725 w 5734"/>
                <a:gd name="T21" fmla="*/ 467 h 658"/>
                <a:gd name="T22" fmla="*/ 911 w 5734"/>
                <a:gd name="T23" fmla="*/ 472 h 658"/>
                <a:gd name="T24" fmla="*/ 1100 w 5734"/>
                <a:gd name="T25" fmla="*/ 471 h 658"/>
                <a:gd name="T26" fmla="*/ 1289 w 5734"/>
                <a:gd name="T27" fmla="*/ 462 h 658"/>
                <a:gd name="T28" fmla="*/ 1481 w 5734"/>
                <a:gd name="T29" fmla="*/ 446 h 658"/>
                <a:gd name="T30" fmla="*/ 1674 w 5734"/>
                <a:gd name="T31" fmla="*/ 427 h 658"/>
                <a:gd name="T32" fmla="*/ 1870 w 5734"/>
                <a:gd name="T33" fmla="*/ 402 h 658"/>
                <a:gd name="T34" fmla="*/ 2068 w 5734"/>
                <a:gd name="T35" fmla="*/ 373 h 658"/>
                <a:gd name="T36" fmla="*/ 2268 w 5734"/>
                <a:gd name="T37" fmla="*/ 341 h 658"/>
                <a:gd name="T38" fmla="*/ 2469 w 5734"/>
                <a:gd name="T39" fmla="*/ 308 h 658"/>
                <a:gd name="T40" fmla="*/ 2672 w 5734"/>
                <a:gd name="T41" fmla="*/ 271 h 658"/>
                <a:gd name="T42" fmla="*/ 2879 w 5734"/>
                <a:gd name="T43" fmla="*/ 236 h 658"/>
                <a:gd name="T44" fmla="*/ 3085 w 5734"/>
                <a:gd name="T45" fmla="*/ 199 h 658"/>
                <a:gd name="T46" fmla="*/ 3295 w 5734"/>
                <a:gd name="T47" fmla="*/ 164 h 658"/>
                <a:gd name="T48" fmla="*/ 3507 w 5734"/>
                <a:gd name="T49" fmla="*/ 131 h 658"/>
                <a:gd name="T50" fmla="*/ 3721 w 5734"/>
                <a:gd name="T51" fmla="*/ 100 h 658"/>
                <a:gd name="T52" fmla="*/ 3936 w 5734"/>
                <a:gd name="T53" fmla="*/ 70 h 658"/>
                <a:gd name="T54" fmla="*/ 4153 w 5734"/>
                <a:gd name="T55" fmla="*/ 45 h 658"/>
                <a:gd name="T56" fmla="*/ 4374 w 5734"/>
                <a:gd name="T57" fmla="*/ 26 h 658"/>
                <a:gd name="T58" fmla="*/ 4594 w 5734"/>
                <a:gd name="T59" fmla="*/ 10 h 658"/>
                <a:gd name="T60" fmla="*/ 4819 w 5734"/>
                <a:gd name="T61" fmla="*/ 2 h 658"/>
                <a:gd name="T62" fmla="*/ 5044 w 5734"/>
                <a:gd name="T63" fmla="*/ 0 h 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734" h="658">
                  <a:moveTo>
                    <a:pt x="5044" y="0"/>
                  </a:moveTo>
                  <a:lnTo>
                    <a:pt x="5272" y="7"/>
                  </a:lnTo>
                  <a:lnTo>
                    <a:pt x="5503" y="21"/>
                  </a:lnTo>
                  <a:lnTo>
                    <a:pt x="5734" y="44"/>
                  </a:lnTo>
                  <a:lnTo>
                    <a:pt x="5734" y="658"/>
                  </a:lnTo>
                  <a:lnTo>
                    <a:pt x="0" y="658"/>
                  </a:lnTo>
                  <a:lnTo>
                    <a:pt x="0" y="355"/>
                  </a:lnTo>
                  <a:lnTo>
                    <a:pt x="179" y="399"/>
                  </a:lnTo>
                  <a:lnTo>
                    <a:pt x="359" y="430"/>
                  </a:lnTo>
                  <a:lnTo>
                    <a:pt x="541" y="453"/>
                  </a:lnTo>
                  <a:lnTo>
                    <a:pt x="725" y="467"/>
                  </a:lnTo>
                  <a:lnTo>
                    <a:pt x="911" y="472"/>
                  </a:lnTo>
                  <a:lnTo>
                    <a:pt x="1100" y="471"/>
                  </a:lnTo>
                  <a:lnTo>
                    <a:pt x="1289" y="462"/>
                  </a:lnTo>
                  <a:lnTo>
                    <a:pt x="1481" y="446"/>
                  </a:lnTo>
                  <a:lnTo>
                    <a:pt x="1674" y="427"/>
                  </a:lnTo>
                  <a:lnTo>
                    <a:pt x="1870" y="402"/>
                  </a:lnTo>
                  <a:lnTo>
                    <a:pt x="2068" y="373"/>
                  </a:lnTo>
                  <a:lnTo>
                    <a:pt x="2268" y="341"/>
                  </a:lnTo>
                  <a:lnTo>
                    <a:pt x="2469" y="308"/>
                  </a:lnTo>
                  <a:lnTo>
                    <a:pt x="2672" y="271"/>
                  </a:lnTo>
                  <a:lnTo>
                    <a:pt x="2879" y="236"/>
                  </a:lnTo>
                  <a:lnTo>
                    <a:pt x="3085" y="199"/>
                  </a:lnTo>
                  <a:lnTo>
                    <a:pt x="3295" y="164"/>
                  </a:lnTo>
                  <a:lnTo>
                    <a:pt x="3507" y="131"/>
                  </a:lnTo>
                  <a:lnTo>
                    <a:pt x="3721" y="100"/>
                  </a:lnTo>
                  <a:lnTo>
                    <a:pt x="3936" y="70"/>
                  </a:lnTo>
                  <a:lnTo>
                    <a:pt x="4153" y="45"/>
                  </a:lnTo>
                  <a:lnTo>
                    <a:pt x="4374" y="26"/>
                  </a:lnTo>
                  <a:lnTo>
                    <a:pt x="4594" y="10"/>
                  </a:lnTo>
                  <a:lnTo>
                    <a:pt x="4819" y="2"/>
                  </a:lnTo>
                  <a:lnTo>
                    <a:pt x="5044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</a:ln>
          </p:spPr>
          <p:txBody>
            <a:bodyPr vert="horz" wrap="square" lIns="91429" tIns="45714" rIns="91429" bIns="45714" numCol="1" anchor="t" anchorCtr="0" compatLnSpc="1"/>
            <a:lstStyle/>
            <a:p>
              <a:endParaRPr lang="zh-CN" altLang="en-US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</p:spTree>
  </p:cSld>
  <p:clrMapOvr>
    <a:masterClrMapping/>
  </p:clrMapOvr>
  <p:transition advTm="3931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6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 userDrawn="1"/>
        </p:nvCxnSpPr>
        <p:spPr>
          <a:xfrm flipV="1">
            <a:off x="903796" y="620183"/>
            <a:ext cx="10714380" cy="1"/>
          </a:xfrm>
          <a:prstGeom prst="line">
            <a:avLst/>
          </a:prstGeom>
          <a:ln w="158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 userDrawn="1"/>
        </p:nvGrpSpPr>
        <p:grpSpPr>
          <a:xfrm>
            <a:off x="375102" y="235575"/>
            <a:ext cx="375504" cy="375487"/>
            <a:chOff x="406574" y="236732"/>
            <a:chExt cx="612048" cy="593261"/>
          </a:xfrm>
        </p:grpSpPr>
        <p:sp>
          <p:nvSpPr>
            <p:cNvPr id="4" name="矩形 3"/>
            <p:cNvSpPr/>
            <p:nvPr userDrawn="1"/>
          </p:nvSpPr>
          <p:spPr>
            <a:xfrm>
              <a:off x="406574" y="236732"/>
              <a:ext cx="504000" cy="504000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 userDrawn="1"/>
          </p:nvSpPr>
          <p:spPr>
            <a:xfrm>
              <a:off x="694606" y="512239"/>
              <a:ext cx="324016" cy="3177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标题 1"/>
          <p:cNvSpPr txBox="1"/>
          <p:nvPr/>
        </p:nvSpPr>
        <p:spPr>
          <a:xfrm>
            <a:off x="889797" y="216059"/>
            <a:ext cx="3794206" cy="358324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200" b="0" i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altLang="en-US" sz="2800" dirty="0">
                <a:sym typeface="微软雅黑" panose="020B0503020204020204" charset="-122"/>
              </a:rPr>
              <a:t>智能机器人发展史</a:t>
            </a:r>
            <a:endParaRPr lang="zh-CN" altLang="en-US" sz="2800" dirty="0">
              <a:sym typeface="微软雅黑" panose="020B0503020204020204" charset="-122"/>
            </a:endParaRPr>
          </a:p>
        </p:txBody>
      </p:sp>
      <p:grpSp>
        <p:nvGrpSpPr>
          <p:cNvPr id="119" name="Group 118"/>
          <p:cNvGrpSpPr/>
          <p:nvPr/>
        </p:nvGrpSpPr>
        <p:grpSpPr>
          <a:xfrm>
            <a:off x="1994935" y="1781449"/>
            <a:ext cx="589727" cy="728170"/>
            <a:chOff x="1994399" y="2158871"/>
            <a:chExt cx="589804" cy="728170"/>
          </a:xfrm>
        </p:grpSpPr>
        <p:sp>
          <p:nvSpPr>
            <p:cNvPr id="120" name="Freeform 5"/>
            <p:cNvSpPr/>
            <p:nvPr/>
          </p:nvSpPr>
          <p:spPr bwMode="auto">
            <a:xfrm>
              <a:off x="1994399" y="2158871"/>
              <a:ext cx="459824" cy="728170"/>
            </a:xfrm>
            <a:custGeom>
              <a:avLst/>
              <a:gdLst>
                <a:gd name="T0" fmla="*/ 139 w 139"/>
                <a:gd name="T1" fmla="*/ 218 h 218"/>
                <a:gd name="T2" fmla="*/ 139 w 139"/>
                <a:gd name="T3" fmla="*/ 0 h 218"/>
                <a:gd name="T4" fmla="*/ 109 w 139"/>
                <a:gd name="T5" fmla="*/ 0 h 218"/>
                <a:gd name="T6" fmla="*/ 0 w 139"/>
                <a:gd name="T7" fmla="*/ 109 h 218"/>
                <a:gd name="T8" fmla="*/ 0 w 139"/>
                <a:gd name="T9" fmla="*/ 109 h 218"/>
                <a:gd name="T10" fmla="*/ 109 w 139"/>
                <a:gd name="T11" fmla="*/ 218 h 218"/>
                <a:gd name="T12" fmla="*/ 139 w 139"/>
                <a:gd name="T13" fmla="*/ 21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9" h="218">
                  <a:moveTo>
                    <a:pt x="139" y="218"/>
                  </a:moveTo>
                  <a:cubicBezTo>
                    <a:pt x="139" y="0"/>
                    <a:pt x="139" y="0"/>
                    <a:pt x="139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49" y="0"/>
                    <a:pt x="0" y="49"/>
                    <a:pt x="0" y="109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0" y="169"/>
                    <a:pt x="49" y="218"/>
                    <a:pt x="109" y="218"/>
                  </a:cubicBezTo>
                  <a:lnTo>
                    <a:pt x="139" y="218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latin typeface="+mn-ea"/>
                <a:cs typeface="+mn-ea"/>
              </a:endParaRPr>
            </a:p>
          </p:txBody>
        </p:sp>
        <p:sp>
          <p:nvSpPr>
            <p:cNvPr id="121" name="Rectangle 6"/>
            <p:cNvSpPr>
              <a:spLocks noChangeArrowheads="1"/>
            </p:cNvSpPr>
            <p:nvPr/>
          </p:nvSpPr>
          <p:spPr bwMode="auto">
            <a:xfrm>
              <a:off x="2417884" y="2158871"/>
              <a:ext cx="166319" cy="72817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latin typeface="+mn-ea"/>
                <a:cs typeface="+mn-ea"/>
              </a:endParaRPr>
            </a:p>
          </p:txBody>
        </p:sp>
        <p:sp>
          <p:nvSpPr>
            <p:cNvPr id="122" name="Freeform 9"/>
            <p:cNvSpPr/>
            <p:nvPr/>
          </p:nvSpPr>
          <p:spPr bwMode="auto">
            <a:xfrm>
              <a:off x="1994399" y="2523655"/>
              <a:ext cx="585611" cy="363386"/>
            </a:xfrm>
            <a:custGeom>
              <a:avLst/>
              <a:gdLst>
                <a:gd name="T0" fmla="*/ 0 w 177"/>
                <a:gd name="T1" fmla="*/ 0 h 109"/>
                <a:gd name="T2" fmla="*/ 177 w 177"/>
                <a:gd name="T3" fmla="*/ 0 h 109"/>
                <a:gd name="T4" fmla="*/ 177 w 177"/>
                <a:gd name="T5" fmla="*/ 109 h 109"/>
                <a:gd name="T6" fmla="*/ 139 w 177"/>
                <a:gd name="T7" fmla="*/ 109 h 109"/>
                <a:gd name="T8" fmla="*/ 128 w 177"/>
                <a:gd name="T9" fmla="*/ 109 h 109"/>
                <a:gd name="T10" fmla="*/ 109 w 177"/>
                <a:gd name="T11" fmla="*/ 109 h 109"/>
                <a:gd name="T12" fmla="*/ 0 w 177"/>
                <a:gd name="T13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7" h="109">
                  <a:moveTo>
                    <a:pt x="0" y="0"/>
                  </a:moveTo>
                  <a:cubicBezTo>
                    <a:pt x="177" y="0"/>
                    <a:pt x="177" y="0"/>
                    <a:pt x="177" y="0"/>
                  </a:cubicBezTo>
                  <a:cubicBezTo>
                    <a:pt x="177" y="109"/>
                    <a:pt x="177" y="109"/>
                    <a:pt x="177" y="109"/>
                  </a:cubicBezTo>
                  <a:cubicBezTo>
                    <a:pt x="139" y="109"/>
                    <a:pt x="139" y="109"/>
                    <a:pt x="139" y="109"/>
                  </a:cubicBezTo>
                  <a:cubicBezTo>
                    <a:pt x="128" y="109"/>
                    <a:pt x="128" y="109"/>
                    <a:pt x="128" y="109"/>
                  </a:cubicBezTo>
                  <a:cubicBezTo>
                    <a:pt x="109" y="109"/>
                    <a:pt x="109" y="109"/>
                    <a:pt x="109" y="109"/>
                  </a:cubicBezTo>
                  <a:cubicBezTo>
                    <a:pt x="49" y="109"/>
                    <a:pt x="0" y="60"/>
                    <a:pt x="0" y="0"/>
                  </a:cubicBezTo>
                  <a:close/>
                </a:path>
              </a:pathLst>
            </a:custGeom>
            <a:solidFill>
              <a:srgbClr val="333333">
                <a:alpha val="1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latin typeface="+mn-ea"/>
                <a:cs typeface="+mn-ea"/>
              </a:endParaRPr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2584659" y="1781449"/>
            <a:ext cx="1013266" cy="728170"/>
            <a:chOff x="4530194" y="4285619"/>
            <a:chExt cx="382215" cy="532444"/>
          </a:xfrm>
        </p:grpSpPr>
        <p:sp>
          <p:nvSpPr>
            <p:cNvPr id="124" name="Rectangle 7"/>
            <p:cNvSpPr>
              <a:spLocks noChangeArrowheads="1"/>
            </p:cNvSpPr>
            <p:nvPr/>
          </p:nvSpPr>
          <p:spPr bwMode="auto">
            <a:xfrm>
              <a:off x="4530194" y="4285619"/>
              <a:ext cx="382215" cy="5324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+mn-ea"/>
                  <a:cs typeface="+mn-ea"/>
                </a:rPr>
                <a:t>20</a:t>
              </a:r>
              <a:r>
                <a:rPr lang="zh-CN" altLang="en-US" dirty="0">
                  <a:solidFill>
                    <a:schemeClr val="bg1"/>
                  </a:solidFill>
                  <a:latin typeface="+mn-ea"/>
                  <a:cs typeface="+mn-ea"/>
                </a:rPr>
                <a:t>世纪</a:t>
              </a:r>
              <a:r>
                <a:rPr lang="en-US" altLang="zh-CN" dirty="0">
                  <a:solidFill>
                    <a:schemeClr val="bg1"/>
                  </a:solidFill>
                  <a:latin typeface="+mn-ea"/>
                  <a:cs typeface="+mn-ea"/>
                </a:rPr>
                <a:t>50-70</a:t>
              </a:r>
              <a:r>
                <a:rPr lang="zh-CN" altLang="en-US" dirty="0">
                  <a:solidFill>
                    <a:schemeClr val="bg1"/>
                  </a:solidFill>
                  <a:latin typeface="+mn-ea"/>
                  <a:cs typeface="+mn-ea"/>
                </a:rPr>
                <a:t>年代</a:t>
              </a:r>
              <a:endParaRPr lang="id-ID" dirty="0">
                <a:solidFill>
                  <a:schemeClr val="bg1"/>
                </a:solidFill>
                <a:latin typeface="+mn-ea"/>
                <a:cs typeface="+mn-ea"/>
              </a:endParaRPr>
            </a:p>
          </p:txBody>
        </p:sp>
        <p:sp>
          <p:nvSpPr>
            <p:cNvPr id="125" name="Rectangle 8"/>
            <p:cNvSpPr>
              <a:spLocks noChangeArrowheads="1"/>
            </p:cNvSpPr>
            <p:nvPr/>
          </p:nvSpPr>
          <p:spPr bwMode="auto">
            <a:xfrm>
              <a:off x="4530194" y="4552352"/>
              <a:ext cx="382215" cy="265711"/>
            </a:xfrm>
            <a:prstGeom prst="rect">
              <a:avLst/>
            </a:prstGeom>
            <a:solidFill>
              <a:srgbClr val="333333">
                <a:alpha val="1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latin typeface="+mn-ea"/>
                <a:cs typeface="+mn-ea"/>
              </a:endParaRPr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3597926" y="1781449"/>
            <a:ext cx="1423357" cy="728170"/>
            <a:chOff x="4912409" y="4285619"/>
            <a:chExt cx="382215" cy="532444"/>
          </a:xfrm>
        </p:grpSpPr>
        <p:sp>
          <p:nvSpPr>
            <p:cNvPr id="127" name="Rectangle 10"/>
            <p:cNvSpPr>
              <a:spLocks noChangeArrowheads="1"/>
            </p:cNvSpPr>
            <p:nvPr/>
          </p:nvSpPr>
          <p:spPr bwMode="auto">
            <a:xfrm>
              <a:off x="4912409" y="4285619"/>
              <a:ext cx="382215" cy="53244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/>
            <a:lstStyle/>
            <a:p>
              <a:pPr algn="ctr"/>
              <a:endParaRPr lang="id-ID" dirty="0">
                <a:solidFill>
                  <a:schemeClr val="bg1"/>
                </a:solidFill>
                <a:latin typeface="+mn-ea"/>
                <a:cs typeface="+mn-ea"/>
              </a:endParaRPr>
            </a:p>
          </p:txBody>
        </p:sp>
        <p:sp>
          <p:nvSpPr>
            <p:cNvPr id="128" name="Rectangle 11"/>
            <p:cNvSpPr>
              <a:spLocks noChangeArrowheads="1"/>
            </p:cNvSpPr>
            <p:nvPr/>
          </p:nvSpPr>
          <p:spPr bwMode="auto">
            <a:xfrm>
              <a:off x="4912409" y="4552352"/>
              <a:ext cx="382215" cy="265711"/>
            </a:xfrm>
            <a:prstGeom prst="rect">
              <a:avLst/>
            </a:prstGeom>
            <a:solidFill>
              <a:srgbClr val="333333">
                <a:alpha val="1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pPr algn="ctr"/>
              <a:endParaRPr lang="id-ID">
                <a:latin typeface="+mn-ea"/>
                <a:cs typeface="+mn-ea"/>
              </a:endParaRP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5021283" y="1781449"/>
            <a:ext cx="2090825" cy="728170"/>
            <a:chOff x="5294624" y="4285619"/>
            <a:chExt cx="383237" cy="532444"/>
          </a:xfrm>
        </p:grpSpPr>
        <p:sp>
          <p:nvSpPr>
            <p:cNvPr id="130" name="Rectangle 12"/>
            <p:cNvSpPr>
              <a:spLocks noChangeArrowheads="1"/>
            </p:cNvSpPr>
            <p:nvPr/>
          </p:nvSpPr>
          <p:spPr bwMode="auto">
            <a:xfrm>
              <a:off x="5294624" y="4285619"/>
              <a:ext cx="383237" cy="5324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+mn-ea"/>
                  <a:cs typeface="+mn-ea"/>
                </a:rPr>
                <a:t>20</a:t>
              </a:r>
              <a:r>
                <a:rPr lang="zh-CN" altLang="en-US" dirty="0">
                  <a:solidFill>
                    <a:schemeClr val="bg1"/>
                  </a:solidFill>
                  <a:latin typeface="+mn-ea"/>
                  <a:cs typeface="+mn-ea"/>
                </a:rPr>
                <a:t>世纪</a:t>
              </a:r>
              <a:r>
                <a:rPr lang="en-US" altLang="zh-CN" dirty="0">
                  <a:solidFill>
                    <a:schemeClr val="bg1"/>
                  </a:solidFill>
                  <a:latin typeface="+mn-ea"/>
                  <a:cs typeface="+mn-ea"/>
                </a:rPr>
                <a:t>80</a:t>
              </a:r>
              <a:r>
                <a:rPr lang="zh-CN" altLang="en-US" dirty="0">
                  <a:solidFill>
                    <a:schemeClr val="bg1"/>
                  </a:solidFill>
                  <a:latin typeface="+mn-ea"/>
                  <a:cs typeface="+mn-ea"/>
                </a:rPr>
                <a:t>年代</a:t>
              </a:r>
              <a:endParaRPr lang="id-ID" dirty="0">
                <a:solidFill>
                  <a:schemeClr val="bg1"/>
                </a:solidFill>
                <a:latin typeface="+mn-ea"/>
                <a:cs typeface="+mn-ea"/>
              </a:endParaRPr>
            </a:p>
          </p:txBody>
        </p:sp>
        <p:sp>
          <p:nvSpPr>
            <p:cNvPr id="131" name="Rectangle 13"/>
            <p:cNvSpPr>
              <a:spLocks noChangeArrowheads="1"/>
            </p:cNvSpPr>
            <p:nvPr/>
          </p:nvSpPr>
          <p:spPr bwMode="auto">
            <a:xfrm>
              <a:off x="5294624" y="4552352"/>
              <a:ext cx="383237" cy="265711"/>
            </a:xfrm>
            <a:prstGeom prst="rect">
              <a:avLst/>
            </a:prstGeom>
            <a:solidFill>
              <a:srgbClr val="333333">
                <a:alpha val="1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pPr algn="ctr"/>
              <a:endParaRPr lang="id-ID">
                <a:latin typeface="+mn-ea"/>
                <a:cs typeface="+mn-ea"/>
              </a:endParaRPr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7103076" y="1780938"/>
            <a:ext cx="1419074" cy="728680"/>
            <a:chOff x="5675415" y="4285246"/>
            <a:chExt cx="384662" cy="532817"/>
          </a:xfrm>
        </p:grpSpPr>
        <p:sp>
          <p:nvSpPr>
            <p:cNvPr id="133" name="Rectangle 14"/>
            <p:cNvSpPr>
              <a:spLocks noChangeArrowheads="1"/>
            </p:cNvSpPr>
            <p:nvPr/>
          </p:nvSpPr>
          <p:spPr bwMode="auto">
            <a:xfrm>
              <a:off x="5675415" y="4285246"/>
              <a:ext cx="382215" cy="53244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/>
            <a:lstStyle/>
            <a:p>
              <a:pPr algn="ctr"/>
              <a:endParaRPr lang="id-ID" dirty="0">
                <a:solidFill>
                  <a:schemeClr val="bg1"/>
                </a:solidFill>
                <a:latin typeface="+mn-ea"/>
                <a:cs typeface="+mn-ea"/>
              </a:endParaRPr>
            </a:p>
          </p:txBody>
        </p:sp>
        <p:sp>
          <p:nvSpPr>
            <p:cNvPr id="134" name="Rectangle 15"/>
            <p:cNvSpPr>
              <a:spLocks noChangeArrowheads="1"/>
            </p:cNvSpPr>
            <p:nvPr/>
          </p:nvSpPr>
          <p:spPr bwMode="auto">
            <a:xfrm>
              <a:off x="5677862" y="4552352"/>
              <a:ext cx="382215" cy="265711"/>
            </a:xfrm>
            <a:prstGeom prst="rect">
              <a:avLst/>
            </a:prstGeom>
            <a:solidFill>
              <a:srgbClr val="333333">
                <a:alpha val="1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pPr algn="ctr"/>
              <a:endParaRPr lang="id-ID">
                <a:latin typeface="+mn-ea"/>
                <a:cs typeface="+mn-ea"/>
              </a:endParaRPr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8522154" y="1781449"/>
            <a:ext cx="1013266" cy="728170"/>
            <a:chOff x="6060077" y="4285619"/>
            <a:chExt cx="382215" cy="532444"/>
          </a:xfrm>
        </p:grpSpPr>
        <p:sp>
          <p:nvSpPr>
            <p:cNvPr id="136" name="Rectangle 16"/>
            <p:cNvSpPr>
              <a:spLocks noChangeArrowheads="1"/>
            </p:cNvSpPr>
            <p:nvPr/>
          </p:nvSpPr>
          <p:spPr bwMode="auto">
            <a:xfrm>
              <a:off x="6060077" y="4285619"/>
              <a:ext cx="382215" cy="5324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/>
            <a:lstStyle/>
            <a:p>
              <a:pPr algn="ctr"/>
              <a:endParaRPr lang="id-ID" dirty="0">
                <a:solidFill>
                  <a:schemeClr val="bg1"/>
                </a:solidFill>
                <a:latin typeface="+mn-ea"/>
                <a:cs typeface="+mn-ea"/>
              </a:endParaRPr>
            </a:p>
          </p:txBody>
        </p:sp>
        <p:sp>
          <p:nvSpPr>
            <p:cNvPr id="137" name="Rectangle 17"/>
            <p:cNvSpPr>
              <a:spLocks noChangeArrowheads="1"/>
            </p:cNvSpPr>
            <p:nvPr/>
          </p:nvSpPr>
          <p:spPr bwMode="auto">
            <a:xfrm>
              <a:off x="6060077" y="4552352"/>
              <a:ext cx="382215" cy="265711"/>
            </a:xfrm>
            <a:prstGeom prst="rect">
              <a:avLst/>
            </a:prstGeom>
            <a:solidFill>
              <a:srgbClr val="333333">
                <a:alpha val="1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pPr algn="ctr"/>
              <a:endParaRPr lang="id-ID" dirty="0">
                <a:latin typeface="+mn-ea"/>
                <a:cs typeface="+mn-ea"/>
              </a:endParaRPr>
            </a:p>
          </p:txBody>
        </p:sp>
      </p:grpSp>
      <p:grpSp>
        <p:nvGrpSpPr>
          <p:cNvPr id="138" name="Group 137"/>
          <p:cNvGrpSpPr/>
          <p:nvPr/>
        </p:nvGrpSpPr>
        <p:grpSpPr>
          <a:xfrm>
            <a:off x="9535420" y="1781449"/>
            <a:ext cx="661648" cy="728170"/>
            <a:chOff x="7739063" y="3990975"/>
            <a:chExt cx="414338" cy="827088"/>
          </a:xfrm>
        </p:grpSpPr>
        <p:sp>
          <p:nvSpPr>
            <p:cNvPr id="139" name="Freeform 18"/>
            <p:cNvSpPr/>
            <p:nvPr/>
          </p:nvSpPr>
          <p:spPr bwMode="auto">
            <a:xfrm>
              <a:off x="7739063" y="3990975"/>
              <a:ext cx="414338" cy="827088"/>
            </a:xfrm>
            <a:custGeom>
              <a:avLst/>
              <a:gdLst>
                <a:gd name="T0" fmla="*/ 261 w 261"/>
                <a:gd name="T1" fmla="*/ 261 h 521"/>
                <a:gd name="T2" fmla="*/ 0 w 261"/>
                <a:gd name="T3" fmla="*/ 0 h 521"/>
                <a:gd name="T4" fmla="*/ 0 w 261"/>
                <a:gd name="T5" fmla="*/ 521 h 521"/>
                <a:gd name="T6" fmla="*/ 261 w 261"/>
                <a:gd name="T7" fmla="*/ 261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1" h="521">
                  <a:moveTo>
                    <a:pt x="261" y="261"/>
                  </a:moveTo>
                  <a:lnTo>
                    <a:pt x="0" y="0"/>
                  </a:lnTo>
                  <a:lnTo>
                    <a:pt x="0" y="521"/>
                  </a:lnTo>
                  <a:lnTo>
                    <a:pt x="261" y="261"/>
                  </a:lnTo>
                  <a:close/>
                </a:path>
              </a:pathLst>
            </a:custGeom>
            <a:solidFill>
              <a:srgbClr val="ECAE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latin typeface="+mn-ea"/>
                <a:cs typeface="+mn-ea"/>
              </a:endParaRPr>
            </a:p>
          </p:txBody>
        </p:sp>
        <p:sp>
          <p:nvSpPr>
            <p:cNvPr id="140" name="Freeform 19"/>
            <p:cNvSpPr/>
            <p:nvPr/>
          </p:nvSpPr>
          <p:spPr bwMode="auto">
            <a:xfrm>
              <a:off x="8027988" y="4283075"/>
              <a:ext cx="125413" cy="242888"/>
            </a:xfrm>
            <a:custGeom>
              <a:avLst/>
              <a:gdLst>
                <a:gd name="T0" fmla="*/ 79 w 79"/>
                <a:gd name="T1" fmla="*/ 77 h 153"/>
                <a:gd name="T2" fmla="*/ 0 w 79"/>
                <a:gd name="T3" fmla="*/ 153 h 153"/>
                <a:gd name="T4" fmla="*/ 0 w 79"/>
                <a:gd name="T5" fmla="*/ 0 h 153"/>
                <a:gd name="T6" fmla="*/ 0 w 79"/>
                <a:gd name="T7" fmla="*/ 0 h 153"/>
                <a:gd name="T8" fmla="*/ 79 w 79"/>
                <a:gd name="T9" fmla="*/ 77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153">
                  <a:moveTo>
                    <a:pt x="79" y="77"/>
                  </a:moveTo>
                  <a:lnTo>
                    <a:pt x="0" y="153"/>
                  </a:lnTo>
                  <a:lnTo>
                    <a:pt x="0" y="0"/>
                  </a:lnTo>
                  <a:lnTo>
                    <a:pt x="0" y="0"/>
                  </a:lnTo>
                  <a:lnTo>
                    <a:pt x="79" y="77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latin typeface="+mn-ea"/>
                <a:cs typeface="+mn-ea"/>
              </a:endParaRPr>
            </a:p>
          </p:txBody>
        </p:sp>
        <p:sp>
          <p:nvSpPr>
            <p:cNvPr id="141" name="Freeform 20"/>
            <p:cNvSpPr/>
            <p:nvPr/>
          </p:nvSpPr>
          <p:spPr bwMode="auto">
            <a:xfrm>
              <a:off x="7739063" y="4405313"/>
              <a:ext cx="414338" cy="412750"/>
            </a:xfrm>
            <a:custGeom>
              <a:avLst/>
              <a:gdLst>
                <a:gd name="T0" fmla="*/ 261 w 261"/>
                <a:gd name="T1" fmla="*/ 0 h 260"/>
                <a:gd name="T2" fmla="*/ 0 w 261"/>
                <a:gd name="T3" fmla="*/ 260 h 260"/>
                <a:gd name="T4" fmla="*/ 0 w 261"/>
                <a:gd name="T5" fmla="*/ 0 h 260"/>
                <a:gd name="T6" fmla="*/ 261 w 261"/>
                <a:gd name="T7" fmla="*/ 0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1" h="260">
                  <a:moveTo>
                    <a:pt x="261" y="0"/>
                  </a:moveTo>
                  <a:lnTo>
                    <a:pt x="0" y="260"/>
                  </a:lnTo>
                  <a:lnTo>
                    <a:pt x="0" y="0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333333">
                <a:alpha val="1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latin typeface="+mn-ea"/>
                <a:cs typeface="+mn-ea"/>
              </a:endParaRPr>
            </a:p>
          </p:txBody>
        </p:sp>
      </p:grpSp>
      <p:grpSp>
        <p:nvGrpSpPr>
          <p:cNvPr id="56" name="Group 1"/>
          <p:cNvGrpSpPr/>
          <p:nvPr/>
        </p:nvGrpSpPr>
        <p:grpSpPr>
          <a:xfrm>
            <a:off x="2768462" y="2732605"/>
            <a:ext cx="551920" cy="816672"/>
            <a:chOff x="2768028" y="2732605"/>
            <a:chExt cx="551992" cy="816672"/>
          </a:xfrm>
          <a:solidFill>
            <a:schemeClr val="accent1"/>
          </a:solidFill>
        </p:grpSpPr>
        <p:cxnSp>
          <p:nvCxnSpPr>
            <p:cNvPr id="143" name="Straight Connector 142"/>
            <p:cNvCxnSpPr/>
            <p:nvPr/>
          </p:nvCxnSpPr>
          <p:spPr>
            <a:xfrm rot="10800000">
              <a:off x="3044025" y="2732605"/>
              <a:ext cx="0" cy="360191"/>
            </a:xfrm>
            <a:prstGeom prst="line">
              <a:avLst/>
            </a:prstGeom>
            <a:grpFill/>
            <a:ln>
              <a:solidFill>
                <a:schemeClr val="accent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Oval 143"/>
            <p:cNvSpPr>
              <a:spLocks noChangeAspect="1"/>
            </p:cNvSpPr>
            <p:nvPr/>
          </p:nvSpPr>
          <p:spPr>
            <a:xfrm>
              <a:off x="2768028" y="2997285"/>
              <a:ext cx="551992" cy="55199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AU" dirty="0">
                  <a:solidFill>
                    <a:schemeClr val="bg1"/>
                  </a:solidFill>
                  <a:latin typeface="+mn-ea"/>
                  <a:cs typeface="+mn-ea"/>
                </a:rPr>
                <a:t>1</a:t>
              </a:r>
              <a:endParaRPr lang="en-AU" dirty="0">
                <a:solidFill>
                  <a:schemeClr val="bg1"/>
                </a:solidFill>
                <a:latin typeface="+mn-ea"/>
                <a:cs typeface="+mn-ea"/>
              </a:endParaRPr>
            </a:p>
          </p:txBody>
        </p:sp>
      </p:grpSp>
      <p:sp>
        <p:nvSpPr>
          <p:cNvPr id="145" name="Text Placeholder 32"/>
          <p:cNvSpPr txBox="1"/>
          <p:nvPr/>
        </p:nvSpPr>
        <p:spPr>
          <a:xfrm>
            <a:off x="2128382" y="4002483"/>
            <a:ext cx="1925820" cy="214084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1400" dirty="0"/>
              <a:t>这一时期的机器人属于“示教再现”</a:t>
            </a:r>
            <a:r>
              <a:rPr lang="en-US" altLang="zh-CN" sz="1400" dirty="0"/>
              <a:t>(Tech-in/Playback)</a:t>
            </a:r>
            <a:r>
              <a:rPr lang="zh-CN" altLang="en-US" sz="1400" dirty="0"/>
              <a:t>型机器人，只具有记忆、存储能力，按相应程序重复作业，但对周围环境基本没有感知与反馈控制能力。这种机器人被称作第一代机器人</a:t>
            </a:r>
            <a:r>
              <a:rPr lang="zh-CN" altLang="en-US" sz="1000" dirty="0"/>
              <a:t>。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 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146" name="Text Placeholder 33"/>
          <p:cNvSpPr txBox="1"/>
          <p:nvPr/>
        </p:nvSpPr>
        <p:spPr>
          <a:xfrm>
            <a:off x="2263575" y="3772264"/>
            <a:ext cx="1544321" cy="230219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1300" b="1" dirty="0">
                <a:solidFill>
                  <a:schemeClr val="accent1"/>
                </a:solidFill>
                <a:latin typeface="+mn-ea"/>
                <a:cs typeface="+mn-ea"/>
              </a:rPr>
              <a:t>第一代机器人</a:t>
            </a:r>
            <a:endParaRPr lang="zh-CN" altLang="en-US" sz="1300" b="1" dirty="0">
              <a:solidFill>
                <a:schemeClr val="accent1"/>
              </a:solidFill>
              <a:latin typeface="+mn-ea"/>
              <a:cs typeface="+mn-ea"/>
            </a:endParaRPr>
          </a:p>
        </p:txBody>
      </p:sp>
      <p:grpSp>
        <p:nvGrpSpPr>
          <p:cNvPr id="57" name="Group 4"/>
          <p:cNvGrpSpPr/>
          <p:nvPr/>
        </p:nvGrpSpPr>
        <p:grpSpPr>
          <a:xfrm>
            <a:off x="5757852" y="2732605"/>
            <a:ext cx="551920" cy="816672"/>
            <a:chOff x="5757807" y="2732605"/>
            <a:chExt cx="551992" cy="816672"/>
          </a:xfrm>
          <a:solidFill>
            <a:schemeClr val="accent1"/>
          </a:solidFill>
        </p:grpSpPr>
        <p:cxnSp>
          <p:nvCxnSpPr>
            <p:cNvPr id="148" name="Straight Connector 147"/>
            <p:cNvCxnSpPr/>
            <p:nvPr/>
          </p:nvCxnSpPr>
          <p:spPr>
            <a:xfrm rot="10800000">
              <a:off x="6033804" y="2732605"/>
              <a:ext cx="0" cy="360191"/>
            </a:xfrm>
            <a:prstGeom prst="line">
              <a:avLst/>
            </a:prstGeom>
            <a:grpFill/>
            <a:ln>
              <a:solidFill>
                <a:schemeClr val="accent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Oval 148"/>
            <p:cNvSpPr>
              <a:spLocks noChangeAspect="1"/>
            </p:cNvSpPr>
            <p:nvPr/>
          </p:nvSpPr>
          <p:spPr>
            <a:xfrm>
              <a:off x="5757807" y="2997285"/>
              <a:ext cx="551992" cy="55199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+mn-ea"/>
                  <a:cs typeface="+mn-ea"/>
                </a:rPr>
                <a:t>2</a:t>
              </a:r>
              <a:endParaRPr lang="en-US" dirty="0">
                <a:solidFill>
                  <a:schemeClr val="bg1"/>
                </a:solidFill>
                <a:latin typeface="+mn-ea"/>
                <a:cs typeface="+mn-ea"/>
              </a:endParaRPr>
            </a:p>
          </p:txBody>
        </p:sp>
      </p:grpSp>
      <p:sp>
        <p:nvSpPr>
          <p:cNvPr id="150" name="Text Placeholder 32"/>
          <p:cNvSpPr txBox="1"/>
          <p:nvPr/>
        </p:nvSpPr>
        <p:spPr>
          <a:xfrm>
            <a:off x="4976563" y="4046560"/>
            <a:ext cx="2090825" cy="243713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1400" dirty="0"/>
              <a:t>随着传感技术，包括视觉传感器、非视觉传感器</a:t>
            </a:r>
            <a:r>
              <a:rPr lang="en-US" altLang="zh-CN" sz="1400" dirty="0"/>
              <a:t>(</a:t>
            </a:r>
            <a:r>
              <a:rPr lang="zh-CN" altLang="en-US" sz="1400" dirty="0"/>
              <a:t>力觉、触觉、接近觉等</a:t>
            </a:r>
            <a:r>
              <a:rPr lang="en-US" altLang="zh-CN" sz="1400" dirty="0"/>
              <a:t>)</a:t>
            </a:r>
            <a:r>
              <a:rPr lang="zh-CN" altLang="en-US" sz="1400" dirty="0"/>
              <a:t>以及信息处理技术的发展，出现了第二代机器人一有感觉的机器人。它能够获得作业环境和作业对象的部分有关信息，进行</a:t>
            </a:r>
            <a:r>
              <a:rPr lang="en-US" altLang="zh-CN" sz="1400" dirty="0"/>
              <a:t>-</a:t>
            </a:r>
            <a:r>
              <a:rPr lang="zh-CN" altLang="en-US" sz="1400" dirty="0"/>
              <a:t>定的实时处理，引导机器人进行作业。第二代机器人已进入了实用化，在工业生产中得到了广泛应用。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 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151" name="Text Placeholder 33"/>
          <p:cNvSpPr txBox="1"/>
          <p:nvPr/>
        </p:nvSpPr>
        <p:spPr>
          <a:xfrm>
            <a:off x="5252965" y="3772264"/>
            <a:ext cx="1544321" cy="230219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1300" b="1" dirty="0">
                <a:solidFill>
                  <a:schemeClr val="accent1"/>
                </a:solidFill>
                <a:latin typeface="+mn-ea"/>
                <a:cs typeface="+mn-ea"/>
              </a:rPr>
              <a:t>第二代机器人</a:t>
            </a:r>
            <a:endParaRPr lang="zh-CN" altLang="en-US" sz="1300" b="1" dirty="0">
              <a:solidFill>
                <a:schemeClr val="accent1"/>
              </a:solidFill>
              <a:latin typeface="+mn-ea"/>
              <a:cs typeface="+mn-ea"/>
            </a:endParaRPr>
          </a:p>
        </p:txBody>
      </p:sp>
      <p:grpSp>
        <p:nvGrpSpPr>
          <p:cNvPr id="60" name="Group 6"/>
          <p:cNvGrpSpPr/>
          <p:nvPr/>
        </p:nvGrpSpPr>
        <p:grpSpPr>
          <a:xfrm>
            <a:off x="8747241" y="2732605"/>
            <a:ext cx="551920" cy="816672"/>
            <a:chOff x="8747586" y="2732605"/>
            <a:chExt cx="551992" cy="816672"/>
          </a:xfrm>
          <a:solidFill>
            <a:schemeClr val="accent1"/>
          </a:solidFill>
        </p:grpSpPr>
        <p:cxnSp>
          <p:nvCxnSpPr>
            <p:cNvPr id="163" name="Straight Connector 162"/>
            <p:cNvCxnSpPr/>
            <p:nvPr/>
          </p:nvCxnSpPr>
          <p:spPr>
            <a:xfrm rot="10800000">
              <a:off x="9023583" y="2732605"/>
              <a:ext cx="0" cy="360191"/>
            </a:xfrm>
            <a:prstGeom prst="line">
              <a:avLst/>
            </a:prstGeom>
            <a:grpFill/>
            <a:ln>
              <a:solidFill>
                <a:schemeClr val="accent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Oval 163"/>
            <p:cNvSpPr>
              <a:spLocks noChangeAspect="1"/>
            </p:cNvSpPr>
            <p:nvPr/>
          </p:nvSpPr>
          <p:spPr>
            <a:xfrm>
              <a:off x="8747586" y="2997285"/>
              <a:ext cx="551992" cy="55199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lvl="0" algn="ctr"/>
              <a:r>
                <a:rPr lang="en-AU" dirty="0">
                  <a:solidFill>
                    <a:srgbClr val="FFFFFF"/>
                  </a:solidFill>
                  <a:latin typeface="+mn-ea"/>
                  <a:cs typeface="+mn-ea"/>
                </a:rPr>
                <a:t>3</a:t>
              </a:r>
              <a:endParaRPr lang="en-US" dirty="0">
                <a:solidFill>
                  <a:srgbClr val="FFFFFF"/>
                </a:solidFill>
                <a:latin typeface="+mn-ea"/>
                <a:cs typeface="+mn-ea"/>
              </a:endParaRPr>
            </a:p>
          </p:txBody>
        </p:sp>
      </p:grpSp>
      <p:sp>
        <p:nvSpPr>
          <p:cNvPr id="165" name="Text Placeholder 32"/>
          <p:cNvSpPr txBox="1"/>
          <p:nvPr/>
        </p:nvSpPr>
        <p:spPr>
          <a:xfrm>
            <a:off x="8255613" y="4052442"/>
            <a:ext cx="1535176" cy="219243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br>
              <a:rPr lang="zh-CN" altLang="en-US" sz="1000" dirty="0"/>
            </a:br>
            <a:br>
              <a:rPr lang="zh-CN" altLang="en-US" sz="1000" dirty="0"/>
            </a:br>
            <a:r>
              <a:rPr lang="zh-CN" altLang="en-US" sz="1400" dirty="0"/>
              <a:t>第三代机器人是目前正在研究的“智能机器人”。它不仅具有比第二代机器人更加完善的环境感知能力，而且还具有逻辑思维、判断和决策能力，可根据作业要求与环境信息自主地进行工作</a:t>
            </a:r>
            <a:r>
              <a:rPr lang="zh-CN" altLang="en-US" sz="1000" dirty="0"/>
              <a:t>。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166" name="Text Placeholder 33"/>
          <p:cNvSpPr txBox="1"/>
          <p:nvPr/>
        </p:nvSpPr>
        <p:spPr>
          <a:xfrm>
            <a:off x="8242355" y="3772264"/>
            <a:ext cx="1544321" cy="230219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1300" b="1" dirty="0">
                <a:solidFill>
                  <a:schemeClr val="accent1"/>
                </a:solidFill>
                <a:latin typeface="+mn-ea"/>
                <a:cs typeface="+mn-ea"/>
              </a:rPr>
              <a:t>第三代机器人</a:t>
            </a:r>
            <a:endParaRPr lang="zh-CN" altLang="en-US" sz="1300" b="1" dirty="0">
              <a:solidFill>
                <a:schemeClr val="accent1"/>
              </a:solidFill>
              <a:latin typeface="+mn-ea"/>
              <a:cs typeface="+mn-ea"/>
            </a:endParaRPr>
          </a:p>
        </p:txBody>
      </p:sp>
    </p:spTree>
  </p:cSld>
  <p:clrMapOvr>
    <a:masterClrMapping/>
  </p:clrMapOvr>
  <p:transition advTm="9173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0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  <p:bldP spid="146" grpId="0"/>
      <p:bldP spid="150" grpId="0"/>
      <p:bldP spid="151" grpId="0"/>
      <p:bldP spid="165" grpId="0"/>
      <p:bldP spid="16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 userDrawn="1"/>
        </p:nvCxnSpPr>
        <p:spPr>
          <a:xfrm flipV="1">
            <a:off x="903796" y="620183"/>
            <a:ext cx="10714380" cy="1"/>
          </a:xfrm>
          <a:prstGeom prst="line">
            <a:avLst/>
          </a:prstGeom>
          <a:ln w="158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 userDrawn="1"/>
        </p:nvGrpSpPr>
        <p:grpSpPr>
          <a:xfrm>
            <a:off x="375102" y="235575"/>
            <a:ext cx="375504" cy="375487"/>
            <a:chOff x="406574" y="236732"/>
            <a:chExt cx="612048" cy="593261"/>
          </a:xfrm>
        </p:grpSpPr>
        <p:sp>
          <p:nvSpPr>
            <p:cNvPr id="4" name="矩形 3"/>
            <p:cNvSpPr/>
            <p:nvPr userDrawn="1"/>
          </p:nvSpPr>
          <p:spPr>
            <a:xfrm>
              <a:off x="406574" y="236732"/>
              <a:ext cx="504000" cy="504000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 userDrawn="1"/>
          </p:nvSpPr>
          <p:spPr>
            <a:xfrm>
              <a:off x="694606" y="512239"/>
              <a:ext cx="324016" cy="3177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/>
          <p:cNvGrpSpPr/>
          <p:nvPr userDrawn="1"/>
        </p:nvGrpSpPr>
        <p:grpSpPr>
          <a:xfrm>
            <a:off x="9909606" y="167297"/>
            <a:ext cx="1974939" cy="521970"/>
            <a:chOff x="2906158" y="354532"/>
            <a:chExt cx="2295774" cy="812900"/>
          </a:xfrm>
        </p:grpSpPr>
        <p:sp>
          <p:nvSpPr>
            <p:cNvPr id="7" name="TextBox 18"/>
            <p:cNvSpPr txBox="1"/>
            <p:nvPr/>
          </p:nvSpPr>
          <p:spPr>
            <a:xfrm>
              <a:off x="3741008" y="479884"/>
              <a:ext cx="1325774" cy="4291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您的公司名称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" name="TextBox 19"/>
            <p:cNvSpPr txBox="1"/>
            <p:nvPr/>
          </p:nvSpPr>
          <p:spPr>
            <a:xfrm>
              <a:off x="3743581" y="734075"/>
              <a:ext cx="1458351" cy="2976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YOUR CONPANY NAME</a:t>
              </a:r>
              <a:endParaRPr lang="zh-CN" altLang="en-US" sz="6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Box 20"/>
            <p:cNvSpPr txBox="1"/>
            <p:nvPr/>
          </p:nvSpPr>
          <p:spPr>
            <a:xfrm>
              <a:off x="2906158" y="354532"/>
              <a:ext cx="1063242" cy="8129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spc="-150" dirty="0">
                  <a:solidFill>
                    <a:schemeClr val="accent1"/>
                  </a:solidFill>
                  <a:latin typeface="Impact" panose="020B0806030902050204" pitchFamily="34" charset="0"/>
                  <a:cs typeface="Arial" panose="020B0604020202020204" pitchFamily="34" charset="0"/>
                </a:rPr>
                <a:t>LOGO</a:t>
              </a:r>
              <a:endParaRPr lang="zh-CN" altLang="en-US" sz="2800" spc="-15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5" name="标题 1"/>
          <p:cNvSpPr txBox="1"/>
          <p:nvPr/>
        </p:nvSpPr>
        <p:spPr>
          <a:xfrm>
            <a:off x="889797" y="216059"/>
            <a:ext cx="3794206" cy="358324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200" b="0" i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altLang="en-US" sz="2800" dirty="0">
                <a:sym typeface="微软雅黑" panose="020B0503020204020204" charset="-122"/>
              </a:rPr>
              <a:t>项目简介</a:t>
            </a:r>
            <a:endParaRPr lang="zh-CN" altLang="en-US" sz="2800" dirty="0">
              <a:sym typeface="微软雅黑" panose="020B0503020204020204" charset="-122"/>
            </a:endParaRPr>
          </a:p>
        </p:txBody>
      </p:sp>
      <p:sp>
        <p:nvSpPr>
          <p:cNvPr id="28" name="Rectangle 5"/>
          <p:cNvSpPr/>
          <p:nvPr/>
        </p:nvSpPr>
        <p:spPr bwMode="auto">
          <a:xfrm>
            <a:off x="1220490" y="1803430"/>
            <a:ext cx="2832853" cy="3203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192000" tIns="50800" rIns="50800" bIns="50800" anchor="ctr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marL="0" marR="0" lvl="0" indent="0" algn="ctr" defTabSz="1218565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1600" kern="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项目背景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</p:txBody>
      </p:sp>
      <p:sp>
        <p:nvSpPr>
          <p:cNvPr id="31" name="Rectangle 8"/>
          <p:cNvSpPr/>
          <p:nvPr/>
        </p:nvSpPr>
        <p:spPr bwMode="auto">
          <a:xfrm>
            <a:off x="4683455" y="1817991"/>
            <a:ext cx="6248163" cy="3723747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 w="63500">
            <a:solidFill>
              <a:srgbClr val="FFFFFF"/>
            </a:solidFill>
            <a:miter lim="800000"/>
          </a:ln>
          <a:effectLst>
            <a:outerShdw blurRad="38100" dist="23000" dir="5400000" algn="ctr" rotWithShape="0">
              <a:srgbClr val="2462AD">
                <a:alpha val="14998"/>
              </a:srgbClr>
            </a:outerShdw>
          </a:effectLst>
        </p:spPr>
        <p:txBody>
          <a:bodyPr lIns="50800" tIns="50800" rIns="50800" bIns="50800" anchor="ctr"/>
          <a:lstStyle/>
          <a:p>
            <a:pPr marL="0" marR="0" lvl="0" indent="0" defTabSz="1218565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vis Bold" charset="0"/>
              <a:sym typeface="nevis Bold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260382" y="2201716"/>
            <a:ext cx="2688024" cy="30982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1218565"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从去年年初起，到目前为止，新冠疫情仍未彻底平息，一些地区也反反复复多次因无症状感染者的出现而再次封锁，居民被迫居家。俗话说：民以食为天。居家期间，无法出门购买食品，成为了大多数人疫情期间日常生活中最感到头疼的问题之一。为此，我们小组商讨出了“买菜机器人”这一企划。“小型买菜机器”理想情况下可解决居民短期的买菜需求。足不出户，只需通过较为简单的操作系统即可。</a:t>
            </a:r>
            <a:endParaRPr lang="zh-CN" altLang="zh-CN" sz="1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 defTabSz="1218565" fontAlgn="base">
              <a:lnSpc>
                <a:spcPts val="16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335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advTm="3791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bldLvl="0" animBg="1"/>
      <p:bldP spid="31" grpId="0" bldLvl="0" animBg="1"/>
      <p:bldP spid="3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83846" y="2336262"/>
            <a:ext cx="29193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zh-CN" altLang="en-US" sz="4800" b="1" spc="4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产品介绍</a:t>
            </a:r>
            <a:endParaRPr lang="zh-CN" altLang="en-US" sz="4800" b="1" spc="400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2642896" y="3304201"/>
            <a:ext cx="4357441" cy="0"/>
          </a:xfrm>
          <a:prstGeom prst="line">
            <a:avLst/>
          </a:prstGeom>
          <a:ln w="9525">
            <a:solidFill>
              <a:schemeClr val="accent1"/>
            </a:solidFill>
            <a:prstDash val="soli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9"/>
          <p:cNvSpPr txBox="1"/>
          <p:nvPr/>
        </p:nvSpPr>
        <p:spPr>
          <a:xfrm>
            <a:off x="2724202" y="3491878"/>
            <a:ext cx="2677253" cy="2666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28600" lvl="1" indent="-228600">
              <a:buFont typeface="Wingdings" panose="05000000000000000000" pitchFamily="2" charset="2"/>
              <a:buChar char="l"/>
            </a:pPr>
            <a:r>
              <a:rPr lang="zh-CN" altLang="en-US" sz="1735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材料与仪器</a:t>
            </a:r>
            <a:endParaRPr lang="zh-CN" altLang="en-US" sz="1735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202336" y="2336262"/>
            <a:ext cx="2016224" cy="2016224"/>
            <a:chOff x="2118480" y="1316166"/>
            <a:chExt cx="1512168" cy="1512168"/>
          </a:xfrm>
        </p:grpSpPr>
        <p:sp>
          <p:nvSpPr>
            <p:cNvPr id="25" name="椭圆 24"/>
            <p:cNvSpPr/>
            <p:nvPr/>
          </p:nvSpPr>
          <p:spPr>
            <a:xfrm>
              <a:off x="2118480" y="1316166"/>
              <a:ext cx="1512168" cy="1512168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accent1"/>
                </a:solidFill>
              </a:endParaRPr>
            </a:p>
          </p:txBody>
        </p:sp>
        <p:sp>
          <p:nvSpPr>
            <p:cNvPr id="26" name="TextBox 67"/>
            <p:cNvSpPr txBox="1"/>
            <p:nvPr/>
          </p:nvSpPr>
          <p:spPr>
            <a:xfrm>
              <a:off x="2363474" y="1556810"/>
              <a:ext cx="1022180" cy="991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algn="ctr"/>
              <a:r>
                <a:rPr lang="en-US" altLang="zh-CN" sz="8000" spc="300" dirty="0">
                  <a:solidFill>
                    <a:schemeClr val="accent1"/>
                  </a:solidFill>
                  <a:latin typeface="Impact" panose="020B0806030902050204" pitchFamily="34" charset="0"/>
                  <a:ea typeface="微软雅黑" panose="020B0503020204020204" charset="-122"/>
                </a:rPr>
                <a:t>02</a:t>
              </a:r>
              <a:endParaRPr lang="en-US" altLang="zh-CN" sz="8000" spc="300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charset="-122"/>
              </a:endParaRPr>
            </a:p>
          </p:txBody>
        </p:sp>
      </p:grpSp>
      <p:pic>
        <p:nvPicPr>
          <p:cNvPr id="27" name="图片 26" descr="cffd46de7401b6e8700251aa8fd6c33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00240" y="664210"/>
            <a:ext cx="4964430" cy="417449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73" name="任意多边形 72"/>
          <p:cNvSpPr/>
          <p:nvPr/>
        </p:nvSpPr>
        <p:spPr>
          <a:xfrm rot="10800000">
            <a:off x="80010" y="-3175"/>
            <a:ext cx="1485900" cy="1148080"/>
          </a:xfrm>
          <a:custGeom>
            <a:avLst/>
            <a:gdLst>
              <a:gd name="connsiteX0" fmla="*/ 1656184 w 1656185"/>
              <a:gd name="connsiteY0" fmla="*/ 1516880 h 1516880"/>
              <a:gd name="connsiteX1" fmla="*/ 0 w 1656185"/>
              <a:gd name="connsiteY1" fmla="*/ 1516880 h 1516880"/>
              <a:gd name="connsiteX2" fmla="*/ 0 w 1656185"/>
              <a:gd name="connsiteY2" fmla="*/ 436760 h 1516880"/>
              <a:gd name="connsiteX3" fmla="*/ 8840 w 1656185"/>
              <a:gd name="connsiteY3" fmla="*/ 436760 h 1516880"/>
              <a:gd name="connsiteX4" fmla="*/ 828093 w 1656185"/>
              <a:gd name="connsiteY4" fmla="*/ 0 h 1516880"/>
              <a:gd name="connsiteX5" fmla="*/ 1647346 w 1656185"/>
              <a:gd name="connsiteY5" fmla="*/ 436760 h 1516880"/>
              <a:gd name="connsiteX6" fmla="*/ 1656184 w 1656185"/>
              <a:gd name="connsiteY6" fmla="*/ 436760 h 1516880"/>
              <a:gd name="connsiteX7" fmla="*/ 1656184 w 1656185"/>
              <a:gd name="connsiteY7" fmla="*/ 441472 h 1516880"/>
              <a:gd name="connsiteX8" fmla="*/ 1656185 w 1656185"/>
              <a:gd name="connsiteY8" fmla="*/ 441472 h 1516880"/>
              <a:gd name="connsiteX9" fmla="*/ 1656184 w 1656185"/>
              <a:gd name="connsiteY9" fmla="*/ 441472 h 1516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56185" h="1516880">
                <a:moveTo>
                  <a:pt x="1656184" y="1516880"/>
                </a:moveTo>
                <a:lnTo>
                  <a:pt x="0" y="1516880"/>
                </a:lnTo>
                <a:lnTo>
                  <a:pt x="0" y="436760"/>
                </a:lnTo>
                <a:lnTo>
                  <a:pt x="8840" y="436760"/>
                </a:lnTo>
                <a:lnTo>
                  <a:pt x="828093" y="0"/>
                </a:lnTo>
                <a:lnTo>
                  <a:pt x="1647346" y="436760"/>
                </a:lnTo>
                <a:lnTo>
                  <a:pt x="1656184" y="436760"/>
                </a:lnTo>
                <a:lnTo>
                  <a:pt x="1656184" y="441472"/>
                </a:lnTo>
                <a:lnTo>
                  <a:pt x="1656185" y="441472"/>
                </a:lnTo>
                <a:lnTo>
                  <a:pt x="1656184" y="44147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cxnSp>
        <p:nvCxnSpPr>
          <p:cNvPr id="74" name="直接连接符 73"/>
          <p:cNvCxnSpPr/>
          <p:nvPr/>
        </p:nvCxnSpPr>
        <p:spPr>
          <a:xfrm>
            <a:off x="192551" y="272151"/>
            <a:ext cx="1079987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192551" y="738819"/>
            <a:ext cx="1079987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153"/>
          <p:cNvSpPr txBox="1"/>
          <p:nvPr/>
        </p:nvSpPr>
        <p:spPr>
          <a:xfrm>
            <a:off x="202565" y="272415"/>
            <a:ext cx="1401445" cy="464185"/>
          </a:xfrm>
          <a:prstGeom prst="rect">
            <a:avLst/>
          </a:prstGeom>
          <a:noFill/>
        </p:spPr>
        <p:txBody>
          <a:bodyPr wrap="square" lIns="96380" tIns="48189" rIns="96380" bIns="48189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spc="3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LOGO</a:t>
            </a:r>
            <a:endParaRPr lang="en-US" altLang="zh-CN" sz="2400" spc="3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grpSp>
        <p:nvGrpSpPr>
          <p:cNvPr id="77" name="组合 76"/>
          <p:cNvGrpSpPr/>
          <p:nvPr/>
        </p:nvGrpSpPr>
        <p:grpSpPr>
          <a:xfrm>
            <a:off x="-6985" y="5638800"/>
            <a:ext cx="12219305" cy="1208405"/>
            <a:chOff x="-15875" y="5826125"/>
            <a:chExt cx="12874625" cy="1406525"/>
          </a:xfrm>
        </p:grpSpPr>
        <p:sp>
          <p:nvSpPr>
            <p:cNvPr id="78" name="Freeform 6"/>
            <p:cNvSpPr/>
            <p:nvPr/>
          </p:nvSpPr>
          <p:spPr bwMode="auto">
            <a:xfrm>
              <a:off x="-15875" y="5826125"/>
              <a:ext cx="12874625" cy="1406525"/>
            </a:xfrm>
            <a:custGeom>
              <a:avLst/>
              <a:gdLst>
                <a:gd name="T0" fmla="*/ 0 w 5734"/>
                <a:gd name="T1" fmla="*/ 0 h 886"/>
                <a:gd name="T2" fmla="*/ 123 w 5734"/>
                <a:gd name="T3" fmla="*/ 88 h 886"/>
                <a:gd name="T4" fmla="*/ 249 w 5734"/>
                <a:gd name="T5" fmla="*/ 165 h 886"/>
                <a:gd name="T6" fmla="*/ 377 w 5734"/>
                <a:gd name="T7" fmla="*/ 233 h 886"/>
                <a:gd name="T8" fmla="*/ 510 w 5734"/>
                <a:gd name="T9" fmla="*/ 293 h 886"/>
                <a:gd name="T10" fmla="*/ 646 w 5734"/>
                <a:gd name="T11" fmla="*/ 343 h 886"/>
                <a:gd name="T12" fmla="*/ 785 w 5734"/>
                <a:gd name="T13" fmla="*/ 387 h 886"/>
                <a:gd name="T14" fmla="*/ 926 w 5734"/>
                <a:gd name="T15" fmla="*/ 422 h 886"/>
                <a:gd name="T16" fmla="*/ 1072 w 5734"/>
                <a:gd name="T17" fmla="*/ 452 h 886"/>
                <a:gd name="T18" fmla="*/ 1219 w 5734"/>
                <a:gd name="T19" fmla="*/ 473 h 886"/>
                <a:gd name="T20" fmla="*/ 1368 w 5734"/>
                <a:gd name="T21" fmla="*/ 490 h 886"/>
                <a:gd name="T22" fmla="*/ 1520 w 5734"/>
                <a:gd name="T23" fmla="*/ 501 h 886"/>
                <a:gd name="T24" fmla="*/ 1674 w 5734"/>
                <a:gd name="T25" fmla="*/ 506 h 886"/>
                <a:gd name="T26" fmla="*/ 1830 w 5734"/>
                <a:gd name="T27" fmla="*/ 506 h 886"/>
                <a:gd name="T28" fmla="*/ 1987 w 5734"/>
                <a:gd name="T29" fmla="*/ 503 h 886"/>
                <a:gd name="T30" fmla="*/ 2147 w 5734"/>
                <a:gd name="T31" fmla="*/ 494 h 886"/>
                <a:gd name="T32" fmla="*/ 2306 w 5734"/>
                <a:gd name="T33" fmla="*/ 483 h 886"/>
                <a:gd name="T34" fmla="*/ 2469 w 5734"/>
                <a:gd name="T35" fmla="*/ 469 h 886"/>
                <a:gd name="T36" fmla="*/ 2632 w 5734"/>
                <a:gd name="T37" fmla="*/ 454 h 886"/>
                <a:gd name="T38" fmla="*/ 2796 w 5734"/>
                <a:gd name="T39" fmla="*/ 434 h 886"/>
                <a:gd name="T40" fmla="*/ 2961 w 5734"/>
                <a:gd name="T41" fmla="*/ 415 h 886"/>
                <a:gd name="T42" fmla="*/ 3125 w 5734"/>
                <a:gd name="T43" fmla="*/ 394 h 886"/>
                <a:gd name="T44" fmla="*/ 3292 w 5734"/>
                <a:gd name="T45" fmla="*/ 371 h 886"/>
                <a:gd name="T46" fmla="*/ 3458 w 5734"/>
                <a:gd name="T47" fmla="*/ 350 h 886"/>
                <a:gd name="T48" fmla="*/ 3624 w 5734"/>
                <a:gd name="T49" fmla="*/ 328 h 886"/>
                <a:gd name="T50" fmla="*/ 3793 w 5734"/>
                <a:gd name="T51" fmla="*/ 307 h 886"/>
                <a:gd name="T52" fmla="*/ 3959 w 5734"/>
                <a:gd name="T53" fmla="*/ 287 h 886"/>
                <a:gd name="T54" fmla="*/ 4125 w 5734"/>
                <a:gd name="T55" fmla="*/ 268 h 886"/>
                <a:gd name="T56" fmla="*/ 4290 w 5734"/>
                <a:gd name="T57" fmla="*/ 252 h 886"/>
                <a:gd name="T58" fmla="*/ 4454 w 5734"/>
                <a:gd name="T59" fmla="*/ 238 h 886"/>
                <a:gd name="T60" fmla="*/ 4619 w 5734"/>
                <a:gd name="T61" fmla="*/ 228 h 886"/>
                <a:gd name="T62" fmla="*/ 4784 w 5734"/>
                <a:gd name="T63" fmla="*/ 221 h 886"/>
                <a:gd name="T64" fmla="*/ 4945 w 5734"/>
                <a:gd name="T65" fmla="*/ 217 h 886"/>
                <a:gd name="T66" fmla="*/ 5106 w 5734"/>
                <a:gd name="T67" fmla="*/ 217 h 886"/>
                <a:gd name="T68" fmla="*/ 5265 w 5734"/>
                <a:gd name="T69" fmla="*/ 223 h 886"/>
                <a:gd name="T70" fmla="*/ 5424 w 5734"/>
                <a:gd name="T71" fmla="*/ 233 h 886"/>
                <a:gd name="T72" fmla="*/ 5580 w 5734"/>
                <a:gd name="T73" fmla="*/ 249 h 886"/>
                <a:gd name="T74" fmla="*/ 5734 w 5734"/>
                <a:gd name="T75" fmla="*/ 272 h 886"/>
                <a:gd name="T76" fmla="*/ 5734 w 5734"/>
                <a:gd name="T77" fmla="*/ 886 h 886"/>
                <a:gd name="T78" fmla="*/ 0 w 5734"/>
                <a:gd name="T79" fmla="*/ 886 h 886"/>
                <a:gd name="T80" fmla="*/ 0 w 5734"/>
                <a:gd name="T81" fmla="*/ 0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734" h="886">
                  <a:moveTo>
                    <a:pt x="0" y="0"/>
                  </a:moveTo>
                  <a:lnTo>
                    <a:pt x="123" y="88"/>
                  </a:lnTo>
                  <a:lnTo>
                    <a:pt x="249" y="165"/>
                  </a:lnTo>
                  <a:lnTo>
                    <a:pt x="377" y="233"/>
                  </a:lnTo>
                  <a:lnTo>
                    <a:pt x="510" y="293"/>
                  </a:lnTo>
                  <a:lnTo>
                    <a:pt x="646" y="343"/>
                  </a:lnTo>
                  <a:lnTo>
                    <a:pt x="785" y="387"/>
                  </a:lnTo>
                  <a:lnTo>
                    <a:pt x="926" y="422"/>
                  </a:lnTo>
                  <a:lnTo>
                    <a:pt x="1072" y="452"/>
                  </a:lnTo>
                  <a:lnTo>
                    <a:pt x="1219" y="473"/>
                  </a:lnTo>
                  <a:lnTo>
                    <a:pt x="1368" y="490"/>
                  </a:lnTo>
                  <a:lnTo>
                    <a:pt x="1520" y="501"/>
                  </a:lnTo>
                  <a:lnTo>
                    <a:pt x="1674" y="506"/>
                  </a:lnTo>
                  <a:lnTo>
                    <a:pt x="1830" y="506"/>
                  </a:lnTo>
                  <a:lnTo>
                    <a:pt x="1987" y="503"/>
                  </a:lnTo>
                  <a:lnTo>
                    <a:pt x="2147" y="494"/>
                  </a:lnTo>
                  <a:lnTo>
                    <a:pt x="2306" y="483"/>
                  </a:lnTo>
                  <a:lnTo>
                    <a:pt x="2469" y="469"/>
                  </a:lnTo>
                  <a:lnTo>
                    <a:pt x="2632" y="454"/>
                  </a:lnTo>
                  <a:lnTo>
                    <a:pt x="2796" y="434"/>
                  </a:lnTo>
                  <a:lnTo>
                    <a:pt x="2961" y="415"/>
                  </a:lnTo>
                  <a:lnTo>
                    <a:pt x="3125" y="394"/>
                  </a:lnTo>
                  <a:lnTo>
                    <a:pt x="3292" y="371"/>
                  </a:lnTo>
                  <a:lnTo>
                    <a:pt x="3458" y="350"/>
                  </a:lnTo>
                  <a:lnTo>
                    <a:pt x="3624" y="328"/>
                  </a:lnTo>
                  <a:lnTo>
                    <a:pt x="3793" y="307"/>
                  </a:lnTo>
                  <a:lnTo>
                    <a:pt x="3959" y="287"/>
                  </a:lnTo>
                  <a:lnTo>
                    <a:pt x="4125" y="268"/>
                  </a:lnTo>
                  <a:lnTo>
                    <a:pt x="4290" y="252"/>
                  </a:lnTo>
                  <a:lnTo>
                    <a:pt x="4454" y="238"/>
                  </a:lnTo>
                  <a:lnTo>
                    <a:pt x="4619" y="228"/>
                  </a:lnTo>
                  <a:lnTo>
                    <a:pt x="4784" y="221"/>
                  </a:lnTo>
                  <a:lnTo>
                    <a:pt x="4945" y="217"/>
                  </a:lnTo>
                  <a:lnTo>
                    <a:pt x="5106" y="217"/>
                  </a:lnTo>
                  <a:lnTo>
                    <a:pt x="5265" y="223"/>
                  </a:lnTo>
                  <a:lnTo>
                    <a:pt x="5424" y="233"/>
                  </a:lnTo>
                  <a:lnTo>
                    <a:pt x="5580" y="249"/>
                  </a:lnTo>
                  <a:lnTo>
                    <a:pt x="5734" y="272"/>
                  </a:lnTo>
                  <a:lnTo>
                    <a:pt x="5734" y="886"/>
                  </a:lnTo>
                  <a:lnTo>
                    <a:pt x="0" y="8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29" tIns="45714" rIns="91429" bIns="45714" numCol="1" anchor="t" anchorCtr="0" compatLnSpc="1"/>
            <a:lstStyle/>
            <a:p>
              <a:endParaRPr lang="zh-CN" altLang="en-US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79" name="Freeform 7"/>
            <p:cNvSpPr/>
            <p:nvPr/>
          </p:nvSpPr>
          <p:spPr bwMode="auto">
            <a:xfrm>
              <a:off x="-15875" y="6188075"/>
              <a:ext cx="12874625" cy="1044575"/>
            </a:xfrm>
            <a:custGeom>
              <a:avLst/>
              <a:gdLst>
                <a:gd name="T0" fmla="*/ 5044 w 5734"/>
                <a:gd name="T1" fmla="*/ 0 h 658"/>
                <a:gd name="T2" fmla="*/ 5272 w 5734"/>
                <a:gd name="T3" fmla="*/ 7 h 658"/>
                <a:gd name="T4" fmla="*/ 5503 w 5734"/>
                <a:gd name="T5" fmla="*/ 21 h 658"/>
                <a:gd name="T6" fmla="*/ 5734 w 5734"/>
                <a:gd name="T7" fmla="*/ 44 h 658"/>
                <a:gd name="T8" fmla="*/ 5734 w 5734"/>
                <a:gd name="T9" fmla="*/ 658 h 658"/>
                <a:gd name="T10" fmla="*/ 0 w 5734"/>
                <a:gd name="T11" fmla="*/ 658 h 658"/>
                <a:gd name="T12" fmla="*/ 0 w 5734"/>
                <a:gd name="T13" fmla="*/ 355 h 658"/>
                <a:gd name="T14" fmla="*/ 179 w 5734"/>
                <a:gd name="T15" fmla="*/ 399 h 658"/>
                <a:gd name="T16" fmla="*/ 359 w 5734"/>
                <a:gd name="T17" fmla="*/ 430 h 658"/>
                <a:gd name="T18" fmla="*/ 541 w 5734"/>
                <a:gd name="T19" fmla="*/ 453 h 658"/>
                <a:gd name="T20" fmla="*/ 725 w 5734"/>
                <a:gd name="T21" fmla="*/ 467 h 658"/>
                <a:gd name="T22" fmla="*/ 911 w 5734"/>
                <a:gd name="T23" fmla="*/ 472 h 658"/>
                <a:gd name="T24" fmla="*/ 1100 w 5734"/>
                <a:gd name="T25" fmla="*/ 471 h 658"/>
                <a:gd name="T26" fmla="*/ 1289 w 5734"/>
                <a:gd name="T27" fmla="*/ 462 h 658"/>
                <a:gd name="T28" fmla="*/ 1481 w 5734"/>
                <a:gd name="T29" fmla="*/ 446 h 658"/>
                <a:gd name="T30" fmla="*/ 1674 w 5734"/>
                <a:gd name="T31" fmla="*/ 427 h 658"/>
                <a:gd name="T32" fmla="*/ 1870 w 5734"/>
                <a:gd name="T33" fmla="*/ 402 h 658"/>
                <a:gd name="T34" fmla="*/ 2068 w 5734"/>
                <a:gd name="T35" fmla="*/ 373 h 658"/>
                <a:gd name="T36" fmla="*/ 2268 w 5734"/>
                <a:gd name="T37" fmla="*/ 341 h 658"/>
                <a:gd name="T38" fmla="*/ 2469 w 5734"/>
                <a:gd name="T39" fmla="*/ 308 h 658"/>
                <a:gd name="T40" fmla="*/ 2672 w 5734"/>
                <a:gd name="T41" fmla="*/ 271 h 658"/>
                <a:gd name="T42" fmla="*/ 2879 w 5734"/>
                <a:gd name="T43" fmla="*/ 236 h 658"/>
                <a:gd name="T44" fmla="*/ 3085 w 5734"/>
                <a:gd name="T45" fmla="*/ 199 h 658"/>
                <a:gd name="T46" fmla="*/ 3295 w 5734"/>
                <a:gd name="T47" fmla="*/ 164 h 658"/>
                <a:gd name="T48" fmla="*/ 3507 w 5734"/>
                <a:gd name="T49" fmla="*/ 131 h 658"/>
                <a:gd name="T50" fmla="*/ 3721 w 5734"/>
                <a:gd name="T51" fmla="*/ 100 h 658"/>
                <a:gd name="T52" fmla="*/ 3936 w 5734"/>
                <a:gd name="T53" fmla="*/ 70 h 658"/>
                <a:gd name="T54" fmla="*/ 4153 w 5734"/>
                <a:gd name="T55" fmla="*/ 45 h 658"/>
                <a:gd name="T56" fmla="*/ 4374 w 5734"/>
                <a:gd name="T57" fmla="*/ 26 h 658"/>
                <a:gd name="T58" fmla="*/ 4594 w 5734"/>
                <a:gd name="T59" fmla="*/ 10 h 658"/>
                <a:gd name="T60" fmla="*/ 4819 w 5734"/>
                <a:gd name="T61" fmla="*/ 2 h 658"/>
                <a:gd name="T62" fmla="*/ 5044 w 5734"/>
                <a:gd name="T63" fmla="*/ 0 h 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734" h="658">
                  <a:moveTo>
                    <a:pt x="5044" y="0"/>
                  </a:moveTo>
                  <a:lnTo>
                    <a:pt x="5272" y="7"/>
                  </a:lnTo>
                  <a:lnTo>
                    <a:pt x="5503" y="21"/>
                  </a:lnTo>
                  <a:lnTo>
                    <a:pt x="5734" y="44"/>
                  </a:lnTo>
                  <a:lnTo>
                    <a:pt x="5734" y="658"/>
                  </a:lnTo>
                  <a:lnTo>
                    <a:pt x="0" y="658"/>
                  </a:lnTo>
                  <a:lnTo>
                    <a:pt x="0" y="355"/>
                  </a:lnTo>
                  <a:lnTo>
                    <a:pt x="179" y="399"/>
                  </a:lnTo>
                  <a:lnTo>
                    <a:pt x="359" y="430"/>
                  </a:lnTo>
                  <a:lnTo>
                    <a:pt x="541" y="453"/>
                  </a:lnTo>
                  <a:lnTo>
                    <a:pt x="725" y="467"/>
                  </a:lnTo>
                  <a:lnTo>
                    <a:pt x="911" y="472"/>
                  </a:lnTo>
                  <a:lnTo>
                    <a:pt x="1100" y="471"/>
                  </a:lnTo>
                  <a:lnTo>
                    <a:pt x="1289" y="462"/>
                  </a:lnTo>
                  <a:lnTo>
                    <a:pt x="1481" y="446"/>
                  </a:lnTo>
                  <a:lnTo>
                    <a:pt x="1674" y="427"/>
                  </a:lnTo>
                  <a:lnTo>
                    <a:pt x="1870" y="402"/>
                  </a:lnTo>
                  <a:lnTo>
                    <a:pt x="2068" y="373"/>
                  </a:lnTo>
                  <a:lnTo>
                    <a:pt x="2268" y="341"/>
                  </a:lnTo>
                  <a:lnTo>
                    <a:pt x="2469" y="308"/>
                  </a:lnTo>
                  <a:lnTo>
                    <a:pt x="2672" y="271"/>
                  </a:lnTo>
                  <a:lnTo>
                    <a:pt x="2879" y="236"/>
                  </a:lnTo>
                  <a:lnTo>
                    <a:pt x="3085" y="199"/>
                  </a:lnTo>
                  <a:lnTo>
                    <a:pt x="3295" y="164"/>
                  </a:lnTo>
                  <a:lnTo>
                    <a:pt x="3507" y="131"/>
                  </a:lnTo>
                  <a:lnTo>
                    <a:pt x="3721" y="100"/>
                  </a:lnTo>
                  <a:lnTo>
                    <a:pt x="3936" y="70"/>
                  </a:lnTo>
                  <a:lnTo>
                    <a:pt x="4153" y="45"/>
                  </a:lnTo>
                  <a:lnTo>
                    <a:pt x="4374" y="26"/>
                  </a:lnTo>
                  <a:lnTo>
                    <a:pt x="4594" y="10"/>
                  </a:lnTo>
                  <a:lnTo>
                    <a:pt x="4819" y="2"/>
                  </a:lnTo>
                  <a:lnTo>
                    <a:pt x="5044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</a:ln>
          </p:spPr>
          <p:txBody>
            <a:bodyPr vert="horz" wrap="square" lIns="91429" tIns="45714" rIns="91429" bIns="45714" numCol="1" anchor="t" anchorCtr="0" compatLnSpc="1"/>
            <a:lstStyle/>
            <a:p>
              <a:endParaRPr lang="zh-CN" altLang="en-US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</p:spTree>
  </p:cSld>
  <p:clrMapOvr>
    <a:masterClrMapping/>
  </p:clrMapOvr>
  <p:transition advTm="3932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73" grpId="0" bldLvl="0" animBg="1"/>
      <p:bldP spid="7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 userDrawn="1"/>
        </p:nvCxnSpPr>
        <p:spPr>
          <a:xfrm flipV="1">
            <a:off x="903796" y="620183"/>
            <a:ext cx="10714380" cy="1"/>
          </a:xfrm>
          <a:prstGeom prst="line">
            <a:avLst/>
          </a:prstGeom>
          <a:ln w="158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 userDrawn="1"/>
        </p:nvGrpSpPr>
        <p:grpSpPr>
          <a:xfrm>
            <a:off x="375102" y="235575"/>
            <a:ext cx="375504" cy="375487"/>
            <a:chOff x="406574" y="236732"/>
            <a:chExt cx="612048" cy="593261"/>
          </a:xfrm>
        </p:grpSpPr>
        <p:sp>
          <p:nvSpPr>
            <p:cNvPr id="4" name="矩形 3"/>
            <p:cNvSpPr/>
            <p:nvPr userDrawn="1"/>
          </p:nvSpPr>
          <p:spPr>
            <a:xfrm>
              <a:off x="406574" y="236732"/>
              <a:ext cx="504000" cy="504000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 userDrawn="1"/>
          </p:nvSpPr>
          <p:spPr>
            <a:xfrm>
              <a:off x="694606" y="512239"/>
              <a:ext cx="324016" cy="3177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/>
          <p:cNvGrpSpPr/>
          <p:nvPr userDrawn="1"/>
        </p:nvGrpSpPr>
        <p:grpSpPr>
          <a:xfrm>
            <a:off x="9909606" y="167297"/>
            <a:ext cx="1974939" cy="521970"/>
            <a:chOff x="2906158" y="354532"/>
            <a:chExt cx="2295774" cy="812900"/>
          </a:xfrm>
        </p:grpSpPr>
        <p:sp>
          <p:nvSpPr>
            <p:cNvPr id="7" name="TextBox 18"/>
            <p:cNvSpPr txBox="1"/>
            <p:nvPr/>
          </p:nvSpPr>
          <p:spPr>
            <a:xfrm>
              <a:off x="3741008" y="479884"/>
              <a:ext cx="1325774" cy="4291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您的公司名称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" name="TextBox 19"/>
            <p:cNvSpPr txBox="1"/>
            <p:nvPr/>
          </p:nvSpPr>
          <p:spPr>
            <a:xfrm>
              <a:off x="3743581" y="734075"/>
              <a:ext cx="1458351" cy="2976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YOUR CONPANY NAME</a:t>
              </a:r>
              <a:endParaRPr lang="zh-CN" altLang="en-US" sz="6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Box 20"/>
            <p:cNvSpPr txBox="1"/>
            <p:nvPr/>
          </p:nvSpPr>
          <p:spPr>
            <a:xfrm>
              <a:off x="2906158" y="354532"/>
              <a:ext cx="1063242" cy="8129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spc="-150" dirty="0">
                  <a:solidFill>
                    <a:schemeClr val="accent1"/>
                  </a:solidFill>
                  <a:latin typeface="Impact" panose="020B0806030902050204" pitchFamily="34" charset="0"/>
                  <a:cs typeface="Arial" panose="020B0604020202020204" pitchFamily="34" charset="0"/>
                </a:rPr>
                <a:t>LOGO</a:t>
              </a:r>
              <a:endParaRPr lang="zh-CN" altLang="en-US" sz="2800" spc="-15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5" name="标题 1"/>
          <p:cNvSpPr txBox="1"/>
          <p:nvPr/>
        </p:nvSpPr>
        <p:spPr>
          <a:xfrm>
            <a:off x="889797" y="216059"/>
            <a:ext cx="3794206" cy="358324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200" b="0" i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altLang="en-US" sz="2800" dirty="0">
                <a:sym typeface="微软雅黑" panose="020B0503020204020204" charset="-122"/>
              </a:rPr>
              <a:t>材料与仪器</a:t>
            </a:r>
            <a:endParaRPr lang="zh-CN" altLang="en-US" sz="2800" dirty="0">
              <a:sym typeface="微软雅黑" panose="020B0503020204020204" charset="-122"/>
            </a:endParaRPr>
          </a:p>
        </p:txBody>
      </p:sp>
      <p:grpSp>
        <p:nvGrpSpPr>
          <p:cNvPr id="78" name="Group 41"/>
          <p:cNvGrpSpPr/>
          <p:nvPr/>
        </p:nvGrpSpPr>
        <p:grpSpPr>
          <a:xfrm>
            <a:off x="1318818" y="1904207"/>
            <a:ext cx="2445309" cy="1221933"/>
            <a:chOff x="3622357" y="2670048"/>
            <a:chExt cx="4947287" cy="2471864"/>
          </a:xfrm>
          <a:solidFill>
            <a:schemeClr val="accent1">
              <a:alpha val="40000"/>
            </a:schemeClr>
          </a:solidFill>
        </p:grpSpPr>
        <p:sp>
          <p:nvSpPr>
            <p:cNvPr id="79" name="Freeform 26"/>
            <p:cNvSpPr/>
            <p:nvPr/>
          </p:nvSpPr>
          <p:spPr bwMode="auto">
            <a:xfrm>
              <a:off x="3622357" y="2670048"/>
              <a:ext cx="4947287" cy="2471863"/>
            </a:xfrm>
            <a:custGeom>
              <a:avLst/>
              <a:gdLst>
                <a:gd name="T0" fmla="*/ 587 w 587"/>
                <a:gd name="T1" fmla="*/ 293 h 293"/>
                <a:gd name="T2" fmla="*/ 293 w 587"/>
                <a:gd name="T3" fmla="*/ 0 h 293"/>
                <a:gd name="T4" fmla="*/ 0 w 587"/>
                <a:gd name="T5" fmla="*/ 293 h 293"/>
                <a:gd name="T6" fmla="*/ 587 w 587"/>
                <a:gd name="T7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7" h="293">
                  <a:moveTo>
                    <a:pt x="587" y="293"/>
                  </a:moveTo>
                  <a:cubicBezTo>
                    <a:pt x="587" y="131"/>
                    <a:pt x="455" y="0"/>
                    <a:pt x="293" y="0"/>
                  </a:cubicBezTo>
                  <a:cubicBezTo>
                    <a:pt x="132" y="0"/>
                    <a:pt x="0" y="131"/>
                    <a:pt x="0" y="293"/>
                  </a:cubicBezTo>
                  <a:lnTo>
                    <a:pt x="587" y="293"/>
                  </a:ln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 dirty="0">
                <a:latin typeface="+mn-ea"/>
                <a:cs typeface="+mn-ea"/>
              </a:endParaRPr>
            </a:p>
          </p:txBody>
        </p:sp>
        <p:sp>
          <p:nvSpPr>
            <p:cNvPr id="80" name="Freeform 26"/>
            <p:cNvSpPr/>
            <p:nvPr/>
          </p:nvSpPr>
          <p:spPr bwMode="auto">
            <a:xfrm>
              <a:off x="4082437" y="3129798"/>
              <a:ext cx="4027126" cy="2012113"/>
            </a:xfrm>
            <a:custGeom>
              <a:avLst/>
              <a:gdLst>
                <a:gd name="T0" fmla="*/ 587 w 587"/>
                <a:gd name="T1" fmla="*/ 293 h 293"/>
                <a:gd name="T2" fmla="*/ 293 w 587"/>
                <a:gd name="T3" fmla="*/ 0 h 293"/>
                <a:gd name="T4" fmla="*/ 0 w 587"/>
                <a:gd name="T5" fmla="*/ 293 h 293"/>
                <a:gd name="T6" fmla="*/ 587 w 587"/>
                <a:gd name="T7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7" h="293">
                  <a:moveTo>
                    <a:pt x="587" y="293"/>
                  </a:moveTo>
                  <a:cubicBezTo>
                    <a:pt x="587" y="131"/>
                    <a:pt x="455" y="0"/>
                    <a:pt x="293" y="0"/>
                  </a:cubicBezTo>
                  <a:cubicBezTo>
                    <a:pt x="132" y="0"/>
                    <a:pt x="0" y="131"/>
                    <a:pt x="0" y="293"/>
                  </a:cubicBezTo>
                  <a:lnTo>
                    <a:pt x="587" y="293"/>
                  </a:ln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 dirty="0">
                <a:latin typeface="+mn-ea"/>
                <a:cs typeface="+mn-ea"/>
              </a:endParaRPr>
            </a:p>
          </p:txBody>
        </p:sp>
        <p:sp>
          <p:nvSpPr>
            <p:cNvPr id="81" name="Freeform 26"/>
            <p:cNvSpPr/>
            <p:nvPr/>
          </p:nvSpPr>
          <p:spPr bwMode="auto">
            <a:xfrm>
              <a:off x="4537413" y="3584447"/>
              <a:ext cx="3117175" cy="1557465"/>
            </a:xfrm>
            <a:custGeom>
              <a:avLst/>
              <a:gdLst>
                <a:gd name="T0" fmla="*/ 587 w 587"/>
                <a:gd name="T1" fmla="*/ 293 h 293"/>
                <a:gd name="T2" fmla="*/ 293 w 587"/>
                <a:gd name="T3" fmla="*/ 0 h 293"/>
                <a:gd name="T4" fmla="*/ 0 w 587"/>
                <a:gd name="T5" fmla="*/ 293 h 293"/>
                <a:gd name="T6" fmla="*/ 587 w 587"/>
                <a:gd name="T7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7" h="293">
                  <a:moveTo>
                    <a:pt x="587" y="293"/>
                  </a:moveTo>
                  <a:cubicBezTo>
                    <a:pt x="587" y="131"/>
                    <a:pt x="455" y="0"/>
                    <a:pt x="293" y="0"/>
                  </a:cubicBezTo>
                  <a:cubicBezTo>
                    <a:pt x="132" y="0"/>
                    <a:pt x="0" y="131"/>
                    <a:pt x="0" y="293"/>
                  </a:cubicBezTo>
                  <a:lnTo>
                    <a:pt x="587" y="293"/>
                  </a:ln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latin typeface="+mn-ea"/>
                <a:cs typeface="+mn-ea"/>
              </a:endParaRPr>
            </a:p>
          </p:txBody>
        </p:sp>
        <p:sp>
          <p:nvSpPr>
            <p:cNvPr id="82" name="Freeform 26"/>
            <p:cNvSpPr/>
            <p:nvPr/>
          </p:nvSpPr>
          <p:spPr bwMode="auto">
            <a:xfrm>
              <a:off x="4993481" y="4040186"/>
              <a:ext cx="2205038" cy="1101725"/>
            </a:xfrm>
            <a:custGeom>
              <a:avLst/>
              <a:gdLst>
                <a:gd name="T0" fmla="*/ 587 w 587"/>
                <a:gd name="T1" fmla="*/ 293 h 293"/>
                <a:gd name="T2" fmla="*/ 293 w 587"/>
                <a:gd name="T3" fmla="*/ 0 h 293"/>
                <a:gd name="T4" fmla="*/ 0 w 587"/>
                <a:gd name="T5" fmla="*/ 293 h 293"/>
                <a:gd name="T6" fmla="*/ 587 w 587"/>
                <a:gd name="T7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7" h="293">
                  <a:moveTo>
                    <a:pt x="587" y="293"/>
                  </a:moveTo>
                  <a:cubicBezTo>
                    <a:pt x="587" y="131"/>
                    <a:pt x="455" y="0"/>
                    <a:pt x="293" y="0"/>
                  </a:cubicBezTo>
                  <a:cubicBezTo>
                    <a:pt x="132" y="0"/>
                    <a:pt x="0" y="131"/>
                    <a:pt x="0" y="293"/>
                  </a:cubicBezTo>
                  <a:lnTo>
                    <a:pt x="587" y="293"/>
                  </a:ln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r>
                <a:rPr lang="zh-CN" altLang="en-US" dirty="0">
                  <a:latin typeface="+mn-ea"/>
                  <a:cs typeface="+mn-ea"/>
                </a:rPr>
                <a:t>材料</a:t>
              </a:r>
              <a:endParaRPr lang="id-ID" dirty="0">
                <a:latin typeface="+mn-ea"/>
                <a:cs typeface="+mn-ea"/>
              </a:endParaRPr>
            </a:p>
          </p:txBody>
        </p:sp>
      </p:grpSp>
      <p:grpSp>
        <p:nvGrpSpPr>
          <p:cNvPr id="83" name="Group 51"/>
          <p:cNvGrpSpPr/>
          <p:nvPr/>
        </p:nvGrpSpPr>
        <p:grpSpPr>
          <a:xfrm>
            <a:off x="5086905" y="1597496"/>
            <a:ext cx="5506597" cy="1528599"/>
            <a:chOff x="4082437" y="3129798"/>
            <a:chExt cx="4027126" cy="2012115"/>
          </a:xfrm>
          <a:solidFill>
            <a:srgbClr val="32424F">
              <a:alpha val="40000"/>
            </a:srgbClr>
          </a:solidFill>
        </p:grpSpPr>
        <p:sp>
          <p:nvSpPr>
            <p:cNvPr id="84" name="Freeform 26"/>
            <p:cNvSpPr/>
            <p:nvPr/>
          </p:nvSpPr>
          <p:spPr bwMode="auto">
            <a:xfrm>
              <a:off x="4082437" y="3129798"/>
              <a:ext cx="4027126" cy="2012113"/>
            </a:xfrm>
            <a:custGeom>
              <a:avLst/>
              <a:gdLst>
                <a:gd name="T0" fmla="*/ 587 w 587"/>
                <a:gd name="T1" fmla="*/ 293 h 293"/>
                <a:gd name="T2" fmla="*/ 293 w 587"/>
                <a:gd name="T3" fmla="*/ 0 h 293"/>
                <a:gd name="T4" fmla="*/ 0 w 587"/>
                <a:gd name="T5" fmla="*/ 293 h 293"/>
                <a:gd name="T6" fmla="*/ 587 w 587"/>
                <a:gd name="T7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7" h="293">
                  <a:moveTo>
                    <a:pt x="587" y="293"/>
                  </a:moveTo>
                  <a:cubicBezTo>
                    <a:pt x="587" y="131"/>
                    <a:pt x="455" y="0"/>
                    <a:pt x="293" y="0"/>
                  </a:cubicBezTo>
                  <a:cubicBezTo>
                    <a:pt x="132" y="0"/>
                    <a:pt x="0" y="131"/>
                    <a:pt x="0" y="293"/>
                  </a:cubicBezTo>
                  <a:lnTo>
                    <a:pt x="587" y="293"/>
                  </a:ln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 dirty="0">
                <a:latin typeface="+mn-ea"/>
                <a:cs typeface="+mn-ea"/>
              </a:endParaRPr>
            </a:p>
          </p:txBody>
        </p:sp>
        <p:sp>
          <p:nvSpPr>
            <p:cNvPr id="85" name="Freeform 26"/>
            <p:cNvSpPr/>
            <p:nvPr/>
          </p:nvSpPr>
          <p:spPr bwMode="auto">
            <a:xfrm>
              <a:off x="4537413" y="3584447"/>
              <a:ext cx="3117175" cy="1557465"/>
            </a:xfrm>
            <a:custGeom>
              <a:avLst/>
              <a:gdLst>
                <a:gd name="T0" fmla="*/ 587 w 587"/>
                <a:gd name="T1" fmla="*/ 293 h 293"/>
                <a:gd name="T2" fmla="*/ 293 w 587"/>
                <a:gd name="T3" fmla="*/ 0 h 293"/>
                <a:gd name="T4" fmla="*/ 0 w 587"/>
                <a:gd name="T5" fmla="*/ 293 h 293"/>
                <a:gd name="T6" fmla="*/ 587 w 587"/>
                <a:gd name="T7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7" h="293">
                  <a:moveTo>
                    <a:pt x="587" y="293"/>
                  </a:moveTo>
                  <a:cubicBezTo>
                    <a:pt x="587" y="131"/>
                    <a:pt x="455" y="0"/>
                    <a:pt x="293" y="0"/>
                  </a:cubicBezTo>
                  <a:cubicBezTo>
                    <a:pt x="132" y="0"/>
                    <a:pt x="0" y="131"/>
                    <a:pt x="0" y="293"/>
                  </a:cubicBezTo>
                  <a:lnTo>
                    <a:pt x="587" y="293"/>
                  </a:ln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latin typeface="+mn-ea"/>
                <a:cs typeface="+mn-ea"/>
              </a:endParaRPr>
            </a:p>
          </p:txBody>
        </p:sp>
        <p:sp>
          <p:nvSpPr>
            <p:cNvPr id="86" name="Freeform 26"/>
            <p:cNvSpPr/>
            <p:nvPr/>
          </p:nvSpPr>
          <p:spPr bwMode="auto">
            <a:xfrm>
              <a:off x="4993481" y="4040188"/>
              <a:ext cx="2205038" cy="1101725"/>
            </a:xfrm>
            <a:custGeom>
              <a:avLst/>
              <a:gdLst>
                <a:gd name="T0" fmla="*/ 587 w 587"/>
                <a:gd name="T1" fmla="*/ 293 h 293"/>
                <a:gd name="T2" fmla="*/ 293 w 587"/>
                <a:gd name="T3" fmla="*/ 0 h 293"/>
                <a:gd name="T4" fmla="*/ 0 w 587"/>
                <a:gd name="T5" fmla="*/ 293 h 293"/>
                <a:gd name="T6" fmla="*/ 587 w 587"/>
                <a:gd name="T7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7" h="293">
                  <a:moveTo>
                    <a:pt x="587" y="293"/>
                  </a:moveTo>
                  <a:cubicBezTo>
                    <a:pt x="587" y="131"/>
                    <a:pt x="455" y="0"/>
                    <a:pt x="293" y="0"/>
                  </a:cubicBezTo>
                  <a:cubicBezTo>
                    <a:pt x="132" y="0"/>
                    <a:pt x="0" y="131"/>
                    <a:pt x="0" y="293"/>
                  </a:cubicBezTo>
                  <a:lnTo>
                    <a:pt x="587" y="293"/>
                  </a:ln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r>
                <a:rPr lang="zh-CN" altLang="en-US" dirty="0">
                  <a:latin typeface="+mn-ea"/>
                  <a:cs typeface="+mn-ea"/>
                </a:rPr>
                <a:t>主要仪器与设备</a:t>
              </a:r>
              <a:endParaRPr lang="id-ID" dirty="0">
                <a:latin typeface="+mn-ea"/>
                <a:cs typeface="+mn-ea"/>
              </a:endParaRPr>
            </a:p>
          </p:txBody>
        </p:sp>
      </p:grpSp>
      <p:sp>
        <p:nvSpPr>
          <p:cNvPr id="88" name="Text Placeholder 33"/>
          <p:cNvSpPr txBox="1"/>
          <p:nvPr/>
        </p:nvSpPr>
        <p:spPr>
          <a:xfrm>
            <a:off x="1407353" y="3583636"/>
            <a:ext cx="2434558" cy="2566448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AU" sz="18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216241" y="3274364"/>
            <a:ext cx="2625670" cy="2467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LG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锂电电芯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>
              <a:lnSpc>
                <a:spcPct val="125000"/>
              </a:lnSpc>
            </a:pP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环保耐磨油漆表面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>
              <a:lnSpc>
                <a:spcPct val="125000"/>
              </a:lnSpc>
            </a:pP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环保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ABS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外壳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>
              <a:lnSpc>
                <a:spcPct val="125000"/>
              </a:lnSpc>
            </a:pP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日本东工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NBR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耐磨轮胎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>
              <a:lnSpc>
                <a:spcPct val="125000"/>
              </a:lnSpc>
            </a:pP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三防漆工艺防水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PVC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>
              <a:lnSpc>
                <a:spcPct val="125000"/>
              </a:lnSpc>
            </a:pP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LED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灯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>
              <a:lnSpc>
                <a:spcPct val="125000"/>
              </a:lnSpc>
            </a:pP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芯片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865649" y="3238365"/>
            <a:ext cx="3959440" cy="2832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摄像头——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500W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高清摄像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25000"/>
              </a:lnSpc>
            </a:pP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显示屏——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5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英寸 分辨率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854*480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25000"/>
              </a:lnSpc>
            </a:pP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麦克风——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个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25000"/>
              </a:lnSpc>
            </a:pP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蓝牙——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4.0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（支持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BLE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）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25000"/>
              </a:lnSpc>
            </a:pP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扬声器——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个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25000"/>
              </a:lnSpc>
            </a:pP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底部轮子——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4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个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25000"/>
              </a:lnSpc>
            </a:pP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多方位传感器——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4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个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25000"/>
              </a:lnSpc>
            </a:pP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操作系统——支持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ISO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8637806" y="3241648"/>
            <a:ext cx="311340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安卓系统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25000"/>
              </a:lnSpc>
            </a:pP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红外遥控装置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25000"/>
              </a:lnSpc>
            </a:pP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LDS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激光测距传感器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25000"/>
              </a:lnSpc>
            </a:pP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SLAM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同步定位与地图构建系统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25000"/>
              </a:lnSpc>
            </a:pP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四核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CPU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中央处理器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25000"/>
              </a:lnSpc>
            </a:pP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红外感应充电座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25000"/>
              </a:lnSpc>
            </a:pP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安全报警器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advTm="4820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83846" y="2336262"/>
            <a:ext cx="28520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zh-CN" altLang="en-US" sz="4800" b="1" spc="4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市场分析</a:t>
            </a:r>
            <a:endParaRPr lang="zh-CN" altLang="en-US" sz="4800" b="1" spc="400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2642896" y="3304201"/>
            <a:ext cx="4357441" cy="0"/>
          </a:xfrm>
          <a:prstGeom prst="line">
            <a:avLst/>
          </a:prstGeom>
          <a:ln w="9525">
            <a:solidFill>
              <a:schemeClr val="accent1"/>
            </a:solidFill>
            <a:prstDash val="soli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/>
        </p:nvGrpSpPr>
        <p:grpSpPr>
          <a:xfrm>
            <a:off x="202336" y="2336262"/>
            <a:ext cx="2016224" cy="2016224"/>
            <a:chOff x="2118480" y="1316166"/>
            <a:chExt cx="1512168" cy="1512168"/>
          </a:xfrm>
        </p:grpSpPr>
        <p:sp>
          <p:nvSpPr>
            <p:cNvPr id="9" name="椭圆 8"/>
            <p:cNvSpPr/>
            <p:nvPr/>
          </p:nvSpPr>
          <p:spPr>
            <a:xfrm>
              <a:off x="2118480" y="1316166"/>
              <a:ext cx="1512168" cy="1512168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accent1"/>
                </a:solidFill>
              </a:endParaRPr>
            </a:p>
          </p:txBody>
        </p:sp>
        <p:sp>
          <p:nvSpPr>
            <p:cNvPr id="10" name="TextBox 67"/>
            <p:cNvSpPr txBox="1"/>
            <p:nvPr/>
          </p:nvSpPr>
          <p:spPr>
            <a:xfrm>
              <a:off x="2363474" y="1556810"/>
              <a:ext cx="1022180" cy="991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algn="ctr"/>
              <a:r>
                <a:rPr lang="en-US" altLang="zh-CN" sz="8000" spc="300" dirty="0">
                  <a:solidFill>
                    <a:schemeClr val="accent1"/>
                  </a:solidFill>
                  <a:latin typeface="Impact" panose="020B0806030902050204" pitchFamily="34" charset="0"/>
                  <a:ea typeface="微软雅黑" panose="020B0503020204020204" charset="-122"/>
                </a:rPr>
                <a:t>03</a:t>
              </a:r>
              <a:endParaRPr lang="en-US" altLang="zh-CN" sz="8000" spc="300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charset="-122"/>
              </a:endParaRPr>
            </a:p>
          </p:txBody>
        </p:sp>
      </p:grpSp>
      <p:pic>
        <p:nvPicPr>
          <p:cNvPr id="11" name="图片 10" descr="cffd46de7401b6e8700251aa8fd6c33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00240" y="664210"/>
            <a:ext cx="4964430" cy="417449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46" name="任意多边形 45"/>
          <p:cNvSpPr/>
          <p:nvPr/>
        </p:nvSpPr>
        <p:spPr>
          <a:xfrm rot="10800000">
            <a:off x="80010" y="-3175"/>
            <a:ext cx="1485900" cy="1148080"/>
          </a:xfrm>
          <a:custGeom>
            <a:avLst/>
            <a:gdLst>
              <a:gd name="connsiteX0" fmla="*/ 1656184 w 1656185"/>
              <a:gd name="connsiteY0" fmla="*/ 1516880 h 1516880"/>
              <a:gd name="connsiteX1" fmla="*/ 0 w 1656185"/>
              <a:gd name="connsiteY1" fmla="*/ 1516880 h 1516880"/>
              <a:gd name="connsiteX2" fmla="*/ 0 w 1656185"/>
              <a:gd name="connsiteY2" fmla="*/ 436760 h 1516880"/>
              <a:gd name="connsiteX3" fmla="*/ 8840 w 1656185"/>
              <a:gd name="connsiteY3" fmla="*/ 436760 h 1516880"/>
              <a:gd name="connsiteX4" fmla="*/ 828093 w 1656185"/>
              <a:gd name="connsiteY4" fmla="*/ 0 h 1516880"/>
              <a:gd name="connsiteX5" fmla="*/ 1647346 w 1656185"/>
              <a:gd name="connsiteY5" fmla="*/ 436760 h 1516880"/>
              <a:gd name="connsiteX6" fmla="*/ 1656184 w 1656185"/>
              <a:gd name="connsiteY6" fmla="*/ 436760 h 1516880"/>
              <a:gd name="connsiteX7" fmla="*/ 1656184 w 1656185"/>
              <a:gd name="connsiteY7" fmla="*/ 441472 h 1516880"/>
              <a:gd name="connsiteX8" fmla="*/ 1656185 w 1656185"/>
              <a:gd name="connsiteY8" fmla="*/ 441472 h 1516880"/>
              <a:gd name="connsiteX9" fmla="*/ 1656184 w 1656185"/>
              <a:gd name="connsiteY9" fmla="*/ 441472 h 1516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56185" h="1516880">
                <a:moveTo>
                  <a:pt x="1656184" y="1516880"/>
                </a:moveTo>
                <a:lnTo>
                  <a:pt x="0" y="1516880"/>
                </a:lnTo>
                <a:lnTo>
                  <a:pt x="0" y="436760"/>
                </a:lnTo>
                <a:lnTo>
                  <a:pt x="8840" y="436760"/>
                </a:lnTo>
                <a:lnTo>
                  <a:pt x="828093" y="0"/>
                </a:lnTo>
                <a:lnTo>
                  <a:pt x="1647346" y="436760"/>
                </a:lnTo>
                <a:lnTo>
                  <a:pt x="1656184" y="436760"/>
                </a:lnTo>
                <a:lnTo>
                  <a:pt x="1656184" y="441472"/>
                </a:lnTo>
                <a:lnTo>
                  <a:pt x="1656185" y="441472"/>
                </a:lnTo>
                <a:lnTo>
                  <a:pt x="1656184" y="44147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cxnSp>
        <p:nvCxnSpPr>
          <p:cNvPr id="50" name="直接连接符 49"/>
          <p:cNvCxnSpPr/>
          <p:nvPr/>
        </p:nvCxnSpPr>
        <p:spPr>
          <a:xfrm>
            <a:off x="192551" y="272151"/>
            <a:ext cx="1079987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192551" y="738819"/>
            <a:ext cx="1079987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153"/>
          <p:cNvSpPr txBox="1"/>
          <p:nvPr/>
        </p:nvSpPr>
        <p:spPr>
          <a:xfrm>
            <a:off x="202565" y="272415"/>
            <a:ext cx="1401445" cy="464185"/>
          </a:xfrm>
          <a:prstGeom prst="rect">
            <a:avLst/>
          </a:prstGeom>
          <a:noFill/>
        </p:spPr>
        <p:txBody>
          <a:bodyPr wrap="square" lIns="96380" tIns="48189" rIns="96380" bIns="48189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spc="3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LOGO</a:t>
            </a:r>
            <a:endParaRPr lang="en-US" altLang="zh-CN" sz="2400" spc="3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grpSp>
        <p:nvGrpSpPr>
          <p:cNvPr id="70" name="组合 69"/>
          <p:cNvGrpSpPr/>
          <p:nvPr/>
        </p:nvGrpSpPr>
        <p:grpSpPr>
          <a:xfrm>
            <a:off x="-6985" y="5638800"/>
            <a:ext cx="12219305" cy="1208405"/>
            <a:chOff x="-15875" y="5826125"/>
            <a:chExt cx="12874625" cy="1406525"/>
          </a:xfrm>
        </p:grpSpPr>
        <p:sp>
          <p:nvSpPr>
            <p:cNvPr id="47" name="Freeform 6"/>
            <p:cNvSpPr/>
            <p:nvPr/>
          </p:nvSpPr>
          <p:spPr bwMode="auto">
            <a:xfrm>
              <a:off x="-15875" y="5826125"/>
              <a:ext cx="12874625" cy="1406525"/>
            </a:xfrm>
            <a:custGeom>
              <a:avLst/>
              <a:gdLst>
                <a:gd name="T0" fmla="*/ 0 w 5734"/>
                <a:gd name="T1" fmla="*/ 0 h 886"/>
                <a:gd name="T2" fmla="*/ 123 w 5734"/>
                <a:gd name="T3" fmla="*/ 88 h 886"/>
                <a:gd name="T4" fmla="*/ 249 w 5734"/>
                <a:gd name="T5" fmla="*/ 165 h 886"/>
                <a:gd name="T6" fmla="*/ 377 w 5734"/>
                <a:gd name="T7" fmla="*/ 233 h 886"/>
                <a:gd name="T8" fmla="*/ 510 w 5734"/>
                <a:gd name="T9" fmla="*/ 293 h 886"/>
                <a:gd name="T10" fmla="*/ 646 w 5734"/>
                <a:gd name="T11" fmla="*/ 343 h 886"/>
                <a:gd name="T12" fmla="*/ 785 w 5734"/>
                <a:gd name="T13" fmla="*/ 387 h 886"/>
                <a:gd name="T14" fmla="*/ 926 w 5734"/>
                <a:gd name="T15" fmla="*/ 422 h 886"/>
                <a:gd name="T16" fmla="*/ 1072 w 5734"/>
                <a:gd name="T17" fmla="*/ 452 h 886"/>
                <a:gd name="T18" fmla="*/ 1219 w 5734"/>
                <a:gd name="T19" fmla="*/ 473 h 886"/>
                <a:gd name="T20" fmla="*/ 1368 w 5734"/>
                <a:gd name="T21" fmla="*/ 490 h 886"/>
                <a:gd name="T22" fmla="*/ 1520 w 5734"/>
                <a:gd name="T23" fmla="*/ 501 h 886"/>
                <a:gd name="T24" fmla="*/ 1674 w 5734"/>
                <a:gd name="T25" fmla="*/ 506 h 886"/>
                <a:gd name="T26" fmla="*/ 1830 w 5734"/>
                <a:gd name="T27" fmla="*/ 506 h 886"/>
                <a:gd name="T28" fmla="*/ 1987 w 5734"/>
                <a:gd name="T29" fmla="*/ 503 h 886"/>
                <a:gd name="T30" fmla="*/ 2147 w 5734"/>
                <a:gd name="T31" fmla="*/ 494 h 886"/>
                <a:gd name="T32" fmla="*/ 2306 w 5734"/>
                <a:gd name="T33" fmla="*/ 483 h 886"/>
                <a:gd name="T34" fmla="*/ 2469 w 5734"/>
                <a:gd name="T35" fmla="*/ 469 h 886"/>
                <a:gd name="T36" fmla="*/ 2632 w 5734"/>
                <a:gd name="T37" fmla="*/ 454 h 886"/>
                <a:gd name="T38" fmla="*/ 2796 w 5734"/>
                <a:gd name="T39" fmla="*/ 434 h 886"/>
                <a:gd name="T40" fmla="*/ 2961 w 5734"/>
                <a:gd name="T41" fmla="*/ 415 h 886"/>
                <a:gd name="T42" fmla="*/ 3125 w 5734"/>
                <a:gd name="T43" fmla="*/ 394 h 886"/>
                <a:gd name="T44" fmla="*/ 3292 w 5734"/>
                <a:gd name="T45" fmla="*/ 371 h 886"/>
                <a:gd name="T46" fmla="*/ 3458 w 5734"/>
                <a:gd name="T47" fmla="*/ 350 h 886"/>
                <a:gd name="T48" fmla="*/ 3624 w 5734"/>
                <a:gd name="T49" fmla="*/ 328 h 886"/>
                <a:gd name="T50" fmla="*/ 3793 w 5734"/>
                <a:gd name="T51" fmla="*/ 307 h 886"/>
                <a:gd name="T52" fmla="*/ 3959 w 5734"/>
                <a:gd name="T53" fmla="*/ 287 h 886"/>
                <a:gd name="T54" fmla="*/ 4125 w 5734"/>
                <a:gd name="T55" fmla="*/ 268 h 886"/>
                <a:gd name="T56" fmla="*/ 4290 w 5734"/>
                <a:gd name="T57" fmla="*/ 252 h 886"/>
                <a:gd name="T58" fmla="*/ 4454 w 5734"/>
                <a:gd name="T59" fmla="*/ 238 h 886"/>
                <a:gd name="T60" fmla="*/ 4619 w 5734"/>
                <a:gd name="T61" fmla="*/ 228 h 886"/>
                <a:gd name="T62" fmla="*/ 4784 w 5734"/>
                <a:gd name="T63" fmla="*/ 221 h 886"/>
                <a:gd name="T64" fmla="*/ 4945 w 5734"/>
                <a:gd name="T65" fmla="*/ 217 h 886"/>
                <a:gd name="T66" fmla="*/ 5106 w 5734"/>
                <a:gd name="T67" fmla="*/ 217 h 886"/>
                <a:gd name="T68" fmla="*/ 5265 w 5734"/>
                <a:gd name="T69" fmla="*/ 223 h 886"/>
                <a:gd name="T70" fmla="*/ 5424 w 5734"/>
                <a:gd name="T71" fmla="*/ 233 h 886"/>
                <a:gd name="T72" fmla="*/ 5580 w 5734"/>
                <a:gd name="T73" fmla="*/ 249 h 886"/>
                <a:gd name="T74" fmla="*/ 5734 w 5734"/>
                <a:gd name="T75" fmla="*/ 272 h 886"/>
                <a:gd name="T76" fmla="*/ 5734 w 5734"/>
                <a:gd name="T77" fmla="*/ 886 h 886"/>
                <a:gd name="T78" fmla="*/ 0 w 5734"/>
                <a:gd name="T79" fmla="*/ 886 h 886"/>
                <a:gd name="T80" fmla="*/ 0 w 5734"/>
                <a:gd name="T81" fmla="*/ 0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734" h="886">
                  <a:moveTo>
                    <a:pt x="0" y="0"/>
                  </a:moveTo>
                  <a:lnTo>
                    <a:pt x="123" y="88"/>
                  </a:lnTo>
                  <a:lnTo>
                    <a:pt x="249" y="165"/>
                  </a:lnTo>
                  <a:lnTo>
                    <a:pt x="377" y="233"/>
                  </a:lnTo>
                  <a:lnTo>
                    <a:pt x="510" y="293"/>
                  </a:lnTo>
                  <a:lnTo>
                    <a:pt x="646" y="343"/>
                  </a:lnTo>
                  <a:lnTo>
                    <a:pt x="785" y="387"/>
                  </a:lnTo>
                  <a:lnTo>
                    <a:pt x="926" y="422"/>
                  </a:lnTo>
                  <a:lnTo>
                    <a:pt x="1072" y="452"/>
                  </a:lnTo>
                  <a:lnTo>
                    <a:pt x="1219" y="473"/>
                  </a:lnTo>
                  <a:lnTo>
                    <a:pt x="1368" y="490"/>
                  </a:lnTo>
                  <a:lnTo>
                    <a:pt x="1520" y="501"/>
                  </a:lnTo>
                  <a:lnTo>
                    <a:pt x="1674" y="506"/>
                  </a:lnTo>
                  <a:lnTo>
                    <a:pt x="1830" y="506"/>
                  </a:lnTo>
                  <a:lnTo>
                    <a:pt x="1987" y="503"/>
                  </a:lnTo>
                  <a:lnTo>
                    <a:pt x="2147" y="494"/>
                  </a:lnTo>
                  <a:lnTo>
                    <a:pt x="2306" y="483"/>
                  </a:lnTo>
                  <a:lnTo>
                    <a:pt x="2469" y="469"/>
                  </a:lnTo>
                  <a:lnTo>
                    <a:pt x="2632" y="454"/>
                  </a:lnTo>
                  <a:lnTo>
                    <a:pt x="2796" y="434"/>
                  </a:lnTo>
                  <a:lnTo>
                    <a:pt x="2961" y="415"/>
                  </a:lnTo>
                  <a:lnTo>
                    <a:pt x="3125" y="394"/>
                  </a:lnTo>
                  <a:lnTo>
                    <a:pt x="3292" y="371"/>
                  </a:lnTo>
                  <a:lnTo>
                    <a:pt x="3458" y="350"/>
                  </a:lnTo>
                  <a:lnTo>
                    <a:pt x="3624" y="328"/>
                  </a:lnTo>
                  <a:lnTo>
                    <a:pt x="3793" y="307"/>
                  </a:lnTo>
                  <a:lnTo>
                    <a:pt x="3959" y="287"/>
                  </a:lnTo>
                  <a:lnTo>
                    <a:pt x="4125" y="268"/>
                  </a:lnTo>
                  <a:lnTo>
                    <a:pt x="4290" y="252"/>
                  </a:lnTo>
                  <a:lnTo>
                    <a:pt x="4454" y="238"/>
                  </a:lnTo>
                  <a:lnTo>
                    <a:pt x="4619" y="228"/>
                  </a:lnTo>
                  <a:lnTo>
                    <a:pt x="4784" y="221"/>
                  </a:lnTo>
                  <a:lnTo>
                    <a:pt x="4945" y="217"/>
                  </a:lnTo>
                  <a:lnTo>
                    <a:pt x="5106" y="217"/>
                  </a:lnTo>
                  <a:lnTo>
                    <a:pt x="5265" y="223"/>
                  </a:lnTo>
                  <a:lnTo>
                    <a:pt x="5424" y="233"/>
                  </a:lnTo>
                  <a:lnTo>
                    <a:pt x="5580" y="249"/>
                  </a:lnTo>
                  <a:lnTo>
                    <a:pt x="5734" y="272"/>
                  </a:lnTo>
                  <a:lnTo>
                    <a:pt x="5734" y="886"/>
                  </a:lnTo>
                  <a:lnTo>
                    <a:pt x="0" y="8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29" tIns="45714" rIns="91429" bIns="45714" numCol="1" anchor="t" anchorCtr="0" compatLnSpc="1"/>
            <a:lstStyle/>
            <a:p>
              <a:endParaRPr lang="zh-CN" altLang="en-US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48" name="Freeform 7"/>
            <p:cNvSpPr/>
            <p:nvPr/>
          </p:nvSpPr>
          <p:spPr bwMode="auto">
            <a:xfrm>
              <a:off x="-15875" y="6188075"/>
              <a:ext cx="12874625" cy="1044575"/>
            </a:xfrm>
            <a:custGeom>
              <a:avLst/>
              <a:gdLst>
                <a:gd name="T0" fmla="*/ 5044 w 5734"/>
                <a:gd name="T1" fmla="*/ 0 h 658"/>
                <a:gd name="T2" fmla="*/ 5272 w 5734"/>
                <a:gd name="T3" fmla="*/ 7 h 658"/>
                <a:gd name="T4" fmla="*/ 5503 w 5734"/>
                <a:gd name="T5" fmla="*/ 21 h 658"/>
                <a:gd name="T6" fmla="*/ 5734 w 5734"/>
                <a:gd name="T7" fmla="*/ 44 h 658"/>
                <a:gd name="T8" fmla="*/ 5734 w 5734"/>
                <a:gd name="T9" fmla="*/ 658 h 658"/>
                <a:gd name="T10" fmla="*/ 0 w 5734"/>
                <a:gd name="T11" fmla="*/ 658 h 658"/>
                <a:gd name="T12" fmla="*/ 0 w 5734"/>
                <a:gd name="T13" fmla="*/ 355 h 658"/>
                <a:gd name="T14" fmla="*/ 179 w 5734"/>
                <a:gd name="T15" fmla="*/ 399 h 658"/>
                <a:gd name="T16" fmla="*/ 359 w 5734"/>
                <a:gd name="T17" fmla="*/ 430 h 658"/>
                <a:gd name="T18" fmla="*/ 541 w 5734"/>
                <a:gd name="T19" fmla="*/ 453 h 658"/>
                <a:gd name="T20" fmla="*/ 725 w 5734"/>
                <a:gd name="T21" fmla="*/ 467 h 658"/>
                <a:gd name="T22" fmla="*/ 911 w 5734"/>
                <a:gd name="T23" fmla="*/ 472 h 658"/>
                <a:gd name="T24" fmla="*/ 1100 w 5734"/>
                <a:gd name="T25" fmla="*/ 471 h 658"/>
                <a:gd name="T26" fmla="*/ 1289 w 5734"/>
                <a:gd name="T27" fmla="*/ 462 h 658"/>
                <a:gd name="T28" fmla="*/ 1481 w 5734"/>
                <a:gd name="T29" fmla="*/ 446 h 658"/>
                <a:gd name="T30" fmla="*/ 1674 w 5734"/>
                <a:gd name="T31" fmla="*/ 427 h 658"/>
                <a:gd name="T32" fmla="*/ 1870 w 5734"/>
                <a:gd name="T33" fmla="*/ 402 h 658"/>
                <a:gd name="T34" fmla="*/ 2068 w 5734"/>
                <a:gd name="T35" fmla="*/ 373 h 658"/>
                <a:gd name="T36" fmla="*/ 2268 w 5734"/>
                <a:gd name="T37" fmla="*/ 341 h 658"/>
                <a:gd name="T38" fmla="*/ 2469 w 5734"/>
                <a:gd name="T39" fmla="*/ 308 h 658"/>
                <a:gd name="T40" fmla="*/ 2672 w 5734"/>
                <a:gd name="T41" fmla="*/ 271 h 658"/>
                <a:gd name="T42" fmla="*/ 2879 w 5734"/>
                <a:gd name="T43" fmla="*/ 236 h 658"/>
                <a:gd name="T44" fmla="*/ 3085 w 5734"/>
                <a:gd name="T45" fmla="*/ 199 h 658"/>
                <a:gd name="T46" fmla="*/ 3295 w 5734"/>
                <a:gd name="T47" fmla="*/ 164 h 658"/>
                <a:gd name="T48" fmla="*/ 3507 w 5734"/>
                <a:gd name="T49" fmla="*/ 131 h 658"/>
                <a:gd name="T50" fmla="*/ 3721 w 5734"/>
                <a:gd name="T51" fmla="*/ 100 h 658"/>
                <a:gd name="T52" fmla="*/ 3936 w 5734"/>
                <a:gd name="T53" fmla="*/ 70 h 658"/>
                <a:gd name="T54" fmla="*/ 4153 w 5734"/>
                <a:gd name="T55" fmla="*/ 45 h 658"/>
                <a:gd name="T56" fmla="*/ 4374 w 5734"/>
                <a:gd name="T57" fmla="*/ 26 h 658"/>
                <a:gd name="T58" fmla="*/ 4594 w 5734"/>
                <a:gd name="T59" fmla="*/ 10 h 658"/>
                <a:gd name="T60" fmla="*/ 4819 w 5734"/>
                <a:gd name="T61" fmla="*/ 2 h 658"/>
                <a:gd name="T62" fmla="*/ 5044 w 5734"/>
                <a:gd name="T63" fmla="*/ 0 h 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734" h="658">
                  <a:moveTo>
                    <a:pt x="5044" y="0"/>
                  </a:moveTo>
                  <a:lnTo>
                    <a:pt x="5272" y="7"/>
                  </a:lnTo>
                  <a:lnTo>
                    <a:pt x="5503" y="21"/>
                  </a:lnTo>
                  <a:lnTo>
                    <a:pt x="5734" y="44"/>
                  </a:lnTo>
                  <a:lnTo>
                    <a:pt x="5734" y="658"/>
                  </a:lnTo>
                  <a:lnTo>
                    <a:pt x="0" y="658"/>
                  </a:lnTo>
                  <a:lnTo>
                    <a:pt x="0" y="355"/>
                  </a:lnTo>
                  <a:lnTo>
                    <a:pt x="179" y="399"/>
                  </a:lnTo>
                  <a:lnTo>
                    <a:pt x="359" y="430"/>
                  </a:lnTo>
                  <a:lnTo>
                    <a:pt x="541" y="453"/>
                  </a:lnTo>
                  <a:lnTo>
                    <a:pt x="725" y="467"/>
                  </a:lnTo>
                  <a:lnTo>
                    <a:pt x="911" y="472"/>
                  </a:lnTo>
                  <a:lnTo>
                    <a:pt x="1100" y="471"/>
                  </a:lnTo>
                  <a:lnTo>
                    <a:pt x="1289" y="462"/>
                  </a:lnTo>
                  <a:lnTo>
                    <a:pt x="1481" y="446"/>
                  </a:lnTo>
                  <a:lnTo>
                    <a:pt x="1674" y="427"/>
                  </a:lnTo>
                  <a:lnTo>
                    <a:pt x="1870" y="402"/>
                  </a:lnTo>
                  <a:lnTo>
                    <a:pt x="2068" y="373"/>
                  </a:lnTo>
                  <a:lnTo>
                    <a:pt x="2268" y="341"/>
                  </a:lnTo>
                  <a:lnTo>
                    <a:pt x="2469" y="308"/>
                  </a:lnTo>
                  <a:lnTo>
                    <a:pt x="2672" y="271"/>
                  </a:lnTo>
                  <a:lnTo>
                    <a:pt x="2879" y="236"/>
                  </a:lnTo>
                  <a:lnTo>
                    <a:pt x="3085" y="199"/>
                  </a:lnTo>
                  <a:lnTo>
                    <a:pt x="3295" y="164"/>
                  </a:lnTo>
                  <a:lnTo>
                    <a:pt x="3507" y="131"/>
                  </a:lnTo>
                  <a:lnTo>
                    <a:pt x="3721" y="100"/>
                  </a:lnTo>
                  <a:lnTo>
                    <a:pt x="3936" y="70"/>
                  </a:lnTo>
                  <a:lnTo>
                    <a:pt x="4153" y="45"/>
                  </a:lnTo>
                  <a:lnTo>
                    <a:pt x="4374" y="26"/>
                  </a:lnTo>
                  <a:lnTo>
                    <a:pt x="4594" y="10"/>
                  </a:lnTo>
                  <a:lnTo>
                    <a:pt x="4819" y="2"/>
                  </a:lnTo>
                  <a:lnTo>
                    <a:pt x="5044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</a:ln>
          </p:spPr>
          <p:txBody>
            <a:bodyPr vert="horz" wrap="square" lIns="91429" tIns="45714" rIns="91429" bIns="45714" numCol="1" anchor="t" anchorCtr="0" compatLnSpc="1"/>
            <a:lstStyle/>
            <a:p>
              <a:endParaRPr lang="zh-CN" altLang="en-US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</p:spTree>
  </p:cSld>
  <p:clrMapOvr>
    <a:masterClrMapping/>
  </p:clrMapOvr>
  <p:transition advTm="3837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6" grpId="0" bldLvl="0" animBg="1"/>
      <p:bldP spid="5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 userDrawn="1"/>
        </p:nvCxnSpPr>
        <p:spPr>
          <a:xfrm flipV="1">
            <a:off x="903796" y="620183"/>
            <a:ext cx="10714380" cy="1"/>
          </a:xfrm>
          <a:prstGeom prst="line">
            <a:avLst/>
          </a:prstGeom>
          <a:ln w="158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 userDrawn="1"/>
        </p:nvGrpSpPr>
        <p:grpSpPr>
          <a:xfrm>
            <a:off x="375102" y="235575"/>
            <a:ext cx="375504" cy="375487"/>
            <a:chOff x="406574" y="236732"/>
            <a:chExt cx="612048" cy="593261"/>
          </a:xfrm>
        </p:grpSpPr>
        <p:sp>
          <p:nvSpPr>
            <p:cNvPr id="4" name="矩形 3"/>
            <p:cNvSpPr/>
            <p:nvPr userDrawn="1"/>
          </p:nvSpPr>
          <p:spPr>
            <a:xfrm>
              <a:off x="406574" y="236732"/>
              <a:ext cx="504000" cy="504000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 userDrawn="1"/>
          </p:nvSpPr>
          <p:spPr>
            <a:xfrm>
              <a:off x="694606" y="512239"/>
              <a:ext cx="324016" cy="3177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/>
          <p:cNvGrpSpPr/>
          <p:nvPr userDrawn="1"/>
        </p:nvGrpSpPr>
        <p:grpSpPr>
          <a:xfrm>
            <a:off x="9909606" y="167297"/>
            <a:ext cx="1974939" cy="521970"/>
            <a:chOff x="2906158" y="354532"/>
            <a:chExt cx="2295774" cy="812900"/>
          </a:xfrm>
        </p:grpSpPr>
        <p:sp>
          <p:nvSpPr>
            <p:cNvPr id="7" name="TextBox 18"/>
            <p:cNvSpPr txBox="1"/>
            <p:nvPr/>
          </p:nvSpPr>
          <p:spPr>
            <a:xfrm>
              <a:off x="3741008" y="479884"/>
              <a:ext cx="1325774" cy="4291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您的公司名称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" name="TextBox 19"/>
            <p:cNvSpPr txBox="1"/>
            <p:nvPr/>
          </p:nvSpPr>
          <p:spPr>
            <a:xfrm>
              <a:off x="3743581" y="734075"/>
              <a:ext cx="1458351" cy="2976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YOUR CONPANY NAME</a:t>
              </a:r>
              <a:endParaRPr lang="zh-CN" altLang="en-US" sz="6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Box 20"/>
            <p:cNvSpPr txBox="1"/>
            <p:nvPr/>
          </p:nvSpPr>
          <p:spPr>
            <a:xfrm>
              <a:off x="2906158" y="354532"/>
              <a:ext cx="1063242" cy="8129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spc="-150" dirty="0">
                  <a:solidFill>
                    <a:schemeClr val="accent1"/>
                  </a:solidFill>
                  <a:latin typeface="Impact" panose="020B0806030902050204" pitchFamily="34" charset="0"/>
                  <a:cs typeface="Arial" panose="020B0604020202020204" pitchFamily="34" charset="0"/>
                </a:rPr>
                <a:t>LOGO</a:t>
              </a:r>
              <a:endParaRPr lang="zh-CN" altLang="en-US" sz="2800" spc="-15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5" name="标题 1"/>
          <p:cNvSpPr txBox="1"/>
          <p:nvPr/>
        </p:nvSpPr>
        <p:spPr>
          <a:xfrm>
            <a:off x="889797" y="216059"/>
            <a:ext cx="3794206" cy="358324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200" b="0" i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altLang="en-US" sz="2800" dirty="0">
                <a:sym typeface="微软雅黑" panose="020B0503020204020204" charset="-122"/>
              </a:rPr>
              <a:t>服务型机器人</a:t>
            </a:r>
            <a:endParaRPr lang="zh-CN" altLang="en-US" sz="2800" dirty="0">
              <a:sym typeface="微软雅黑" panose="020B0503020204020204" charset="-122"/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1198663" y="1667065"/>
            <a:ext cx="2372736" cy="446252"/>
          </a:xfrm>
          <a:prstGeom prst="rect">
            <a:avLst/>
          </a:prstGeom>
        </p:spPr>
        <p:txBody>
          <a:bodyPr wrap="square" lIns="91416" tIns="45708" rIns="91416" bIns="45708">
            <a:spAutoFit/>
          </a:bodyPr>
          <a:lstStyle/>
          <a:p>
            <a:pPr defTabSz="1218565"/>
            <a:r>
              <a:rPr lang="zh-CN" altLang="en-US" sz="23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服务型机器人</a:t>
            </a:r>
            <a:endParaRPr lang="en-US" altLang="zh-CN" sz="2300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9" name="矩形 47"/>
          <p:cNvSpPr>
            <a:spLocks noChangeArrowheads="1"/>
          </p:cNvSpPr>
          <p:nvPr/>
        </p:nvSpPr>
        <p:spPr bwMode="auto">
          <a:xfrm>
            <a:off x="1198663" y="2202339"/>
            <a:ext cx="3698928" cy="2305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6" tIns="45708" rIns="91416" bIns="4570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9pPr>
          </a:lstStyle>
          <a:p>
            <a:pPr lvl="0" defTabSz="1218565">
              <a:lnSpc>
                <a:spcPct val="130000"/>
              </a:lnSpc>
              <a:spcBef>
                <a:spcPct val="0"/>
              </a:spcBef>
              <a:buNone/>
              <a:defRPr/>
            </a:pPr>
            <a:r>
              <a:rPr lang="zh-CN" altLang="en-US" sz="1400" dirty="0"/>
              <a:t>服务机器人是庞大机器人家族中的一个年轻成员，到目前为止尚没有一个严格的定义。根据其用途不同，可以划分为保洁机器人、教育机器人、医疗机器人、家用机器人、服务型机器人及娱乐机器人，应用范围非常广泛。目前，教育机器人市场份额约为</a:t>
            </a:r>
            <a:r>
              <a:rPr lang="en-US" altLang="zh-CN" sz="1400" dirty="0"/>
              <a:t>16%</a:t>
            </a:r>
            <a:r>
              <a:rPr lang="zh-CN" altLang="en-US" sz="1400" dirty="0"/>
              <a:t>，客服机器人份额约</a:t>
            </a:r>
            <a:r>
              <a:rPr lang="en-US" altLang="zh-CN" sz="1400" dirty="0"/>
              <a:t>7%</a:t>
            </a:r>
            <a:r>
              <a:rPr lang="zh-CN" altLang="en-US" sz="1400" dirty="0"/>
              <a:t>，医疗、清洁用服务机器人占比均在</a:t>
            </a:r>
            <a:r>
              <a:rPr lang="en-US" altLang="zh-CN" sz="1400" dirty="0"/>
              <a:t>4%</a:t>
            </a:r>
            <a:r>
              <a:rPr lang="zh-CN" altLang="en-US" sz="1400" dirty="0"/>
              <a:t>左右。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sym typeface="微软雅黑" panose="020B0503020204020204" charset="-122"/>
            </a:endParaRPr>
          </a:p>
        </p:txBody>
      </p:sp>
      <p:pic>
        <p:nvPicPr>
          <p:cNvPr id="142" name="图片 14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886" y="1667065"/>
            <a:ext cx="4924425" cy="2943225"/>
          </a:xfrm>
          <a:prstGeom prst="rect">
            <a:avLst/>
          </a:prstGeom>
        </p:spPr>
      </p:pic>
    </p:spTree>
  </p:cSld>
  <p:clrMapOvr>
    <a:masterClrMapping/>
  </p:clrMapOvr>
  <p:transition advTm="17550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4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4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/>
      <p:bldP spid="139" grpId="0"/>
    </p:bldLst>
  </p:timing>
</p:sld>
</file>

<file path=ppt/theme/theme1.xml><?xml version="1.0" encoding="utf-8"?>
<a:theme xmlns:a="http://schemas.openxmlformats.org/drawingml/2006/main" name="Office 主题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1955</Words>
  <Application>WPS 演示</Application>
  <PresentationFormat>宽屏</PresentationFormat>
  <Paragraphs>276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37" baseType="lpstr">
      <vt:lpstr>Arial</vt:lpstr>
      <vt:lpstr>宋体</vt:lpstr>
      <vt:lpstr>Wingdings</vt:lpstr>
      <vt:lpstr>微软雅黑</vt:lpstr>
      <vt:lpstr>Lato Light</vt:lpstr>
      <vt:lpstr>Segoe Print</vt:lpstr>
      <vt:lpstr>Impact</vt:lpstr>
      <vt:lpstr>Neris Thin</vt:lpstr>
      <vt:lpstr>Gill Sans</vt:lpstr>
      <vt:lpstr>ヒラギノ角ゴ ProN W3</vt:lpstr>
      <vt:lpstr>Gill Sans MT</vt:lpstr>
      <vt:lpstr>nevis Bold</vt:lpstr>
      <vt:lpstr>Calibri</vt:lpstr>
      <vt:lpstr>Times New Roman</vt:lpstr>
      <vt:lpstr>华文黑体</vt:lpstr>
      <vt:lpstr>黑体</vt:lpstr>
      <vt:lpstr>Verdana</vt:lpstr>
      <vt:lpstr>Open Sans</vt:lpstr>
      <vt:lpstr>Arial Unicode MS</vt:lpstr>
      <vt:lpstr>Calibri Light</vt:lpstr>
      <vt:lpstr>Kozuka Mincho Pr6N R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小杜怎么吃不饱</dc:creator>
  <cp:lastModifiedBy>...</cp:lastModifiedBy>
  <cp:revision>28</cp:revision>
  <dcterms:created xsi:type="dcterms:W3CDTF">2017-06-09T11:19:00Z</dcterms:created>
  <dcterms:modified xsi:type="dcterms:W3CDTF">2021-11-23T13:42:00Z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2052-11.1.0.9192</vt:lpwstr>
  </property>
</Properties>
</file>