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8" r:id="rId5"/>
    <p:sldId id="259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70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3" autoAdjust="0"/>
  </p:normalViewPr>
  <p:slideViewPr>
    <p:cSldViewPr snapToGrid="0" showGuides="1">
      <p:cViewPr>
        <p:scale>
          <a:sx n="75" d="100"/>
          <a:sy n="75" d="100"/>
        </p:scale>
        <p:origin x="974" y="26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2021/11/24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7" name="组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8" name="组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title="建筑物图像">
            <a:extLst>
              <a:ext uri="{FF2B5EF4-FFF2-40B4-BE49-F238E27FC236}">
                <a16:creationId xmlns:a16="http://schemas.microsoft.com/office/drawing/2014/main" xmlns="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六边形 9" descr="醒目图像中间的深色实心六边形">
            <a:extLst>
              <a:ext uri="{FF2B5EF4-FFF2-40B4-BE49-F238E27FC236}">
                <a16:creationId xmlns:a16="http://schemas.microsoft.com/office/drawing/2014/main" xmlns="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 descr="公司缩写和名称分组块">
            <a:extLst>
              <a:ext uri="{FF2B5EF4-FFF2-40B4-BE49-F238E27FC236}">
                <a16:creationId xmlns:a16="http://schemas.microsoft.com/office/drawing/2014/main" xmlns="" id="{91C1EA1C-1F3E-4109-905A-96F1DC0515BC}"/>
              </a:ext>
            </a:extLst>
          </p:cNvPr>
          <p:cNvGrpSpPr/>
          <p:nvPr/>
        </p:nvGrpSpPr>
        <p:grpSpPr>
          <a:xfrm>
            <a:off x="2598830" y="2882347"/>
            <a:ext cx="2183685" cy="1118752"/>
            <a:chOff x="2778292" y="2902286"/>
            <a:chExt cx="2183685" cy="111875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zh-CN" altLang="en-US" sz="60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奶茶</a:t>
              </a:r>
              <a:endParaRPr lang="en-US" altLang="zh-CN" sz="60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64052DBB-CC72-4F59-92CE-00AB25EFF3F6}"/>
                </a:ext>
              </a:extLst>
            </p:cNvPr>
            <p:cNvSpPr txBox="1"/>
            <p:nvPr/>
          </p:nvSpPr>
          <p:spPr>
            <a:xfrm>
              <a:off x="2778292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来杯奶茶吧</a:t>
            </a:r>
            <a:endParaRPr lang="zh-CN" altLang="en-US" sz="48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项目申报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C9A1C71-347B-44A9-88B4-692D9731582D}"/>
              </a:ext>
            </a:extLst>
          </p:cNvPr>
          <p:cNvSpPr txBox="1"/>
          <p:nvPr/>
        </p:nvSpPr>
        <p:spPr>
          <a:xfrm>
            <a:off x="3440200" y="3879889"/>
            <a:ext cx="89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rPr>
              <a:t>Milk Tea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245340"/>
            <a:ext cx="7020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zh-CN" sz="2800" dirty="0"/>
              <a:t>、吸管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  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环保和实用性兼顾，</a:t>
            </a:r>
            <a:r>
              <a:rPr lang="zh-CN" altLang="zh-CN" sz="2800" dirty="0" smtClean="0"/>
              <a:t>选购</a:t>
            </a:r>
            <a:r>
              <a:rPr lang="zh-CN" altLang="zh-CN" sz="2800" dirty="0"/>
              <a:t>的时候主要要注意用料的厚薄，不能太软，如果你选购了过厚的封口膜和过软的吸管，那么你的顾客将会因此丑态百出。选购的时候拿吸管的尖端往自己手指上压一下试试，如果手还没感觉有多痛，吸管的尖已经弯了，那就是太软了。</a:t>
            </a:r>
            <a:endParaRPr lang="zh-CN" altLang="en-US" sz="2800" dirty="0"/>
          </a:p>
        </p:txBody>
      </p:sp>
      <p:pic>
        <p:nvPicPr>
          <p:cNvPr id="5122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330" y="2791618"/>
            <a:ext cx="4500670" cy="337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245340"/>
            <a:ext cx="5882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zh-CN" sz="2800" dirty="0"/>
              <a:t>、搅拌机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  </a:t>
            </a:r>
            <a:r>
              <a:rPr lang="zh-CN" altLang="zh-CN" sz="2800" dirty="0"/>
              <a:t>西贝乐牌的比较好。不管是材料还是运行时间等，都比九阳等乱七八糟的牌子要好一点，价钱也不贵，这个没啥多说的，最好到大商场里买，售后服务比较好。</a:t>
            </a:r>
            <a:endParaRPr lang="zh-CN" altLang="en-US" sz="2800" dirty="0"/>
          </a:p>
        </p:txBody>
      </p:sp>
      <p:pic>
        <p:nvPicPr>
          <p:cNvPr id="6146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61" y="2448540"/>
            <a:ext cx="3745864" cy="37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245340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zh-CN" sz="2800" dirty="0"/>
              <a:t>、饮水机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  </a:t>
            </a:r>
            <a:r>
              <a:rPr lang="zh-CN" altLang="zh-CN" sz="2800" dirty="0"/>
              <a:t>为了节约成本，我们可以选购台式的。由于饮水机的主要部件就是一个加热器，所以我们没必要买什么名牌的，只要注意内胆是不锈钢的，一次盛水不要太少就行。冬天的时候需要的热水多，我自己动手做了一个另外的设备来解决。</a:t>
            </a:r>
            <a:endParaRPr lang="zh-CN" altLang="en-US" sz="2800" dirty="0"/>
          </a:p>
        </p:txBody>
      </p:sp>
      <p:pic>
        <p:nvPicPr>
          <p:cNvPr id="717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34" y="2682240"/>
            <a:ext cx="4777277" cy="298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407900"/>
            <a:ext cx="958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zh-CN" sz="2800" dirty="0"/>
              <a:t>、容器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  </a:t>
            </a:r>
            <a:r>
              <a:rPr lang="zh-CN" altLang="zh-CN" sz="2800" dirty="0"/>
              <a:t>糖、奶茶粉、奶精、珍珠等，都需要合适的容器来盛，这些东西可以按自己的喜好来购买，不过要注意的是，这些容器都要有盖子，其一这样比较卫生，其二，热天、下雨天，原料都容易结块或融化，不用时及时盖上盖子会好一些，像保鲜盒、调料盒等都是不错的选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58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2)</a:t>
            </a:r>
            <a:r>
              <a:rPr lang="zh-CN" altLang="zh-CN" sz="2800" b="1" dirty="0"/>
              <a:t>奶茶店选址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682220"/>
            <a:ext cx="958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奶茶是一种快速消费的休闲饮品，完全是一种可有可无的东西，因此，如果选址不好，那就没有人会</a:t>
            </a:r>
            <a:r>
              <a:rPr lang="en-US" altLang="zh-CN" sz="2800" dirty="0"/>
              <a:t>“</a:t>
            </a:r>
            <a:r>
              <a:rPr lang="zh-CN" altLang="zh-CN" sz="2800" dirty="0"/>
              <a:t>不远万里</a:t>
            </a:r>
            <a:r>
              <a:rPr lang="en-US" altLang="zh-CN" sz="2800" dirty="0"/>
              <a:t>”</a:t>
            </a:r>
            <a:r>
              <a:rPr lang="zh-CN" altLang="zh-CN" sz="2800" dirty="0"/>
              <a:t>的跑去专门喝你一杯奶茶，繁华地段是最佳选择。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32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444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2)</a:t>
            </a:r>
            <a:r>
              <a:rPr lang="zh-CN" altLang="zh-CN" sz="2800" b="1" dirty="0"/>
              <a:t>奶茶店</a:t>
            </a:r>
            <a:r>
              <a:rPr lang="zh-CN" altLang="zh-CN" sz="2800" b="1" dirty="0" smtClean="0"/>
              <a:t>选址</a:t>
            </a:r>
            <a:r>
              <a:rPr lang="zh-CN" altLang="en-US" sz="2800" b="1" dirty="0" smtClean="0"/>
              <a:t>（注意事项）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682220"/>
            <a:ext cx="958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zh-CN" sz="2800" dirty="0"/>
              <a:t>、不能离学校太近，五十米左右，</a:t>
            </a:r>
            <a:r>
              <a:rPr lang="en-US" altLang="zh-CN" sz="2800" dirty="0"/>
              <a:t>(</a:t>
            </a:r>
            <a:r>
              <a:rPr lang="zh-CN" altLang="zh-CN" sz="2800" dirty="0"/>
              <a:t>最适距离</a:t>
            </a:r>
            <a:r>
              <a:rPr lang="en-US" altLang="zh-CN" sz="2800" dirty="0"/>
              <a:t>)</a:t>
            </a:r>
            <a:r>
              <a:rPr lang="zh-CN" altLang="zh-CN" sz="2800" dirty="0"/>
              <a:t>也不能太远，尤其不能跨过岔路口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zh-CN" altLang="zh-CN" sz="2800" dirty="0"/>
              <a:t>、卫生是第一位的。你的东西可以不好吃（当然，口味也很重要），但一定要看着让人放心，好好地在卫生上下点功夫，决不吃亏。比如墙壁，我花了不多的钱（具体价格会在以后集中罗列），把墙壁贴上了墙纸，看起来就很不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80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444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2)</a:t>
            </a:r>
            <a:r>
              <a:rPr lang="zh-CN" altLang="zh-CN" sz="2800" b="1" dirty="0"/>
              <a:t>奶茶店</a:t>
            </a:r>
            <a:r>
              <a:rPr lang="zh-CN" altLang="zh-CN" sz="2800" b="1" dirty="0" smtClean="0"/>
              <a:t>选址</a:t>
            </a:r>
            <a:r>
              <a:rPr lang="zh-CN" altLang="en-US" sz="2800" b="1" dirty="0" smtClean="0"/>
              <a:t>（注意事项）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661900"/>
            <a:ext cx="958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zh-CN" sz="2800" dirty="0"/>
              <a:t>、学生喜欢凑热闹，所以你一定要形成一个热热闹闹的场面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4</a:t>
            </a:r>
            <a:r>
              <a:rPr lang="zh-CN" altLang="zh-CN" sz="2800" dirty="0"/>
              <a:t>、买奶茶的顾客中，女性居多，所以如果是女孩子，尤其是年轻的女孩子多的地方，毫无疑问是好地方。</a:t>
            </a:r>
          </a:p>
        </p:txBody>
      </p:sp>
    </p:spTree>
    <p:extLst>
      <p:ext uri="{BB962C8B-B14F-4D97-AF65-F5344CB8AC3E}">
        <p14:creationId xmlns:p14="http://schemas.microsoft.com/office/powerpoint/2010/main" val="29730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市场</a:t>
            </a:r>
            <a:r>
              <a:rPr lang="zh-CN" altLang="zh-CN" dirty="0"/>
              <a:t>营销策略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2320" y="1783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广告</a:t>
            </a:r>
            <a:endParaRPr lang="zh-CN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229" y="2590780"/>
            <a:ext cx="958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　　企业的知名度，我们会通过传单的方式让顾客了解</a:t>
            </a:r>
            <a:r>
              <a:rPr lang="en-US" altLang="zh-CN" sz="2800" dirty="0"/>
              <a:t>“</a:t>
            </a:r>
            <a:r>
              <a:rPr lang="zh-CN" altLang="zh-CN" sz="2800" dirty="0"/>
              <a:t>来杯奶茶吧</a:t>
            </a:r>
            <a:r>
              <a:rPr lang="en-US" altLang="zh-CN" sz="2800" dirty="0"/>
              <a:t>”</a:t>
            </a:r>
            <a:r>
              <a:rPr lang="zh-CN" altLang="zh-CN" sz="2800" dirty="0"/>
              <a:t>，在店门口我们会设有海报之等，告知近期的新产品推出及近日的促销活动。店面的招牌使用显眼、引人注目的颜色和款种。在后期积累一定资金后还可以在报纸、广播、电视、网络等投入广告。另外，工作人员一律着本店工作服。</a:t>
            </a:r>
          </a:p>
        </p:txBody>
      </p:sp>
    </p:spTree>
    <p:extLst>
      <p:ext uri="{BB962C8B-B14F-4D97-AF65-F5344CB8AC3E}">
        <p14:creationId xmlns:p14="http://schemas.microsoft.com/office/powerpoint/2010/main" val="22345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市场</a:t>
            </a:r>
            <a:r>
              <a:rPr lang="zh-CN" altLang="zh-CN" dirty="0"/>
              <a:t>营销策略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2320" y="17830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促销</a:t>
            </a:r>
            <a:r>
              <a:rPr lang="zh-CN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2320" y="2590780"/>
            <a:ext cx="958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办理会员</a:t>
            </a:r>
            <a:r>
              <a:rPr lang="zh-CN" altLang="zh-CN" sz="2800" dirty="0"/>
              <a:t>　　</a:t>
            </a:r>
            <a:endParaRPr lang="en-US" altLang="zh-CN" sz="2800" dirty="0" smtClean="0"/>
          </a:p>
          <a:p>
            <a:r>
              <a:rPr lang="zh-CN" altLang="zh-CN" sz="2800" dirty="0" smtClean="0"/>
              <a:t>使用</a:t>
            </a:r>
            <a:r>
              <a:rPr lang="zh-CN" altLang="zh-CN" sz="2800" dirty="0"/>
              <a:t>奇特新颖的杯具和吸管类</a:t>
            </a:r>
            <a:r>
              <a:rPr lang="zh-CN" altLang="zh-CN" sz="2800" dirty="0" smtClean="0"/>
              <a:t>工具</a:t>
            </a:r>
            <a:r>
              <a:rPr lang="zh-CN" altLang="zh-CN" sz="2800" dirty="0"/>
              <a:t>　　</a:t>
            </a:r>
            <a:endParaRPr lang="en-US" altLang="zh-CN" sz="2800" dirty="0" smtClean="0"/>
          </a:p>
          <a:p>
            <a:r>
              <a:rPr lang="zh-CN" altLang="zh-CN" sz="2800" dirty="0" smtClean="0"/>
              <a:t>采用</a:t>
            </a:r>
            <a:r>
              <a:rPr lang="zh-CN" altLang="zh-CN" sz="2800" dirty="0"/>
              <a:t>情侣杯具和吸管</a:t>
            </a:r>
            <a:r>
              <a:rPr lang="zh-CN" altLang="zh-CN" sz="2800" dirty="0" smtClean="0"/>
              <a:t>，推荐</a:t>
            </a:r>
            <a:r>
              <a:rPr lang="zh-CN" altLang="zh-CN" sz="2800" dirty="0"/>
              <a:t>情侣</a:t>
            </a:r>
            <a:r>
              <a:rPr lang="zh-CN" altLang="zh-CN" sz="2800" dirty="0" smtClean="0"/>
              <a:t>套餐</a:t>
            </a:r>
            <a:r>
              <a:rPr lang="zh-CN" altLang="en-US" sz="2800" dirty="0" smtClean="0"/>
              <a:t>。</a:t>
            </a:r>
            <a:endParaRPr lang="zh-CN" altLang="zh-CN" sz="2800" dirty="0"/>
          </a:p>
          <a:p>
            <a:r>
              <a:rPr lang="zh-CN" altLang="zh-CN" sz="2800" dirty="0" smtClean="0"/>
              <a:t>在</a:t>
            </a:r>
            <a:r>
              <a:rPr lang="zh-CN" altLang="zh-CN" sz="2800" dirty="0"/>
              <a:t>各种节日时，推出节日特别产品及活动，以此吸引顾客。</a:t>
            </a:r>
          </a:p>
          <a:p>
            <a:r>
              <a:rPr lang="zh-CN" altLang="zh-CN" sz="2800" dirty="0" smtClean="0"/>
              <a:t>在</a:t>
            </a:r>
            <a:r>
              <a:rPr lang="zh-CN" altLang="zh-CN" sz="2800" dirty="0"/>
              <a:t>一次性消费到</a:t>
            </a:r>
            <a:r>
              <a:rPr lang="en-US" altLang="zh-CN" sz="2800" dirty="0"/>
              <a:t>15</a:t>
            </a:r>
            <a:r>
              <a:rPr lang="zh-CN" altLang="zh-CN" sz="2800" dirty="0"/>
              <a:t>元时送出小礼物。有时可以送本店特别定做的有本店店名的</a:t>
            </a:r>
            <a:r>
              <a:rPr lang="en-US" altLang="zh-CN" sz="2800" dirty="0"/>
              <a:t>T-shirt</a:t>
            </a:r>
            <a:r>
              <a:rPr lang="zh-CN" altLang="zh-CN" sz="2800" dirty="0"/>
              <a:t>，不仅欢愉了顾客，同时可以提高本店的知名度。</a:t>
            </a:r>
          </a:p>
        </p:txBody>
      </p:sp>
    </p:spTree>
    <p:extLst>
      <p:ext uri="{BB962C8B-B14F-4D97-AF65-F5344CB8AC3E}">
        <p14:creationId xmlns:p14="http://schemas.microsoft.com/office/powerpoint/2010/main" val="28124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市场</a:t>
            </a:r>
            <a:r>
              <a:rPr lang="zh-CN" altLang="zh-CN" dirty="0"/>
              <a:t>营销策略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2320" y="1783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价格</a:t>
            </a:r>
            <a:endParaRPr lang="zh-CN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369829"/>
            <a:ext cx="958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在每次推出新产品的前两天会有特价，其余的按市场平均价格来售出，在后期有了自己的品牌的时候适当提价。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2320" y="3522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队伍管理</a:t>
            </a:r>
            <a:endParaRPr lang="zh-CN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4287500"/>
            <a:ext cx="958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各人</a:t>
            </a:r>
            <a:r>
              <a:rPr lang="zh-CN" altLang="zh-CN" sz="2800" dirty="0"/>
              <a:t>员做好自己的工作，在重要事务中有店长召集人员进行讨论并作出决策。</a:t>
            </a:r>
          </a:p>
        </p:txBody>
      </p:sp>
    </p:spTree>
    <p:extLst>
      <p:ext uri="{BB962C8B-B14F-4D97-AF65-F5344CB8AC3E}">
        <p14:creationId xmlns:p14="http://schemas.microsoft.com/office/powerpoint/2010/main" val="32910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66173"/>
            <a:ext cx="7342622" cy="1215566"/>
          </a:xfrm>
        </p:spPr>
        <p:txBody>
          <a:bodyPr rtlCol="0"/>
          <a:lstStyle/>
          <a:p>
            <a:pPr rtl="0"/>
            <a:r>
              <a:rPr lang="zh-CN" altLang="en-US" b="0" dirty="0" smtClean="0"/>
              <a:t>项目目录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69" y="1908284"/>
            <a:ext cx="4942829" cy="4446031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项目背景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项目概况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市场评估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项目战略</a:t>
            </a:r>
          </a:p>
          <a:p>
            <a:r>
              <a:rPr lang="en-US" altLang="zh-CN" dirty="0"/>
              <a:t>5.</a:t>
            </a:r>
            <a:r>
              <a:rPr lang="zh-CN" altLang="zh-CN" dirty="0"/>
              <a:t>市场销售战略</a:t>
            </a:r>
          </a:p>
          <a:p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）奶茶店设备采购</a:t>
            </a:r>
          </a:p>
          <a:p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）奶茶店选址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市场营销策略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财务分析</a:t>
            </a: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财务分析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82320" y="16231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原则</a:t>
            </a:r>
            <a:endParaRPr lang="zh-CN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040" y="2095460"/>
            <a:ext cx="958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zh-CN" sz="2400" dirty="0" smtClean="0"/>
              <a:t>把</a:t>
            </a:r>
            <a:r>
              <a:rPr lang="zh-CN" altLang="zh-CN" sz="2400" dirty="0"/>
              <a:t>每一分钱用在刀刃上，充分发挥每一分钱的价值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2320" y="26001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初期</a:t>
            </a:r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投资</a:t>
            </a:r>
            <a:endParaRPr lang="zh-CN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000" y="3123365"/>
            <a:ext cx="10728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　　这一时期，资金主要用于设备购买，产品原料采购，店面租金，前期宣传等方面上。预计需要人民币</a:t>
            </a:r>
            <a:r>
              <a:rPr lang="en-US" altLang="zh-CN" sz="2400" dirty="0"/>
              <a:t>3</a:t>
            </a:r>
            <a:r>
              <a:rPr lang="zh-CN" altLang="zh-CN" sz="2400" dirty="0"/>
              <a:t>万元左右。</a:t>
            </a:r>
          </a:p>
          <a:p>
            <a:r>
              <a:rPr lang="zh-CN" altLang="zh-CN" sz="2400" dirty="0"/>
              <a:t>　　</a:t>
            </a:r>
            <a:r>
              <a:rPr lang="en-US" altLang="zh-CN" sz="2400" dirty="0"/>
              <a:t>A</a:t>
            </a:r>
            <a:r>
              <a:rPr lang="zh-CN" altLang="zh-CN" sz="2400" dirty="0"/>
              <a:t>、封口机</a:t>
            </a:r>
            <a:r>
              <a:rPr lang="en-US" altLang="zh-CN" sz="2400" dirty="0"/>
              <a:t> 400</a:t>
            </a:r>
            <a:r>
              <a:rPr lang="zh-CN" altLang="zh-CN" sz="2400" dirty="0"/>
              <a:t>元，冰柜</a:t>
            </a:r>
            <a:r>
              <a:rPr lang="en-US" altLang="zh-CN" sz="2400" dirty="0"/>
              <a:t> 450</a:t>
            </a:r>
            <a:r>
              <a:rPr lang="zh-CN" altLang="zh-CN" sz="2400" dirty="0"/>
              <a:t>元，搅拌机</a:t>
            </a:r>
            <a:r>
              <a:rPr lang="en-US" altLang="zh-CN" sz="2400" dirty="0"/>
              <a:t> 250</a:t>
            </a:r>
            <a:r>
              <a:rPr lang="zh-CN" altLang="zh-CN" sz="2400" dirty="0"/>
              <a:t>元，饮水机</a:t>
            </a:r>
            <a:r>
              <a:rPr lang="en-US" altLang="zh-CN" sz="2400" dirty="0"/>
              <a:t> 250</a:t>
            </a:r>
            <a:r>
              <a:rPr lang="zh-CN" altLang="zh-CN" sz="2400" dirty="0"/>
              <a:t>元，封口膜、杯子、吸管、各种容器</a:t>
            </a:r>
            <a:r>
              <a:rPr lang="en-US" altLang="zh-CN" sz="2400" dirty="0"/>
              <a:t> 400</a:t>
            </a:r>
            <a:r>
              <a:rPr lang="zh-CN" altLang="zh-CN" sz="2400" dirty="0"/>
              <a:t>元</a:t>
            </a:r>
          </a:p>
          <a:p>
            <a:r>
              <a:rPr lang="zh-CN" altLang="zh-CN" sz="2400" dirty="0"/>
              <a:t>　　</a:t>
            </a:r>
            <a:r>
              <a:rPr lang="en-US" altLang="zh-CN" sz="2400" dirty="0"/>
              <a:t>B</a:t>
            </a:r>
            <a:r>
              <a:rPr lang="zh-CN" altLang="zh-CN" sz="2400" dirty="0"/>
              <a:t>、装修：包括招牌、门墙等</a:t>
            </a:r>
            <a:r>
              <a:rPr lang="en-US" altLang="zh-CN" sz="2400" dirty="0"/>
              <a:t>1000</a:t>
            </a:r>
            <a:r>
              <a:rPr lang="zh-CN" altLang="zh-CN" sz="2400" dirty="0"/>
              <a:t>元</a:t>
            </a:r>
          </a:p>
          <a:p>
            <a:r>
              <a:rPr lang="zh-CN" altLang="zh-CN" sz="2400" dirty="0"/>
              <a:t>　　</a:t>
            </a:r>
            <a:r>
              <a:rPr lang="en-US" altLang="zh-CN" sz="2400" dirty="0"/>
              <a:t>C</a:t>
            </a:r>
            <a:r>
              <a:rPr lang="zh-CN" altLang="zh-CN" sz="2400" dirty="0"/>
              <a:t>、营业设备：包括会员卡工本费、小礼物费用、电话机、空调与收银机等其他设备，共计</a:t>
            </a:r>
            <a:r>
              <a:rPr lang="en-US" altLang="zh-CN" sz="2400" dirty="0"/>
              <a:t>1</a:t>
            </a:r>
            <a:r>
              <a:rPr lang="zh-CN" altLang="zh-CN" sz="2400" dirty="0"/>
              <a:t>万元</a:t>
            </a:r>
          </a:p>
          <a:p>
            <a:r>
              <a:rPr lang="zh-CN" altLang="zh-CN" sz="2400" dirty="0"/>
              <a:t>　　</a:t>
            </a:r>
            <a:r>
              <a:rPr lang="en-US" altLang="zh-CN" sz="2400" dirty="0"/>
              <a:t>E</a:t>
            </a:r>
            <a:r>
              <a:rPr lang="zh-CN" altLang="zh-CN" sz="2400" dirty="0"/>
              <a:t>、月运营管理成本：约</a:t>
            </a:r>
            <a:r>
              <a:rPr lang="en-US" altLang="zh-CN" sz="2400" dirty="0"/>
              <a:t>3920</a:t>
            </a:r>
            <a:r>
              <a:rPr lang="zh-CN" altLang="zh-CN" sz="2400" dirty="0"/>
              <a:t>元（</a:t>
            </a:r>
            <a:r>
              <a:rPr lang="en-US" altLang="zh-CN" sz="2400" dirty="0"/>
              <a:t>1</a:t>
            </a:r>
            <a:r>
              <a:rPr lang="zh-CN" altLang="zh-CN" sz="2400" dirty="0"/>
              <a:t>）房租费：</a:t>
            </a:r>
            <a:r>
              <a:rPr lang="en-US" altLang="zh-CN" sz="2400" dirty="0"/>
              <a:t>2500</a:t>
            </a:r>
            <a:r>
              <a:rPr lang="zh-CN" altLang="zh-CN" sz="2400" dirty="0"/>
              <a:t>元（</a:t>
            </a:r>
            <a:r>
              <a:rPr lang="en-US" altLang="zh-CN" sz="2400" dirty="0"/>
              <a:t>2</a:t>
            </a:r>
            <a:r>
              <a:rPr lang="zh-CN" altLang="zh-CN" sz="2400" dirty="0"/>
              <a:t>）水电费：</a:t>
            </a:r>
            <a:r>
              <a:rPr lang="en-US" altLang="zh-CN" sz="2400" dirty="0"/>
              <a:t>120</a:t>
            </a:r>
            <a:r>
              <a:rPr lang="zh-CN" altLang="zh-CN" sz="2400" dirty="0"/>
              <a:t>元（</a:t>
            </a:r>
            <a:r>
              <a:rPr lang="en-US" altLang="zh-CN" sz="2400" dirty="0"/>
              <a:t>3</a:t>
            </a:r>
            <a:r>
              <a:rPr lang="zh-CN" altLang="zh-CN" sz="2400" dirty="0"/>
              <a:t>）电话及上网费：</a:t>
            </a:r>
            <a:r>
              <a:rPr lang="en-US" altLang="zh-CN" sz="2400" dirty="0"/>
              <a:t>300</a:t>
            </a:r>
            <a:r>
              <a:rPr lang="zh-CN" altLang="zh-CN" sz="2400" dirty="0"/>
              <a:t>元（</a:t>
            </a:r>
            <a:r>
              <a:rPr lang="en-US" altLang="zh-CN" sz="2400" dirty="0"/>
              <a:t>4</a:t>
            </a:r>
            <a:r>
              <a:rPr lang="zh-CN" altLang="zh-CN" sz="2400" dirty="0"/>
              <a:t>）进货费：包括交通设备使用费，计</a:t>
            </a:r>
            <a:r>
              <a:rPr lang="en-US" altLang="zh-CN" sz="2400" dirty="0"/>
              <a:t>1000</a:t>
            </a:r>
            <a:r>
              <a:rPr lang="zh-CN" altLang="zh-CN" sz="2400" dirty="0"/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31280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8723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9600" u="sng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  <a:endParaRPr lang="zh-CN" altLang="en-US" sz="9600" u="sng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zcool.cn/community/017e7a5bc30ff0a8012099c8b37acd.jpg@1280w_1l_2o_100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36" y="2050991"/>
            <a:ext cx="2618828" cy="395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16" y="481890"/>
            <a:ext cx="8333222" cy="939798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项目背景</a:t>
            </a: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416" y="2050991"/>
            <a:ext cx="7537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奶茶</a:t>
            </a:r>
            <a:r>
              <a:rPr lang="zh-CN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店就是一个资金投入低、消费人群广、回收成本快，而且门面非常好找的好项目，一般除了保留</a:t>
            </a:r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个月左右的店租、人工和日常开销外，不用太多周转金，非常适合自己投资。</a:t>
            </a:r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5559" y="1976569"/>
            <a:ext cx="9592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经营范围： 咖啡类：蓝山，拿铁，摩卡，卡布其诺，等等。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咖啡类为本店特色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均为现磨现煮的咖啡。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endParaRPr lang="zh-CN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zh-CN" sz="3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奶茶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：各种口味奶茶，如草莓，青苹果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巧克力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芒果等。</a:t>
            </a:r>
          </a:p>
          <a:p>
            <a:r>
              <a:rPr lang="zh-CN" altLang="zh-CN" sz="3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下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午茶：绿茶，红花茶，人参乌龙茶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几种花草茶等。</a:t>
            </a:r>
          </a:p>
          <a:p>
            <a:r>
              <a:rPr lang="zh-CN" altLang="zh-CN" sz="3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企业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类型：</a:t>
            </a:r>
            <a:r>
              <a:rPr lang="zh-CN" altLang="zh-CN" sz="3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服务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zh-CN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0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市场评估</a:t>
            </a:r>
            <a:endParaRPr lang="zh-CN" altLang="en-US" dirty="0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 txBox="1">
            <a:spLocks/>
          </p:cNvSpPr>
          <p:nvPr/>
        </p:nvSpPr>
        <p:spPr>
          <a:xfrm>
            <a:off x="857799" y="2152124"/>
            <a:ext cx="7336082" cy="444603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目标顾客　　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/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市场容量或本企业预计市场占有率</a:t>
            </a:r>
          </a:p>
          <a:p>
            <a:pPr marL="285750" indent="-285750"/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竞争对手的主要优势　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/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竞争对手的主要劣势　　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/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相对于竞争对手的主要优势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/>
            <a:r>
              <a:rPr lang="zh-CN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本企业相对于竞争对手的主要劣势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3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项目战略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1040" y="2204720"/>
            <a:ext cx="1022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经营</a:t>
            </a:r>
            <a:r>
              <a:rPr lang="zh-CN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必须有特色。没有特色的产品是没有市场</a:t>
            </a:r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</a:t>
            </a:r>
            <a:endParaRPr lang="en-US" altLang="zh-CN" sz="36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品质</a:t>
            </a:r>
            <a:r>
              <a:rPr lang="zh-CN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要好，口感是否保持</a:t>
            </a:r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一致</a:t>
            </a:r>
            <a:endParaRPr lang="en-US" altLang="zh-CN" sz="36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小店</a:t>
            </a:r>
            <a:r>
              <a:rPr lang="zh-CN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也要专业</a:t>
            </a:r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及时</a:t>
            </a:r>
            <a:r>
              <a:rPr lang="zh-CN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了解消费者消费爱好和同行产品，及时调整产品和</a:t>
            </a:r>
            <a:r>
              <a:rPr lang="zh-CN" altLang="zh-CN" sz="3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口味</a:t>
            </a:r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9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245340"/>
            <a:ext cx="7020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、封口机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</a:t>
            </a:r>
            <a:r>
              <a:rPr lang="zh-CN" altLang="zh-CN" sz="2400" dirty="0"/>
              <a:t>（卖炊具机械、封口设备的店里有卖）带有计数器，你每封一下口，计数器都会记一下数，无论电源有没有接通，是一种机械计数。其他不带计数器的更便宜一点。封口机选购时要注意，找个杯子封一下试试，把温度调到</a:t>
            </a:r>
            <a:r>
              <a:rPr lang="en-US" altLang="zh-CN" sz="2400" dirty="0"/>
              <a:t>170</a:t>
            </a:r>
            <a:r>
              <a:rPr lang="zh-CN" altLang="zh-CN" sz="2400" dirty="0"/>
              <a:t>度左右，按下大约一秒多钟，取出看有没有封住；再稍微用力捏一下，看封得结实不结实，有没有封得不结实的地方，有漏气的小孔。再要注意看封口膜切得是否整齐，有没有没切断，而是拽断的地方，也就是看上下模平不平，齿刀锋不锋利。</a:t>
            </a:r>
            <a:endParaRPr lang="zh-CN" altLang="en-US" sz="2400" dirty="0"/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20" y="2250172"/>
            <a:ext cx="451485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245340"/>
            <a:ext cx="7020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zh-CN" sz="2800" dirty="0"/>
              <a:t>、封口膜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  </a:t>
            </a:r>
            <a:r>
              <a:rPr lang="zh-CN" altLang="zh-CN" sz="2800" dirty="0"/>
              <a:t>（卖封口机的地方一般会附带销售）选购时要注意，封口膜不能太厚，太厚了容易封不住，而且插吸管的时候会很难插破，用力过猛，要么把吸管插坏，要么把奶茶掉到地上，要么一不小心把杯子插破。从用料方面考虑，太厚的一般都不是什么好料，会很脆，一插就会裂一道大口子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076" name="Picture 4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40" y="1871970"/>
            <a:ext cx="4236720" cy="42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市场销售战略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61036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1)</a:t>
            </a:r>
            <a:r>
              <a:rPr lang="zh-CN" altLang="zh-CN" sz="2800" b="1" dirty="0"/>
              <a:t>奶茶店设备采购</a:t>
            </a:r>
            <a:r>
              <a:rPr lang="en-US" altLang="zh-CN" sz="2800" b="1" dirty="0"/>
              <a:t> 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" y="2245340"/>
            <a:ext cx="7020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zh-CN" sz="2800" dirty="0"/>
              <a:t>、杯子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  </a:t>
            </a:r>
            <a:r>
              <a:rPr lang="zh-CN" altLang="zh-CN" sz="2800" dirty="0"/>
              <a:t>（卖塑料制品、塑料袋等的店里有卖，也会卖封口膜、吸管等，卖封口机的店里也会附带销售）一般是</a:t>
            </a:r>
            <a:r>
              <a:rPr lang="en-US" altLang="zh-CN" sz="2800" dirty="0"/>
              <a:t>2000</a:t>
            </a:r>
            <a:r>
              <a:rPr lang="zh-CN" altLang="zh-CN" sz="2800" dirty="0"/>
              <a:t>个一箱，不单卖。杯子的价格相差不大，质量却相差不少，而且杯子很重要，一定要多跑几家，认真选购。选购时要首先看料的</a:t>
            </a:r>
            <a:r>
              <a:rPr lang="zh-CN" altLang="zh-CN" sz="2800" dirty="0" smtClean="0"/>
              <a:t>厚度杯</a:t>
            </a:r>
            <a:r>
              <a:rPr lang="zh-CN" altLang="zh-CN" sz="2800" dirty="0"/>
              <a:t>沿的结实程度。杯沿要够厚、够结实</a:t>
            </a:r>
            <a:r>
              <a:rPr lang="zh-CN" altLang="zh-CN" sz="2800" dirty="0" smtClean="0"/>
              <a:t>，在</a:t>
            </a:r>
            <a:r>
              <a:rPr lang="zh-CN" altLang="zh-CN" sz="2800" dirty="0"/>
              <a:t>怀疑杯子质量的同时，一定会怀疑奶茶的质量。</a:t>
            </a:r>
            <a:endParaRPr lang="zh-CN" altLang="en-US" sz="2800" dirty="0"/>
          </a:p>
        </p:txBody>
      </p:sp>
      <p:pic>
        <p:nvPicPr>
          <p:cNvPr id="4098" name="Picture 2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1" t="21000" r="11881"/>
          <a:stretch/>
        </p:blipFill>
        <p:spPr bwMode="auto">
          <a:xfrm>
            <a:off x="8290559" y="2519680"/>
            <a:ext cx="2865121" cy="362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576</Words>
  <Application>Microsoft Office PowerPoint</Application>
  <PresentationFormat>宽屏</PresentationFormat>
  <Paragraphs>97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Adobe 黑体 Std R</vt:lpstr>
      <vt:lpstr>Gill Sans SemiBold</vt:lpstr>
      <vt:lpstr>Microsoft YaHei UI</vt:lpstr>
      <vt:lpstr>宋体</vt:lpstr>
      <vt:lpstr>Arial</vt:lpstr>
      <vt:lpstr>Calibri</vt:lpstr>
      <vt:lpstr>Calibri Light</vt:lpstr>
      <vt:lpstr>Times New Roman</vt:lpstr>
      <vt:lpstr>Office 主题</vt:lpstr>
      <vt:lpstr>来杯奶茶吧</vt:lpstr>
      <vt:lpstr>项目目录</vt:lpstr>
      <vt:lpstr>项目背景</vt:lpstr>
      <vt:lpstr>项目概况</vt:lpstr>
      <vt:lpstr>市场评估</vt:lpstr>
      <vt:lpstr>项目战略</vt:lpstr>
      <vt:lpstr>市场销售战略 </vt:lpstr>
      <vt:lpstr>市场销售战略 </vt:lpstr>
      <vt:lpstr>市场销售战略 </vt:lpstr>
      <vt:lpstr>市场销售战略 </vt:lpstr>
      <vt:lpstr>市场销售战略 </vt:lpstr>
      <vt:lpstr>市场销售战略 </vt:lpstr>
      <vt:lpstr>市场销售战略 </vt:lpstr>
      <vt:lpstr>市场销售战略 </vt:lpstr>
      <vt:lpstr>市场销售战略 </vt:lpstr>
      <vt:lpstr>市场销售战略 </vt:lpstr>
      <vt:lpstr>市场营销策略</vt:lpstr>
      <vt:lpstr>市场营销策略</vt:lpstr>
      <vt:lpstr>市场营销策略</vt:lpstr>
      <vt:lpstr>财务分析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2021-11-24T14:08:16Z</dcterms:created>
  <dcterms:modified xsi:type="dcterms:W3CDTF">2021-11-24T15:35:20Z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