
<file path=[Content_Types].xml><?xml version="1.0" encoding="utf-8"?>
<Types xmlns="http://schemas.openxmlformats.org/package/2006/content-types">
  <Default Extension="jpeg" ContentType="image/jpe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18"/>
  </p:handoutMasterIdLst>
  <p:sldIdLst>
    <p:sldId id="2873" r:id="rId3"/>
    <p:sldId id="2874" r:id="rId5"/>
    <p:sldId id="2875" r:id="rId6"/>
    <p:sldId id="2896" r:id="rId7"/>
    <p:sldId id="2930" r:id="rId8"/>
    <p:sldId id="2938" r:id="rId9"/>
    <p:sldId id="2897" r:id="rId10"/>
    <p:sldId id="2889" r:id="rId11"/>
    <p:sldId id="2898" r:id="rId12"/>
    <p:sldId id="2905" r:id="rId13"/>
    <p:sldId id="2901" r:id="rId14"/>
    <p:sldId id="2937" r:id="rId15"/>
    <p:sldId id="2927" r:id="rId16"/>
    <p:sldId id="2928" r:id="rId17"/>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3A664"/>
    <a:srgbClr val="B18BD5"/>
    <a:srgbClr val="FFFFFF"/>
    <a:srgbClr val="26A69A"/>
    <a:srgbClr val="FF5252"/>
    <a:srgbClr val="66C6D5"/>
    <a:srgbClr val="0E419A"/>
    <a:srgbClr val="056770"/>
    <a:srgbClr val="77BF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14" autoAdjust="0"/>
    <p:restoredTop sz="95317" autoAdjust="0"/>
  </p:normalViewPr>
  <p:slideViewPr>
    <p:cSldViewPr>
      <p:cViewPr varScale="1">
        <p:scale>
          <a:sx n="77" d="100"/>
          <a:sy n="77" d="100"/>
        </p:scale>
        <p:origin x="797" y="58"/>
      </p:cViewPr>
      <p:guideLst>
        <p:guide orient="horz" pos="302"/>
        <p:guide pos="4050"/>
        <p:guide pos="519"/>
        <p:guide orient="horz" pos="4183"/>
        <p:guide pos="7497"/>
        <p:guide pos="6908"/>
      </p:guideLst>
    </p:cSldViewPr>
  </p:slideViewPr>
  <p:outlineViewPr>
    <p:cViewPr>
      <p:scale>
        <a:sx n="100" d="100"/>
        <a:sy n="100" d="100"/>
      </p:scale>
      <p:origin x="0" y="-20556"/>
    </p:cViewPr>
  </p:outlineViewPr>
  <p:notesTextViewPr>
    <p:cViewPr>
      <p:scale>
        <a:sx n="1" d="1"/>
        <a:sy n="1" d="1"/>
      </p:scale>
      <p:origin x="0" y="0"/>
    </p:cViewPr>
  </p:notesTextViewPr>
  <p:sorterViewPr>
    <p:cViewPr>
      <p:scale>
        <a:sx n="50" d="100"/>
        <a:sy n="50"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2C9870A4-879E-4C9D-940C-B6643A13544B}" type="slidenum">
              <a:rPr lang="zh-CN" altLang="en-US" smtClean="0">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2C9870A4-879E-4C9D-940C-B6643A13544B}" type="slidenum">
              <a:rPr lang="zh-CN" altLang="en-US" smtClean="0">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2C9870A4-879E-4C9D-940C-B6643A13544B}" type="slidenum">
              <a:rPr lang="zh-CN" altLang="en-US" smtClean="0">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2.png"/><Relationship Id="rId3" Type="http://schemas.microsoft.com/office/2007/relationships/media" Target="../media/media1.mp3"/><Relationship Id="rId2" Type="http://schemas.openxmlformats.org/officeDocument/2006/relationships/audio" Target="../media/media1.mp3"/><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3" Type="http://schemas.openxmlformats.org/officeDocument/2006/relationships/notesSlide" Target="../notesSlides/notesSlide2.xml"/><Relationship Id="rId22" Type="http://schemas.openxmlformats.org/officeDocument/2006/relationships/slideLayout" Target="../slideLayouts/slideLayout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7712"/>
            <a:ext cx="12858750" cy="723265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04939" y="74295"/>
            <a:ext cx="7848872" cy="6136605"/>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14" name="矩形 259"/>
          <p:cNvSpPr>
            <a:spLocks noChangeArrowheads="1"/>
          </p:cNvSpPr>
          <p:nvPr/>
        </p:nvSpPr>
        <p:spPr bwMode="auto">
          <a:xfrm>
            <a:off x="3238500" y="2588704"/>
            <a:ext cx="6381750"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sz="7200" b="1" dirty="0">
                <a:solidFill>
                  <a:schemeClr val="bg1"/>
                </a:solidFill>
                <a:cs typeface="Arial" panose="020B0604020202020204" pitchFamily="34" charset="0"/>
              </a:rPr>
              <a:t>智能手环</a:t>
            </a:r>
            <a:endParaRPr lang="zh-CN" sz="7200" b="1" dirty="0">
              <a:solidFill>
                <a:schemeClr val="bg1"/>
              </a:solidFill>
              <a:cs typeface="Arial" panose="020B0604020202020204" pitchFamily="34" charset="0"/>
            </a:endParaRPr>
          </a:p>
        </p:txBody>
      </p:sp>
      <p:sp>
        <p:nvSpPr>
          <p:cNvPr id="15" name="矩形 259"/>
          <p:cNvSpPr>
            <a:spLocks noChangeArrowheads="1"/>
          </p:cNvSpPr>
          <p:nvPr/>
        </p:nvSpPr>
        <p:spPr bwMode="auto">
          <a:xfrm>
            <a:off x="4989195" y="5344826"/>
            <a:ext cx="2571750" cy="286385"/>
          </a:xfrm>
          <a:prstGeom prst="rect">
            <a:avLst/>
          </a:prstGeom>
          <a:noFill/>
          <a:ln w="9525">
            <a:solidFill>
              <a:schemeClr val="bg1"/>
            </a:solidFill>
            <a:miter lim="800000"/>
          </a:ln>
          <a:effectLst/>
        </p:spPr>
        <p:txBody>
          <a:bodyPr wrap="square" lIns="36000" tIns="36000" rIns="36000" bIns="36000"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ts val="0"/>
              </a:spcBef>
              <a:buNone/>
            </a:pPr>
            <a:r>
              <a:rPr lang="zh-CN" altLang="en-US" sz="1400" dirty="0">
                <a:solidFill>
                  <a:schemeClr val="bg1"/>
                </a:solidFill>
                <a:latin typeface="Arial" panose="020B0604020202020204" pitchFamily="34" charset="0"/>
                <a:cs typeface="Arial" panose="020B0604020202020204" pitchFamily="34" charset="0"/>
                <a:sym typeface="Arial" panose="020B0604020202020204" pitchFamily="34" charset="0"/>
              </a:rPr>
              <a:t>汇报人：张乐 杨正桃</a:t>
            </a:r>
            <a:endParaRPr lang="zh-CN" altLang="en-US" sz="1400"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5" name="矩形 4"/>
          <p:cNvSpPr/>
          <p:nvPr/>
        </p:nvSpPr>
        <p:spPr>
          <a:xfrm>
            <a:off x="2705100" y="2256745"/>
            <a:ext cx="7448550" cy="21259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pic>
        <p:nvPicPr>
          <p:cNvPr id="7" name="Daydream">
            <a:hlinkClick r:id="" action="ppaction://media"/>
          </p:cNvPr>
          <p:cNvPicPr>
            <a:picLocks noChangeAspect="1"/>
          </p:cNvPicPr>
          <p:nvPr>
            <a:audioFile r:link="rId2"/>
            <p:extLst>
              <p:ext uri="{DAA4B4D4-6D71-4841-9C94-3DE7FCFB9230}">
                <p14:media xmlns:p14="http://schemas.microsoft.com/office/powerpoint/2010/main" r:embed="rId3"/>
              </p:ext>
            </p:extLst>
          </p:nvPr>
        </p:nvPicPr>
        <p:blipFill>
          <a:blip r:embed="rId4"/>
          <a:stretch>
            <a:fillRect/>
          </a:stretch>
        </p:blipFill>
        <p:spPr>
          <a:xfrm>
            <a:off x="6124575" y="-1218401"/>
            <a:ext cx="609600" cy="609600"/>
          </a:xfrm>
          <a:prstGeom prst="rect">
            <a:avLst/>
          </a:prstGeom>
        </p:spPr>
      </p:pic>
      <p:sp>
        <p:nvSpPr>
          <p:cNvPr id="2" name="矩形 259"/>
          <p:cNvSpPr>
            <a:spLocks noChangeArrowheads="1"/>
          </p:cNvSpPr>
          <p:nvPr/>
        </p:nvSpPr>
        <p:spPr bwMode="auto">
          <a:xfrm>
            <a:off x="4989195" y="4540916"/>
            <a:ext cx="2571750" cy="286385"/>
          </a:xfrm>
          <a:prstGeom prst="rect">
            <a:avLst/>
          </a:prstGeom>
          <a:noFill/>
          <a:ln w="9525">
            <a:solidFill>
              <a:schemeClr val="bg1"/>
            </a:solidFill>
            <a:miter lim="800000"/>
          </a:ln>
          <a:effectLst/>
        </p:spPr>
        <p:txBody>
          <a:bodyPr wrap="square" lIns="36000" tIns="36000" rIns="36000" bIns="36000"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ts val="0"/>
              </a:spcBef>
              <a:buNone/>
            </a:pPr>
            <a:r>
              <a:rPr lang="zh-CN" altLang="en-US" sz="1400" dirty="0">
                <a:solidFill>
                  <a:schemeClr val="bg1"/>
                </a:solidFill>
                <a:latin typeface="Arial" panose="020B0604020202020204" pitchFamily="34" charset="0"/>
                <a:cs typeface="Arial" panose="020B0604020202020204" pitchFamily="34" charset="0"/>
                <a:sym typeface="Arial" panose="020B0604020202020204" pitchFamily="34" charset="0"/>
              </a:rPr>
              <a:t>学</a:t>
            </a:r>
            <a:r>
              <a:rPr lang="en-US" altLang="zh-CN" sz="1400" dirty="0">
                <a:solidFill>
                  <a:schemeClr val="bg1"/>
                </a:solidFill>
                <a:latin typeface="Arial" panose="020B0604020202020204" pitchFamily="34" charset="0"/>
                <a:cs typeface="Arial" panose="020B0604020202020204" pitchFamily="34" charset="0"/>
                <a:sym typeface="Arial" panose="020B0604020202020204" pitchFamily="34" charset="0"/>
              </a:rPr>
              <a:t>   </a:t>
            </a:r>
            <a:r>
              <a:rPr lang="zh-CN" altLang="en-US" sz="1400" dirty="0">
                <a:solidFill>
                  <a:schemeClr val="bg1"/>
                </a:solidFill>
                <a:latin typeface="Arial" panose="020B0604020202020204" pitchFamily="34" charset="0"/>
                <a:cs typeface="Arial" panose="020B0604020202020204" pitchFamily="34" charset="0"/>
                <a:sym typeface="Arial" panose="020B0604020202020204" pitchFamily="34" charset="0"/>
              </a:rPr>
              <a:t>院：信息科学与技术</a:t>
            </a:r>
            <a:endParaRPr lang="zh-CN" altLang="en-US" sz="1400"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3" name="矩形 259"/>
          <p:cNvSpPr>
            <a:spLocks noChangeArrowheads="1"/>
          </p:cNvSpPr>
          <p:nvPr/>
        </p:nvSpPr>
        <p:spPr bwMode="auto">
          <a:xfrm>
            <a:off x="4989195" y="4942871"/>
            <a:ext cx="2571750" cy="286385"/>
          </a:xfrm>
          <a:prstGeom prst="rect">
            <a:avLst/>
          </a:prstGeom>
          <a:noFill/>
          <a:ln w="9525">
            <a:solidFill>
              <a:schemeClr val="bg1"/>
            </a:solidFill>
            <a:miter lim="800000"/>
          </a:ln>
          <a:effectLst/>
        </p:spPr>
        <p:txBody>
          <a:bodyPr wrap="square" lIns="36000" tIns="36000" rIns="36000" bIns="36000"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ts val="0"/>
              </a:spcBef>
              <a:buNone/>
            </a:pPr>
            <a:r>
              <a:rPr lang="zh-CN" altLang="en-US" sz="1400" dirty="0">
                <a:solidFill>
                  <a:schemeClr val="bg1"/>
                </a:solidFill>
                <a:latin typeface="Arial" panose="020B0604020202020204" pitchFamily="34" charset="0"/>
                <a:cs typeface="Arial" panose="020B0604020202020204" pitchFamily="34" charset="0"/>
                <a:sym typeface="Arial" panose="020B0604020202020204" pitchFamily="34" charset="0"/>
              </a:rPr>
              <a:t>班</a:t>
            </a:r>
            <a:r>
              <a:rPr lang="en-US" altLang="zh-CN" sz="1400" dirty="0">
                <a:solidFill>
                  <a:schemeClr val="bg1"/>
                </a:solidFill>
                <a:latin typeface="Arial" panose="020B0604020202020204" pitchFamily="34" charset="0"/>
                <a:cs typeface="Arial" panose="020B0604020202020204" pitchFamily="34" charset="0"/>
                <a:sym typeface="Arial" panose="020B0604020202020204" pitchFamily="34" charset="0"/>
              </a:rPr>
              <a:t>   </a:t>
            </a:r>
            <a:r>
              <a:rPr lang="zh-CN" altLang="en-US" sz="1400" dirty="0">
                <a:solidFill>
                  <a:schemeClr val="bg1"/>
                </a:solidFill>
                <a:latin typeface="Arial" panose="020B0604020202020204" pitchFamily="34" charset="0"/>
                <a:cs typeface="Arial" panose="020B0604020202020204" pitchFamily="34" charset="0"/>
                <a:sym typeface="Arial" panose="020B0604020202020204" pitchFamily="34" charset="0"/>
              </a:rPr>
              <a:t>级：</a:t>
            </a:r>
            <a:r>
              <a:rPr lang="en-US" altLang="zh-CN" sz="1400" dirty="0">
                <a:solidFill>
                  <a:schemeClr val="bg1"/>
                </a:solidFill>
                <a:latin typeface="Arial" panose="020B0604020202020204" pitchFamily="34" charset="0"/>
                <a:cs typeface="Arial" panose="020B0604020202020204" pitchFamily="34" charset="0"/>
                <a:sym typeface="Arial" panose="020B0604020202020204" pitchFamily="34" charset="0"/>
              </a:rPr>
              <a:t>11</a:t>
            </a:r>
            <a:r>
              <a:rPr lang="zh-CN" altLang="en-US" sz="1400" dirty="0">
                <a:solidFill>
                  <a:schemeClr val="bg1"/>
                </a:solidFill>
                <a:latin typeface="Arial" panose="020B0604020202020204" pitchFamily="34" charset="0"/>
                <a:cs typeface="Arial" panose="020B0604020202020204" pitchFamily="34" charset="0"/>
                <a:sym typeface="Arial" panose="020B0604020202020204" pitchFamily="34" charset="0"/>
              </a:rPr>
              <a:t>班</a:t>
            </a:r>
            <a:endParaRPr lang="zh-CN" altLang="en-US" sz="1400"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crush"/>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childTnLst>
                          </p:cTn>
                        </p:par>
                        <p:par>
                          <p:cTn id="20" fill="hold">
                            <p:stCondLst>
                              <p:cond delay="20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4"/>
                                        </p:tgtEl>
                                        <p:attrNameLst>
                                          <p:attrName>ppt_y</p:attrName>
                                        </p:attrNameLst>
                                      </p:cBhvr>
                                      <p:tavLst>
                                        <p:tav tm="0">
                                          <p:val>
                                            <p:strVal val="#ppt_y"/>
                                          </p:val>
                                        </p:tav>
                                        <p:tav tm="100000">
                                          <p:val>
                                            <p:strVal val="#ppt_y"/>
                                          </p:val>
                                        </p:tav>
                                      </p:tavLst>
                                    </p:anim>
                                    <p:anim calcmode="lin" valueType="num">
                                      <p:cBhvr>
                                        <p:cTn id="25"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4"/>
                                        </p:tgtEl>
                                      </p:cBhvr>
                                    </p:animEffect>
                                  </p:childTnLst>
                                </p:cTn>
                              </p:par>
                            </p:childTnLst>
                          </p:cTn>
                        </p:par>
                        <p:par>
                          <p:cTn id="28" fill="hold">
                            <p:stCondLst>
                              <p:cond delay="2650"/>
                            </p:stCondLst>
                            <p:childTnLst>
                              <p:par>
                                <p:cTn id="29" presetID="26" presetClass="emph" presetSubtype="0" fill="hold" grpId="1" nodeType="afterEffect">
                                  <p:stCondLst>
                                    <p:cond delay="0"/>
                                  </p:stCondLst>
                                  <p:iterate type="lt">
                                    <p:tmPct val="0"/>
                                  </p:iterate>
                                  <p:childTnLst>
                                    <p:animEffect transition="out" filter="fade">
                                      <p:cBhvr>
                                        <p:cTn id="30" dur="500" tmFilter="0, 0; .2, .5; .8, .5; 1, 0"/>
                                        <p:tgtEl>
                                          <p:spTgt spid="14"/>
                                        </p:tgtEl>
                                      </p:cBhvr>
                                    </p:animEffect>
                                    <p:animScale>
                                      <p:cBhvr>
                                        <p:cTn id="31" dur="250" autoRev="1" fill="hold"/>
                                        <p:tgtEl>
                                          <p:spTgt spid="14"/>
                                        </p:tgtEl>
                                      </p:cBhvr>
                                      <p:by x="105000" y="105000"/>
                                    </p:animScale>
                                  </p:childTnLst>
                                </p:cTn>
                              </p:par>
                            </p:childTnLst>
                          </p:cTn>
                        </p:par>
                        <p:par>
                          <p:cTn id="32" fill="hold">
                            <p:stCondLst>
                              <p:cond delay="3150"/>
                            </p:stCondLst>
                            <p:childTnLst>
                              <p:par>
                                <p:cTn id="33" presetID="53" presetClass="entr" presetSubtype="16"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3650"/>
                            </p:stCondLst>
                            <p:childTnLst>
                              <p:par>
                                <p:cTn id="39" presetID="53" presetClass="entr" presetSubtype="16" fill="hold" grpId="0" nodeType="after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p:cTn id="41" dur="500" fill="hold"/>
                                        <p:tgtEl>
                                          <p:spTgt spid="2"/>
                                        </p:tgtEl>
                                        <p:attrNameLst>
                                          <p:attrName>ppt_w</p:attrName>
                                        </p:attrNameLst>
                                      </p:cBhvr>
                                      <p:tavLst>
                                        <p:tav tm="0">
                                          <p:val>
                                            <p:fltVal val="0"/>
                                          </p:val>
                                        </p:tav>
                                        <p:tav tm="100000">
                                          <p:val>
                                            <p:strVal val="#ppt_w"/>
                                          </p:val>
                                        </p:tav>
                                      </p:tavLst>
                                    </p:anim>
                                    <p:anim calcmode="lin" valueType="num">
                                      <p:cBhvr>
                                        <p:cTn id="42" dur="500" fill="hold"/>
                                        <p:tgtEl>
                                          <p:spTgt spid="2"/>
                                        </p:tgtEl>
                                        <p:attrNameLst>
                                          <p:attrName>ppt_h</p:attrName>
                                        </p:attrNameLst>
                                      </p:cBhvr>
                                      <p:tavLst>
                                        <p:tav tm="0">
                                          <p:val>
                                            <p:fltVal val="0"/>
                                          </p:val>
                                        </p:tav>
                                        <p:tav tm="100000">
                                          <p:val>
                                            <p:strVal val="#ppt_h"/>
                                          </p:val>
                                        </p:tav>
                                      </p:tavLst>
                                    </p:anim>
                                    <p:animEffect transition="in" filter="fade">
                                      <p:cBhvr>
                                        <p:cTn id="43" dur="500"/>
                                        <p:tgtEl>
                                          <p:spTgt spid="2"/>
                                        </p:tgtEl>
                                      </p:cBhvr>
                                    </p:animEffect>
                                  </p:childTnLst>
                                </p:cTn>
                              </p:par>
                            </p:childTnLst>
                          </p:cTn>
                        </p:par>
                        <p:par>
                          <p:cTn id="44" fill="hold">
                            <p:stCondLst>
                              <p:cond delay="4150"/>
                            </p:stCondLst>
                            <p:childTnLst>
                              <p:par>
                                <p:cTn id="45" presetID="53" presetClass="entr" presetSubtype="16" fill="hold" grpId="0" nodeType="after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ppt_w</p:attrName>
                                        </p:attrNameLst>
                                      </p:cBhvr>
                                      <p:tavLst>
                                        <p:tav tm="0">
                                          <p:val>
                                            <p:fltVal val="0"/>
                                          </p:val>
                                        </p:tav>
                                        <p:tav tm="100000">
                                          <p:val>
                                            <p:strVal val="#ppt_w"/>
                                          </p:val>
                                        </p:tav>
                                      </p:tavLst>
                                    </p:anim>
                                    <p:anim calcmode="lin" valueType="num">
                                      <p:cBhvr>
                                        <p:cTn id="48" dur="500" fill="hold"/>
                                        <p:tgtEl>
                                          <p:spTgt spid="3"/>
                                        </p:tgtEl>
                                        <p:attrNameLst>
                                          <p:attrName>ppt_h</p:attrName>
                                        </p:attrNameLst>
                                      </p:cBhvr>
                                      <p:tavLst>
                                        <p:tav tm="0">
                                          <p:val>
                                            <p:fltVal val="0"/>
                                          </p:val>
                                        </p:tav>
                                        <p:tav tm="100000">
                                          <p:val>
                                            <p:strVal val="#ppt_h"/>
                                          </p:val>
                                        </p:tav>
                                      </p:tavLst>
                                    </p:anim>
                                    <p:animEffect transition="in" filter="fade">
                                      <p:cBhvr>
                                        <p:cTn id="4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0" repeatCount="indefinite" fill="remove" display="0">
                  <p:stCondLst>
                    <p:cond delay="indefinite"/>
                  </p:stCondLst>
                  <p:endCondLst>
                    <p:cond evt="onStopAudio" delay="0">
                      <p:tgtEl>
                        <p:sldTgt/>
                      </p:tgtEl>
                    </p:cond>
                  </p:endCondLst>
                </p:cTn>
                <p:tgtEl>
                  <p:spTgt spid="7"/>
                </p:tgtEl>
              </p:cMediaNode>
            </p:audio>
          </p:childTnLst>
        </p:cTn>
      </p:par>
    </p:tnLst>
    <p:bldLst>
      <p:bldP spid="12" grpId="0" animBg="1"/>
      <p:bldP spid="13" grpId="0" bldLvl="0" animBg="1"/>
      <p:bldP spid="14" grpId="0"/>
      <p:bldP spid="14" grpId="1"/>
      <p:bldP spid="15" grpId="0" bldLvl="0" animBg="1"/>
      <p:bldP spid="5" grpId="0" animBg="1"/>
      <p:bldP spid="2" grpId="0" bldLvl="0" animBg="1"/>
      <p:bldP spid="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35" y="0"/>
            <a:ext cx="12858750" cy="723265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504939" y="0"/>
            <a:ext cx="7848872" cy="6136605"/>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5269647" y="1320373"/>
            <a:ext cx="2319458" cy="2319458"/>
          </a:xfrm>
          <a:prstGeom prst="ellipse">
            <a:avLst/>
          </a:prstGeom>
          <a:noFill/>
          <a:ln w="762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 name="文本框 6"/>
          <p:cNvSpPr txBox="1"/>
          <p:nvPr>
            <p:custDataLst>
              <p:tags r:id="rId2"/>
            </p:custDataLst>
          </p:nvPr>
        </p:nvSpPr>
        <p:spPr>
          <a:xfrm>
            <a:off x="5356879" y="1994013"/>
            <a:ext cx="2144994" cy="972179"/>
          </a:xfrm>
          <a:prstGeom prst="rect">
            <a:avLst/>
          </a:prstGeom>
          <a:noFill/>
        </p:spPr>
        <p:txBody>
          <a:bodyPr vert="horz" lIns="0" tIns="0" rIns="0" bIns="0" anchor="ctr"/>
          <a:lstStyle/>
          <a:p>
            <a:pPr algn="ctr">
              <a:defRPr/>
            </a:pPr>
            <a:r>
              <a:rPr lang="en-US" altLang="zh-CN" sz="4400" dirty="0">
                <a:solidFill>
                  <a:schemeClr val="bg1"/>
                </a:solidFill>
                <a:latin typeface="Arial" panose="020B0604020202020204" pitchFamily="34" charset="0"/>
                <a:ea typeface="微软雅黑" panose="020B0503020204020204" pitchFamily="34" charset="-122"/>
                <a:sym typeface="Arial" panose="020B0604020202020204" pitchFamily="34" charset="0"/>
              </a:rPr>
              <a:t>PART</a:t>
            </a:r>
            <a:endPar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nvSpPr>
        <p:spPr>
          <a:xfrm>
            <a:off x="3055620" y="4048125"/>
            <a:ext cx="6747510" cy="830580"/>
          </a:xfrm>
          <a:prstGeom prst="rect">
            <a:avLst/>
          </a:prstGeom>
        </p:spPr>
        <p:txBody>
          <a:bodyPr wrap="square" lIns="0" tIns="0" rIns="0" bIns="0">
            <a:spAutoFit/>
          </a:bodyPr>
          <a:lstStyle/>
          <a:p>
            <a:pPr algn="ctr"/>
            <a:r>
              <a:rPr lang="zh-CN" altLang="en-US" sz="5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产品设计</a:t>
            </a:r>
            <a:endParaRPr lang="zh-CN" altLang="en-US" sz="5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animBg="1"/>
      <p:bldP spid="2" grpId="0" animBg="1"/>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4178" y="818173"/>
            <a:ext cx="6190151" cy="5025735"/>
          </a:xfrm>
          <a:prstGeom prst="rect">
            <a:avLst/>
          </a:prstGeom>
          <a:noFill/>
        </p:spPr>
        <p:txBody>
          <a:bodyPr wrap="square" rtlCol="0">
            <a:spAutoFit/>
          </a:bodyPr>
          <a:lstStyle/>
          <a:p>
            <a:pPr>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（一）产品设计</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pP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智能手环整体包括六大模块：纽扣电池电源模块、控制模块、智能语音模块、数据传输模块、感应器模块和加速计模块（上面附芯片）。其中加速计模块是为了获得佩戴者在运动或睡眠过程中的加速度数据，通过分析这些数据则能够判断佩戴者的运动情况和睡眠质量；数据传输模块主要通过内存卡将实时数据存储，然后借助新式微型</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NANO</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SIM</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卡，提供上传云端资料并且发送数据的流量，将数据实时同步到各监测终端（亲人手机客户端、医院客户端、公安局服务终端、医疗保健公司客户端等）。同时为了便于对记步算法和各项健康指标的理解，客户端将采用一个折线图的形式实时展示手环收集的各项数据。</a:t>
            </a:r>
            <a:endPar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endParaRPr>
          </a:p>
        </p:txBody>
      </p:sp>
      <p:pic>
        <p:nvPicPr>
          <p:cNvPr id="3074" name="图片 9" descr="ac69c1576859badfc6cdcca79fecada"/>
          <p:cNvPicPr>
            <a:picLocks noChangeAspect="1" noChangeArrowheads="1"/>
          </p:cNvPicPr>
          <p:nvPr/>
        </p:nvPicPr>
        <p:blipFill>
          <a:blip r:embed="rId1">
            <a:extLst>
              <a:ext uri="{28A0092B-C50C-407E-A947-70E740481C1C}">
                <a14:useLocalDpi xmlns:a14="http://schemas.microsoft.com/office/drawing/2010/main" val="0"/>
              </a:ext>
            </a:extLst>
          </a:blip>
          <a:srcRect l="10704" t="27649" r="9308"/>
          <a:stretch>
            <a:fillRect/>
          </a:stretch>
        </p:blipFill>
        <p:spPr bwMode="auto">
          <a:xfrm>
            <a:off x="7581503" y="1456085"/>
            <a:ext cx="3888432"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600" advTm="4000">
        <p14:gallery dir="l"/>
      </p:transition>
    </mc:Choice>
    <mc:Fallback>
      <p:transition spd="slow" advTm="4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0783" y="519981"/>
            <a:ext cx="10297144" cy="5770811"/>
          </a:xfrm>
          <a:prstGeom prst="rect">
            <a:avLst/>
          </a:prstGeom>
          <a:noFill/>
        </p:spPr>
        <p:txBody>
          <a:bodyPr wrap="square" rtlCol="0">
            <a:spAutoFit/>
          </a:bodyPr>
          <a:lstStyle/>
          <a:p>
            <a:pPr indent="152400" algn="just">
              <a:lnSpc>
                <a:spcPct val="150000"/>
              </a:lnSpc>
            </a:pPr>
            <a:r>
              <a:rPr lang="zh-CN" altLang="zh-CN" sz="1800" kern="100" dirty="0">
                <a:effectLst/>
                <a:latin typeface="Times New Roman" panose="02020603050405020304" pitchFamily="18" charset="0"/>
                <a:ea typeface="宋体" panose="02010600030101010101" pitchFamily="2" charset="-122"/>
              </a:rPr>
              <a:t>以下为幸福手环的主要信息简介：</a:t>
            </a:r>
            <a:endParaRPr lang="zh-CN" altLang="zh-CN" sz="1800" kern="100" dirty="0">
              <a:effectLst/>
              <a:latin typeface="Times New Roman" panose="02020603050405020304" pitchFamily="18" charset="0"/>
              <a:ea typeface="宋体" panose="02010600030101010101" pitchFamily="2" charset="-122"/>
            </a:endParaRPr>
          </a:p>
          <a:p>
            <a:pPr indent="152400" algn="just">
              <a:lnSpc>
                <a:spcPct val="150000"/>
              </a:lnSpc>
            </a:pPr>
            <a:r>
              <a:rPr lang="en-US" altLang="zh-CN" sz="1800" kern="100" dirty="0">
                <a:effectLst/>
                <a:latin typeface="宋体" panose="02010600030101010101" pitchFamily="2" charset="-122"/>
                <a:ea typeface="宋体" panose="02010600030101010101" pitchFamily="2" charset="-122"/>
              </a:rPr>
              <a:t>  </a:t>
            </a:r>
            <a:r>
              <a:rPr lang="zh-CN" altLang="zh-CN" sz="1800" b="1" kern="100" dirty="0">
                <a:effectLst/>
                <a:latin typeface="Times New Roman" panose="02020603050405020304" pitchFamily="18" charset="0"/>
                <a:ea typeface="宋体" panose="02010600030101010101" pitchFamily="2" charset="-122"/>
              </a:rPr>
              <a:t>外观设计：</a:t>
            </a:r>
            <a:r>
              <a:rPr lang="zh-CN" altLang="zh-CN" sz="1800" kern="100" dirty="0">
                <a:effectLst/>
                <a:latin typeface="Times New Roman" panose="02020603050405020304" pitchFamily="18" charset="0"/>
                <a:ea typeface="宋体" panose="02010600030101010101" pitchFamily="2" charset="-122"/>
              </a:rPr>
              <a:t>由于我们的手环的主要针对对象为老年人群体，整个手环整体颜色为夕阳红，寓意着温馨，儿女的牵挂。有亲人的地方就是红红的家，就要暖暖的亲情，有温馨的氛围，有甜美的气息；无论老人们的子女走多远，离开多久，戴在手上的手环时刻都把老人和子女联系在一起。思念是什么颜色手环就是什么颜色，家是什么颜色手环就是什么颜色。结合两颗联结在一起的爱心及祥云图案。</a:t>
            </a:r>
            <a:endParaRPr lang="zh-CN" altLang="zh-CN" sz="1800" kern="100" dirty="0">
              <a:effectLst/>
              <a:latin typeface="Times New Roman" panose="02020603050405020304" pitchFamily="18" charset="0"/>
              <a:ea typeface="宋体" panose="02010600030101010101" pitchFamily="2" charset="-122"/>
            </a:endParaRPr>
          </a:p>
          <a:p>
            <a:pPr algn="just">
              <a:lnSpc>
                <a:spcPct val="150000"/>
              </a:lnSpc>
            </a:pPr>
            <a:r>
              <a:rPr lang="en-US" altLang="zh-CN" sz="1800" kern="100" dirty="0">
                <a:effectLst/>
                <a:latin typeface="宋体" panose="02010600030101010101" pitchFamily="2" charset="-122"/>
                <a:ea typeface="宋体" panose="02010600030101010101" pitchFamily="2" charset="-122"/>
              </a:rPr>
              <a:t>    </a:t>
            </a:r>
            <a:r>
              <a:rPr lang="zh-CN" altLang="zh-CN" sz="1800" b="1" kern="100" dirty="0">
                <a:effectLst/>
                <a:latin typeface="Times New Roman" panose="02020603050405020304" pitchFamily="18" charset="0"/>
                <a:ea typeface="宋体" panose="02010600030101010101" pitchFamily="2" charset="-122"/>
              </a:rPr>
              <a:t>电源系统：</a:t>
            </a:r>
            <a:r>
              <a:rPr lang="zh-CN" altLang="zh-CN" sz="1800" kern="100" dirty="0">
                <a:effectLst/>
                <a:latin typeface="Times New Roman" panose="02020603050405020304" pitchFamily="18" charset="0"/>
                <a:ea typeface="宋体" panose="02010600030101010101" pitchFamily="2" charset="-122"/>
              </a:rPr>
              <a:t>幸福手环采用非充电技术。以可更换式纽扣电池作为电源供给电力。与市面上普通的充电电池手环相比，纽扣电池具有超强的续航能力（一次性使用时长约</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年左右，而普通充电电池约为</a:t>
            </a:r>
            <a:r>
              <a:rPr lang="en-US" altLang="zh-CN" sz="1800" kern="100" dirty="0">
                <a:effectLst/>
                <a:latin typeface="Times New Roman" panose="02020603050405020304" pitchFamily="18" charset="0"/>
                <a:ea typeface="宋体" panose="02010600030101010101" pitchFamily="2" charset="-122"/>
              </a:rPr>
              <a:t>10</a:t>
            </a:r>
            <a:r>
              <a:rPr lang="zh-CN" altLang="zh-CN" sz="1800" kern="100" dirty="0">
                <a:effectLst/>
                <a:latin typeface="Times New Roman" panose="02020603050405020304" pitchFamily="18" charset="0"/>
                <a:ea typeface="宋体" panose="02010600030101010101" pitchFamily="2" charset="-122"/>
              </a:rPr>
              <a:t>天）。</a:t>
            </a:r>
            <a:endParaRPr lang="zh-CN" altLang="zh-CN" sz="1800" kern="100" dirty="0">
              <a:effectLst/>
              <a:latin typeface="Times New Roman" panose="02020603050405020304" pitchFamily="18" charset="0"/>
              <a:ea typeface="宋体" panose="02010600030101010101" pitchFamily="2" charset="-122"/>
            </a:endParaRPr>
          </a:p>
          <a:p>
            <a:pPr algn="just">
              <a:lnSpc>
                <a:spcPct val="150000"/>
              </a:lnSpc>
            </a:pPr>
            <a:r>
              <a:rPr lang="en-US" altLang="zh-CN" sz="1800" kern="100" dirty="0">
                <a:effectLst/>
                <a:latin typeface="宋体" panose="02010600030101010101" pitchFamily="2" charset="-122"/>
                <a:ea typeface="宋体" panose="02010600030101010101" pitchFamily="2" charset="-122"/>
              </a:rPr>
              <a:t>  </a:t>
            </a:r>
            <a:r>
              <a:rPr lang="en-US" altLang="zh-CN" sz="1800" b="1" kern="100" dirty="0">
                <a:effectLst/>
                <a:latin typeface="宋体" panose="02010600030101010101" pitchFamily="2" charset="-122"/>
                <a:ea typeface="宋体" panose="02010600030101010101" pitchFamily="2" charset="-122"/>
              </a:rPr>
              <a:t>  </a:t>
            </a:r>
            <a:r>
              <a:rPr lang="zh-CN" altLang="zh-CN" sz="1800" b="1" kern="100" dirty="0">
                <a:effectLst/>
                <a:latin typeface="Times New Roman" panose="02020603050405020304" pitchFamily="18" charset="0"/>
                <a:ea typeface="宋体" panose="02010600030101010101" pitchFamily="2" charset="-122"/>
              </a:rPr>
              <a:t>材料使用：</a:t>
            </a:r>
            <a:r>
              <a:rPr lang="zh-CN" altLang="zh-CN" sz="1800" kern="100" dirty="0">
                <a:effectLst/>
                <a:latin typeface="Times New Roman" panose="02020603050405020304" pitchFamily="18" charset="0"/>
                <a:ea typeface="宋体" panose="02010600030101010101" pitchFamily="2" charset="-122"/>
              </a:rPr>
              <a:t>手环整体使用记忆橡胶材质，由于记忆橡胶具有防汗防水，天然无毒，材质柔和爽滑，表面不易沾灰尘，抗静电性能优良等优点，为首选材料。</a:t>
            </a: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r>
              <a:rPr lang="en-US" altLang="zh-CN" sz="1800" b="1" kern="100" dirty="0">
                <a:effectLst/>
                <a:ea typeface="宋体" panose="02010600030101010101" pitchFamily="2" charset="-122"/>
                <a:cs typeface="Times New Roman" panose="02020603050405020304" pitchFamily="18" charset="0"/>
              </a:rPr>
              <a:t>         </a:t>
            </a:r>
            <a:r>
              <a:rPr lang="zh-CN" altLang="zh-CN" sz="1800" b="1" kern="100" dirty="0">
                <a:effectLst/>
                <a:ea typeface="宋体" panose="02010600030101010101" pitchFamily="2" charset="-122"/>
                <a:cs typeface="Times New Roman" panose="02020603050405020304" pitchFamily="18" charset="0"/>
              </a:rPr>
              <a:t>功能设置：</a:t>
            </a:r>
            <a:r>
              <a:rPr lang="zh-CN" altLang="zh-CN" sz="1800" kern="100" dirty="0">
                <a:effectLst/>
                <a:ea typeface="宋体" panose="02010600030101010101" pitchFamily="2" charset="-122"/>
                <a:cs typeface="Times New Roman" panose="02020603050405020304" pitchFamily="18" charset="0"/>
              </a:rPr>
              <a:t>由于使用群体为老年人，不宜设置屏幕，手环正面中间部分设置数字和象形图案共同指示按钮，另外全程智能语音提醒，方便老人理解</a:t>
            </a:r>
            <a:r>
              <a:rPr lang="zh-CN" altLang="en-US" sz="1800" kern="100" dirty="0">
                <a:effectLst/>
                <a:ea typeface="宋体" panose="02010600030101010101" pitchFamily="2" charset="-122"/>
                <a:cs typeface="Times New Roman" panose="02020603050405020304" pitchFamily="18" charset="0"/>
              </a:rPr>
              <a:t>，比如：</a:t>
            </a:r>
            <a:r>
              <a:rPr lang="zh-CN" altLang="zh-CN" sz="1800" kern="100" dirty="0">
                <a:effectLst/>
                <a:ea typeface="宋体" panose="02010600030101010101" pitchFamily="2" charset="-122"/>
                <a:cs typeface="Times New Roman" panose="02020603050405020304" pitchFamily="18" charset="0"/>
              </a:rPr>
              <a:t>亲情键</a:t>
            </a:r>
            <a:r>
              <a:rPr lang="zh-CN" altLang="en-US" kern="100" dirty="0">
                <a:cs typeface="Times New Roman" panose="02020603050405020304" pitchFamily="18" charset="0"/>
              </a:rPr>
              <a:t>、紧急呼叫键、睡眠模式、运动模式、健康模式</a:t>
            </a:r>
            <a:r>
              <a:rPr lang="en-US" altLang="zh-CN" kern="100" dirty="0">
                <a:cs typeface="Times New Roman" panose="02020603050405020304" pitchFamily="18" charset="0"/>
              </a:rPr>
              <a:t>……</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858750" cy="723265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504939" y="0"/>
            <a:ext cx="7848872" cy="6136605"/>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5269647" y="1320373"/>
            <a:ext cx="2319458" cy="2319458"/>
          </a:xfrm>
          <a:prstGeom prst="ellipse">
            <a:avLst/>
          </a:prstGeom>
          <a:noFill/>
          <a:ln w="762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 name="文本框 6"/>
          <p:cNvSpPr txBox="1"/>
          <p:nvPr>
            <p:custDataLst>
              <p:tags r:id="rId2"/>
            </p:custDataLst>
          </p:nvPr>
        </p:nvSpPr>
        <p:spPr>
          <a:xfrm>
            <a:off x="5356879" y="1994013"/>
            <a:ext cx="2144994" cy="972179"/>
          </a:xfrm>
          <a:prstGeom prst="rect">
            <a:avLst/>
          </a:prstGeom>
          <a:noFill/>
        </p:spPr>
        <p:txBody>
          <a:bodyPr vert="horz" lIns="0" tIns="0" rIns="0" bIns="0" anchor="ctr"/>
          <a:lstStyle/>
          <a:p>
            <a:pPr algn="ctr">
              <a:defRPr/>
            </a:pPr>
            <a:r>
              <a:rPr lang="en-US" altLang="zh-CN" sz="4400" dirty="0">
                <a:solidFill>
                  <a:schemeClr val="bg1"/>
                </a:solidFill>
                <a:latin typeface="Arial" panose="020B0604020202020204" pitchFamily="34" charset="0"/>
                <a:ea typeface="微软雅黑" panose="020B0503020204020204" pitchFamily="34" charset="-122"/>
                <a:sym typeface="Arial" panose="020B0604020202020204" pitchFamily="34" charset="0"/>
              </a:rPr>
              <a:t>PART</a:t>
            </a:r>
            <a:endPar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nvSpPr>
        <p:spPr>
          <a:xfrm>
            <a:off x="2718435" y="4032885"/>
            <a:ext cx="7804150" cy="830580"/>
          </a:xfrm>
          <a:prstGeom prst="rect">
            <a:avLst/>
          </a:prstGeom>
        </p:spPr>
        <p:txBody>
          <a:bodyPr wrap="square" lIns="0" tIns="0" rIns="0" bIns="0">
            <a:spAutoFit/>
          </a:bodyPr>
          <a:lstStyle/>
          <a:p>
            <a:pPr algn="ctr"/>
            <a:r>
              <a:rPr lang="zh-CN" altLang="en-US" sz="5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关键风险认识</a:t>
            </a:r>
            <a:endParaRPr lang="zh-CN" altLang="en-US" sz="5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2" grpId="0" bldLvl="0" animBg="1"/>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8"/>
          <p:cNvSpPr txBox="1"/>
          <p:nvPr/>
        </p:nvSpPr>
        <p:spPr>
          <a:xfrm>
            <a:off x="824035" y="233727"/>
            <a:ext cx="3949155" cy="492125"/>
          </a:xfrm>
          <a:prstGeom prst="rect">
            <a:avLst/>
          </a:prstGeom>
          <a:noFill/>
        </p:spPr>
        <p:txBody>
          <a:bodyPr wrap="square" lIns="0" tIns="0" rIns="0" bIns="0" rtlCol="0" anchor="ctr">
            <a:spAutoFit/>
          </a:bodyPr>
          <a:lstStyle/>
          <a:p>
            <a:pPr lvl="0" algn="l">
              <a:buClrTx/>
              <a:buSzTx/>
              <a:buFontTx/>
            </a:pPr>
            <a:r>
              <a:rPr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关键风险认识</a:t>
            </a:r>
            <a:endParaRPr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5"/>
          <p:cNvSpPr txBox="1"/>
          <p:nvPr/>
        </p:nvSpPr>
        <p:spPr>
          <a:xfrm>
            <a:off x="1172791" y="725852"/>
            <a:ext cx="10657184" cy="3830955"/>
          </a:xfrm>
          <a:prstGeom prst="rect">
            <a:avLst/>
          </a:prstGeom>
          <a:noFill/>
        </p:spPr>
        <p:txBody>
          <a:bodyPr wrap="square" rtlCol="0">
            <a:spAutoFit/>
          </a:bodyPr>
          <a:lstStyle/>
          <a:p>
            <a:pPr algn="just">
              <a:lnSpc>
                <a:spcPct val="150000"/>
              </a:lnSpc>
            </a:pPr>
            <a:r>
              <a:rPr lang="zh-CN" altLang="zh-CN" sz="1800" b="1" kern="100" dirty="0">
                <a:effectLst/>
                <a:latin typeface="Times New Roman" panose="02020603050405020304" pitchFamily="18" charset="0"/>
                <a:ea typeface="宋体" panose="02010600030101010101" pitchFamily="2" charset="-122"/>
              </a:rPr>
              <a:t>（二）技术风险</a:t>
            </a:r>
            <a:endParaRPr lang="zh-CN" altLang="zh-CN" sz="1800" kern="100" dirty="0">
              <a:effectLst/>
              <a:latin typeface="Times New Roman" panose="02020603050405020304" pitchFamily="18" charset="0"/>
              <a:ea typeface="宋体" panose="02010600030101010101" pitchFamily="2" charset="-122"/>
            </a:endParaRPr>
          </a:p>
          <a:p>
            <a:pPr marL="138430" indent="228600" algn="l">
              <a:lnSpc>
                <a:spcPct val="150000"/>
              </a:lnSpc>
            </a:pPr>
            <a:r>
              <a:rPr lang="zh-CN" altLang="zh-CN" sz="1800" kern="100" dirty="0">
                <a:effectLst/>
                <a:latin typeface="Times New Roman" panose="02020603050405020304" pitchFamily="18" charset="0"/>
                <a:ea typeface="宋体" panose="02010600030101010101" pitchFamily="2" charset="-122"/>
              </a:rPr>
              <a:t>当可穿戴设备与人体进行深度绑定并大量普及之后，会产生大量的数据。这些数据大都是用户的隐私数据。这些数据的保密问题，已经不是简单的关于隐私权的问题，而是牵涉到用户私生活的一些伦理层面问题。如果不把信息保密这块做好，将存在巨大的泄密隐患。这也是在军队严禁使用智能穿戴式设备的根本原因所在。针对这一问题，我们的措施是：</a:t>
            </a:r>
            <a:endParaRPr lang="zh-CN" altLang="zh-CN" sz="1800" kern="100" dirty="0">
              <a:effectLst/>
              <a:latin typeface="Times New Roman" panose="02020603050405020304" pitchFamily="18" charset="0"/>
              <a:ea typeface="宋体" panose="02010600030101010101" pitchFamily="2" charset="-122"/>
            </a:endParaRPr>
          </a:p>
          <a:p>
            <a:pPr marL="138430" indent="76200" algn="l">
              <a:lnSpc>
                <a:spcPct val="150000"/>
              </a:lnSpc>
            </a:pPr>
            <a:r>
              <a:rPr lang="en-US" altLang="zh-CN" sz="1800" kern="100" dirty="0">
                <a:effectLst/>
                <a:latin typeface="Times New Roman" panose="02020603050405020304" pitchFamily="18" charset="0"/>
                <a:ea typeface="宋体" panose="02010600030101010101" pitchFamily="2" charset="-122"/>
              </a:rPr>
              <a:t>  1</a:t>
            </a:r>
            <a:r>
              <a:rPr lang="zh-CN" altLang="zh-CN" sz="1800" kern="100" dirty="0">
                <a:effectLst/>
                <a:latin typeface="Times New Roman" panose="02020603050405020304" pitchFamily="18" charset="0"/>
                <a:ea typeface="宋体" panose="02010600030101010101" pitchFamily="2" charset="-122"/>
              </a:rPr>
              <a:t>、努力构建安全可靠的数据平台，与医院、养老院、公安局等部门合作建立数据库，实现资源内部共享，而对外界保密。</a:t>
            </a:r>
            <a:endParaRPr lang="zh-CN" altLang="zh-CN" sz="1800" kern="100" dirty="0">
              <a:effectLst/>
              <a:latin typeface="Times New Roman" panose="02020603050405020304" pitchFamily="18" charset="0"/>
              <a:ea typeface="宋体" panose="02010600030101010101" pitchFamily="2" charset="-122"/>
            </a:endParaRPr>
          </a:p>
          <a:p>
            <a:pPr marL="205105" algn="l">
              <a:lnSpc>
                <a:spcPct val="150000"/>
              </a:lnSpc>
            </a:pPr>
            <a:r>
              <a:rPr lang="en-US" altLang="zh-CN" sz="1800" kern="100" dirty="0">
                <a:effectLst/>
                <a:latin typeface="Times New Roman" panose="02020603050405020304" pitchFamily="18" charset="0"/>
                <a:ea typeface="宋体" panose="02010600030101010101" pitchFamily="2" charset="-122"/>
              </a:rPr>
              <a:t>  2</a:t>
            </a:r>
            <a:r>
              <a:rPr lang="zh-CN" altLang="zh-CN" sz="1800" kern="100" dirty="0">
                <a:effectLst/>
                <a:latin typeface="Times New Roman" panose="02020603050405020304" pitchFamily="18" charset="0"/>
                <a:ea typeface="宋体" panose="02010600030101010101" pitchFamily="2" charset="-122"/>
              </a:rPr>
              <a:t>、关于数据采集、传输、存储等环节的软硬件安全技术要不断进行提升升级，从源头上尽可能地堵住漏洞。</a:t>
            </a:r>
            <a:endParaRPr lang="zh-CN" altLang="zh-CN" sz="1800" kern="100" dirty="0">
              <a:effectLst/>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4000">
        <p14:ferris dir="l"/>
      </p:transition>
    </mc:Choice>
    <mc:Fallback>
      <p:transition spd="slow" advTm="4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0"/>
            <a:ext cx="12858750" cy="723265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27305"/>
            <a:ext cx="12858750" cy="723265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MH_Number_1"/>
          <p:cNvSpPr/>
          <p:nvPr>
            <p:custDataLst>
              <p:tags r:id="rId2"/>
            </p:custDataLst>
          </p:nvPr>
        </p:nvSpPr>
        <p:spPr>
          <a:xfrm>
            <a:off x="7384293" y="1887703"/>
            <a:ext cx="379624" cy="379624"/>
          </a:xfrm>
          <a:prstGeom prst="ellipse">
            <a:avLst/>
          </a:prstGeom>
          <a:solidFill>
            <a:schemeClr val="accent4"/>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MH_Entry_1"/>
          <p:cNvSpPr/>
          <p:nvPr>
            <p:custDataLst>
              <p:tags r:id="rId3"/>
            </p:custDataLst>
          </p:nvPr>
        </p:nvSpPr>
        <p:spPr>
          <a:xfrm>
            <a:off x="7869504" y="1990437"/>
            <a:ext cx="2466271" cy="27686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dirty="0">
                <a:solidFill>
                  <a:schemeClr val="bg1"/>
                </a:solidFill>
                <a:latin typeface="Arial" panose="020B0604020202020204" pitchFamily="34" charset="0"/>
                <a:ea typeface="微软雅黑" panose="020B0503020204020204" pitchFamily="34" charset="-122"/>
                <a:sym typeface="Arial" panose="020B0604020202020204" pitchFamily="34" charset="0"/>
              </a:rPr>
              <a:t>项目背景</a:t>
            </a:r>
            <a:endParaRPr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MH_Number_2"/>
          <p:cNvSpPr/>
          <p:nvPr>
            <p:custDataLst>
              <p:tags r:id="rId4"/>
            </p:custDataLst>
          </p:nvPr>
        </p:nvSpPr>
        <p:spPr>
          <a:xfrm>
            <a:off x="7365243" y="2408239"/>
            <a:ext cx="379624" cy="379624"/>
          </a:xfrm>
          <a:prstGeom prst="ellipse">
            <a:avLst/>
          </a:prstGeom>
          <a:solidFill>
            <a:schemeClr val="accent1"/>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3" name="MH_Entry_2"/>
          <p:cNvSpPr/>
          <p:nvPr>
            <p:custDataLst>
              <p:tags r:id="rId5"/>
            </p:custDataLst>
          </p:nvPr>
        </p:nvSpPr>
        <p:spPr>
          <a:xfrm>
            <a:off x="7869504" y="2463981"/>
            <a:ext cx="2466271" cy="27686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dirty="0">
                <a:solidFill>
                  <a:schemeClr val="bg1"/>
                </a:solidFill>
                <a:latin typeface="Arial" panose="020B0604020202020204" pitchFamily="34" charset="0"/>
                <a:ea typeface="微软雅黑" panose="020B0503020204020204" pitchFamily="34" charset="-122"/>
                <a:sym typeface="Arial" panose="020B0604020202020204" pitchFamily="34" charset="0"/>
              </a:rPr>
              <a:t>市场分析和项目定位</a:t>
            </a:r>
            <a:endParaRPr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MH_Number_3"/>
          <p:cNvSpPr/>
          <p:nvPr>
            <p:custDataLst>
              <p:tags r:id="rId6"/>
            </p:custDataLst>
          </p:nvPr>
        </p:nvSpPr>
        <p:spPr>
          <a:xfrm>
            <a:off x="7365243" y="2928775"/>
            <a:ext cx="379624" cy="379624"/>
          </a:xfrm>
          <a:prstGeom prst="ellipse">
            <a:avLst/>
          </a:prstGeom>
          <a:solidFill>
            <a:schemeClr val="accent4"/>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5" name="MH_Entry_3"/>
          <p:cNvSpPr/>
          <p:nvPr>
            <p:custDataLst>
              <p:tags r:id="rId7"/>
            </p:custDataLst>
          </p:nvPr>
        </p:nvSpPr>
        <p:spPr>
          <a:xfrm>
            <a:off x="7869504" y="3008647"/>
            <a:ext cx="2466271" cy="27686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dirty="0">
                <a:solidFill>
                  <a:schemeClr val="bg1"/>
                </a:solidFill>
                <a:latin typeface="Arial" panose="020B0604020202020204" pitchFamily="34" charset="0"/>
                <a:ea typeface="微软雅黑" panose="020B0503020204020204" pitchFamily="34" charset="-122"/>
                <a:sym typeface="Arial" panose="020B0604020202020204" pitchFamily="34" charset="0"/>
              </a:rPr>
              <a:t>产品设计与商业模式</a:t>
            </a:r>
            <a:endParaRPr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MH_Number_4"/>
          <p:cNvSpPr/>
          <p:nvPr>
            <p:custDataLst>
              <p:tags r:id="rId8"/>
            </p:custDataLst>
          </p:nvPr>
        </p:nvSpPr>
        <p:spPr>
          <a:xfrm>
            <a:off x="7365243" y="3428355"/>
            <a:ext cx="379624" cy="379624"/>
          </a:xfrm>
          <a:prstGeom prst="ellipse">
            <a:avLst/>
          </a:prstGeom>
          <a:solidFill>
            <a:schemeClr val="accent1"/>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7" name="MH_Entry_4"/>
          <p:cNvSpPr/>
          <p:nvPr>
            <p:custDataLst>
              <p:tags r:id="rId9"/>
            </p:custDataLst>
          </p:nvPr>
        </p:nvSpPr>
        <p:spPr>
          <a:xfrm>
            <a:off x="7869555" y="3428048"/>
            <a:ext cx="3602990" cy="43053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l">
              <a:buClrTx/>
              <a:buSzTx/>
              <a:buFontTx/>
            </a:pPr>
            <a:r>
              <a:rPr sz="1800" dirty="0">
                <a:solidFill>
                  <a:schemeClr val="bg1"/>
                </a:solidFill>
                <a:latin typeface="Arial" panose="020B0604020202020204" pitchFamily="34" charset="0"/>
                <a:ea typeface="微软雅黑" panose="020B0503020204020204" pitchFamily="34" charset="-122"/>
                <a:sym typeface="Arial" panose="020B0604020202020204" pitchFamily="34" charset="0"/>
              </a:rPr>
              <a:t>发展战略与行动计划</a:t>
            </a:r>
            <a:endParaRPr sz="1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Others_1"/>
          <p:cNvSpPr txBox="1"/>
          <p:nvPr>
            <p:custDataLst>
              <p:tags r:id="rId10"/>
            </p:custDataLst>
          </p:nvPr>
        </p:nvSpPr>
        <p:spPr>
          <a:xfrm>
            <a:off x="2023610" y="2408364"/>
            <a:ext cx="3105582" cy="1477328"/>
          </a:xfrm>
          <a:prstGeom prst="rect">
            <a:avLst/>
          </a:prstGeom>
          <a:noFill/>
        </p:spPr>
        <p:txBody>
          <a:bodyPr vert="horz" wrap="square" lIns="0" tIns="0" rIns="0" bIns="0" rtlCol="0" anchor="ctr" anchorCtr="0">
            <a:spAutoFit/>
          </a:bodyPr>
          <a:lstStyle/>
          <a:p>
            <a:pPr algn="ctr"/>
            <a:r>
              <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MH_Others_2"/>
          <p:cNvSpPr txBox="1"/>
          <p:nvPr>
            <p:custDataLst>
              <p:tags r:id="rId11"/>
            </p:custDataLst>
          </p:nvPr>
        </p:nvSpPr>
        <p:spPr>
          <a:xfrm>
            <a:off x="1926935" y="3853961"/>
            <a:ext cx="3298934" cy="553998"/>
          </a:xfrm>
          <a:prstGeom prst="rect">
            <a:avLst/>
          </a:prstGeom>
          <a:noFill/>
        </p:spPr>
        <p:txBody>
          <a:bodyPr wrap="square" lIns="0" tIns="0" rIns="0" bIns="0">
            <a:spAutoFit/>
          </a:bodyPr>
          <a:lstStyle/>
          <a:p>
            <a:pPr algn="ctr">
              <a:defRPr/>
            </a:pPr>
            <a:r>
              <a:rPr lang="en-US" altLang="zh-CN" sz="36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Number_3"/>
          <p:cNvSpPr/>
          <p:nvPr>
            <p:custDataLst>
              <p:tags r:id="rId12"/>
            </p:custDataLst>
          </p:nvPr>
        </p:nvSpPr>
        <p:spPr>
          <a:xfrm>
            <a:off x="7365243" y="3946680"/>
            <a:ext cx="379624" cy="379624"/>
          </a:xfrm>
          <a:prstGeom prst="ellipse">
            <a:avLst/>
          </a:prstGeom>
          <a:solidFill>
            <a:schemeClr val="accent4"/>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5</a:t>
            </a:r>
            <a:endParaRPr lang="zh-CN" altLang="en-US"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6" name="MH_Entry_3"/>
          <p:cNvSpPr/>
          <p:nvPr>
            <p:custDataLst>
              <p:tags r:id="rId13"/>
            </p:custDataLst>
          </p:nvPr>
        </p:nvSpPr>
        <p:spPr>
          <a:xfrm>
            <a:off x="7869504" y="4026552"/>
            <a:ext cx="2466271" cy="27686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dirty="0">
                <a:solidFill>
                  <a:schemeClr val="bg1"/>
                </a:solidFill>
                <a:latin typeface="Arial" panose="020B0604020202020204" pitchFamily="34" charset="0"/>
                <a:ea typeface="微软雅黑" panose="020B0503020204020204" pitchFamily="34" charset="-122"/>
                <a:sym typeface="Arial" panose="020B0604020202020204" pitchFamily="34" charset="0"/>
              </a:rPr>
              <a:t>竞争分析和营销策略</a:t>
            </a:r>
            <a:endParaRPr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MH_Number_4"/>
          <p:cNvSpPr/>
          <p:nvPr>
            <p:custDataLst>
              <p:tags r:id="rId14"/>
            </p:custDataLst>
          </p:nvPr>
        </p:nvSpPr>
        <p:spPr>
          <a:xfrm>
            <a:off x="7365243" y="4448800"/>
            <a:ext cx="379624" cy="379624"/>
          </a:xfrm>
          <a:prstGeom prst="ellipse">
            <a:avLst/>
          </a:prstGeom>
          <a:solidFill>
            <a:schemeClr val="accent1"/>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6</a:t>
            </a:r>
            <a:endParaRPr lang="zh-CN" altLang="en-US"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8" name="MH_Entry_4"/>
          <p:cNvSpPr/>
          <p:nvPr>
            <p:custDataLst>
              <p:tags r:id="rId15"/>
            </p:custDataLst>
          </p:nvPr>
        </p:nvSpPr>
        <p:spPr>
          <a:xfrm>
            <a:off x="7869555" y="4527233"/>
            <a:ext cx="3602990" cy="27686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l">
              <a:buClrTx/>
              <a:buSzTx/>
              <a:buFontTx/>
            </a:pPr>
            <a:r>
              <a:rPr sz="1800" dirty="0">
                <a:solidFill>
                  <a:schemeClr val="bg1"/>
                </a:solidFill>
                <a:latin typeface="Arial" panose="020B0604020202020204" pitchFamily="34" charset="0"/>
                <a:ea typeface="微软雅黑" panose="020B0503020204020204" pitchFamily="34" charset="-122"/>
                <a:sym typeface="Arial" panose="020B0604020202020204" pitchFamily="34" charset="0"/>
              </a:rPr>
              <a:t>研发与生产</a:t>
            </a:r>
            <a:endParaRPr sz="1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MH_Number_3"/>
          <p:cNvSpPr/>
          <p:nvPr>
            <p:custDataLst>
              <p:tags r:id="rId16"/>
            </p:custDataLst>
          </p:nvPr>
        </p:nvSpPr>
        <p:spPr>
          <a:xfrm>
            <a:off x="7365243" y="4977285"/>
            <a:ext cx="379624" cy="379624"/>
          </a:xfrm>
          <a:prstGeom prst="ellipse">
            <a:avLst/>
          </a:prstGeom>
          <a:solidFill>
            <a:schemeClr val="accent4"/>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7</a:t>
            </a:r>
            <a:endParaRPr lang="zh-CN" altLang="en-US"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0" name="MH_Entry_3"/>
          <p:cNvSpPr/>
          <p:nvPr>
            <p:custDataLst>
              <p:tags r:id="rId17"/>
            </p:custDataLst>
          </p:nvPr>
        </p:nvSpPr>
        <p:spPr>
          <a:xfrm>
            <a:off x="7869504" y="5057157"/>
            <a:ext cx="2466271" cy="27686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dirty="0">
                <a:solidFill>
                  <a:schemeClr val="bg1"/>
                </a:solidFill>
                <a:latin typeface="Arial" panose="020B0604020202020204" pitchFamily="34" charset="0"/>
                <a:ea typeface="微软雅黑" panose="020B0503020204020204" pitchFamily="34" charset="-122"/>
                <a:sym typeface="Arial" panose="020B0604020202020204" pitchFamily="34" charset="0"/>
              </a:rPr>
              <a:t>团队与组织结构</a:t>
            </a:r>
            <a:endParaRPr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MH_Number_4"/>
          <p:cNvSpPr/>
          <p:nvPr>
            <p:custDataLst>
              <p:tags r:id="rId18"/>
            </p:custDataLst>
          </p:nvPr>
        </p:nvSpPr>
        <p:spPr>
          <a:xfrm>
            <a:off x="7365243" y="5416540"/>
            <a:ext cx="379624" cy="379624"/>
          </a:xfrm>
          <a:prstGeom prst="ellipse">
            <a:avLst/>
          </a:prstGeom>
          <a:solidFill>
            <a:schemeClr val="accent1"/>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8</a:t>
            </a:r>
            <a:endParaRPr lang="zh-CN" altLang="en-US"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8" name="MH_Entry_4"/>
          <p:cNvSpPr/>
          <p:nvPr>
            <p:custDataLst>
              <p:tags r:id="rId19"/>
            </p:custDataLst>
          </p:nvPr>
        </p:nvSpPr>
        <p:spPr>
          <a:xfrm>
            <a:off x="7869555" y="5493068"/>
            <a:ext cx="3602990" cy="27686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l">
              <a:buClrTx/>
              <a:buSzTx/>
              <a:buFontTx/>
            </a:pPr>
            <a:r>
              <a:rPr sz="1800" dirty="0">
                <a:solidFill>
                  <a:schemeClr val="bg1"/>
                </a:solidFill>
                <a:latin typeface="Arial" panose="020B0604020202020204" pitchFamily="34" charset="0"/>
                <a:ea typeface="微软雅黑" panose="020B0503020204020204" pitchFamily="34" charset="-122"/>
                <a:sym typeface="Arial" panose="020B0604020202020204" pitchFamily="34" charset="0"/>
              </a:rPr>
              <a:t>资金规划和财务需求</a:t>
            </a:r>
            <a:endParaRPr sz="1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MH_Number_3"/>
          <p:cNvSpPr/>
          <p:nvPr>
            <p:custDataLst>
              <p:tags r:id="rId20"/>
            </p:custDataLst>
          </p:nvPr>
        </p:nvSpPr>
        <p:spPr>
          <a:xfrm>
            <a:off x="7365243" y="5913275"/>
            <a:ext cx="379624" cy="379624"/>
          </a:xfrm>
          <a:prstGeom prst="ellipse">
            <a:avLst/>
          </a:prstGeom>
          <a:solidFill>
            <a:schemeClr val="accent4"/>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7</a:t>
            </a:r>
            <a:endParaRPr lang="zh-CN" altLang="en-US"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0" name="MH_Entry_3"/>
          <p:cNvSpPr/>
          <p:nvPr>
            <p:custDataLst>
              <p:tags r:id="rId21"/>
            </p:custDataLst>
          </p:nvPr>
        </p:nvSpPr>
        <p:spPr>
          <a:xfrm>
            <a:off x="7869504" y="5993147"/>
            <a:ext cx="2466271" cy="27686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dirty="0">
                <a:solidFill>
                  <a:schemeClr val="bg1"/>
                </a:solidFill>
                <a:latin typeface="Arial" panose="020B0604020202020204" pitchFamily="34" charset="0"/>
                <a:ea typeface="微软雅黑" panose="020B0503020204020204" pitchFamily="34" charset="-122"/>
                <a:sym typeface="Arial" panose="020B0604020202020204" pitchFamily="34" charset="0"/>
              </a:rPr>
              <a:t>关键风险认识</a:t>
            </a:r>
            <a:endParaRPr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4000">
        <p15:prstTrans prst="peelOff"/>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grpId="0" nodeType="clickEffect">
                                  <p:stCondLst>
                                    <p:cond delay="0"/>
                                  </p:stCondLst>
                                  <p:iterate type="lt">
                                    <p:tmPct val="10000"/>
                                  </p:iterate>
                                  <p:childTnLst>
                                    <p:set>
                                      <p:cBhvr>
                                        <p:cTn id="14" dur="1" fill="hold">
                                          <p:stCondLst>
                                            <p:cond delay="0"/>
                                          </p:stCondLst>
                                        </p:cTn>
                                        <p:tgtEl>
                                          <p:spTgt spid="18"/>
                                        </p:tgtEl>
                                        <p:attrNameLst>
                                          <p:attrName>style.visibility</p:attrName>
                                        </p:attrNameLst>
                                      </p:cBhvr>
                                      <p:to>
                                        <p:strVal val="visible"/>
                                      </p:to>
                                    </p:set>
                                    <p:anim by="(-#ppt_w*2)" calcmode="lin" valueType="num">
                                      <p:cBhvr rctx="PPT">
                                        <p:cTn id="15" dur="500" autoRev="1" fill="hold">
                                          <p:stCondLst>
                                            <p:cond delay="0"/>
                                          </p:stCondLst>
                                        </p:cTn>
                                        <p:tgtEl>
                                          <p:spTgt spid="18"/>
                                        </p:tgtEl>
                                        <p:attrNameLst>
                                          <p:attrName>ppt_w</p:attrName>
                                        </p:attrNameLst>
                                      </p:cBhvr>
                                    </p:anim>
                                    <p:anim by="(#ppt_w*0.50)" calcmode="lin" valueType="num">
                                      <p:cBhvr>
                                        <p:cTn id="16" dur="500" decel="50000" autoRev="1" fill="hold">
                                          <p:stCondLst>
                                            <p:cond delay="0"/>
                                          </p:stCondLst>
                                        </p:cTn>
                                        <p:tgtEl>
                                          <p:spTgt spid="18"/>
                                        </p:tgtEl>
                                        <p:attrNameLst>
                                          <p:attrName>ppt_x</p:attrName>
                                        </p:attrNameLst>
                                      </p:cBhvr>
                                    </p:anim>
                                    <p:anim from="(-#ppt_h/2)" to="(#ppt_y)" calcmode="lin" valueType="num">
                                      <p:cBhvr>
                                        <p:cTn id="17" dur="1000" fill="hold">
                                          <p:stCondLst>
                                            <p:cond delay="0"/>
                                          </p:stCondLst>
                                        </p:cTn>
                                        <p:tgtEl>
                                          <p:spTgt spid="18"/>
                                        </p:tgtEl>
                                        <p:attrNameLst>
                                          <p:attrName>ppt_y</p:attrName>
                                        </p:attrNameLst>
                                      </p:cBhvr>
                                    </p:anim>
                                    <p:animRot by="21600000">
                                      <p:cBhvr>
                                        <p:cTn id="18" dur="1000" fill="hold">
                                          <p:stCondLst>
                                            <p:cond delay="0"/>
                                          </p:stCondLst>
                                        </p:cTn>
                                        <p:tgtEl>
                                          <p:spTgt spid="18"/>
                                        </p:tgtEl>
                                        <p:attrNameLst>
                                          <p:attrName>r</p:attrName>
                                        </p:attrNameLst>
                                      </p:cBhvr>
                                    </p:animRot>
                                  </p:childTnLst>
                                </p:cTn>
                              </p:par>
                              <p:par>
                                <p:cTn id="19" presetID="56" presetClass="entr" presetSubtype="0" fill="hold" grpId="0" nodeType="withEffect">
                                  <p:stCondLst>
                                    <p:cond delay="0"/>
                                  </p:stCondLst>
                                  <p:iterate type="lt">
                                    <p:tmPct val="10000"/>
                                  </p:iterate>
                                  <p:childTnLst>
                                    <p:set>
                                      <p:cBhvr>
                                        <p:cTn id="20" dur="1" fill="hold">
                                          <p:stCondLst>
                                            <p:cond delay="0"/>
                                          </p:stCondLst>
                                        </p:cTn>
                                        <p:tgtEl>
                                          <p:spTgt spid="19"/>
                                        </p:tgtEl>
                                        <p:attrNameLst>
                                          <p:attrName>style.visibility</p:attrName>
                                        </p:attrNameLst>
                                      </p:cBhvr>
                                      <p:to>
                                        <p:strVal val="visible"/>
                                      </p:to>
                                    </p:set>
                                    <p:anim by="(-#ppt_w*2)" calcmode="lin" valueType="num">
                                      <p:cBhvr rctx="PPT">
                                        <p:cTn id="21" dur="500" autoRev="1" fill="hold">
                                          <p:stCondLst>
                                            <p:cond delay="0"/>
                                          </p:stCondLst>
                                        </p:cTn>
                                        <p:tgtEl>
                                          <p:spTgt spid="19"/>
                                        </p:tgtEl>
                                        <p:attrNameLst>
                                          <p:attrName>ppt_w</p:attrName>
                                        </p:attrNameLst>
                                      </p:cBhvr>
                                    </p:anim>
                                    <p:anim by="(#ppt_w*0.50)" calcmode="lin" valueType="num">
                                      <p:cBhvr>
                                        <p:cTn id="22" dur="500" decel="50000" autoRev="1" fill="hold">
                                          <p:stCondLst>
                                            <p:cond delay="0"/>
                                          </p:stCondLst>
                                        </p:cTn>
                                        <p:tgtEl>
                                          <p:spTgt spid="19"/>
                                        </p:tgtEl>
                                        <p:attrNameLst>
                                          <p:attrName>ppt_x</p:attrName>
                                        </p:attrNameLst>
                                      </p:cBhvr>
                                    </p:anim>
                                    <p:anim from="(-#ppt_h/2)" to="(#ppt_y)" calcmode="lin" valueType="num">
                                      <p:cBhvr>
                                        <p:cTn id="23" dur="1000" fill="hold">
                                          <p:stCondLst>
                                            <p:cond delay="0"/>
                                          </p:stCondLst>
                                        </p:cTn>
                                        <p:tgtEl>
                                          <p:spTgt spid="19"/>
                                        </p:tgtEl>
                                        <p:attrNameLst>
                                          <p:attrName>ppt_y</p:attrName>
                                        </p:attrNameLst>
                                      </p:cBhvr>
                                    </p:anim>
                                    <p:animRot by="21600000">
                                      <p:cBhvr>
                                        <p:cTn id="24" dur="1000" fill="hold">
                                          <p:stCondLst>
                                            <p:cond delay="0"/>
                                          </p:stCondLst>
                                        </p:cTn>
                                        <p:tgtEl>
                                          <p:spTgt spid="19"/>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p:cTn id="29" dur="500" fill="hold"/>
                                        <p:tgtEl>
                                          <p:spTgt spid="20"/>
                                        </p:tgtEl>
                                        <p:attrNameLst>
                                          <p:attrName>ppt_w</p:attrName>
                                        </p:attrNameLst>
                                      </p:cBhvr>
                                      <p:tavLst>
                                        <p:tav tm="0">
                                          <p:val>
                                            <p:fltVal val="0"/>
                                          </p:val>
                                        </p:tav>
                                        <p:tav tm="100000">
                                          <p:val>
                                            <p:strVal val="#ppt_w"/>
                                          </p:val>
                                        </p:tav>
                                      </p:tavLst>
                                    </p:anim>
                                    <p:anim calcmode="lin" valueType="num">
                                      <p:cBhvr>
                                        <p:cTn id="30" dur="500" fill="hold"/>
                                        <p:tgtEl>
                                          <p:spTgt spid="20"/>
                                        </p:tgtEl>
                                        <p:attrNameLst>
                                          <p:attrName>ppt_h</p:attrName>
                                        </p:attrNameLst>
                                      </p:cBhvr>
                                      <p:tavLst>
                                        <p:tav tm="0">
                                          <p:val>
                                            <p:fltVal val="0"/>
                                          </p:val>
                                        </p:tav>
                                        <p:tav tm="100000">
                                          <p:val>
                                            <p:strVal val="#ppt_h"/>
                                          </p:val>
                                        </p:tav>
                                      </p:tavLst>
                                    </p:anim>
                                    <p:animEffect transition="in" filter="fade">
                                      <p:cBhvr>
                                        <p:cTn id="31" dur="500"/>
                                        <p:tgtEl>
                                          <p:spTgt spid="20"/>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p:cTn id="34" dur="500" fill="hold"/>
                                        <p:tgtEl>
                                          <p:spTgt spid="22"/>
                                        </p:tgtEl>
                                        <p:attrNameLst>
                                          <p:attrName>ppt_w</p:attrName>
                                        </p:attrNameLst>
                                      </p:cBhvr>
                                      <p:tavLst>
                                        <p:tav tm="0">
                                          <p:val>
                                            <p:fltVal val="0"/>
                                          </p:val>
                                        </p:tav>
                                        <p:tav tm="100000">
                                          <p:val>
                                            <p:strVal val="#ppt_w"/>
                                          </p:val>
                                        </p:tav>
                                      </p:tavLst>
                                    </p:anim>
                                    <p:anim calcmode="lin" valueType="num">
                                      <p:cBhvr>
                                        <p:cTn id="35" dur="500" fill="hold"/>
                                        <p:tgtEl>
                                          <p:spTgt spid="22"/>
                                        </p:tgtEl>
                                        <p:attrNameLst>
                                          <p:attrName>ppt_h</p:attrName>
                                        </p:attrNameLst>
                                      </p:cBhvr>
                                      <p:tavLst>
                                        <p:tav tm="0">
                                          <p:val>
                                            <p:fltVal val="0"/>
                                          </p:val>
                                        </p:tav>
                                        <p:tav tm="100000">
                                          <p:val>
                                            <p:strVal val="#ppt_h"/>
                                          </p:val>
                                        </p:tav>
                                      </p:tavLst>
                                    </p:anim>
                                    <p:animEffect transition="in" filter="fade">
                                      <p:cBhvr>
                                        <p:cTn id="36" dur="500"/>
                                        <p:tgtEl>
                                          <p:spTgt spid="22"/>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p:cTn id="39" dur="500" fill="hold"/>
                                        <p:tgtEl>
                                          <p:spTgt spid="24"/>
                                        </p:tgtEl>
                                        <p:attrNameLst>
                                          <p:attrName>ppt_w</p:attrName>
                                        </p:attrNameLst>
                                      </p:cBhvr>
                                      <p:tavLst>
                                        <p:tav tm="0">
                                          <p:val>
                                            <p:fltVal val="0"/>
                                          </p:val>
                                        </p:tav>
                                        <p:tav tm="100000">
                                          <p:val>
                                            <p:strVal val="#ppt_w"/>
                                          </p:val>
                                        </p:tav>
                                      </p:tavLst>
                                    </p:anim>
                                    <p:anim calcmode="lin" valueType="num">
                                      <p:cBhvr>
                                        <p:cTn id="40" dur="500" fill="hold"/>
                                        <p:tgtEl>
                                          <p:spTgt spid="24"/>
                                        </p:tgtEl>
                                        <p:attrNameLst>
                                          <p:attrName>ppt_h</p:attrName>
                                        </p:attrNameLst>
                                      </p:cBhvr>
                                      <p:tavLst>
                                        <p:tav tm="0">
                                          <p:val>
                                            <p:fltVal val="0"/>
                                          </p:val>
                                        </p:tav>
                                        <p:tav tm="100000">
                                          <p:val>
                                            <p:strVal val="#ppt_h"/>
                                          </p:val>
                                        </p:tav>
                                      </p:tavLst>
                                    </p:anim>
                                    <p:animEffect transition="in" filter="fade">
                                      <p:cBhvr>
                                        <p:cTn id="41" dur="500"/>
                                        <p:tgtEl>
                                          <p:spTgt spid="24"/>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down)">
                                      <p:cBhvr>
                                        <p:cTn id="51" dur="500"/>
                                        <p:tgtEl>
                                          <p:spTgt spid="21"/>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down)">
                                      <p:cBhvr>
                                        <p:cTn id="54" dur="500"/>
                                        <p:tgtEl>
                                          <p:spTgt spid="23"/>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down)">
                                      <p:cBhvr>
                                        <p:cTn id="57" dur="500"/>
                                        <p:tgtEl>
                                          <p:spTgt spid="25"/>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down)">
                                      <p:cBhvr>
                                        <p:cTn id="60" dur="500"/>
                                        <p:tgtEl>
                                          <p:spTgt spid="27"/>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p:cTn id="63" dur="500" fill="hold"/>
                                        <p:tgtEl>
                                          <p:spTgt spid="5"/>
                                        </p:tgtEl>
                                        <p:attrNameLst>
                                          <p:attrName>ppt_w</p:attrName>
                                        </p:attrNameLst>
                                      </p:cBhvr>
                                      <p:tavLst>
                                        <p:tav tm="0">
                                          <p:val>
                                            <p:fltVal val="0"/>
                                          </p:val>
                                        </p:tav>
                                        <p:tav tm="100000">
                                          <p:val>
                                            <p:strVal val="#ppt_w"/>
                                          </p:val>
                                        </p:tav>
                                      </p:tavLst>
                                    </p:anim>
                                    <p:anim calcmode="lin" valueType="num">
                                      <p:cBhvr>
                                        <p:cTn id="64" dur="500" fill="hold"/>
                                        <p:tgtEl>
                                          <p:spTgt spid="5"/>
                                        </p:tgtEl>
                                        <p:attrNameLst>
                                          <p:attrName>ppt_h</p:attrName>
                                        </p:attrNameLst>
                                      </p:cBhvr>
                                      <p:tavLst>
                                        <p:tav tm="0">
                                          <p:val>
                                            <p:fltVal val="0"/>
                                          </p:val>
                                        </p:tav>
                                        <p:tav tm="100000">
                                          <p:val>
                                            <p:strVal val="#ppt_h"/>
                                          </p:val>
                                        </p:tav>
                                      </p:tavLst>
                                    </p:anim>
                                    <p:animEffect transition="in" filter="fade">
                                      <p:cBhvr>
                                        <p:cTn id="65" dur="500"/>
                                        <p:tgtEl>
                                          <p:spTgt spid="5"/>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down)">
                                      <p:cBhvr>
                                        <p:cTn id="68" dur="500"/>
                                        <p:tgtEl>
                                          <p:spTgt spid="6"/>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anim calcmode="lin" valueType="num">
                                      <p:cBhvr>
                                        <p:cTn id="71" dur="500" fill="hold"/>
                                        <p:tgtEl>
                                          <p:spTgt spid="7"/>
                                        </p:tgtEl>
                                        <p:attrNameLst>
                                          <p:attrName>ppt_w</p:attrName>
                                        </p:attrNameLst>
                                      </p:cBhvr>
                                      <p:tavLst>
                                        <p:tav tm="0">
                                          <p:val>
                                            <p:fltVal val="0"/>
                                          </p:val>
                                        </p:tav>
                                        <p:tav tm="100000">
                                          <p:val>
                                            <p:strVal val="#ppt_w"/>
                                          </p:val>
                                        </p:tav>
                                      </p:tavLst>
                                    </p:anim>
                                    <p:anim calcmode="lin" valueType="num">
                                      <p:cBhvr>
                                        <p:cTn id="72" dur="500" fill="hold"/>
                                        <p:tgtEl>
                                          <p:spTgt spid="7"/>
                                        </p:tgtEl>
                                        <p:attrNameLst>
                                          <p:attrName>ppt_h</p:attrName>
                                        </p:attrNameLst>
                                      </p:cBhvr>
                                      <p:tavLst>
                                        <p:tav tm="0">
                                          <p:val>
                                            <p:fltVal val="0"/>
                                          </p:val>
                                        </p:tav>
                                        <p:tav tm="100000">
                                          <p:val>
                                            <p:strVal val="#ppt_h"/>
                                          </p:val>
                                        </p:tav>
                                      </p:tavLst>
                                    </p:anim>
                                    <p:animEffect transition="in" filter="fade">
                                      <p:cBhvr>
                                        <p:cTn id="73" dur="500"/>
                                        <p:tgtEl>
                                          <p:spTgt spid="7"/>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wipe(down)">
                                      <p:cBhvr>
                                        <p:cTn id="76" dur="500"/>
                                        <p:tgtEl>
                                          <p:spTgt spid="8"/>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p:cTn id="79" dur="500" fill="hold"/>
                                        <p:tgtEl>
                                          <p:spTgt spid="9"/>
                                        </p:tgtEl>
                                        <p:attrNameLst>
                                          <p:attrName>ppt_w</p:attrName>
                                        </p:attrNameLst>
                                      </p:cBhvr>
                                      <p:tavLst>
                                        <p:tav tm="0">
                                          <p:val>
                                            <p:fltVal val="0"/>
                                          </p:val>
                                        </p:tav>
                                        <p:tav tm="100000">
                                          <p:val>
                                            <p:strVal val="#ppt_w"/>
                                          </p:val>
                                        </p:tav>
                                      </p:tavLst>
                                    </p:anim>
                                    <p:anim calcmode="lin" valueType="num">
                                      <p:cBhvr>
                                        <p:cTn id="80" dur="500" fill="hold"/>
                                        <p:tgtEl>
                                          <p:spTgt spid="9"/>
                                        </p:tgtEl>
                                        <p:attrNameLst>
                                          <p:attrName>ppt_h</p:attrName>
                                        </p:attrNameLst>
                                      </p:cBhvr>
                                      <p:tavLst>
                                        <p:tav tm="0">
                                          <p:val>
                                            <p:fltVal val="0"/>
                                          </p:val>
                                        </p:tav>
                                        <p:tav tm="100000">
                                          <p:val>
                                            <p:strVal val="#ppt_h"/>
                                          </p:val>
                                        </p:tav>
                                      </p:tavLst>
                                    </p:anim>
                                    <p:animEffect transition="in" filter="fade">
                                      <p:cBhvr>
                                        <p:cTn id="81" dur="500"/>
                                        <p:tgtEl>
                                          <p:spTgt spid="9"/>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10"/>
                                        </p:tgtEl>
                                        <p:attrNameLst>
                                          <p:attrName>style.visibility</p:attrName>
                                        </p:attrNameLst>
                                      </p:cBhvr>
                                      <p:to>
                                        <p:strVal val="visible"/>
                                      </p:to>
                                    </p:set>
                                    <p:animEffect transition="in" filter="wipe(down)">
                                      <p:cBhvr>
                                        <p:cTn id="84" dur="500"/>
                                        <p:tgtEl>
                                          <p:spTgt spid="10"/>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p:cTn id="87" dur="500" fill="hold"/>
                                        <p:tgtEl>
                                          <p:spTgt spid="17"/>
                                        </p:tgtEl>
                                        <p:attrNameLst>
                                          <p:attrName>ppt_w</p:attrName>
                                        </p:attrNameLst>
                                      </p:cBhvr>
                                      <p:tavLst>
                                        <p:tav tm="0">
                                          <p:val>
                                            <p:fltVal val="0"/>
                                          </p:val>
                                        </p:tav>
                                        <p:tav tm="100000">
                                          <p:val>
                                            <p:strVal val="#ppt_w"/>
                                          </p:val>
                                        </p:tav>
                                      </p:tavLst>
                                    </p:anim>
                                    <p:anim calcmode="lin" valueType="num">
                                      <p:cBhvr>
                                        <p:cTn id="88" dur="500" fill="hold"/>
                                        <p:tgtEl>
                                          <p:spTgt spid="17"/>
                                        </p:tgtEl>
                                        <p:attrNameLst>
                                          <p:attrName>ppt_h</p:attrName>
                                        </p:attrNameLst>
                                      </p:cBhvr>
                                      <p:tavLst>
                                        <p:tav tm="0">
                                          <p:val>
                                            <p:fltVal val="0"/>
                                          </p:val>
                                        </p:tav>
                                        <p:tav tm="100000">
                                          <p:val>
                                            <p:strVal val="#ppt_h"/>
                                          </p:val>
                                        </p:tav>
                                      </p:tavLst>
                                    </p:anim>
                                    <p:animEffect transition="in" filter="fade">
                                      <p:cBhvr>
                                        <p:cTn id="89" dur="500"/>
                                        <p:tgtEl>
                                          <p:spTgt spid="17"/>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wipe(down)">
                                      <p:cBhvr>
                                        <p:cTn id="92" dur="500"/>
                                        <p:tgtEl>
                                          <p:spTgt spid="28"/>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29"/>
                                        </p:tgtEl>
                                        <p:attrNameLst>
                                          <p:attrName>style.visibility</p:attrName>
                                        </p:attrNameLst>
                                      </p:cBhvr>
                                      <p:to>
                                        <p:strVal val="visible"/>
                                      </p:to>
                                    </p:set>
                                    <p:anim calcmode="lin" valueType="num">
                                      <p:cBhvr>
                                        <p:cTn id="95" dur="500" fill="hold"/>
                                        <p:tgtEl>
                                          <p:spTgt spid="29"/>
                                        </p:tgtEl>
                                        <p:attrNameLst>
                                          <p:attrName>ppt_w</p:attrName>
                                        </p:attrNameLst>
                                      </p:cBhvr>
                                      <p:tavLst>
                                        <p:tav tm="0">
                                          <p:val>
                                            <p:fltVal val="0"/>
                                          </p:val>
                                        </p:tav>
                                        <p:tav tm="100000">
                                          <p:val>
                                            <p:strVal val="#ppt_w"/>
                                          </p:val>
                                        </p:tav>
                                      </p:tavLst>
                                    </p:anim>
                                    <p:anim calcmode="lin" valueType="num">
                                      <p:cBhvr>
                                        <p:cTn id="96" dur="500" fill="hold"/>
                                        <p:tgtEl>
                                          <p:spTgt spid="29"/>
                                        </p:tgtEl>
                                        <p:attrNameLst>
                                          <p:attrName>ppt_h</p:attrName>
                                        </p:attrNameLst>
                                      </p:cBhvr>
                                      <p:tavLst>
                                        <p:tav tm="0">
                                          <p:val>
                                            <p:fltVal val="0"/>
                                          </p:val>
                                        </p:tav>
                                        <p:tav tm="100000">
                                          <p:val>
                                            <p:strVal val="#ppt_h"/>
                                          </p:val>
                                        </p:tav>
                                      </p:tavLst>
                                    </p:anim>
                                    <p:animEffect transition="in" filter="fade">
                                      <p:cBhvr>
                                        <p:cTn id="97" dur="500"/>
                                        <p:tgtEl>
                                          <p:spTgt spid="29"/>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bldLvl="0" animBg="1"/>
      <p:bldP spid="20" grpId="0" animBg="1"/>
      <p:bldP spid="21" grpId="0" bldLvl="0" animBg="1"/>
      <p:bldP spid="22" grpId="0" bldLvl="0" animBg="1"/>
      <p:bldP spid="23" grpId="0" bldLvl="0" animBg="1"/>
      <p:bldP spid="24" grpId="0" bldLvl="0" animBg="1"/>
      <p:bldP spid="25" grpId="0" bldLvl="0" animBg="1"/>
      <p:bldP spid="26" grpId="0" bldLvl="0" animBg="1"/>
      <p:bldP spid="27" grpId="0" bldLvl="0" animBg="1"/>
      <p:bldP spid="18" grpId="0"/>
      <p:bldP spid="19" grpId="0"/>
      <p:bldP spid="5" grpId="0" bldLvl="0" animBg="1"/>
      <p:bldP spid="6" grpId="0" bldLvl="0" animBg="1"/>
      <p:bldP spid="7" grpId="0" bldLvl="0" animBg="1"/>
      <p:bldP spid="8" grpId="0" bldLvl="0" animBg="1"/>
      <p:bldP spid="9" grpId="0" bldLvl="0" animBg="1"/>
      <p:bldP spid="10" grpId="0" bldLvl="0" animBg="1"/>
      <p:bldP spid="17" grpId="0" bldLvl="0" animBg="1"/>
      <p:bldP spid="28" grpId="0" bldLvl="0" animBg="1"/>
      <p:bldP spid="29" grpId="0" bldLvl="0" animBg="1"/>
      <p:bldP spid="3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858750" cy="723265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504939" y="-55880"/>
            <a:ext cx="7848872" cy="6136605"/>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5269647" y="1320373"/>
            <a:ext cx="2319458" cy="2319458"/>
          </a:xfrm>
          <a:prstGeom prst="ellipse">
            <a:avLst/>
          </a:prstGeom>
          <a:noFill/>
          <a:ln w="762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 name="文本框 6"/>
          <p:cNvSpPr txBox="1"/>
          <p:nvPr>
            <p:custDataLst>
              <p:tags r:id="rId2"/>
            </p:custDataLst>
          </p:nvPr>
        </p:nvSpPr>
        <p:spPr>
          <a:xfrm>
            <a:off x="5356879" y="1994013"/>
            <a:ext cx="2144994" cy="972179"/>
          </a:xfrm>
          <a:prstGeom prst="rect">
            <a:avLst/>
          </a:prstGeom>
          <a:noFill/>
        </p:spPr>
        <p:txBody>
          <a:bodyPr vert="horz" lIns="0" tIns="0" rIns="0" bIns="0" anchor="ctr"/>
          <a:lstStyle/>
          <a:p>
            <a:pPr algn="ctr">
              <a:defRPr/>
            </a:pPr>
            <a:r>
              <a:rPr lang="en-US" altLang="zh-CN" sz="4400" dirty="0">
                <a:solidFill>
                  <a:schemeClr val="bg1"/>
                </a:solidFill>
                <a:latin typeface="Arial" panose="020B0604020202020204" pitchFamily="34" charset="0"/>
                <a:ea typeface="微软雅黑" panose="020B0503020204020204" pitchFamily="34" charset="-122"/>
                <a:sym typeface="Arial" panose="020B0604020202020204" pitchFamily="34" charset="0"/>
              </a:rPr>
              <a:t>PART</a:t>
            </a:r>
            <a:endPar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nvSpPr>
        <p:spPr>
          <a:xfrm>
            <a:off x="4135955" y="4032795"/>
            <a:ext cx="4586840" cy="830580"/>
          </a:xfrm>
          <a:prstGeom prst="rect">
            <a:avLst/>
          </a:prstGeom>
        </p:spPr>
        <p:txBody>
          <a:bodyPr wrap="square" lIns="0" tIns="0" rIns="0" bIns="0">
            <a:spAutoFit/>
          </a:bodyPr>
          <a:lstStyle/>
          <a:p>
            <a:pPr algn="ctr"/>
            <a:r>
              <a:rPr lang="zh-CN" altLang="en-US" sz="5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项目背景</a:t>
            </a:r>
            <a:endParaRPr lang="zh-CN" altLang="en-US" sz="5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TextBox 11"/>
          <p:cNvSpPr txBox="1"/>
          <p:nvPr/>
        </p:nvSpPr>
        <p:spPr>
          <a:xfrm>
            <a:off x="3693046" y="5156644"/>
            <a:ext cx="2482850" cy="215265"/>
          </a:xfrm>
          <a:prstGeom prst="rect">
            <a:avLst/>
          </a:prstGeom>
          <a:noFill/>
        </p:spPr>
        <p:txBody>
          <a:bodyPr wrap="none" lIns="0" tIns="0" rIns="0" bIns="0" rtlCol="0">
            <a:spAutoFit/>
          </a:bodyPr>
          <a:lstStyle/>
          <a:p>
            <a:pPr marL="171450" lvl="1" indent="-171450" algn="l">
              <a:buFont typeface="Arial" panose="020B0604020202020204" pitchFamily="34" charset="0"/>
              <a:buChar char="•"/>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空巢现象及“三高”问题凸显</a:t>
            </a:r>
            <a:endPar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TextBox 11"/>
          <p:cNvSpPr txBox="1"/>
          <p:nvPr/>
        </p:nvSpPr>
        <p:spPr>
          <a:xfrm>
            <a:off x="6892050" y="5156644"/>
            <a:ext cx="3016250" cy="215265"/>
          </a:xfrm>
          <a:prstGeom prst="rect">
            <a:avLst/>
          </a:prstGeom>
          <a:noFill/>
        </p:spPr>
        <p:txBody>
          <a:bodyPr wrap="none" lIns="0" tIns="0" rIns="0" bIns="0" rtlCol="0">
            <a:spAutoFit/>
          </a:bodyPr>
          <a:lstStyle/>
          <a:p>
            <a:pPr marL="171450" lvl="1" indent="-171450" algn="l">
              <a:buFont typeface="Arial" panose="020B0604020202020204" pitchFamily="34" charset="0"/>
              <a:buChar char="•"/>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智能手环等可穿戴智能设备前景光明</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TextBox 11"/>
          <p:cNvSpPr txBox="1"/>
          <p:nvPr/>
        </p:nvSpPr>
        <p:spPr>
          <a:xfrm>
            <a:off x="4385831" y="5464385"/>
            <a:ext cx="3727450" cy="215265"/>
          </a:xfrm>
          <a:prstGeom prst="rect">
            <a:avLst/>
          </a:prstGeom>
          <a:noFill/>
        </p:spPr>
        <p:txBody>
          <a:bodyPr wrap="none" lIns="0" tIns="0" rIns="0" bIns="0" rtlCol="0">
            <a:spAutoFit/>
          </a:bodyPr>
          <a:lstStyle/>
          <a:p>
            <a:pPr marL="171450" lvl="1" indent="-171450" algn="l">
              <a:buFont typeface="Arial" panose="020B0604020202020204" pitchFamily="34" charset="0"/>
              <a:buChar char="•"/>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医疗将是可穿戴智能设备最具前景的应用领域</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bldLvl="0" animBg="1"/>
      <p:bldP spid="2" grpId="0" animBg="1"/>
      <p:bldP spid="7" grpId="0"/>
      <p:bldP spid="8" grpId="0"/>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8"/>
          <p:cNvSpPr txBox="1"/>
          <p:nvPr/>
        </p:nvSpPr>
        <p:spPr>
          <a:xfrm>
            <a:off x="824230" y="233680"/>
            <a:ext cx="5772785" cy="492125"/>
          </a:xfrm>
          <a:prstGeom prst="rect">
            <a:avLst/>
          </a:prstGeom>
          <a:noFill/>
        </p:spPr>
        <p:txBody>
          <a:bodyPr wrap="square" lIns="0" tIns="0" rIns="0" bIns="0" rtlCol="0" anchor="ctr">
            <a:spAutoFit/>
          </a:bodyPr>
          <a:lstStyle/>
          <a:p>
            <a:r>
              <a:rPr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空巢现象及“三高”问题凸显</a:t>
            </a:r>
            <a:endParaRPr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1100783" y="1168053"/>
            <a:ext cx="9145016" cy="3970318"/>
          </a:xfrm>
          <a:prstGeom prst="rect">
            <a:avLst/>
          </a:prstGeom>
          <a:noFill/>
        </p:spPr>
        <p:txBody>
          <a:bodyPr wrap="square" rtlCol="0">
            <a:spAutoFit/>
          </a:bodyPr>
          <a:lstStyle/>
          <a:p>
            <a:r>
              <a:rPr lang="en-US" altLang="zh-CN" sz="1800" b="1" kern="100" dirty="0">
                <a:solidFill>
                  <a:srgbClr val="000000"/>
                </a:solidFill>
                <a:effectLst/>
                <a:latin typeface="Arial" panose="020B0604020202020204" pitchFamily="34" charset="0"/>
                <a:ea typeface="宋体" panose="02010600030101010101" pitchFamily="2" charset="-122"/>
              </a:rPr>
              <a:t>1</a:t>
            </a:r>
            <a:r>
              <a:rPr lang="zh-CN" altLang="zh-CN" sz="1800" b="1" kern="100" dirty="0">
                <a:solidFill>
                  <a:srgbClr val="000000"/>
                </a:solidFill>
                <a:effectLst/>
                <a:latin typeface="Arial" panose="020B0604020202020204" pitchFamily="34" charset="0"/>
                <a:ea typeface="宋体" panose="02010600030101010101" pitchFamily="2" charset="-122"/>
                <a:cs typeface="Arial" panose="020B0604020202020204" pitchFamily="34" charset="0"/>
              </a:rPr>
              <a:t>、空巢老人人数剧增</a:t>
            </a:r>
            <a:endParaRPr lang="en-US" altLang="zh-CN" sz="1800" b="1"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endParaRPr lang="en-US" altLang="zh-CN" b="1" dirty="0">
              <a:solidFill>
                <a:srgbClr val="000000"/>
              </a:solidFill>
              <a:latin typeface="宋体" panose="02010600030101010101" pitchFamily="2" charset="-122"/>
              <a:cs typeface="宋体" panose="02010600030101010101" pitchFamily="2" charset="-122"/>
            </a:endParaRPr>
          </a:p>
          <a:p>
            <a:r>
              <a:rPr lang="en-US" altLang="zh-CN" sz="1800" b="1"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2</a:t>
            </a:r>
            <a:r>
              <a:rPr lang="zh-CN" altLang="zh-CN" sz="1800" b="1"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、空巢老人养老问题亟待解决</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en-US" altLang="zh-CN" dirty="0"/>
          </a:p>
          <a:p>
            <a:r>
              <a:rPr lang="en-US" altLang="zh-CN" sz="1800" b="1" kern="100" dirty="0">
                <a:effectLst/>
                <a:latin typeface="宋体" panose="02010600030101010101" pitchFamily="2" charset="-122"/>
                <a:ea typeface="宋体" panose="02010600030101010101" pitchFamily="2" charset="-122"/>
                <a:cs typeface="宋体" panose="02010600030101010101" pitchFamily="2" charset="-122"/>
              </a:rPr>
              <a:t>3</a:t>
            </a:r>
            <a:r>
              <a:rPr lang="zh-CN" altLang="zh-CN" sz="1800" b="1" kern="100" dirty="0">
                <a:effectLst/>
                <a:latin typeface="Times New Roman" panose="02020603050405020304" pitchFamily="18" charset="0"/>
                <a:ea typeface="宋体" panose="02010600030101010101" pitchFamily="2" charset="-122"/>
                <a:cs typeface="宋体" panose="02010600030101010101" pitchFamily="2" charset="-122"/>
              </a:rPr>
              <a:t>、老年疾病问题凸显</a:t>
            </a:r>
            <a:endParaRPr lang="en-US" altLang="zh-CN" sz="1800" b="1" kern="100" dirty="0">
              <a:effectLst/>
              <a:latin typeface="Times New Roman" panose="02020603050405020304" pitchFamily="18" charset="0"/>
              <a:ea typeface="宋体" panose="02010600030101010101" pitchFamily="2" charset="-122"/>
              <a:cs typeface="宋体" panose="02010600030101010101" pitchFamily="2" charset="-122"/>
            </a:endParaRPr>
          </a:p>
          <a:p>
            <a:endParaRPr lang="en-US" altLang="zh-CN" b="1" kern="100" dirty="0">
              <a:latin typeface="Times New Roman" panose="02020603050405020304" pitchFamily="18" charset="0"/>
              <a:cs typeface="宋体" panose="02010600030101010101" pitchFamily="2" charset="-122"/>
            </a:endParaRPr>
          </a:p>
          <a:p>
            <a:endParaRPr lang="en-US" altLang="zh-CN" sz="1800" b="1" kern="100" dirty="0">
              <a:effectLst/>
              <a:latin typeface="Times New Roman" panose="02020603050405020304" pitchFamily="18" charset="0"/>
              <a:ea typeface="宋体" panose="02010600030101010101" pitchFamily="2" charset="-122"/>
              <a:cs typeface="宋体" panose="02010600030101010101" pitchFamily="2" charset="-122"/>
            </a:endParaRPr>
          </a:p>
          <a:p>
            <a:endPar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29175" y="1024037"/>
            <a:ext cx="6528726" cy="48965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000">
        <p14:ferris dir="l"/>
      </p:transition>
    </mc:Choice>
    <mc:Fallback>
      <p:transition spd="slow" advTm="4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8775" y="736005"/>
            <a:ext cx="11089232" cy="2446824"/>
          </a:xfrm>
          <a:prstGeom prst="rect">
            <a:avLst/>
          </a:prstGeom>
          <a:noFill/>
        </p:spPr>
        <p:txBody>
          <a:bodyPr wrap="square" rtlCol="0">
            <a:spAutoFit/>
          </a:bodyPr>
          <a:lstStyle/>
          <a:p>
            <a:pPr indent="304800" algn="just">
              <a:lnSpc>
                <a:spcPct val="150000"/>
              </a:lnSpc>
            </a:pPr>
            <a:r>
              <a:rPr lang="zh-CN" altLang="zh-CN" sz="1800" b="1" kern="100" dirty="0">
                <a:effectLst/>
                <a:latin typeface="Times New Roman" panose="02020603050405020304" pitchFamily="18" charset="0"/>
                <a:ea typeface="宋体" panose="02010600030101010101" pitchFamily="2" charset="-122"/>
                <a:cs typeface="宋体" panose="02010600030101010101" pitchFamily="2" charset="-122"/>
              </a:rPr>
              <a:t>老年疾病问题凸显</a:t>
            </a:r>
            <a:endPar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indent="304800" algn="just">
              <a:lnSpc>
                <a:spcPct val="150000"/>
              </a:lnSpc>
            </a:pPr>
            <a:r>
              <a:rPr lang="en-US" altLang="zh-CN" sz="1800" b="1" kern="100" dirty="0">
                <a:effectLst/>
                <a:latin typeface="宋体" panose="02010600030101010101" pitchFamily="2" charset="-122"/>
                <a:ea typeface="宋体" panose="02010600030101010101" pitchFamily="2" charset="-122"/>
                <a:cs typeface="宋体" panose="02010600030101010101" pitchFamily="2" charset="-122"/>
              </a:rPr>
              <a:t>1.</a:t>
            </a:r>
            <a:r>
              <a:rPr lang="zh-CN" altLang="zh-CN" sz="1800" b="1" kern="100" dirty="0">
                <a:effectLst/>
                <a:latin typeface="Times New Roman" panose="02020603050405020304" pitchFamily="18" charset="0"/>
                <a:ea typeface="宋体" panose="02010600030101010101" pitchFamily="2" charset="-122"/>
                <a:cs typeface="宋体" panose="02010600030101010101" pitchFamily="2" charset="-122"/>
              </a:rPr>
              <a:t>疾病担负整体趋势</a:t>
            </a:r>
            <a:endPar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indent="326390" algn="just">
              <a:lnSpc>
                <a:spcPct val="150000"/>
              </a:lnSpc>
            </a:pPr>
            <a:r>
              <a:rPr lang="en-US" altLang="zh-CN" sz="1800" b="1" spc="4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2.</a:t>
            </a:r>
            <a:r>
              <a:rPr lang="zh-CN" altLang="zh-CN" sz="1800" b="1" spc="4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老年人主要疾病担负</a:t>
            </a:r>
            <a:endParaRPr lang="en-US" altLang="zh-CN" sz="1800" b="1" spc="4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indent="326390" algn="just">
              <a:lnSpc>
                <a:spcPct val="150000"/>
              </a:lnSpc>
            </a:pPr>
            <a:r>
              <a:rPr lang="en-US" altLang="zh-CN" sz="1800" b="1" spc="4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3.</a:t>
            </a:r>
            <a:r>
              <a:rPr lang="zh-CN" altLang="zh-CN" sz="1800" b="1" spc="4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老年人疾病担负趋势</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326390" algn="just">
              <a:lnSpc>
                <a:spcPct val="150000"/>
              </a:lnSpc>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11299" y="736005"/>
            <a:ext cx="5848924" cy="48245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52911" y="1312069"/>
            <a:ext cx="8027060" cy="400605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8"/>
          <p:cNvSpPr txBox="1"/>
          <p:nvPr/>
        </p:nvSpPr>
        <p:spPr>
          <a:xfrm>
            <a:off x="824230" y="172403"/>
            <a:ext cx="8990965" cy="615315"/>
          </a:xfrm>
          <a:prstGeom prst="rect">
            <a:avLst/>
          </a:prstGeom>
          <a:noFill/>
        </p:spPr>
        <p:txBody>
          <a:bodyPr wrap="square" lIns="0" tIns="0" rIns="0" bIns="0" rtlCol="0" anchor="ctr">
            <a:spAutoFit/>
          </a:bodyPr>
          <a:lstStyle/>
          <a:p>
            <a:r>
              <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智能手环等可穿戴智能设备前景光明</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48855" y="1024037"/>
            <a:ext cx="9073008" cy="544978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0">
        <p14:ferris dir="l"/>
      </p:transition>
    </mc:Choice>
    <mc:Fallback>
      <p:transition spd="slow"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8"/>
          <p:cNvSpPr txBox="1"/>
          <p:nvPr/>
        </p:nvSpPr>
        <p:spPr>
          <a:xfrm>
            <a:off x="824230" y="233998"/>
            <a:ext cx="9917430" cy="492125"/>
          </a:xfrm>
          <a:prstGeom prst="rect">
            <a:avLst/>
          </a:prstGeom>
          <a:noFill/>
        </p:spPr>
        <p:txBody>
          <a:bodyPr wrap="square" lIns="0" tIns="0" rIns="0" bIns="0" rtlCol="0" anchor="ctr">
            <a:spAutoFit/>
          </a:bodyPr>
          <a:lstStyle/>
          <a:p>
            <a:r>
              <a:rPr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医疗将是可穿戴智能设备最具前景的应用领域</a:t>
            </a:r>
            <a:endParaRPr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824230" y="1240061"/>
            <a:ext cx="10861729" cy="3368871"/>
          </a:xfrm>
          <a:prstGeom prst="rect">
            <a:avLst/>
          </a:prstGeom>
          <a:noFill/>
        </p:spPr>
        <p:txBody>
          <a:bodyPr wrap="square" rtlCol="0">
            <a:spAutoFit/>
          </a:bodyPr>
          <a:lstStyle/>
          <a:p>
            <a:pPr>
              <a:lnSpc>
                <a:spcPct val="150000"/>
              </a:lnSpc>
            </a:pPr>
            <a:r>
              <a:rPr lang="en-US" altLang="zh-CN" sz="1800" b="0" dirty="0">
                <a:solidFill>
                  <a:srgbClr val="121212"/>
                </a:solidFill>
                <a:effectLst/>
                <a:latin typeface="宋体" panose="02010600030101010101" pitchFamily="2" charset="-122"/>
                <a:ea typeface="宋体" panose="02010600030101010101" pitchFamily="2" charset="-122"/>
                <a:cs typeface="宋体" panose="02010600030101010101" pitchFamily="2" charset="-122"/>
              </a:rPr>
              <a:t>    </a:t>
            </a:r>
            <a:r>
              <a:rPr lang="zh-CN" altLang="zh-CN" sz="1800" b="0" dirty="0">
                <a:solidFill>
                  <a:srgbClr val="121212"/>
                </a:solidFill>
                <a:effectLst/>
                <a:latin typeface="宋体" panose="02010600030101010101" pitchFamily="2" charset="-122"/>
                <a:ea typeface="宋体" panose="02010600030101010101" pitchFamily="2" charset="-122"/>
                <a:cs typeface="宋体" panose="02010600030101010101" pitchFamily="2" charset="-122"/>
              </a:rPr>
              <a:t>现在，市场上出现很多这种产品，那么是什么促进了可穿戴医疗设备这个行业的发展呢</a:t>
            </a:r>
            <a:r>
              <a:rPr lang="en-US" altLang="zh-CN" sz="1800" b="0" dirty="0">
                <a:solidFill>
                  <a:srgbClr val="121212"/>
                </a:solidFill>
                <a:effectLst/>
                <a:latin typeface="宋体" panose="02010600030101010101" pitchFamily="2" charset="-122"/>
                <a:ea typeface="宋体" panose="02010600030101010101" pitchFamily="2" charset="-122"/>
                <a:cs typeface="宋体" panose="02010600030101010101" pitchFamily="2" charset="-122"/>
              </a:rPr>
              <a:t>?</a:t>
            </a:r>
            <a:r>
              <a:rPr lang="zh-CN" altLang="zh-CN" sz="1800" b="0" dirty="0">
                <a:solidFill>
                  <a:srgbClr val="121212"/>
                </a:solidFill>
                <a:effectLst/>
                <a:latin typeface="宋体" panose="02010600030101010101" pitchFamily="2" charset="-122"/>
                <a:ea typeface="宋体" panose="02010600030101010101" pitchFamily="2" charset="-122"/>
                <a:cs typeface="宋体" panose="02010600030101010101" pitchFamily="2" charset="-122"/>
              </a:rPr>
              <a:t>可穿戴医疗设备火爆，背后魅力</a:t>
            </a:r>
            <a:r>
              <a:rPr lang="zh-CN" altLang="zh-CN" sz="1800" b="0" dirty="0">
                <a:solidFill>
                  <a:srgbClr val="121212"/>
                </a:solidFill>
                <a:effectLst/>
                <a:latin typeface="宋体" panose="02010600030101010101" pitchFamily="2" charset="-122"/>
                <a:ea typeface="宋体" panose="02010600030101010101" pitchFamily="2" charset="-122"/>
                <a:cs typeface="微软雅黑" panose="020B0503020204020204" pitchFamily="34" charset="-122"/>
              </a:rPr>
              <a:t>何在</a:t>
            </a:r>
            <a:r>
              <a:rPr lang="en-US" altLang="zh-CN" sz="1800" b="0" dirty="0">
                <a:solidFill>
                  <a:srgbClr val="121212"/>
                </a:solidFill>
                <a:effectLst/>
                <a:latin typeface="宋体" panose="02010600030101010101" pitchFamily="2" charset="-122"/>
                <a:ea typeface="宋体" panose="02010600030101010101" pitchFamily="2" charset="-122"/>
                <a:cs typeface="宋体" panose="02010600030101010101" pitchFamily="2" charset="-122"/>
              </a:rPr>
              <a:t>?</a:t>
            </a:r>
            <a:endParaRPr lang="zh-CN" altLang="zh-CN" sz="1800" b="1" dirty="0">
              <a:effectLst/>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en-US" altLang="zh-CN" sz="1800" b="1" dirty="0">
                <a:solidFill>
                  <a:srgbClr val="121212"/>
                </a:solidFill>
                <a:effectLst/>
                <a:latin typeface="宋体" panose="02010600030101010101" pitchFamily="2" charset="-122"/>
                <a:ea typeface="宋体" panose="02010600030101010101" pitchFamily="2" charset="-122"/>
                <a:cs typeface="宋体" panose="02010600030101010101" pitchFamily="2" charset="-122"/>
              </a:rPr>
              <a:t>1.</a:t>
            </a:r>
            <a:r>
              <a:rPr lang="zh-CN" altLang="zh-CN" sz="1800" b="1" dirty="0">
                <a:solidFill>
                  <a:srgbClr val="121212"/>
                </a:solidFill>
                <a:effectLst/>
                <a:latin typeface="宋体" panose="02010600030101010101" pitchFamily="2" charset="-122"/>
                <a:ea typeface="宋体" panose="02010600030101010101" pitchFamily="2" charset="-122"/>
                <a:cs typeface="宋体" panose="02010600030101010101" pitchFamily="2" charset="-122"/>
              </a:rPr>
              <a:t>能够实时监测</a:t>
            </a:r>
            <a:endParaRPr lang="en-US" altLang="zh-CN" sz="1800" b="1" dirty="0">
              <a:solidFill>
                <a:srgbClr val="121212"/>
              </a:solidFill>
              <a:effectLst/>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en-US" altLang="zh-CN" sz="1800" b="1" dirty="0">
                <a:solidFill>
                  <a:srgbClr val="121212"/>
                </a:solidFill>
                <a:effectLst/>
                <a:latin typeface="宋体" panose="02010600030101010101" pitchFamily="2" charset="-122"/>
                <a:ea typeface="宋体" panose="02010600030101010101" pitchFamily="2" charset="-122"/>
                <a:cs typeface="宋体" panose="02010600030101010101" pitchFamily="2" charset="-122"/>
              </a:rPr>
              <a:t>2.</a:t>
            </a:r>
            <a:r>
              <a:rPr lang="zh-CN" altLang="zh-CN" sz="1800" b="1" dirty="0">
                <a:solidFill>
                  <a:srgbClr val="121212"/>
                </a:solidFill>
                <a:effectLst/>
                <a:latin typeface="宋体" panose="02010600030101010101" pitchFamily="2" charset="-122"/>
                <a:ea typeface="宋体" panose="02010600030101010101" pitchFamily="2" charset="-122"/>
                <a:cs typeface="宋体" panose="02010600030101010101" pitchFamily="2" charset="-122"/>
              </a:rPr>
              <a:t>可降低医疗成本</a:t>
            </a:r>
            <a:endParaRPr lang="en-US" altLang="zh-CN" sz="1800" b="1" dirty="0">
              <a:solidFill>
                <a:srgbClr val="121212"/>
              </a:solidFill>
              <a:effectLst/>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en-US" altLang="zh-CN" sz="1800" b="1" kern="0" dirty="0">
                <a:solidFill>
                  <a:srgbClr val="121212"/>
                </a:solidFill>
                <a:effectLst/>
                <a:latin typeface="宋体" panose="02010600030101010101" pitchFamily="2" charset="-122"/>
                <a:ea typeface="宋体" panose="02010600030101010101" pitchFamily="2" charset="-122"/>
                <a:cs typeface="宋体" panose="02010600030101010101" pitchFamily="2" charset="-122"/>
              </a:rPr>
              <a:t>3.</a:t>
            </a:r>
            <a:r>
              <a:rPr lang="zh-CN" altLang="zh-CN" sz="1800" b="1" kern="0" dirty="0">
                <a:solidFill>
                  <a:srgbClr val="121212"/>
                </a:solidFill>
                <a:effectLst/>
                <a:latin typeface="Times New Roman" panose="02020603050405020304" pitchFamily="18" charset="0"/>
                <a:ea typeface="宋体" panose="02010600030101010101" pitchFamily="2" charset="-122"/>
                <a:cs typeface="宋体" panose="02010600030101010101" pitchFamily="2" charset="-122"/>
              </a:rPr>
              <a:t>提供医疗大数据。</a:t>
            </a:r>
            <a:endParaRPr lang="zh-CN" altLang="zh-CN" sz="1800" kern="100" dirty="0">
              <a:effectLst/>
              <a:latin typeface="Times New Roman" panose="02020603050405020304" pitchFamily="18" charset="0"/>
              <a:ea typeface="宋体" panose="02010600030101010101" pitchFamily="2" charset="-122"/>
            </a:endParaRPr>
          </a:p>
          <a:p>
            <a:pPr>
              <a:lnSpc>
                <a:spcPct val="150000"/>
              </a:lnSpc>
            </a:pPr>
            <a:endParaRPr lang="zh-CN" altLang="zh-CN" sz="1800" b="1" dirty="0">
              <a:effectLst/>
              <a:latin typeface="宋体" panose="02010600030101010101" pitchFamily="2" charset="-122"/>
              <a:ea typeface="宋体" panose="02010600030101010101" pitchFamily="2" charset="-122"/>
              <a:cs typeface="宋体" panose="02010600030101010101" pitchFamily="2" charset="-122"/>
            </a:endParaRPr>
          </a:p>
          <a:p>
            <a:pPr>
              <a:lnSpc>
                <a:spcPct val="150000"/>
              </a:lnSpc>
            </a:pPr>
            <a:endParaRPr lang="zh-CN" altLang="zh-CN" sz="1800" b="1" dirty="0">
              <a:effectLst/>
              <a:latin typeface="宋体" panose="02010600030101010101" pitchFamily="2" charset="-122"/>
              <a:ea typeface="宋体" panose="02010600030101010101" pitchFamily="2" charset="-122"/>
              <a:cs typeface="宋体" panose="02010600030101010101" pitchFamily="2" charset="-122"/>
            </a:endParaRPr>
          </a:p>
          <a:p>
            <a:pPr indent="304800">
              <a:lnSpc>
                <a:spcPct val="150000"/>
              </a:lnSpc>
            </a:pPr>
            <a:r>
              <a:rPr lang="en-US" altLang="zh-CN" sz="1800" b="0" dirty="0">
                <a:solidFill>
                  <a:srgbClr val="121212"/>
                </a:solidFill>
                <a:effectLst/>
                <a:latin typeface="宋体" panose="02010600030101010101" pitchFamily="2" charset="-122"/>
                <a:ea typeface="宋体" panose="02010600030101010101" pitchFamily="2" charset="-122"/>
                <a:cs typeface="宋体" panose="02010600030101010101" pitchFamily="2" charset="-122"/>
              </a:rPr>
              <a:t> </a:t>
            </a:r>
            <a:endParaRPr lang="zh-CN" altLang="en-US"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93071" y="1816125"/>
            <a:ext cx="7920880" cy="475252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0">
        <p14:ferris dir="l"/>
      </p:transition>
    </mc:Choice>
    <mc:Fallback>
      <p:transition spd="slow"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8"/>
          <p:cNvSpPr txBox="1"/>
          <p:nvPr/>
        </p:nvSpPr>
        <p:spPr>
          <a:xfrm>
            <a:off x="824230" y="233680"/>
            <a:ext cx="5110480" cy="492125"/>
          </a:xfrm>
          <a:prstGeom prst="rect">
            <a:avLst/>
          </a:prstGeom>
          <a:noFill/>
        </p:spPr>
        <p:txBody>
          <a:bodyPr wrap="square" lIns="0" tIns="0" rIns="0" bIns="0" rtlCol="0" anchor="ctr">
            <a:spAutoFit/>
          </a:bodyPr>
          <a:lstStyle/>
          <a:p>
            <a:r>
              <a:rPr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智能幸福手环项目定位</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812165" y="1600101"/>
            <a:ext cx="11149965" cy="1701748"/>
          </a:xfrm>
          <a:prstGeom prst="rect">
            <a:avLst/>
          </a:prstGeom>
          <a:noFill/>
        </p:spPr>
        <p:txBody>
          <a:bodyPr wrap="square" rtlCol="0">
            <a:spAutoFit/>
          </a:bodyPr>
          <a:lstStyle/>
          <a:p>
            <a:pPr indent="276225" algn="just">
              <a:lnSpc>
                <a:spcPct val="150000"/>
              </a:lnSpc>
            </a:pPr>
            <a:r>
              <a:rPr lang="zh-CN" altLang="zh-CN" sz="1800" kern="100" dirty="0">
                <a:solidFill>
                  <a:srgbClr val="000000"/>
                </a:solidFill>
                <a:effectLst/>
                <a:latin typeface="Times New Roman" panose="02020603050405020304" pitchFamily="18" charset="0"/>
                <a:ea typeface="宋体" panose="02010600030101010101" pitchFamily="2" charset="-122"/>
              </a:rPr>
              <a:t>该项目主要针对空巢老人（技术成熟时拓展至三高人群市场），通过互联网连接使用者家属的手机</a:t>
            </a:r>
            <a:r>
              <a:rPr lang="en-US" altLang="zh-CN" sz="1800" kern="100" dirty="0">
                <a:solidFill>
                  <a:srgbClr val="000000"/>
                </a:solidFill>
                <a:effectLst/>
                <a:latin typeface="Times New Roman" panose="02020603050405020304" pitchFamily="18" charset="0"/>
                <a:ea typeface="宋体" panose="02010600030101010101" pitchFamily="2" charset="-122"/>
              </a:rPr>
              <a:t>APP</a:t>
            </a:r>
            <a:r>
              <a:rPr lang="zh-CN" altLang="zh-CN" sz="1800" kern="100" dirty="0">
                <a:solidFill>
                  <a:srgbClr val="000000"/>
                </a:solidFill>
                <a:effectLst/>
                <a:latin typeface="Times New Roman" panose="02020603050405020304" pitchFamily="18" charset="0"/>
                <a:ea typeface="宋体" panose="02010600030101010101" pitchFamily="2" charset="-122"/>
              </a:rPr>
              <a:t>客户端，以及医院、公安局、养老院、健康保健公司等机构的</a:t>
            </a:r>
            <a:r>
              <a:rPr lang="en-US" altLang="zh-CN" sz="1800" kern="100" dirty="0">
                <a:solidFill>
                  <a:srgbClr val="000000"/>
                </a:solidFill>
                <a:effectLst/>
                <a:latin typeface="Times New Roman" panose="02020603050405020304" pitchFamily="18" charset="0"/>
                <a:ea typeface="宋体" panose="02010600030101010101" pitchFamily="2" charset="-122"/>
              </a:rPr>
              <a:t>PC</a:t>
            </a:r>
            <a:r>
              <a:rPr lang="zh-CN" altLang="zh-CN" sz="1800" kern="100" dirty="0">
                <a:solidFill>
                  <a:srgbClr val="000000"/>
                </a:solidFill>
                <a:effectLst/>
                <a:latin typeface="Times New Roman" panose="02020603050405020304" pitchFamily="18" charset="0"/>
                <a:ea typeface="宋体" panose="02010600030101010101" pitchFamily="2" charset="-122"/>
              </a:rPr>
              <a:t>端，共同搭建数据共享的平台，并建立数据信息反馈系统。该产品是以医疗健康服务功能为主，健身锻炼，安全定位，方便家人联系等功能为辅的，致力于解决空巢老人养老问题，提高空巢老人幸福感的人性化智能手环硬件。</a:t>
            </a:r>
            <a:endParaRPr lang="zh-CN" altLang="zh-CN" sz="1800" kern="100" dirty="0">
              <a:effectLst/>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sld>
</file>

<file path=ppt/tags/tag1.xml><?xml version="1.0" encoding="utf-8"?>
<p:tagLst xmlns:p="http://schemas.openxmlformats.org/presentationml/2006/main">
  <p:tag name="MH" val="20160830110146"/>
  <p:tag name="MH_LIBRARY" val="CONTENTS"/>
  <p:tag name="MH_TYPE" val="NUMBER"/>
  <p:tag name="ID" val="553512"/>
  <p:tag name="MH_ORDER" val="1"/>
</p:tagLst>
</file>

<file path=ppt/tags/tag10.xml><?xml version="1.0" encoding="utf-8"?>
<p:tagLst xmlns:p="http://schemas.openxmlformats.org/presentationml/2006/main">
  <p:tag name="MH" val="20160830110146"/>
  <p:tag name="MH_LIBRARY" val="CONTENTS"/>
  <p:tag name="MH_TYPE" val="OTHERS"/>
  <p:tag name="ID" val="553512"/>
</p:tagLst>
</file>

<file path=ppt/tags/tag11.xml><?xml version="1.0" encoding="utf-8"?>
<p:tagLst xmlns:p="http://schemas.openxmlformats.org/presentationml/2006/main">
  <p:tag name="MH" val="20160830110146"/>
  <p:tag name="MH_LIBRARY" val="CONTENTS"/>
  <p:tag name="MH_TYPE" val="NUMBER"/>
  <p:tag name="ID" val="553512"/>
  <p:tag name="MH_ORDER" val="3"/>
</p:tagLst>
</file>

<file path=ppt/tags/tag12.xml><?xml version="1.0" encoding="utf-8"?>
<p:tagLst xmlns:p="http://schemas.openxmlformats.org/presentationml/2006/main">
  <p:tag name="MH" val="20160830110146"/>
  <p:tag name="MH_LIBRARY" val="CONTENTS"/>
  <p:tag name="MH_TYPE" val="ENTRY"/>
  <p:tag name="ID" val="553512"/>
  <p:tag name="MH_ORDER" val="3"/>
</p:tagLst>
</file>

<file path=ppt/tags/tag13.xml><?xml version="1.0" encoding="utf-8"?>
<p:tagLst xmlns:p="http://schemas.openxmlformats.org/presentationml/2006/main">
  <p:tag name="MH" val="20160830110146"/>
  <p:tag name="MH_LIBRARY" val="CONTENTS"/>
  <p:tag name="MH_TYPE" val="NUMBER"/>
  <p:tag name="ID" val="553512"/>
  <p:tag name="MH_ORDER" val="4"/>
</p:tagLst>
</file>

<file path=ppt/tags/tag14.xml><?xml version="1.0" encoding="utf-8"?>
<p:tagLst xmlns:p="http://schemas.openxmlformats.org/presentationml/2006/main">
  <p:tag name="MH" val="20160830110146"/>
  <p:tag name="MH_LIBRARY" val="CONTENTS"/>
  <p:tag name="MH_TYPE" val="ENTRY"/>
  <p:tag name="ID" val="553512"/>
  <p:tag name="MH_ORDER" val="4"/>
</p:tagLst>
</file>

<file path=ppt/tags/tag15.xml><?xml version="1.0" encoding="utf-8"?>
<p:tagLst xmlns:p="http://schemas.openxmlformats.org/presentationml/2006/main">
  <p:tag name="MH" val="20160830110146"/>
  <p:tag name="MH_LIBRARY" val="CONTENTS"/>
  <p:tag name="MH_TYPE" val="NUMBER"/>
  <p:tag name="ID" val="553512"/>
  <p:tag name="MH_ORDER" val="3"/>
</p:tagLst>
</file>

<file path=ppt/tags/tag16.xml><?xml version="1.0" encoding="utf-8"?>
<p:tagLst xmlns:p="http://schemas.openxmlformats.org/presentationml/2006/main">
  <p:tag name="MH" val="20160830110146"/>
  <p:tag name="MH_LIBRARY" val="CONTENTS"/>
  <p:tag name="MH_TYPE" val="ENTRY"/>
  <p:tag name="ID" val="553512"/>
  <p:tag name="MH_ORDER" val="3"/>
</p:tagLst>
</file>

<file path=ppt/tags/tag17.xml><?xml version="1.0" encoding="utf-8"?>
<p:tagLst xmlns:p="http://schemas.openxmlformats.org/presentationml/2006/main">
  <p:tag name="MH" val="20160830110146"/>
  <p:tag name="MH_LIBRARY" val="CONTENTS"/>
  <p:tag name="MH_TYPE" val="NUMBER"/>
  <p:tag name="ID" val="553512"/>
  <p:tag name="MH_ORDER" val="4"/>
</p:tagLst>
</file>

<file path=ppt/tags/tag18.xml><?xml version="1.0" encoding="utf-8"?>
<p:tagLst xmlns:p="http://schemas.openxmlformats.org/presentationml/2006/main">
  <p:tag name="MH" val="20160830110146"/>
  <p:tag name="MH_LIBRARY" val="CONTENTS"/>
  <p:tag name="MH_TYPE" val="ENTRY"/>
  <p:tag name="ID" val="553512"/>
  <p:tag name="MH_ORDER" val="4"/>
</p:tagLst>
</file>

<file path=ppt/tags/tag19.xml><?xml version="1.0" encoding="utf-8"?>
<p:tagLst xmlns:p="http://schemas.openxmlformats.org/presentationml/2006/main">
  <p:tag name="MH" val="20160830110146"/>
  <p:tag name="MH_LIBRARY" val="CONTENTS"/>
  <p:tag name="MH_TYPE" val="NUMBER"/>
  <p:tag name="ID" val="553512"/>
  <p:tag name="MH_ORDER" val="3"/>
</p:tagLst>
</file>

<file path=ppt/tags/tag2.xml><?xml version="1.0" encoding="utf-8"?>
<p:tagLst xmlns:p="http://schemas.openxmlformats.org/presentationml/2006/main">
  <p:tag name="MH" val="20160830110146"/>
  <p:tag name="MH_LIBRARY" val="CONTENTS"/>
  <p:tag name="MH_TYPE" val="ENTRY"/>
  <p:tag name="ID" val="553512"/>
  <p:tag name="MH_ORDER" val="1"/>
</p:tagLst>
</file>

<file path=ppt/tags/tag20.xml><?xml version="1.0" encoding="utf-8"?>
<p:tagLst xmlns:p="http://schemas.openxmlformats.org/presentationml/2006/main">
  <p:tag name="MH" val="20160830110146"/>
  <p:tag name="MH_LIBRARY" val="CONTENTS"/>
  <p:tag name="MH_TYPE" val="ENTRY"/>
  <p:tag name="ID" val="553512"/>
  <p:tag name="MH_ORDER" val="3"/>
</p:tagLst>
</file>

<file path=ppt/tags/tag21.xml><?xml version="1.0" encoding="utf-8"?>
<p:tagLst xmlns:p="http://schemas.openxmlformats.org/presentationml/2006/main">
  <p:tag name="MH" val="20161022204503"/>
  <p:tag name="MH_LIBRARY" val="GRAPHIC"/>
  <p:tag name="MH_ORDER" val="TextBox 6"/>
</p:tagLst>
</file>

<file path=ppt/tags/tag22.xml><?xml version="1.0" encoding="utf-8"?>
<p:tagLst xmlns:p="http://schemas.openxmlformats.org/presentationml/2006/main">
  <p:tag name="MH" val="20161022204503"/>
  <p:tag name="MH_LIBRARY" val="GRAPHIC"/>
</p:tagLst>
</file>

<file path=ppt/tags/tag23.xml><?xml version="1.0" encoding="utf-8"?>
<p:tagLst xmlns:p="http://schemas.openxmlformats.org/presentationml/2006/main">
  <p:tag name="MH" val="20161022204503"/>
  <p:tag name="MH_LIBRARY" val="GRAPHIC"/>
  <p:tag name="MH_ORDER" val="TextBox 6"/>
</p:tagLst>
</file>

<file path=ppt/tags/tag24.xml><?xml version="1.0" encoding="utf-8"?>
<p:tagLst xmlns:p="http://schemas.openxmlformats.org/presentationml/2006/main">
  <p:tag name="MH" val="20161022204503"/>
  <p:tag name="MH_LIBRARY" val="GRAPHIC"/>
</p:tagLst>
</file>

<file path=ppt/tags/tag25.xml><?xml version="1.0" encoding="utf-8"?>
<p:tagLst xmlns:p="http://schemas.openxmlformats.org/presentationml/2006/main">
  <p:tag name="MH" val="20161022204503"/>
  <p:tag name="MH_LIBRARY" val="GRAPHIC"/>
  <p:tag name="MH_ORDER" val="TextBox 6"/>
</p:tagLst>
</file>

<file path=ppt/tags/tag26.xml><?xml version="1.0" encoding="utf-8"?>
<p:tagLst xmlns:p="http://schemas.openxmlformats.org/presentationml/2006/main">
  <p:tag name="MH" val="20161022204503"/>
  <p:tag name="MH_LIBRARY" val="GRAPHIC"/>
</p:tagLst>
</file>

<file path=ppt/tags/tag3.xml><?xml version="1.0" encoding="utf-8"?>
<p:tagLst xmlns:p="http://schemas.openxmlformats.org/presentationml/2006/main">
  <p:tag name="MH" val="20160830110146"/>
  <p:tag name="MH_LIBRARY" val="CONTENTS"/>
  <p:tag name="MH_TYPE" val="NUMBER"/>
  <p:tag name="ID" val="553512"/>
  <p:tag name="MH_ORDER" val="2"/>
</p:tagLst>
</file>

<file path=ppt/tags/tag4.xml><?xml version="1.0" encoding="utf-8"?>
<p:tagLst xmlns:p="http://schemas.openxmlformats.org/presentationml/2006/main">
  <p:tag name="MH" val="20160830110146"/>
  <p:tag name="MH_LIBRARY" val="CONTENTS"/>
  <p:tag name="MH_TYPE" val="ENTRY"/>
  <p:tag name="ID" val="553512"/>
  <p:tag name="MH_ORDER" val="2"/>
</p:tagLst>
</file>

<file path=ppt/tags/tag5.xml><?xml version="1.0" encoding="utf-8"?>
<p:tagLst xmlns:p="http://schemas.openxmlformats.org/presentationml/2006/main">
  <p:tag name="MH" val="20160830110146"/>
  <p:tag name="MH_LIBRARY" val="CONTENTS"/>
  <p:tag name="MH_TYPE" val="NUMBER"/>
  <p:tag name="ID" val="553512"/>
  <p:tag name="MH_ORDER" val="3"/>
</p:tagLst>
</file>

<file path=ppt/tags/tag6.xml><?xml version="1.0" encoding="utf-8"?>
<p:tagLst xmlns:p="http://schemas.openxmlformats.org/presentationml/2006/main">
  <p:tag name="MH" val="20160830110146"/>
  <p:tag name="MH_LIBRARY" val="CONTENTS"/>
  <p:tag name="MH_TYPE" val="ENTRY"/>
  <p:tag name="ID" val="553512"/>
  <p:tag name="MH_ORDER" val="3"/>
</p:tagLst>
</file>

<file path=ppt/tags/tag7.xml><?xml version="1.0" encoding="utf-8"?>
<p:tagLst xmlns:p="http://schemas.openxmlformats.org/presentationml/2006/main">
  <p:tag name="MH" val="20160830110146"/>
  <p:tag name="MH_LIBRARY" val="CONTENTS"/>
  <p:tag name="MH_TYPE" val="NUMBER"/>
  <p:tag name="ID" val="553512"/>
  <p:tag name="MH_ORDER" val="4"/>
</p:tagLst>
</file>

<file path=ppt/tags/tag8.xml><?xml version="1.0" encoding="utf-8"?>
<p:tagLst xmlns:p="http://schemas.openxmlformats.org/presentationml/2006/main">
  <p:tag name="MH" val="20160830110146"/>
  <p:tag name="MH_LIBRARY" val="CONTENTS"/>
  <p:tag name="MH_TYPE" val="ENTRY"/>
  <p:tag name="ID" val="553512"/>
  <p:tag name="MH_ORDER" val="4"/>
</p:tagLst>
</file>

<file path=ppt/tags/tag9.xml><?xml version="1.0" encoding="utf-8"?>
<p:tagLst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自定义设计方案">
  <a:themeElements>
    <a:clrScheme name="自定义 187">
      <a:dk1>
        <a:sysClr val="windowText" lastClr="000000"/>
      </a:dk1>
      <a:lt1>
        <a:sysClr val="window" lastClr="FFFFFF"/>
      </a:lt1>
      <a:dk2>
        <a:srgbClr val="44546A"/>
      </a:dk2>
      <a:lt2>
        <a:srgbClr val="E7E6E6"/>
      </a:lt2>
      <a:accent1>
        <a:srgbClr val="000000"/>
      </a:accent1>
      <a:accent2>
        <a:srgbClr val="595959"/>
      </a:accent2>
      <a:accent3>
        <a:srgbClr val="000000"/>
      </a:accent3>
      <a:accent4>
        <a:srgbClr val="595959"/>
      </a:accent4>
      <a:accent5>
        <a:srgbClr val="000000"/>
      </a:accent5>
      <a:accent6>
        <a:srgbClr val="595959"/>
      </a:accent6>
      <a:hlink>
        <a:srgbClr val="000000"/>
      </a:hlink>
      <a:folHlink>
        <a:srgbClr val="59595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1613</Words>
  <Application>WPS 演示</Application>
  <PresentationFormat>自定义</PresentationFormat>
  <Paragraphs>123</Paragraphs>
  <Slides>14</Slides>
  <Notes>19</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宋体</vt:lpstr>
      <vt:lpstr>Wingdings</vt:lpstr>
      <vt:lpstr>Calibri</vt:lpstr>
      <vt:lpstr>微软雅黑</vt:lpstr>
      <vt:lpstr>Times New Roman</vt:lpstr>
      <vt:lpstr>Arial Narrow</vt:lpstr>
      <vt:lpstr>Segoe UI</vt:lpstr>
      <vt:lpstr>Arial Unicode MS</vt:lpstr>
      <vt:lpstr>Calibri Light</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bt270</dc:title>
  <dc:creator/>
  <cp:lastModifiedBy>zt</cp:lastModifiedBy>
  <cp:revision>12</cp:revision>
  <dcterms:created xsi:type="dcterms:W3CDTF">2016-12-12T18:32:00Z</dcterms:created>
  <dcterms:modified xsi:type="dcterms:W3CDTF">2021-11-24T12:13:22Z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y fmtid="{D5CDD505-2E9C-101B-9397-08002B2CF9AE}" pid="3" name="ICV">
    <vt:lpwstr>B568D94938FC4A86AD1E776F5DB54039</vt:lpwstr>
  </property>
</Properties>
</file>