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66" r:id="rId7"/>
    <p:sldId id="259" r:id="rId8"/>
    <p:sldId id="267" r:id="rId9"/>
    <p:sldId id="268" r:id="rId10"/>
    <p:sldId id="269" r:id="rId11"/>
    <p:sldId id="270" r:id="rId12"/>
    <p:sldId id="271" r:id="rId13"/>
    <p:sldId id="260" r:id="rId14"/>
    <p:sldId id="272" r:id="rId15"/>
    <p:sldId id="273" r:id="rId16"/>
    <p:sldId id="261" r:id="rId17"/>
    <p:sldId id="276" r:id="rId18"/>
    <p:sldId id="274" r:id="rId19"/>
    <p:sldId id="292" r:id="rId20"/>
    <p:sldId id="278" r:id="rId21"/>
    <p:sldId id="294" r:id="rId22"/>
    <p:sldId id="293" r:id="rId23"/>
    <p:sldId id="297" r:id="rId24"/>
    <p:sldId id="295" r:id="rId25"/>
    <p:sldId id="298" r:id="rId26"/>
    <p:sldId id="299" r:id="rId27"/>
    <p:sldId id="300" r:id="rId28"/>
    <p:sldId id="26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549"/>
    <a:srgbClr val="00974E"/>
    <a:srgbClr val="91C8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showGuides="1">
      <p:cViewPr varScale="1">
        <p:scale>
          <a:sx n="58" d="100"/>
          <a:sy n="58" d="100"/>
        </p:scale>
        <p:origin x="91" y="739"/>
      </p:cViewPr>
      <p:guideLst>
        <p:guide orient="horz" pos="2194"/>
        <p:guide pos="38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101C90C-C02A-431B-A088-BFE6C7306E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C3941-6A31-42F0-AF0C-E9EE75C12D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1C90C-C02A-431B-A088-BFE6C7306E7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C3941-6A31-42F0-AF0C-E9EE75C12D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slideLayout" Target="../slideLayouts/slideLayout2.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1"/>
            <a:ext cx="12192000" cy="6858000"/>
            <a:chOff x="0" y="2241868"/>
            <a:chExt cx="13535026" cy="7742237"/>
          </a:xfrm>
        </p:grpSpPr>
        <p:sp>
          <p:nvSpPr>
            <p:cNvPr id="6" name="AutoShape 3"/>
            <p:cNvSpPr>
              <a:spLocks noChangeAspect="1" noChangeArrowheads="1" noTextEdit="1"/>
            </p:cNvSpPr>
            <p:nvPr/>
          </p:nvSpPr>
          <p:spPr bwMode="auto">
            <a:xfrm>
              <a:off x="0" y="2241868"/>
              <a:ext cx="13531850" cy="773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Freeform 5"/>
            <p:cNvSpPr/>
            <p:nvPr/>
          </p:nvSpPr>
          <p:spPr bwMode="auto">
            <a:xfrm>
              <a:off x="0" y="2241868"/>
              <a:ext cx="13535025" cy="7742237"/>
            </a:xfrm>
            <a:custGeom>
              <a:avLst/>
              <a:gdLst>
                <a:gd name="T0" fmla="*/ 0 w 8526"/>
                <a:gd name="T1" fmla="*/ 4877 h 4877"/>
                <a:gd name="T2" fmla="*/ 0 w 8526"/>
                <a:gd name="T3" fmla="*/ 0 h 4877"/>
                <a:gd name="T4" fmla="*/ 0 w 8526"/>
                <a:gd name="T5" fmla="*/ 0 h 4877"/>
                <a:gd name="T6" fmla="*/ 8526 w 8526"/>
                <a:gd name="T7" fmla="*/ 0 h 4877"/>
                <a:gd name="T8" fmla="*/ 8526 w 8526"/>
                <a:gd name="T9" fmla="*/ 4877 h 4877"/>
                <a:gd name="T10" fmla="*/ 0 w 8526"/>
                <a:gd name="T11" fmla="*/ 4877 h 4877"/>
              </a:gdLst>
              <a:ahLst/>
              <a:cxnLst>
                <a:cxn ang="0">
                  <a:pos x="T0" y="T1"/>
                </a:cxn>
                <a:cxn ang="0">
                  <a:pos x="T2" y="T3"/>
                </a:cxn>
                <a:cxn ang="0">
                  <a:pos x="T4" y="T5"/>
                </a:cxn>
                <a:cxn ang="0">
                  <a:pos x="T6" y="T7"/>
                </a:cxn>
                <a:cxn ang="0">
                  <a:pos x="T8" y="T9"/>
                </a:cxn>
                <a:cxn ang="0">
                  <a:pos x="T10" y="T11"/>
                </a:cxn>
              </a:cxnLst>
              <a:rect l="0" t="0" r="r" b="b"/>
              <a:pathLst>
                <a:path w="8526" h="4877">
                  <a:moveTo>
                    <a:pt x="0" y="4877"/>
                  </a:moveTo>
                  <a:lnTo>
                    <a:pt x="0" y="0"/>
                  </a:lnTo>
                  <a:lnTo>
                    <a:pt x="0" y="0"/>
                  </a:lnTo>
                  <a:lnTo>
                    <a:pt x="8526" y="0"/>
                  </a:lnTo>
                  <a:lnTo>
                    <a:pt x="8526" y="4877"/>
                  </a:lnTo>
                  <a:lnTo>
                    <a:pt x="0" y="4877"/>
                  </a:lnTo>
                  <a:close/>
                </a:path>
              </a:pathLst>
            </a:custGeom>
            <a:solidFill>
              <a:srgbClr val="3A45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706563" y="2648268"/>
              <a:ext cx="10123488" cy="5924550"/>
            </a:xfrm>
            <a:custGeom>
              <a:avLst/>
              <a:gdLst>
                <a:gd name="T0" fmla="*/ 3098 w 3813"/>
                <a:gd name="T1" fmla="*/ 201 h 2230"/>
                <a:gd name="T2" fmla="*/ 2791 w 3813"/>
                <a:gd name="T3" fmla="*/ 0 h 2230"/>
                <a:gd name="T4" fmla="*/ 1019 w 3813"/>
                <a:gd name="T5" fmla="*/ 0 h 2230"/>
                <a:gd name="T6" fmla="*/ 712 w 3813"/>
                <a:gd name="T7" fmla="*/ 201 h 2230"/>
                <a:gd name="T8" fmla="*/ 0 w 3813"/>
                <a:gd name="T9" fmla="*/ 2230 h 2230"/>
                <a:gd name="T10" fmla="*/ 3813 w 3813"/>
                <a:gd name="T11" fmla="*/ 2230 h 2230"/>
                <a:gd name="T12" fmla="*/ 3098 w 3813"/>
                <a:gd name="T13" fmla="*/ 201 h 2230"/>
              </a:gdLst>
              <a:ahLst/>
              <a:cxnLst>
                <a:cxn ang="0">
                  <a:pos x="T0" y="T1"/>
                </a:cxn>
                <a:cxn ang="0">
                  <a:pos x="T2" y="T3"/>
                </a:cxn>
                <a:cxn ang="0">
                  <a:pos x="T4" y="T5"/>
                </a:cxn>
                <a:cxn ang="0">
                  <a:pos x="T6" y="T7"/>
                </a:cxn>
                <a:cxn ang="0">
                  <a:pos x="T8" y="T9"/>
                </a:cxn>
                <a:cxn ang="0">
                  <a:pos x="T10" y="T11"/>
                </a:cxn>
                <a:cxn ang="0">
                  <a:pos x="T12" y="T13"/>
                </a:cxn>
              </a:cxnLst>
              <a:rect l="0" t="0" r="r" b="b"/>
              <a:pathLst>
                <a:path w="3813" h="2230">
                  <a:moveTo>
                    <a:pt x="3098" y="201"/>
                  </a:moveTo>
                  <a:cubicBezTo>
                    <a:pt x="3053" y="90"/>
                    <a:pt x="2915" y="0"/>
                    <a:pt x="2791" y="0"/>
                  </a:cubicBezTo>
                  <a:cubicBezTo>
                    <a:pt x="1019" y="0"/>
                    <a:pt x="1019" y="0"/>
                    <a:pt x="1019" y="0"/>
                  </a:cubicBezTo>
                  <a:cubicBezTo>
                    <a:pt x="895" y="0"/>
                    <a:pt x="757" y="90"/>
                    <a:pt x="712" y="201"/>
                  </a:cubicBezTo>
                  <a:cubicBezTo>
                    <a:pt x="0" y="2230"/>
                    <a:pt x="0" y="2230"/>
                    <a:pt x="0" y="2230"/>
                  </a:cubicBezTo>
                  <a:cubicBezTo>
                    <a:pt x="3813" y="2230"/>
                    <a:pt x="3813" y="2230"/>
                    <a:pt x="3813" y="2230"/>
                  </a:cubicBezTo>
                  <a:lnTo>
                    <a:pt x="3098" y="201"/>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933238" y="8860155"/>
              <a:ext cx="1601788" cy="595312"/>
            </a:xfrm>
            <a:custGeom>
              <a:avLst/>
              <a:gdLst>
                <a:gd name="T0" fmla="*/ 0 w 603"/>
                <a:gd name="T1" fmla="*/ 0 h 224"/>
                <a:gd name="T2" fmla="*/ 83 w 603"/>
                <a:gd name="T3" fmla="*/ 130 h 224"/>
                <a:gd name="T4" fmla="*/ 85 w 603"/>
                <a:gd name="T5" fmla="*/ 133 h 224"/>
                <a:gd name="T6" fmla="*/ 92 w 603"/>
                <a:gd name="T7" fmla="*/ 139 h 224"/>
                <a:gd name="T8" fmla="*/ 277 w 603"/>
                <a:gd name="T9" fmla="*/ 223 h 224"/>
                <a:gd name="T10" fmla="*/ 279 w 603"/>
                <a:gd name="T11" fmla="*/ 223 h 224"/>
                <a:gd name="T12" fmla="*/ 300 w 603"/>
                <a:gd name="T13" fmla="*/ 224 h 224"/>
                <a:gd name="T14" fmla="*/ 603 w 603"/>
                <a:gd name="T15" fmla="*/ 224 h 224"/>
                <a:gd name="T16" fmla="*/ 603 w 603"/>
                <a:gd name="T17" fmla="*/ 174 h 224"/>
                <a:gd name="T18" fmla="*/ 267 w 603"/>
                <a:gd name="T19" fmla="*/ 174 h 224"/>
                <a:gd name="T20" fmla="*/ 0 w 603"/>
                <a:gd name="T2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3" h="224">
                  <a:moveTo>
                    <a:pt x="0" y="0"/>
                  </a:moveTo>
                  <a:cubicBezTo>
                    <a:pt x="20" y="48"/>
                    <a:pt x="45" y="94"/>
                    <a:pt x="83" y="130"/>
                  </a:cubicBezTo>
                  <a:cubicBezTo>
                    <a:pt x="83" y="131"/>
                    <a:pt x="84" y="132"/>
                    <a:pt x="85" y="133"/>
                  </a:cubicBezTo>
                  <a:cubicBezTo>
                    <a:pt x="87" y="135"/>
                    <a:pt x="90" y="137"/>
                    <a:pt x="92" y="139"/>
                  </a:cubicBezTo>
                  <a:cubicBezTo>
                    <a:pt x="145" y="185"/>
                    <a:pt x="212" y="217"/>
                    <a:pt x="277" y="223"/>
                  </a:cubicBezTo>
                  <a:cubicBezTo>
                    <a:pt x="278" y="223"/>
                    <a:pt x="278" y="223"/>
                    <a:pt x="279" y="223"/>
                  </a:cubicBezTo>
                  <a:cubicBezTo>
                    <a:pt x="286" y="224"/>
                    <a:pt x="293" y="224"/>
                    <a:pt x="300" y="224"/>
                  </a:cubicBezTo>
                  <a:cubicBezTo>
                    <a:pt x="603" y="224"/>
                    <a:pt x="603" y="224"/>
                    <a:pt x="603" y="224"/>
                  </a:cubicBezTo>
                  <a:cubicBezTo>
                    <a:pt x="603" y="174"/>
                    <a:pt x="603" y="174"/>
                    <a:pt x="603" y="174"/>
                  </a:cubicBezTo>
                  <a:cubicBezTo>
                    <a:pt x="267" y="174"/>
                    <a:pt x="267" y="174"/>
                    <a:pt x="267" y="174"/>
                  </a:cubicBezTo>
                  <a:cubicBezTo>
                    <a:pt x="168" y="174"/>
                    <a:pt x="61" y="100"/>
                    <a:pt x="0" y="0"/>
                  </a:cubicBezTo>
                </a:path>
              </a:pathLst>
            </a:custGeom>
            <a:solidFill>
              <a:srgbClr val="2A2A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Rectangle 9"/>
            <p:cNvSpPr>
              <a:spLocks noChangeArrowheads="1"/>
            </p:cNvSpPr>
            <p:nvPr/>
          </p:nvSpPr>
          <p:spPr bwMode="auto">
            <a:xfrm>
              <a:off x="0" y="2241868"/>
              <a:ext cx="13535025" cy="773112"/>
            </a:xfrm>
            <a:prstGeom prst="rect">
              <a:avLst/>
            </a:pr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0" y="8860155"/>
              <a:ext cx="1603375" cy="595312"/>
            </a:xfrm>
            <a:custGeom>
              <a:avLst/>
              <a:gdLst>
                <a:gd name="T0" fmla="*/ 604 w 604"/>
                <a:gd name="T1" fmla="*/ 0 h 224"/>
                <a:gd name="T2" fmla="*/ 337 w 604"/>
                <a:gd name="T3" fmla="*/ 174 h 224"/>
                <a:gd name="T4" fmla="*/ 0 w 604"/>
                <a:gd name="T5" fmla="*/ 174 h 224"/>
                <a:gd name="T6" fmla="*/ 0 w 604"/>
                <a:gd name="T7" fmla="*/ 224 h 224"/>
                <a:gd name="T8" fmla="*/ 304 w 604"/>
                <a:gd name="T9" fmla="*/ 224 h 224"/>
                <a:gd name="T10" fmla="*/ 325 w 604"/>
                <a:gd name="T11" fmla="*/ 223 h 224"/>
                <a:gd name="T12" fmla="*/ 327 w 604"/>
                <a:gd name="T13" fmla="*/ 223 h 224"/>
                <a:gd name="T14" fmla="*/ 512 w 604"/>
                <a:gd name="T15" fmla="*/ 139 h 224"/>
                <a:gd name="T16" fmla="*/ 516 w 604"/>
                <a:gd name="T17" fmla="*/ 136 h 224"/>
                <a:gd name="T18" fmla="*/ 519 w 604"/>
                <a:gd name="T19" fmla="*/ 133 h 224"/>
                <a:gd name="T20" fmla="*/ 521 w 604"/>
                <a:gd name="T21" fmla="*/ 130 h 224"/>
                <a:gd name="T22" fmla="*/ 534 w 604"/>
                <a:gd name="T23" fmla="*/ 117 h 224"/>
                <a:gd name="T24" fmla="*/ 537 w 604"/>
                <a:gd name="T25" fmla="*/ 114 h 224"/>
                <a:gd name="T26" fmla="*/ 546 w 604"/>
                <a:gd name="T27" fmla="*/ 103 h 224"/>
                <a:gd name="T28" fmla="*/ 549 w 604"/>
                <a:gd name="T29" fmla="*/ 99 h 224"/>
                <a:gd name="T30" fmla="*/ 557 w 604"/>
                <a:gd name="T31" fmla="*/ 87 h 224"/>
                <a:gd name="T32" fmla="*/ 559 w 604"/>
                <a:gd name="T33" fmla="*/ 84 h 224"/>
                <a:gd name="T34" fmla="*/ 568 w 604"/>
                <a:gd name="T35" fmla="*/ 71 h 224"/>
                <a:gd name="T36" fmla="*/ 569 w 604"/>
                <a:gd name="T37" fmla="*/ 68 h 224"/>
                <a:gd name="T38" fmla="*/ 596 w 604"/>
                <a:gd name="T39" fmla="*/ 18 h 224"/>
                <a:gd name="T40" fmla="*/ 596 w 604"/>
                <a:gd name="T41" fmla="*/ 17 h 224"/>
                <a:gd name="T42" fmla="*/ 604 w 604"/>
                <a:gd name="T43" fmla="*/ 0 h 224"/>
                <a:gd name="T44" fmla="*/ 604 w 604"/>
                <a:gd name="T45"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4" h="224">
                  <a:moveTo>
                    <a:pt x="604" y="0"/>
                  </a:moveTo>
                  <a:cubicBezTo>
                    <a:pt x="543" y="100"/>
                    <a:pt x="435" y="174"/>
                    <a:pt x="337" y="174"/>
                  </a:cubicBezTo>
                  <a:cubicBezTo>
                    <a:pt x="0" y="174"/>
                    <a:pt x="0" y="174"/>
                    <a:pt x="0" y="174"/>
                  </a:cubicBezTo>
                  <a:cubicBezTo>
                    <a:pt x="0" y="224"/>
                    <a:pt x="0" y="224"/>
                    <a:pt x="0" y="224"/>
                  </a:cubicBezTo>
                  <a:cubicBezTo>
                    <a:pt x="304" y="224"/>
                    <a:pt x="304" y="224"/>
                    <a:pt x="304" y="224"/>
                  </a:cubicBezTo>
                  <a:cubicBezTo>
                    <a:pt x="311" y="224"/>
                    <a:pt x="318" y="224"/>
                    <a:pt x="325" y="223"/>
                  </a:cubicBezTo>
                  <a:cubicBezTo>
                    <a:pt x="326" y="223"/>
                    <a:pt x="326" y="223"/>
                    <a:pt x="327" y="223"/>
                  </a:cubicBezTo>
                  <a:cubicBezTo>
                    <a:pt x="392" y="217"/>
                    <a:pt x="459" y="185"/>
                    <a:pt x="512" y="139"/>
                  </a:cubicBezTo>
                  <a:cubicBezTo>
                    <a:pt x="513" y="138"/>
                    <a:pt x="514" y="137"/>
                    <a:pt x="516" y="136"/>
                  </a:cubicBezTo>
                  <a:cubicBezTo>
                    <a:pt x="517" y="135"/>
                    <a:pt x="518" y="134"/>
                    <a:pt x="519" y="133"/>
                  </a:cubicBezTo>
                  <a:cubicBezTo>
                    <a:pt x="519" y="132"/>
                    <a:pt x="520" y="131"/>
                    <a:pt x="521" y="130"/>
                  </a:cubicBezTo>
                  <a:cubicBezTo>
                    <a:pt x="526" y="126"/>
                    <a:pt x="530" y="121"/>
                    <a:pt x="534" y="117"/>
                  </a:cubicBezTo>
                  <a:cubicBezTo>
                    <a:pt x="535" y="116"/>
                    <a:pt x="536" y="115"/>
                    <a:pt x="537" y="114"/>
                  </a:cubicBezTo>
                  <a:cubicBezTo>
                    <a:pt x="540" y="110"/>
                    <a:pt x="543" y="106"/>
                    <a:pt x="546" y="103"/>
                  </a:cubicBezTo>
                  <a:cubicBezTo>
                    <a:pt x="547" y="101"/>
                    <a:pt x="548" y="100"/>
                    <a:pt x="549" y="99"/>
                  </a:cubicBezTo>
                  <a:cubicBezTo>
                    <a:pt x="551" y="95"/>
                    <a:pt x="554" y="91"/>
                    <a:pt x="557" y="87"/>
                  </a:cubicBezTo>
                  <a:cubicBezTo>
                    <a:pt x="558" y="86"/>
                    <a:pt x="559" y="85"/>
                    <a:pt x="559" y="84"/>
                  </a:cubicBezTo>
                  <a:cubicBezTo>
                    <a:pt x="562" y="80"/>
                    <a:pt x="565" y="75"/>
                    <a:pt x="568" y="71"/>
                  </a:cubicBezTo>
                  <a:cubicBezTo>
                    <a:pt x="568" y="70"/>
                    <a:pt x="569" y="69"/>
                    <a:pt x="569" y="68"/>
                  </a:cubicBezTo>
                  <a:cubicBezTo>
                    <a:pt x="579" y="52"/>
                    <a:pt x="588" y="35"/>
                    <a:pt x="596" y="18"/>
                  </a:cubicBezTo>
                  <a:cubicBezTo>
                    <a:pt x="596" y="17"/>
                    <a:pt x="596" y="17"/>
                    <a:pt x="596" y="17"/>
                  </a:cubicBezTo>
                  <a:cubicBezTo>
                    <a:pt x="599" y="12"/>
                    <a:pt x="601" y="6"/>
                    <a:pt x="604" y="0"/>
                  </a:cubicBezTo>
                  <a:cubicBezTo>
                    <a:pt x="604" y="0"/>
                    <a:pt x="604" y="0"/>
                    <a:pt x="604" y="0"/>
                  </a:cubicBezTo>
                </a:path>
              </a:pathLst>
            </a:custGeom>
            <a:solidFill>
              <a:srgbClr val="2A2A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614488" y="2840355"/>
              <a:ext cx="10309225" cy="5995987"/>
            </a:xfrm>
            <a:custGeom>
              <a:avLst/>
              <a:gdLst>
                <a:gd name="T0" fmla="*/ 3852 w 3883"/>
                <a:gd name="T1" fmla="*/ 2180 h 2257"/>
                <a:gd name="T2" fmla="*/ 3066 w 3883"/>
                <a:gd name="T3" fmla="*/ 196 h 2257"/>
                <a:gd name="T4" fmla="*/ 2777 w 3883"/>
                <a:gd name="T5" fmla="*/ 0 h 2257"/>
                <a:gd name="T6" fmla="*/ 1941 w 3883"/>
                <a:gd name="T7" fmla="*/ 0 h 2257"/>
                <a:gd name="T8" fmla="*/ 1106 w 3883"/>
                <a:gd name="T9" fmla="*/ 0 h 2257"/>
                <a:gd name="T10" fmla="*/ 817 w 3883"/>
                <a:gd name="T11" fmla="*/ 196 h 2257"/>
                <a:gd name="T12" fmla="*/ 30 w 3883"/>
                <a:gd name="T13" fmla="*/ 2180 h 2257"/>
                <a:gd name="T14" fmla="*/ 0 w 3883"/>
                <a:gd name="T15" fmla="*/ 2257 h 2257"/>
                <a:gd name="T16" fmla="*/ 3883 w 3883"/>
                <a:gd name="T17" fmla="*/ 2257 h 2257"/>
                <a:gd name="T18" fmla="*/ 3852 w 3883"/>
                <a:gd name="T19" fmla="*/ 2180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3" h="2257">
                  <a:moveTo>
                    <a:pt x="3852" y="2180"/>
                  </a:moveTo>
                  <a:cubicBezTo>
                    <a:pt x="3066" y="196"/>
                    <a:pt x="3066" y="196"/>
                    <a:pt x="3066" y="196"/>
                  </a:cubicBezTo>
                  <a:cubicBezTo>
                    <a:pt x="3023" y="88"/>
                    <a:pt x="2893" y="0"/>
                    <a:pt x="2777" y="0"/>
                  </a:cubicBezTo>
                  <a:cubicBezTo>
                    <a:pt x="1941" y="0"/>
                    <a:pt x="1941" y="0"/>
                    <a:pt x="1941" y="0"/>
                  </a:cubicBezTo>
                  <a:cubicBezTo>
                    <a:pt x="1106" y="0"/>
                    <a:pt x="1106" y="0"/>
                    <a:pt x="1106" y="0"/>
                  </a:cubicBezTo>
                  <a:cubicBezTo>
                    <a:pt x="990" y="0"/>
                    <a:pt x="860" y="88"/>
                    <a:pt x="817" y="196"/>
                  </a:cubicBezTo>
                  <a:cubicBezTo>
                    <a:pt x="30" y="2180"/>
                    <a:pt x="30" y="2180"/>
                    <a:pt x="30" y="2180"/>
                  </a:cubicBezTo>
                  <a:cubicBezTo>
                    <a:pt x="20" y="2205"/>
                    <a:pt x="11" y="2231"/>
                    <a:pt x="0" y="2257"/>
                  </a:cubicBezTo>
                  <a:cubicBezTo>
                    <a:pt x="3883" y="2257"/>
                    <a:pt x="3883" y="2257"/>
                    <a:pt x="3883" y="2257"/>
                  </a:cubicBezTo>
                  <a:cubicBezTo>
                    <a:pt x="3872" y="2231"/>
                    <a:pt x="3862" y="2205"/>
                    <a:pt x="3852" y="2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0" y="8836343"/>
              <a:ext cx="13535025" cy="1147762"/>
            </a:xfrm>
            <a:custGeom>
              <a:avLst/>
              <a:gdLst>
                <a:gd name="T0" fmla="*/ 4795 w 5098"/>
                <a:gd name="T1" fmla="*/ 233 h 432"/>
                <a:gd name="T2" fmla="*/ 4591 w 5098"/>
                <a:gd name="T3" fmla="*/ 151 h 432"/>
                <a:gd name="T4" fmla="*/ 4491 w 5098"/>
                <a:gd name="T5" fmla="*/ 0 h 432"/>
                <a:gd name="T6" fmla="*/ 608 w 5098"/>
                <a:gd name="T7" fmla="*/ 0 h 432"/>
                <a:gd name="T8" fmla="*/ 604 w 5098"/>
                <a:gd name="T9" fmla="*/ 9 h 432"/>
                <a:gd name="T10" fmla="*/ 604 w 5098"/>
                <a:gd name="T11" fmla="*/ 9 h 432"/>
                <a:gd name="T12" fmla="*/ 604 w 5098"/>
                <a:gd name="T13" fmla="*/ 9 h 432"/>
                <a:gd name="T14" fmla="*/ 596 w 5098"/>
                <a:gd name="T15" fmla="*/ 26 h 432"/>
                <a:gd name="T16" fmla="*/ 596 w 5098"/>
                <a:gd name="T17" fmla="*/ 27 h 432"/>
                <a:gd name="T18" fmla="*/ 569 w 5098"/>
                <a:gd name="T19" fmla="*/ 77 h 432"/>
                <a:gd name="T20" fmla="*/ 568 w 5098"/>
                <a:gd name="T21" fmla="*/ 80 h 432"/>
                <a:gd name="T22" fmla="*/ 559 w 5098"/>
                <a:gd name="T23" fmla="*/ 93 h 432"/>
                <a:gd name="T24" fmla="*/ 557 w 5098"/>
                <a:gd name="T25" fmla="*/ 96 h 432"/>
                <a:gd name="T26" fmla="*/ 549 w 5098"/>
                <a:gd name="T27" fmla="*/ 108 h 432"/>
                <a:gd name="T28" fmla="*/ 546 w 5098"/>
                <a:gd name="T29" fmla="*/ 112 h 432"/>
                <a:gd name="T30" fmla="*/ 537 w 5098"/>
                <a:gd name="T31" fmla="*/ 123 h 432"/>
                <a:gd name="T32" fmla="*/ 534 w 5098"/>
                <a:gd name="T33" fmla="*/ 126 h 432"/>
                <a:gd name="T34" fmla="*/ 516 w 5098"/>
                <a:gd name="T35" fmla="*/ 145 h 432"/>
                <a:gd name="T36" fmla="*/ 512 w 5098"/>
                <a:gd name="T37" fmla="*/ 148 h 432"/>
                <a:gd name="T38" fmla="*/ 512 w 5098"/>
                <a:gd name="T39" fmla="*/ 148 h 432"/>
                <a:gd name="T40" fmla="*/ 508 w 5098"/>
                <a:gd name="T41" fmla="*/ 151 h 432"/>
                <a:gd name="T42" fmla="*/ 327 w 5098"/>
                <a:gd name="T43" fmla="*/ 232 h 432"/>
                <a:gd name="T44" fmla="*/ 327 w 5098"/>
                <a:gd name="T45" fmla="*/ 232 h 432"/>
                <a:gd name="T46" fmla="*/ 325 w 5098"/>
                <a:gd name="T47" fmla="*/ 232 h 432"/>
                <a:gd name="T48" fmla="*/ 325 w 5098"/>
                <a:gd name="T49" fmla="*/ 232 h 432"/>
                <a:gd name="T50" fmla="*/ 304 w 5098"/>
                <a:gd name="T51" fmla="*/ 233 h 432"/>
                <a:gd name="T52" fmla="*/ 0 w 5098"/>
                <a:gd name="T53" fmla="*/ 233 h 432"/>
                <a:gd name="T54" fmla="*/ 0 w 5098"/>
                <a:gd name="T55" fmla="*/ 432 h 432"/>
                <a:gd name="T56" fmla="*/ 2549 w 5098"/>
                <a:gd name="T57" fmla="*/ 432 h 432"/>
                <a:gd name="T58" fmla="*/ 5098 w 5098"/>
                <a:gd name="T59" fmla="*/ 432 h 432"/>
                <a:gd name="T60" fmla="*/ 5098 w 5098"/>
                <a:gd name="T61" fmla="*/ 233 h 432"/>
                <a:gd name="T62" fmla="*/ 4795 w 5098"/>
                <a:gd name="T63" fmla="*/ 23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98" h="432">
                  <a:moveTo>
                    <a:pt x="4795" y="233"/>
                  </a:moveTo>
                  <a:cubicBezTo>
                    <a:pt x="4720" y="233"/>
                    <a:pt x="4646" y="199"/>
                    <a:pt x="4591" y="151"/>
                  </a:cubicBezTo>
                  <a:cubicBezTo>
                    <a:pt x="4543" y="111"/>
                    <a:pt x="4515" y="56"/>
                    <a:pt x="4491" y="0"/>
                  </a:cubicBezTo>
                  <a:cubicBezTo>
                    <a:pt x="608" y="0"/>
                    <a:pt x="608" y="0"/>
                    <a:pt x="608" y="0"/>
                  </a:cubicBezTo>
                  <a:cubicBezTo>
                    <a:pt x="607" y="3"/>
                    <a:pt x="605" y="6"/>
                    <a:pt x="604" y="9"/>
                  </a:cubicBezTo>
                  <a:cubicBezTo>
                    <a:pt x="604" y="9"/>
                    <a:pt x="604" y="9"/>
                    <a:pt x="604" y="9"/>
                  </a:cubicBezTo>
                  <a:cubicBezTo>
                    <a:pt x="604" y="9"/>
                    <a:pt x="604" y="9"/>
                    <a:pt x="604" y="9"/>
                  </a:cubicBezTo>
                  <a:cubicBezTo>
                    <a:pt x="601" y="15"/>
                    <a:pt x="599" y="21"/>
                    <a:pt x="596" y="26"/>
                  </a:cubicBezTo>
                  <a:cubicBezTo>
                    <a:pt x="596" y="27"/>
                    <a:pt x="596" y="27"/>
                    <a:pt x="596" y="27"/>
                  </a:cubicBezTo>
                  <a:cubicBezTo>
                    <a:pt x="588" y="44"/>
                    <a:pt x="579" y="61"/>
                    <a:pt x="569" y="77"/>
                  </a:cubicBezTo>
                  <a:cubicBezTo>
                    <a:pt x="569" y="78"/>
                    <a:pt x="568" y="79"/>
                    <a:pt x="568" y="80"/>
                  </a:cubicBezTo>
                  <a:cubicBezTo>
                    <a:pt x="565" y="84"/>
                    <a:pt x="562" y="89"/>
                    <a:pt x="559" y="93"/>
                  </a:cubicBezTo>
                  <a:cubicBezTo>
                    <a:pt x="559" y="94"/>
                    <a:pt x="558" y="95"/>
                    <a:pt x="557" y="96"/>
                  </a:cubicBezTo>
                  <a:cubicBezTo>
                    <a:pt x="554" y="100"/>
                    <a:pt x="551" y="104"/>
                    <a:pt x="549" y="108"/>
                  </a:cubicBezTo>
                  <a:cubicBezTo>
                    <a:pt x="548" y="109"/>
                    <a:pt x="547" y="110"/>
                    <a:pt x="546" y="112"/>
                  </a:cubicBezTo>
                  <a:cubicBezTo>
                    <a:pt x="543" y="115"/>
                    <a:pt x="540" y="119"/>
                    <a:pt x="537" y="123"/>
                  </a:cubicBezTo>
                  <a:cubicBezTo>
                    <a:pt x="536" y="124"/>
                    <a:pt x="535" y="125"/>
                    <a:pt x="534" y="126"/>
                  </a:cubicBezTo>
                  <a:cubicBezTo>
                    <a:pt x="528" y="132"/>
                    <a:pt x="522" y="139"/>
                    <a:pt x="516" y="145"/>
                  </a:cubicBezTo>
                  <a:cubicBezTo>
                    <a:pt x="514" y="146"/>
                    <a:pt x="513" y="147"/>
                    <a:pt x="512" y="148"/>
                  </a:cubicBezTo>
                  <a:cubicBezTo>
                    <a:pt x="512" y="148"/>
                    <a:pt x="512" y="148"/>
                    <a:pt x="512" y="148"/>
                  </a:cubicBezTo>
                  <a:cubicBezTo>
                    <a:pt x="510" y="149"/>
                    <a:pt x="509" y="150"/>
                    <a:pt x="508" y="151"/>
                  </a:cubicBezTo>
                  <a:cubicBezTo>
                    <a:pt x="458" y="194"/>
                    <a:pt x="394" y="226"/>
                    <a:pt x="327" y="232"/>
                  </a:cubicBezTo>
                  <a:cubicBezTo>
                    <a:pt x="327" y="232"/>
                    <a:pt x="327" y="232"/>
                    <a:pt x="327" y="232"/>
                  </a:cubicBezTo>
                  <a:cubicBezTo>
                    <a:pt x="326" y="232"/>
                    <a:pt x="326" y="232"/>
                    <a:pt x="325" y="232"/>
                  </a:cubicBezTo>
                  <a:cubicBezTo>
                    <a:pt x="325" y="232"/>
                    <a:pt x="325" y="232"/>
                    <a:pt x="325" y="232"/>
                  </a:cubicBezTo>
                  <a:cubicBezTo>
                    <a:pt x="318" y="233"/>
                    <a:pt x="311" y="233"/>
                    <a:pt x="304" y="233"/>
                  </a:cubicBezTo>
                  <a:cubicBezTo>
                    <a:pt x="0" y="233"/>
                    <a:pt x="0" y="233"/>
                    <a:pt x="0" y="233"/>
                  </a:cubicBezTo>
                  <a:cubicBezTo>
                    <a:pt x="0" y="432"/>
                    <a:pt x="0" y="432"/>
                    <a:pt x="0" y="432"/>
                  </a:cubicBezTo>
                  <a:cubicBezTo>
                    <a:pt x="2549" y="432"/>
                    <a:pt x="2549" y="432"/>
                    <a:pt x="2549" y="432"/>
                  </a:cubicBezTo>
                  <a:cubicBezTo>
                    <a:pt x="5098" y="432"/>
                    <a:pt x="5098" y="432"/>
                    <a:pt x="5098" y="432"/>
                  </a:cubicBezTo>
                  <a:cubicBezTo>
                    <a:pt x="5098" y="233"/>
                    <a:pt x="5098" y="233"/>
                    <a:pt x="5098" y="233"/>
                  </a:cubicBezTo>
                  <a:lnTo>
                    <a:pt x="4795" y="233"/>
                  </a:lnTo>
                  <a:close/>
                </a:path>
              </a:pathLst>
            </a:custGeom>
            <a:solidFill>
              <a:srgbClr val="91C8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2775397" y="2494122"/>
            <a:ext cx="6559550" cy="922020"/>
          </a:xfrm>
          <a:prstGeom prst="rect">
            <a:avLst/>
          </a:prstGeom>
          <a:noFill/>
        </p:spPr>
        <p:txBody>
          <a:bodyPr wrap="none" rtlCol="0">
            <a:spAutoFit/>
          </a:bodyPr>
          <a:lstStyle/>
          <a:p>
            <a:r>
              <a:rPr lang="zh-CN" altLang="en-US" sz="5400" b="1" dirty="0">
                <a:solidFill>
                  <a:srgbClr val="00974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爱生活爱体育</a:t>
            </a:r>
            <a:r>
              <a:rPr lang="en-US" altLang="zh-CN" sz="5400" b="1" dirty="0">
                <a:solidFill>
                  <a:srgbClr val="00974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5400" b="1" dirty="0">
                <a:solidFill>
                  <a:srgbClr val="00974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项目书</a:t>
            </a:r>
            <a:endParaRPr lang="zh-CN" altLang="en-US" sz="5400" b="1" dirty="0">
              <a:solidFill>
                <a:srgbClr val="00974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2940336" y="3642063"/>
            <a:ext cx="6318096"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矩形: 圆角 19"/>
          <p:cNvSpPr>
            <a:spLocks noChangeArrowheads="1"/>
          </p:cNvSpPr>
          <p:nvPr/>
        </p:nvSpPr>
        <p:spPr bwMode="auto">
          <a:xfrm>
            <a:off x="3832225" y="4003675"/>
            <a:ext cx="4523740" cy="1630044"/>
          </a:xfrm>
          <a:prstGeom prst="roundRect">
            <a:avLst>
              <a:gd name="adj" fmla="val 0"/>
            </a:avLst>
          </a:prstGeom>
          <a:solidFill>
            <a:srgbClr val="91C846"/>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项目人：</a:t>
            </a:r>
            <a:endParaRPr lang="zh-CN" altLang="en-US"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20012334韩悦红</a:t>
            </a:r>
            <a:endParaRPr lang="zh-CN" altLang="en-US"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20012359 于晓妍</a:t>
            </a:r>
            <a:endParaRPr lang="zh-CN" altLang="en-US"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20012360 付雨萌</a:t>
            </a:r>
            <a:endParaRPr lang="zh-CN" altLang="en-US" sz="2000" dirty="0">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2000" dirty="0">
                <a:solidFill>
                  <a:schemeClr val="bg1"/>
                </a:solidFill>
                <a:latin typeface="微软雅黑" panose="020B0503020204020204" pitchFamily="34" charset="-122"/>
                <a:ea typeface="微软雅黑" panose="020B0503020204020204" pitchFamily="34" charset="-122"/>
              </a:rPr>
              <a:t>时间：</a:t>
            </a:r>
            <a:r>
              <a:rPr lang="en-US" altLang="zh-CN" sz="2000" dirty="0">
                <a:solidFill>
                  <a:schemeClr val="bg1"/>
                </a:solidFill>
                <a:latin typeface="微软雅黑" panose="020B0503020204020204" pitchFamily="34" charset="-122"/>
                <a:ea typeface="微软雅黑" panose="020B0503020204020204" pitchFamily="34" charset="-122"/>
              </a:rPr>
              <a:t>2021</a:t>
            </a:r>
            <a:r>
              <a:rPr lang="zh-CN" altLang="en-US"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11</a:t>
            </a:r>
            <a:r>
              <a:rPr lang="zh-CN" altLang="en-US" sz="2000" dirty="0">
                <a:solidFill>
                  <a:schemeClr val="bg1"/>
                </a:solidFill>
                <a:latin typeface="微软雅黑" panose="020B0503020204020204" pitchFamily="34" charset="-122"/>
                <a:ea typeface="微软雅黑" panose="020B0503020204020204" pitchFamily="34" charset="-122"/>
              </a:rPr>
              <a:t>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
          <p:cNvSpPr txBox="1">
            <a:spLocks noChangeArrowheads="1"/>
          </p:cNvSpPr>
          <p:nvPr/>
        </p:nvSpPr>
        <p:spPr bwMode="auto">
          <a:xfrm>
            <a:off x="7745730" y="5417672"/>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600">
              <a:latin typeface="微软雅黑" panose="020B0503020204020204" pitchFamily="34" charset="-122"/>
              <a:ea typeface="微软雅黑" panose="020B0503020204020204" pitchFamily="34" charset="-122"/>
            </a:endParaRPr>
          </a:p>
        </p:txBody>
      </p:sp>
      <p:sp>
        <p:nvSpPr>
          <p:cNvPr id="19" name="文本框 27"/>
          <p:cNvSpPr txBox="1">
            <a:spLocks noChangeArrowheads="1"/>
          </p:cNvSpPr>
          <p:nvPr/>
        </p:nvSpPr>
        <p:spPr bwMode="auto">
          <a:xfrm>
            <a:off x="5734050" y="3364082"/>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600">
              <a:latin typeface="微软雅黑" panose="020B0503020204020204" pitchFamily="34" charset="-122"/>
              <a:ea typeface="微软雅黑" panose="020B0503020204020204" pitchFamily="34" charset="-122"/>
            </a:endParaRPr>
          </a:p>
        </p:txBody>
      </p:sp>
      <p:sp>
        <p:nvSpPr>
          <p:cNvPr id="22" name="文本框 31"/>
          <p:cNvSpPr txBox="1">
            <a:spLocks noChangeArrowheads="1"/>
          </p:cNvSpPr>
          <p:nvPr/>
        </p:nvSpPr>
        <p:spPr bwMode="auto">
          <a:xfrm>
            <a:off x="5734050" y="3900657"/>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endParaRPr lang="zh-CN" altLang="en-US" sz="1600">
              <a:latin typeface="微软雅黑" panose="020B0503020204020204" pitchFamily="34" charset="-122"/>
              <a:ea typeface="微软雅黑" panose="020B0503020204020204" pitchFamily="34" charset="-122"/>
            </a:endParaRPr>
          </a:p>
        </p:txBody>
      </p:sp>
      <p:sp>
        <p:nvSpPr>
          <p:cNvPr id="24" name="矩形 23"/>
          <p:cNvSpPr>
            <a:spLocks noChangeArrowheads="1"/>
          </p:cNvSpPr>
          <p:nvPr/>
        </p:nvSpPr>
        <p:spPr bwMode="auto">
          <a:xfrm>
            <a:off x="5829300" y="4703932"/>
            <a:ext cx="59912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ts val="600"/>
              </a:spcBef>
              <a:spcAft>
                <a:spcPts val="600"/>
              </a:spcAft>
              <a:buClr>
                <a:srgbClr val="00B050"/>
              </a:buClr>
              <a:buSzPct val="80000"/>
              <a:buFontTx/>
              <a:buNone/>
            </a:pPr>
            <a:endParaRPr lang="zh-CN" altLang="en-US" sz="1600">
              <a:solidFill>
                <a:srgbClr val="4E4E4E"/>
              </a:solidFill>
              <a:latin typeface="宋体" panose="02010600030101010101" pitchFamily="2" charset="-122"/>
            </a:endParaRPr>
          </a:p>
        </p:txBody>
      </p:sp>
      <p:pic>
        <p:nvPicPr>
          <p:cNvPr id="26"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56310" y="1925955"/>
            <a:ext cx="3598545" cy="3787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组合 37"/>
          <p:cNvGrpSpPr/>
          <p:nvPr/>
        </p:nvGrpSpPr>
        <p:grpSpPr bwMode="auto">
          <a:xfrm>
            <a:off x="4175125" y="4535657"/>
            <a:ext cx="265113" cy="417513"/>
            <a:chOff x="3935413" y="4148138"/>
            <a:chExt cx="265112" cy="417512"/>
          </a:xfrm>
        </p:grpSpPr>
        <p:sp>
          <p:nvSpPr>
            <p:cNvPr id="28" name="Freeform 7"/>
            <p:cNvSpPr/>
            <p:nvPr/>
          </p:nvSpPr>
          <p:spPr bwMode="auto">
            <a:xfrm>
              <a:off x="3994150" y="4148138"/>
              <a:ext cx="206375" cy="403225"/>
            </a:xfrm>
            <a:custGeom>
              <a:avLst/>
              <a:gdLst>
                <a:gd name="T0" fmla="*/ 2147483646 w 363"/>
                <a:gd name="T1" fmla="*/ 0 h 708"/>
                <a:gd name="T2" fmla="*/ 0 w 363"/>
                <a:gd name="T3" fmla="*/ 2147483646 h 708"/>
                <a:gd name="T4" fmla="*/ 0 60000 65536"/>
                <a:gd name="T5" fmla="*/ 0 60000 65536"/>
              </a:gdLst>
              <a:ahLst/>
              <a:cxnLst>
                <a:cxn ang="T4">
                  <a:pos x="T0" y="T1"/>
                </a:cxn>
                <a:cxn ang="T5">
                  <a:pos x="T2" y="T3"/>
                </a:cxn>
              </a:cxnLst>
              <a:rect l="0" t="0" r="r" b="b"/>
              <a:pathLst>
                <a:path w="363" h="708">
                  <a:moveTo>
                    <a:pt x="363" y="0"/>
                  </a:moveTo>
                  <a:cubicBezTo>
                    <a:pt x="273" y="253"/>
                    <a:pt x="150" y="491"/>
                    <a:pt x="0" y="708"/>
                  </a:cubicBezTo>
                </a:path>
              </a:pathLst>
            </a:custGeom>
            <a:noFill/>
            <a:ln w="14288" cap="flat">
              <a:solidFill>
                <a:srgbClr val="2C3F4B"/>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10"/>
            <p:cNvSpPr/>
            <p:nvPr/>
          </p:nvSpPr>
          <p:spPr bwMode="auto">
            <a:xfrm>
              <a:off x="3935413" y="4367213"/>
              <a:ext cx="246062" cy="198437"/>
            </a:xfrm>
            <a:custGeom>
              <a:avLst/>
              <a:gdLst>
                <a:gd name="T0" fmla="*/ 2147483646 w 155"/>
                <a:gd name="T1" fmla="*/ 2147483646 h 125"/>
                <a:gd name="T2" fmla="*/ 2147483646 w 155"/>
                <a:gd name="T3" fmla="*/ 2147483646 h 125"/>
                <a:gd name="T4" fmla="*/ 0 w 155"/>
                <a:gd name="T5" fmla="*/ 0 h 125"/>
                <a:gd name="T6" fmla="*/ 0 60000 65536"/>
                <a:gd name="T7" fmla="*/ 0 60000 65536"/>
                <a:gd name="T8" fmla="*/ 0 60000 65536"/>
              </a:gdLst>
              <a:ahLst/>
              <a:cxnLst>
                <a:cxn ang="T6">
                  <a:pos x="T0" y="T1"/>
                </a:cxn>
                <a:cxn ang="T7">
                  <a:pos x="T2" y="T3"/>
                </a:cxn>
                <a:cxn ang="T8">
                  <a:pos x="T4" y="T5"/>
                </a:cxn>
              </a:cxnLst>
              <a:rect l="0" t="0" r="r" b="b"/>
              <a:pathLst>
                <a:path w="155" h="125">
                  <a:moveTo>
                    <a:pt x="155" y="95"/>
                  </a:moveTo>
                  <a:lnTo>
                    <a:pt x="30" y="125"/>
                  </a:lnTo>
                  <a:lnTo>
                    <a:pt x="0" y="0"/>
                  </a:lnTo>
                </a:path>
              </a:pathLst>
            </a:custGeom>
            <a:noFill/>
            <a:ln w="14288" cap="flat">
              <a:solidFill>
                <a:srgbClr val="2C3F4B"/>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 name="组合 40"/>
          <p:cNvGrpSpPr/>
          <p:nvPr/>
        </p:nvGrpSpPr>
        <p:grpSpPr bwMode="auto">
          <a:xfrm>
            <a:off x="2324100" y="5505620"/>
            <a:ext cx="463550" cy="282575"/>
            <a:chOff x="2084388" y="5118100"/>
            <a:chExt cx="463549" cy="282575"/>
          </a:xfrm>
        </p:grpSpPr>
        <p:sp>
          <p:nvSpPr>
            <p:cNvPr id="31" name="Freeform 6"/>
            <p:cNvSpPr/>
            <p:nvPr/>
          </p:nvSpPr>
          <p:spPr bwMode="auto">
            <a:xfrm>
              <a:off x="2085975" y="5224463"/>
              <a:ext cx="461962" cy="71437"/>
            </a:xfrm>
            <a:custGeom>
              <a:avLst/>
              <a:gdLst>
                <a:gd name="T0" fmla="*/ 2147483646 w 812"/>
                <a:gd name="T1" fmla="*/ 2147483646 h 124"/>
                <a:gd name="T2" fmla="*/ 0 w 812"/>
                <a:gd name="T3" fmla="*/ 0 h 124"/>
                <a:gd name="T4" fmla="*/ 0 60000 65536"/>
                <a:gd name="T5" fmla="*/ 0 60000 65536"/>
              </a:gdLst>
              <a:ahLst/>
              <a:cxnLst>
                <a:cxn ang="T4">
                  <a:pos x="T0" y="T1"/>
                </a:cxn>
                <a:cxn ang="T5">
                  <a:pos x="T2" y="T3"/>
                </a:cxn>
              </a:cxnLst>
              <a:rect l="0" t="0" r="r" b="b"/>
              <a:pathLst>
                <a:path w="812" h="124">
                  <a:moveTo>
                    <a:pt x="812" y="124"/>
                  </a:moveTo>
                  <a:cubicBezTo>
                    <a:pt x="531" y="120"/>
                    <a:pt x="259" y="77"/>
                    <a:pt x="0" y="0"/>
                  </a:cubicBezTo>
                </a:path>
              </a:pathLst>
            </a:custGeom>
            <a:noFill/>
            <a:ln w="14288" cap="flat">
              <a:solidFill>
                <a:srgbClr val="2C3F4B"/>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11"/>
            <p:cNvSpPr/>
            <p:nvPr/>
          </p:nvSpPr>
          <p:spPr bwMode="auto">
            <a:xfrm>
              <a:off x="2084388" y="5118100"/>
              <a:ext cx="173037" cy="282575"/>
            </a:xfrm>
            <a:custGeom>
              <a:avLst/>
              <a:gdLst>
                <a:gd name="T0" fmla="*/ 2147483646 w 109"/>
                <a:gd name="T1" fmla="*/ 2147483646 h 178"/>
                <a:gd name="T2" fmla="*/ 0 w 109"/>
                <a:gd name="T3" fmla="*/ 2147483646 h 178"/>
                <a:gd name="T4" fmla="*/ 2147483646 w 109"/>
                <a:gd name="T5" fmla="*/ 0 h 178"/>
                <a:gd name="T6" fmla="*/ 0 60000 65536"/>
                <a:gd name="T7" fmla="*/ 0 60000 65536"/>
                <a:gd name="T8" fmla="*/ 0 60000 65536"/>
              </a:gdLst>
              <a:ahLst/>
              <a:cxnLst>
                <a:cxn ang="T6">
                  <a:pos x="T0" y="T1"/>
                </a:cxn>
                <a:cxn ang="T7">
                  <a:pos x="T2" y="T3"/>
                </a:cxn>
                <a:cxn ang="T8">
                  <a:pos x="T4" y="T5"/>
                </a:cxn>
              </a:cxnLst>
              <a:rect l="0" t="0" r="r" b="b"/>
              <a:pathLst>
                <a:path w="109" h="178">
                  <a:moveTo>
                    <a:pt x="70" y="178"/>
                  </a:moveTo>
                  <a:lnTo>
                    <a:pt x="0" y="69"/>
                  </a:lnTo>
                  <a:lnTo>
                    <a:pt x="109" y="0"/>
                  </a:lnTo>
                </a:path>
              </a:pathLst>
            </a:custGeom>
            <a:noFill/>
            <a:ln w="14288" cap="flat">
              <a:solidFill>
                <a:srgbClr val="2C3F4B"/>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 name="组合 39"/>
          <p:cNvGrpSpPr/>
          <p:nvPr/>
        </p:nvGrpSpPr>
        <p:grpSpPr bwMode="auto">
          <a:xfrm>
            <a:off x="965200" y="3995907"/>
            <a:ext cx="288925" cy="455613"/>
            <a:chOff x="725488" y="3608388"/>
            <a:chExt cx="288925" cy="455612"/>
          </a:xfrm>
        </p:grpSpPr>
        <p:sp>
          <p:nvSpPr>
            <p:cNvPr id="34" name="Freeform 5"/>
            <p:cNvSpPr/>
            <p:nvPr/>
          </p:nvSpPr>
          <p:spPr bwMode="auto">
            <a:xfrm>
              <a:off x="852488" y="3608388"/>
              <a:ext cx="71437" cy="455612"/>
            </a:xfrm>
            <a:custGeom>
              <a:avLst/>
              <a:gdLst>
                <a:gd name="T0" fmla="*/ 2147483646 w 124"/>
                <a:gd name="T1" fmla="*/ 2147483646 h 802"/>
                <a:gd name="T2" fmla="*/ 2147483646 w 124"/>
                <a:gd name="T3" fmla="*/ 2147483646 h 802"/>
                <a:gd name="T4" fmla="*/ 0 w 124"/>
                <a:gd name="T5" fmla="*/ 0 h 802"/>
                <a:gd name="T6" fmla="*/ 0 60000 65536"/>
                <a:gd name="T7" fmla="*/ 0 60000 65536"/>
                <a:gd name="T8" fmla="*/ 0 60000 65536"/>
              </a:gdLst>
              <a:ahLst/>
              <a:cxnLst>
                <a:cxn ang="T6">
                  <a:pos x="T0" y="T1"/>
                </a:cxn>
                <a:cxn ang="T7">
                  <a:pos x="T2" y="T3"/>
                </a:cxn>
                <a:cxn ang="T8">
                  <a:pos x="T4" y="T5"/>
                </a:cxn>
              </a:cxnLst>
              <a:rect l="0" t="0" r="r" b="b"/>
              <a:pathLst>
                <a:path w="124" h="802">
                  <a:moveTo>
                    <a:pt x="124" y="802"/>
                  </a:moveTo>
                  <a:cubicBezTo>
                    <a:pt x="55" y="567"/>
                    <a:pt x="12" y="320"/>
                    <a:pt x="2" y="64"/>
                  </a:cubicBezTo>
                  <a:cubicBezTo>
                    <a:pt x="1" y="43"/>
                    <a:pt x="0" y="22"/>
                    <a:pt x="0" y="0"/>
                  </a:cubicBezTo>
                </a:path>
              </a:pathLst>
            </a:custGeom>
            <a:noFill/>
            <a:ln w="14288" cap="flat">
              <a:solidFill>
                <a:srgbClr val="2C3F4B"/>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12"/>
            <p:cNvSpPr/>
            <p:nvPr/>
          </p:nvSpPr>
          <p:spPr bwMode="auto">
            <a:xfrm>
              <a:off x="725488" y="3608388"/>
              <a:ext cx="288925" cy="158750"/>
            </a:xfrm>
            <a:custGeom>
              <a:avLst/>
              <a:gdLst>
                <a:gd name="T0" fmla="*/ 0 w 182"/>
                <a:gd name="T1" fmla="*/ 2147483646 h 100"/>
                <a:gd name="T2" fmla="*/ 2147483646 w 182"/>
                <a:gd name="T3" fmla="*/ 0 h 100"/>
                <a:gd name="T4" fmla="*/ 2147483646 w 182"/>
                <a:gd name="T5" fmla="*/ 2147483646 h 100"/>
                <a:gd name="T6" fmla="*/ 0 60000 65536"/>
                <a:gd name="T7" fmla="*/ 0 60000 65536"/>
                <a:gd name="T8" fmla="*/ 0 60000 65536"/>
              </a:gdLst>
              <a:ahLst/>
              <a:cxnLst>
                <a:cxn ang="T6">
                  <a:pos x="T0" y="T1"/>
                </a:cxn>
                <a:cxn ang="T7">
                  <a:pos x="T2" y="T3"/>
                </a:cxn>
                <a:cxn ang="T8">
                  <a:pos x="T4" y="T5"/>
                </a:cxn>
              </a:cxnLst>
              <a:rect l="0" t="0" r="r" b="b"/>
              <a:pathLst>
                <a:path w="182" h="100">
                  <a:moveTo>
                    <a:pt x="0" y="100"/>
                  </a:moveTo>
                  <a:lnTo>
                    <a:pt x="81" y="0"/>
                  </a:lnTo>
                  <a:lnTo>
                    <a:pt x="182" y="80"/>
                  </a:lnTo>
                </a:path>
              </a:pathLst>
            </a:custGeom>
            <a:noFill/>
            <a:ln w="14288" cap="flat">
              <a:solidFill>
                <a:srgbClr val="2C3F4B"/>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 name="组合 38"/>
          <p:cNvGrpSpPr/>
          <p:nvPr/>
        </p:nvGrpSpPr>
        <p:grpSpPr bwMode="auto">
          <a:xfrm>
            <a:off x="1855788" y="2256007"/>
            <a:ext cx="400050" cy="271463"/>
            <a:chOff x="1616075" y="1868488"/>
            <a:chExt cx="400050" cy="271462"/>
          </a:xfrm>
        </p:grpSpPr>
        <p:sp>
          <p:nvSpPr>
            <p:cNvPr id="37" name="Freeform 9"/>
            <p:cNvSpPr/>
            <p:nvPr/>
          </p:nvSpPr>
          <p:spPr bwMode="auto">
            <a:xfrm>
              <a:off x="1616075" y="1941513"/>
              <a:ext cx="400050" cy="198437"/>
            </a:xfrm>
            <a:custGeom>
              <a:avLst/>
              <a:gdLst>
                <a:gd name="T0" fmla="*/ 0 w 703"/>
                <a:gd name="T1" fmla="*/ 2147483646 h 349"/>
                <a:gd name="T2" fmla="*/ 2147483646 w 703"/>
                <a:gd name="T3" fmla="*/ 0 h 349"/>
                <a:gd name="T4" fmla="*/ 0 60000 65536"/>
                <a:gd name="T5" fmla="*/ 0 60000 65536"/>
              </a:gdLst>
              <a:ahLst/>
              <a:cxnLst>
                <a:cxn ang="T4">
                  <a:pos x="T0" y="T1"/>
                </a:cxn>
                <a:cxn ang="T5">
                  <a:pos x="T2" y="T3"/>
                </a:cxn>
              </a:cxnLst>
              <a:rect l="0" t="0" r="r" b="b"/>
              <a:pathLst>
                <a:path w="703" h="349">
                  <a:moveTo>
                    <a:pt x="0" y="349"/>
                  </a:moveTo>
                  <a:cubicBezTo>
                    <a:pt x="216" y="204"/>
                    <a:pt x="452" y="86"/>
                    <a:pt x="703" y="0"/>
                  </a:cubicBezTo>
                </a:path>
              </a:pathLst>
            </a:custGeom>
            <a:noFill/>
            <a:ln w="14288" cap="flat">
              <a:solidFill>
                <a:srgbClr val="2C3F4B"/>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13"/>
            <p:cNvSpPr/>
            <p:nvPr/>
          </p:nvSpPr>
          <p:spPr bwMode="auto">
            <a:xfrm>
              <a:off x="1798638" y="1868488"/>
              <a:ext cx="217487" cy="260350"/>
            </a:xfrm>
            <a:custGeom>
              <a:avLst/>
              <a:gdLst>
                <a:gd name="T0" fmla="*/ 0 w 137"/>
                <a:gd name="T1" fmla="*/ 0 h 164"/>
                <a:gd name="T2" fmla="*/ 2147483646 w 137"/>
                <a:gd name="T3" fmla="*/ 2147483646 h 164"/>
                <a:gd name="T4" fmla="*/ 2147483646 w 137"/>
                <a:gd name="T5" fmla="*/ 2147483646 h 164"/>
                <a:gd name="T6" fmla="*/ 0 60000 65536"/>
                <a:gd name="T7" fmla="*/ 0 60000 65536"/>
                <a:gd name="T8" fmla="*/ 0 60000 65536"/>
              </a:gdLst>
              <a:ahLst/>
              <a:cxnLst>
                <a:cxn ang="T6">
                  <a:pos x="T0" y="T1"/>
                </a:cxn>
                <a:cxn ang="T7">
                  <a:pos x="T2" y="T3"/>
                </a:cxn>
                <a:cxn ang="T8">
                  <a:pos x="T4" y="T5"/>
                </a:cxn>
              </a:cxnLst>
              <a:rect l="0" t="0" r="r" b="b"/>
              <a:pathLst>
                <a:path w="137" h="164">
                  <a:moveTo>
                    <a:pt x="0" y="0"/>
                  </a:moveTo>
                  <a:lnTo>
                    <a:pt x="137" y="45"/>
                  </a:lnTo>
                  <a:lnTo>
                    <a:pt x="89" y="164"/>
                  </a:lnTo>
                </a:path>
              </a:pathLst>
            </a:custGeom>
            <a:noFill/>
            <a:ln w="14288" cap="flat">
              <a:solidFill>
                <a:srgbClr val="2C3F4B"/>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9" name="组合 36"/>
          <p:cNvGrpSpPr/>
          <p:nvPr/>
        </p:nvGrpSpPr>
        <p:grpSpPr bwMode="auto">
          <a:xfrm>
            <a:off x="3894138" y="2614782"/>
            <a:ext cx="317500" cy="309563"/>
            <a:chOff x="3654425" y="2227263"/>
            <a:chExt cx="317500" cy="309562"/>
          </a:xfrm>
        </p:grpSpPr>
        <p:sp>
          <p:nvSpPr>
            <p:cNvPr id="40" name="Freeform 8"/>
            <p:cNvSpPr/>
            <p:nvPr/>
          </p:nvSpPr>
          <p:spPr bwMode="auto">
            <a:xfrm>
              <a:off x="3654425" y="2227263"/>
              <a:ext cx="298450" cy="309562"/>
            </a:xfrm>
            <a:custGeom>
              <a:avLst/>
              <a:gdLst>
                <a:gd name="T0" fmla="*/ 0 w 524"/>
                <a:gd name="T1" fmla="*/ 0 h 541"/>
                <a:gd name="T2" fmla="*/ 2147483646 w 524"/>
                <a:gd name="T3" fmla="*/ 2147483646 h 541"/>
                <a:gd name="T4" fmla="*/ 0 60000 65536"/>
                <a:gd name="T5" fmla="*/ 0 60000 65536"/>
              </a:gdLst>
              <a:ahLst/>
              <a:cxnLst>
                <a:cxn ang="T4">
                  <a:pos x="T0" y="T1"/>
                </a:cxn>
                <a:cxn ang="T5">
                  <a:pos x="T2" y="T3"/>
                </a:cxn>
              </a:cxnLst>
              <a:rect l="0" t="0" r="r" b="b"/>
              <a:pathLst>
                <a:path w="524" h="541">
                  <a:moveTo>
                    <a:pt x="0" y="0"/>
                  </a:moveTo>
                  <a:cubicBezTo>
                    <a:pt x="196" y="158"/>
                    <a:pt x="372" y="340"/>
                    <a:pt x="524" y="541"/>
                  </a:cubicBezTo>
                </a:path>
              </a:pathLst>
            </a:custGeom>
            <a:noFill/>
            <a:ln w="14288" cap="flat">
              <a:solidFill>
                <a:srgbClr val="2C3F4B"/>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14"/>
            <p:cNvSpPr/>
            <p:nvPr/>
          </p:nvSpPr>
          <p:spPr bwMode="auto">
            <a:xfrm>
              <a:off x="3751263" y="2330450"/>
              <a:ext cx="220662" cy="203200"/>
            </a:xfrm>
            <a:custGeom>
              <a:avLst/>
              <a:gdLst>
                <a:gd name="T0" fmla="*/ 2147483646 w 139"/>
                <a:gd name="T1" fmla="*/ 0 h 128"/>
                <a:gd name="T2" fmla="*/ 2147483646 w 139"/>
                <a:gd name="T3" fmla="*/ 2147483646 h 128"/>
                <a:gd name="T4" fmla="*/ 0 w 139"/>
                <a:gd name="T5" fmla="*/ 2147483646 h 128"/>
                <a:gd name="T6" fmla="*/ 0 60000 65536"/>
                <a:gd name="T7" fmla="*/ 0 60000 65536"/>
                <a:gd name="T8" fmla="*/ 0 60000 65536"/>
              </a:gdLst>
              <a:ahLst/>
              <a:cxnLst>
                <a:cxn ang="T6">
                  <a:pos x="T0" y="T1"/>
                </a:cxn>
                <a:cxn ang="T7">
                  <a:pos x="T2" y="T3"/>
                </a:cxn>
                <a:cxn ang="T8">
                  <a:pos x="T4" y="T5"/>
                </a:cxn>
              </a:cxnLst>
              <a:rect l="0" t="0" r="r" b="b"/>
              <a:pathLst>
                <a:path w="139" h="128">
                  <a:moveTo>
                    <a:pt x="139" y="0"/>
                  </a:moveTo>
                  <a:lnTo>
                    <a:pt x="129" y="128"/>
                  </a:lnTo>
                  <a:lnTo>
                    <a:pt x="0" y="119"/>
                  </a:lnTo>
                </a:path>
              </a:pathLst>
            </a:custGeom>
            <a:noFill/>
            <a:ln w="14288" cap="flat">
              <a:solidFill>
                <a:srgbClr val="2C3F4B"/>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2" name="Oval 15"/>
          <p:cNvSpPr>
            <a:spLocks noChangeArrowheads="1"/>
          </p:cNvSpPr>
          <p:nvPr/>
        </p:nvSpPr>
        <p:spPr bwMode="auto">
          <a:xfrm>
            <a:off x="2616518" y="4535657"/>
            <a:ext cx="1493837" cy="1493838"/>
          </a:xfrm>
          <a:prstGeom prst="ellipse">
            <a:avLst/>
          </a:prstGeom>
          <a:solidFill>
            <a:schemeClr val="accent3">
              <a:lumMod val="75000"/>
            </a:schemeClr>
          </a:solidFill>
          <a:ln>
            <a:noFill/>
          </a:ln>
        </p:spPr>
        <p:txBody>
          <a:bodyPr/>
          <a:lstStyle/>
          <a:p>
            <a:pPr eaLnBrk="1" fontAlgn="auto" hangingPunct="1">
              <a:spcBef>
                <a:spcPts val="0"/>
              </a:spcBef>
              <a:spcAft>
                <a:spcPts val="0"/>
              </a:spcAft>
              <a:defRPr/>
            </a:pPr>
            <a:endParaRPr lang="zh-CN" altLang="en-US" dirty="0">
              <a:latin typeface="+mn-lt"/>
              <a:ea typeface="宋体" panose="02010600030101010101" pitchFamily="2" charset="-122"/>
            </a:endParaRPr>
          </a:p>
        </p:txBody>
      </p:sp>
      <p:grpSp>
        <p:nvGrpSpPr>
          <p:cNvPr id="43" name="组合 43"/>
          <p:cNvGrpSpPr/>
          <p:nvPr/>
        </p:nvGrpSpPr>
        <p:grpSpPr bwMode="auto">
          <a:xfrm>
            <a:off x="3051175" y="5010637"/>
            <a:ext cx="490538" cy="509588"/>
            <a:chOff x="3290651" y="4579238"/>
            <a:chExt cx="490537" cy="509587"/>
          </a:xfrm>
        </p:grpSpPr>
        <p:sp>
          <p:nvSpPr>
            <p:cNvPr id="44" name="Freeform 16"/>
            <p:cNvSpPr/>
            <p:nvPr/>
          </p:nvSpPr>
          <p:spPr bwMode="auto">
            <a:xfrm>
              <a:off x="3290651" y="4585588"/>
              <a:ext cx="400050" cy="306387"/>
            </a:xfrm>
            <a:custGeom>
              <a:avLst/>
              <a:gdLst>
                <a:gd name="T0" fmla="*/ 2147483646 w 702"/>
                <a:gd name="T1" fmla="*/ 2147483646 h 537"/>
                <a:gd name="T2" fmla="*/ 2147483646 w 702"/>
                <a:gd name="T3" fmla="*/ 2147483646 h 537"/>
                <a:gd name="T4" fmla="*/ 2147483646 w 702"/>
                <a:gd name="T5" fmla="*/ 2147483646 h 537"/>
                <a:gd name="T6" fmla="*/ 0 60000 65536"/>
                <a:gd name="T7" fmla="*/ 0 60000 65536"/>
                <a:gd name="T8" fmla="*/ 0 60000 65536"/>
              </a:gdLst>
              <a:ahLst/>
              <a:cxnLst>
                <a:cxn ang="T6">
                  <a:pos x="T0" y="T1"/>
                </a:cxn>
                <a:cxn ang="T7">
                  <a:pos x="T2" y="T3"/>
                </a:cxn>
                <a:cxn ang="T8">
                  <a:pos x="T4" y="T5"/>
                </a:cxn>
              </a:cxnLst>
              <a:rect l="0" t="0" r="r" b="b"/>
              <a:pathLst>
                <a:path w="702" h="537">
                  <a:moveTo>
                    <a:pt x="702" y="138"/>
                  </a:moveTo>
                  <a:cubicBezTo>
                    <a:pt x="575" y="23"/>
                    <a:pt x="382" y="0"/>
                    <a:pt x="226" y="94"/>
                  </a:cubicBezTo>
                  <a:cubicBezTo>
                    <a:pt x="71" y="188"/>
                    <a:pt x="0" y="370"/>
                    <a:pt x="42" y="537"/>
                  </a:cubicBezTo>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17"/>
            <p:cNvSpPr/>
            <p:nvPr/>
          </p:nvSpPr>
          <p:spPr bwMode="auto">
            <a:xfrm>
              <a:off x="3381138" y="4777675"/>
              <a:ext cx="400050" cy="307975"/>
            </a:xfrm>
            <a:custGeom>
              <a:avLst/>
              <a:gdLst>
                <a:gd name="T0" fmla="*/ 0 w 702"/>
                <a:gd name="T1" fmla="*/ 2147483646 h 538"/>
                <a:gd name="T2" fmla="*/ 2147483646 w 702"/>
                <a:gd name="T3" fmla="*/ 2147483646 h 538"/>
                <a:gd name="T4" fmla="*/ 2147483646 w 702"/>
                <a:gd name="T5" fmla="*/ 0 h 538"/>
                <a:gd name="T6" fmla="*/ 0 60000 65536"/>
                <a:gd name="T7" fmla="*/ 0 60000 65536"/>
                <a:gd name="T8" fmla="*/ 0 60000 65536"/>
              </a:gdLst>
              <a:ahLst/>
              <a:cxnLst>
                <a:cxn ang="T6">
                  <a:pos x="T0" y="T1"/>
                </a:cxn>
                <a:cxn ang="T7">
                  <a:pos x="T2" y="T3"/>
                </a:cxn>
                <a:cxn ang="T8">
                  <a:pos x="T4" y="T5"/>
                </a:cxn>
              </a:cxnLst>
              <a:rect l="0" t="0" r="r" b="b"/>
              <a:pathLst>
                <a:path w="702" h="538">
                  <a:moveTo>
                    <a:pt x="0" y="400"/>
                  </a:moveTo>
                  <a:cubicBezTo>
                    <a:pt x="127" y="515"/>
                    <a:pt x="320" y="538"/>
                    <a:pt x="476" y="444"/>
                  </a:cubicBezTo>
                  <a:cubicBezTo>
                    <a:pt x="632" y="349"/>
                    <a:pt x="702" y="167"/>
                    <a:pt x="661" y="0"/>
                  </a:cubicBezTo>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18"/>
            <p:cNvSpPr/>
            <p:nvPr/>
          </p:nvSpPr>
          <p:spPr bwMode="auto">
            <a:xfrm>
              <a:off x="3604976" y="4579238"/>
              <a:ext cx="87312" cy="100012"/>
            </a:xfrm>
            <a:custGeom>
              <a:avLst/>
              <a:gdLst>
                <a:gd name="T0" fmla="*/ 2147483646 w 55"/>
                <a:gd name="T1" fmla="*/ 0 h 63"/>
                <a:gd name="T2" fmla="*/ 2147483646 w 55"/>
                <a:gd name="T3" fmla="*/ 2147483646 h 63"/>
                <a:gd name="T4" fmla="*/ 0 w 55"/>
                <a:gd name="T5" fmla="*/ 2147483646 h 63"/>
                <a:gd name="T6" fmla="*/ 0 60000 65536"/>
                <a:gd name="T7" fmla="*/ 0 60000 65536"/>
                <a:gd name="T8" fmla="*/ 0 60000 65536"/>
              </a:gdLst>
              <a:ahLst/>
              <a:cxnLst>
                <a:cxn ang="T6">
                  <a:pos x="T0" y="T1"/>
                </a:cxn>
                <a:cxn ang="T7">
                  <a:pos x="T2" y="T3"/>
                </a:cxn>
                <a:cxn ang="T8">
                  <a:pos x="T4" y="T5"/>
                </a:cxn>
              </a:cxnLst>
              <a:rect l="0" t="0" r="r" b="b"/>
              <a:pathLst>
                <a:path w="55" h="63">
                  <a:moveTo>
                    <a:pt x="46" y="0"/>
                  </a:moveTo>
                  <a:lnTo>
                    <a:pt x="55" y="55"/>
                  </a:lnTo>
                  <a:lnTo>
                    <a:pt x="0" y="63"/>
                  </a:lnTo>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19"/>
            <p:cNvSpPr/>
            <p:nvPr/>
          </p:nvSpPr>
          <p:spPr bwMode="auto">
            <a:xfrm>
              <a:off x="3377963" y="4987225"/>
              <a:ext cx="87312" cy="101600"/>
            </a:xfrm>
            <a:custGeom>
              <a:avLst/>
              <a:gdLst>
                <a:gd name="T0" fmla="*/ 2147483646 w 55"/>
                <a:gd name="T1" fmla="*/ 2147483646 h 64"/>
                <a:gd name="T2" fmla="*/ 0 w 55"/>
                <a:gd name="T3" fmla="*/ 2147483646 h 64"/>
                <a:gd name="T4" fmla="*/ 2147483646 w 55"/>
                <a:gd name="T5" fmla="*/ 0 h 64"/>
                <a:gd name="T6" fmla="*/ 0 60000 65536"/>
                <a:gd name="T7" fmla="*/ 0 60000 65536"/>
                <a:gd name="T8" fmla="*/ 0 60000 65536"/>
              </a:gdLst>
              <a:ahLst/>
              <a:cxnLst>
                <a:cxn ang="T6">
                  <a:pos x="T0" y="T1"/>
                </a:cxn>
                <a:cxn ang="T7">
                  <a:pos x="T2" y="T3"/>
                </a:cxn>
                <a:cxn ang="T8">
                  <a:pos x="T4" y="T5"/>
                </a:cxn>
              </a:cxnLst>
              <a:rect l="0" t="0" r="r" b="b"/>
              <a:pathLst>
                <a:path w="55" h="64">
                  <a:moveTo>
                    <a:pt x="9" y="64"/>
                  </a:moveTo>
                  <a:lnTo>
                    <a:pt x="0" y="9"/>
                  </a:lnTo>
                  <a:lnTo>
                    <a:pt x="55" y="0"/>
                  </a:lnTo>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8" name="Oval 20"/>
          <p:cNvSpPr>
            <a:spLocks noChangeArrowheads="1"/>
          </p:cNvSpPr>
          <p:nvPr/>
        </p:nvSpPr>
        <p:spPr bwMode="auto">
          <a:xfrm>
            <a:off x="2165668" y="1429872"/>
            <a:ext cx="1493837" cy="1493838"/>
          </a:xfrm>
          <a:prstGeom prst="ellipse">
            <a:avLst/>
          </a:prstGeom>
          <a:solidFill>
            <a:schemeClr val="accent1"/>
          </a:solidFill>
          <a:ln w="0">
            <a:noFill/>
            <a:miter lim="800000"/>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dirty="0"/>
          </a:p>
        </p:txBody>
      </p:sp>
      <p:grpSp>
        <p:nvGrpSpPr>
          <p:cNvPr id="49" name="组合 41"/>
          <p:cNvGrpSpPr/>
          <p:nvPr/>
        </p:nvGrpSpPr>
        <p:grpSpPr bwMode="auto">
          <a:xfrm>
            <a:off x="2496820" y="1964225"/>
            <a:ext cx="673100" cy="539750"/>
            <a:chOff x="2738201" y="1383600"/>
            <a:chExt cx="673099" cy="539750"/>
          </a:xfrm>
        </p:grpSpPr>
        <p:sp>
          <p:nvSpPr>
            <p:cNvPr id="50" name="Oval 21"/>
            <p:cNvSpPr>
              <a:spLocks noChangeArrowheads="1"/>
            </p:cNvSpPr>
            <p:nvPr/>
          </p:nvSpPr>
          <p:spPr bwMode="auto">
            <a:xfrm>
              <a:off x="3038238" y="1383600"/>
              <a:ext cx="76200" cy="77787"/>
            </a:xfrm>
            <a:prstGeom prst="ellipse">
              <a:avLst/>
            </a:prstGeom>
            <a:noFill/>
            <a:ln w="20638" cap="rnd">
              <a:solidFill>
                <a:srgbClr val="FFFFFF"/>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1" name="Freeform 22"/>
            <p:cNvSpPr/>
            <p:nvPr/>
          </p:nvSpPr>
          <p:spPr bwMode="auto">
            <a:xfrm>
              <a:off x="2976326" y="1489963"/>
              <a:ext cx="200025" cy="433387"/>
            </a:xfrm>
            <a:custGeom>
              <a:avLst/>
              <a:gdLst>
                <a:gd name="T0" fmla="*/ 2147483646 w 353"/>
                <a:gd name="T1" fmla="*/ 0 h 759"/>
                <a:gd name="T2" fmla="*/ 2147483646 w 353"/>
                <a:gd name="T3" fmla="*/ 0 h 759"/>
                <a:gd name="T4" fmla="*/ 0 w 353"/>
                <a:gd name="T5" fmla="*/ 2147483646 h 759"/>
                <a:gd name="T6" fmla="*/ 0 w 353"/>
                <a:gd name="T7" fmla="*/ 2147483646 h 759"/>
                <a:gd name="T8" fmla="*/ 2147483646 w 353"/>
                <a:gd name="T9" fmla="*/ 2147483646 h 759"/>
                <a:gd name="T10" fmla="*/ 2147483646 w 353"/>
                <a:gd name="T11" fmla="*/ 2147483646 h 759"/>
                <a:gd name="T12" fmla="*/ 2147483646 w 353"/>
                <a:gd name="T13" fmla="*/ 2147483646 h 759"/>
                <a:gd name="T14" fmla="*/ 2147483646 w 353"/>
                <a:gd name="T15" fmla="*/ 2147483646 h 759"/>
                <a:gd name="T16" fmla="*/ 2147483646 w 353"/>
                <a:gd name="T17" fmla="*/ 2147483646 h 759"/>
                <a:gd name="T18" fmla="*/ 2147483646 w 353"/>
                <a:gd name="T19" fmla="*/ 2147483646 h 759"/>
                <a:gd name="T20" fmla="*/ 2147483646 w 353"/>
                <a:gd name="T21" fmla="*/ 2147483646 h 759"/>
                <a:gd name="T22" fmla="*/ 2147483646 w 353"/>
                <a:gd name="T23" fmla="*/ 2147483646 h 759"/>
                <a:gd name="T24" fmla="*/ 2147483646 w 353"/>
                <a:gd name="T25" fmla="*/ 2147483646 h 759"/>
                <a:gd name="T26" fmla="*/ 2147483646 w 353"/>
                <a:gd name="T27" fmla="*/ 2147483646 h 759"/>
                <a:gd name="T28" fmla="*/ 2147483646 w 353"/>
                <a:gd name="T29" fmla="*/ 0 h 7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3" h="759">
                  <a:moveTo>
                    <a:pt x="205" y="0"/>
                  </a:moveTo>
                  <a:cubicBezTo>
                    <a:pt x="147" y="0"/>
                    <a:pt x="147" y="0"/>
                    <a:pt x="147" y="0"/>
                  </a:cubicBezTo>
                  <a:cubicBezTo>
                    <a:pt x="66" y="0"/>
                    <a:pt x="0" y="66"/>
                    <a:pt x="0" y="147"/>
                  </a:cubicBezTo>
                  <a:cubicBezTo>
                    <a:pt x="0" y="345"/>
                    <a:pt x="0" y="345"/>
                    <a:pt x="0" y="345"/>
                  </a:cubicBezTo>
                  <a:cubicBezTo>
                    <a:pt x="0" y="370"/>
                    <a:pt x="19" y="390"/>
                    <a:pt x="44" y="390"/>
                  </a:cubicBezTo>
                  <a:cubicBezTo>
                    <a:pt x="68" y="390"/>
                    <a:pt x="88" y="409"/>
                    <a:pt x="88" y="434"/>
                  </a:cubicBezTo>
                  <a:cubicBezTo>
                    <a:pt x="88" y="715"/>
                    <a:pt x="88" y="715"/>
                    <a:pt x="88" y="715"/>
                  </a:cubicBezTo>
                  <a:cubicBezTo>
                    <a:pt x="88" y="739"/>
                    <a:pt x="107" y="759"/>
                    <a:pt x="132" y="759"/>
                  </a:cubicBezTo>
                  <a:cubicBezTo>
                    <a:pt x="221" y="759"/>
                    <a:pt x="221" y="759"/>
                    <a:pt x="221" y="759"/>
                  </a:cubicBezTo>
                  <a:cubicBezTo>
                    <a:pt x="245" y="759"/>
                    <a:pt x="265" y="739"/>
                    <a:pt x="265" y="715"/>
                  </a:cubicBezTo>
                  <a:cubicBezTo>
                    <a:pt x="265" y="434"/>
                    <a:pt x="265" y="434"/>
                    <a:pt x="265" y="434"/>
                  </a:cubicBezTo>
                  <a:cubicBezTo>
                    <a:pt x="265" y="409"/>
                    <a:pt x="284" y="390"/>
                    <a:pt x="309" y="390"/>
                  </a:cubicBezTo>
                  <a:cubicBezTo>
                    <a:pt x="333" y="390"/>
                    <a:pt x="353" y="370"/>
                    <a:pt x="353" y="345"/>
                  </a:cubicBezTo>
                  <a:cubicBezTo>
                    <a:pt x="353" y="147"/>
                    <a:pt x="353" y="147"/>
                    <a:pt x="353" y="147"/>
                  </a:cubicBezTo>
                  <a:cubicBezTo>
                    <a:pt x="353" y="66"/>
                    <a:pt x="287" y="0"/>
                    <a:pt x="205" y="0"/>
                  </a:cubicBezTo>
                  <a:close/>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Oval 23"/>
            <p:cNvSpPr>
              <a:spLocks noChangeArrowheads="1"/>
            </p:cNvSpPr>
            <p:nvPr/>
          </p:nvSpPr>
          <p:spPr bwMode="auto">
            <a:xfrm>
              <a:off x="2800113" y="1383600"/>
              <a:ext cx="76200" cy="77787"/>
            </a:xfrm>
            <a:prstGeom prst="ellipse">
              <a:avLst/>
            </a:prstGeom>
            <a:noFill/>
            <a:ln w="20638" cap="rnd">
              <a:solidFill>
                <a:srgbClr val="FFFFFF"/>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3" name="Freeform 24"/>
            <p:cNvSpPr/>
            <p:nvPr/>
          </p:nvSpPr>
          <p:spPr bwMode="auto">
            <a:xfrm>
              <a:off x="2738201" y="1489963"/>
              <a:ext cx="200025" cy="433387"/>
            </a:xfrm>
            <a:custGeom>
              <a:avLst/>
              <a:gdLst>
                <a:gd name="T0" fmla="*/ 2147483646 w 352"/>
                <a:gd name="T1" fmla="*/ 0 h 759"/>
                <a:gd name="T2" fmla="*/ 2147483646 w 352"/>
                <a:gd name="T3" fmla="*/ 0 h 759"/>
                <a:gd name="T4" fmla="*/ 0 w 352"/>
                <a:gd name="T5" fmla="*/ 2147483646 h 759"/>
                <a:gd name="T6" fmla="*/ 0 w 352"/>
                <a:gd name="T7" fmla="*/ 2147483646 h 759"/>
                <a:gd name="T8" fmla="*/ 2147483646 w 352"/>
                <a:gd name="T9" fmla="*/ 2147483646 h 759"/>
                <a:gd name="T10" fmla="*/ 2147483646 w 352"/>
                <a:gd name="T11" fmla="*/ 2147483646 h 759"/>
                <a:gd name="T12" fmla="*/ 2147483646 w 352"/>
                <a:gd name="T13" fmla="*/ 2147483646 h 759"/>
                <a:gd name="T14" fmla="*/ 2147483646 w 352"/>
                <a:gd name="T15" fmla="*/ 2147483646 h 759"/>
                <a:gd name="T16" fmla="*/ 2147483646 w 352"/>
                <a:gd name="T17" fmla="*/ 2147483646 h 759"/>
                <a:gd name="T18" fmla="*/ 2147483646 w 352"/>
                <a:gd name="T19" fmla="*/ 2147483646 h 759"/>
                <a:gd name="T20" fmla="*/ 2147483646 w 352"/>
                <a:gd name="T21" fmla="*/ 2147483646 h 759"/>
                <a:gd name="T22" fmla="*/ 2147483646 w 352"/>
                <a:gd name="T23" fmla="*/ 2147483646 h 759"/>
                <a:gd name="T24" fmla="*/ 2147483646 w 352"/>
                <a:gd name="T25" fmla="*/ 2147483646 h 759"/>
                <a:gd name="T26" fmla="*/ 2147483646 w 352"/>
                <a:gd name="T27" fmla="*/ 2147483646 h 759"/>
                <a:gd name="T28" fmla="*/ 2147483646 w 352"/>
                <a:gd name="T29" fmla="*/ 0 h 7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2" h="759">
                  <a:moveTo>
                    <a:pt x="205" y="0"/>
                  </a:moveTo>
                  <a:cubicBezTo>
                    <a:pt x="147" y="0"/>
                    <a:pt x="147" y="0"/>
                    <a:pt x="147" y="0"/>
                  </a:cubicBezTo>
                  <a:cubicBezTo>
                    <a:pt x="65" y="0"/>
                    <a:pt x="0" y="66"/>
                    <a:pt x="0" y="147"/>
                  </a:cubicBezTo>
                  <a:cubicBezTo>
                    <a:pt x="0" y="345"/>
                    <a:pt x="0" y="345"/>
                    <a:pt x="0" y="345"/>
                  </a:cubicBezTo>
                  <a:cubicBezTo>
                    <a:pt x="0" y="370"/>
                    <a:pt x="19" y="390"/>
                    <a:pt x="43" y="390"/>
                  </a:cubicBezTo>
                  <a:cubicBezTo>
                    <a:pt x="68" y="390"/>
                    <a:pt x="87" y="409"/>
                    <a:pt x="87" y="434"/>
                  </a:cubicBezTo>
                  <a:cubicBezTo>
                    <a:pt x="87" y="715"/>
                    <a:pt x="87" y="715"/>
                    <a:pt x="87" y="715"/>
                  </a:cubicBezTo>
                  <a:cubicBezTo>
                    <a:pt x="87" y="739"/>
                    <a:pt x="107" y="759"/>
                    <a:pt x="132" y="759"/>
                  </a:cubicBezTo>
                  <a:cubicBezTo>
                    <a:pt x="220" y="759"/>
                    <a:pt x="220" y="759"/>
                    <a:pt x="220" y="759"/>
                  </a:cubicBezTo>
                  <a:cubicBezTo>
                    <a:pt x="245" y="759"/>
                    <a:pt x="265" y="739"/>
                    <a:pt x="265" y="715"/>
                  </a:cubicBezTo>
                  <a:cubicBezTo>
                    <a:pt x="265" y="434"/>
                    <a:pt x="265" y="434"/>
                    <a:pt x="265" y="434"/>
                  </a:cubicBezTo>
                  <a:cubicBezTo>
                    <a:pt x="265" y="409"/>
                    <a:pt x="284" y="390"/>
                    <a:pt x="308" y="390"/>
                  </a:cubicBezTo>
                  <a:cubicBezTo>
                    <a:pt x="333" y="390"/>
                    <a:pt x="352" y="370"/>
                    <a:pt x="352" y="345"/>
                  </a:cubicBezTo>
                  <a:cubicBezTo>
                    <a:pt x="352" y="147"/>
                    <a:pt x="352" y="147"/>
                    <a:pt x="352" y="147"/>
                  </a:cubicBezTo>
                  <a:cubicBezTo>
                    <a:pt x="352" y="66"/>
                    <a:pt x="287" y="0"/>
                    <a:pt x="205" y="0"/>
                  </a:cubicBezTo>
                  <a:close/>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Oval 25"/>
            <p:cNvSpPr>
              <a:spLocks noChangeArrowheads="1"/>
            </p:cNvSpPr>
            <p:nvPr/>
          </p:nvSpPr>
          <p:spPr bwMode="auto">
            <a:xfrm>
              <a:off x="3249376" y="1385188"/>
              <a:ext cx="77787" cy="79375"/>
            </a:xfrm>
            <a:prstGeom prst="ellipse">
              <a:avLst/>
            </a:prstGeom>
            <a:noFill/>
            <a:ln w="20638" cap="rnd">
              <a:solidFill>
                <a:srgbClr val="FFFFFF"/>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55" name="Freeform 26"/>
            <p:cNvSpPr/>
            <p:nvPr/>
          </p:nvSpPr>
          <p:spPr bwMode="auto">
            <a:xfrm>
              <a:off x="3165238" y="1491550"/>
              <a:ext cx="246062" cy="431800"/>
            </a:xfrm>
            <a:custGeom>
              <a:avLst/>
              <a:gdLst>
                <a:gd name="T0" fmla="*/ 2147483646 w 433"/>
                <a:gd name="T1" fmla="*/ 2147483646 h 756"/>
                <a:gd name="T2" fmla="*/ 2147483646 w 433"/>
                <a:gd name="T3" fmla="*/ 2147483646 h 756"/>
                <a:gd name="T4" fmla="*/ 2147483646 w 433"/>
                <a:gd name="T5" fmla="*/ 2147483646 h 756"/>
                <a:gd name="T6" fmla="*/ 2147483646 w 433"/>
                <a:gd name="T7" fmla="*/ 2147483646 h 756"/>
                <a:gd name="T8" fmla="*/ 2147483646 w 433"/>
                <a:gd name="T9" fmla="*/ 2147483646 h 756"/>
                <a:gd name="T10" fmla="*/ 2147483646 w 433"/>
                <a:gd name="T11" fmla="*/ 2147483646 h 756"/>
                <a:gd name="T12" fmla="*/ 2147483646 w 433"/>
                <a:gd name="T13" fmla="*/ 2147483646 h 756"/>
                <a:gd name="T14" fmla="*/ 2147483646 w 433"/>
                <a:gd name="T15" fmla="*/ 2147483646 h 756"/>
                <a:gd name="T16" fmla="*/ 2147483646 w 433"/>
                <a:gd name="T17" fmla="*/ 2147483646 h 756"/>
                <a:gd name="T18" fmla="*/ 2147483646 w 433"/>
                <a:gd name="T19" fmla="*/ 2147483646 h 756"/>
                <a:gd name="T20" fmla="*/ 2147483646 w 433"/>
                <a:gd name="T21" fmla="*/ 2147483646 h 756"/>
                <a:gd name="T22" fmla="*/ 2147483646 w 433"/>
                <a:gd name="T23" fmla="*/ 2147483646 h 756"/>
                <a:gd name="T24" fmla="*/ 2147483646 w 433"/>
                <a:gd name="T25" fmla="*/ 2147483646 h 756"/>
                <a:gd name="T26" fmla="*/ 2147483646 w 433"/>
                <a:gd name="T27" fmla="*/ 2147483646 h 756"/>
                <a:gd name="T28" fmla="*/ 2147483646 w 433"/>
                <a:gd name="T29" fmla="*/ 2147483646 h 756"/>
                <a:gd name="T30" fmla="*/ 2147483646 w 433"/>
                <a:gd name="T31" fmla="*/ 2147483646 h 756"/>
                <a:gd name="T32" fmla="*/ 2147483646 w 433"/>
                <a:gd name="T33" fmla="*/ 2147483646 h 756"/>
                <a:gd name="T34" fmla="*/ 2147483646 w 433"/>
                <a:gd name="T35" fmla="*/ 2147483646 h 756"/>
                <a:gd name="T36" fmla="*/ 2147483646 w 433"/>
                <a:gd name="T37" fmla="*/ 2147483646 h 756"/>
                <a:gd name="T38" fmla="*/ 2147483646 w 433"/>
                <a:gd name="T39" fmla="*/ 2147483646 h 756"/>
                <a:gd name="T40" fmla="*/ 2147483646 w 433"/>
                <a:gd name="T41" fmla="*/ 2147483646 h 756"/>
                <a:gd name="T42" fmla="*/ 2147483646 w 433"/>
                <a:gd name="T43" fmla="*/ 2147483646 h 756"/>
                <a:gd name="T44" fmla="*/ 2147483646 w 433"/>
                <a:gd name="T45" fmla="*/ 2147483646 h 756"/>
                <a:gd name="T46" fmla="*/ 2147483646 w 433"/>
                <a:gd name="T47" fmla="*/ 2147483646 h 7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33" h="756">
                  <a:moveTo>
                    <a:pt x="182" y="756"/>
                  </a:moveTo>
                  <a:cubicBezTo>
                    <a:pt x="163" y="756"/>
                    <a:pt x="147" y="736"/>
                    <a:pt x="147" y="712"/>
                  </a:cubicBezTo>
                  <a:cubicBezTo>
                    <a:pt x="147" y="646"/>
                    <a:pt x="147" y="646"/>
                    <a:pt x="147" y="646"/>
                  </a:cubicBezTo>
                  <a:cubicBezTo>
                    <a:pt x="147" y="621"/>
                    <a:pt x="127" y="601"/>
                    <a:pt x="103" y="601"/>
                  </a:cubicBezTo>
                  <a:cubicBezTo>
                    <a:pt x="37" y="601"/>
                    <a:pt x="37" y="601"/>
                    <a:pt x="37" y="601"/>
                  </a:cubicBezTo>
                  <a:cubicBezTo>
                    <a:pt x="12" y="601"/>
                    <a:pt x="0" y="583"/>
                    <a:pt x="10" y="561"/>
                  </a:cubicBezTo>
                  <a:cubicBezTo>
                    <a:pt x="111" y="296"/>
                    <a:pt x="111" y="296"/>
                    <a:pt x="111" y="296"/>
                  </a:cubicBezTo>
                  <a:cubicBezTo>
                    <a:pt x="121" y="273"/>
                    <a:pt x="122" y="237"/>
                    <a:pt x="114" y="214"/>
                  </a:cubicBezTo>
                  <a:cubicBezTo>
                    <a:pt x="81" y="83"/>
                    <a:pt x="81" y="83"/>
                    <a:pt x="81" y="83"/>
                  </a:cubicBezTo>
                  <a:cubicBezTo>
                    <a:pt x="73" y="60"/>
                    <a:pt x="85" y="36"/>
                    <a:pt x="108" y="28"/>
                  </a:cubicBezTo>
                  <a:cubicBezTo>
                    <a:pt x="175" y="7"/>
                    <a:pt x="175" y="7"/>
                    <a:pt x="175" y="7"/>
                  </a:cubicBezTo>
                  <a:cubicBezTo>
                    <a:pt x="198" y="0"/>
                    <a:pt x="236" y="0"/>
                    <a:pt x="259" y="7"/>
                  </a:cubicBezTo>
                  <a:cubicBezTo>
                    <a:pt x="326" y="28"/>
                    <a:pt x="326" y="28"/>
                    <a:pt x="326" y="28"/>
                  </a:cubicBezTo>
                  <a:cubicBezTo>
                    <a:pt x="349" y="36"/>
                    <a:pt x="361" y="60"/>
                    <a:pt x="353" y="83"/>
                  </a:cubicBezTo>
                  <a:cubicBezTo>
                    <a:pt x="320" y="214"/>
                    <a:pt x="320" y="214"/>
                    <a:pt x="320" y="214"/>
                  </a:cubicBezTo>
                  <a:cubicBezTo>
                    <a:pt x="312" y="237"/>
                    <a:pt x="313" y="273"/>
                    <a:pt x="323" y="296"/>
                  </a:cubicBezTo>
                  <a:cubicBezTo>
                    <a:pt x="423" y="561"/>
                    <a:pt x="423" y="561"/>
                    <a:pt x="423" y="561"/>
                  </a:cubicBezTo>
                  <a:cubicBezTo>
                    <a:pt x="433" y="583"/>
                    <a:pt x="421" y="601"/>
                    <a:pt x="397" y="601"/>
                  </a:cubicBezTo>
                  <a:cubicBezTo>
                    <a:pt x="331" y="601"/>
                    <a:pt x="331" y="601"/>
                    <a:pt x="331" y="601"/>
                  </a:cubicBezTo>
                  <a:cubicBezTo>
                    <a:pt x="306" y="601"/>
                    <a:pt x="287" y="621"/>
                    <a:pt x="287" y="646"/>
                  </a:cubicBezTo>
                  <a:cubicBezTo>
                    <a:pt x="287" y="712"/>
                    <a:pt x="287" y="712"/>
                    <a:pt x="287" y="712"/>
                  </a:cubicBezTo>
                  <a:cubicBezTo>
                    <a:pt x="287" y="736"/>
                    <a:pt x="271" y="756"/>
                    <a:pt x="252" y="756"/>
                  </a:cubicBezTo>
                  <a:cubicBezTo>
                    <a:pt x="217" y="756"/>
                    <a:pt x="217" y="756"/>
                    <a:pt x="217" y="756"/>
                  </a:cubicBezTo>
                  <a:cubicBezTo>
                    <a:pt x="217" y="756"/>
                    <a:pt x="201" y="756"/>
                    <a:pt x="182" y="756"/>
                  </a:cubicBezTo>
                  <a:close/>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6" name="Oval 27"/>
          <p:cNvSpPr>
            <a:spLocks noChangeArrowheads="1"/>
          </p:cNvSpPr>
          <p:nvPr/>
        </p:nvSpPr>
        <p:spPr bwMode="auto">
          <a:xfrm>
            <a:off x="3540125" y="3040232"/>
            <a:ext cx="1493838" cy="1495425"/>
          </a:xfrm>
          <a:prstGeom prst="ellipse">
            <a:avLst/>
          </a:prstGeom>
          <a:solidFill>
            <a:schemeClr val="accent3"/>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nvGrpSpPr>
          <p:cNvPr id="57" name="组合 42"/>
          <p:cNvGrpSpPr/>
          <p:nvPr/>
        </p:nvGrpSpPr>
        <p:grpSpPr bwMode="auto">
          <a:xfrm>
            <a:off x="3990658" y="3481240"/>
            <a:ext cx="506412" cy="523875"/>
            <a:chOff x="4187588" y="2707575"/>
            <a:chExt cx="506412" cy="523875"/>
          </a:xfrm>
        </p:grpSpPr>
        <p:sp>
          <p:nvSpPr>
            <p:cNvPr id="58" name="Freeform 28"/>
            <p:cNvSpPr/>
            <p:nvPr/>
          </p:nvSpPr>
          <p:spPr bwMode="auto">
            <a:xfrm>
              <a:off x="4405076" y="3161600"/>
              <a:ext cx="74612" cy="15875"/>
            </a:xfrm>
            <a:custGeom>
              <a:avLst/>
              <a:gdLst>
                <a:gd name="T0" fmla="*/ 0 w 131"/>
                <a:gd name="T1" fmla="*/ 2147483646 h 28"/>
                <a:gd name="T2" fmla="*/ 2147483646 w 131"/>
                <a:gd name="T3" fmla="*/ 0 h 28"/>
                <a:gd name="T4" fmla="*/ 0 60000 65536"/>
                <a:gd name="T5" fmla="*/ 0 60000 65536"/>
              </a:gdLst>
              <a:ahLst/>
              <a:cxnLst>
                <a:cxn ang="T4">
                  <a:pos x="T0" y="T1"/>
                </a:cxn>
                <a:cxn ang="T5">
                  <a:pos x="T2" y="T3"/>
                </a:cxn>
              </a:cxnLst>
              <a:rect l="0" t="0" r="r" b="b"/>
              <a:pathLst>
                <a:path w="131" h="28">
                  <a:moveTo>
                    <a:pt x="0" y="27"/>
                  </a:moveTo>
                  <a:cubicBezTo>
                    <a:pt x="41" y="28"/>
                    <a:pt x="94" y="18"/>
                    <a:pt x="131" y="0"/>
                  </a:cubicBezTo>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Freeform 29"/>
            <p:cNvSpPr/>
            <p:nvPr/>
          </p:nvSpPr>
          <p:spPr bwMode="auto">
            <a:xfrm>
              <a:off x="4405076" y="3187000"/>
              <a:ext cx="74612" cy="15875"/>
            </a:xfrm>
            <a:custGeom>
              <a:avLst/>
              <a:gdLst>
                <a:gd name="T0" fmla="*/ 0 w 131"/>
                <a:gd name="T1" fmla="*/ 2147483646 h 28"/>
                <a:gd name="T2" fmla="*/ 2147483646 w 131"/>
                <a:gd name="T3" fmla="*/ 0 h 28"/>
                <a:gd name="T4" fmla="*/ 0 60000 65536"/>
                <a:gd name="T5" fmla="*/ 0 60000 65536"/>
              </a:gdLst>
              <a:ahLst/>
              <a:cxnLst>
                <a:cxn ang="T4">
                  <a:pos x="T0" y="T1"/>
                </a:cxn>
                <a:cxn ang="T5">
                  <a:pos x="T2" y="T3"/>
                </a:cxn>
              </a:cxnLst>
              <a:rect l="0" t="0" r="r" b="b"/>
              <a:pathLst>
                <a:path w="131" h="28">
                  <a:moveTo>
                    <a:pt x="0" y="27"/>
                  </a:moveTo>
                  <a:cubicBezTo>
                    <a:pt x="41" y="28"/>
                    <a:pt x="94" y="18"/>
                    <a:pt x="131" y="0"/>
                  </a:cubicBezTo>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30"/>
            <p:cNvSpPr/>
            <p:nvPr/>
          </p:nvSpPr>
          <p:spPr bwMode="auto">
            <a:xfrm>
              <a:off x="4425713" y="3215575"/>
              <a:ext cx="36512" cy="15875"/>
            </a:xfrm>
            <a:custGeom>
              <a:avLst/>
              <a:gdLst>
                <a:gd name="T0" fmla="*/ 0 w 65"/>
                <a:gd name="T1" fmla="*/ 2147483646 h 27"/>
                <a:gd name="T2" fmla="*/ 2147483646 w 65"/>
                <a:gd name="T3" fmla="*/ 2147483646 h 27"/>
                <a:gd name="T4" fmla="*/ 2147483646 w 65"/>
                <a:gd name="T5" fmla="*/ 0 h 27"/>
                <a:gd name="T6" fmla="*/ 0 60000 65536"/>
                <a:gd name="T7" fmla="*/ 0 60000 65536"/>
                <a:gd name="T8" fmla="*/ 0 60000 65536"/>
              </a:gdLst>
              <a:ahLst/>
              <a:cxnLst>
                <a:cxn ang="T6">
                  <a:pos x="T0" y="T1"/>
                </a:cxn>
                <a:cxn ang="T7">
                  <a:pos x="T2" y="T3"/>
                </a:cxn>
                <a:cxn ang="T8">
                  <a:pos x="T4" y="T5"/>
                </a:cxn>
              </a:cxnLst>
              <a:rect l="0" t="0" r="r" b="b"/>
              <a:pathLst>
                <a:path w="65" h="27">
                  <a:moveTo>
                    <a:pt x="0" y="14"/>
                  </a:moveTo>
                  <a:cubicBezTo>
                    <a:pt x="7" y="22"/>
                    <a:pt x="17" y="27"/>
                    <a:pt x="28" y="27"/>
                  </a:cubicBezTo>
                  <a:cubicBezTo>
                    <a:pt x="46" y="27"/>
                    <a:pt x="60" y="15"/>
                    <a:pt x="65" y="0"/>
                  </a:cubicBezTo>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Freeform 31"/>
            <p:cNvSpPr/>
            <p:nvPr/>
          </p:nvSpPr>
          <p:spPr bwMode="auto">
            <a:xfrm>
              <a:off x="4330463" y="2853625"/>
              <a:ext cx="223837" cy="300037"/>
            </a:xfrm>
            <a:custGeom>
              <a:avLst/>
              <a:gdLst>
                <a:gd name="T0" fmla="*/ 2147483646 w 393"/>
                <a:gd name="T1" fmla="*/ 2147483646 h 524"/>
                <a:gd name="T2" fmla="*/ 2147483646 w 393"/>
                <a:gd name="T3" fmla="*/ 2147483646 h 524"/>
                <a:gd name="T4" fmla="*/ 2147483646 w 393"/>
                <a:gd name="T5" fmla="*/ 2147483646 h 524"/>
                <a:gd name="T6" fmla="*/ 2147483646 w 393"/>
                <a:gd name="T7" fmla="*/ 2147483646 h 524"/>
                <a:gd name="T8" fmla="*/ 2147483646 w 393"/>
                <a:gd name="T9" fmla="*/ 2147483646 h 524"/>
                <a:gd name="T10" fmla="*/ 2147483646 w 393"/>
                <a:gd name="T11" fmla="*/ 2147483646 h 524"/>
                <a:gd name="T12" fmla="*/ 2147483646 w 393"/>
                <a:gd name="T13" fmla="*/ 2147483646 h 524"/>
                <a:gd name="T14" fmla="*/ 2147483646 w 393"/>
                <a:gd name="T15" fmla="*/ 0 h 524"/>
                <a:gd name="T16" fmla="*/ 0 w 393"/>
                <a:gd name="T17" fmla="*/ 2147483646 h 524"/>
                <a:gd name="T18" fmla="*/ 2147483646 w 393"/>
                <a:gd name="T19" fmla="*/ 2147483646 h 524"/>
                <a:gd name="T20" fmla="*/ 2147483646 w 393"/>
                <a:gd name="T21" fmla="*/ 2147483646 h 5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3" h="524">
                  <a:moveTo>
                    <a:pt x="132" y="524"/>
                  </a:moveTo>
                  <a:cubicBezTo>
                    <a:pt x="135" y="524"/>
                    <a:pt x="138" y="524"/>
                    <a:pt x="141" y="524"/>
                  </a:cubicBezTo>
                  <a:cubicBezTo>
                    <a:pt x="174" y="524"/>
                    <a:pt x="205" y="518"/>
                    <a:pt x="234" y="507"/>
                  </a:cubicBezTo>
                  <a:cubicBezTo>
                    <a:pt x="238" y="506"/>
                    <a:pt x="242" y="504"/>
                    <a:pt x="246" y="503"/>
                  </a:cubicBezTo>
                  <a:cubicBezTo>
                    <a:pt x="251" y="500"/>
                    <a:pt x="266" y="492"/>
                    <a:pt x="267" y="489"/>
                  </a:cubicBezTo>
                  <a:cubicBezTo>
                    <a:pt x="293" y="469"/>
                    <a:pt x="309" y="438"/>
                    <a:pt x="309" y="401"/>
                  </a:cubicBezTo>
                  <a:cubicBezTo>
                    <a:pt x="309" y="336"/>
                    <a:pt x="393" y="297"/>
                    <a:pt x="393" y="197"/>
                  </a:cubicBezTo>
                  <a:cubicBezTo>
                    <a:pt x="393" y="88"/>
                    <a:pt x="305" y="0"/>
                    <a:pt x="196" y="0"/>
                  </a:cubicBezTo>
                  <a:cubicBezTo>
                    <a:pt x="88" y="0"/>
                    <a:pt x="0" y="88"/>
                    <a:pt x="0" y="197"/>
                  </a:cubicBezTo>
                  <a:cubicBezTo>
                    <a:pt x="0" y="298"/>
                    <a:pt x="84" y="342"/>
                    <a:pt x="84" y="401"/>
                  </a:cubicBezTo>
                  <a:cubicBezTo>
                    <a:pt x="84" y="434"/>
                    <a:pt x="100" y="465"/>
                    <a:pt x="125" y="487"/>
                  </a:cubicBezTo>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Line 32"/>
            <p:cNvSpPr>
              <a:spLocks noChangeShapeType="1"/>
            </p:cNvSpPr>
            <p:nvPr/>
          </p:nvSpPr>
          <p:spPr bwMode="auto">
            <a:xfrm flipV="1">
              <a:off x="4441588" y="2707575"/>
              <a:ext cx="0" cy="77787"/>
            </a:xfrm>
            <a:prstGeom prst="line">
              <a:avLst/>
            </a:prstGeom>
            <a:noFill/>
            <a:ln w="20638" cap="rnd">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 name="Line 33"/>
            <p:cNvSpPr>
              <a:spLocks noChangeShapeType="1"/>
            </p:cNvSpPr>
            <p:nvPr/>
          </p:nvSpPr>
          <p:spPr bwMode="auto">
            <a:xfrm flipV="1">
              <a:off x="4565413" y="2782188"/>
              <a:ext cx="53975" cy="53975"/>
            </a:xfrm>
            <a:prstGeom prst="line">
              <a:avLst/>
            </a:prstGeom>
            <a:noFill/>
            <a:ln w="20638" cap="rnd">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 name="Line 34"/>
            <p:cNvSpPr>
              <a:spLocks noChangeShapeType="1"/>
            </p:cNvSpPr>
            <p:nvPr/>
          </p:nvSpPr>
          <p:spPr bwMode="auto">
            <a:xfrm>
              <a:off x="4616213" y="2959988"/>
              <a:ext cx="77787" cy="0"/>
            </a:xfrm>
            <a:prstGeom prst="line">
              <a:avLst/>
            </a:prstGeom>
            <a:noFill/>
            <a:ln w="20638" cap="rnd">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 name="Line 35"/>
            <p:cNvSpPr>
              <a:spLocks noChangeShapeType="1"/>
            </p:cNvSpPr>
            <p:nvPr/>
          </p:nvSpPr>
          <p:spPr bwMode="auto">
            <a:xfrm>
              <a:off x="4565413" y="3083813"/>
              <a:ext cx="53975" cy="55562"/>
            </a:xfrm>
            <a:prstGeom prst="line">
              <a:avLst/>
            </a:prstGeom>
            <a:noFill/>
            <a:ln w="20638" cap="rnd">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 name="Line 36"/>
            <p:cNvSpPr>
              <a:spLocks noChangeShapeType="1"/>
            </p:cNvSpPr>
            <p:nvPr/>
          </p:nvSpPr>
          <p:spPr bwMode="auto">
            <a:xfrm flipH="1">
              <a:off x="4262201" y="3083813"/>
              <a:ext cx="53975" cy="55562"/>
            </a:xfrm>
            <a:prstGeom prst="line">
              <a:avLst/>
            </a:prstGeom>
            <a:noFill/>
            <a:ln w="20638" cap="rnd">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 name="Line 37"/>
            <p:cNvSpPr>
              <a:spLocks noChangeShapeType="1"/>
            </p:cNvSpPr>
            <p:nvPr/>
          </p:nvSpPr>
          <p:spPr bwMode="auto">
            <a:xfrm flipH="1">
              <a:off x="4187588" y="2959988"/>
              <a:ext cx="79375" cy="0"/>
            </a:xfrm>
            <a:prstGeom prst="line">
              <a:avLst/>
            </a:prstGeom>
            <a:noFill/>
            <a:ln w="20638" cap="rnd">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 name="Line 38"/>
            <p:cNvSpPr>
              <a:spLocks noChangeShapeType="1"/>
            </p:cNvSpPr>
            <p:nvPr/>
          </p:nvSpPr>
          <p:spPr bwMode="auto">
            <a:xfrm flipH="1" flipV="1">
              <a:off x="4262201" y="2780600"/>
              <a:ext cx="55562" cy="55562"/>
            </a:xfrm>
            <a:prstGeom prst="line">
              <a:avLst/>
            </a:prstGeom>
            <a:noFill/>
            <a:ln w="20638" cap="rnd">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9" name="Oval 39"/>
          <p:cNvSpPr>
            <a:spLocks noChangeArrowheads="1"/>
          </p:cNvSpPr>
          <p:nvPr/>
        </p:nvSpPr>
        <p:spPr bwMode="auto">
          <a:xfrm>
            <a:off x="381000" y="2305537"/>
            <a:ext cx="1493838" cy="1493838"/>
          </a:xfrm>
          <a:prstGeom prst="ellipse">
            <a:avLst/>
          </a:prstGeom>
          <a:solidFill>
            <a:schemeClr val="accent2"/>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dirty="0"/>
          </a:p>
        </p:txBody>
      </p:sp>
      <p:grpSp>
        <p:nvGrpSpPr>
          <p:cNvPr id="70" name="组合 45"/>
          <p:cNvGrpSpPr/>
          <p:nvPr/>
        </p:nvGrpSpPr>
        <p:grpSpPr bwMode="auto">
          <a:xfrm>
            <a:off x="969963" y="2611607"/>
            <a:ext cx="582612" cy="639763"/>
            <a:chOff x="895113" y="2147188"/>
            <a:chExt cx="582612" cy="639762"/>
          </a:xfrm>
        </p:grpSpPr>
        <p:sp>
          <p:nvSpPr>
            <p:cNvPr id="71" name="Rectangle 40"/>
            <p:cNvSpPr>
              <a:spLocks noChangeArrowheads="1"/>
            </p:cNvSpPr>
            <p:nvPr/>
          </p:nvSpPr>
          <p:spPr bwMode="auto">
            <a:xfrm>
              <a:off x="895113" y="2453575"/>
              <a:ext cx="122237" cy="269875"/>
            </a:xfrm>
            <a:prstGeom prst="rect">
              <a:avLst/>
            </a:prstGeom>
            <a:noFill/>
            <a:ln w="20638" cap="rnd">
              <a:solidFill>
                <a:srgbClr val="FFFFFF"/>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72" name="Freeform 41"/>
            <p:cNvSpPr/>
            <p:nvPr/>
          </p:nvSpPr>
          <p:spPr bwMode="auto">
            <a:xfrm>
              <a:off x="1060213" y="2147188"/>
              <a:ext cx="417512" cy="639762"/>
            </a:xfrm>
            <a:custGeom>
              <a:avLst/>
              <a:gdLst>
                <a:gd name="T0" fmla="*/ 2147483646 w 735"/>
                <a:gd name="T1" fmla="*/ 2147483646 h 1123"/>
                <a:gd name="T2" fmla="*/ 0 w 735"/>
                <a:gd name="T3" fmla="*/ 2147483646 h 1123"/>
                <a:gd name="T4" fmla="*/ 2147483646 w 735"/>
                <a:gd name="T5" fmla="*/ 0 h 1123"/>
                <a:gd name="T6" fmla="*/ 2147483646 w 735"/>
                <a:gd name="T7" fmla="*/ 2147483646 h 1123"/>
                <a:gd name="T8" fmla="*/ 2147483646 w 735"/>
                <a:gd name="T9" fmla="*/ 2147483646 h 1123"/>
                <a:gd name="T10" fmla="*/ 2147483646 w 735"/>
                <a:gd name="T11" fmla="*/ 2147483646 h 1123"/>
                <a:gd name="T12" fmla="*/ 2147483646 w 735"/>
                <a:gd name="T13" fmla="*/ 2147483646 h 1123"/>
                <a:gd name="T14" fmla="*/ 2147483646 w 735"/>
                <a:gd name="T15" fmla="*/ 2147483646 h 1123"/>
                <a:gd name="T16" fmla="*/ 2147483646 w 735"/>
                <a:gd name="T17" fmla="*/ 2147483646 h 1123"/>
                <a:gd name="T18" fmla="*/ 2147483646 w 735"/>
                <a:gd name="T19" fmla="*/ 2147483646 h 1123"/>
                <a:gd name="T20" fmla="*/ 2147483646 w 735"/>
                <a:gd name="T21" fmla="*/ 2147483646 h 1123"/>
                <a:gd name="T22" fmla="*/ 2147483646 w 735"/>
                <a:gd name="T23" fmla="*/ 2147483646 h 1123"/>
                <a:gd name="T24" fmla="*/ 2147483646 w 735"/>
                <a:gd name="T25" fmla="*/ 2147483646 h 1123"/>
                <a:gd name="T26" fmla="*/ 2147483646 w 735"/>
                <a:gd name="T27" fmla="*/ 2147483646 h 1123"/>
                <a:gd name="T28" fmla="*/ 2147483646 w 735"/>
                <a:gd name="T29" fmla="*/ 2147483646 h 1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35" h="1123">
                  <a:moveTo>
                    <a:pt x="2" y="961"/>
                  </a:moveTo>
                  <a:cubicBezTo>
                    <a:pt x="0" y="568"/>
                    <a:pt x="0" y="568"/>
                    <a:pt x="0" y="568"/>
                  </a:cubicBezTo>
                  <a:cubicBezTo>
                    <a:pt x="0" y="568"/>
                    <a:pt x="315" y="365"/>
                    <a:pt x="310" y="0"/>
                  </a:cubicBezTo>
                  <a:cubicBezTo>
                    <a:pt x="372" y="0"/>
                    <a:pt x="463" y="14"/>
                    <a:pt x="456" y="148"/>
                  </a:cubicBezTo>
                  <a:cubicBezTo>
                    <a:pt x="449" y="283"/>
                    <a:pt x="358" y="329"/>
                    <a:pt x="360" y="427"/>
                  </a:cubicBezTo>
                  <a:cubicBezTo>
                    <a:pt x="433" y="427"/>
                    <a:pt x="641" y="420"/>
                    <a:pt x="641" y="420"/>
                  </a:cubicBezTo>
                  <a:cubicBezTo>
                    <a:pt x="641" y="420"/>
                    <a:pt x="735" y="409"/>
                    <a:pt x="734" y="512"/>
                  </a:cubicBezTo>
                  <a:cubicBezTo>
                    <a:pt x="733" y="585"/>
                    <a:pt x="671" y="591"/>
                    <a:pt x="671" y="591"/>
                  </a:cubicBezTo>
                  <a:cubicBezTo>
                    <a:pt x="671" y="591"/>
                    <a:pt x="724" y="613"/>
                    <a:pt x="720" y="679"/>
                  </a:cubicBezTo>
                  <a:cubicBezTo>
                    <a:pt x="715" y="745"/>
                    <a:pt x="645" y="748"/>
                    <a:pt x="645" y="748"/>
                  </a:cubicBezTo>
                  <a:cubicBezTo>
                    <a:pt x="645" y="748"/>
                    <a:pt x="709" y="766"/>
                    <a:pt x="700" y="834"/>
                  </a:cubicBezTo>
                  <a:cubicBezTo>
                    <a:pt x="691" y="903"/>
                    <a:pt x="625" y="899"/>
                    <a:pt x="625" y="899"/>
                  </a:cubicBezTo>
                  <a:cubicBezTo>
                    <a:pt x="625" y="899"/>
                    <a:pt x="671" y="933"/>
                    <a:pt x="659" y="971"/>
                  </a:cubicBezTo>
                  <a:cubicBezTo>
                    <a:pt x="640" y="1024"/>
                    <a:pt x="545" y="1034"/>
                    <a:pt x="545" y="1034"/>
                  </a:cubicBezTo>
                  <a:cubicBezTo>
                    <a:pt x="545" y="1034"/>
                    <a:pt x="274" y="1123"/>
                    <a:pt x="2" y="961"/>
                  </a:cubicBezTo>
                  <a:close/>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Oval 42"/>
            <p:cNvSpPr>
              <a:spLocks noChangeArrowheads="1"/>
            </p:cNvSpPr>
            <p:nvPr/>
          </p:nvSpPr>
          <p:spPr bwMode="auto">
            <a:xfrm>
              <a:off x="926863" y="2634550"/>
              <a:ext cx="57150" cy="57150"/>
            </a:xfrm>
            <a:prstGeom prst="ellipse">
              <a:avLst/>
            </a:prstGeom>
            <a:noFill/>
            <a:ln w="20638" cap="rnd">
              <a:solidFill>
                <a:srgbClr val="FFFFFF"/>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sp>
        <p:nvSpPr>
          <p:cNvPr id="74" name="Oval 43"/>
          <p:cNvSpPr>
            <a:spLocks noChangeArrowheads="1"/>
          </p:cNvSpPr>
          <p:nvPr/>
        </p:nvSpPr>
        <p:spPr bwMode="auto">
          <a:xfrm>
            <a:off x="841058" y="4260702"/>
            <a:ext cx="1482725" cy="1482725"/>
          </a:xfrm>
          <a:prstGeom prst="ellipse">
            <a:avLst/>
          </a:prstGeom>
          <a:solidFill>
            <a:schemeClr val="accent4"/>
          </a:solidFill>
          <a:ln>
            <a:noFill/>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nvGrpSpPr>
          <p:cNvPr id="75" name="组合 44"/>
          <p:cNvGrpSpPr/>
          <p:nvPr/>
        </p:nvGrpSpPr>
        <p:grpSpPr bwMode="auto">
          <a:xfrm>
            <a:off x="1354138" y="4727745"/>
            <a:ext cx="509587" cy="511175"/>
            <a:chOff x="1279288" y="4263325"/>
            <a:chExt cx="509587" cy="511175"/>
          </a:xfrm>
        </p:grpSpPr>
        <p:sp>
          <p:nvSpPr>
            <p:cNvPr id="76" name="Line 44"/>
            <p:cNvSpPr>
              <a:spLocks noChangeShapeType="1"/>
            </p:cNvSpPr>
            <p:nvPr/>
          </p:nvSpPr>
          <p:spPr bwMode="auto">
            <a:xfrm>
              <a:off x="1344376" y="4263325"/>
              <a:ext cx="0" cy="511175"/>
            </a:xfrm>
            <a:prstGeom prst="line">
              <a:avLst/>
            </a:prstGeom>
            <a:noFill/>
            <a:ln w="20638" cap="rnd">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 name="Line 45"/>
            <p:cNvSpPr>
              <a:spLocks noChangeShapeType="1"/>
            </p:cNvSpPr>
            <p:nvPr/>
          </p:nvSpPr>
          <p:spPr bwMode="auto">
            <a:xfrm flipH="1">
              <a:off x="1279288" y="4706238"/>
              <a:ext cx="509587" cy="0"/>
            </a:xfrm>
            <a:prstGeom prst="line">
              <a:avLst/>
            </a:prstGeom>
            <a:noFill/>
            <a:ln w="20638" cap="rnd">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 name="Freeform 46"/>
            <p:cNvSpPr/>
            <p:nvPr/>
          </p:nvSpPr>
          <p:spPr bwMode="auto">
            <a:xfrm>
              <a:off x="1398351" y="4390325"/>
              <a:ext cx="314325" cy="228600"/>
            </a:xfrm>
            <a:custGeom>
              <a:avLst/>
              <a:gdLst>
                <a:gd name="T0" fmla="*/ 0 w 198"/>
                <a:gd name="T1" fmla="*/ 2147483646 h 144"/>
                <a:gd name="T2" fmla="*/ 2147483646 w 198"/>
                <a:gd name="T3" fmla="*/ 2147483646 h 144"/>
                <a:gd name="T4" fmla="*/ 2147483646 w 198"/>
                <a:gd name="T5" fmla="*/ 2147483646 h 144"/>
                <a:gd name="T6" fmla="*/ 2147483646 w 198"/>
                <a:gd name="T7" fmla="*/ 0 h 144"/>
                <a:gd name="T8" fmla="*/ 2147483646 w 198"/>
                <a:gd name="T9" fmla="*/ 2147483646 h 144"/>
                <a:gd name="T10" fmla="*/ 2147483646 w 198"/>
                <a:gd name="T11" fmla="*/ 0 h 144"/>
                <a:gd name="T12" fmla="*/ 2147483646 w 198"/>
                <a:gd name="T13" fmla="*/ 0 h 1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144">
                  <a:moveTo>
                    <a:pt x="0" y="144"/>
                  </a:moveTo>
                  <a:lnTo>
                    <a:pt x="65" y="79"/>
                  </a:lnTo>
                  <a:lnTo>
                    <a:pt x="92" y="106"/>
                  </a:lnTo>
                  <a:lnTo>
                    <a:pt x="198" y="0"/>
                  </a:lnTo>
                  <a:lnTo>
                    <a:pt x="198" y="41"/>
                  </a:lnTo>
                  <a:lnTo>
                    <a:pt x="198" y="0"/>
                  </a:lnTo>
                  <a:lnTo>
                    <a:pt x="158" y="0"/>
                  </a:lnTo>
                </a:path>
              </a:pathLst>
            </a:custGeom>
            <a:noFill/>
            <a:ln w="20638"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0" name="文本框 8"/>
          <p:cNvSpPr txBox="1">
            <a:spLocks noChangeArrowheads="1"/>
          </p:cNvSpPr>
          <p:nvPr/>
        </p:nvSpPr>
        <p:spPr bwMode="auto">
          <a:xfrm>
            <a:off x="4233228" y="3890815"/>
            <a:ext cx="619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81" name="文本框 8"/>
          <p:cNvSpPr txBox="1">
            <a:spLocks noChangeArrowheads="1"/>
          </p:cNvSpPr>
          <p:nvPr/>
        </p:nvSpPr>
        <p:spPr bwMode="auto">
          <a:xfrm>
            <a:off x="3324225" y="5683420"/>
            <a:ext cx="619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82" name="文本框 8"/>
          <p:cNvSpPr txBox="1">
            <a:spLocks noChangeArrowheads="1"/>
          </p:cNvSpPr>
          <p:nvPr/>
        </p:nvSpPr>
        <p:spPr bwMode="auto">
          <a:xfrm>
            <a:off x="1254125" y="5353220"/>
            <a:ext cx="619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65985" y="3571240"/>
            <a:ext cx="1456690" cy="583565"/>
          </a:xfrm>
          <a:prstGeom prst="rect">
            <a:avLst/>
          </a:prstGeom>
          <a:noFill/>
        </p:spPr>
        <p:txBody>
          <a:bodyPr wrap="square" rtlCol="0">
            <a:spAutoFit/>
          </a:bodyPr>
          <a:p>
            <a:r>
              <a:rPr lang="zh-CN" altLang="en-US" sz="3200" b="1"/>
              <a:t>结论</a:t>
            </a:r>
            <a:endParaRPr lang="zh-CN" altLang="en-US" sz="3200" b="1"/>
          </a:p>
        </p:txBody>
      </p:sp>
      <p:sp>
        <p:nvSpPr>
          <p:cNvPr id="3" name="文本框 2"/>
          <p:cNvSpPr txBox="1"/>
          <p:nvPr/>
        </p:nvSpPr>
        <p:spPr>
          <a:xfrm>
            <a:off x="6116320" y="2070735"/>
            <a:ext cx="5027295" cy="1198880"/>
          </a:xfrm>
          <a:prstGeom prst="rect">
            <a:avLst/>
          </a:prstGeom>
          <a:noFill/>
        </p:spPr>
        <p:txBody>
          <a:bodyPr wrap="square" rtlCol="0">
            <a:spAutoFit/>
          </a:bodyPr>
          <a:p>
            <a:r>
              <a:rPr lang="zh-CN" altLang="en-US"/>
              <a:t>根据以上分析，目前锦州从事体育服务的市场潜力大，竞争对手不多，服务类型单一。根据我公司的产品线和市场容量，锦州环球名师教育咨询有限公司是大有作为的。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2000"/>
                                  </p:stCondLst>
                                  <p:iterate type="wd">
                                    <p:tmPct val="10000"/>
                                  </p:iterate>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2" grpId="0"/>
      <p:bldP spid="24" grpId="0"/>
      <p:bldP spid="80" grpId="0"/>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23"/>
          <p:cNvGrpSpPr/>
          <p:nvPr/>
        </p:nvGrpSpPr>
        <p:grpSpPr bwMode="auto">
          <a:xfrm>
            <a:off x="1228725" y="1911565"/>
            <a:ext cx="1350963" cy="1360487"/>
            <a:chOff x="58056" y="2076450"/>
            <a:chExt cx="1350963" cy="1360487"/>
          </a:xfrm>
        </p:grpSpPr>
        <p:sp>
          <p:nvSpPr>
            <p:cNvPr id="10" name="Oval 5"/>
            <p:cNvSpPr>
              <a:spLocks noChangeArrowheads="1"/>
            </p:cNvSpPr>
            <p:nvPr/>
          </p:nvSpPr>
          <p:spPr bwMode="auto">
            <a:xfrm>
              <a:off x="58056" y="2076450"/>
              <a:ext cx="1350963" cy="136048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dirty="0"/>
            </a:p>
          </p:txBody>
        </p:sp>
        <p:sp>
          <p:nvSpPr>
            <p:cNvPr id="11" name="Rectangle 6"/>
            <p:cNvSpPr>
              <a:spLocks noChangeArrowheads="1"/>
            </p:cNvSpPr>
            <p:nvPr/>
          </p:nvSpPr>
          <p:spPr bwMode="auto">
            <a:xfrm>
              <a:off x="710519" y="2755900"/>
              <a:ext cx="30163"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2" name="Freeform 7"/>
            <p:cNvSpPr>
              <a:spLocks noEditPoints="1"/>
            </p:cNvSpPr>
            <p:nvPr/>
          </p:nvSpPr>
          <p:spPr bwMode="auto">
            <a:xfrm>
              <a:off x="696231" y="2741613"/>
              <a:ext cx="63500" cy="63500"/>
            </a:xfrm>
            <a:custGeom>
              <a:avLst/>
              <a:gdLst>
                <a:gd name="T0" fmla="*/ 2147483646 w 17"/>
                <a:gd name="T1" fmla="*/ 2147483646 h 17"/>
                <a:gd name="T2" fmla="*/ 2147483646 w 17"/>
                <a:gd name="T3" fmla="*/ 2147483646 h 17"/>
                <a:gd name="T4" fmla="*/ 2147483646 w 17"/>
                <a:gd name="T5" fmla="*/ 2147483646 h 17"/>
                <a:gd name="T6" fmla="*/ 2147483646 w 17"/>
                <a:gd name="T7" fmla="*/ 2147483646 h 17"/>
                <a:gd name="T8" fmla="*/ 2147483646 w 17"/>
                <a:gd name="T9" fmla="*/ 2147483646 h 17"/>
                <a:gd name="T10" fmla="*/ 2147483646 w 17"/>
                <a:gd name="T11" fmla="*/ 0 h 17"/>
                <a:gd name="T12" fmla="*/ 0 w 17"/>
                <a:gd name="T13" fmla="*/ 2147483646 h 17"/>
                <a:gd name="T14" fmla="*/ 2147483646 w 17"/>
                <a:gd name="T15" fmla="*/ 2147483646 h 17"/>
                <a:gd name="T16" fmla="*/ 2147483646 w 17"/>
                <a:gd name="T17" fmla="*/ 2147483646 h 17"/>
                <a:gd name="T18" fmla="*/ 2147483646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7">
                  <a:moveTo>
                    <a:pt x="8" y="8"/>
                  </a:moveTo>
                  <a:cubicBezTo>
                    <a:pt x="9" y="8"/>
                    <a:pt x="9" y="8"/>
                    <a:pt x="9" y="8"/>
                  </a:cubicBezTo>
                  <a:cubicBezTo>
                    <a:pt x="9" y="9"/>
                    <a:pt x="9" y="9"/>
                    <a:pt x="8" y="9"/>
                  </a:cubicBezTo>
                  <a:cubicBezTo>
                    <a:pt x="8" y="9"/>
                    <a:pt x="8" y="9"/>
                    <a:pt x="8" y="8"/>
                  </a:cubicBezTo>
                  <a:cubicBezTo>
                    <a:pt x="8" y="8"/>
                    <a:pt x="8" y="8"/>
                    <a:pt x="8" y="8"/>
                  </a:cubicBezTo>
                  <a:moveTo>
                    <a:pt x="8" y="0"/>
                  </a:moveTo>
                  <a:cubicBezTo>
                    <a:pt x="4" y="0"/>
                    <a:pt x="0" y="3"/>
                    <a:pt x="0" y="8"/>
                  </a:cubicBezTo>
                  <a:cubicBezTo>
                    <a:pt x="0" y="13"/>
                    <a:pt x="4" y="17"/>
                    <a:pt x="8" y="17"/>
                  </a:cubicBezTo>
                  <a:cubicBezTo>
                    <a:pt x="13" y="17"/>
                    <a:pt x="17" y="13"/>
                    <a:pt x="17" y="8"/>
                  </a:cubicBezTo>
                  <a:cubicBezTo>
                    <a:pt x="17" y="3"/>
                    <a:pt x="13" y="0"/>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Rectangle 8"/>
            <p:cNvSpPr>
              <a:spLocks noChangeArrowheads="1"/>
            </p:cNvSpPr>
            <p:nvPr/>
          </p:nvSpPr>
          <p:spPr bwMode="auto">
            <a:xfrm>
              <a:off x="534306" y="2416175"/>
              <a:ext cx="385763" cy="30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4" name="Freeform 9"/>
            <p:cNvSpPr>
              <a:spLocks noEditPoints="1"/>
            </p:cNvSpPr>
            <p:nvPr/>
          </p:nvSpPr>
          <p:spPr bwMode="auto">
            <a:xfrm>
              <a:off x="481919" y="2495550"/>
              <a:ext cx="492125" cy="600075"/>
            </a:xfrm>
            <a:custGeom>
              <a:avLst/>
              <a:gdLst>
                <a:gd name="T0" fmla="*/ 2147483646 w 310"/>
                <a:gd name="T1" fmla="*/ 2147483646 h 378"/>
                <a:gd name="T2" fmla="*/ 2147483646 w 310"/>
                <a:gd name="T3" fmla="*/ 2147483646 h 378"/>
                <a:gd name="T4" fmla="*/ 0 w 310"/>
                <a:gd name="T5" fmla="*/ 2147483646 h 378"/>
                <a:gd name="T6" fmla="*/ 2147483646 w 310"/>
                <a:gd name="T7" fmla="*/ 2147483646 h 378"/>
                <a:gd name="T8" fmla="*/ 2147483646 w 310"/>
                <a:gd name="T9" fmla="*/ 0 h 378"/>
                <a:gd name="T10" fmla="*/ 2147483646 w 310"/>
                <a:gd name="T11" fmla="*/ 0 h 378"/>
                <a:gd name="T12" fmla="*/ 2147483646 w 310"/>
                <a:gd name="T13" fmla="*/ 2147483646 h 378"/>
                <a:gd name="T14" fmla="*/ 2147483646 w 310"/>
                <a:gd name="T15" fmla="*/ 2147483646 h 378"/>
                <a:gd name="T16" fmla="*/ 2147483646 w 310"/>
                <a:gd name="T17" fmla="*/ 2147483646 h 378"/>
                <a:gd name="T18" fmla="*/ 2147483646 w 310"/>
                <a:gd name="T19" fmla="*/ 2147483646 h 378"/>
                <a:gd name="T20" fmla="*/ 2147483646 w 310"/>
                <a:gd name="T21" fmla="*/ 2147483646 h 378"/>
                <a:gd name="T22" fmla="*/ 2147483646 w 310"/>
                <a:gd name="T23" fmla="*/ 2147483646 h 378"/>
                <a:gd name="T24" fmla="*/ 2147483646 w 310"/>
                <a:gd name="T25" fmla="*/ 2147483646 h 378"/>
                <a:gd name="T26" fmla="*/ 2147483646 w 310"/>
                <a:gd name="T27" fmla="*/ 2147483646 h 378"/>
                <a:gd name="T28" fmla="*/ 2147483646 w 310"/>
                <a:gd name="T29" fmla="*/ 2147483646 h 378"/>
                <a:gd name="T30" fmla="*/ 2147483646 w 310"/>
                <a:gd name="T31" fmla="*/ 2147483646 h 378"/>
                <a:gd name="T32" fmla="*/ 2147483646 w 310"/>
                <a:gd name="T33" fmla="*/ 2147483646 h 378"/>
                <a:gd name="T34" fmla="*/ 2147483646 w 310"/>
                <a:gd name="T35" fmla="*/ 2147483646 h 3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0" h="378">
                  <a:moveTo>
                    <a:pt x="165" y="378"/>
                  </a:moveTo>
                  <a:lnTo>
                    <a:pt x="144" y="378"/>
                  </a:lnTo>
                  <a:lnTo>
                    <a:pt x="0" y="193"/>
                  </a:lnTo>
                  <a:lnTo>
                    <a:pt x="64" y="62"/>
                  </a:lnTo>
                  <a:lnTo>
                    <a:pt x="64" y="0"/>
                  </a:lnTo>
                  <a:lnTo>
                    <a:pt x="246" y="0"/>
                  </a:lnTo>
                  <a:lnTo>
                    <a:pt x="246" y="62"/>
                  </a:lnTo>
                  <a:lnTo>
                    <a:pt x="310" y="193"/>
                  </a:lnTo>
                  <a:lnTo>
                    <a:pt x="165" y="378"/>
                  </a:lnTo>
                  <a:close/>
                  <a:moveTo>
                    <a:pt x="154" y="359"/>
                  </a:moveTo>
                  <a:lnTo>
                    <a:pt x="156" y="359"/>
                  </a:lnTo>
                  <a:lnTo>
                    <a:pt x="286" y="190"/>
                  </a:lnTo>
                  <a:lnTo>
                    <a:pt x="227" y="66"/>
                  </a:lnTo>
                  <a:lnTo>
                    <a:pt x="227" y="19"/>
                  </a:lnTo>
                  <a:lnTo>
                    <a:pt x="83" y="19"/>
                  </a:lnTo>
                  <a:lnTo>
                    <a:pt x="83" y="66"/>
                  </a:lnTo>
                  <a:lnTo>
                    <a:pt x="21" y="190"/>
                  </a:lnTo>
                  <a:lnTo>
                    <a:pt x="154" y="35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5" name="组合 24"/>
          <p:cNvGrpSpPr/>
          <p:nvPr/>
        </p:nvGrpSpPr>
        <p:grpSpPr bwMode="auto">
          <a:xfrm>
            <a:off x="4035425" y="1936965"/>
            <a:ext cx="1339850" cy="1349375"/>
            <a:chOff x="3706131" y="2082800"/>
            <a:chExt cx="1339850" cy="1349375"/>
          </a:xfrm>
        </p:grpSpPr>
        <p:sp>
          <p:nvSpPr>
            <p:cNvPr id="16" name="Oval 10"/>
            <p:cNvSpPr>
              <a:spLocks noChangeArrowheads="1"/>
            </p:cNvSpPr>
            <p:nvPr/>
          </p:nvSpPr>
          <p:spPr bwMode="auto">
            <a:xfrm>
              <a:off x="3706131" y="2082800"/>
              <a:ext cx="1339850" cy="1349375"/>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7" name="Freeform 11"/>
            <p:cNvSpPr>
              <a:spLocks noEditPoints="1"/>
            </p:cNvSpPr>
            <p:nvPr/>
          </p:nvSpPr>
          <p:spPr bwMode="auto">
            <a:xfrm>
              <a:off x="4006169" y="2479675"/>
              <a:ext cx="709613" cy="465137"/>
            </a:xfrm>
            <a:custGeom>
              <a:avLst/>
              <a:gdLst>
                <a:gd name="T0" fmla="*/ 2147483646 w 189"/>
                <a:gd name="T1" fmla="*/ 2147483646 h 123"/>
                <a:gd name="T2" fmla="*/ 2147483646 w 189"/>
                <a:gd name="T3" fmla="*/ 2147483646 h 123"/>
                <a:gd name="T4" fmla="*/ 0 w 189"/>
                <a:gd name="T5" fmla="*/ 2147483646 h 123"/>
                <a:gd name="T6" fmla="*/ 0 w 189"/>
                <a:gd name="T7" fmla="*/ 2147483646 h 123"/>
                <a:gd name="T8" fmla="*/ 2147483646 w 189"/>
                <a:gd name="T9" fmla="*/ 0 h 123"/>
                <a:gd name="T10" fmla="*/ 2147483646 w 189"/>
                <a:gd name="T11" fmla="*/ 0 h 123"/>
                <a:gd name="T12" fmla="*/ 2147483646 w 189"/>
                <a:gd name="T13" fmla="*/ 2147483646 h 123"/>
                <a:gd name="T14" fmla="*/ 2147483646 w 189"/>
                <a:gd name="T15" fmla="*/ 2147483646 h 123"/>
                <a:gd name="T16" fmla="*/ 2147483646 w 189"/>
                <a:gd name="T17" fmla="*/ 2147483646 h 123"/>
                <a:gd name="T18" fmla="*/ 2147483646 w 189"/>
                <a:gd name="T19" fmla="*/ 2147483646 h 123"/>
                <a:gd name="T20" fmla="*/ 2147483646 w 189"/>
                <a:gd name="T21" fmla="*/ 2147483646 h 123"/>
                <a:gd name="T22" fmla="*/ 2147483646 w 189"/>
                <a:gd name="T23" fmla="*/ 2147483646 h 123"/>
                <a:gd name="T24" fmla="*/ 2147483646 w 189"/>
                <a:gd name="T25" fmla="*/ 2147483646 h 123"/>
                <a:gd name="T26" fmla="*/ 2147483646 w 189"/>
                <a:gd name="T27" fmla="*/ 2147483646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9" h="123">
                  <a:moveTo>
                    <a:pt x="185" y="123"/>
                  </a:moveTo>
                  <a:cubicBezTo>
                    <a:pt x="4" y="123"/>
                    <a:pt x="4" y="123"/>
                    <a:pt x="4" y="123"/>
                  </a:cubicBezTo>
                  <a:cubicBezTo>
                    <a:pt x="2" y="123"/>
                    <a:pt x="0" y="121"/>
                    <a:pt x="0" y="119"/>
                  </a:cubicBezTo>
                  <a:cubicBezTo>
                    <a:pt x="0" y="4"/>
                    <a:pt x="0" y="4"/>
                    <a:pt x="0" y="4"/>
                  </a:cubicBezTo>
                  <a:cubicBezTo>
                    <a:pt x="0" y="2"/>
                    <a:pt x="2" y="0"/>
                    <a:pt x="4" y="0"/>
                  </a:cubicBezTo>
                  <a:cubicBezTo>
                    <a:pt x="185" y="0"/>
                    <a:pt x="185" y="0"/>
                    <a:pt x="185" y="0"/>
                  </a:cubicBezTo>
                  <a:cubicBezTo>
                    <a:pt x="187" y="0"/>
                    <a:pt x="189" y="2"/>
                    <a:pt x="189" y="4"/>
                  </a:cubicBezTo>
                  <a:cubicBezTo>
                    <a:pt x="189" y="119"/>
                    <a:pt x="189" y="119"/>
                    <a:pt x="189" y="119"/>
                  </a:cubicBezTo>
                  <a:cubicBezTo>
                    <a:pt x="189" y="121"/>
                    <a:pt x="187" y="123"/>
                    <a:pt x="185" y="123"/>
                  </a:cubicBezTo>
                  <a:close/>
                  <a:moveTo>
                    <a:pt x="8" y="115"/>
                  </a:moveTo>
                  <a:cubicBezTo>
                    <a:pt x="181" y="115"/>
                    <a:pt x="181" y="115"/>
                    <a:pt x="181" y="115"/>
                  </a:cubicBezTo>
                  <a:cubicBezTo>
                    <a:pt x="181" y="8"/>
                    <a:pt x="181" y="8"/>
                    <a:pt x="181" y="8"/>
                  </a:cubicBezTo>
                  <a:cubicBezTo>
                    <a:pt x="8" y="8"/>
                    <a:pt x="8" y="8"/>
                    <a:pt x="8" y="8"/>
                  </a:cubicBezTo>
                  <a:lnTo>
                    <a:pt x="8" y="1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2"/>
            <p:cNvSpPr>
              <a:spLocks noEditPoints="1"/>
            </p:cNvSpPr>
            <p:nvPr/>
          </p:nvSpPr>
          <p:spPr bwMode="auto">
            <a:xfrm>
              <a:off x="4066494" y="2540000"/>
              <a:ext cx="585788" cy="341312"/>
            </a:xfrm>
            <a:custGeom>
              <a:avLst/>
              <a:gdLst>
                <a:gd name="T0" fmla="*/ 2147483646 w 156"/>
                <a:gd name="T1" fmla="*/ 2147483646 h 90"/>
                <a:gd name="T2" fmla="*/ 2147483646 w 156"/>
                <a:gd name="T3" fmla="*/ 2147483646 h 90"/>
                <a:gd name="T4" fmla="*/ 0 w 156"/>
                <a:gd name="T5" fmla="*/ 2147483646 h 90"/>
                <a:gd name="T6" fmla="*/ 0 w 156"/>
                <a:gd name="T7" fmla="*/ 2147483646 h 90"/>
                <a:gd name="T8" fmla="*/ 2147483646 w 156"/>
                <a:gd name="T9" fmla="*/ 0 h 90"/>
                <a:gd name="T10" fmla="*/ 2147483646 w 156"/>
                <a:gd name="T11" fmla="*/ 0 h 90"/>
                <a:gd name="T12" fmla="*/ 2147483646 w 156"/>
                <a:gd name="T13" fmla="*/ 2147483646 h 90"/>
                <a:gd name="T14" fmla="*/ 2147483646 w 156"/>
                <a:gd name="T15" fmla="*/ 2147483646 h 90"/>
                <a:gd name="T16" fmla="*/ 2147483646 w 156"/>
                <a:gd name="T17" fmla="*/ 2147483646 h 90"/>
                <a:gd name="T18" fmla="*/ 2147483646 w 156"/>
                <a:gd name="T19" fmla="*/ 2147483646 h 90"/>
                <a:gd name="T20" fmla="*/ 2147483646 w 156"/>
                <a:gd name="T21" fmla="*/ 2147483646 h 90"/>
                <a:gd name="T22" fmla="*/ 2147483646 w 156"/>
                <a:gd name="T23" fmla="*/ 2147483646 h 90"/>
                <a:gd name="T24" fmla="*/ 2147483646 w 156"/>
                <a:gd name="T25" fmla="*/ 2147483646 h 90"/>
                <a:gd name="T26" fmla="*/ 2147483646 w 156"/>
                <a:gd name="T27" fmla="*/ 2147483646 h 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6" h="90">
                  <a:moveTo>
                    <a:pt x="152" y="90"/>
                  </a:moveTo>
                  <a:cubicBezTo>
                    <a:pt x="4" y="90"/>
                    <a:pt x="4" y="90"/>
                    <a:pt x="4" y="90"/>
                  </a:cubicBezTo>
                  <a:cubicBezTo>
                    <a:pt x="2" y="90"/>
                    <a:pt x="0" y="89"/>
                    <a:pt x="0" y="86"/>
                  </a:cubicBezTo>
                  <a:cubicBezTo>
                    <a:pt x="0" y="4"/>
                    <a:pt x="0" y="4"/>
                    <a:pt x="0" y="4"/>
                  </a:cubicBezTo>
                  <a:cubicBezTo>
                    <a:pt x="0" y="2"/>
                    <a:pt x="2" y="0"/>
                    <a:pt x="4" y="0"/>
                  </a:cubicBezTo>
                  <a:cubicBezTo>
                    <a:pt x="152" y="0"/>
                    <a:pt x="152" y="0"/>
                    <a:pt x="152" y="0"/>
                  </a:cubicBezTo>
                  <a:cubicBezTo>
                    <a:pt x="154" y="0"/>
                    <a:pt x="156" y="2"/>
                    <a:pt x="156" y="4"/>
                  </a:cubicBezTo>
                  <a:cubicBezTo>
                    <a:pt x="156" y="86"/>
                    <a:pt x="156" y="86"/>
                    <a:pt x="156" y="86"/>
                  </a:cubicBezTo>
                  <a:cubicBezTo>
                    <a:pt x="156" y="89"/>
                    <a:pt x="154" y="90"/>
                    <a:pt x="152" y="90"/>
                  </a:cubicBezTo>
                  <a:close/>
                  <a:moveTo>
                    <a:pt x="8" y="82"/>
                  </a:moveTo>
                  <a:cubicBezTo>
                    <a:pt x="148" y="82"/>
                    <a:pt x="148" y="82"/>
                    <a:pt x="148" y="82"/>
                  </a:cubicBezTo>
                  <a:cubicBezTo>
                    <a:pt x="148" y="8"/>
                    <a:pt x="148" y="8"/>
                    <a:pt x="148" y="8"/>
                  </a:cubicBezTo>
                  <a:cubicBezTo>
                    <a:pt x="8" y="8"/>
                    <a:pt x="8" y="8"/>
                    <a:pt x="8" y="8"/>
                  </a:cubicBezTo>
                  <a:lnTo>
                    <a:pt x="8" y="8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13"/>
            <p:cNvSpPr/>
            <p:nvPr/>
          </p:nvSpPr>
          <p:spPr bwMode="auto">
            <a:xfrm>
              <a:off x="3920444" y="3005138"/>
              <a:ext cx="889000" cy="30162"/>
            </a:xfrm>
            <a:custGeom>
              <a:avLst/>
              <a:gdLst>
                <a:gd name="T0" fmla="*/ 2147483646 w 237"/>
                <a:gd name="T1" fmla="*/ 2147483646 h 8"/>
                <a:gd name="T2" fmla="*/ 2147483646 w 237"/>
                <a:gd name="T3" fmla="*/ 2147483646 h 8"/>
                <a:gd name="T4" fmla="*/ 0 w 237"/>
                <a:gd name="T5" fmla="*/ 2147483646 h 8"/>
                <a:gd name="T6" fmla="*/ 2147483646 w 237"/>
                <a:gd name="T7" fmla="*/ 0 h 8"/>
                <a:gd name="T8" fmla="*/ 2147483646 w 237"/>
                <a:gd name="T9" fmla="*/ 0 h 8"/>
                <a:gd name="T10" fmla="*/ 2147483646 w 237"/>
                <a:gd name="T11" fmla="*/ 2147483646 h 8"/>
                <a:gd name="T12" fmla="*/ 2147483646 w 237"/>
                <a:gd name="T13" fmla="*/ 2147483646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 h="8">
                  <a:moveTo>
                    <a:pt x="233" y="8"/>
                  </a:moveTo>
                  <a:cubicBezTo>
                    <a:pt x="4" y="8"/>
                    <a:pt x="4" y="8"/>
                    <a:pt x="4" y="8"/>
                  </a:cubicBezTo>
                  <a:cubicBezTo>
                    <a:pt x="2" y="8"/>
                    <a:pt x="0" y="6"/>
                    <a:pt x="0" y="4"/>
                  </a:cubicBezTo>
                  <a:cubicBezTo>
                    <a:pt x="0" y="2"/>
                    <a:pt x="2" y="0"/>
                    <a:pt x="4" y="0"/>
                  </a:cubicBezTo>
                  <a:cubicBezTo>
                    <a:pt x="233" y="0"/>
                    <a:pt x="233" y="0"/>
                    <a:pt x="233" y="0"/>
                  </a:cubicBezTo>
                  <a:cubicBezTo>
                    <a:pt x="235" y="0"/>
                    <a:pt x="237" y="2"/>
                    <a:pt x="237" y="4"/>
                  </a:cubicBezTo>
                  <a:cubicBezTo>
                    <a:pt x="237" y="6"/>
                    <a:pt x="235" y="8"/>
                    <a:pt x="233"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 name="组合 25"/>
          <p:cNvGrpSpPr/>
          <p:nvPr/>
        </p:nvGrpSpPr>
        <p:grpSpPr bwMode="auto">
          <a:xfrm>
            <a:off x="6808788" y="1936965"/>
            <a:ext cx="1336675" cy="1346200"/>
            <a:chOff x="7249431" y="2082800"/>
            <a:chExt cx="1336675" cy="1346200"/>
          </a:xfrm>
        </p:grpSpPr>
        <p:sp>
          <p:nvSpPr>
            <p:cNvPr id="21" name="Oval 14"/>
            <p:cNvSpPr>
              <a:spLocks noChangeArrowheads="1"/>
            </p:cNvSpPr>
            <p:nvPr/>
          </p:nvSpPr>
          <p:spPr bwMode="auto">
            <a:xfrm>
              <a:off x="7249431" y="2082800"/>
              <a:ext cx="1336675" cy="1346200"/>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2" name="Freeform 15"/>
            <p:cNvSpPr>
              <a:spLocks noEditPoints="1"/>
            </p:cNvSpPr>
            <p:nvPr/>
          </p:nvSpPr>
          <p:spPr bwMode="auto">
            <a:xfrm>
              <a:off x="7576456" y="2389188"/>
              <a:ext cx="682625" cy="687387"/>
            </a:xfrm>
            <a:custGeom>
              <a:avLst/>
              <a:gdLst>
                <a:gd name="T0" fmla="*/ 2147483646 w 182"/>
                <a:gd name="T1" fmla="*/ 2147483646 h 182"/>
                <a:gd name="T2" fmla="*/ 2147483646 w 182"/>
                <a:gd name="T3" fmla="*/ 2147483646 h 182"/>
                <a:gd name="T4" fmla="*/ 2147483646 w 182"/>
                <a:gd name="T5" fmla="*/ 2147483646 h 182"/>
                <a:gd name="T6" fmla="*/ 2147483646 w 182"/>
                <a:gd name="T7" fmla="*/ 2147483646 h 182"/>
                <a:gd name="T8" fmla="*/ 2147483646 w 182"/>
                <a:gd name="T9" fmla="*/ 2147483646 h 182"/>
                <a:gd name="T10" fmla="*/ 0 w 182"/>
                <a:gd name="T11" fmla="*/ 2147483646 h 182"/>
                <a:gd name="T12" fmla="*/ 2147483646 w 182"/>
                <a:gd name="T13" fmla="*/ 2147483646 h 182"/>
                <a:gd name="T14" fmla="*/ 2147483646 w 182"/>
                <a:gd name="T15" fmla="*/ 2147483646 h 182"/>
                <a:gd name="T16" fmla="*/ 2147483646 w 182"/>
                <a:gd name="T17" fmla="*/ 2147483646 h 182"/>
                <a:gd name="T18" fmla="*/ 2147483646 w 182"/>
                <a:gd name="T19" fmla="*/ 2147483646 h 182"/>
                <a:gd name="T20" fmla="*/ 2147483646 w 182"/>
                <a:gd name="T21" fmla="*/ 2147483646 h 182"/>
                <a:gd name="T22" fmla="*/ 2147483646 w 182"/>
                <a:gd name="T23" fmla="*/ 0 h 182"/>
                <a:gd name="T24" fmla="*/ 2147483646 w 182"/>
                <a:gd name="T25" fmla="*/ 2147483646 h 182"/>
                <a:gd name="T26" fmla="*/ 2147483646 w 182"/>
                <a:gd name="T27" fmla="*/ 2147483646 h 182"/>
                <a:gd name="T28" fmla="*/ 2147483646 w 182"/>
                <a:gd name="T29" fmla="*/ 2147483646 h 182"/>
                <a:gd name="T30" fmla="*/ 2147483646 w 182"/>
                <a:gd name="T31" fmla="*/ 2147483646 h 182"/>
                <a:gd name="T32" fmla="*/ 2147483646 w 182"/>
                <a:gd name="T33" fmla="*/ 2147483646 h 182"/>
                <a:gd name="T34" fmla="*/ 2147483646 w 182"/>
                <a:gd name="T35" fmla="*/ 2147483646 h 182"/>
                <a:gd name="T36" fmla="*/ 2147483646 w 182"/>
                <a:gd name="T37" fmla="*/ 2147483646 h 182"/>
                <a:gd name="T38" fmla="*/ 2147483646 w 182"/>
                <a:gd name="T39" fmla="*/ 2147483646 h 182"/>
                <a:gd name="T40" fmla="*/ 2147483646 w 182"/>
                <a:gd name="T41" fmla="*/ 2147483646 h 182"/>
                <a:gd name="T42" fmla="*/ 2147483646 w 182"/>
                <a:gd name="T43" fmla="*/ 2147483646 h 182"/>
                <a:gd name="T44" fmla="*/ 2147483646 w 182"/>
                <a:gd name="T45" fmla="*/ 2147483646 h 182"/>
                <a:gd name="T46" fmla="*/ 2147483646 w 182"/>
                <a:gd name="T47" fmla="*/ 2147483646 h 182"/>
                <a:gd name="T48" fmla="*/ 2147483646 w 182"/>
                <a:gd name="T49" fmla="*/ 2147483646 h 182"/>
                <a:gd name="T50" fmla="*/ 2147483646 w 182"/>
                <a:gd name="T51" fmla="*/ 2147483646 h 182"/>
                <a:gd name="T52" fmla="*/ 2147483646 w 182"/>
                <a:gd name="T53" fmla="*/ 2147483646 h 182"/>
                <a:gd name="T54" fmla="*/ 2147483646 w 182"/>
                <a:gd name="T55" fmla="*/ 2147483646 h 182"/>
                <a:gd name="T56" fmla="*/ 2147483646 w 182"/>
                <a:gd name="T57" fmla="*/ 2147483646 h 182"/>
                <a:gd name="T58" fmla="*/ 2147483646 w 182"/>
                <a:gd name="T59" fmla="*/ 2147483646 h 182"/>
                <a:gd name="T60" fmla="*/ 2147483646 w 182"/>
                <a:gd name="T61" fmla="*/ 2147483646 h 182"/>
                <a:gd name="T62" fmla="*/ 2147483646 w 182"/>
                <a:gd name="T63" fmla="*/ 2147483646 h 182"/>
                <a:gd name="T64" fmla="*/ 2147483646 w 182"/>
                <a:gd name="T65" fmla="*/ 2147483646 h 182"/>
                <a:gd name="T66" fmla="*/ 2147483646 w 182"/>
                <a:gd name="T67" fmla="*/ 2147483646 h 182"/>
                <a:gd name="T68" fmla="*/ 2147483646 w 182"/>
                <a:gd name="T69" fmla="*/ 2147483646 h 182"/>
                <a:gd name="T70" fmla="*/ 2147483646 w 182"/>
                <a:gd name="T71" fmla="*/ 2147483646 h 182"/>
                <a:gd name="T72" fmla="*/ 2147483646 w 182"/>
                <a:gd name="T73" fmla="*/ 2147483646 h 182"/>
                <a:gd name="T74" fmla="*/ 2147483646 w 182"/>
                <a:gd name="T75" fmla="*/ 2147483646 h 182"/>
                <a:gd name="T76" fmla="*/ 2147483646 w 182"/>
                <a:gd name="T77" fmla="*/ 2147483646 h 182"/>
                <a:gd name="T78" fmla="*/ 2147483646 w 182"/>
                <a:gd name="T79" fmla="*/ 2147483646 h 182"/>
                <a:gd name="T80" fmla="*/ 2147483646 w 182"/>
                <a:gd name="T81" fmla="*/ 2147483646 h 182"/>
                <a:gd name="T82" fmla="*/ 2147483646 w 182"/>
                <a:gd name="T83" fmla="*/ 2147483646 h 182"/>
                <a:gd name="T84" fmla="*/ 2147483646 w 182"/>
                <a:gd name="T85" fmla="*/ 2147483646 h 182"/>
                <a:gd name="T86" fmla="*/ 2147483646 w 182"/>
                <a:gd name="T87" fmla="*/ 2147483646 h 182"/>
                <a:gd name="T88" fmla="*/ 2147483646 w 182"/>
                <a:gd name="T89" fmla="*/ 2147483646 h 182"/>
                <a:gd name="T90" fmla="*/ 2147483646 w 182"/>
                <a:gd name="T91" fmla="*/ 2147483646 h 182"/>
                <a:gd name="T92" fmla="*/ 2147483646 w 182"/>
                <a:gd name="T93" fmla="*/ 2147483646 h 182"/>
                <a:gd name="T94" fmla="*/ 2147483646 w 182"/>
                <a:gd name="T95" fmla="*/ 2147483646 h 182"/>
                <a:gd name="T96" fmla="*/ 2147483646 w 182"/>
                <a:gd name="T97" fmla="*/ 2147483646 h 182"/>
                <a:gd name="T98" fmla="*/ 2147483646 w 182"/>
                <a:gd name="T99" fmla="*/ 2147483646 h 1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2" h="182">
                  <a:moveTo>
                    <a:pt x="102" y="182"/>
                  </a:moveTo>
                  <a:cubicBezTo>
                    <a:pt x="81" y="182"/>
                    <a:pt x="81" y="182"/>
                    <a:pt x="81" y="182"/>
                  </a:cubicBezTo>
                  <a:cubicBezTo>
                    <a:pt x="76" y="182"/>
                    <a:pt x="71" y="178"/>
                    <a:pt x="71" y="172"/>
                  </a:cubicBezTo>
                  <a:cubicBezTo>
                    <a:pt x="71" y="159"/>
                    <a:pt x="71" y="159"/>
                    <a:pt x="71" y="159"/>
                  </a:cubicBezTo>
                  <a:cubicBezTo>
                    <a:pt x="71" y="158"/>
                    <a:pt x="70" y="156"/>
                    <a:pt x="69" y="155"/>
                  </a:cubicBezTo>
                  <a:cubicBezTo>
                    <a:pt x="62" y="153"/>
                    <a:pt x="62" y="153"/>
                    <a:pt x="62" y="153"/>
                  </a:cubicBezTo>
                  <a:cubicBezTo>
                    <a:pt x="60" y="152"/>
                    <a:pt x="59" y="152"/>
                    <a:pt x="58" y="153"/>
                  </a:cubicBezTo>
                  <a:cubicBezTo>
                    <a:pt x="48" y="163"/>
                    <a:pt x="48" y="163"/>
                    <a:pt x="48" y="163"/>
                  </a:cubicBezTo>
                  <a:cubicBezTo>
                    <a:pt x="44" y="166"/>
                    <a:pt x="38" y="166"/>
                    <a:pt x="34" y="163"/>
                  </a:cubicBezTo>
                  <a:cubicBezTo>
                    <a:pt x="20" y="148"/>
                    <a:pt x="20" y="148"/>
                    <a:pt x="20" y="148"/>
                  </a:cubicBezTo>
                  <a:cubicBezTo>
                    <a:pt x="18" y="146"/>
                    <a:pt x="17" y="144"/>
                    <a:pt x="17" y="141"/>
                  </a:cubicBezTo>
                  <a:cubicBezTo>
                    <a:pt x="17" y="139"/>
                    <a:pt x="18" y="136"/>
                    <a:pt x="20" y="134"/>
                  </a:cubicBezTo>
                  <a:cubicBezTo>
                    <a:pt x="29" y="125"/>
                    <a:pt x="29" y="125"/>
                    <a:pt x="29" y="125"/>
                  </a:cubicBezTo>
                  <a:cubicBezTo>
                    <a:pt x="30" y="124"/>
                    <a:pt x="31" y="122"/>
                    <a:pt x="30" y="120"/>
                  </a:cubicBezTo>
                  <a:cubicBezTo>
                    <a:pt x="27" y="114"/>
                    <a:pt x="27" y="114"/>
                    <a:pt x="27" y="114"/>
                  </a:cubicBezTo>
                  <a:cubicBezTo>
                    <a:pt x="27" y="113"/>
                    <a:pt x="25" y="111"/>
                    <a:pt x="24" y="111"/>
                  </a:cubicBezTo>
                  <a:cubicBezTo>
                    <a:pt x="10" y="111"/>
                    <a:pt x="10" y="111"/>
                    <a:pt x="10" y="111"/>
                  </a:cubicBezTo>
                  <a:cubicBezTo>
                    <a:pt x="5" y="111"/>
                    <a:pt x="0" y="107"/>
                    <a:pt x="0" y="101"/>
                  </a:cubicBezTo>
                  <a:cubicBezTo>
                    <a:pt x="0" y="81"/>
                    <a:pt x="0" y="81"/>
                    <a:pt x="0" y="81"/>
                  </a:cubicBezTo>
                  <a:cubicBezTo>
                    <a:pt x="0" y="75"/>
                    <a:pt x="5" y="71"/>
                    <a:pt x="10" y="71"/>
                  </a:cubicBezTo>
                  <a:cubicBezTo>
                    <a:pt x="24" y="71"/>
                    <a:pt x="24" y="71"/>
                    <a:pt x="24" y="71"/>
                  </a:cubicBezTo>
                  <a:cubicBezTo>
                    <a:pt x="25" y="71"/>
                    <a:pt x="27" y="70"/>
                    <a:pt x="27" y="68"/>
                  </a:cubicBezTo>
                  <a:cubicBezTo>
                    <a:pt x="30" y="62"/>
                    <a:pt x="30" y="62"/>
                    <a:pt x="30" y="62"/>
                  </a:cubicBezTo>
                  <a:cubicBezTo>
                    <a:pt x="31" y="60"/>
                    <a:pt x="30" y="58"/>
                    <a:pt x="29" y="57"/>
                  </a:cubicBezTo>
                  <a:cubicBezTo>
                    <a:pt x="20" y="48"/>
                    <a:pt x="20" y="48"/>
                    <a:pt x="20" y="48"/>
                  </a:cubicBezTo>
                  <a:cubicBezTo>
                    <a:pt x="18" y="46"/>
                    <a:pt x="17" y="44"/>
                    <a:pt x="17" y="41"/>
                  </a:cubicBezTo>
                  <a:cubicBezTo>
                    <a:pt x="17" y="38"/>
                    <a:pt x="18" y="36"/>
                    <a:pt x="20" y="34"/>
                  </a:cubicBezTo>
                  <a:cubicBezTo>
                    <a:pt x="34" y="19"/>
                    <a:pt x="34" y="19"/>
                    <a:pt x="34" y="19"/>
                  </a:cubicBezTo>
                  <a:cubicBezTo>
                    <a:pt x="38" y="16"/>
                    <a:pt x="44" y="16"/>
                    <a:pt x="48" y="19"/>
                  </a:cubicBezTo>
                  <a:cubicBezTo>
                    <a:pt x="58" y="29"/>
                    <a:pt x="58" y="29"/>
                    <a:pt x="58" y="29"/>
                  </a:cubicBezTo>
                  <a:cubicBezTo>
                    <a:pt x="59" y="30"/>
                    <a:pt x="61" y="30"/>
                    <a:pt x="62" y="30"/>
                  </a:cubicBezTo>
                  <a:cubicBezTo>
                    <a:pt x="68" y="27"/>
                    <a:pt x="68" y="27"/>
                    <a:pt x="68" y="27"/>
                  </a:cubicBezTo>
                  <a:cubicBezTo>
                    <a:pt x="70" y="26"/>
                    <a:pt x="71" y="25"/>
                    <a:pt x="71" y="23"/>
                  </a:cubicBezTo>
                  <a:cubicBezTo>
                    <a:pt x="71" y="10"/>
                    <a:pt x="71" y="10"/>
                    <a:pt x="71" y="10"/>
                  </a:cubicBezTo>
                  <a:cubicBezTo>
                    <a:pt x="71" y="4"/>
                    <a:pt x="76" y="0"/>
                    <a:pt x="81" y="0"/>
                  </a:cubicBezTo>
                  <a:cubicBezTo>
                    <a:pt x="102" y="0"/>
                    <a:pt x="102" y="0"/>
                    <a:pt x="102" y="0"/>
                  </a:cubicBezTo>
                  <a:cubicBezTo>
                    <a:pt x="107" y="0"/>
                    <a:pt x="112" y="4"/>
                    <a:pt x="112" y="10"/>
                  </a:cubicBezTo>
                  <a:cubicBezTo>
                    <a:pt x="112" y="23"/>
                    <a:pt x="112" y="23"/>
                    <a:pt x="112" y="23"/>
                  </a:cubicBezTo>
                  <a:cubicBezTo>
                    <a:pt x="112" y="25"/>
                    <a:pt x="113" y="26"/>
                    <a:pt x="114" y="27"/>
                  </a:cubicBezTo>
                  <a:cubicBezTo>
                    <a:pt x="120" y="29"/>
                    <a:pt x="120" y="29"/>
                    <a:pt x="120" y="29"/>
                  </a:cubicBezTo>
                  <a:cubicBezTo>
                    <a:pt x="122" y="30"/>
                    <a:pt x="124" y="30"/>
                    <a:pt x="125" y="29"/>
                  </a:cubicBezTo>
                  <a:cubicBezTo>
                    <a:pt x="135" y="19"/>
                    <a:pt x="135" y="19"/>
                    <a:pt x="135" y="19"/>
                  </a:cubicBezTo>
                  <a:cubicBezTo>
                    <a:pt x="138" y="16"/>
                    <a:pt x="145" y="16"/>
                    <a:pt x="148" y="19"/>
                  </a:cubicBezTo>
                  <a:cubicBezTo>
                    <a:pt x="163" y="34"/>
                    <a:pt x="163" y="34"/>
                    <a:pt x="163" y="34"/>
                  </a:cubicBezTo>
                  <a:cubicBezTo>
                    <a:pt x="165" y="36"/>
                    <a:pt x="166" y="38"/>
                    <a:pt x="166" y="41"/>
                  </a:cubicBezTo>
                  <a:cubicBezTo>
                    <a:pt x="166" y="44"/>
                    <a:pt x="165" y="46"/>
                    <a:pt x="163" y="48"/>
                  </a:cubicBezTo>
                  <a:cubicBezTo>
                    <a:pt x="154" y="57"/>
                    <a:pt x="154" y="57"/>
                    <a:pt x="154" y="57"/>
                  </a:cubicBezTo>
                  <a:cubicBezTo>
                    <a:pt x="153" y="58"/>
                    <a:pt x="152" y="60"/>
                    <a:pt x="153" y="62"/>
                  </a:cubicBezTo>
                  <a:cubicBezTo>
                    <a:pt x="156" y="68"/>
                    <a:pt x="156" y="68"/>
                    <a:pt x="156" y="68"/>
                  </a:cubicBezTo>
                  <a:cubicBezTo>
                    <a:pt x="156" y="70"/>
                    <a:pt x="158" y="71"/>
                    <a:pt x="159" y="71"/>
                  </a:cubicBezTo>
                  <a:cubicBezTo>
                    <a:pt x="173" y="71"/>
                    <a:pt x="173" y="71"/>
                    <a:pt x="173" y="71"/>
                  </a:cubicBezTo>
                  <a:cubicBezTo>
                    <a:pt x="178" y="71"/>
                    <a:pt x="182" y="75"/>
                    <a:pt x="182" y="81"/>
                  </a:cubicBezTo>
                  <a:cubicBezTo>
                    <a:pt x="182" y="101"/>
                    <a:pt x="182" y="101"/>
                    <a:pt x="182" y="101"/>
                  </a:cubicBezTo>
                  <a:cubicBezTo>
                    <a:pt x="182" y="107"/>
                    <a:pt x="178" y="111"/>
                    <a:pt x="173" y="111"/>
                  </a:cubicBezTo>
                  <a:cubicBezTo>
                    <a:pt x="159" y="111"/>
                    <a:pt x="159" y="111"/>
                    <a:pt x="159" y="111"/>
                  </a:cubicBezTo>
                  <a:cubicBezTo>
                    <a:pt x="158" y="111"/>
                    <a:pt x="156" y="112"/>
                    <a:pt x="156" y="114"/>
                  </a:cubicBezTo>
                  <a:cubicBezTo>
                    <a:pt x="153" y="120"/>
                    <a:pt x="153" y="120"/>
                    <a:pt x="153" y="120"/>
                  </a:cubicBezTo>
                  <a:cubicBezTo>
                    <a:pt x="152" y="122"/>
                    <a:pt x="153" y="124"/>
                    <a:pt x="154" y="125"/>
                  </a:cubicBezTo>
                  <a:cubicBezTo>
                    <a:pt x="163" y="134"/>
                    <a:pt x="163" y="134"/>
                    <a:pt x="163" y="134"/>
                  </a:cubicBezTo>
                  <a:cubicBezTo>
                    <a:pt x="165" y="136"/>
                    <a:pt x="166" y="139"/>
                    <a:pt x="166" y="141"/>
                  </a:cubicBezTo>
                  <a:cubicBezTo>
                    <a:pt x="166" y="144"/>
                    <a:pt x="165" y="146"/>
                    <a:pt x="163" y="148"/>
                  </a:cubicBezTo>
                  <a:cubicBezTo>
                    <a:pt x="148" y="163"/>
                    <a:pt x="148" y="163"/>
                    <a:pt x="148" y="163"/>
                  </a:cubicBezTo>
                  <a:cubicBezTo>
                    <a:pt x="145" y="166"/>
                    <a:pt x="138" y="166"/>
                    <a:pt x="135" y="163"/>
                  </a:cubicBezTo>
                  <a:cubicBezTo>
                    <a:pt x="125" y="153"/>
                    <a:pt x="125" y="153"/>
                    <a:pt x="125" y="153"/>
                  </a:cubicBezTo>
                  <a:cubicBezTo>
                    <a:pt x="124" y="152"/>
                    <a:pt x="122" y="152"/>
                    <a:pt x="121" y="153"/>
                  </a:cubicBezTo>
                  <a:cubicBezTo>
                    <a:pt x="114" y="155"/>
                    <a:pt x="114" y="155"/>
                    <a:pt x="114" y="155"/>
                  </a:cubicBezTo>
                  <a:cubicBezTo>
                    <a:pt x="113" y="156"/>
                    <a:pt x="112" y="158"/>
                    <a:pt x="112" y="159"/>
                  </a:cubicBezTo>
                  <a:cubicBezTo>
                    <a:pt x="112" y="172"/>
                    <a:pt x="112" y="172"/>
                    <a:pt x="112" y="172"/>
                  </a:cubicBezTo>
                  <a:cubicBezTo>
                    <a:pt x="112" y="178"/>
                    <a:pt x="107" y="182"/>
                    <a:pt x="102" y="182"/>
                  </a:cubicBezTo>
                  <a:close/>
                  <a:moveTo>
                    <a:pt x="61" y="144"/>
                  </a:moveTo>
                  <a:cubicBezTo>
                    <a:pt x="62" y="144"/>
                    <a:pt x="64" y="145"/>
                    <a:pt x="66" y="145"/>
                  </a:cubicBezTo>
                  <a:cubicBezTo>
                    <a:pt x="71" y="148"/>
                    <a:pt x="71" y="148"/>
                    <a:pt x="71" y="148"/>
                  </a:cubicBezTo>
                  <a:cubicBezTo>
                    <a:pt x="76" y="149"/>
                    <a:pt x="79" y="154"/>
                    <a:pt x="79" y="159"/>
                  </a:cubicBezTo>
                  <a:cubicBezTo>
                    <a:pt x="79" y="172"/>
                    <a:pt x="79" y="172"/>
                    <a:pt x="79" y="172"/>
                  </a:cubicBezTo>
                  <a:cubicBezTo>
                    <a:pt x="79" y="173"/>
                    <a:pt x="80" y="174"/>
                    <a:pt x="81" y="174"/>
                  </a:cubicBezTo>
                  <a:cubicBezTo>
                    <a:pt x="102" y="174"/>
                    <a:pt x="102" y="174"/>
                    <a:pt x="102" y="174"/>
                  </a:cubicBezTo>
                  <a:cubicBezTo>
                    <a:pt x="103" y="174"/>
                    <a:pt x="103" y="173"/>
                    <a:pt x="103" y="172"/>
                  </a:cubicBezTo>
                  <a:cubicBezTo>
                    <a:pt x="103" y="159"/>
                    <a:pt x="103" y="159"/>
                    <a:pt x="103" y="159"/>
                  </a:cubicBezTo>
                  <a:cubicBezTo>
                    <a:pt x="103" y="154"/>
                    <a:pt x="107" y="149"/>
                    <a:pt x="112" y="148"/>
                  </a:cubicBezTo>
                  <a:cubicBezTo>
                    <a:pt x="117" y="145"/>
                    <a:pt x="117" y="145"/>
                    <a:pt x="117" y="145"/>
                  </a:cubicBezTo>
                  <a:cubicBezTo>
                    <a:pt x="119" y="145"/>
                    <a:pt x="120" y="144"/>
                    <a:pt x="122" y="144"/>
                  </a:cubicBezTo>
                  <a:cubicBezTo>
                    <a:pt x="126" y="144"/>
                    <a:pt x="129" y="145"/>
                    <a:pt x="131" y="148"/>
                  </a:cubicBezTo>
                  <a:cubicBezTo>
                    <a:pt x="140" y="157"/>
                    <a:pt x="140" y="157"/>
                    <a:pt x="140" y="157"/>
                  </a:cubicBezTo>
                  <a:cubicBezTo>
                    <a:pt x="141" y="158"/>
                    <a:pt x="142" y="158"/>
                    <a:pt x="143" y="157"/>
                  </a:cubicBezTo>
                  <a:cubicBezTo>
                    <a:pt x="157" y="142"/>
                    <a:pt x="157" y="142"/>
                    <a:pt x="157" y="142"/>
                  </a:cubicBezTo>
                  <a:cubicBezTo>
                    <a:pt x="158" y="142"/>
                    <a:pt x="158" y="141"/>
                    <a:pt x="158" y="141"/>
                  </a:cubicBezTo>
                  <a:cubicBezTo>
                    <a:pt x="158" y="141"/>
                    <a:pt x="158" y="140"/>
                    <a:pt x="157" y="140"/>
                  </a:cubicBezTo>
                  <a:cubicBezTo>
                    <a:pt x="148" y="131"/>
                    <a:pt x="148" y="131"/>
                    <a:pt x="148" y="131"/>
                  </a:cubicBezTo>
                  <a:cubicBezTo>
                    <a:pt x="144" y="127"/>
                    <a:pt x="143" y="121"/>
                    <a:pt x="146" y="117"/>
                  </a:cubicBezTo>
                  <a:cubicBezTo>
                    <a:pt x="148" y="111"/>
                    <a:pt x="148" y="111"/>
                    <a:pt x="148" y="111"/>
                  </a:cubicBezTo>
                  <a:cubicBezTo>
                    <a:pt x="149" y="107"/>
                    <a:pt x="154" y="103"/>
                    <a:pt x="159" y="103"/>
                  </a:cubicBezTo>
                  <a:cubicBezTo>
                    <a:pt x="173" y="103"/>
                    <a:pt x="173" y="103"/>
                    <a:pt x="173" y="103"/>
                  </a:cubicBezTo>
                  <a:cubicBezTo>
                    <a:pt x="174" y="103"/>
                    <a:pt x="174" y="102"/>
                    <a:pt x="174" y="101"/>
                  </a:cubicBezTo>
                  <a:cubicBezTo>
                    <a:pt x="174" y="81"/>
                    <a:pt x="174" y="81"/>
                    <a:pt x="174" y="81"/>
                  </a:cubicBezTo>
                  <a:cubicBezTo>
                    <a:pt x="174" y="80"/>
                    <a:pt x="174" y="79"/>
                    <a:pt x="173" y="79"/>
                  </a:cubicBezTo>
                  <a:cubicBezTo>
                    <a:pt x="159" y="79"/>
                    <a:pt x="159" y="79"/>
                    <a:pt x="159" y="79"/>
                  </a:cubicBezTo>
                  <a:cubicBezTo>
                    <a:pt x="154" y="79"/>
                    <a:pt x="149" y="76"/>
                    <a:pt x="148" y="71"/>
                  </a:cubicBezTo>
                  <a:cubicBezTo>
                    <a:pt x="146" y="65"/>
                    <a:pt x="146" y="65"/>
                    <a:pt x="146" y="65"/>
                  </a:cubicBezTo>
                  <a:cubicBezTo>
                    <a:pt x="143" y="61"/>
                    <a:pt x="144" y="55"/>
                    <a:pt x="148" y="52"/>
                  </a:cubicBezTo>
                  <a:cubicBezTo>
                    <a:pt x="157" y="42"/>
                    <a:pt x="157" y="42"/>
                    <a:pt x="157" y="42"/>
                  </a:cubicBezTo>
                  <a:cubicBezTo>
                    <a:pt x="158" y="42"/>
                    <a:pt x="158" y="41"/>
                    <a:pt x="158" y="41"/>
                  </a:cubicBezTo>
                  <a:cubicBezTo>
                    <a:pt x="158" y="41"/>
                    <a:pt x="158" y="40"/>
                    <a:pt x="157" y="40"/>
                  </a:cubicBezTo>
                  <a:cubicBezTo>
                    <a:pt x="143" y="25"/>
                    <a:pt x="143" y="25"/>
                    <a:pt x="143" y="25"/>
                  </a:cubicBezTo>
                  <a:cubicBezTo>
                    <a:pt x="142" y="24"/>
                    <a:pt x="141" y="24"/>
                    <a:pt x="140" y="25"/>
                  </a:cubicBezTo>
                  <a:cubicBezTo>
                    <a:pt x="131" y="35"/>
                    <a:pt x="131" y="35"/>
                    <a:pt x="131" y="35"/>
                  </a:cubicBezTo>
                  <a:cubicBezTo>
                    <a:pt x="128" y="38"/>
                    <a:pt x="121" y="39"/>
                    <a:pt x="117" y="37"/>
                  </a:cubicBezTo>
                  <a:cubicBezTo>
                    <a:pt x="111" y="34"/>
                    <a:pt x="111" y="34"/>
                    <a:pt x="111" y="34"/>
                  </a:cubicBezTo>
                  <a:cubicBezTo>
                    <a:pt x="107" y="33"/>
                    <a:pt x="103" y="28"/>
                    <a:pt x="103" y="23"/>
                  </a:cubicBezTo>
                  <a:cubicBezTo>
                    <a:pt x="103" y="10"/>
                    <a:pt x="103" y="10"/>
                    <a:pt x="103" y="10"/>
                  </a:cubicBezTo>
                  <a:cubicBezTo>
                    <a:pt x="103" y="9"/>
                    <a:pt x="103" y="8"/>
                    <a:pt x="102" y="8"/>
                  </a:cubicBezTo>
                  <a:cubicBezTo>
                    <a:pt x="81" y="8"/>
                    <a:pt x="81" y="8"/>
                    <a:pt x="81" y="8"/>
                  </a:cubicBezTo>
                  <a:cubicBezTo>
                    <a:pt x="80" y="8"/>
                    <a:pt x="79" y="9"/>
                    <a:pt x="79" y="10"/>
                  </a:cubicBezTo>
                  <a:cubicBezTo>
                    <a:pt x="79" y="23"/>
                    <a:pt x="79" y="23"/>
                    <a:pt x="79" y="23"/>
                  </a:cubicBezTo>
                  <a:cubicBezTo>
                    <a:pt x="79" y="28"/>
                    <a:pt x="76" y="33"/>
                    <a:pt x="71" y="35"/>
                  </a:cubicBezTo>
                  <a:cubicBezTo>
                    <a:pt x="65" y="37"/>
                    <a:pt x="65" y="37"/>
                    <a:pt x="65" y="37"/>
                  </a:cubicBezTo>
                  <a:cubicBezTo>
                    <a:pt x="64" y="38"/>
                    <a:pt x="62" y="38"/>
                    <a:pt x="61" y="38"/>
                  </a:cubicBezTo>
                  <a:cubicBezTo>
                    <a:pt x="57" y="38"/>
                    <a:pt x="54" y="37"/>
                    <a:pt x="52" y="35"/>
                  </a:cubicBezTo>
                  <a:cubicBezTo>
                    <a:pt x="42" y="25"/>
                    <a:pt x="42" y="25"/>
                    <a:pt x="42" y="25"/>
                  </a:cubicBezTo>
                  <a:cubicBezTo>
                    <a:pt x="42" y="24"/>
                    <a:pt x="41" y="24"/>
                    <a:pt x="40" y="25"/>
                  </a:cubicBezTo>
                  <a:cubicBezTo>
                    <a:pt x="25" y="40"/>
                    <a:pt x="25" y="40"/>
                    <a:pt x="25" y="40"/>
                  </a:cubicBezTo>
                  <a:cubicBezTo>
                    <a:pt x="25" y="40"/>
                    <a:pt x="25" y="41"/>
                    <a:pt x="25" y="41"/>
                  </a:cubicBezTo>
                  <a:cubicBezTo>
                    <a:pt x="25" y="41"/>
                    <a:pt x="25" y="42"/>
                    <a:pt x="25" y="42"/>
                  </a:cubicBezTo>
                  <a:cubicBezTo>
                    <a:pt x="35" y="52"/>
                    <a:pt x="35" y="52"/>
                    <a:pt x="35" y="52"/>
                  </a:cubicBezTo>
                  <a:cubicBezTo>
                    <a:pt x="38" y="55"/>
                    <a:pt x="39" y="61"/>
                    <a:pt x="37" y="65"/>
                  </a:cubicBezTo>
                  <a:cubicBezTo>
                    <a:pt x="35" y="71"/>
                    <a:pt x="35" y="71"/>
                    <a:pt x="35" y="71"/>
                  </a:cubicBezTo>
                  <a:cubicBezTo>
                    <a:pt x="33" y="76"/>
                    <a:pt x="28" y="79"/>
                    <a:pt x="24" y="79"/>
                  </a:cubicBezTo>
                  <a:cubicBezTo>
                    <a:pt x="10" y="79"/>
                    <a:pt x="10" y="79"/>
                    <a:pt x="10" y="79"/>
                  </a:cubicBezTo>
                  <a:cubicBezTo>
                    <a:pt x="9" y="79"/>
                    <a:pt x="8" y="80"/>
                    <a:pt x="8" y="81"/>
                  </a:cubicBezTo>
                  <a:cubicBezTo>
                    <a:pt x="8" y="101"/>
                    <a:pt x="8" y="101"/>
                    <a:pt x="8" y="101"/>
                  </a:cubicBezTo>
                  <a:cubicBezTo>
                    <a:pt x="8" y="102"/>
                    <a:pt x="9" y="103"/>
                    <a:pt x="10" y="103"/>
                  </a:cubicBezTo>
                  <a:cubicBezTo>
                    <a:pt x="24" y="103"/>
                    <a:pt x="24" y="103"/>
                    <a:pt x="24" y="103"/>
                  </a:cubicBezTo>
                  <a:cubicBezTo>
                    <a:pt x="28" y="103"/>
                    <a:pt x="33" y="107"/>
                    <a:pt x="35" y="111"/>
                  </a:cubicBezTo>
                  <a:cubicBezTo>
                    <a:pt x="37" y="117"/>
                    <a:pt x="37" y="117"/>
                    <a:pt x="37" y="117"/>
                  </a:cubicBezTo>
                  <a:cubicBezTo>
                    <a:pt x="39" y="121"/>
                    <a:pt x="38" y="127"/>
                    <a:pt x="35" y="131"/>
                  </a:cubicBezTo>
                  <a:cubicBezTo>
                    <a:pt x="25" y="140"/>
                    <a:pt x="25" y="140"/>
                    <a:pt x="25" y="140"/>
                  </a:cubicBezTo>
                  <a:cubicBezTo>
                    <a:pt x="25" y="140"/>
                    <a:pt x="25" y="141"/>
                    <a:pt x="25" y="141"/>
                  </a:cubicBezTo>
                  <a:cubicBezTo>
                    <a:pt x="25" y="141"/>
                    <a:pt x="25" y="142"/>
                    <a:pt x="25" y="142"/>
                  </a:cubicBezTo>
                  <a:cubicBezTo>
                    <a:pt x="40" y="157"/>
                    <a:pt x="40" y="157"/>
                    <a:pt x="40" y="157"/>
                  </a:cubicBezTo>
                  <a:cubicBezTo>
                    <a:pt x="41" y="158"/>
                    <a:pt x="42" y="158"/>
                    <a:pt x="42" y="157"/>
                  </a:cubicBezTo>
                  <a:cubicBezTo>
                    <a:pt x="52" y="148"/>
                    <a:pt x="52" y="148"/>
                    <a:pt x="52" y="148"/>
                  </a:cubicBezTo>
                  <a:cubicBezTo>
                    <a:pt x="54" y="145"/>
                    <a:pt x="57" y="144"/>
                    <a:pt x="61" y="144"/>
                  </a:cubicBezTo>
                  <a:close/>
                  <a:moveTo>
                    <a:pt x="91" y="123"/>
                  </a:moveTo>
                  <a:cubicBezTo>
                    <a:pt x="74" y="123"/>
                    <a:pt x="60" y="108"/>
                    <a:pt x="60" y="91"/>
                  </a:cubicBezTo>
                  <a:cubicBezTo>
                    <a:pt x="60" y="74"/>
                    <a:pt x="74" y="60"/>
                    <a:pt x="91" y="60"/>
                  </a:cubicBezTo>
                  <a:cubicBezTo>
                    <a:pt x="109" y="60"/>
                    <a:pt x="123" y="74"/>
                    <a:pt x="123" y="91"/>
                  </a:cubicBezTo>
                  <a:cubicBezTo>
                    <a:pt x="123" y="108"/>
                    <a:pt x="109" y="123"/>
                    <a:pt x="91" y="123"/>
                  </a:cubicBezTo>
                  <a:close/>
                  <a:moveTo>
                    <a:pt x="91" y="68"/>
                  </a:moveTo>
                  <a:cubicBezTo>
                    <a:pt x="79" y="68"/>
                    <a:pt x="68" y="78"/>
                    <a:pt x="68" y="91"/>
                  </a:cubicBezTo>
                  <a:cubicBezTo>
                    <a:pt x="68" y="104"/>
                    <a:pt x="79" y="114"/>
                    <a:pt x="91" y="114"/>
                  </a:cubicBezTo>
                  <a:cubicBezTo>
                    <a:pt x="104" y="114"/>
                    <a:pt x="115" y="104"/>
                    <a:pt x="115" y="91"/>
                  </a:cubicBezTo>
                  <a:cubicBezTo>
                    <a:pt x="115" y="78"/>
                    <a:pt x="104" y="68"/>
                    <a:pt x="91" y="6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3" name="组合 26"/>
          <p:cNvGrpSpPr/>
          <p:nvPr/>
        </p:nvGrpSpPr>
        <p:grpSpPr bwMode="auto">
          <a:xfrm>
            <a:off x="9578975" y="1936965"/>
            <a:ext cx="1335088" cy="1346200"/>
            <a:chOff x="10767331" y="2082800"/>
            <a:chExt cx="1335088" cy="1346200"/>
          </a:xfrm>
        </p:grpSpPr>
        <p:sp>
          <p:nvSpPr>
            <p:cNvPr id="24" name="Oval 16"/>
            <p:cNvSpPr>
              <a:spLocks noChangeArrowheads="1"/>
            </p:cNvSpPr>
            <p:nvPr/>
          </p:nvSpPr>
          <p:spPr bwMode="auto">
            <a:xfrm>
              <a:off x="10767331" y="2082800"/>
              <a:ext cx="1335088" cy="1346200"/>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endParaRPr lang="zh-CN" altLang="en-US" sz="1800" dirty="0"/>
            </a:p>
          </p:txBody>
        </p:sp>
        <p:sp>
          <p:nvSpPr>
            <p:cNvPr id="25" name="Freeform 17"/>
            <p:cNvSpPr>
              <a:spLocks noEditPoints="1"/>
            </p:cNvSpPr>
            <p:nvPr/>
          </p:nvSpPr>
          <p:spPr bwMode="auto">
            <a:xfrm>
              <a:off x="11081656" y="2416175"/>
              <a:ext cx="593725" cy="539750"/>
            </a:xfrm>
            <a:custGeom>
              <a:avLst/>
              <a:gdLst>
                <a:gd name="T0" fmla="*/ 2147483646 w 158"/>
                <a:gd name="T1" fmla="*/ 2147483646 h 143"/>
                <a:gd name="T2" fmla="*/ 2147483646 w 158"/>
                <a:gd name="T3" fmla="*/ 2147483646 h 143"/>
                <a:gd name="T4" fmla="*/ 2147483646 w 158"/>
                <a:gd name="T5" fmla="*/ 2147483646 h 143"/>
                <a:gd name="T6" fmla="*/ 2147483646 w 158"/>
                <a:gd name="T7" fmla="*/ 2147483646 h 143"/>
                <a:gd name="T8" fmla="*/ 2147483646 w 158"/>
                <a:gd name="T9" fmla="*/ 2147483646 h 143"/>
                <a:gd name="T10" fmla="*/ 0 w 158"/>
                <a:gd name="T11" fmla="*/ 2147483646 h 143"/>
                <a:gd name="T12" fmla="*/ 2147483646 w 158"/>
                <a:gd name="T13" fmla="*/ 0 h 143"/>
                <a:gd name="T14" fmla="*/ 2147483646 w 158"/>
                <a:gd name="T15" fmla="*/ 2147483646 h 143"/>
                <a:gd name="T16" fmla="*/ 2147483646 w 158"/>
                <a:gd name="T17" fmla="*/ 2147483646 h 143"/>
                <a:gd name="T18" fmla="*/ 2147483646 w 158"/>
                <a:gd name="T19" fmla="*/ 2147483646 h 143"/>
                <a:gd name="T20" fmla="*/ 2147483646 w 158"/>
                <a:gd name="T21" fmla="*/ 2147483646 h 143"/>
                <a:gd name="T22" fmla="*/ 2147483646 w 158"/>
                <a:gd name="T23" fmla="*/ 2147483646 h 143"/>
                <a:gd name="T24" fmla="*/ 2147483646 w 158"/>
                <a:gd name="T25" fmla="*/ 2147483646 h 143"/>
                <a:gd name="T26" fmla="*/ 2147483646 w 158"/>
                <a:gd name="T27" fmla="*/ 2147483646 h 143"/>
                <a:gd name="T28" fmla="*/ 2147483646 w 158"/>
                <a:gd name="T29" fmla="*/ 2147483646 h 143"/>
                <a:gd name="T30" fmla="*/ 2147483646 w 158"/>
                <a:gd name="T31" fmla="*/ 2147483646 h 143"/>
                <a:gd name="T32" fmla="*/ 2147483646 w 158"/>
                <a:gd name="T33" fmla="*/ 2147483646 h 143"/>
                <a:gd name="T34" fmla="*/ 2147483646 w 158"/>
                <a:gd name="T35" fmla="*/ 2147483646 h 143"/>
                <a:gd name="T36" fmla="*/ 2147483646 w 158"/>
                <a:gd name="T37" fmla="*/ 2147483646 h 143"/>
                <a:gd name="T38" fmla="*/ 2147483646 w 158"/>
                <a:gd name="T39" fmla="*/ 2147483646 h 143"/>
                <a:gd name="T40" fmla="*/ 2147483646 w 158"/>
                <a:gd name="T41" fmla="*/ 2147483646 h 143"/>
                <a:gd name="T42" fmla="*/ 2147483646 w 158"/>
                <a:gd name="T43" fmla="*/ 2147483646 h 143"/>
                <a:gd name="T44" fmla="*/ 2147483646 w 158"/>
                <a:gd name="T45" fmla="*/ 2147483646 h 1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8" h="143">
                  <a:moveTo>
                    <a:pt x="30" y="143"/>
                  </a:moveTo>
                  <a:cubicBezTo>
                    <a:pt x="28" y="143"/>
                    <a:pt x="26" y="143"/>
                    <a:pt x="24" y="143"/>
                  </a:cubicBezTo>
                  <a:cubicBezTo>
                    <a:pt x="23" y="143"/>
                    <a:pt x="21" y="142"/>
                    <a:pt x="21" y="140"/>
                  </a:cubicBezTo>
                  <a:cubicBezTo>
                    <a:pt x="20" y="138"/>
                    <a:pt x="21" y="136"/>
                    <a:pt x="23" y="135"/>
                  </a:cubicBezTo>
                  <a:cubicBezTo>
                    <a:pt x="31" y="132"/>
                    <a:pt x="37" y="126"/>
                    <a:pt x="41" y="119"/>
                  </a:cubicBezTo>
                  <a:cubicBezTo>
                    <a:pt x="16" y="108"/>
                    <a:pt x="0" y="87"/>
                    <a:pt x="0" y="64"/>
                  </a:cubicBezTo>
                  <a:cubicBezTo>
                    <a:pt x="0" y="29"/>
                    <a:pt x="36" y="0"/>
                    <a:pt x="79" y="0"/>
                  </a:cubicBezTo>
                  <a:cubicBezTo>
                    <a:pt x="123" y="0"/>
                    <a:pt x="158" y="29"/>
                    <a:pt x="158" y="64"/>
                  </a:cubicBezTo>
                  <a:cubicBezTo>
                    <a:pt x="158" y="98"/>
                    <a:pt x="123" y="127"/>
                    <a:pt x="79" y="127"/>
                  </a:cubicBezTo>
                  <a:cubicBezTo>
                    <a:pt x="78" y="127"/>
                    <a:pt x="76" y="127"/>
                    <a:pt x="75" y="127"/>
                  </a:cubicBezTo>
                  <a:cubicBezTo>
                    <a:pt x="64" y="137"/>
                    <a:pt x="48" y="143"/>
                    <a:pt x="30" y="143"/>
                  </a:cubicBezTo>
                  <a:close/>
                  <a:moveTo>
                    <a:pt x="79" y="8"/>
                  </a:moveTo>
                  <a:cubicBezTo>
                    <a:pt x="40" y="8"/>
                    <a:pt x="8" y="33"/>
                    <a:pt x="8" y="64"/>
                  </a:cubicBezTo>
                  <a:cubicBezTo>
                    <a:pt x="8" y="85"/>
                    <a:pt x="24" y="104"/>
                    <a:pt x="49" y="113"/>
                  </a:cubicBezTo>
                  <a:cubicBezTo>
                    <a:pt x="50" y="114"/>
                    <a:pt x="50" y="115"/>
                    <a:pt x="51" y="116"/>
                  </a:cubicBezTo>
                  <a:cubicBezTo>
                    <a:pt x="51" y="117"/>
                    <a:pt x="51" y="118"/>
                    <a:pt x="51" y="119"/>
                  </a:cubicBezTo>
                  <a:cubicBezTo>
                    <a:pt x="50" y="120"/>
                    <a:pt x="50" y="120"/>
                    <a:pt x="50" y="120"/>
                  </a:cubicBezTo>
                  <a:cubicBezTo>
                    <a:pt x="50" y="121"/>
                    <a:pt x="50" y="121"/>
                    <a:pt x="49" y="122"/>
                  </a:cubicBezTo>
                  <a:cubicBezTo>
                    <a:pt x="46" y="127"/>
                    <a:pt x="43" y="131"/>
                    <a:pt x="39" y="135"/>
                  </a:cubicBezTo>
                  <a:cubicBezTo>
                    <a:pt x="51" y="133"/>
                    <a:pt x="62" y="128"/>
                    <a:pt x="70" y="120"/>
                  </a:cubicBezTo>
                  <a:cubicBezTo>
                    <a:pt x="71" y="119"/>
                    <a:pt x="72" y="119"/>
                    <a:pt x="74" y="119"/>
                  </a:cubicBezTo>
                  <a:cubicBezTo>
                    <a:pt x="115" y="121"/>
                    <a:pt x="150" y="95"/>
                    <a:pt x="150" y="64"/>
                  </a:cubicBezTo>
                  <a:cubicBezTo>
                    <a:pt x="150" y="33"/>
                    <a:pt x="118" y="8"/>
                    <a:pt x="79"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Freeform 18"/>
            <p:cNvSpPr/>
            <p:nvPr/>
          </p:nvSpPr>
          <p:spPr bwMode="auto">
            <a:xfrm>
              <a:off x="11351531" y="2619375"/>
              <a:ext cx="481013" cy="431800"/>
            </a:xfrm>
            <a:custGeom>
              <a:avLst/>
              <a:gdLst>
                <a:gd name="T0" fmla="*/ 2147483646 w 128"/>
                <a:gd name="T1" fmla="*/ 2147483646 h 114"/>
                <a:gd name="T2" fmla="*/ 2147483646 w 128"/>
                <a:gd name="T3" fmla="*/ 2147483646 h 114"/>
                <a:gd name="T4" fmla="*/ 2147483646 w 128"/>
                <a:gd name="T5" fmla="*/ 2147483646 h 114"/>
                <a:gd name="T6" fmla="*/ 2147483646 w 128"/>
                <a:gd name="T7" fmla="*/ 2147483646 h 114"/>
                <a:gd name="T8" fmla="*/ 2147483646 w 128"/>
                <a:gd name="T9" fmla="*/ 2147483646 h 114"/>
                <a:gd name="T10" fmla="*/ 2147483646 w 128"/>
                <a:gd name="T11" fmla="*/ 2147483646 h 114"/>
                <a:gd name="T12" fmla="*/ 2147483646 w 128"/>
                <a:gd name="T13" fmla="*/ 2147483646 h 114"/>
                <a:gd name="T14" fmla="*/ 2147483646 w 128"/>
                <a:gd name="T15" fmla="*/ 2147483646 h 114"/>
                <a:gd name="T16" fmla="*/ 2147483646 w 128"/>
                <a:gd name="T17" fmla="*/ 2147483646 h 114"/>
                <a:gd name="T18" fmla="*/ 2147483646 w 128"/>
                <a:gd name="T19" fmla="*/ 2147483646 h 114"/>
                <a:gd name="T20" fmla="*/ 2147483646 w 128"/>
                <a:gd name="T21" fmla="*/ 2147483646 h 114"/>
                <a:gd name="T22" fmla="*/ 2147483646 w 128"/>
                <a:gd name="T23" fmla="*/ 2147483646 h 114"/>
                <a:gd name="T24" fmla="*/ 2147483646 w 128"/>
                <a:gd name="T25" fmla="*/ 2147483646 h 114"/>
                <a:gd name="T26" fmla="*/ 2147483646 w 128"/>
                <a:gd name="T27" fmla="*/ 2147483646 h 114"/>
                <a:gd name="T28" fmla="*/ 2147483646 w 128"/>
                <a:gd name="T29" fmla="*/ 2147483646 h 114"/>
                <a:gd name="T30" fmla="*/ 2147483646 w 128"/>
                <a:gd name="T31" fmla="*/ 2147483646 h 114"/>
                <a:gd name="T32" fmla="*/ 2147483646 w 128"/>
                <a:gd name="T33" fmla="*/ 2147483646 h 114"/>
                <a:gd name="T34" fmla="*/ 2147483646 w 128"/>
                <a:gd name="T35" fmla="*/ 2147483646 h 114"/>
                <a:gd name="T36" fmla="*/ 2147483646 w 128"/>
                <a:gd name="T37" fmla="*/ 2147483646 h 114"/>
                <a:gd name="T38" fmla="*/ 2147483646 w 128"/>
                <a:gd name="T39" fmla="*/ 2147483646 h 114"/>
                <a:gd name="T40" fmla="*/ 2147483646 w 128"/>
                <a:gd name="T41" fmla="*/ 2147483646 h 114"/>
                <a:gd name="T42" fmla="*/ 2147483646 w 128"/>
                <a:gd name="T43" fmla="*/ 2147483646 h 114"/>
                <a:gd name="T44" fmla="*/ 2147483646 w 128"/>
                <a:gd name="T45" fmla="*/ 2147483646 h 114"/>
                <a:gd name="T46" fmla="*/ 2147483646 w 128"/>
                <a:gd name="T47" fmla="*/ 2147483646 h 114"/>
                <a:gd name="T48" fmla="*/ 2147483646 w 128"/>
                <a:gd name="T49" fmla="*/ 2147483646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114">
                  <a:moveTo>
                    <a:pt x="101" y="114"/>
                  </a:moveTo>
                  <a:cubicBezTo>
                    <a:pt x="90" y="114"/>
                    <a:pt x="81" y="111"/>
                    <a:pt x="73" y="105"/>
                  </a:cubicBezTo>
                  <a:cubicBezTo>
                    <a:pt x="72" y="105"/>
                    <a:pt x="71" y="106"/>
                    <a:pt x="70" y="106"/>
                  </a:cubicBezTo>
                  <a:cubicBezTo>
                    <a:pt x="40" y="111"/>
                    <a:pt x="11" y="98"/>
                    <a:pt x="1" y="74"/>
                  </a:cubicBezTo>
                  <a:cubicBezTo>
                    <a:pt x="0" y="72"/>
                    <a:pt x="1" y="70"/>
                    <a:pt x="3" y="69"/>
                  </a:cubicBezTo>
                  <a:cubicBezTo>
                    <a:pt x="5" y="68"/>
                    <a:pt x="8" y="69"/>
                    <a:pt x="9" y="71"/>
                  </a:cubicBezTo>
                  <a:cubicBezTo>
                    <a:pt x="17" y="91"/>
                    <a:pt x="42" y="103"/>
                    <a:pt x="69" y="98"/>
                  </a:cubicBezTo>
                  <a:cubicBezTo>
                    <a:pt x="70" y="98"/>
                    <a:pt x="71" y="97"/>
                    <a:pt x="73" y="97"/>
                  </a:cubicBezTo>
                  <a:cubicBezTo>
                    <a:pt x="74" y="97"/>
                    <a:pt x="75" y="97"/>
                    <a:pt x="76" y="98"/>
                  </a:cubicBezTo>
                  <a:cubicBezTo>
                    <a:pt x="83" y="103"/>
                    <a:pt x="92" y="106"/>
                    <a:pt x="101" y="106"/>
                  </a:cubicBezTo>
                  <a:cubicBezTo>
                    <a:pt x="98" y="103"/>
                    <a:pt x="95" y="101"/>
                    <a:pt x="92" y="97"/>
                  </a:cubicBezTo>
                  <a:cubicBezTo>
                    <a:pt x="92" y="97"/>
                    <a:pt x="91" y="96"/>
                    <a:pt x="91" y="95"/>
                  </a:cubicBezTo>
                  <a:cubicBezTo>
                    <a:pt x="91" y="95"/>
                    <a:pt x="91" y="95"/>
                    <a:pt x="91" y="95"/>
                  </a:cubicBezTo>
                  <a:cubicBezTo>
                    <a:pt x="90" y="94"/>
                    <a:pt x="90" y="93"/>
                    <a:pt x="90" y="92"/>
                  </a:cubicBezTo>
                  <a:cubicBezTo>
                    <a:pt x="90" y="91"/>
                    <a:pt x="91" y="90"/>
                    <a:pt x="92" y="89"/>
                  </a:cubicBezTo>
                  <a:cubicBezTo>
                    <a:pt x="110" y="78"/>
                    <a:pt x="120" y="59"/>
                    <a:pt x="117" y="41"/>
                  </a:cubicBezTo>
                  <a:cubicBezTo>
                    <a:pt x="115" y="27"/>
                    <a:pt x="104" y="15"/>
                    <a:pt x="89" y="9"/>
                  </a:cubicBezTo>
                  <a:cubicBezTo>
                    <a:pt x="87" y="8"/>
                    <a:pt x="86" y="5"/>
                    <a:pt x="87" y="3"/>
                  </a:cubicBezTo>
                  <a:cubicBezTo>
                    <a:pt x="88" y="1"/>
                    <a:pt x="90" y="0"/>
                    <a:pt x="92" y="1"/>
                  </a:cubicBezTo>
                  <a:cubicBezTo>
                    <a:pt x="110" y="8"/>
                    <a:pt x="122" y="23"/>
                    <a:pt x="125" y="40"/>
                  </a:cubicBezTo>
                  <a:cubicBezTo>
                    <a:pt x="128" y="60"/>
                    <a:pt x="118" y="80"/>
                    <a:pt x="100" y="93"/>
                  </a:cubicBezTo>
                  <a:cubicBezTo>
                    <a:pt x="104" y="98"/>
                    <a:pt x="109" y="102"/>
                    <a:pt x="116" y="104"/>
                  </a:cubicBezTo>
                  <a:cubicBezTo>
                    <a:pt x="118" y="105"/>
                    <a:pt x="119" y="106"/>
                    <a:pt x="119" y="108"/>
                  </a:cubicBezTo>
                  <a:cubicBezTo>
                    <a:pt x="119" y="110"/>
                    <a:pt x="117" y="111"/>
                    <a:pt x="116" y="112"/>
                  </a:cubicBezTo>
                  <a:cubicBezTo>
                    <a:pt x="111" y="113"/>
                    <a:pt x="106" y="114"/>
                    <a:pt x="101" y="1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19"/>
            <p:cNvSpPr>
              <a:spLocks noEditPoints="1"/>
            </p:cNvSpPr>
            <p:nvPr/>
          </p:nvSpPr>
          <p:spPr bwMode="auto">
            <a:xfrm>
              <a:off x="11221356" y="2619375"/>
              <a:ext cx="77788" cy="79375"/>
            </a:xfrm>
            <a:custGeom>
              <a:avLst/>
              <a:gdLst>
                <a:gd name="T0" fmla="*/ 2147483646 w 21"/>
                <a:gd name="T1" fmla="*/ 2147483646 h 21"/>
                <a:gd name="T2" fmla="*/ 2147483646 w 21"/>
                <a:gd name="T3" fmla="*/ 2147483646 h 21"/>
                <a:gd name="T4" fmla="*/ 2147483646 w 21"/>
                <a:gd name="T5" fmla="*/ 2147483646 h 21"/>
                <a:gd name="T6" fmla="*/ 2147483646 w 21"/>
                <a:gd name="T7" fmla="*/ 2147483646 h 21"/>
                <a:gd name="T8" fmla="*/ 2147483646 w 21"/>
                <a:gd name="T9" fmla="*/ 2147483646 h 21"/>
                <a:gd name="T10" fmla="*/ 2147483646 w 21"/>
                <a:gd name="T11" fmla="*/ 0 h 21"/>
                <a:gd name="T12" fmla="*/ 0 w 21"/>
                <a:gd name="T13" fmla="*/ 2147483646 h 21"/>
                <a:gd name="T14" fmla="*/ 2147483646 w 21"/>
                <a:gd name="T15" fmla="*/ 2147483646 h 21"/>
                <a:gd name="T16" fmla="*/ 2147483646 w 21"/>
                <a:gd name="T17" fmla="*/ 2147483646 h 21"/>
                <a:gd name="T18" fmla="*/ 2147483646 w 21"/>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1">
                  <a:moveTo>
                    <a:pt x="10" y="8"/>
                  </a:moveTo>
                  <a:cubicBezTo>
                    <a:pt x="11" y="8"/>
                    <a:pt x="13" y="9"/>
                    <a:pt x="13" y="11"/>
                  </a:cubicBezTo>
                  <a:cubicBezTo>
                    <a:pt x="13" y="12"/>
                    <a:pt x="11" y="13"/>
                    <a:pt x="10" y="13"/>
                  </a:cubicBezTo>
                  <a:cubicBezTo>
                    <a:pt x="9" y="13"/>
                    <a:pt x="8" y="12"/>
                    <a:pt x="8" y="11"/>
                  </a:cubicBezTo>
                  <a:cubicBezTo>
                    <a:pt x="8" y="9"/>
                    <a:pt x="9" y="8"/>
                    <a:pt x="10" y="8"/>
                  </a:cubicBezTo>
                  <a:moveTo>
                    <a:pt x="10" y="0"/>
                  </a:moveTo>
                  <a:cubicBezTo>
                    <a:pt x="4" y="0"/>
                    <a:pt x="0" y="5"/>
                    <a:pt x="0" y="11"/>
                  </a:cubicBezTo>
                  <a:cubicBezTo>
                    <a:pt x="0" y="16"/>
                    <a:pt x="4" y="21"/>
                    <a:pt x="10" y="21"/>
                  </a:cubicBezTo>
                  <a:cubicBezTo>
                    <a:pt x="16" y="21"/>
                    <a:pt x="21" y="16"/>
                    <a:pt x="21" y="11"/>
                  </a:cubicBezTo>
                  <a:cubicBezTo>
                    <a:pt x="21" y="5"/>
                    <a:pt x="16"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Freeform 20"/>
            <p:cNvSpPr>
              <a:spLocks noEditPoints="1"/>
            </p:cNvSpPr>
            <p:nvPr/>
          </p:nvSpPr>
          <p:spPr bwMode="auto">
            <a:xfrm>
              <a:off x="11340419" y="2619375"/>
              <a:ext cx="79375" cy="79375"/>
            </a:xfrm>
            <a:custGeom>
              <a:avLst/>
              <a:gdLst>
                <a:gd name="T0" fmla="*/ 2147483646 w 21"/>
                <a:gd name="T1" fmla="*/ 2147483646 h 21"/>
                <a:gd name="T2" fmla="*/ 2147483646 w 21"/>
                <a:gd name="T3" fmla="*/ 2147483646 h 21"/>
                <a:gd name="T4" fmla="*/ 2147483646 w 21"/>
                <a:gd name="T5" fmla="*/ 2147483646 h 21"/>
                <a:gd name="T6" fmla="*/ 2147483646 w 21"/>
                <a:gd name="T7" fmla="*/ 2147483646 h 21"/>
                <a:gd name="T8" fmla="*/ 2147483646 w 21"/>
                <a:gd name="T9" fmla="*/ 2147483646 h 21"/>
                <a:gd name="T10" fmla="*/ 2147483646 w 21"/>
                <a:gd name="T11" fmla="*/ 0 h 21"/>
                <a:gd name="T12" fmla="*/ 0 w 21"/>
                <a:gd name="T13" fmla="*/ 2147483646 h 21"/>
                <a:gd name="T14" fmla="*/ 2147483646 w 21"/>
                <a:gd name="T15" fmla="*/ 2147483646 h 21"/>
                <a:gd name="T16" fmla="*/ 2147483646 w 21"/>
                <a:gd name="T17" fmla="*/ 2147483646 h 21"/>
                <a:gd name="T18" fmla="*/ 2147483646 w 21"/>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1">
                  <a:moveTo>
                    <a:pt x="10" y="8"/>
                  </a:moveTo>
                  <a:cubicBezTo>
                    <a:pt x="12" y="8"/>
                    <a:pt x="13" y="9"/>
                    <a:pt x="13" y="11"/>
                  </a:cubicBezTo>
                  <a:cubicBezTo>
                    <a:pt x="13" y="12"/>
                    <a:pt x="12" y="13"/>
                    <a:pt x="10" y="13"/>
                  </a:cubicBezTo>
                  <a:cubicBezTo>
                    <a:pt x="9" y="13"/>
                    <a:pt x="8" y="12"/>
                    <a:pt x="8" y="11"/>
                  </a:cubicBezTo>
                  <a:cubicBezTo>
                    <a:pt x="8" y="9"/>
                    <a:pt x="9" y="8"/>
                    <a:pt x="10" y="8"/>
                  </a:cubicBezTo>
                  <a:moveTo>
                    <a:pt x="10" y="0"/>
                  </a:moveTo>
                  <a:cubicBezTo>
                    <a:pt x="5" y="0"/>
                    <a:pt x="0" y="5"/>
                    <a:pt x="0" y="11"/>
                  </a:cubicBezTo>
                  <a:cubicBezTo>
                    <a:pt x="0" y="16"/>
                    <a:pt x="5" y="21"/>
                    <a:pt x="10" y="21"/>
                  </a:cubicBezTo>
                  <a:cubicBezTo>
                    <a:pt x="16" y="21"/>
                    <a:pt x="21" y="16"/>
                    <a:pt x="21" y="11"/>
                  </a:cubicBezTo>
                  <a:cubicBezTo>
                    <a:pt x="21" y="5"/>
                    <a:pt x="16" y="0"/>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 name="Freeform 21"/>
            <p:cNvSpPr>
              <a:spLocks noEditPoints="1"/>
            </p:cNvSpPr>
            <p:nvPr/>
          </p:nvSpPr>
          <p:spPr bwMode="auto">
            <a:xfrm>
              <a:off x="11461069" y="2619375"/>
              <a:ext cx="79375" cy="79375"/>
            </a:xfrm>
            <a:custGeom>
              <a:avLst/>
              <a:gdLst>
                <a:gd name="T0" fmla="*/ 2147483646 w 21"/>
                <a:gd name="T1" fmla="*/ 2147483646 h 21"/>
                <a:gd name="T2" fmla="*/ 2147483646 w 21"/>
                <a:gd name="T3" fmla="*/ 2147483646 h 21"/>
                <a:gd name="T4" fmla="*/ 2147483646 w 21"/>
                <a:gd name="T5" fmla="*/ 2147483646 h 21"/>
                <a:gd name="T6" fmla="*/ 2147483646 w 21"/>
                <a:gd name="T7" fmla="*/ 2147483646 h 21"/>
                <a:gd name="T8" fmla="*/ 2147483646 w 21"/>
                <a:gd name="T9" fmla="*/ 2147483646 h 21"/>
                <a:gd name="T10" fmla="*/ 2147483646 w 21"/>
                <a:gd name="T11" fmla="*/ 0 h 21"/>
                <a:gd name="T12" fmla="*/ 0 w 21"/>
                <a:gd name="T13" fmla="*/ 2147483646 h 21"/>
                <a:gd name="T14" fmla="*/ 2147483646 w 21"/>
                <a:gd name="T15" fmla="*/ 2147483646 h 21"/>
                <a:gd name="T16" fmla="*/ 2147483646 w 21"/>
                <a:gd name="T17" fmla="*/ 2147483646 h 21"/>
                <a:gd name="T18" fmla="*/ 2147483646 w 21"/>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1">
                  <a:moveTo>
                    <a:pt x="11" y="8"/>
                  </a:moveTo>
                  <a:cubicBezTo>
                    <a:pt x="12" y="8"/>
                    <a:pt x="13" y="9"/>
                    <a:pt x="13" y="11"/>
                  </a:cubicBezTo>
                  <a:cubicBezTo>
                    <a:pt x="13" y="12"/>
                    <a:pt x="12" y="13"/>
                    <a:pt x="11" y="13"/>
                  </a:cubicBezTo>
                  <a:cubicBezTo>
                    <a:pt x="9" y="13"/>
                    <a:pt x="8" y="12"/>
                    <a:pt x="8" y="11"/>
                  </a:cubicBezTo>
                  <a:cubicBezTo>
                    <a:pt x="8" y="9"/>
                    <a:pt x="9" y="8"/>
                    <a:pt x="11" y="8"/>
                  </a:cubicBezTo>
                  <a:moveTo>
                    <a:pt x="11" y="0"/>
                  </a:moveTo>
                  <a:cubicBezTo>
                    <a:pt x="5" y="0"/>
                    <a:pt x="0" y="5"/>
                    <a:pt x="0" y="11"/>
                  </a:cubicBezTo>
                  <a:cubicBezTo>
                    <a:pt x="0" y="16"/>
                    <a:pt x="5" y="21"/>
                    <a:pt x="11" y="21"/>
                  </a:cubicBezTo>
                  <a:cubicBezTo>
                    <a:pt x="17" y="21"/>
                    <a:pt x="21" y="16"/>
                    <a:pt x="21" y="11"/>
                  </a:cubicBezTo>
                  <a:cubicBezTo>
                    <a:pt x="21" y="5"/>
                    <a:pt x="17" y="0"/>
                    <a:pt x="1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0" name="文本框 30"/>
          <p:cNvSpPr txBox="1">
            <a:spLocks noChangeArrowheads="1"/>
          </p:cNvSpPr>
          <p:nvPr/>
        </p:nvSpPr>
        <p:spPr bwMode="auto">
          <a:xfrm>
            <a:off x="1098550" y="3446677"/>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Tx/>
              <a:buNone/>
            </a:pPr>
            <a:r>
              <a:rPr lang="zh-CN" altLang="en-US" b="1">
                <a:latin typeface="微软雅黑" panose="020B0503020204020204" pitchFamily="34" charset="-122"/>
                <a:ea typeface="微软雅黑" panose="020B0503020204020204" pitchFamily="34" charset="-122"/>
              </a:rPr>
              <a:t>定位</a:t>
            </a:r>
            <a:endParaRPr lang="zh-CN" altLang="en-US" b="1">
              <a:latin typeface="微软雅黑" panose="020B0503020204020204" pitchFamily="34" charset="-122"/>
              <a:ea typeface="微软雅黑" panose="020B0503020204020204" pitchFamily="34" charset="-122"/>
            </a:endParaRPr>
          </a:p>
        </p:txBody>
      </p:sp>
      <p:sp>
        <p:nvSpPr>
          <p:cNvPr id="31" name="矩形 31"/>
          <p:cNvSpPr>
            <a:spLocks noChangeArrowheads="1"/>
          </p:cNvSpPr>
          <p:nvPr/>
        </p:nvSpPr>
        <p:spPr bwMode="auto">
          <a:xfrm>
            <a:off x="474980" y="4313555"/>
            <a:ext cx="297751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rPr>
              <a:t>环球体育以回归现代社会的人文关怀为理念，以服务人的身体健康为最高宗旨，面向大众化体育服务需求的企事业单位和具有部分个性化需求的高端企业。体育培训主要针对青少年，项目主要涉及体育中考培训、青少年游泳、跆拳道、网球、篮球、羽毛球培训。</a:t>
            </a:r>
            <a:endParaRPr lang="zh-CN" altLang="en-US" sz="1600" dirty="0">
              <a:latin typeface="微软雅黑" panose="020B0503020204020204" pitchFamily="34" charset="-122"/>
              <a:ea typeface="微软雅黑" panose="020B0503020204020204" pitchFamily="34" charset="-122"/>
            </a:endParaRPr>
          </a:p>
        </p:txBody>
      </p:sp>
      <p:sp>
        <p:nvSpPr>
          <p:cNvPr id="32" name="文本框 32"/>
          <p:cNvSpPr txBox="1">
            <a:spLocks noChangeArrowheads="1"/>
          </p:cNvSpPr>
          <p:nvPr/>
        </p:nvSpPr>
        <p:spPr bwMode="auto">
          <a:xfrm>
            <a:off x="3884613" y="3446677"/>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Tx/>
              <a:buNone/>
            </a:pPr>
            <a:r>
              <a:rPr lang="zh-CN" altLang="en-US" b="1">
                <a:latin typeface="微软雅黑" panose="020B0503020204020204" pitchFamily="34" charset="-122"/>
                <a:ea typeface="微软雅黑" panose="020B0503020204020204" pitchFamily="34" charset="-122"/>
              </a:rPr>
              <a:t>战略规划</a:t>
            </a:r>
            <a:endParaRPr lang="zh-CN" altLang="en-US" b="1">
              <a:latin typeface="微软雅黑" panose="020B0503020204020204" pitchFamily="34" charset="-122"/>
              <a:ea typeface="微软雅黑" panose="020B0503020204020204" pitchFamily="34" charset="-122"/>
            </a:endParaRPr>
          </a:p>
        </p:txBody>
      </p:sp>
      <p:sp>
        <p:nvSpPr>
          <p:cNvPr id="34" name="文本框 34"/>
          <p:cNvSpPr txBox="1">
            <a:spLocks noChangeArrowheads="1"/>
          </p:cNvSpPr>
          <p:nvPr/>
        </p:nvSpPr>
        <p:spPr bwMode="auto">
          <a:xfrm>
            <a:off x="6686550" y="3446677"/>
            <a:ext cx="1960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Tx/>
              <a:buNone/>
            </a:pPr>
            <a:r>
              <a:rPr lang="zh-CN" altLang="en-US" b="1">
                <a:latin typeface="微软雅黑" panose="020B0503020204020204" pitchFamily="34" charset="-122"/>
                <a:ea typeface="微软雅黑" panose="020B0503020204020204" pitchFamily="34" charset="-122"/>
              </a:rPr>
              <a:t>近期愿景</a:t>
            </a:r>
            <a:endParaRPr lang="zh-CN" altLang="en-US" b="1">
              <a:latin typeface="微软雅黑" panose="020B0503020204020204" pitchFamily="34" charset="-122"/>
              <a:ea typeface="微软雅黑" panose="020B0503020204020204" pitchFamily="34" charset="-122"/>
            </a:endParaRPr>
          </a:p>
        </p:txBody>
      </p:sp>
      <p:sp>
        <p:nvSpPr>
          <p:cNvPr id="37" name="矩形 37"/>
          <p:cNvSpPr>
            <a:spLocks noChangeArrowheads="1"/>
          </p:cNvSpPr>
          <p:nvPr/>
        </p:nvSpPr>
        <p:spPr bwMode="auto">
          <a:xfrm>
            <a:off x="9330690" y="4313555"/>
            <a:ext cx="267652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整合资源，开创一个全开源、全无缝、全方位的社会合作平台；完善体育培训产业链、推广并持续创新大众体育产业的模式；并成为锦州大众体育产业最举足轻重的先行者、领导者和持续创新者、最值得信赖的大众体育产业的改善推动者！</a:t>
            </a:r>
            <a:endParaRPr lang="zh-CN" altLang="en-US" sz="1600">
              <a:latin typeface="微软雅黑" panose="020B0503020204020204" pitchFamily="34" charset="-122"/>
              <a:ea typeface="微软雅黑" panose="020B0503020204020204" pitchFamily="34" charset="-122"/>
            </a:endParaRPr>
          </a:p>
        </p:txBody>
      </p:sp>
      <p:sp>
        <p:nvSpPr>
          <p:cNvPr id="2" name="文本框 1"/>
          <p:cNvSpPr txBox="1"/>
          <p:nvPr/>
        </p:nvSpPr>
        <p:spPr>
          <a:xfrm>
            <a:off x="3693160" y="4294505"/>
            <a:ext cx="2559685" cy="107632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第一阶段，第1-3年（品牌培养期）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第二阶段，第3年以后（品牌推广期）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 name="文本框 99"/>
          <p:cNvSpPr txBox="1"/>
          <p:nvPr/>
        </p:nvSpPr>
        <p:spPr>
          <a:xfrm>
            <a:off x="6406515" y="4291330"/>
            <a:ext cx="2660015" cy="2553335"/>
          </a:xfrm>
          <a:prstGeom prst="rect">
            <a:avLst/>
          </a:prstGeom>
          <a:noFill/>
          <a:ln w="9525">
            <a:noFill/>
          </a:ln>
        </p:spPr>
        <p:txBody>
          <a:bodyPr wrap="square">
            <a:spAutoFit/>
          </a:bodyPr>
          <a:p>
            <a:pPr indent="0"/>
            <a:r>
              <a:rPr lang="zh-CN" sz="1600" b="0">
                <a:latin typeface="微软雅黑" panose="020B0503020204020204" pitchFamily="34" charset="-122"/>
                <a:ea typeface="微软雅黑" panose="020B0503020204020204" pitchFamily="34" charset="-122"/>
              </a:rPr>
              <a:t>在体育赛事策划组织方面，除了传统的体育运动会、篮球、足球、羽毛球等单项运动会的编排裁判，精心研发出数十种精彩好玩、并且不断更新的趣味运动会项目数据库；通过更细致、更贴心、更无忧的全程贴心服务，广泛传播体育运动健身的知识，普及体育技能</a:t>
            </a:r>
            <a:endParaRPr lang="zh-CN" altLang="en-US" sz="1600">
              <a:latin typeface="微软雅黑" panose="020B0503020204020204" pitchFamily="34" charset="-122"/>
              <a:ea typeface="微软雅黑" panose="020B0503020204020204" pitchFamily="34" charset="-122"/>
            </a:endParaRPr>
          </a:p>
        </p:txBody>
      </p:sp>
      <p:sp>
        <p:nvSpPr>
          <p:cNvPr id="3" name="文本框 2"/>
          <p:cNvSpPr txBox="1"/>
          <p:nvPr/>
        </p:nvSpPr>
        <p:spPr>
          <a:xfrm>
            <a:off x="9434195" y="3383280"/>
            <a:ext cx="1939925" cy="829945"/>
          </a:xfrm>
          <a:prstGeom prst="rect">
            <a:avLst/>
          </a:prstGeom>
          <a:noFill/>
        </p:spPr>
        <p:txBody>
          <a:bodyPr wrap="square" rtlCol="0">
            <a:spAutoFit/>
          </a:bodyPr>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远期愿景（3年以后</a:t>
            </a:r>
            <a:r>
              <a:rPr lang="zh-CN" altLang="en-US" b="1"/>
              <a:t>）</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4"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nvSpPr>
        <p:spPr bwMode="auto">
          <a:xfrm rot="5400000">
            <a:off x="162821" y="1861939"/>
            <a:ext cx="5435857" cy="3108979"/>
          </a:xfrm>
          <a:custGeom>
            <a:avLst/>
            <a:gdLst>
              <a:gd name="T0" fmla="*/ 3852 w 3883"/>
              <a:gd name="T1" fmla="*/ 2180 h 2257"/>
              <a:gd name="T2" fmla="*/ 3066 w 3883"/>
              <a:gd name="T3" fmla="*/ 196 h 2257"/>
              <a:gd name="T4" fmla="*/ 2777 w 3883"/>
              <a:gd name="T5" fmla="*/ 0 h 2257"/>
              <a:gd name="T6" fmla="*/ 1941 w 3883"/>
              <a:gd name="T7" fmla="*/ 0 h 2257"/>
              <a:gd name="T8" fmla="*/ 1106 w 3883"/>
              <a:gd name="T9" fmla="*/ 0 h 2257"/>
              <a:gd name="T10" fmla="*/ 817 w 3883"/>
              <a:gd name="T11" fmla="*/ 196 h 2257"/>
              <a:gd name="T12" fmla="*/ 30 w 3883"/>
              <a:gd name="T13" fmla="*/ 2180 h 2257"/>
              <a:gd name="T14" fmla="*/ 0 w 3883"/>
              <a:gd name="T15" fmla="*/ 2257 h 2257"/>
              <a:gd name="T16" fmla="*/ 3883 w 3883"/>
              <a:gd name="T17" fmla="*/ 2257 h 2257"/>
              <a:gd name="T18" fmla="*/ 3852 w 3883"/>
              <a:gd name="T19" fmla="*/ 2180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3" h="2257">
                <a:moveTo>
                  <a:pt x="3852" y="2180"/>
                </a:moveTo>
                <a:cubicBezTo>
                  <a:pt x="3066" y="196"/>
                  <a:pt x="3066" y="196"/>
                  <a:pt x="3066" y="196"/>
                </a:cubicBezTo>
                <a:cubicBezTo>
                  <a:pt x="3023" y="88"/>
                  <a:pt x="2893" y="0"/>
                  <a:pt x="2777" y="0"/>
                </a:cubicBezTo>
                <a:cubicBezTo>
                  <a:pt x="1941" y="0"/>
                  <a:pt x="1941" y="0"/>
                  <a:pt x="1941" y="0"/>
                </a:cubicBezTo>
                <a:cubicBezTo>
                  <a:pt x="1106" y="0"/>
                  <a:pt x="1106" y="0"/>
                  <a:pt x="1106" y="0"/>
                </a:cubicBezTo>
                <a:cubicBezTo>
                  <a:pt x="990" y="0"/>
                  <a:pt x="860" y="88"/>
                  <a:pt x="817" y="196"/>
                </a:cubicBezTo>
                <a:cubicBezTo>
                  <a:pt x="30" y="2180"/>
                  <a:pt x="30" y="2180"/>
                  <a:pt x="30" y="2180"/>
                </a:cubicBezTo>
                <a:cubicBezTo>
                  <a:pt x="20" y="2205"/>
                  <a:pt x="11" y="2231"/>
                  <a:pt x="0" y="2257"/>
                </a:cubicBezTo>
                <a:cubicBezTo>
                  <a:pt x="3883" y="2257"/>
                  <a:pt x="3883" y="2257"/>
                  <a:pt x="3883" y="2257"/>
                </a:cubicBezTo>
                <a:cubicBezTo>
                  <a:pt x="3872" y="2231"/>
                  <a:pt x="3862" y="2205"/>
                  <a:pt x="3852" y="2180"/>
                </a:cubicBezTo>
                <a:close/>
              </a:path>
            </a:pathLst>
          </a:custGeom>
          <a:solidFill>
            <a:srgbClr val="3A4549"/>
          </a:solidFill>
          <a:ln>
            <a:noFill/>
          </a:ln>
        </p:spPr>
        <p:txBody>
          <a:bodyPr vert="horz" wrap="square" lIns="91440" tIns="45720" rIns="91440" bIns="45720" numCol="1" anchor="t" anchorCtr="0" compatLnSpc="1"/>
          <a:lstStyle/>
          <a:p>
            <a:endParaRPr lang="zh-CN" altLang="en-US"/>
          </a:p>
        </p:txBody>
      </p:sp>
      <p:sp>
        <p:nvSpPr>
          <p:cNvPr id="4" name="MH_Number_1"/>
          <p:cNvSpPr/>
          <p:nvPr>
            <p:custDataLst>
              <p:tags r:id="rId1"/>
            </p:custDataLst>
          </p:nvPr>
        </p:nvSpPr>
        <p:spPr>
          <a:xfrm>
            <a:off x="3333698" y="2338725"/>
            <a:ext cx="2184856" cy="2183380"/>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MH_Entry_1"/>
          <p:cNvSpPr/>
          <p:nvPr>
            <p:custDataLst>
              <p:tags r:id="rId2"/>
            </p:custDataLst>
          </p:nvPr>
        </p:nvSpPr>
        <p:spPr>
          <a:xfrm>
            <a:off x="5690152" y="2406964"/>
            <a:ext cx="4803803" cy="845899"/>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营销</a:t>
            </a: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策略</a:t>
            </a:r>
            <a:endPar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690152" y="3405982"/>
            <a:ext cx="4776507" cy="972961"/>
          </a:xfrm>
          <a:prstGeom prst="rect">
            <a:avLst/>
          </a:prstGeom>
        </p:spPr>
        <p:txBody>
          <a:bodyPr/>
          <a:lstStyle/>
          <a:p>
            <a:pPr algn="just">
              <a:lnSpc>
                <a:spcPct val="130000"/>
              </a:lnSpc>
              <a:spcBef>
                <a:spcPts val="600"/>
              </a:spcBef>
              <a:spcAft>
                <a:spcPts val="600"/>
              </a:spcAft>
              <a:buClr>
                <a:srgbClr val="00B050"/>
              </a:buClr>
              <a:buSzPct val="80000"/>
              <a:defRPr/>
            </a:pPr>
            <a:endParaRPr lang="zh-CN" altLang="en-US" sz="16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15" name="自由: 形状 14"/>
          <p:cNvSpPr>
            <a:spLocks noChangeArrowheads="1"/>
          </p:cNvSpPr>
          <p:nvPr/>
        </p:nvSpPr>
        <p:spPr bwMode="auto">
          <a:xfrm rot="5400000">
            <a:off x="-2875363" y="2656379"/>
            <a:ext cx="6858002" cy="1545241"/>
          </a:xfrm>
          <a:custGeom>
            <a:avLst/>
            <a:gdLst>
              <a:gd name="connsiteX0" fmla="*/ 0 w 6858002"/>
              <a:gd name="connsiteY0" fmla="*/ 1545241 h 1545241"/>
              <a:gd name="connsiteX1" fmla="*/ 0 w 6858002"/>
              <a:gd name="connsiteY1" fmla="*/ 234058 h 1545241"/>
              <a:gd name="connsiteX2" fmla="*/ 440306 w 6858002"/>
              <a:gd name="connsiteY2" fmla="*/ 234058 h 1545241"/>
              <a:gd name="connsiteX3" fmla="*/ 678211 w 6858002"/>
              <a:gd name="connsiteY3" fmla="*/ 76364 h 1545241"/>
              <a:gd name="connsiteX4" fmla="*/ 693629 w 6858002"/>
              <a:gd name="connsiteY4" fmla="*/ 0 h 1545241"/>
              <a:gd name="connsiteX5" fmla="*/ 6139232 w 6858002"/>
              <a:gd name="connsiteY5" fmla="*/ 0 h 1545241"/>
              <a:gd name="connsiteX6" fmla="*/ 6154649 w 6858002"/>
              <a:gd name="connsiteY6" fmla="*/ 76364 h 1545241"/>
              <a:gd name="connsiteX7" fmla="*/ 6392555 w 6858002"/>
              <a:gd name="connsiteY7" fmla="*/ 234058 h 1545241"/>
              <a:gd name="connsiteX8" fmla="*/ 6858002 w 6858002"/>
              <a:gd name="connsiteY8" fmla="*/ 234058 h 1545241"/>
              <a:gd name="connsiteX9" fmla="*/ 6858002 w 6858002"/>
              <a:gd name="connsiteY9" fmla="*/ 1545241 h 154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8002" h="1545241">
                <a:moveTo>
                  <a:pt x="0" y="1545241"/>
                </a:moveTo>
                <a:lnTo>
                  <a:pt x="0" y="234058"/>
                </a:lnTo>
                <a:lnTo>
                  <a:pt x="440306" y="234058"/>
                </a:lnTo>
                <a:cubicBezTo>
                  <a:pt x="547254" y="234058"/>
                  <a:pt x="639015" y="169035"/>
                  <a:pt x="678211" y="76364"/>
                </a:cubicBezTo>
                <a:lnTo>
                  <a:pt x="693629" y="0"/>
                </a:lnTo>
                <a:lnTo>
                  <a:pt x="6139232" y="0"/>
                </a:lnTo>
                <a:lnTo>
                  <a:pt x="6154649" y="76364"/>
                </a:lnTo>
                <a:cubicBezTo>
                  <a:pt x="6193845" y="169035"/>
                  <a:pt x="6285606" y="234058"/>
                  <a:pt x="6392555" y="234058"/>
                </a:cubicBezTo>
                <a:lnTo>
                  <a:pt x="6858002" y="234058"/>
                </a:lnTo>
                <a:lnTo>
                  <a:pt x="6858002" y="1545241"/>
                </a:lnTo>
                <a:close/>
              </a:path>
            </a:pathLst>
          </a:cu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16" name="矩形 15"/>
          <p:cNvSpPr/>
          <p:nvPr/>
        </p:nvSpPr>
        <p:spPr>
          <a:xfrm>
            <a:off x="419100" y="0"/>
            <a:ext cx="13453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H="1">
            <a:off x="288331" y="0"/>
            <a:ext cx="6726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9"/>
          <p:cNvSpPr/>
          <p:nvPr/>
        </p:nvSpPr>
        <p:spPr bwMode="auto">
          <a:xfrm rot="10800000">
            <a:off x="10013950" y="-4063"/>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
        <p:nvSpPr>
          <p:cNvPr id="25" name="Freeform 9"/>
          <p:cNvSpPr/>
          <p:nvPr/>
        </p:nvSpPr>
        <p:spPr bwMode="auto">
          <a:xfrm rot="10800000" flipV="1">
            <a:off x="10013950" y="5146891"/>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845175" y="2859087"/>
            <a:ext cx="1187450" cy="1187450"/>
            <a:chOff x="5845175" y="2804496"/>
            <a:chExt cx="1187450" cy="1187450"/>
          </a:xfrm>
        </p:grpSpPr>
        <p:sp>
          <p:nvSpPr>
            <p:cNvPr id="10" name="MH_Other_1"/>
            <p:cNvSpPr>
              <a:spLocks noChangeArrowheads="1"/>
            </p:cNvSpPr>
            <p:nvPr>
              <p:custDataLst>
                <p:tags r:id="rId1"/>
              </p:custDataLst>
            </p:nvPr>
          </p:nvSpPr>
          <p:spPr bwMode="auto">
            <a:xfrm>
              <a:off x="5845175" y="2804496"/>
              <a:ext cx="1187450" cy="1187450"/>
            </a:xfrm>
            <a:prstGeom prst="chevron">
              <a:avLst>
                <a:gd name="adj" fmla="val 50000"/>
              </a:avLst>
            </a:prstGeom>
            <a:solidFill>
              <a:schemeClr val="accent2"/>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0"/>
                </a:spcBef>
                <a:buFontTx/>
                <a:buNone/>
              </a:pPr>
              <a:endParaRPr lang="zh-CN" altLang="en-US" sz="2400">
                <a:solidFill>
                  <a:srgbClr val="FFFFFF"/>
                </a:solidFill>
              </a:endParaRPr>
            </a:p>
          </p:txBody>
        </p:sp>
        <p:sp>
          <p:nvSpPr>
            <p:cNvPr id="11" name="MH_Other_2"/>
            <p:cNvSpPr/>
            <p:nvPr>
              <p:custDataLst>
                <p:tags r:id="rId2"/>
              </p:custDataLst>
            </p:nvPr>
          </p:nvSpPr>
          <p:spPr>
            <a:xfrm>
              <a:off x="6486525" y="3199783"/>
              <a:ext cx="396875" cy="396875"/>
            </a:xfrm>
            <a:prstGeom prst="ellipse">
              <a:avLst/>
            </a:prstGeom>
            <a:solidFill>
              <a:srgbClr val="FFFFFF"/>
            </a:solidFill>
          </p:spPr>
          <p:txBody>
            <a:bodyPr lIns="0" tIns="0" rIns="0" bIns="0" anchor="ctr"/>
            <a:lstStyle/>
            <a:p>
              <a:pPr algn="ctr" eaLnBrk="1" fontAlgn="auto" hangingPunct="1">
                <a:spcBef>
                  <a:spcPts val="0"/>
                </a:spcBef>
                <a:spcAft>
                  <a:spcPts val="0"/>
                </a:spcAft>
                <a:defRPr/>
              </a:pPr>
              <a:r>
                <a:rPr lang="en-US" altLang="zh-CN" sz="2000" dirty="0">
                  <a:solidFill>
                    <a:schemeClr val="accent2"/>
                  </a:solidFill>
                  <a:latin typeface="+mn-lt"/>
                </a:rPr>
                <a:t>B</a:t>
              </a:r>
              <a:endParaRPr lang="zh-CN" altLang="en-US" sz="2000" dirty="0" err="1">
                <a:solidFill>
                  <a:schemeClr val="accent2"/>
                </a:solidFill>
                <a:latin typeface="+mn-lt"/>
              </a:endParaRPr>
            </a:p>
          </p:txBody>
        </p:sp>
      </p:grpSp>
      <p:grpSp>
        <p:nvGrpSpPr>
          <p:cNvPr id="12" name="组合 11"/>
          <p:cNvGrpSpPr/>
          <p:nvPr/>
        </p:nvGrpSpPr>
        <p:grpSpPr>
          <a:xfrm>
            <a:off x="5845175" y="4595812"/>
            <a:ext cx="1187450" cy="1189037"/>
            <a:chOff x="5845175" y="4541221"/>
            <a:chExt cx="1187450" cy="1189037"/>
          </a:xfrm>
        </p:grpSpPr>
        <p:sp>
          <p:nvSpPr>
            <p:cNvPr id="13" name="MH_Other_3"/>
            <p:cNvSpPr/>
            <p:nvPr>
              <p:custDataLst>
                <p:tags r:id="rId3"/>
              </p:custDataLst>
            </p:nvPr>
          </p:nvSpPr>
          <p:spPr>
            <a:xfrm>
              <a:off x="5845175" y="4541221"/>
              <a:ext cx="1187450" cy="1189037"/>
            </a:xfrm>
            <a:prstGeom prst="chevron">
              <a:avLst/>
            </a:prstGeom>
            <a:solidFill>
              <a:schemeClr val="accent4"/>
            </a:solidFill>
          </p:spPr>
          <p:txBody>
            <a:bodyPr anchor="ctr"/>
            <a:lstStyle/>
            <a:p>
              <a:pPr algn="just" eaLnBrk="1" fontAlgn="auto" hangingPunct="1">
                <a:lnSpc>
                  <a:spcPct val="130000"/>
                </a:lnSpc>
                <a:spcBef>
                  <a:spcPts val="0"/>
                </a:spcBef>
                <a:spcAft>
                  <a:spcPts val="0"/>
                </a:spcAft>
                <a:defRPr/>
              </a:pPr>
              <a:endParaRPr lang="zh-CN" altLang="en-US" sz="2400" dirty="0" err="1">
                <a:solidFill>
                  <a:srgbClr val="FFFFFF"/>
                </a:solidFill>
                <a:latin typeface="+mn-lt"/>
              </a:endParaRPr>
            </a:p>
          </p:txBody>
        </p:sp>
        <p:sp>
          <p:nvSpPr>
            <p:cNvPr id="14" name="MH_Other_4"/>
            <p:cNvSpPr/>
            <p:nvPr>
              <p:custDataLst>
                <p:tags r:id="rId4"/>
              </p:custDataLst>
            </p:nvPr>
          </p:nvSpPr>
          <p:spPr>
            <a:xfrm>
              <a:off x="6486525" y="4938096"/>
              <a:ext cx="396875" cy="395287"/>
            </a:xfrm>
            <a:prstGeom prst="ellipse">
              <a:avLst/>
            </a:prstGeom>
            <a:solidFill>
              <a:srgbClr val="FFFFFF"/>
            </a:solidFill>
          </p:spPr>
          <p:txBody>
            <a:bodyPr lIns="0" tIns="0" rIns="0" bIns="0" anchor="ctr"/>
            <a:lstStyle/>
            <a:p>
              <a:pPr algn="ctr" eaLnBrk="1" fontAlgn="auto" hangingPunct="1">
                <a:spcBef>
                  <a:spcPts val="0"/>
                </a:spcBef>
                <a:spcAft>
                  <a:spcPts val="0"/>
                </a:spcAft>
                <a:defRPr/>
              </a:pPr>
              <a:r>
                <a:rPr lang="en-US" altLang="zh-CN" sz="2000" dirty="0">
                  <a:solidFill>
                    <a:schemeClr val="accent4"/>
                  </a:solidFill>
                  <a:latin typeface="+mn-lt"/>
                </a:rPr>
                <a:t>D</a:t>
              </a:r>
              <a:endParaRPr lang="zh-CN" altLang="en-US" sz="2000" dirty="0" err="1">
                <a:solidFill>
                  <a:schemeClr val="accent4"/>
                </a:solidFill>
                <a:latin typeface="+mn-lt"/>
              </a:endParaRPr>
            </a:p>
          </p:txBody>
        </p:sp>
      </p:grpSp>
      <p:grpSp>
        <p:nvGrpSpPr>
          <p:cNvPr id="15" name="组合 14"/>
          <p:cNvGrpSpPr/>
          <p:nvPr/>
        </p:nvGrpSpPr>
        <p:grpSpPr>
          <a:xfrm>
            <a:off x="4978400" y="1989137"/>
            <a:ext cx="1187450" cy="1189037"/>
            <a:chOff x="4978400" y="1934546"/>
            <a:chExt cx="1187450" cy="1189037"/>
          </a:xfrm>
        </p:grpSpPr>
        <p:sp>
          <p:nvSpPr>
            <p:cNvPr id="16" name="MH_Other_7"/>
            <p:cNvSpPr>
              <a:spLocks noChangeArrowheads="1"/>
            </p:cNvSpPr>
            <p:nvPr>
              <p:custDataLst>
                <p:tags r:id="rId5"/>
              </p:custDataLst>
            </p:nvPr>
          </p:nvSpPr>
          <p:spPr bwMode="auto">
            <a:xfrm flipH="1">
              <a:off x="4978400" y="1934546"/>
              <a:ext cx="1187450" cy="1189037"/>
            </a:xfrm>
            <a:prstGeom prst="chevron">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0"/>
                </a:spcBef>
                <a:buFontTx/>
                <a:buNone/>
              </a:pPr>
              <a:endParaRPr lang="zh-CN" altLang="en-US" sz="2400">
                <a:solidFill>
                  <a:srgbClr val="FFFFFF"/>
                </a:solidFill>
              </a:endParaRPr>
            </a:p>
          </p:txBody>
        </p:sp>
        <p:sp>
          <p:nvSpPr>
            <p:cNvPr id="17" name="MH_Other_8"/>
            <p:cNvSpPr/>
            <p:nvPr>
              <p:custDataLst>
                <p:tags r:id="rId6"/>
              </p:custDataLst>
            </p:nvPr>
          </p:nvSpPr>
          <p:spPr>
            <a:xfrm flipH="1">
              <a:off x="5127625" y="2331421"/>
              <a:ext cx="396875" cy="395287"/>
            </a:xfrm>
            <a:prstGeom prst="ellipse">
              <a:avLst/>
            </a:prstGeom>
            <a:solidFill>
              <a:srgbClr val="FFFFFF"/>
            </a:solidFill>
          </p:spPr>
          <p:txBody>
            <a:bodyPr lIns="0" tIns="0" rIns="0" bIns="0" anchor="ctr"/>
            <a:lstStyle/>
            <a:p>
              <a:pPr algn="ctr" eaLnBrk="1" fontAlgn="auto" hangingPunct="1">
                <a:spcBef>
                  <a:spcPts val="0"/>
                </a:spcBef>
                <a:spcAft>
                  <a:spcPts val="0"/>
                </a:spcAft>
                <a:defRPr/>
              </a:pPr>
              <a:r>
                <a:rPr lang="en-US" altLang="zh-CN" sz="2000" dirty="0">
                  <a:solidFill>
                    <a:schemeClr val="accent1"/>
                  </a:solidFill>
                  <a:latin typeface="+mn-lt"/>
                </a:rPr>
                <a:t>A</a:t>
              </a:r>
              <a:endParaRPr lang="zh-CN" altLang="en-US" sz="2000" dirty="0" err="1">
                <a:solidFill>
                  <a:schemeClr val="accent1"/>
                </a:solidFill>
                <a:latin typeface="+mn-lt"/>
              </a:endParaRPr>
            </a:p>
          </p:txBody>
        </p:sp>
      </p:grpSp>
      <p:grpSp>
        <p:nvGrpSpPr>
          <p:cNvPr id="18" name="组合 17"/>
          <p:cNvGrpSpPr/>
          <p:nvPr/>
        </p:nvGrpSpPr>
        <p:grpSpPr>
          <a:xfrm>
            <a:off x="4978400" y="3727449"/>
            <a:ext cx="1187450" cy="1187450"/>
            <a:chOff x="4978400" y="3672858"/>
            <a:chExt cx="1187450" cy="1187450"/>
          </a:xfrm>
        </p:grpSpPr>
        <p:sp>
          <p:nvSpPr>
            <p:cNvPr id="19" name="MH_Other_9"/>
            <p:cNvSpPr/>
            <p:nvPr>
              <p:custDataLst>
                <p:tags r:id="rId7"/>
              </p:custDataLst>
            </p:nvPr>
          </p:nvSpPr>
          <p:spPr>
            <a:xfrm flipH="1">
              <a:off x="4978400" y="3672858"/>
              <a:ext cx="1187450" cy="1187450"/>
            </a:xfrm>
            <a:prstGeom prst="chevron">
              <a:avLst/>
            </a:prstGeom>
            <a:solidFill>
              <a:schemeClr val="accent3"/>
            </a:solidFill>
          </p:spPr>
          <p:txBody>
            <a:bodyPr anchor="ctr"/>
            <a:lstStyle/>
            <a:p>
              <a:pPr algn="just" eaLnBrk="1" fontAlgn="auto" hangingPunct="1">
                <a:lnSpc>
                  <a:spcPct val="130000"/>
                </a:lnSpc>
                <a:spcBef>
                  <a:spcPts val="0"/>
                </a:spcBef>
                <a:spcAft>
                  <a:spcPts val="0"/>
                </a:spcAft>
                <a:defRPr/>
              </a:pPr>
              <a:endParaRPr lang="zh-CN" altLang="en-US" sz="2400" dirty="0" err="1">
                <a:solidFill>
                  <a:srgbClr val="FFFFFF"/>
                </a:solidFill>
                <a:latin typeface="+mn-lt"/>
              </a:endParaRPr>
            </a:p>
          </p:txBody>
        </p:sp>
        <p:sp>
          <p:nvSpPr>
            <p:cNvPr id="20" name="MH_Other_10"/>
            <p:cNvSpPr/>
            <p:nvPr>
              <p:custDataLst>
                <p:tags r:id="rId8"/>
              </p:custDataLst>
            </p:nvPr>
          </p:nvSpPr>
          <p:spPr>
            <a:xfrm flipH="1">
              <a:off x="5127625" y="4068146"/>
              <a:ext cx="396875" cy="396875"/>
            </a:xfrm>
            <a:prstGeom prst="ellipse">
              <a:avLst/>
            </a:prstGeom>
            <a:solidFill>
              <a:srgbClr val="FFFFFF"/>
            </a:solidFill>
          </p:spPr>
          <p:txBody>
            <a:bodyPr lIns="0" tIns="0" rIns="0" bIns="0" anchor="ctr"/>
            <a:lstStyle/>
            <a:p>
              <a:pPr algn="ctr" eaLnBrk="1" fontAlgn="auto" hangingPunct="1">
                <a:spcBef>
                  <a:spcPts val="0"/>
                </a:spcBef>
                <a:spcAft>
                  <a:spcPts val="0"/>
                </a:spcAft>
                <a:defRPr/>
              </a:pPr>
              <a:r>
                <a:rPr lang="en-US" altLang="zh-CN" sz="2000" dirty="0">
                  <a:solidFill>
                    <a:schemeClr val="accent3">
                      <a:lumMod val="75000"/>
                    </a:schemeClr>
                  </a:solidFill>
                  <a:latin typeface="+mn-lt"/>
                </a:rPr>
                <a:t>C</a:t>
              </a:r>
              <a:endParaRPr lang="zh-CN" altLang="en-US" sz="2000" dirty="0" err="1">
                <a:solidFill>
                  <a:schemeClr val="accent3">
                    <a:lumMod val="75000"/>
                  </a:schemeClr>
                </a:solidFill>
                <a:latin typeface="+mn-lt"/>
              </a:endParaRPr>
            </a:p>
          </p:txBody>
        </p:sp>
      </p:grpSp>
      <p:sp>
        <p:nvSpPr>
          <p:cNvPr id="21" name="MH_SubTitle_4"/>
          <p:cNvSpPr>
            <a:spLocks noChangeArrowheads="1"/>
          </p:cNvSpPr>
          <p:nvPr/>
        </p:nvSpPr>
        <p:spPr bwMode="auto">
          <a:xfrm>
            <a:off x="779145" y="1602104"/>
            <a:ext cx="3052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dirty="0">
                <a:solidFill>
                  <a:srgbClr val="002003"/>
                </a:solidFill>
                <a:latin typeface="宋体" panose="02010600030101010101" pitchFamily="2" charset="-122"/>
              </a:rPr>
              <a:t>。</a:t>
            </a:r>
            <a:endParaRPr lang="zh-CN" altLang="en-US" sz="1600" dirty="0">
              <a:solidFill>
                <a:srgbClr val="002003"/>
              </a:solidFill>
            </a:endParaRPr>
          </a:p>
        </p:txBody>
      </p:sp>
      <p:sp>
        <p:nvSpPr>
          <p:cNvPr id="22" name="MH_SubTitle_5"/>
          <p:cNvSpPr>
            <a:spLocks noChangeArrowheads="1"/>
          </p:cNvSpPr>
          <p:nvPr/>
        </p:nvSpPr>
        <p:spPr bwMode="auto">
          <a:xfrm>
            <a:off x="7199630" y="2185670"/>
            <a:ext cx="3209925" cy="155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rgbClr val="002003"/>
                </a:solidFill>
              </a:rPr>
              <a:t>  </a:t>
            </a:r>
            <a:r>
              <a:rPr lang="en-US" altLang="zh-CN" sz="1600" b="1">
                <a:solidFill>
                  <a:srgbClr val="002003"/>
                </a:solidFill>
              </a:rPr>
              <a:t>宣传策略</a:t>
            </a:r>
            <a:r>
              <a:rPr lang="zh-CN" altLang="en-US" sz="1600" b="1">
                <a:solidFill>
                  <a:srgbClr val="002003"/>
                </a:solidFill>
              </a:rPr>
              <a:t>：</a:t>
            </a:r>
            <a:endParaRPr lang="en-US" altLang="zh-CN" sz="1600">
              <a:solidFill>
                <a:srgbClr val="002003"/>
              </a:solidFill>
            </a:endParaRPr>
          </a:p>
          <a:p>
            <a:pPr eaLnBrk="1" hangingPunct="1">
              <a:lnSpc>
                <a:spcPct val="100000"/>
              </a:lnSpc>
              <a:spcBef>
                <a:spcPct val="0"/>
              </a:spcBef>
              <a:buFontTx/>
              <a:buNone/>
            </a:pPr>
            <a:r>
              <a:rPr lang="en-US" altLang="zh-CN" sz="1600">
                <a:solidFill>
                  <a:srgbClr val="002003"/>
                </a:solidFill>
              </a:rPr>
              <a:t>  </a:t>
            </a:r>
            <a:r>
              <a:rPr lang="zh-CN" altLang="en-US" sz="1600">
                <a:solidFill>
                  <a:srgbClr val="002003"/>
                </a:solidFill>
              </a:rPr>
              <a:t>（1）建立环球体育网站。</a:t>
            </a:r>
            <a:endParaRPr lang="zh-CN" altLang="en-US" sz="1600">
              <a:solidFill>
                <a:srgbClr val="002003"/>
              </a:solidFill>
            </a:endParaRPr>
          </a:p>
          <a:p>
            <a:pPr eaLnBrk="1" hangingPunct="1">
              <a:lnSpc>
                <a:spcPct val="100000"/>
              </a:lnSpc>
              <a:spcBef>
                <a:spcPct val="0"/>
              </a:spcBef>
              <a:buFontTx/>
              <a:buNone/>
            </a:pPr>
            <a:r>
              <a:rPr lang="en-US" altLang="zh-CN" sz="1600">
                <a:solidFill>
                  <a:srgbClr val="002003"/>
                </a:solidFill>
              </a:rPr>
              <a:t>  </a:t>
            </a:r>
            <a:r>
              <a:rPr lang="zh-CN" altLang="en-US" sz="1600">
                <a:solidFill>
                  <a:srgbClr val="002003"/>
                </a:solidFill>
              </a:rPr>
              <a:t>（2）手机客户端。   </a:t>
            </a:r>
            <a:endParaRPr lang="zh-CN" altLang="en-US" sz="1600">
              <a:solidFill>
                <a:srgbClr val="002003"/>
              </a:solidFill>
            </a:endParaRPr>
          </a:p>
          <a:p>
            <a:pPr eaLnBrk="1" hangingPunct="1">
              <a:lnSpc>
                <a:spcPct val="100000"/>
              </a:lnSpc>
              <a:spcBef>
                <a:spcPct val="0"/>
              </a:spcBef>
              <a:buFontTx/>
              <a:buNone/>
            </a:pPr>
            <a:r>
              <a:rPr lang="zh-CN" altLang="en-US" sz="1600">
                <a:solidFill>
                  <a:srgbClr val="002003"/>
                </a:solidFill>
              </a:rPr>
              <a:t> </a:t>
            </a:r>
            <a:r>
              <a:rPr lang="en-US" altLang="zh-CN" sz="1600">
                <a:solidFill>
                  <a:srgbClr val="002003"/>
                </a:solidFill>
              </a:rPr>
              <a:t> </a:t>
            </a:r>
            <a:r>
              <a:rPr lang="zh-CN" altLang="en-US" sz="1600">
                <a:solidFill>
                  <a:srgbClr val="002003"/>
                </a:solidFill>
              </a:rPr>
              <a:t>（3）宣传海报。</a:t>
            </a:r>
            <a:endParaRPr lang="zh-CN" altLang="en-US" sz="1600">
              <a:solidFill>
                <a:srgbClr val="002003"/>
              </a:solidFill>
            </a:endParaRPr>
          </a:p>
          <a:p>
            <a:pPr eaLnBrk="1" hangingPunct="1">
              <a:lnSpc>
                <a:spcPct val="100000"/>
              </a:lnSpc>
              <a:spcBef>
                <a:spcPct val="0"/>
              </a:spcBef>
              <a:buFontTx/>
              <a:buNone/>
            </a:pPr>
            <a:r>
              <a:rPr lang="zh-CN" altLang="en-US" sz="1600">
                <a:solidFill>
                  <a:srgbClr val="002003"/>
                </a:solidFill>
              </a:rPr>
              <a:t> （4）嵌入式电视与报纸广告宣传。</a:t>
            </a:r>
            <a:endParaRPr lang="zh-CN" altLang="en-US" sz="1600">
              <a:solidFill>
                <a:srgbClr val="002003"/>
              </a:solidFill>
            </a:endParaRPr>
          </a:p>
        </p:txBody>
      </p:sp>
      <p:sp>
        <p:nvSpPr>
          <p:cNvPr id="23" name="MH_SubTitle_6"/>
          <p:cNvSpPr>
            <a:spLocks noChangeArrowheads="1"/>
          </p:cNvSpPr>
          <p:nvPr/>
        </p:nvSpPr>
        <p:spPr bwMode="auto">
          <a:xfrm>
            <a:off x="387985" y="3781425"/>
            <a:ext cx="4382770" cy="178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b="1">
                <a:solidFill>
                  <a:srgbClr val="002003"/>
                </a:solidFill>
              </a:rPr>
              <a:t>价格策略：</a:t>
            </a:r>
            <a:r>
              <a:rPr lang="zh-CN" altLang="en-US" sz="1600">
                <a:solidFill>
                  <a:srgbClr val="002003"/>
                </a:solidFill>
              </a:rPr>
              <a:t>根据成本和目标利润，参照行业收费情况制定产品价格。定价时采用“加量不加价”的策略，即充分利用依托母校体育院系学生资源和成本优势，采用比市场平均价格低10%，而服务的专业性、人性化不“减产”的策略，让消费者真实体验到物美价廉，进而产生长期合作的意愿。</a:t>
            </a:r>
            <a:endParaRPr lang="zh-CN" altLang="en-US" sz="1600">
              <a:solidFill>
                <a:srgbClr val="002003"/>
              </a:solidFill>
            </a:endParaRPr>
          </a:p>
        </p:txBody>
      </p:sp>
      <p:sp>
        <p:nvSpPr>
          <p:cNvPr id="24" name="MH_SubTitle_6"/>
          <p:cNvSpPr>
            <a:spLocks noChangeArrowheads="1"/>
          </p:cNvSpPr>
          <p:nvPr/>
        </p:nvSpPr>
        <p:spPr bwMode="auto">
          <a:xfrm>
            <a:off x="7197725" y="4301490"/>
            <a:ext cx="305308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b="1">
                <a:solidFill>
                  <a:srgbClr val="002003"/>
                </a:solidFill>
              </a:rPr>
              <a:t>促销战略：</a:t>
            </a:r>
            <a:r>
              <a:rPr lang="zh-CN" altLang="en-US" sz="1600">
                <a:solidFill>
                  <a:srgbClr val="002003"/>
                </a:solidFill>
              </a:rPr>
              <a:t>（1）活动促销。在部分节假日派发一些简单、实用的体育产品给有需要的群体；在繁华地区进行健身锻炼的宣传，扩大公司知名度，提升公司形象；（2） “重点突围”。针对客户的决策者的身份，以及产品的特性，赛事策划这项业务主要采取点对点的营销方式。</a:t>
            </a:r>
            <a:endParaRPr lang="zh-CN" altLang="en-US" sz="1600">
              <a:solidFill>
                <a:srgbClr val="002003"/>
              </a:solidFill>
            </a:endParaRPr>
          </a:p>
        </p:txBody>
      </p:sp>
      <p:sp>
        <p:nvSpPr>
          <p:cNvPr id="25" name="圆角矩形 43"/>
          <p:cNvSpPr/>
          <p:nvPr/>
        </p:nvSpPr>
        <p:spPr>
          <a:xfrm>
            <a:off x="442595" y="897255"/>
            <a:ext cx="4436110" cy="247777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圆角矩形 44"/>
          <p:cNvSpPr/>
          <p:nvPr/>
        </p:nvSpPr>
        <p:spPr>
          <a:xfrm>
            <a:off x="7143750" y="2045335"/>
            <a:ext cx="3216275" cy="172910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圆角矩形 45"/>
          <p:cNvSpPr/>
          <p:nvPr/>
        </p:nvSpPr>
        <p:spPr>
          <a:xfrm>
            <a:off x="260350" y="3602990"/>
            <a:ext cx="4618355" cy="2181860"/>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圆角矩形 46"/>
          <p:cNvSpPr/>
          <p:nvPr/>
        </p:nvSpPr>
        <p:spPr>
          <a:xfrm>
            <a:off x="7142480" y="4122420"/>
            <a:ext cx="3216275" cy="2611755"/>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文本框 2"/>
          <p:cNvSpPr txBox="1"/>
          <p:nvPr/>
        </p:nvSpPr>
        <p:spPr>
          <a:xfrm>
            <a:off x="506730" y="982980"/>
            <a:ext cx="4471670" cy="2306955"/>
          </a:xfrm>
          <a:prstGeom prst="rect">
            <a:avLst/>
          </a:prstGeom>
          <a:noFill/>
        </p:spPr>
        <p:txBody>
          <a:bodyPr wrap="square" rtlCol="0">
            <a:spAutoFit/>
          </a:bodyPr>
          <a:p>
            <a:r>
              <a:rPr lang="zh-CN" altLang="en-US" b="1"/>
              <a:t>产品策略：</a:t>
            </a:r>
            <a:r>
              <a:rPr lang="zh-CN" altLang="en-US"/>
              <a:t>分阶段推出产品。公司前期产品为体育赛事策划组织、青少年体育培训，在服务这两个产品客户时，积累客户资源逐步发展体育拓展训练、企业体育营销策划和企业体育公关产品，最终形成比较完整的多样化的产品组合。</a:t>
            </a:r>
            <a:endParaRPr lang="zh-CN" altLang="en-US"/>
          </a:p>
          <a:p>
            <a:r>
              <a:rPr lang="zh-CN" altLang="en-US"/>
              <a:t>精心设计产品。树立“好的产品本身就是一种营销”的理念进行产品设计。</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4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4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4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childTnLst>
                          </p:cTn>
                        </p:par>
                        <p:par>
                          <p:cTn id="17" fill="hold">
                            <p:stCondLst>
                              <p:cond delay="900"/>
                            </p:stCondLst>
                            <p:childTnLst>
                              <p:par>
                                <p:cTn id="18" presetID="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0-#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1+#ppt_w/2"/>
                                          </p:val>
                                        </p:tav>
                                        <p:tav tm="100000">
                                          <p:val>
                                            <p:strVal val="#ppt_x"/>
                                          </p:val>
                                        </p:tav>
                                      </p:tavLst>
                                    </p:anim>
                                    <p:anim calcmode="lin" valueType="num">
                                      <p:cBhvr additive="base">
                                        <p:cTn id="29" dur="500" fill="hold"/>
                                        <p:tgtEl>
                                          <p:spTgt spid="26"/>
                                        </p:tgtEl>
                                        <p:attrNameLst>
                                          <p:attrName>ppt_y</p:attrName>
                                        </p:attrNameLst>
                                      </p:cBhvr>
                                      <p:tavLst>
                                        <p:tav tm="0">
                                          <p:val>
                                            <p:strVal val="#ppt_y"/>
                                          </p:val>
                                        </p:tav>
                                        <p:tav tm="100000">
                                          <p:val>
                                            <p:strVal val="#ppt_y"/>
                                          </p:val>
                                        </p:tav>
                                      </p:tavLst>
                                    </p:anim>
                                  </p:childTnLst>
                                </p:cTn>
                              </p:par>
                            </p:childTnLst>
                          </p:cTn>
                        </p:par>
                        <p:par>
                          <p:cTn id="30" fill="hold">
                            <p:stCondLst>
                              <p:cond delay="1400"/>
                            </p:stCondLst>
                            <p:childTnLst>
                              <p:par>
                                <p:cTn id="31" presetID="2" presetClass="entr" presetSubtype="2"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1+#ppt_w/2"/>
                                          </p:val>
                                        </p:tav>
                                        <p:tav tm="100000">
                                          <p:val>
                                            <p:strVal val="#ppt_x"/>
                                          </p:val>
                                        </p:tav>
                                      </p:tavLst>
                                    </p:anim>
                                    <p:anim calcmode="lin" valueType="num">
                                      <p:cBhvr additive="base">
                                        <p:cTn id="34" dur="500" fill="hold"/>
                                        <p:tgtEl>
                                          <p:spTgt spid="1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0-#ppt_w/2"/>
                                          </p:val>
                                        </p:tav>
                                        <p:tav tm="100000">
                                          <p:val>
                                            <p:strVal val="#ppt_x"/>
                                          </p:val>
                                        </p:tav>
                                      </p:tavLst>
                                    </p:anim>
                                    <p:anim calcmode="lin" valueType="num">
                                      <p:cBhvr additive="base">
                                        <p:cTn id="42" dur="500" fill="hold"/>
                                        <p:tgtEl>
                                          <p:spTgt spid="27"/>
                                        </p:tgtEl>
                                        <p:attrNameLst>
                                          <p:attrName>ppt_y</p:attrName>
                                        </p:attrNameLst>
                                      </p:cBhvr>
                                      <p:tavLst>
                                        <p:tav tm="0">
                                          <p:val>
                                            <p:strVal val="#ppt_y"/>
                                          </p:val>
                                        </p:tav>
                                        <p:tav tm="100000">
                                          <p:val>
                                            <p:strVal val="#ppt_y"/>
                                          </p:val>
                                        </p:tav>
                                      </p:tavLst>
                                    </p:anim>
                                  </p:childTnLst>
                                </p:cTn>
                              </p:par>
                            </p:childTnLst>
                          </p:cTn>
                        </p:par>
                        <p:par>
                          <p:cTn id="43" fill="hold">
                            <p:stCondLst>
                              <p:cond delay="1900"/>
                            </p:stCondLst>
                            <p:childTnLst>
                              <p:par>
                                <p:cTn id="44" presetID="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0-#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1+#ppt_w/2"/>
                                          </p:val>
                                        </p:tav>
                                        <p:tav tm="100000">
                                          <p:val>
                                            <p:strVal val="#ppt_x"/>
                                          </p:val>
                                        </p:tav>
                                      </p:tavLst>
                                    </p:anim>
                                    <p:anim calcmode="lin" valueType="num">
                                      <p:cBhvr additive="base">
                                        <p:cTn id="51" dur="500" fill="hold"/>
                                        <p:tgtEl>
                                          <p:spTgt spid="2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1+#ppt_w/2"/>
                                          </p:val>
                                        </p:tav>
                                        <p:tav tm="100000">
                                          <p:val>
                                            <p:strVal val="#ppt_x"/>
                                          </p:val>
                                        </p:tav>
                                      </p:tavLst>
                                    </p:anim>
                                    <p:anim calcmode="lin" valueType="num">
                                      <p:cBhvr additive="base">
                                        <p:cTn id="55"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bldLvl="0" animBg="1"/>
      <p:bldP spid="26" grpId="0" bldLvl="0" animBg="1"/>
      <p:bldP spid="27" grpId="0" bldLvl="0" animBg="1"/>
      <p:bldP spid="2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custDataLst>
              <p:tags r:id="rId1"/>
            </p:custDataLst>
          </p:nvPr>
        </p:nvGraphicFramePr>
        <p:xfrm>
          <a:off x="1064260" y="2017395"/>
          <a:ext cx="7833995" cy="657860"/>
        </p:xfrm>
        <a:graphic>
          <a:graphicData uri="http://schemas.openxmlformats.org/drawingml/2006/table">
            <a:tbl>
              <a:tblPr firstRow="1" bandRow="1">
                <a:tableStyleId>{5940675A-B579-460E-94D1-54222C63F5DA}</a:tableStyleId>
              </a:tblPr>
              <a:tblGrid>
                <a:gridCol w="1631315"/>
                <a:gridCol w="1391285"/>
                <a:gridCol w="1513840"/>
                <a:gridCol w="1699895"/>
                <a:gridCol w="1597660"/>
              </a:tblGrid>
              <a:tr h="328930">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羽毛球培训</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基础班（4-6人）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包会班（4-6人）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提高班（4-6人）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私教班一对一</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8930">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价格</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500元/人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600元/人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700元/人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1200元/人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1272540" y="2583815"/>
            <a:ext cx="7101840" cy="252730"/>
          </a:xfrm>
          <a:prstGeom prst="rect">
            <a:avLst/>
          </a:prstGeom>
          <a:noFill/>
          <a:ln w="9525">
            <a:noFill/>
          </a:ln>
        </p:spPr>
        <p:txBody>
          <a:bodyPr wrap="square">
            <a:spAutoFit/>
          </a:bodyPr>
          <a:p>
            <a:pPr indent="0"/>
            <a:r>
              <a:rPr lang="en-US" sz="1050" b="0">
                <a:latin typeface="Times New Roman" panose="02020603050405020304" pitchFamily="18" charset="0"/>
              </a:rPr>
              <a:t> </a:t>
            </a:r>
            <a:endParaRPr lang="zh-CN" altLang="en-US"/>
          </a:p>
        </p:txBody>
      </p:sp>
      <p:graphicFrame>
        <p:nvGraphicFramePr>
          <p:cNvPr id="3" name="表格 2"/>
          <p:cNvGraphicFramePr/>
          <p:nvPr>
            <p:custDataLst>
              <p:tags r:id="rId2"/>
            </p:custDataLst>
          </p:nvPr>
        </p:nvGraphicFramePr>
        <p:xfrm>
          <a:off x="1064260" y="2795905"/>
          <a:ext cx="7833995" cy="623570"/>
        </p:xfrm>
        <a:graphic>
          <a:graphicData uri="http://schemas.openxmlformats.org/drawingml/2006/table">
            <a:tbl>
              <a:tblPr firstRow="1" bandRow="1">
                <a:tableStyleId>{5940675A-B579-460E-94D1-54222C63F5DA}</a:tableStyleId>
              </a:tblPr>
              <a:tblGrid>
                <a:gridCol w="1631315"/>
                <a:gridCol w="1391285"/>
                <a:gridCol w="1513840"/>
                <a:gridCol w="1699895"/>
                <a:gridCol w="1597660"/>
              </a:tblGrid>
              <a:tr h="311785">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游泳培训</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基础班（4-6人）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包会班（4-6人）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提高班（4-6人）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私教班一对一</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1785">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价格</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500元/人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600元/人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700元/人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1200元/人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7" name="文本框 16"/>
          <p:cNvSpPr txBox="1"/>
          <p:nvPr/>
        </p:nvSpPr>
        <p:spPr>
          <a:xfrm>
            <a:off x="1272540" y="3141345"/>
            <a:ext cx="7101840" cy="414020"/>
          </a:xfrm>
          <a:prstGeom prst="rect">
            <a:avLst/>
          </a:prstGeom>
          <a:noFill/>
          <a:ln w="9525">
            <a:noFill/>
          </a:ln>
        </p:spPr>
        <p:txBody>
          <a:bodyPr wrap="square">
            <a:spAutoFit/>
          </a:bodyPr>
          <a:p>
            <a:pPr indent="0"/>
            <a:r>
              <a:rPr lang="en-US" sz="1050" b="0">
                <a:latin typeface="Times New Roman" panose="02020603050405020304" pitchFamily="18" charset="0"/>
              </a:rPr>
              <a:t> </a:t>
            </a:r>
            <a:endParaRPr lang="zh-CN" altLang="en-US"/>
          </a:p>
        </p:txBody>
      </p:sp>
      <p:graphicFrame>
        <p:nvGraphicFramePr>
          <p:cNvPr id="18" name="表格 17"/>
          <p:cNvGraphicFramePr/>
          <p:nvPr>
            <p:custDataLst>
              <p:tags r:id="rId3"/>
            </p:custDataLst>
          </p:nvPr>
        </p:nvGraphicFramePr>
        <p:xfrm>
          <a:off x="1064260" y="3555365"/>
          <a:ext cx="7833995" cy="650240"/>
        </p:xfrm>
        <a:graphic>
          <a:graphicData uri="http://schemas.openxmlformats.org/drawingml/2006/table">
            <a:tbl>
              <a:tblPr firstRow="1" bandRow="1">
                <a:tableStyleId>{5940675A-B579-460E-94D1-54222C63F5DA}</a:tableStyleId>
              </a:tblPr>
              <a:tblGrid>
                <a:gridCol w="1631315"/>
                <a:gridCol w="1391285"/>
                <a:gridCol w="1513840"/>
                <a:gridCol w="1699895"/>
                <a:gridCol w="1597660"/>
              </a:tblGrid>
              <a:tr h="325120">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网球培训</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基础班（4-6人）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包会班（4-6人）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提高班（4-6人）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私教班一对一</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价格</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600元/人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800元/人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1000元/人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1500元/人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9" name="文本框 18"/>
          <p:cNvSpPr txBox="1"/>
          <p:nvPr/>
        </p:nvSpPr>
        <p:spPr>
          <a:xfrm>
            <a:off x="1272540" y="3860165"/>
            <a:ext cx="7101840" cy="414020"/>
          </a:xfrm>
          <a:prstGeom prst="rect">
            <a:avLst/>
          </a:prstGeom>
          <a:noFill/>
          <a:ln w="9525">
            <a:noFill/>
          </a:ln>
        </p:spPr>
        <p:txBody>
          <a:bodyPr wrap="square">
            <a:spAutoFit/>
          </a:bodyPr>
          <a:p>
            <a:pPr indent="0"/>
            <a:r>
              <a:rPr lang="en-US" sz="1050" b="0">
                <a:latin typeface="Times New Roman" panose="02020603050405020304" pitchFamily="18" charset="0"/>
              </a:rPr>
              <a:t> </a:t>
            </a:r>
            <a:endParaRPr lang="zh-CN" altLang="en-US"/>
          </a:p>
        </p:txBody>
      </p:sp>
      <p:graphicFrame>
        <p:nvGraphicFramePr>
          <p:cNvPr id="20" name="表格 19"/>
          <p:cNvGraphicFramePr/>
          <p:nvPr>
            <p:custDataLst>
              <p:tags r:id="rId4"/>
            </p:custDataLst>
          </p:nvPr>
        </p:nvGraphicFramePr>
        <p:xfrm>
          <a:off x="1064260" y="4285615"/>
          <a:ext cx="7833995" cy="740410"/>
        </p:xfrm>
        <a:graphic>
          <a:graphicData uri="http://schemas.openxmlformats.org/drawingml/2006/table">
            <a:tbl>
              <a:tblPr firstRow="1" bandRow="1">
                <a:tableStyleId>{5940675A-B579-460E-94D1-54222C63F5DA}</a:tableStyleId>
              </a:tblPr>
              <a:tblGrid>
                <a:gridCol w="1631315"/>
                <a:gridCol w="1391285"/>
                <a:gridCol w="1513840"/>
                <a:gridCol w="1699895"/>
                <a:gridCol w="1597660"/>
              </a:tblGrid>
              <a:tr h="370205">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乒乓球培训</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基础班（4-6人）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包会班（4-6人）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提高班（4-6人）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私教班一对一</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205">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价格</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400元/人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500元/人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600元/人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1000元/人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1" name="文本框 20"/>
          <p:cNvSpPr txBox="1"/>
          <p:nvPr/>
        </p:nvSpPr>
        <p:spPr>
          <a:xfrm>
            <a:off x="3276600" y="1094105"/>
            <a:ext cx="5291455" cy="521970"/>
          </a:xfrm>
          <a:prstGeom prst="rect">
            <a:avLst/>
          </a:prstGeom>
          <a:noFill/>
        </p:spPr>
        <p:txBody>
          <a:bodyPr wrap="square" rtlCol="0">
            <a:spAutoFit/>
          </a:bodyPr>
          <a:p>
            <a:r>
              <a:rPr lang="zh-CN" altLang="en-US" sz="2800" b="1"/>
              <a:t>青少年体育培训表</a:t>
            </a:r>
            <a:endParaRPr lang="zh-CN" altLang="en-US" sz="28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nvSpPr>
        <p:spPr bwMode="auto">
          <a:xfrm rot="5400000">
            <a:off x="162821" y="1861939"/>
            <a:ext cx="5435857" cy="3108979"/>
          </a:xfrm>
          <a:custGeom>
            <a:avLst/>
            <a:gdLst>
              <a:gd name="T0" fmla="*/ 3852 w 3883"/>
              <a:gd name="T1" fmla="*/ 2180 h 2257"/>
              <a:gd name="T2" fmla="*/ 3066 w 3883"/>
              <a:gd name="T3" fmla="*/ 196 h 2257"/>
              <a:gd name="T4" fmla="*/ 2777 w 3883"/>
              <a:gd name="T5" fmla="*/ 0 h 2257"/>
              <a:gd name="T6" fmla="*/ 1941 w 3883"/>
              <a:gd name="T7" fmla="*/ 0 h 2257"/>
              <a:gd name="T8" fmla="*/ 1106 w 3883"/>
              <a:gd name="T9" fmla="*/ 0 h 2257"/>
              <a:gd name="T10" fmla="*/ 817 w 3883"/>
              <a:gd name="T11" fmla="*/ 196 h 2257"/>
              <a:gd name="T12" fmla="*/ 30 w 3883"/>
              <a:gd name="T13" fmla="*/ 2180 h 2257"/>
              <a:gd name="T14" fmla="*/ 0 w 3883"/>
              <a:gd name="T15" fmla="*/ 2257 h 2257"/>
              <a:gd name="T16" fmla="*/ 3883 w 3883"/>
              <a:gd name="T17" fmla="*/ 2257 h 2257"/>
              <a:gd name="T18" fmla="*/ 3852 w 3883"/>
              <a:gd name="T19" fmla="*/ 2180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3" h="2257">
                <a:moveTo>
                  <a:pt x="3852" y="2180"/>
                </a:moveTo>
                <a:cubicBezTo>
                  <a:pt x="3066" y="196"/>
                  <a:pt x="3066" y="196"/>
                  <a:pt x="3066" y="196"/>
                </a:cubicBezTo>
                <a:cubicBezTo>
                  <a:pt x="3023" y="88"/>
                  <a:pt x="2893" y="0"/>
                  <a:pt x="2777" y="0"/>
                </a:cubicBezTo>
                <a:cubicBezTo>
                  <a:pt x="1941" y="0"/>
                  <a:pt x="1941" y="0"/>
                  <a:pt x="1941" y="0"/>
                </a:cubicBezTo>
                <a:cubicBezTo>
                  <a:pt x="1106" y="0"/>
                  <a:pt x="1106" y="0"/>
                  <a:pt x="1106" y="0"/>
                </a:cubicBezTo>
                <a:cubicBezTo>
                  <a:pt x="990" y="0"/>
                  <a:pt x="860" y="88"/>
                  <a:pt x="817" y="196"/>
                </a:cubicBezTo>
                <a:cubicBezTo>
                  <a:pt x="30" y="2180"/>
                  <a:pt x="30" y="2180"/>
                  <a:pt x="30" y="2180"/>
                </a:cubicBezTo>
                <a:cubicBezTo>
                  <a:pt x="20" y="2205"/>
                  <a:pt x="11" y="2231"/>
                  <a:pt x="0" y="2257"/>
                </a:cubicBezTo>
                <a:cubicBezTo>
                  <a:pt x="3883" y="2257"/>
                  <a:pt x="3883" y="2257"/>
                  <a:pt x="3883" y="2257"/>
                </a:cubicBezTo>
                <a:cubicBezTo>
                  <a:pt x="3872" y="2231"/>
                  <a:pt x="3862" y="2205"/>
                  <a:pt x="3852" y="2180"/>
                </a:cubicBezTo>
                <a:close/>
              </a:path>
            </a:pathLst>
          </a:custGeom>
          <a:solidFill>
            <a:srgbClr val="3A4549"/>
          </a:solidFill>
          <a:ln>
            <a:noFill/>
          </a:ln>
        </p:spPr>
        <p:txBody>
          <a:bodyPr vert="horz" wrap="square" lIns="91440" tIns="45720" rIns="91440" bIns="45720" numCol="1" anchor="t" anchorCtr="0" compatLnSpc="1"/>
          <a:lstStyle/>
          <a:p>
            <a:endParaRPr lang="zh-CN" altLang="en-US"/>
          </a:p>
        </p:txBody>
      </p:sp>
      <p:sp>
        <p:nvSpPr>
          <p:cNvPr id="4" name="MH_Number_1"/>
          <p:cNvSpPr/>
          <p:nvPr>
            <p:custDataLst>
              <p:tags r:id="rId1"/>
            </p:custDataLst>
          </p:nvPr>
        </p:nvSpPr>
        <p:spPr>
          <a:xfrm>
            <a:off x="3333698" y="2338725"/>
            <a:ext cx="2184856" cy="2183380"/>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MH_Entry_1"/>
          <p:cNvSpPr/>
          <p:nvPr>
            <p:custDataLst>
              <p:tags r:id="rId2"/>
            </p:custDataLst>
          </p:nvPr>
        </p:nvSpPr>
        <p:spPr>
          <a:xfrm>
            <a:off x="5690235" y="2087880"/>
            <a:ext cx="4803775" cy="1164590"/>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团队成员及人力资源规划</a:t>
            </a:r>
            <a:endPar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690152" y="3405982"/>
            <a:ext cx="4776507" cy="972961"/>
          </a:xfrm>
          <a:prstGeom prst="rect">
            <a:avLst/>
          </a:prstGeom>
        </p:spPr>
        <p:txBody>
          <a:bodyPr/>
          <a:lstStyle/>
          <a:p>
            <a:pPr algn="just">
              <a:lnSpc>
                <a:spcPct val="130000"/>
              </a:lnSpc>
              <a:spcBef>
                <a:spcPts val="600"/>
              </a:spcBef>
              <a:spcAft>
                <a:spcPts val="600"/>
              </a:spcAft>
              <a:buClr>
                <a:srgbClr val="00B050"/>
              </a:buClr>
              <a:buSzPct val="80000"/>
              <a:defRPr/>
            </a:pPr>
            <a:endParaRPr lang="zh-CN" altLang="en-US" sz="16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15" name="自由: 形状 14"/>
          <p:cNvSpPr>
            <a:spLocks noChangeArrowheads="1"/>
          </p:cNvSpPr>
          <p:nvPr/>
        </p:nvSpPr>
        <p:spPr bwMode="auto">
          <a:xfrm rot="5400000">
            <a:off x="-2875363" y="2656379"/>
            <a:ext cx="6858002" cy="1545241"/>
          </a:xfrm>
          <a:custGeom>
            <a:avLst/>
            <a:gdLst>
              <a:gd name="connsiteX0" fmla="*/ 0 w 6858002"/>
              <a:gd name="connsiteY0" fmla="*/ 1545241 h 1545241"/>
              <a:gd name="connsiteX1" fmla="*/ 0 w 6858002"/>
              <a:gd name="connsiteY1" fmla="*/ 234058 h 1545241"/>
              <a:gd name="connsiteX2" fmla="*/ 440306 w 6858002"/>
              <a:gd name="connsiteY2" fmla="*/ 234058 h 1545241"/>
              <a:gd name="connsiteX3" fmla="*/ 678211 w 6858002"/>
              <a:gd name="connsiteY3" fmla="*/ 76364 h 1545241"/>
              <a:gd name="connsiteX4" fmla="*/ 693629 w 6858002"/>
              <a:gd name="connsiteY4" fmla="*/ 0 h 1545241"/>
              <a:gd name="connsiteX5" fmla="*/ 6139232 w 6858002"/>
              <a:gd name="connsiteY5" fmla="*/ 0 h 1545241"/>
              <a:gd name="connsiteX6" fmla="*/ 6154649 w 6858002"/>
              <a:gd name="connsiteY6" fmla="*/ 76364 h 1545241"/>
              <a:gd name="connsiteX7" fmla="*/ 6392555 w 6858002"/>
              <a:gd name="connsiteY7" fmla="*/ 234058 h 1545241"/>
              <a:gd name="connsiteX8" fmla="*/ 6858002 w 6858002"/>
              <a:gd name="connsiteY8" fmla="*/ 234058 h 1545241"/>
              <a:gd name="connsiteX9" fmla="*/ 6858002 w 6858002"/>
              <a:gd name="connsiteY9" fmla="*/ 1545241 h 154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8002" h="1545241">
                <a:moveTo>
                  <a:pt x="0" y="1545241"/>
                </a:moveTo>
                <a:lnTo>
                  <a:pt x="0" y="234058"/>
                </a:lnTo>
                <a:lnTo>
                  <a:pt x="440306" y="234058"/>
                </a:lnTo>
                <a:cubicBezTo>
                  <a:pt x="547254" y="234058"/>
                  <a:pt x="639015" y="169035"/>
                  <a:pt x="678211" y="76364"/>
                </a:cubicBezTo>
                <a:lnTo>
                  <a:pt x="693629" y="0"/>
                </a:lnTo>
                <a:lnTo>
                  <a:pt x="6139232" y="0"/>
                </a:lnTo>
                <a:lnTo>
                  <a:pt x="6154649" y="76364"/>
                </a:lnTo>
                <a:cubicBezTo>
                  <a:pt x="6193845" y="169035"/>
                  <a:pt x="6285606" y="234058"/>
                  <a:pt x="6392555" y="234058"/>
                </a:cubicBezTo>
                <a:lnTo>
                  <a:pt x="6858002" y="234058"/>
                </a:lnTo>
                <a:lnTo>
                  <a:pt x="6858002" y="1545241"/>
                </a:lnTo>
                <a:close/>
              </a:path>
            </a:pathLst>
          </a:cu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16" name="矩形 15"/>
          <p:cNvSpPr/>
          <p:nvPr/>
        </p:nvSpPr>
        <p:spPr>
          <a:xfrm>
            <a:off x="419100" y="0"/>
            <a:ext cx="13453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H="1">
            <a:off x="288331" y="0"/>
            <a:ext cx="6726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9"/>
          <p:cNvSpPr/>
          <p:nvPr/>
        </p:nvSpPr>
        <p:spPr bwMode="auto">
          <a:xfrm rot="10800000">
            <a:off x="10013950" y="-4063"/>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
        <p:nvSpPr>
          <p:cNvPr id="25" name="Freeform 9"/>
          <p:cNvSpPr/>
          <p:nvPr/>
        </p:nvSpPr>
        <p:spPr bwMode="auto">
          <a:xfrm rot="10800000" flipV="1">
            <a:off x="10013950" y="5146891"/>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1636073" y="1072180"/>
            <a:ext cx="8942388"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17"/>
          <p:cNvSpPr>
            <a:spLocks noChangeArrowheads="1"/>
          </p:cNvSpPr>
          <p:nvPr/>
        </p:nvSpPr>
        <p:spPr bwMode="auto">
          <a:xfrm>
            <a:off x="1837686" y="4658342"/>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4E4E4E"/>
                </a:solidFill>
                <a:latin typeface="微软雅黑" panose="020B0503020204020204" pitchFamily="34" charset="-122"/>
                <a:ea typeface="微软雅黑" panose="020B0503020204020204" pitchFamily="34" charset="-122"/>
              </a:rPr>
              <a:t>公司人员</a:t>
            </a:r>
            <a:endParaRPr lang="zh-CN" altLang="en-US" sz="2400" b="1">
              <a:solidFill>
                <a:srgbClr val="4E4E4E"/>
              </a:solidFill>
              <a:latin typeface="微软雅黑" panose="020B0503020204020204" pitchFamily="34" charset="-122"/>
              <a:ea typeface="微软雅黑" panose="020B0503020204020204" pitchFamily="34" charset="-122"/>
            </a:endParaRPr>
          </a:p>
        </p:txBody>
      </p:sp>
      <p:sp>
        <p:nvSpPr>
          <p:cNvPr id="11" name="矩形 124"/>
          <p:cNvSpPr>
            <a:spLocks noChangeArrowheads="1"/>
          </p:cNvSpPr>
          <p:nvPr/>
        </p:nvSpPr>
        <p:spPr bwMode="auto">
          <a:xfrm>
            <a:off x="1837686" y="5171105"/>
            <a:ext cx="85439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600" b="1">
                <a:solidFill>
                  <a:srgbClr val="4E4E4E"/>
                </a:solidFill>
                <a:latin typeface="宋体" panose="02010600030101010101" pitchFamily="2" charset="-122"/>
              </a:rPr>
              <a:t>（1）总经理1人。</a:t>
            </a:r>
            <a:endParaRPr lang="zh-CN" altLang="en-US" sz="1600" b="1">
              <a:solidFill>
                <a:srgbClr val="4E4E4E"/>
              </a:solidFill>
              <a:latin typeface="宋体" panose="02010600030101010101" pitchFamily="2" charset="-122"/>
            </a:endParaRPr>
          </a:p>
          <a:p>
            <a:pPr eaLnBrk="1" hangingPunct="1">
              <a:lnSpc>
                <a:spcPct val="100000"/>
              </a:lnSpc>
              <a:spcBef>
                <a:spcPct val="0"/>
              </a:spcBef>
              <a:buFontTx/>
              <a:buNone/>
            </a:pPr>
            <a:r>
              <a:rPr lang="zh-CN" altLang="en-US" sz="1600" b="1">
                <a:solidFill>
                  <a:srgbClr val="4E4E4E"/>
                </a:solidFill>
                <a:latin typeface="宋体" panose="02010600030101010101" pitchFamily="2" charset="-122"/>
              </a:rPr>
              <a:t>（2）办公室（财务、后勤）1人。</a:t>
            </a:r>
            <a:endParaRPr lang="zh-CN" altLang="en-US" sz="1600" b="1">
              <a:solidFill>
                <a:srgbClr val="4E4E4E"/>
              </a:solidFill>
              <a:latin typeface="宋体" panose="02010600030101010101" pitchFamily="2" charset="-122"/>
            </a:endParaRPr>
          </a:p>
          <a:p>
            <a:pPr eaLnBrk="1" hangingPunct="1">
              <a:lnSpc>
                <a:spcPct val="100000"/>
              </a:lnSpc>
              <a:spcBef>
                <a:spcPct val="0"/>
              </a:spcBef>
              <a:buFontTx/>
              <a:buNone/>
            </a:pPr>
            <a:r>
              <a:rPr lang="zh-CN" altLang="en-US" sz="1600" b="1">
                <a:solidFill>
                  <a:srgbClr val="4E4E4E"/>
                </a:solidFill>
                <a:latin typeface="宋体" panose="02010600030101010101" pitchFamily="2" charset="-122"/>
              </a:rPr>
              <a:t>（3）赛事策划部2人。</a:t>
            </a:r>
            <a:endParaRPr lang="zh-CN" altLang="en-US" sz="1600" b="1">
              <a:solidFill>
                <a:srgbClr val="4E4E4E"/>
              </a:solidFill>
              <a:latin typeface="宋体" panose="02010600030101010101" pitchFamily="2" charset="-122"/>
            </a:endParaRPr>
          </a:p>
          <a:p>
            <a:pPr eaLnBrk="1" hangingPunct="1">
              <a:lnSpc>
                <a:spcPct val="100000"/>
              </a:lnSpc>
              <a:spcBef>
                <a:spcPct val="0"/>
              </a:spcBef>
              <a:buFontTx/>
              <a:buNone/>
            </a:pPr>
            <a:r>
              <a:rPr lang="zh-CN" altLang="en-US" sz="1600" b="1">
                <a:solidFill>
                  <a:srgbClr val="4E4E4E"/>
                </a:solidFill>
                <a:latin typeface="宋体" panose="02010600030101010101" pitchFamily="2" charset="-122"/>
              </a:rPr>
              <a:t>（4）培训部2人。</a:t>
            </a:r>
            <a:endParaRPr lang="zh-CN" altLang="en-US" sz="1600" b="1">
              <a:solidFill>
                <a:srgbClr val="4E4E4E"/>
              </a:solidFill>
              <a:latin typeface="宋体" panose="02010600030101010101" pitchFamily="2" charset="-122"/>
            </a:endParaRPr>
          </a:p>
          <a:p>
            <a:pPr eaLnBrk="1" hangingPunct="1">
              <a:lnSpc>
                <a:spcPct val="100000"/>
              </a:lnSpc>
              <a:spcBef>
                <a:spcPct val="0"/>
              </a:spcBef>
              <a:buFontTx/>
              <a:buNone/>
            </a:pPr>
            <a:r>
              <a:rPr lang="zh-CN" altLang="en-US" sz="1600" b="1">
                <a:solidFill>
                  <a:srgbClr val="4E4E4E"/>
                </a:solidFill>
                <a:latin typeface="宋体" panose="02010600030101010101" pitchFamily="2" charset="-122"/>
              </a:rPr>
              <a:t>（5）市场开拓专职1人，另外以上人员兼任市场开拓。</a:t>
            </a:r>
            <a:endParaRPr lang="zh-CN" altLang="en-US" sz="1600" b="1">
              <a:solidFill>
                <a:srgbClr val="4E4E4E"/>
              </a:solidFill>
              <a:latin typeface="宋体" panose="02010600030101010101" pitchFamily="2" charset="-122"/>
            </a:endParaRPr>
          </a:p>
          <a:p>
            <a:pPr eaLnBrk="1" hangingPunct="1">
              <a:lnSpc>
                <a:spcPct val="100000"/>
              </a:lnSpc>
              <a:spcBef>
                <a:spcPct val="0"/>
              </a:spcBef>
              <a:buFontTx/>
              <a:buNone/>
            </a:pPr>
            <a:r>
              <a:rPr lang="zh-CN" altLang="en-US" sz="1600" b="1">
                <a:solidFill>
                  <a:srgbClr val="4E4E4E"/>
                </a:solidFill>
                <a:latin typeface="宋体" panose="02010600030101010101" pitchFamily="2" charset="-122"/>
              </a:rPr>
              <a:t>（6）工作人员：配备一定的专职人员，并依托学校，培养学生梯队。</a:t>
            </a:r>
            <a:endParaRPr lang="zh-CN" altLang="en-US" sz="1600" b="1">
              <a:solidFill>
                <a:srgbClr val="4E4E4E"/>
              </a:solidFill>
              <a:latin typeface="宋体" panose="02010600030101010101" pitchFamily="2" charset="-122"/>
            </a:endParaRPr>
          </a:p>
        </p:txBody>
      </p:sp>
      <p:cxnSp>
        <p:nvCxnSpPr>
          <p:cNvPr id="12" name="直接连接符 11"/>
          <p:cNvCxnSpPr/>
          <p:nvPr/>
        </p:nvCxnSpPr>
        <p:spPr>
          <a:xfrm>
            <a:off x="1886898" y="5134592"/>
            <a:ext cx="1882775" cy="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8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22" presetClass="entr" presetSubtype="8" fill="hold" grpId="0" nodeType="withEffect">
                                  <p:stCondLst>
                                    <p:cond delay="120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nodeType="withEffect">
                                  <p:stCondLst>
                                    <p:cond delay="120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10" presetClass="entr" presetSubtype="0" fill="hold" grpId="0" nodeType="withEffect">
                                  <p:stCondLst>
                                    <p:cond delay="1600"/>
                                  </p:stCondLst>
                                  <p:iterate type="wd">
                                    <p:tmPct val="10000"/>
                                  </p:iterate>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flipV="1">
            <a:off x="11850370" y="843280"/>
            <a:ext cx="341630" cy="59772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2" name="文本框 1"/>
          <p:cNvSpPr txBox="1"/>
          <p:nvPr/>
        </p:nvSpPr>
        <p:spPr>
          <a:xfrm>
            <a:off x="706120" y="1105535"/>
            <a:ext cx="7031355" cy="521970"/>
          </a:xfrm>
          <a:prstGeom prst="rect">
            <a:avLst/>
          </a:prstGeom>
          <a:noFill/>
        </p:spPr>
        <p:txBody>
          <a:bodyPr wrap="square" rtlCol="0">
            <a:spAutoFit/>
          </a:bodyPr>
          <a:p>
            <a:r>
              <a:rPr lang="zh-CN" altLang="en-US" sz="2800"/>
              <a:t>人力资源规划</a:t>
            </a:r>
            <a:endParaRPr lang="zh-CN" altLang="en-US" sz="2800"/>
          </a:p>
        </p:txBody>
      </p:sp>
      <p:sp>
        <p:nvSpPr>
          <p:cNvPr id="3" name="文本框 2"/>
          <p:cNvSpPr txBox="1"/>
          <p:nvPr/>
        </p:nvSpPr>
        <p:spPr>
          <a:xfrm>
            <a:off x="506730" y="2043430"/>
            <a:ext cx="11156315" cy="4246245"/>
          </a:xfrm>
          <a:prstGeom prst="rect">
            <a:avLst/>
          </a:prstGeom>
          <a:noFill/>
        </p:spPr>
        <p:txBody>
          <a:bodyPr wrap="square" rtlCol="0">
            <a:spAutoFit/>
          </a:bodyPr>
          <a:p>
            <a:r>
              <a:rPr lang="zh-CN" altLang="en-US"/>
              <a:t>环球体育是一家服务性的公司，人员素质在公司发展过程中起着至关重要的作用，所以软件方面主要投入在人力资源上，同时结合高校的资源，最大化节约我们成本。</a:t>
            </a:r>
            <a:endParaRPr lang="zh-CN" altLang="en-US"/>
          </a:p>
          <a:p>
            <a:r>
              <a:rPr lang="zh-CN" altLang="en-US"/>
              <a:t>（1）裁判培训</a:t>
            </a:r>
            <a:endParaRPr lang="zh-CN" altLang="en-US"/>
          </a:p>
          <a:p>
            <a:r>
              <a:rPr lang="zh-CN" altLang="en-US"/>
              <a:t> 在比赛过程中,赛事的成功举办离不开重要的裁判工作。在裁判上高校体育专业的学生专业课都会涉及裁判培训的课程，我们只需要做的就是在大学课程基础上加上礼仪、以及裁判过程中突发事件处理方法的培训即可。这样一方面节约了我们的人力成本，也给在校大学生带来实践机会以及相应的经济回报。</a:t>
            </a:r>
            <a:endParaRPr lang="zh-CN" altLang="en-US"/>
          </a:p>
          <a:p>
            <a:r>
              <a:rPr lang="zh-CN" altLang="en-US"/>
              <a:t>（2）学生资源利用</a:t>
            </a:r>
            <a:endParaRPr lang="zh-CN" altLang="en-US"/>
          </a:p>
          <a:p>
            <a:r>
              <a:rPr lang="zh-CN" altLang="en-US"/>
              <a:t> 大学生的创造性是最强的，在趣味赛事活动的设置方面，依托大学生来设计，来创造，需要做的就是将任务及要求告知，在他们上课或者业余活动中积累灵感，创造出符合实际的趣味赛事活动，此项活动一经我们采用，我们会根据活动项目的大小作出奖励。由此来能不断保证我们趣味活动的创新性。            </a:t>
            </a:r>
            <a:endParaRPr lang="zh-CN" altLang="en-US"/>
          </a:p>
          <a:p>
            <a:r>
              <a:rPr lang="zh-CN" altLang="en-US"/>
              <a:t> （3）人才储备 </a:t>
            </a:r>
            <a:endParaRPr lang="zh-CN" altLang="en-US"/>
          </a:p>
          <a:p>
            <a:r>
              <a:rPr lang="zh-CN" altLang="en-US"/>
              <a:t> 根据公司发展战略：“发展子公司或者分公司，以区域负责制的形式深入发掘市场，将市场做细，在维护前期大中型企事业单位客户关系的基础上，为中小企业提供体育服务”。到后期需要大量的既懂业务有懂营销的专业性体育人才，这种人才的培养是一个系统的复杂的工程，公司会考虑和锦州高校的体育院系取得一些人才培养方面的合作，请有关导师给予培训，也可以让学校推荐优秀人才就业。</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40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nvSpPr>
        <p:spPr bwMode="auto">
          <a:xfrm rot="5400000">
            <a:off x="162821" y="1861939"/>
            <a:ext cx="5435857" cy="3108979"/>
          </a:xfrm>
          <a:custGeom>
            <a:avLst/>
            <a:gdLst>
              <a:gd name="T0" fmla="*/ 3852 w 3883"/>
              <a:gd name="T1" fmla="*/ 2180 h 2257"/>
              <a:gd name="T2" fmla="*/ 3066 w 3883"/>
              <a:gd name="T3" fmla="*/ 196 h 2257"/>
              <a:gd name="T4" fmla="*/ 2777 w 3883"/>
              <a:gd name="T5" fmla="*/ 0 h 2257"/>
              <a:gd name="T6" fmla="*/ 1941 w 3883"/>
              <a:gd name="T7" fmla="*/ 0 h 2257"/>
              <a:gd name="T8" fmla="*/ 1106 w 3883"/>
              <a:gd name="T9" fmla="*/ 0 h 2257"/>
              <a:gd name="T10" fmla="*/ 817 w 3883"/>
              <a:gd name="T11" fmla="*/ 196 h 2257"/>
              <a:gd name="T12" fmla="*/ 30 w 3883"/>
              <a:gd name="T13" fmla="*/ 2180 h 2257"/>
              <a:gd name="T14" fmla="*/ 0 w 3883"/>
              <a:gd name="T15" fmla="*/ 2257 h 2257"/>
              <a:gd name="T16" fmla="*/ 3883 w 3883"/>
              <a:gd name="T17" fmla="*/ 2257 h 2257"/>
              <a:gd name="T18" fmla="*/ 3852 w 3883"/>
              <a:gd name="T19" fmla="*/ 2180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3" h="2257">
                <a:moveTo>
                  <a:pt x="3852" y="2180"/>
                </a:moveTo>
                <a:cubicBezTo>
                  <a:pt x="3066" y="196"/>
                  <a:pt x="3066" y="196"/>
                  <a:pt x="3066" y="196"/>
                </a:cubicBezTo>
                <a:cubicBezTo>
                  <a:pt x="3023" y="88"/>
                  <a:pt x="2893" y="0"/>
                  <a:pt x="2777" y="0"/>
                </a:cubicBezTo>
                <a:cubicBezTo>
                  <a:pt x="1941" y="0"/>
                  <a:pt x="1941" y="0"/>
                  <a:pt x="1941" y="0"/>
                </a:cubicBezTo>
                <a:cubicBezTo>
                  <a:pt x="1106" y="0"/>
                  <a:pt x="1106" y="0"/>
                  <a:pt x="1106" y="0"/>
                </a:cubicBezTo>
                <a:cubicBezTo>
                  <a:pt x="990" y="0"/>
                  <a:pt x="860" y="88"/>
                  <a:pt x="817" y="196"/>
                </a:cubicBezTo>
                <a:cubicBezTo>
                  <a:pt x="30" y="2180"/>
                  <a:pt x="30" y="2180"/>
                  <a:pt x="30" y="2180"/>
                </a:cubicBezTo>
                <a:cubicBezTo>
                  <a:pt x="20" y="2205"/>
                  <a:pt x="11" y="2231"/>
                  <a:pt x="0" y="2257"/>
                </a:cubicBezTo>
                <a:cubicBezTo>
                  <a:pt x="3883" y="2257"/>
                  <a:pt x="3883" y="2257"/>
                  <a:pt x="3883" y="2257"/>
                </a:cubicBezTo>
                <a:cubicBezTo>
                  <a:pt x="3872" y="2231"/>
                  <a:pt x="3862" y="2205"/>
                  <a:pt x="3852" y="2180"/>
                </a:cubicBezTo>
                <a:close/>
              </a:path>
            </a:pathLst>
          </a:custGeom>
          <a:solidFill>
            <a:srgbClr val="3A4549"/>
          </a:solidFill>
          <a:ln>
            <a:noFill/>
          </a:ln>
        </p:spPr>
        <p:txBody>
          <a:bodyPr vert="horz" wrap="square" lIns="91440" tIns="45720" rIns="91440" bIns="45720" numCol="1" anchor="t" anchorCtr="0" compatLnSpc="1"/>
          <a:lstStyle/>
          <a:p>
            <a:endParaRPr lang="zh-CN" altLang="en-US"/>
          </a:p>
        </p:txBody>
      </p:sp>
      <p:sp>
        <p:nvSpPr>
          <p:cNvPr id="4" name="MH_Number_1"/>
          <p:cNvSpPr/>
          <p:nvPr>
            <p:custDataLst>
              <p:tags r:id="rId1"/>
            </p:custDataLst>
          </p:nvPr>
        </p:nvSpPr>
        <p:spPr>
          <a:xfrm>
            <a:off x="3333698" y="2338725"/>
            <a:ext cx="2184856" cy="2183380"/>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MH_Entry_1"/>
          <p:cNvSpPr/>
          <p:nvPr>
            <p:custDataLst>
              <p:tags r:id="rId2"/>
            </p:custDataLst>
          </p:nvPr>
        </p:nvSpPr>
        <p:spPr>
          <a:xfrm>
            <a:off x="5690235" y="2097405"/>
            <a:ext cx="4803775" cy="1164590"/>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财务规划</a:t>
            </a:r>
            <a:endPar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690152" y="3405982"/>
            <a:ext cx="4776507" cy="972961"/>
          </a:xfrm>
          <a:prstGeom prst="rect">
            <a:avLst/>
          </a:prstGeom>
        </p:spPr>
        <p:txBody>
          <a:bodyPr/>
          <a:lstStyle/>
          <a:p>
            <a:pPr algn="just">
              <a:lnSpc>
                <a:spcPct val="130000"/>
              </a:lnSpc>
              <a:spcBef>
                <a:spcPts val="600"/>
              </a:spcBef>
              <a:spcAft>
                <a:spcPts val="600"/>
              </a:spcAft>
              <a:buClr>
                <a:srgbClr val="00B050"/>
              </a:buClr>
              <a:buSzPct val="80000"/>
              <a:defRPr/>
            </a:pPr>
            <a:endParaRPr lang="zh-CN" altLang="en-US" sz="16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15" name="自由: 形状 14"/>
          <p:cNvSpPr>
            <a:spLocks noChangeArrowheads="1"/>
          </p:cNvSpPr>
          <p:nvPr/>
        </p:nvSpPr>
        <p:spPr bwMode="auto">
          <a:xfrm rot="5400000">
            <a:off x="-2875363" y="2656379"/>
            <a:ext cx="6858002" cy="1545241"/>
          </a:xfrm>
          <a:custGeom>
            <a:avLst/>
            <a:gdLst>
              <a:gd name="connsiteX0" fmla="*/ 0 w 6858002"/>
              <a:gd name="connsiteY0" fmla="*/ 1545241 h 1545241"/>
              <a:gd name="connsiteX1" fmla="*/ 0 w 6858002"/>
              <a:gd name="connsiteY1" fmla="*/ 234058 h 1545241"/>
              <a:gd name="connsiteX2" fmla="*/ 440306 w 6858002"/>
              <a:gd name="connsiteY2" fmla="*/ 234058 h 1545241"/>
              <a:gd name="connsiteX3" fmla="*/ 678211 w 6858002"/>
              <a:gd name="connsiteY3" fmla="*/ 76364 h 1545241"/>
              <a:gd name="connsiteX4" fmla="*/ 693629 w 6858002"/>
              <a:gd name="connsiteY4" fmla="*/ 0 h 1545241"/>
              <a:gd name="connsiteX5" fmla="*/ 6139232 w 6858002"/>
              <a:gd name="connsiteY5" fmla="*/ 0 h 1545241"/>
              <a:gd name="connsiteX6" fmla="*/ 6154649 w 6858002"/>
              <a:gd name="connsiteY6" fmla="*/ 76364 h 1545241"/>
              <a:gd name="connsiteX7" fmla="*/ 6392555 w 6858002"/>
              <a:gd name="connsiteY7" fmla="*/ 234058 h 1545241"/>
              <a:gd name="connsiteX8" fmla="*/ 6858002 w 6858002"/>
              <a:gd name="connsiteY8" fmla="*/ 234058 h 1545241"/>
              <a:gd name="connsiteX9" fmla="*/ 6858002 w 6858002"/>
              <a:gd name="connsiteY9" fmla="*/ 1545241 h 154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8002" h="1545241">
                <a:moveTo>
                  <a:pt x="0" y="1545241"/>
                </a:moveTo>
                <a:lnTo>
                  <a:pt x="0" y="234058"/>
                </a:lnTo>
                <a:lnTo>
                  <a:pt x="440306" y="234058"/>
                </a:lnTo>
                <a:cubicBezTo>
                  <a:pt x="547254" y="234058"/>
                  <a:pt x="639015" y="169035"/>
                  <a:pt x="678211" y="76364"/>
                </a:cubicBezTo>
                <a:lnTo>
                  <a:pt x="693629" y="0"/>
                </a:lnTo>
                <a:lnTo>
                  <a:pt x="6139232" y="0"/>
                </a:lnTo>
                <a:lnTo>
                  <a:pt x="6154649" y="76364"/>
                </a:lnTo>
                <a:cubicBezTo>
                  <a:pt x="6193845" y="169035"/>
                  <a:pt x="6285606" y="234058"/>
                  <a:pt x="6392555" y="234058"/>
                </a:cubicBezTo>
                <a:lnTo>
                  <a:pt x="6858002" y="234058"/>
                </a:lnTo>
                <a:lnTo>
                  <a:pt x="6858002" y="1545241"/>
                </a:lnTo>
                <a:close/>
              </a:path>
            </a:pathLst>
          </a:cu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16" name="矩形 15"/>
          <p:cNvSpPr/>
          <p:nvPr/>
        </p:nvSpPr>
        <p:spPr>
          <a:xfrm>
            <a:off x="419100" y="0"/>
            <a:ext cx="13453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H="1">
            <a:off x="288331" y="0"/>
            <a:ext cx="6726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9"/>
          <p:cNvSpPr/>
          <p:nvPr/>
        </p:nvSpPr>
        <p:spPr bwMode="auto">
          <a:xfrm rot="10800000">
            <a:off x="10013950" y="-4063"/>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
        <p:nvSpPr>
          <p:cNvPr id="25" name="Freeform 9"/>
          <p:cNvSpPr/>
          <p:nvPr/>
        </p:nvSpPr>
        <p:spPr bwMode="auto">
          <a:xfrm rot="10800000" flipV="1">
            <a:off x="10013950" y="5146891"/>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8"/>
          <p:cNvGrpSpPr/>
          <p:nvPr/>
        </p:nvGrpSpPr>
        <p:grpSpPr bwMode="auto">
          <a:xfrm>
            <a:off x="9571990" y="981710"/>
            <a:ext cx="2394585" cy="4871720"/>
            <a:chOff x="0" y="0"/>
            <a:chExt cx="3019425" cy="4606802"/>
          </a:xfrm>
        </p:grpSpPr>
        <p:sp>
          <p:nvSpPr>
            <p:cNvPr id="10" name="Freeform 5"/>
            <p:cNvSpPr/>
            <p:nvPr/>
          </p:nvSpPr>
          <p:spPr bwMode="auto">
            <a:xfrm>
              <a:off x="972326" y="2008738"/>
              <a:ext cx="1737967" cy="1094206"/>
            </a:xfrm>
            <a:custGeom>
              <a:avLst/>
              <a:gdLst>
                <a:gd name="T0" fmla="*/ 588 w 2687"/>
                <a:gd name="T1" fmla="*/ 0 h 1694"/>
                <a:gd name="T2" fmla="*/ 4 w 2687"/>
                <a:gd name="T3" fmla="*/ 1380 h 1694"/>
                <a:gd name="T4" fmla="*/ 7 w 2687"/>
                <a:gd name="T5" fmla="*/ 1694 h 1694"/>
                <a:gd name="T6" fmla="*/ 1352 w 2687"/>
                <a:gd name="T7" fmla="*/ 1694 h 1694"/>
                <a:gd name="T8" fmla="*/ 1370 w 2687"/>
                <a:gd name="T9" fmla="*/ 1386 h 1694"/>
                <a:gd name="T10" fmla="*/ 2687 w 2687"/>
                <a:gd name="T11" fmla="*/ 0 h 1694"/>
                <a:gd name="T12" fmla="*/ 588 w 2687"/>
                <a:gd name="T13" fmla="*/ 0 h 1694"/>
              </a:gdLst>
              <a:ahLst/>
              <a:cxnLst>
                <a:cxn ang="0">
                  <a:pos x="T0" y="T1"/>
                </a:cxn>
                <a:cxn ang="0">
                  <a:pos x="T2" y="T3"/>
                </a:cxn>
                <a:cxn ang="0">
                  <a:pos x="T4" y="T5"/>
                </a:cxn>
                <a:cxn ang="0">
                  <a:pos x="T6" y="T7"/>
                </a:cxn>
                <a:cxn ang="0">
                  <a:pos x="T8" y="T9"/>
                </a:cxn>
                <a:cxn ang="0">
                  <a:pos x="T10" y="T11"/>
                </a:cxn>
                <a:cxn ang="0">
                  <a:pos x="T12" y="T13"/>
                </a:cxn>
              </a:cxnLst>
              <a:rect l="0" t="0" r="r" b="b"/>
              <a:pathLst>
                <a:path w="2687" h="1694">
                  <a:moveTo>
                    <a:pt x="588" y="0"/>
                  </a:moveTo>
                  <a:cubicBezTo>
                    <a:pt x="293" y="436"/>
                    <a:pt x="0" y="741"/>
                    <a:pt x="4" y="1380"/>
                  </a:cubicBezTo>
                  <a:cubicBezTo>
                    <a:pt x="5" y="1455"/>
                    <a:pt x="6" y="1685"/>
                    <a:pt x="7" y="1694"/>
                  </a:cubicBezTo>
                  <a:cubicBezTo>
                    <a:pt x="1352" y="1694"/>
                    <a:pt x="1352" y="1694"/>
                    <a:pt x="1352" y="1694"/>
                  </a:cubicBezTo>
                  <a:cubicBezTo>
                    <a:pt x="1354" y="1687"/>
                    <a:pt x="1340" y="1535"/>
                    <a:pt x="1370" y="1386"/>
                  </a:cubicBezTo>
                  <a:cubicBezTo>
                    <a:pt x="1475" y="854"/>
                    <a:pt x="2200" y="559"/>
                    <a:pt x="2687" y="0"/>
                  </a:cubicBezTo>
                  <a:lnTo>
                    <a:pt x="588"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1" name="Freeform 6"/>
            <p:cNvSpPr/>
            <p:nvPr/>
          </p:nvSpPr>
          <p:spPr bwMode="auto">
            <a:xfrm>
              <a:off x="1353349" y="731267"/>
              <a:ext cx="1666076" cy="1688921"/>
            </a:xfrm>
            <a:custGeom>
              <a:avLst/>
              <a:gdLst>
                <a:gd name="T0" fmla="*/ 2577 w 2577"/>
                <a:gd name="T1" fmla="*/ 820 h 2611"/>
                <a:gd name="T2" fmla="*/ 2410 w 2577"/>
                <a:gd name="T3" fmla="*/ 0 h 2611"/>
                <a:gd name="T4" fmla="*/ 381 w 2577"/>
                <a:gd name="T5" fmla="*/ 810 h 2611"/>
                <a:gd name="T6" fmla="*/ 396 w 2577"/>
                <a:gd name="T7" fmla="*/ 947 h 2611"/>
                <a:gd name="T8" fmla="*/ 0 w 2577"/>
                <a:gd name="T9" fmla="*/ 1974 h 2611"/>
                <a:gd name="T10" fmla="*/ 433 w 2577"/>
                <a:gd name="T11" fmla="*/ 1975 h 2611"/>
                <a:gd name="T12" fmla="*/ 626 w 2577"/>
                <a:gd name="T13" fmla="*/ 2254 h 2611"/>
                <a:gd name="T14" fmla="*/ 626 w 2577"/>
                <a:gd name="T15" fmla="*/ 2254 h 2611"/>
                <a:gd name="T16" fmla="*/ 565 w 2577"/>
                <a:gd name="T17" fmla="*/ 2401 h 2611"/>
                <a:gd name="T18" fmla="*/ 817 w 2577"/>
                <a:gd name="T19" fmla="*/ 2607 h 2611"/>
                <a:gd name="T20" fmla="*/ 1056 w 2577"/>
                <a:gd name="T21" fmla="*/ 2386 h 2611"/>
                <a:gd name="T22" fmla="*/ 983 w 2577"/>
                <a:gd name="T23" fmla="*/ 2241 h 2611"/>
                <a:gd name="T24" fmla="*/ 1118 w 2577"/>
                <a:gd name="T25" fmla="*/ 1977 h 2611"/>
                <a:gd name="T26" fmla="*/ 2099 w 2577"/>
                <a:gd name="T27" fmla="*/ 1974 h 2611"/>
                <a:gd name="T28" fmla="*/ 2577 w 2577"/>
                <a:gd name="T29" fmla="*/ 820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77" h="2611">
                  <a:moveTo>
                    <a:pt x="2577" y="820"/>
                  </a:moveTo>
                  <a:cubicBezTo>
                    <a:pt x="2577" y="511"/>
                    <a:pt x="2519" y="238"/>
                    <a:pt x="2410" y="0"/>
                  </a:cubicBezTo>
                  <a:cubicBezTo>
                    <a:pt x="381" y="810"/>
                    <a:pt x="381" y="810"/>
                    <a:pt x="381" y="810"/>
                  </a:cubicBezTo>
                  <a:cubicBezTo>
                    <a:pt x="391" y="853"/>
                    <a:pt x="396" y="898"/>
                    <a:pt x="396" y="947"/>
                  </a:cubicBezTo>
                  <a:cubicBezTo>
                    <a:pt x="396" y="1339"/>
                    <a:pt x="210" y="1663"/>
                    <a:pt x="0" y="1974"/>
                  </a:cubicBezTo>
                  <a:cubicBezTo>
                    <a:pt x="433" y="1975"/>
                    <a:pt x="433" y="1975"/>
                    <a:pt x="433" y="1975"/>
                  </a:cubicBezTo>
                  <a:cubicBezTo>
                    <a:pt x="736" y="1975"/>
                    <a:pt x="687" y="2193"/>
                    <a:pt x="626" y="2254"/>
                  </a:cubicBezTo>
                  <a:cubicBezTo>
                    <a:pt x="626" y="2254"/>
                    <a:pt x="626" y="2254"/>
                    <a:pt x="626" y="2254"/>
                  </a:cubicBezTo>
                  <a:cubicBezTo>
                    <a:pt x="587" y="2294"/>
                    <a:pt x="563" y="2345"/>
                    <a:pt x="565" y="2401"/>
                  </a:cubicBezTo>
                  <a:cubicBezTo>
                    <a:pt x="568" y="2519"/>
                    <a:pt x="681" y="2611"/>
                    <a:pt x="817" y="2607"/>
                  </a:cubicBezTo>
                  <a:cubicBezTo>
                    <a:pt x="952" y="2603"/>
                    <a:pt x="1059" y="2504"/>
                    <a:pt x="1056" y="2386"/>
                  </a:cubicBezTo>
                  <a:cubicBezTo>
                    <a:pt x="1054" y="2329"/>
                    <a:pt x="1026" y="2278"/>
                    <a:pt x="983" y="2241"/>
                  </a:cubicBezTo>
                  <a:cubicBezTo>
                    <a:pt x="931" y="2176"/>
                    <a:pt x="890" y="2007"/>
                    <a:pt x="1118" y="1977"/>
                  </a:cubicBezTo>
                  <a:cubicBezTo>
                    <a:pt x="2099" y="1974"/>
                    <a:pt x="2099" y="1974"/>
                    <a:pt x="2099" y="1974"/>
                  </a:cubicBezTo>
                  <a:cubicBezTo>
                    <a:pt x="2372" y="1662"/>
                    <a:pt x="2577" y="1293"/>
                    <a:pt x="2577" y="82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2" name="Freeform 7"/>
            <p:cNvSpPr/>
            <p:nvPr/>
          </p:nvSpPr>
          <p:spPr bwMode="auto">
            <a:xfrm>
              <a:off x="1310214" y="0"/>
              <a:ext cx="1601374" cy="1390665"/>
            </a:xfrm>
            <a:custGeom>
              <a:avLst/>
              <a:gdLst>
                <a:gd name="T0" fmla="*/ 1772 w 2475"/>
                <a:gd name="T1" fmla="*/ 1697 h 2152"/>
                <a:gd name="T2" fmla="*/ 1793 w 2475"/>
                <a:gd name="T3" fmla="*/ 1406 h 2152"/>
                <a:gd name="T4" fmla="*/ 2475 w 2475"/>
                <a:gd name="T5" fmla="*/ 1134 h 2152"/>
                <a:gd name="T6" fmla="*/ 18 w 2475"/>
                <a:gd name="T7" fmla="*/ 0 h 2152"/>
                <a:gd name="T8" fmla="*/ 0 w 2475"/>
                <a:gd name="T9" fmla="*/ 0 h 2152"/>
                <a:gd name="T10" fmla="*/ 5 w 2475"/>
                <a:gd name="T11" fmla="*/ 1547 h 2152"/>
                <a:gd name="T12" fmla="*/ 446 w 2475"/>
                <a:gd name="T13" fmla="*/ 1944 h 2152"/>
                <a:gd name="T14" fmla="*/ 1229 w 2475"/>
                <a:gd name="T15" fmla="*/ 1632 h 2152"/>
                <a:gd name="T16" fmla="*/ 1444 w 2475"/>
                <a:gd name="T17" fmla="*/ 1840 h 2152"/>
                <a:gd name="T18" fmla="*/ 1444 w 2475"/>
                <a:gd name="T19" fmla="*/ 1839 h 2152"/>
                <a:gd name="T20" fmla="*/ 1441 w 2475"/>
                <a:gd name="T21" fmla="*/ 1998 h 2152"/>
                <a:gd name="T22" fmla="*/ 1750 w 2475"/>
                <a:gd name="T23" fmla="*/ 2098 h 2152"/>
                <a:gd name="T24" fmla="*/ 1893 w 2475"/>
                <a:gd name="T25" fmla="*/ 1806 h 2152"/>
                <a:gd name="T26" fmla="*/ 1772 w 2475"/>
                <a:gd name="T27" fmla="*/ 169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75" h="2152">
                  <a:moveTo>
                    <a:pt x="1772" y="1697"/>
                  </a:moveTo>
                  <a:cubicBezTo>
                    <a:pt x="1700" y="1657"/>
                    <a:pt x="1604" y="1517"/>
                    <a:pt x="1793" y="1406"/>
                  </a:cubicBezTo>
                  <a:cubicBezTo>
                    <a:pt x="2475" y="1134"/>
                    <a:pt x="2475" y="1134"/>
                    <a:pt x="2475" y="1134"/>
                  </a:cubicBezTo>
                  <a:cubicBezTo>
                    <a:pt x="2129" y="386"/>
                    <a:pt x="1261" y="0"/>
                    <a:pt x="18" y="0"/>
                  </a:cubicBezTo>
                  <a:cubicBezTo>
                    <a:pt x="12" y="0"/>
                    <a:pt x="6" y="0"/>
                    <a:pt x="0" y="0"/>
                  </a:cubicBezTo>
                  <a:cubicBezTo>
                    <a:pt x="5" y="1547"/>
                    <a:pt x="5" y="1547"/>
                    <a:pt x="5" y="1547"/>
                  </a:cubicBezTo>
                  <a:cubicBezTo>
                    <a:pt x="241" y="1610"/>
                    <a:pt x="398" y="1742"/>
                    <a:pt x="446" y="1944"/>
                  </a:cubicBezTo>
                  <a:cubicBezTo>
                    <a:pt x="1229" y="1632"/>
                    <a:pt x="1229" y="1632"/>
                    <a:pt x="1229" y="1632"/>
                  </a:cubicBezTo>
                  <a:cubicBezTo>
                    <a:pt x="1461" y="1568"/>
                    <a:pt x="1477" y="1766"/>
                    <a:pt x="1444" y="1840"/>
                  </a:cubicBezTo>
                  <a:cubicBezTo>
                    <a:pt x="1444" y="1839"/>
                    <a:pt x="1444" y="1839"/>
                    <a:pt x="1444" y="1839"/>
                  </a:cubicBezTo>
                  <a:cubicBezTo>
                    <a:pt x="1422" y="1890"/>
                    <a:pt x="1419" y="1947"/>
                    <a:pt x="1441" y="1998"/>
                  </a:cubicBezTo>
                  <a:cubicBezTo>
                    <a:pt x="1487" y="2107"/>
                    <a:pt x="1625" y="2152"/>
                    <a:pt x="1750" y="2098"/>
                  </a:cubicBezTo>
                  <a:cubicBezTo>
                    <a:pt x="1875" y="2045"/>
                    <a:pt x="1939" y="1914"/>
                    <a:pt x="1893" y="1806"/>
                  </a:cubicBezTo>
                  <a:cubicBezTo>
                    <a:pt x="1870" y="1753"/>
                    <a:pt x="1826" y="1715"/>
                    <a:pt x="1772" y="1697"/>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3" name="Freeform 8"/>
            <p:cNvSpPr/>
            <p:nvPr/>
          </p:nvSpPr>
          <p:spPr bwMode="auto">
            <a:xfrm>
              <a:off x="0" y="0"/>
              <a:ext cx="1721791" cy="1255911"/>
            </a:xfrm>
            <a:custGeom>
              <a:avLst/>
              <a:gdLst>
                <a:gd name="T0" fmla="*/ 2438 w 2665"/>
                <a:gd name="T1" fmla="*/ 501 h 1945"/>
                <a:gd name="T2" fmla="*/ 2293 w 2665"/>
                <a:gd name="T3" fmla="*/ 575 h 1945"/>
                <a:gd name="T4" fmla="*/ 2028 w 2665"/>
                <a:gd name="T5" fmla="*/ 444 h 1945"/>
                <a:gd name="T6" fmla="*/ 2027 w 2665"/>
                <a:gd name="T7" fmla="*/ 0 h 1945"/>
                <a:gd name="T8" fmla="*/ 0 w 2665"/>
                <a:gd name="T9" fmla="*/ 552 h 1945"/>
                <a:gd name="T10" fmla="*/ 435 w 2665"/>
                <a:gd name="T11" fmla="*/ 1945 h 1945"/>
                <a:gd name="T12" fmla="*/ 1656 w 2665"/>
                <a:gd name="T13" fmla="*/ 1502 h 1945"/>
                <a:gd name="T14" fmla="*/ 2032 w 2665"/>
                <a:gd name="T15" fmla="*/ 1547 h 1945"/>
                <a:gd name="T16" fmla="*/ 2031 w 2665"/>
                <a:gd name="T17" fmla="*/ 1360 h 1945"/>
                <a:gd name="T18" fmla="*/ 2035 w 2665"/>
                <a:gd name="T19" fmla="*/ 1114 h 1945"/>
                <a:gd name="T20" fmla="*/ 2309 w 2665"/>
                <a:gd name="T21" fmla="*/ 932 h 1945"/>
                <a:gd name="T22" fmla="*/ 2309 w 2665"/>
                <a:gd name="T23" fmla="*/ 931 h 1945"/>
                <a:gd name="T24" fmla="*/ 2456 w 2665"/>
                <a:gd name="T25" fmla="*/ 991 h 1945"/>
                <a:gd name="T26" fmla="*/ 2660 w 2665"/>
                <a:gd name="T27" fmla="*/ 738 h 1945"/>
                <a:gd name="T28" fmla="*/ 2438 w 2665"/>
                <a:gd name="T29" fmla="*/ 501 h 1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65" h="1945">
                  <a:moveTo>
                    <a:pt x="2438" y="501"/>
                  </a:moveTo>
                  <a:cubicBezTo>
                    <a:pt x="2381" y="503"/>
                    <a:pt x="2329" y="531"/>
                    <a:pt x="2293" y="575"/>
                  </a:cubicBezTo>
                  <a:cubicBezTo>
                    <a:pt x="2229" y="627"/>
                    <a:pt x="2062" y="668"/>
                    <a:pt x="2028" y="444"/>
                  </a:cubicBezTo>
                  <a:cubicBezTo>
                    <a:pt x="2027" y="0"/>
                    <a:pt x="2027" y="0"/>
                    <a:pt x="2027" y="0"/>
                  </a:cubicBezTo>
                  <a:cubicBezTo>
                    <a:pt x="833" y="6"/>
                    <a:pt x="0" y="552"/>
                    <a:pt x="0" y="552"/>
                  </a:cubicBezTo>
                  <a:cubicBezTo>
                    <a:pt x="435" y="1945"/>
                    <a:pt x="435" y="1945"/>
                    <a:pt x="435" y="1945"/>
                  </a:cubicBezTo>
                  <a:cubicBezTo>
                    <a:pt x="435" y="1945"/>
                    <a:pt x="1004" y="1502"/>
                    <a:pt x="1656" y="1502"/>
                  </a:cubicBezTo>
                  <a:cubicBezTo>
                    <a:pt x="1796" y="1502"/>
                    <a:pt x="1922" y="1517"/>
                    <a:pt x="2032" y="1547"/>
                  </a:cubicBezTo>
                  <a:cubicBezTo>
                    <a:pt x="2031" y="1360"/>
                    <a:pt x="2031" y="1360"/>
                    <a:pt x="2031" y="1360"/>
                  </a:cubicBezTo>
                  <a:cubicBezTo>
                    <a:pt x="2035" y="1114"/>
                    <a:pt x="2035" y="1114"/>
                    <a:pt x="2035" y="1114"/>
                  </a:cubicBezTo>
                  <a:cubicBezTo>
                    <a:pt x="2033" y="810"/>
                    <a:pt x="2247" y="871"/>
                    <a:pt x="2309" y="932"/>
                  </a:cubicBezTo>
                  <a:cubicBezTo>
                    <a:pt x="2309" y="931"/>
                    <a:pt x="2309" y="931"/>
                    <a:pt x="2309" y="931"/>
                  </a:cubicBezTo>
                  <a:cubicBezTo>
                    <a:pt x="2348" y="970"/>
                    <a:pt x="2400" y="993"/>
                    <a:pt x="2456" y="991"/>
                  </a:cubicBezTo>
                  <a:cubicBezTo>
                    <a:pt x="2573" y="987"/>
                    <a:pt x="2665" y="874"/>
                    <a:pt x="2660" y="738"/>
                  </a:cubicBezTo>
                  <a:cubicBezTo>
                    <a:pt x="2655" y="603"/>
                    <a:pt x="2556" y="496"/>
                    <a:pt x="2438" y="501"/>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4" name="任意多边形 14"/>
            <p:cNvSpPr/>
            <p:nvPr/>
          </p:nvSpPr>
          <p:spPr bwMode="auto">
            <a:xfrm>
              <a:off x="765640" y="3318551"/>
              <a:ext cx="1290445" cy="1288251"/>
            </a:xfrm>
            <a:custGeom>
              <a:avLst/>
              <a:gdLst>
                <a:gd name="T0" fmla="*/ 693462 w 1289896"/>
                <a:gd name="T1" fmla="*/ 1869 h 1288803"/>
                <a:gd name="T2" fmla="*/ 1256263 w 1289896"/>
                <a:gd name="T3" fmla="*/ 439512 h 1288803"/>
                <a:gd name="T4" fmla="*/ 850098 w 1289896"/>
                <a:gd name="T5" fmla="*/ 1255192 h 1288803"/>
                <a:gd name="T6" fmla="*/ 33888 w 1289896"/>
                <a:gd name="T7" fmla="*/ 849291 h 1288803"/>
                <a:gd name="T8" fmla="*/ 439406 w 1289896"/>
                <a:gd name="T9" fmla="*/ 33611 h 1288803"/>
                <a:gd name="T10" fmla="*/ 693462 w 1289896"/>
                <a:gd name="T11" fmla="*/ 1869 h 1288803"/>
                <a:gd name="T12" fmla="*/ 645869 w 1289896"/>
                <a:gd name="T13" fmla="*/ 193551 h 1288803"/>
                <a:gd name="T14" fmla="*/ 502380 w 1289896"/>
                <a:gd name="T15" fmla="*/ 217450 h 1288803"/>
                <a:gd name="T16" fmla="*/ 217988 w 1289896"/>
                <a:gd name="T17" fmla="*/ 787795 h 1288803"/>
                <a:gd name="T18" fmla="*/ 645223 w 1289896"/>
                <a:gd name="T19" fmla="*/ 1095251 h 1288803"/>
                <a:gd name="T20" fmla="*/ 789358 w 1289896"/>
                <a:gd name="T21" fmla="*/ 1071352 h 1288803"/>
                <a:gd name="T22" fmla="*/ 1073104 w 1289896"/>
                <a:gd name="T23" fmla="*/ 501008 h 1288803"/>
                <a:gd name="T24" fmla="*/ 645869 w 1289896"/>
                <a:gd name="T25" fmla="*/ 193551 h 1288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9896" h="1288803">
                  <a:moveTo>
                    <a:pt x="693462" y="1869"/>
                  </a:moveTo>
                  <a:cubicBezTo>
                    <a:pt x="944000" y="21047"/>
                    <a:pt x="1170891" y="186470"/>
                    <a:pt x="1256263" y="439512"/>
                  </a:cubicBezTo>
                  <a:cubicBezTo>
                    <a:pt x="1369446" y="776901"/>
                    <a:pt x="1187707" y="1142082"/>
                    <a:pt x="850098" y="1255192"/>
                  </a:cubicBezTo>
                  <a:cubicBezTo>
                    <a:pt x="512490" y="1368301"/>
                    <a:pt x="147071" y="1186680"/>
                    <a:pt x="33888" y="849291"/>
                  </a:cubicBezTo>
                  <a:cubicBezTo>
                    <a:pt x="-79942" y="511902"/>
                    <a:pt x="102444" y="146720"/>
                    <a:pt x="439406" y="33611"/>
                  </a:cubicBezTo>
                  <a:cubicBezTo>
                    <a:pt x="523808" y="5333"/>
                    <a:pt x="609949" y="-4523"/>
                    <a:pt x="693462" y="1869"/>
                  </a:cubicBezTo>
                  <a:close/>
                  <a:moveTo>
                    <a:pt x="645869" y="193551"/>
                  </a:moveTo>
                  <a:cubicBezTo>
                    <a:pt x="597393" y="193551"/>
                    <a:pt x="548917" y="201302"/>
                    <a:pt x="502380" y="217450"/>
                  </a:cubicBezTo>
                  <a:cubicBezTo>
                    <a:pt x="266464" y="296252"/>
                    <a:pt x="139133" y="552035"/>
                    <a:pt x="217988" y="787795"/>
                  </a:cubicBezTo>
                  <a:cubicBezTo>
                    <a:pt x="280037" y="971881"/>
                    <a:pt x="451965" y="1095251"/>
                    <a:pt x="645223" y="1095251"/>
                  </a:cubicBezTo>
                  <a:cubicBezTo>
                    <a:pt x="694345" y="1095251"/>
                    <a:pt x="742175" y="1087500"/>
                    <a:pt x="789358" y="1071352"/>
                  </a:cubicBezTo>
                  <a:cubicBezTo>
                    <a:pt x="1024628" y="992550"/>
                    <a:pt x="1151958" y="736767"/>
                    <a:pt x="1073104" y="501008"/>
                  </a:cubicBezTo>
                  <a:cubicBezTo>
                    <a:pt x="1011055" y="316921"/>
                    <a:pt x="839773" y="193551"/>
                    <a:pt x="645869" y="19355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15" name="矩形 15"/>
          <p:cNvSpPr>
            <a:spLocks noChangeArrowheads="1"/>
          </p:cNvSpPr>
          <p:nvPr/>
        </p:nvSpPr>
        <p:spPr bwMode="auto">
          <a:xfrm>
            <a:off x="5170254" y="210608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mn-lt"/>
              </a:rPr>
              <a:t>01</a:t>
            </a:r>
            <a:endParaRPr lang="zh-CN" altLang="en-US" sz="3200" b="1" dirty="0">
              <a:solidFill>
                <a:schemeClr val="bg1"/>
              </a:solidFill>
              <a:latin typeface="微软雅黑" panose="020B0503020204020204" pitchFamily="34" charset="-122"/>
              <a:ea typeface="微软雅黑" panose="020B0503020204020204" pitchFamily="34" charset="-122"/>
              <a:sym typeface="+mn-lt"/>
            </a:endParaRPr>
          </a:p>
        </p:txBody>
      </p:sp>
      <p:sp>
        <p:nvSpPr>
          <p:cNvPr id="16" name="矩形 16"/>
          <p:cNvSpPr>
            <a:spLocks noChangeArrowheads="1"/>
          </p:cNvSpPr>
          <p:nvPr/>
        </p:nvSpPr>
        <p:spPr bwMode="auto">
          <a:xfrm>
            <a:off x="6289088" y="2201863"/>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02</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17" name="矩形 17"/>
          <p:cNvSpPr>
            <a:spLocks noChangeArrowheads="1"/>
          </p:cNvSpPr>
          <p:nvPr/>
        </p:nvSpPr>
        <p:spPr bwMode="auto">
          <a:xfrm>
            <a:off x="6390688" y="3122613"/>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03</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18" name="矩形 18"/>
          <p:cNvSpPr>
            <a:spLocks noChangeArrowheads="1"/>
          </p:cNvSpPr>
          <p:nvPr/>
        </p:nvSpPr>
        <p:spPr bwMode="auto">
          <a:xfrm>
            <a:off x="5765213" y="40005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04</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2" name="文本框 1"/>
          <p:cNvSpPr txBox="1"/>
          <p:nvPr/>
        </p:nvSpPr>
        <p:spPr>
          <a:xfrm>
            <a:off x="961390" y="869950"/>
            <a:ext cx="6803390" cy="1198880"/>
          </a:xfrm>
          <a:prstGeom prst="rect">
            <a:avLst/>
          </a:prstGeom>
          <a:noFill/>
        </p:spPr>
        <p:txBody>
          <a:bodyPr wrap="square" rtlCol="0">
            <a:spAutoFit/>
          </a:bodyPr>
          <a:p>
            <a:r>
              <a:rPr lang="zh-CN" altLang="en-US"/>
              <a:t> </a:t>
            </a:r>
            <a:r>
              <a:rPr lang="zh-CN" altLang="en-US" b="1"/>
              <a:t>财务规划：</a:t>
            </a:r>
            <a:r>
              <a:rPr lang="zh-CN" altLang="en-US"/>
              <a:t>根据团队成员已经组织过的职工运动会，篮球比赛比赛等赛事的财务状况，公司已经熟悉各项成本、利润以及相关费用的比例关系，公司在实际运营过程中需要实际发生的费用，需要投入的固定资产等情况。结合市场营销策略。</a:t>
            </a:r>
            <a:endParaRPr lang="zh-CN" altLang="en-US"/>
          </a:p>
        </p:txBody>
      </p:sp>
      <p:sp>
        <p:nvSpPr>
          <p:cNvPr id="3" name="文本框 2"/>
          <p:cNvSpPr txBox="1"/>
          <p:nvPr/>
        </p:nvSpPr>
        <p:spPr>
          <a:xfrm>
            <a:off x="806450" y="2066290"/>
            <a:ext cx="6830695" cy="3969385"/>
          </a:xfrm>
          <a:prstGeom prst="rect">
            <a:avLst/>
          </a:prstGeom>
          <a:noFill/>
        </p:spPr>
        <p:txBody>
          <a:bodyPr wrap="square" rtlCol="0">
            <a:spAutoFit/>
          </a:bodyPr>
          <a:p>
            <a:r>
              <a:rPr lang="zh-CN" altLang="en-US"/>
              <a:t>  (1)篮球比赛：举办15次，预计产值15900元（每次以27场计算，含场地费）</a:t>
            </a:r>
            <a:endParaRPr lang="zh-CN" altLang="en-US"/>
          </a:p>
          <a:p>
            <a:r>
              <a:rPr lang="zh-CN" altLang="en-US"/>
              <a:t>   （2）羽毛球赛：举办15次，预计产值14500元（每次5片场地，比赛时间2天计算）</a:t>
            </a:r>
            <a:endParaRPr lang="zh-CN" altLang="en-US"/>
          </a:p>
          <a:p>
            <a:r>
              <a:rPr lang="zh-CN" altLang="en-US"/>
              <a:t>    （3）乒乓球比赛：举办15次，预计产值18500（以每次八个场地、比赛时间为一天计算，含场地费）</a:t>
            </a:r>
            <a:endParaRPr lang="zh-CN" altLang="en-US"/>
          </a:p>
          <a:p>
            <a:r>
              <a:rPr lang="zh-CN" altLang="en-US"/>
              <a:t>    （4）网球比赛：举办15次，预计产值19000元（以每次13场需两片场地计算，含场地费）</a:t>
            </a:r>
            <a:endParaRPr lang="zh-CN" altLang="en-US"/>
          </a:p>
          <a:p>
            <a:r>
              <a:rPr lang="zh-CN" altLang="en-US"/>
              <a:t>    （5）趣味运动会：举办10次，预计产值30000元（不含场地费，场地需要根据趣味项目内容定）</a:t>
            </a:r>
            <a:endParaRPr lang="zh-CN" altLang="en-US"/>
          </a:p>
          <a:p>
            <a:r>
              <a:rPr lang="zh-CN" altLang="en-US"/>
              <a:t>    （6）青少年体育培训：预计产值100000元（以5个高端社区为环球体育夏令营营分区，每个营分区招募50位营员计算）</a:t>
            </a:r>
            <a:endParaRPr lang="zh-CN" altLang="en-US"/>
          </a:p>
          <a:p>
            <a:r>
              <a:rPr lang="zh-CN" altLang="en-US"/>
              <a:t>    （7）体育拓展训练和企业体育营销公关：预计产值30000元。</a:t>
            </a:r>
            <a:endParaRPr lang="zh-CN" altLang="en-US"/>
          </a:p>
          <a:p>
            <a:r>
              <a:rPr lang="zh-CN" altLang="en-US"/>
              <a:t>    总计：227900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900" decel="100000" fill="hold"/>
                                        <p:tgtEl>
                                          <p:spTgt spid="1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900" decel="100000" fill="hold"/>
                                        <p:tgtEl>
                                          <p:spTgt spid="1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900" decel="100000" fill="hold"/>
                                        <p:tgtEl>
                                          <p:spTgt spid="1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900" decel="100000" fill="hold"/>
                                        <p:tgtEl>
                                          <p:spTgt spid="1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3840" y="-175895"/>
            <a:ext cx="12191999" cy="6864349"/>
            <a:chOff x="1" y="-2712"/>
            <a:chExt cx="8547100" cy="4898563"/>
          </a:xfrm>
        </p:grpSpPr>
        <p:sp>
          <p:nvSpPr>
            <p:cNvPr id="7" name="Freeform 5"/>
            <p:cNvSpPr/>
            <p:nvPr/>
          </p:nvSpPr>
          <p:spPr bwMode="auto">
            <a:xfrm>
              <a:off x="1" y="6351"/>
              <a:ext cx="8547100" cy="4889500"/>
            </a:xfrm>
            <a:custGeom>
              <a:avLst/>
              <a:gdLst>
                <a:gd name="T0" fmla="*/ 0 w 5384"/>
                <a:gd name="T1" fmla="*/ 3080 h 3080"/>
                <a:gd name="T2" fmla="*/ 0 w 5384"/>
                <a:gd name="T3" fmla="*/ 0 h 3080"/>
                <a:gd name="T4" fmla="*/ 0 w 5384"/>
                <a:gd name="T5" fmla="*/ 0 h 3080"/>
                <a:gd name="T6" fmla="*/ 5384 w 5384"/>
                <a:gd name="T7" fmla="*/ 0 h 3080"/>
                <a:gd name="T8" fmla="*/ 5384 w 5384"/>
                <a:gd name="T9" fmla="*/ 3080 h 3080"/>
                <a:gd name="T10" fmla="*/ 0 w 5384"/>
                <a:gd name="T11" fmla="*/ 3080 h 3080"/>
              </a:gdLst>
              <a:ahLst/>
              <a:cxnLst>
                <a:cxn ang="0">
                  <a:pos x="T0" y="T1"/>
                </a:cxn>
                <a:cxn ang="0">
                  <a:pos x="T2" y="T3"/>
                </a:cxn>
                <a:cxn ang="0">
                  <a:pos x="T4" y="T5"/>
                </a:cxn>
                <a:cxn ang="0">
                  <a:pos x="T6" y="T7"/>
                </a:cxn>
                <a:cxn ang="0">
                  <a:pos x="T8" y="T9"/>
                </a:cxn>
                <a:cxn ang="0">
                  <a:pos x="T10" y="T11"/>
                </a:cxn>
              </a:cxnLst>
              <a:rect l="0" t="0" r="r" b="b"/>
              <a:pathLst>
                <a:path w="5384" h="3080">
                  <a:moveTo>
                    <a:pt x="0" y="3080"/>
                  </a:moveTo>
                  <a:lnTo>
                    <a:pt x="0" y="0"/>
                  </a:lnTo>
                  <a:lnTo>
                    <a:pt x="0" y="0"/>
                  </a:lnTo>
                  <a:lnTo>
                    <a:pt x="5384" y="0"/>
                  </a:lnTo>
                  <a:lnTo>
                    <a:pt x="5384" y="3080"/>
                  </a:lnTo>
                  <a:lnTo>
                    <a:pt x="0" y="3080"/>
                  </a:lnTo>
                  <a:close/>
                </a:path>
              </a:pathLst>
            </a:custGeom>
            <a:solidFill>
              <a:srgbClr val="3A45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r>
                <a:rPr lang="zh-CN" altLang="en-US"/>
                <a:t>营销策略</a:t>
              </a:r>
              <a:endParaRPr lang="zh-CN" altLang="en-US"/>
            </a:p>
          </p:txBody>
        </p:sp>
        <p:sp>
          <p:nvSpPr>
            <p:cNvPr id="8" name="Freeform 6"/>
            <p:cNvSpPr/>
            <p:nvPr/>
          </p:nvSpPr>
          <p:spPr bwMode="auto">
            <a:xfrm>
              <a:off x="1" y="265113"/>
              <a:ext cx="4786313" cy="3900488"/>
            </a:xfrm>
            <a:custGeom>
              <a:avLst/>
              <a:gdLst>
                <a:gd name="T0" fmla="*/ 693 w 1129"/>
                <a:gd name="T1" fmla="*/ 28 h 919"/>
                <a:gd name="T2" fmla="*/ 807 w 1129"/>
                <a:gd name="T3" fmla="*/ 106 h 919"/>
                <a:gd name="T4" fmla="*/ 1129 w 1129"/>
                <a:gd name="T5" fmla="*/ 919 h 919"/>
                <a:gd name="T6" fmla="*/ 1129 w 1129"/>
                <a:gd name="T7" fmla="*/ 919 h 919"/>
                <a:gd name="T8" fmla="*/ 834 w 1129"/>
                <a:gd name="T9" fmla="*/ 79 h 919"/>
                <a:gd name="T10" fmla="*/ 713 w 1129"/>
                <a:gd name="T11" fmla="*/ 0 h 919"/>
                <a:gd name="T12" fmla="*/ 0 w 1129"/>
                <a:gd name="T13" fmla="*/ 0 h 919"/>
                <a:gd name="T14" fmla="*/ 0 w 1129"/>
                <a:gd name="T15" fmla="*/ 28 h 919"/>
                <a:gd name="T16" fmla="*/ 693 w 1129"/>
                <a:gd name="T17" fmla="*/ 28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9" h="919">
                  <a:moveTo>
                    <a:pt x="693" y="28"/>
                  </a:moveTo>
                  <a:cubicBezTo>
                    <a:pt x="739" y="28"/>
                    <a:pt x="790" y="63"/>
                    <a:pt x="807" y="106"/>
                  </a:cubicBezTo>
                  <a:cubicBezTo>
                    <a:pt x="1129" y="919"/>
                    <a:pt x="1129" y="919"/>
                    <a:pt x="1129" y="919"/>
                  </a:cubicBezTo>
                  <a:cubicBezTo>
                    <a:pt x="1129" y="919"/>
                    <a:pt x="1129" y="919"/>
                    <a:pt x="1129" y="919"/>
                  </a:cubicBezTo>
                  <a:cubicBezTo>
                    <a:pt x="834" y="79"/>
                    <a:pt x="834" y="79"/>
                    <a:pt x="834" y="79"/>
                  </a:cubicBezTo>
                  <a:cubicBezTo>
                    <a:pt x="816" y="35"/>
                    <a:pt x="762" y="0"/>
                    <a:pt x="713" y="0"/>
                  </a:cubicBezTo>
                  <a:cubicBezTo>
                    <a:pt x="0" y="0"/>
                    <a:pt x="0" y="0"/>
                    <a:pt x="0" y="0"/>
                  </a:cubicBezTo>
                  <a:cubicBezTo>
                    <a:pt x="0" y="28"/>
                    <a:pt x="0" y="28"/>
                    <a:pt x="0" y="28"/>
                  </a:cubicBezTo>
                  <a:lnTo>
                    <a:pt x="693" y="28"/>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795838" y="4186238"/>
              <a:ext cx="3751263" cy="377825"/>
            </a:xfrm>
            <a:custGeom>
              <a:avLst/>
              <a:gdLst>
                <a:gd name="T0" fmla="*/ 106 w 885"/>
                <a:gd name="T1" fmla="*/ 69 h 89"/>
                <a:gd name="T2" fmla="*/ 0 w 885"/>
                <a:gd name="T3" fmla="*/ 0 h 89"/>
                <a:gd name="T4" fmla="*/ 2 w 885"/>
                <a:gd name="T5" fmla="*/ 3 h 89"/>
                <a:gd name="T6" fmla="*/ 5 w 885"/>
                <a:gd name="T7" fmla="*/ 11 h 89"/>
                <a:gd name="T8" fmla="*/ 119 w 885"/>
                <a:gd name="T9" fmla="*/ 89 h 89"/>
                <a:gd name="T10" fmla="*/ 885 w 885"/>
                <a:gd name="T11" fmla="*/ 89 h 89"/>
                <a:gd name="T12" fmla="*/ 885 w 885"/>
                <a:gd name="T13" fmla="*/ 69 h 89"/>
                <a:gd name="T14" fmla="*/ 106 w 885"/>
                <a:gd name="T15" fmla="*/ 6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5" h="89">
                  <a:moveTo>
                    <a:pt x="106" y="69"/>
                  </a:moveTo>
                  <a:cubicBezTo>
                    <a:pt x="67" y="69"/>
                    <a:pt x="24" y="40"/>
                    <a:pt x="0" y="0"/>
                  </a:cubicBezTo>
                  <a:cubicBezTo>
                    <a:pt x="2" y="3"/>
                    <a:pt x="2" y="3"/>
                    <a:pt x="2" y="3"/>
                  </a:cubicBezTo>
                  <a:cubicBezTo>
                    <a:pt x="5" y="11"/>
                    <a:pt x="5" y="11"/>
                    <a:pt x="5" y="11"/>
                  </a:cubicBezTo>
                  <a:cubicBezTo>
                    <a:pt x="22" y="54"/>
                    <a:pt x="73" y="89"/>
                    <a:pt x="119" y="89"/>
                  </a:cubicBezTo>
                  <a:cubicBezTo>
                    <a:pt x="885" y="89"/>
                    <a:pt x="885" y="89"/>
                    <a:pt x="885" y="89"/>
                  </a:cubicBezTo>
                  <a:cubicBezTo>
                    <a:pt x="885" y="69"/>
                    <a:pt x="885" y="69"/>
                    <a:pt x="885" y="69"/>
                  </a:cubicBezTo>
                  <a:lnTo>
                    <a:pt x="106" y="69"/>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Rectangle 8"/>
            <p:cNvSpPr>
              <a:spLocks noChangeArrowheads="1"/>
            </p:cNvSpPr>
            <p:nvPr/>
          </p:nvSpPr>
          <p:spPr bwMode="auto">
            <a:xfrm>
              <a:off x="1" y="-2712"/>
              <a:ext cx="8547100" cy="492125"/>
            </a:xfrm>
            <a:prstGeom prst="rect">
              <a:avLst/>
            </a:pr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11" name="Freeform 9"/>
            <p:cNvSpPr/>
            <p:nvPr/>
          </p:nvSpPr>
          <p:spPr bwMode="auto">
            <a:xfrm>
              <a:off x="1" y="384176"/>
              <a:ext cx="4803775" cy="3814763"/>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 y="4198938"/>
              <a:ext cx="8547100" cy="696913"/>
            </a:xfrm>
            <a:custGeom>
              <a:avLst/>
              <a:gdLst>
                <a:gd name="T0" fmla="*/ 2016 w 2016"/>
                <a:gd name="T1" fmla="*/ 86 h 164"/>
                <a:gd name="T2" fmla="*/ 1250 w 2016"/>
                <a:gd name="T3" fmla="*/ 86 h 164"/>
                <a:gd name="T4" fmla="*/ 1136 w 2016"/>
                <a:gd name="T5" fmla="*/ 8 h 164"/>
                <a:gd name="T6" fmla="*/ 1133 w 2016"/>
                <a:gd name="T7" fmla="*/ 0 h 164"/>
                <a:gd name="T8" fmla="*/ 0 w 2016"/>
                <a:gd name="T9" fmla="*/ 0 h 164"/>
                <a:gd name="T10" fmla="*/ 0 w 2016"/>
                <a:gd name="T11" fmla="*/ 164 h 164"/>
                <a:gd name="T12" fmla="*/ 2016 w 2016"/>
                <a:gd name="T13" fmla="*/ 164 h 164"/>
                <a:gd name="T14" fmla="*/ 2016 w 2016"/>
                <a:gd name="T15" fmla="*/ 86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6" h="164">
                  <a:moveTo>
                    <a:pt x="2016" y="86"/>
                  </a:moveTo>
                  <a:cubicBezTo>
                    <a:pt x="1250" y="86"/>
                    <a:pt x="1250" y="86"/>
                    <a:pt x="1250" y="86"/>
                  </a:cubicBezTo>
                  <a:cubicBezTo>
                    <a:pt x="1204" y="86"/>
                    <a:pt x="1153" y="51"/>
                    <a:pt x="1136" y="8"/>
                  </a:cubicBezTo>
                  <a:cubicBezTo>
                    <a:pt x="1133" y="0"/>
                    <a:pt x="1133" y="0"/>
                    <a:pt x="1133" y="0"/>
                  </a:cubicBezTo>
                  <a:cubicBezTo>
                    <a:pt x="0" y="0"/>
                    <a:pt x="0" y="0"/>
                    <a:pt x="0" y="0"/>
                  </a:cubicBezTo>
                  <a:cubicBezTo>
                    <a:pt x="0" y="164"/>
                    <a:pt x="0" y="164"/>
                    <a:pt x="0" y="164"/>
                  </a:cubicBezTo>
                  <a:cubicBezTo>
                    <a:pt x="2016" y="164"/>
                    <a:pt x="2016" y="164"/>
                    <a:pt x="2016" y="164"/>
                  </a:cubicBezTo>
                  <a:lnTo>
                    <a:pt x="2016" y="86"/>
                  </a:lnTo>
                  <a:close/>
                </a:path>
              </a:pathLst>
            </a:custGeom>
            <a:solidFill>
              <a:srgbClr val="91C8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 name="文本框 22"/>
          <p:cNvSpPr txBox="1"/>
          <p:nvPr/>
        </p:nvSpPr>
        <p:spPr>
          <a:xfrm>
            <a:off x="2445976" y="1518543"/>
            <a:ext cx="1659429" cy="3631763"/>
          </a:xfrm>
          <a:prstGeom prst="rect">
            <a:avLst/>
          </a:prstGeom>
          <a:noFill/>
        </p:spPr>
        <p:txBody>
          <a:bodyPr wrap="none" rtlCol="0">
            <a:spAutoFit/>
          </a:bodyPr>
          <a:lstStyle/>
          <a:p>
            <a:r>
              <a:rPr lang="zh-CN" altLang="en-US" sz="11500" b="1" dirty="0">
                <a:solidFill>
                  <a:srgbClr val="00974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a:t>
            </a:r>
            <a:endParaRPr lang="en-US" altLang="zh-CN" sz="11500" b="1" dirty="0">
              <a:solidFill>
                <a:srgbClr val="00974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zh-CN" altLang="en-US" sz="11500" b="1" dirty="0">
                <a:solidFill>
                  <a:srgbClr val="00974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录</a:t>
            </a:r>
            <a:endParaRPr lang="zh-CN" altLang="en-US" sz="11500" b="1" dirty="0">
              <a:solidFill>
                <a:srgbClr val="00974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644015" y="1391245"/>
            <a:ext cx="2614929" cy="3997088"/>
            <a:chOff x="1896451" y="2181158"/>
            <a:chExt cx="1671205" cy="2554545"/>
          </a:xfrm>
        </p:grpSpPr>
        <p:sp>
          <p:nvSpPr>
            <p:cNvPr id="25" name="MH_Others_1"/>
            <p:cNvSpPr txBox="1"/>
            <p:nvPr>
              <p:custDataLst>
                <p:tags r:id="rId1"/>
              </p:custDataLst>
            </p:nvPr>
          </p:nvSpPr>
          <p:spPr>
            <a:xfrm rot="5400000">
              <a:off x="1055607" y="3207189"/>
              <a:ext cx="2208689" cy="523220"/>
            </a:xfrm>
            <a:prstGeom prst="rect">
              <a:avLst/>
            </a:prstGeom>
            <a:noFill/>
          </p:spPr>
          <p:txBody>
            <a:bodyPr wrap="none">
              <a:noAutofit/>
            </a:bodyPr>
            <a:lstStyle/>
            <a:p>
              <a:pPr algn="dist">
                <a:defRPr/>
              </a:pPr>
              <a:r>
                <a:rPr lang="en-US" altLang="zh-CN" sz="4000" b="1" spc="400" dirty="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sz="4000" b="1" spc="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圆角矩形 14"/>
            <p:cNvSpPr/>
            <p:nvPr/>
          </p:nvSpPr>
          <p:spPr>
            <a:xfrm>
              <a:off x="1896451" y="2181158"/>
              <a:ext cx="1671205" cy="2554545"/>
            </a:xfrm>
            <a:prstGeom prst="roundRect">
              <a:avLst>
                <a:gd name="adj" fmla="val 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51" name="组合 50"/>
          <p:cNvGrpSpPr/>
          <p:nvPr/>
        </p:nvGrpSpPr>
        <p:grpSpPr>
          <a:xfrm>
            <a:off x="5014113" y="823575"/>
            <a:ext cx="2289347" cy="2998828"/>
            <a:chOff x="10391776" y="-687388"/>
            <a:chExt cx="4352716" cy="5701646"/>
          </a:xfrm>
        </p:grpSpPr>
        <p:sp>
          <p:nvSpPr>
            <p:cNvPr id="38" name="Freeform 14"/>
            <p:cNvSpPr/>
            <p:nvPr/>
          </p:nvSpPr>
          <p:spPr bwMode="auto">
            <a:xfrm>
              <a:off x="12244179" y="3753783"/>
              <a:ext cx="2500313" cy="1260475"/>
            </a:xfrm>
            <a:custGeom>
              <a:avLst/>
              <a:gdLst>
                <a:gd name="T0" fmla="*/ 534 w 589"/>
                <a:gd name="T1" fmla="*/ 0 h 297"/>
                <a:gd name="T2" fmla="*/ 0 w 589"/>
                <a:gd name="T3" fmla="*/ 0 h 297"/>
                <a:gd name="T4" fmla="*/ 118 w 589"/>
                <a:gd name="T5" fmla="*/ 297 h 297"/>
                <a:gd name="T6" fmla="*/ 534 w 589"/>
                <a:gd name="T7" fmla="*/ 297 h 297"/>
                <a:gd name="T8" fmla="*/ 589 w 589"/>
                <a:gd name="T9" fmla="*/ 242 h 297"/>
                <a:gd name="T10" fmla="*/ 589 w 589"/>
                <a:gd name="T11" fmla="*/ 55 h 297"/>
                <a:gd name="T12" fmla="*/ 534 w 589"/>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589" h="297">
                  <a:moveTo>
                    <a:pt x="534" y="0"/>
                  </a:moveTo>
                  <a:cubicBezTo>
                    <a:pt x="0" y="0"/>
                    <a:pt x="0" y="0"/>
                    <a:pt x="0" y="0"/>
                  </a:cubicBezTo>
                  <a:cubicBezTo>
                    <a:pt x="118" y="297"/>
                    <a:pt x="118" y="297"/>
                    <a:pt x="118" y="297"/>
                  </a:cubicBezTo>
                  <a:cubicBezTo>
                    <a:pt x="534" y="297"/>
                    <a:pt x="534" y="297"/>
                    <a:pt x="534" y="297"/>
                  </a:cubicBezTo>
                  <a:cubicBezTo>
                    <a:pt x="564" y="297"/>
                    <a:pt x="589" y="272"/>
                    <a:pt x="589" y="242"/>
                  </a:cubicBezTo>
                  <a:cubicBezTo>
                    <a:pt x="589" y="55"/>
                    <a:pt x="589" y="55"/>
                    <a:pt x="589" y="55"/>
                  </a:cubicBezTo>
                  <a:cubicBezTo>
                    <a:pt x="589" y="25"/>
                    <a:pt x="564" y="0"/>
                    <a:pt x="534" y="0"/>
                  </a:cubicBezTo>
                  <a:close/>
                </a:path>
              </a:pathLst>
            </a:custGeom>
            <a:solidFill>
              <a:srgbClr val="0097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6"/>
            <p:cNvSpPr/>
            <p:nvPr/>
          </p:nvSpPr>
          <p:spPr bwMode="auto">
            <a:xfrm>
              <a:off x="11606820" y="2211842"/>
              <a:ext cx="2500313" cy="1260475"/>
            </a:xfrm>
            <a:custGeom>
              <a:avLst/>
              <a:gdLst>
                <a:gd name="T0" fmla="*/ 589 w 589"/>
                <a:gd name="T1" fmla="*/ 242 h 297"/>
                <a:gd name="T2" fmla="*/ 589 w 589"/>
                <a:gd name="T3" fmla="*/ 56 h 297"/>
                <a:gd name="T4" fmla="*/ 534 w 589"/>
                <a:gd name="T5" fmla="*/ 0 h 297"/>
                <a:gd name="T6" fmla="*/ 0 w 589"/>
                <a:gd name="T7" fmla="*/ 0 h 297"/>
                <a:gd name="T8" fmla="*/ 117 w 589"/>
                <a:gd name="T9" fmla="*/ 297 h 297"/>
                <a:gd name="T10" fmla="*/ 534 w 589"/>
                <a:gd name="T11" fmla="*/ 297 h 297"/>
                <a:gd name="T12" fmla="*/ 589 w 589"/>
                <a:gd name="T13" fmla="*/ 242 h 297"/>
              </a:gdLst>
              <a:ahLst/>
              <a:cxnLst>
                <a:cxn ang="0">
                  <a:pos x="T0" y="T1"/>
                </a:cxn>
                <a:cxn ang="0">
                  <a:pos x="T2" y="T3"/>
                </a:cxn>
                <a:cxn ang="0">
                  <a:pos x="T4" y="T5"/>
                </a:cxn>
                <a:cxn ang="0">
                  <a:pos x="T6" y="T7"/>
                </a:cxn>
                <a:cxn ang="0">
                  <a:pos x="T8" y="T9"/>
                </a:cxn>
                <a:cxn ang="0">
                  <a:pos x="T10" y="T11"/>
                </a:cxn>
                <a:cxn ang="0">
                  <a:pos x="T12" y="T13"/>
                </a:cxn>
              </a:cxnLst>
              <a:rect l="0" t="0" r="r" b="b"/>
              <a:pathLst>
                <a:path w="589" h="297">
                  <a:moveTo>
                    <a:pt x="589" y="242"/>
                  </a:moveTo>
                  <a:cubicBezTo>
                    <a:pt x="589" y="56"/>
                    <a:pt x="589" y="56"/>
                    <a:pt x="589" y="56"/>
                  </a:cubicBezTo>
                  <a:cubicBezTo>
                    <a:pt x="589" y="25"/>
                    <a:pt x="564" y="0"/>
                    <a:pt x="534" y="0"/>
                  </a:cubicBezTo>
                  <a:cubicBezTo>
                    <a:pt x="0" y="0"/>
                    <a:pt x="0" y="0"/>
                    <a:pt x="0" y="0"/>
                  </a:cubicBezTo>
                  <a:cubicBezTo>
                    <a:pt x="117" y="297"/>
                    <a:pt x="117" y="297"/>
                    <a:pt x="117" y="297"/>
                  </a:cubicBezTo>
                  <a:cubicBezTo>
                    <a:pt x="534" y="297"/>
                    <a:pt x="534" y="297"/>
                    <a:pt x="534" y="297"/>
                  </a:cubicBezTo>
                  <a:cubicBezTo>
                    <a:pt x="564" y="297"/>
                    <a:pt x="589" y="273"/>
                    <a:pt x="589" y="242"/>
                  </a:cubicBezTo>
                  <a:close/>
                </a:path>
              </a:pathLst>
            </a:custGeom>
            <a:solidFill>
              <a:srgbClr val="91C8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p:nvPr/>
          </p:nvSpPr>
          <p:spPr bwMode="auto">
            <a:xfrm>
              <a:off x="11084604" y="736236"/>
              <a:ext cx="2503488" cy="1260475"/>
            </a:xfrm>
            <a:custGeom>
              <a:avLst/>
              <a:gdLst>
                <a:gd name="T0" fmla="*/ 590 w 590"/>
                <a:gd name="T1" fmla="*/ 242 h 297"/>
                <a:gd name="T2" fmla="*/ 590 w 590"/>
                <a:gd name="T3" fmla="*/ 55 h 297"/>
                <a:gd name="T4" fmla="*/ 535 w 590"/>
                <a:gd name="T5" fmla="*/ 0 h 297"/>
                <a:gd name="T6" fmla="*/ 0 w 590"/>
                <a:gd name="T7" fmla="*/ 0 h 297"/>
                <a:gd name="T8" fmla="*/ 117 w 590"/>
                <a:gd name="T9" fmla="*/ 297 h 297"/>
                <a:gd name="T10" fmla="*/ 535 w 590"/>
                <a:gd name="T11" fmla="*/ 297 h 297"/>
                <a:gd name="T12" fmla="*/ 590 w 590"/>
                <a:gd name="T13" fmla="*/ 242 h 297"/>
              </a:gdLst>
              <a:ahLst/>
              <a:cxnLst>
                <a:cxn ang="0">
                  <a:pos x="T0" y="T1"/>
                </a:cxn>
                <a:cxn ang="0">
                  <a:pos x="T2" y="T3"/>
                </a:cxn>
                <a:cxn ang="0">
                  <a:pos x="T4" y="T5"/>
                </a:cxn>
                <a:cxn ang="0">
                  <a:pos x="T6" y="T7"/>
                </a:cxn>
                <a:cxn ang="0">
                  <a:pos x="T8" y="T9"/>
                </a:cxn>
                <a:cxn ang="0">
                  <a:pos x="T10" y="T11"/>
                </a:cxn>
                <a:cxn ang="0">
                  <a:pos x="T12" y="T13"/>
                </a:cxn>
              </a:cxnLst>
              <a:rect l="0" t="0" r="r" b="b"/>
              <a:pathLst>
                <a:path w="590" h="297">
                  <a:moveTo>
                    <a:pt x="590" y="242"/>
                  </a:moveTo>
                  <a:cubicBezTo>
                    <a:pt x="590" y="55"/>
                    <a:pt x="590" y="55"/>
                    <a:pt x="590" y="55"/>
                  </a:cubicBezTo>
                  <a:cubicBezTo>
                    <a:pt x="590" y="24"/>
                    <a:pt x="565" y="0"/>
                    <a:pt x="535" y="0"/>
                  </a:cubicBezTo>
                  <a:cubicBezTo>
                    <a:pt x="0" y="0"/>
                    <a:pt x="0" y="0"/>
                    <a:pt x="0" y="0"/>
                  </a:cubicBezTo>
                  <a:cubicBezTo>
                    <a:pt x="117" y="297"/>
                    <a:pt x="117" y="297"/>
                    <a:pt x="117" y="297"/>
                  </a:cubicBezTo>
                  <a:cubicBezTo>
                    <a:pt x="535" y="297"/>
                    <a:pt x="535" y="297"/>
                    <a:pt x="535" y="297"/>
                  </a:cubicBezTo>
                  <a:cubicBezTo>
                    <a:pt x="565" y="297"/>
                    <a:pt x="590" y="272"/>
                    <a:pt x="590" y="242"/>
                  </a:cubicBezTo>
                  <a:close/>
                </a:path>
              </a:pathLst>
            </a:custGeom>
            <a:solidFill>
              <a:srgbClr val="0097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3"/>
            <p:cNvSpPr/>
            <p:nvPr/>
          </p:nvSpPr>
          <p:spPr bwMode="auto">
            <a:xfrm>
              <a:off x="10391776" y="-687388"/>
              <a:ext cx="2509838" cy="1260475"/>
            </a:xfrm>
            <a:custGeom>
              <a:avLst/>
              <a:gdLst>
                <a:gd name="T0" fmla="*/ 591 w 591"/>
                <a:gd name="T1" fmla="*/ 242 h 297"/>
                <a:gd name="T2" fmla="*/ 591 w 591"/>
                <a:gd name="T3" fmla="*/ 55 h 297"/>
                <a:gd name="T4" fmla="*/ 536 w 591"/>
                <a:gd name="T5" fmla="*/ 0 h 297"/>
                <a:gd name="T6" fmla="*/ 0 w 591"/>
                <a:gd name="T7" fmla="*/ 0 h 297"/>
                <a:gd name="T8" fmla="*/ 118 w 591"/>
                <a:gd name="T9" fmla="*/ 297 h 297"/>
                <a:gd name="T10" fmla="*/ 536 w 591"/>
                <a:gd name="T11" fmla="*/ 297 h 297"/>
                <a:gd name="T12" fmla="*/ 591 w 591"/>
                <a:gd name="T13" fmla="*/ 242 h 297"/>
              </a:gdLst>
              <a:ahLst/>
              <a:cxnLst>
                <a:cxn ang="0">
                  <a:pos x="T0" y="T1"/>
                </a:cxn>
                <a:cxn ang="0">
                  <a:pos x="T2" y="T3"/>
                </a:cxn>
                <a:cxn ang="0">
                  <a:pos x="T4" y="T5"/>
                </a:cxn>
                <a:cxn ang="0">
                  <a:pos x="T6" y="T7"/>
                </a:cxn>
                <a:cxn ang="0">
                  <a:pos x="T8" y="T9"/>
                </a:cxn>
                <a:cxn ang="0">
                  <a:pos x="T10" y="T11"/>
                </a:cxn>
                <a:cxn ang="0">
                  <a:pos x="T12" y="T13"/>
                </a:cxn>
              </a:cxnLst>
              <a:rect l="0" t="0" r="r" b="b"/>
              <a:pathLst>
                <a:path w="591" h="297">
                  <a:moveTo>
                    <a:pt x="591" y="242"/>
                  </a:moveTo>
                  <a:cubicBezTo>
                    <a:pt x="591" y="55"/>
                    <a:pt x="591" y="55"/>
                    <a:pt x="591" y="55"/>
                  </a:cubicBezTo>
                  <a:cubicBezTo>
                    <a:pt x="591" y="25"/>
                    <a:pt x="566" y="0"/>
                    <a:pt x="536" y="0"/>
                  </a:cubicBezTo>
                  <a:cubicBezTo>
                    <a:pt x="0" y="0"/>
                    <a:pt x="0" y="0"/>
                    <a:pt x="0" y="0"/>
                  </a:cubicBezTo>
                  <a:cubicBezTo>
                    <a:pt x="118" y="297"/>
                    <a:pt x="118" y="297"/>
                    <a:pt x="118" y="297"/>
                  </a:cubicBezTo>
                  <a:cubicBezTo>
                    <a:pt x="536" y="297"/>
                    <a:pt x="536" y="297"/>
                    <a:pt x="536" y="297"/>
                  </a:cubicBezTo>
                  <a:cubicBezTo>
                    <a:pt x="566" y="297"/>
                    <a:pt x="591" y="272"/>
                    <a:pt x="591" y="242"/>
                  </a:cubicBezTo>
                  <a:close/>
                </a:path>
              </a:pathLst>
            </a:custGeom>
            <a:solidFill>
              <a:srgbClr val="91C8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MH_Number_1"/>
          <p:cNvSpPr/>
          <p:nvPr>
            <p:custDataLst>
              <p:tags r:id="rId2"/>
            </p:custDataLst>
          </p:nvPr>
        </p:nvSpPr>
        <p:spPr>
          <a:xfrm>
            <a:off x="5507996" y="850729"/>
            <a:ext cx="498951" cy="498614"/>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MH_Entry_1"/>
          <p:cNvSpPr/>
          <p:nvPr>
            <p:custDataLst>
              <p:tags r:id="rId3"/>
            </p:custDataLst>
          </p:nvPr>
        </p:nvSpPr>
        <p:spPr>
          <a:xfrm>
            <a:off x="6396987" y="883749"/>
            <a:ext cx="2735204" cy="498614"/>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lstStyle/>
          <a:p>
            <a:pPr algn="ctr">
              <a:lnSpc>
                <a:spcPct val="110000"/>
              </a:lnSpc>
            </a:pPr>
            <a:r>
              <a:rPr lang="zh-CN" altLang="en-US" sz="2400" spc="200" dirty="0">
                <a:solidFill>
                  <a:schemeClr val="bg1"/>
                </a:solidFill>
                <a:latin typeface="微软雅黑" panose="020B0503020204020204" pitchFamily="34" charset="-122"/>
                <a:ea typeface="微软雅黑" panose="020B0503020204020204" pitchFamily="34" charset="-122"/>
              </a:rPr>
              <a:t>项目计划情况简介</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29" name="MH_Entry_2"/>
          <p:cNvSpPr/>
          <p:nvPr>
            <p:custDataLst>
              <p:tags r:id="rId4"/>
            </p:custDataLst>
          </p:nvPr>
        </p:nvSpPr>
        <p:spPr>
          <a:xfrm>
            <a:off x="7106285" y="2489835"/>
            <a:ext cx="2861310" cy="498475"/>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bg1"/>
                </a:solidFill>
                <a:latin typeface="微软雅黑" panose="020B0503020204020204" pitchFamily="34" charset="-122"/>
                <a:ea typeface="微软雅黑" panose="020B0503020204020204" pitchFamily="34" charset="-122"/>
              </a:rPr>
              <a:t>营销策略</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30" name="MH_Number_2"/>
          <p:cNvSpPr/>
          <p:nvPr>
            <p:custDataLst>
              <p:tags r:id="rId5"/>
            </p:custDataLst>
          </p:nvPr>
        </p:nvSpPr>
        <p:spPr>
          <a:xfrm>
            <a:off x="5772791" y="1599685"/>
            <a:ext cx="498951" cy="498614"/>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MH_Number_1"/>
          <p:cNvSpPr/>
          <p:nvPr>
            <p:custDataLst>
              <p:tags r:id="rId6"/>
            </p:custDataLst>
          </p:nvPr>
        </p:nvSpPr>
        <p:spPr>
          <a:xfrm>
            <a:off x="6061716" y="2348006"/>
            <a:ext cx="498951" cy="498614"/>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MH_Entry_2"/>
          <p:cNvSpPr/>
          <p:nvPr>
            <p:custDataLst>
              <p:tags r:id="rId7"/>
            </p:custDataLst>
          </p:nvPr>
        </p:nvSpPr>
        <p:spPr>
          <a:xfrm>
            <a:off x="7317740" y="3180080"/>
            <a:ext cx="3909695" cy="498475"/>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r>
              <a:rPr lang="zh-CN" altLang="en-US" sz="2300" spc="200" dirty="0">
                <a:solidFill>
                  <a:schemeClr val="bg1"/>
                </a:solidFill>
                <a:latin typeface="微软雅黑" panose="020B0503020204020204" pitchFamily="34" charset="-122"/>
                <a:ea typeface="微软雅黑" panose="020B0503020204020204" pitchFamily="34" charset="-122"/>
              </a:rPr>
              <a:t>团队成员及人力资源规划</a:t>
            </a:r>
            <a:endParaRPr lang="zh-CN" altLang="en-US" sz="2300" spc="200" dirty="0">
              <a:solidFill>
                <a:schemeClr val="bg1"/>
              </a:solidFill>
              <a:latin typeface="微软雅黑" panose="020B0503020204020204" pitchFamily="34" charset="-122"/>
              <a:ea typeface="微软雅黑" panose="020B0503020204020204" pitchFamily="34" charset="-122"/>
            </a:endParaRPr>
          </a:p>
        </p:txBody>
      </p:sp>
      <p:sp>
        <p:nvSpPr>
          <p:cNvPr id="34" name="MH_Number_2"/>
          <p:cNvSpPr/>
          <p:nvPr>
            <p:custDataLst>
              <p:tags r:id="rId8"/>
            </p:custDataLst>
          </p:nvPr>
        </p:nvSpPr>
        <p:spPr>
          <a:xfrm>
            <a:off x="6370326" y="3234757"/>
            <a:ext cx="498951" cy="498614"/>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Freeform 16"/>
          <p:cNvSpPr/>
          <p:nvPr/>
        </p:nvSpPr>
        <p:spPr bwMode="auto">
          <a:xfrm>
            <a:off x="6271665" y="3948649"/>
            <a:ext cx="1315060" cy="662957"/>
          </a:xfrm>
          <a:custGeom>
            <a:avLst/>
            <a:gdLst>
              <a:gd name="T0" fmla="*/ 589 w 589"/>
              <a:gd name="T1" fmla="*/ 242 h 297"/>
              <a:gd name="T2" fmla="*/ 589 w 589"/>
              <a:gd name="T3" fmla="*/ 56 h 297"/>
              <a:gd name="T4" fmla="*/ 534 w 589"/>
              <a:gd name="T5" fmla="*/ 0 h 297"/>
              <a:gd name="T6" fmla="*/ 0 w 589"/>
              <a:gd name="T7" fmla="*/ 0 h 297"/>
              <a:gd name="T8" fmla="*/ 117 w 589"/>
              <a:gd name="T9" fmla="*/ 297 h 297"/>
              <a:gd name="T10" fmla="*/ 534 w 589"/>
              <a:gd name="T11" fmla="*/ 297 h 297"/>
              <a:gd name="T12" fmla="*/ 589 w 589"/>
              <a:gd name="T13" fmla="*/ 242 h 297"/>
            </a:gdLst>
            <a:ahLst/>
            <a:cxnLst>
              <a:cxn ang="0">
                <a:pos x="T0" y="T1"/>
              </a:cxn>
              <a:cxn ang="0">
                <a:pos x="T2" y="T3"/>
              </a:cxn>
              <a:cxn ang="0">
                <a:pos x="T4" y="T5"/>
              </a:cxn>
              <a:cxn ang="0">
                <a:pos x="T6" y="T7"/>
              </a:cxn>
              <a:cxn ang="0">
                <a:pos x="T8" y="T9"/>
              </a:cxn>
              <a:cxn ang="0">
                <a:pos x="T10" y="T11"/>
              </a:cxn>
              <a:cxn ang="0">
                <a:pos x="T12" y="T13"/>
              </a:cxn>
            </a:cxnLst>
            <a:rect l="0" t="0" r="r" b="b"/>
            <a:pathLst>
              <a:path w="589" h="297">
                <a:moveTo>
                  <a:pt x="589" y="242"/>
                </a:moveTo>
                <a:cubicBezTo>
                  <a:pt x="589" y="56"/>
                  <a:pt x="589" y="56"/>
                  <a:pt x="589" y="56"/>
                </a:cubicBezTo>
                <a:cubicBezTo>
                  <a:pt x="589" y="25"/>
                  <a:pt x="564" y="0"/>
                  <a:pt x="534" y="0"/>
                </a:cubicBezTo>
                <a:cubicBezTo>
                  <a:pt x="0" y="0"/>
                  <a:pt x="0" y="0"/>
                  <a:pt x="0" y="0"/>
                </a:cubicBezTo>
                <a:cubicBezTo>
                  <a:pt x="117" y="297"/>
                  <a:pt x="117" y="297"/>
                  <a:pt x="117" y="297"/>
                </a:cubicBezTo>
                <a:cubicBezTo>
                  <a:pt x="534" y="297"/>
                  <a:pt x="534" y="297"/>
                  <a:pt x="534" y="297"/>
                </a:cubicBezTo>
                <a:cubicBezTo>
                  <a:pt x="564" y="297"/>
                  <a:pt x="589" y="273"/>
                  <a:pt x="589" y="242"/>
                </a:cubicBezTo>
                <a:close/>
              </a:path>
            </a:pathLst>
          </a:custGeom>
          <a:solidFill>
            <a:srgbClr val="91C8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 name="Freeform 14"/>
          <p:cNvSpPr/>
          <p:nvPr/>
        </p:nvSpPr>
        <p:spPr bwMode="auto">
          <a:xfrm>
            <a:off x="6560535" y="4718371"/>
            <a:ext cx="1315060" cy="662957"/>
          </a:xfrm>
          <a:custGeom>
            <a:avLst/>
            <a:gdLst>
              <a:gd name="T0" fmla="*/ 534 w 589"/>
              <a:gd name="T1" fmla="*/ 0 h 297"/>
              <a:gd name="T2" fmla="*/ 0 w 589"/>
              <a:gd name="T3" fmla="*/ 0 h 297"/>
              <a:gd name="T4" fmla="*/ 118 w 589"/>
              <a:gd name="T5" fmla="*/ 297 h 297"/>
              <a:gd name="T6" fmla="*/ 534 w 589"/>
              <a:gd name="T7" fmla="*/ 297 h 297"/>
              <a:gd name="T8" fmla="*/ 589 w 589"/>
              <a:gd name="T9" fmla="*/ 242 h 297"/>
              <a:gd name="T10" fmla="*/ 589 w 589"/>
              <a:gd name="T11" fmla="*/ 55 h 297"/>
              <a:gd name="T12" fmla="*/ 534 w 589"/>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589" h="297">
                <a:moveTo>
                  <a:pt x="534" y="0"/>
                </a:moveTo>
                <a:cubicBezTo>
                  <a:pt x="0" y="0"/>
                  <a:pt x="0" y="0"/>
                  <a:pt x="0" y="0"/>
                </a:cubicBezTo>
                <a:cubicBezTo>
                  <a:pt x="118" y="297"/>
                  <a:pt x="118" y="297"/>
                  <a:pt x="118" y="297"/>
                </a:cubicBezTo>
                <a:cubicBezTo>
                  <a:pt x="534" y="297"/>
                  <a:pt x="534" y="297"/>
                  <a:pt x="534" y="297"/>
                </a:cubicBezTo>
                <a:cubicBezTo>
                  <a:pt x="564" y="297"/>
                  <a:pt x="589" y="272"/>
                  <a:pt x="589" y="242"/>
                </a:cubicBezTo>
                <a:cubicBezTo>
                  <a:pt x="589" y="55"/>
                  <a:pt x="589" y="55"/>
                  <a:pt x="589" y="55"/>
                </a:cubicBezTo>
                <a:cubicBezTo>
                  <a:pt x="589" y="25"/>
                  <a:pt x="564" y="0"/>
                  <a:pt x="534" y="0"/>
                </a:cubicBezTo>
                <a:close/>
              </a:path>
            </a:pathLst>
          </a:custGeom>
          <a:solidFill>
            <a:srgbClr val="0097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 name="Freeform 16"/>
          <p:cNvSpPr/>
          <p:nvPr/>
        </p:nvSpPr>
        <p:spPr bwMode="auto">
          <a:xfrm>
            <a:off x="6869200" y="5496144"/>
            <a:ext cx="1315060" cy="662957"/>
          </a:xfrm>
          <a:custGeom>
            <a:avLst/>
            <a:gdLst>
              <a:gd name="T0" fmla="*/ 589 w 589"/>
              <a:gd name="T1" fmla="*/ 242 h 297"/>
              <a:gd name="T2" fmla="*/ 589 w 589"/>
              <a:gd name="T3" fmla="*/ 56 h 297"/>
              <a:gd name="T4" fmla="*/ 534 w 589"/>
              <a:gd name="T5" fmla="*/ 0 h 297"/>
              <a:gd name="T6" fmla="*/ 0 w 589"/>
              <a:gd name="T7" fmla="*/ 0 h 297"/>
              <a:gd name="T8" fmla="*/ 117 w 589"/>
              <a:gd name="T9" fmla="*/ 297 h 297"/>
              <a:gd name="T10" fmla="*/ 534 w 589"/>
              <a:gd name="T11" fmla="*/ 297 h 297"/>
              <a:gd name="T12" fmla="*/ 589 w 589"/>
              <a:gd name="T13" fmla="*/ 242 h 297"/>
            </a:gdLst>
            <a:ahLst/>
            <a:cxnLst>
              <a:cxn ang="0">
                <a:pos x="T0" y="T1"/>
              </a:cxn>
              <a:cxn ang="0">
                <a:pos x="T2" y="T3"/>
              </a:cxn>
              <a:cxn ang="0">
                <a:pos x="T4" y="T5"/>
              </a:cxn>
              <a:cxn ang="0">
                <a:pos x="T6" y="T7"/>
              </a:cxn>
              <a:cxn ang="0">
                <a:pos x="T8" y="T9"/>
              </a:cxn>
              <a:cxn ang="0">
                <a:pos x="T10" y="T11"/>
              </a:cxn>
              <a:cxn ang="0">
                <a:pos x="T12" y="T13"/>
              </a:cxn>
            </a:cxnLst>
            <a:rect l="0" t="0" r="r" b="b"/>
            <a:pathLst>
              <a:path w="589" h="297">
                <a:moveTo>
                  <a:pt x="589" y="242"/>
                </a:moveTo>
                <a:cubicBezTo>
                  <a:pt x="589" y="56"/>
                  <a:pt x="589" y="56"/>
                  <a:pt x="589" y="56"/>
                </a:cubicBezTo>
                <a:cubicBezTo>
                  <a:pt x="589" y="25"/>
                  <a:pt x="564" y="0"/>
                  <a:pt x="534" y="0"/>
                </a:cubicBezTo>
                <a:cubicBezTo>
                  <a:pt x="0" y="0"/>
                  <a:pt x="0" y="0"/>
                  <a:pt x="0" y="0"/>
                </a:cubicBezTo>
                <a:cubicBezTo>
                  <a:pt x="117" y="297"/>
                  <a:pt x="117" y="297"/>
                  <a:pt x="117" y="297"/>
                </a:cubicBezTo>
                <a:cubicBezTo>
                  <a:pt x="534" y="297"/>
                  <a:pt x="534" y="297"/>
                  <a:pt x="534" y="297"/>
                </a:cubicBezTo>
                <a:cubicBezTo>
                  <a:pt x="564" y="297"/>
                  <a:pt x="589" y="273"/>
                  <a:pt x="589" y="242"/>
                </a:cubicBezTo>
                <a:close/>
              </a:path>
            </a:pathLst>
          </a:custGeom>
          <a:solidFill>
            <a:srgbClr val="91C8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 name="MH_Number_2"/>
          <p:cNvSpPr/>
          <p:nvPr>
            <p:custDataLst>
              <p:tags r:id="rId9"/>
            </p:custDataLst>
          </p:nvPr>
        </p:nvSpPr>
        <p:spPr>
          <a:xfrm>
            <a:off x="6753866" y="3948497"/>
            <a:ext cx="498951" cy="498614"/>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MH_Number_2"/>
          <p:cNvSpPr/>
          <p:nvPr>
            <p:custDataLst>
              <p:tags r:id="rId10"/>
            </p:custDataLst>
          </p:nvPr>
        </p:nvSpPr>
        <p:spPr>
          <a:xfrm>
            <a:off x="6996436" y="4699702"/>
            <a:ext cx="498951" cy="498614"/>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06</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MH_Number_2"/>
          <p:cNvSpPr/>
          <p:nvPr>
            <p:custDataLst>
              <p:tags r:id="rId11"/>
            </p:custDataLst>
          </p:nvPr>
        </p:nvSpPr>
        <p:spPr>
          <a:xfrm>
            <a:off x="7277741" y="5495992"/>
            <a:ext cx="498951" cy="498614"/>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07</a:t>
            </a:r>
            <a:endPar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MH_Entry_2"/>
          <p:cNvSpPr/>
          <p:nvPr>
            <p:custDataLst>
              <p:tags r:id="rId12"/>
            </p:custDataLst>
          </p:nvPr>
        </p:nvSpPr>
        <p:spPr>
          <a:xfrm>
            <a:off x="7972425" y="4800600"/>
            <a:ext cx="3672205" cy="498475"/>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zh-CN" altLang="en-US" sz="2400" spc="200" dirty="0">
                <a:solidFill>
                  <a:schemeClr val="bg1"/>
                </a:solidFill>
                <a:latin typeface="微软雅黑" panose="020B0503020204020204" pitchFamily="34" charset="-122"/>
                <a:ea typeface="微软雅黑" panose="020B0503020204020204" pitchFamily="34" charset="-122"/>
              </a:rPr>
              <a:t>风险评估与规避</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18" name="MH_Entry_2"/>
          <p:cNvSpPr/>
          <p:nvPr>
            <p:custDataLst>
              <p:tags r:id="rId13"/>
            </p:custDataLst>
          </p:nvPr>
        </p:nvSpPr>
        <p:spPr>
          <a:xfrm>
            <a:off x="8300720" y="5578475"/>
            <a:ext cx="3508375" cy="498475"/>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r>
              <a:rPr lang="zh-CN" altLang="en-US" sz="2400" spc="200" dirty="0">
                <a:solidFill>
                  <a:schemeClr val="bg1"/>
                </a:solidFill>
                <a:latin typeface="微软雅黑" panose="020B0503020204020204" pitchFamily="34" charset="-122"/>
                <a:ea typeface="微软雅黑" panose="020B0503020204020204" pitchFamily="34" charset="-122"/>
              </a:rPr>
              <a:t>创新及社会、经济效益</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20" name="MH_Entry_2"/>
          <p:cNvSpPr/>
          <p:nvPr>
            <p:custDataLst>
              <p:tags r:id="rId14"/>
            </p:custDataLst>
          </p:nvPr>
        </p:nvSpPr>
        <p:spPr>
          <a:xfrm>
            <a:off x="6996427" y="1799710"/>
            <a:ext cx="2735204" cy="498614"/>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a:bodyPr>
          <a:p>
            <a:pPr algn="ctr">
              <a:lnSpc>
                <a:spcPct val="110000"/>
              </a:lnSpc>
            </a:pPr>
            <a:r>
              <a:rPr lang="zh-CN" altLang="en-US" sz="2400" spc="200" dirty="0">
                <a:solidFill>
                  <a:schemeClr val="bg1"/>
                </a:solidFill>
                <a:latin typeface="微软雅黑" panose="020B0503020204020204" pitchFamily="34" charset="-122"/>
                <a:ea typeface="微软雅黑" panose="020B0503020204020204" pitchFamily="34" charset="-122"/>
              </a:rPr>
              <a:t>项目行业市场分析</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35" name="MH_Entry_2"/>
          <p:cNvSpPr/>
          <p:nvPr>
            <p:custDataLst>
              <p:tags r:id="rId15"/>
            </p:custDataLst>
          </p:nvPr>
        </p:nvSpPr>
        <p:spPr>
          <a:xfrm>
            <a:off x="7672070" y="3998595"/>
            <a:ext cx="3762375" cy="498475"/>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10000"/>
              </a:lnSpc>
            </a:pPr>
            <a:r>
              <a:rPr lang="zh-CN" altLang="en-US" sz="2300" spc="200" dirty="0">
                <a:solidFill>
                  <a:schemeClr val="bg1"/>
                </a:solidFill>
                <a:latin typeface="微软雅黑" panose="020B0503020204020204" pitchFamily="34" charset="-122"/>
                <a:ea typeface="微软雅黑" panose="020B0503020204020204" pitchFamily="34" charset="-122"/>
              </a:rPr>
              <a:t>财务规划</a:t>
            </a:r>
            <a:endParaRPr lang="zh-CN" altLang="en-US" sz="2300" spc="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50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ppt_w</p:attrName>
                                        </p:attrNameLst>
                                      </p:cBhvr>
                                      <p:tavLst>
                                        <p:tav tm="0">
                                          <p:val>
                                            <p:fltVal val="0"/>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animEffect transition="in" filter="fade">
                                      <p:cBhvr>
                                        <p:cTn id="31" dur="500"/>
                                        <p:tgtEl>
                                          <p:spTgt spid="34"/>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left)">
                                      <p:cBhvr>
                                        <p:cTn id="41" dur="500"/>
                                        <p:tgtEl>
                                          <p:spTgt spid="3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fltVal val="0"/>
                                          </p:val>
                                        </p:tav>
                                        <p:tav tm="100000">
                                          <p:val>
                                            <p:strVal val="#ppt_h"/>
                                          </p:val>
                                        </p:tav>
                                      </p:tavLst>
                                    </p:anim>
                                    <p:animEffect transition="in" filter="fade">
                                      <p:cBhvr>
                                        <p:cTn id="46" dur="500"/>
                                        <p:tgtEl>
                                          <p:spTgt spid="6"/>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left)">
                                      <p:cBhvr>
                                        <p:cTn id="65" dur="500"/>
                                        <p:tgtEl>
                                          <p:spTgt spid="2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bldLvl="0" animBg="1"/>
      <p:bldP spid="28" grpId="0" bldLvl="0" animBg="1"/>
      <p:bldP spid="29" grpId="0" bldLvl="0" animBg="1"/>
      <p:bldP spid="30" grpId="0" bldLvl="0" animBg="1"/>
      <p:bldP spid="31" grpId="0" bldLvl="0" animBg="1"/>
      <p:bldP spid="33" grpId="0" bldLvl="0" animBg="1"/>
      <p:bldP spid="34" grpId="0" bldLvl="0" animBg="1"/>
      <p:bldP spid="6" grpId="0" bldLvl="0" animBg="1"/>
      <p:bldP spid="14" grpId="0" bldLvl="0" animBg="1"/>
      <p:bldP spid="15" grpId="0" bldLvl="0" animBg="1"/>
      <p:bldP spid="17" grpId="0" bldLvl="0" animBg="1"/>
      <p:bldP spid="18" grpId="0" bldLvl="0" animBg="1"/>
      <p:bldP spid="20" grpId="0" bldLvl="0" animBg="1"/>
      <p:bldP spid="3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6"/>
          <p:cNvSpPr>
            <a:spLocks noChangeArrowheads="1"/>
          </p:cNvSpPr>
          <p:nvPr/>
        </p:nvSpPr>
        <p:spPr bwMode="auto">
          <a:xfrm>
            <a:off x="6289088" y="2201863"/>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02</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17" name="矩形 17"/>
          <p:cNvSpPr>
            <a:spLocks noChangeArrowheads="1"/>
          </p:cNvSpPr>
          <p:nvPr/>
        </p:nvSpPr>
        <p:spPr bwMode="auto">
          <a:xfrm>
            <a:off x="6390688" y="3122613"/>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03</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18" name="矩形 18"/>
          <p:cNvSpPr>
            <a:spLocks noChangeArrowheads="1"/>
          </p:cNvSpPr>
          <p:nvPr/>
        </p:nvSpPr>
        <p:spPr bwMode="auto">
          <a:xfrm>
            <a:off x="5765213" y="40005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04</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5" name="文本框 4"/>
          <p:cNvSpPr txBox="1"/>
          <p:nvPr/>
        </p:nvSpPr>
        <p:spPr>
          <a:xfrm>
            <a:off x="233045" y="2668270"/>
            <a:ext cx="3343910" cy="3969385"/>
          </a:xfrm>
          <a:prstGeom prst="rect">
            <a:avLst/>
          </a:prstGeom>
          <a:noFill/>
        </p:spPr>
        <p:txBody>
          <a:bodyPr wrap="square" rtlCol="0">
            <a:spAutoFit/>
          </a:bodyPr>
          <a:p>
            <a:r>
              <a:rPr lang="zh-CN" altLang="en-US"/>
              <a:t>目前1-3年公司所需投入较小，资金压力较小。资金来源主要为股东出资构成。到后期发展阶段，随着公司业务量的增加，这时就需要大量资金进入，公司投入的主要方向为硬件方面和软件方面。</a:t>
            </a:r>
            <a:endParaRPr lang="zh-CN" altLang="en-US"/>
          </a:p>
          <a:p>
            <a:r>
              <a:rPr lang="zh-CN" altLang="en-US"/>
              <a:t>硬件方面主要包括公司固定资产投入主要为办公环境方面，公司定位为体育类服务性公司，公司形象在客户心中有较重要的作用，简单、大方的办公环境是我们发展过程中必要的环节。</a:t>
            </a:r>
            <a:endParaRPr lang="zh-CN" altLang="en-US"/>
          </a:p>
        </p:txBody>
      </p:sp>
      <p:sp>
        <p:nvSpPr>
          <p:cNvPr id="20" name="矩形 17"/>
          <p:cNvSpPr>
            <a:spLocks noChangeArrowheads="1"/>
          </p:cNvSpPr>
          <p:nvPr/>
        </p:nvSpPr>
        <p:spPr bwMode="auto">
          <a:xfrm>
            <a:off x="6400213" y="3113723"/>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03</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21" name="文本框 20"/>
          <p:cNvSpPr txBox="1"/>
          <p:nvPr/>
        </p:nvSpPr>
        <p:spPr>
          <a:xfrm>
            <a:off x="233045" y="2667635"/>
            <a:ext cx="3343910" cy="3969385"/>
          </a:xfrm>
          <a:prstGeom prst="rect">
            <a:avLst/>
          </a:prstGeom>
          <a:noFill/>
        </p:spPr>
        <p:txBody>
          <a:bodyPr wrap="square" rtlCol="0">
            <a:spAutoFit/>
          </a:bodyPr>
          <a:p>
            <a:r>
              <a:rPr lang="zh-CN" altLang="en-US"/>
              <a:t>目前1-3年公司所需投入较小，资金压力较小。资金来源主要为股东出资构成。到后期发展阶段，随着公司业务量的增加，这时就需要大量资金进入，公司投入的主要方向为硬件方面和软件方面。</a:t>
            </a:r>
            <a:endParaRPr lang="zh-CN" altLang="en-US"/>
          </a:p>
          <a:p>
            <a:r>
              <a:rPr lang="zh-CN" altLang="en-US"/>
              <a:t>硬件方面主要包括公司固定资产投入主要为办公环境方面，公司定位为体育类服务性公司，公司形象在客户心中有较重要的作用，简单、大方的办公环境是我们发展过程中必要的环节。</a:t>
            </a:r>
            <a:endParaRPr lang="zh-CN" altLang="en-US"/>
          </a:p>
        </p:txBody>
      </p:sp>
      <p:graphicFrame>
        <p:nvGraphicFramePr>
          <p:cNvPr id="22" name="表格 21"/>
          <p:cNvGraphicFramePr/>
          <p:nvPr>
            <p:custDataLst>
              <p:tags r:id="rId1"/>
            </p:custDataLst>
          </p:nvPr>
        </p:nvGraphicFramePr>
        <p:xfrm>
          <a:off x="3852545" y="2667635"/>
          <a:ext cx="7118985" cy="3667125"/>
        </p:xfrm>
        <a:graphic>
          <a:graphicData uri="http://schemas.openxmlformats.org/drawingml/2006/table">
            <a:tbl>
              <a:tblPr firstRow="1" bandRow="1">
                <a:tableStyleId>{5940675A-B579-460E-94D1-54222C63F5DA}</a:tableStyleId>
              </a:tblPr>
              <a:tblGrid>
                <a:gridCol w="791845"/>
                <a:gridCol w="2103120"/>
                <a:gridCol w="1402715"/>
                <a:gridCol w="2821305"/>
              </a:tblGrid>
              <a:tr h="458470">
                <a:tc gridSpan="4">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硬件固定资产投入</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5783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序号</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投入项目</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投入金额</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备注</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1</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100平办公场所租赁</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3</a:t>
                      </a:r>
                      <a:r>
                        <a:rPr lang="en-US" sz="1600" b="0">
                          <a:latin typeface="微软雅黑" panose="020B0503020204020204" pitchFamily="34" charset="-122"/>
                          <a:ea typeface="微软雅黑" panose="020B0503020204020204" pitchFamily="34" charset="-122"/>
                          <a:cs typeface="微软雅黑" panose="020B0503020204020204" pitchFamily="34" charset="-122"/>
                        </a:rPr>
                        <a:t>0000元/年</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一般商业写字楼租赁价格为</a:t>
                      </a:r>
                      <a:r>
                        <a:rPr lang="en-US" sz="1600" b="0">
                          <a:latin typeface="宋体" panose="02010600030101010101" pitchFamily="2" charset="-122"/>
                          <a:ea typeface="宋体" panose="02010600030101010101" pitchFamily="2" charset="-122"/>
                          <a:cs typeface="宋体" panose="02010600030101010101" pitchFamily="2" charset="-122"/>
                        </a:rPr>
                        <a:t>25</a:t>
                      </a:r>
                      <a:r>
                        <a:rPr lang="en-US" sz="1600" b="0">
                          <a:latin typeface="微软雅黑" panose="020B0503020204020204" pitchFamily="34" charset="-122"/>
                          <a:ea typeface="微软雅黑" panose="020B0503020204020204" pitchFamily="34" charset="-122"/>
                          <a:cs typeface="微软雅黑" panose="020B0503020204020204" pitchFamily="34" charset="-122"/>
                        </a:rPr>
                        <a:t>元每平米</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656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2</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办公室装修</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3</a:t>
                      </a:r>
                      <a:r>
                        <a:rPr lang="en-US" sz="1600" b="0">
                          <a:latin typeface="微软雅黑" panose="020B0503020204020204" pitchFamily="34" charset="-122"/>
                          <a:ea typeface="微软雅黑" panose="020B0503020204020204" pitchFamily="34" charset="-122"/>
                          <a:cs typeface="微软雅黑" panose="020B0503020204020204" pitchFamily="34" charset="-122"/>
                        </a:rPr>
                        <a:t>0000元</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3</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办公设备</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30000元</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办公桌椅以及电子办公设备</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963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4</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交通设备</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1</a:t>
                      </a:r>
                      <a:r>
                        <a:rPr lang="en-US" sz="1600" b="0">
                          <a:latin typeface="宋体" panose="02010600030101010101" pitchFamily="2" charset="-122"/>
                          <a:ea typeface="宋体" panose="02010600030101010101" pitchFamily="2" charset="-122"/>
                          <a:cs typeface="宋体" panose="02010600030101010101" pitchFamily="2" charset="-122"/>
                        </a:rPr>
                        <a:t>0</a:t>
                      </a:r>
                      <a:r>
                        <a:rPr lang="en-US" sz="1600" b="0">
                          <a:latin typeface="微软雅黑" panose="020B0503020204020204" pitchFamily="34" charset="-122"/>
                          <a:ea typeface="微软雅黑" panose="020B0503020204020204" pitchFamily="34" charset="-122"/>
                          <a:cs typeface="微软雅黑" panose="020B0503020204020204" pitchFamily="34" charset="-122"/>
                        </a:rPr>
                        <a:t>0000元</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商务车</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5</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合计</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1</a:t>
                      </a:r>
                      <a:r>
                        <a:rPr lang="en-US" sz="1600" b="0">
                          <a:latin typeface="微软雅黑" panose="020B0503020204020204" pitchFamily="34" charset="-122"/>
                          <a:ea typeface="微软雅黑" panose="020B0503020204020204" pitchFamily="34" charset="-122"/>
                          <a:cs typeface="微软雅黑" panose="020B0503020204020204" pitchFamily="34" charset="-122"/>
                        </a:rPr>
                        <a:t>90000元</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3" name="MH_Entry_1"/>
          <p:cNvSpPr/>
          <p:nvPr>
            <p:custDataLst>
              <p:tags r:id="rId2"/>
            </p:custDataLst>
          </p:nvPr>
        </p:nvSpPr>
        <p:spPr>
          <a:xfrm>
            <a:off x="2776220" y="984250"/>
            <a:ext cx="5814060" cy="1071245"/>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财务规划：</a:t>
            </a: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硬件方面</a:t>
            </a:r>
            <a:endPar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rot="10800000" flipV="1">
            <a:off x="3412490" y="2201545"/>
            <a:ext cx="309245" cy="461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900" decel="100000" fill="hold"/>
                                        <p:tgtEl>
                                          <p:spTgt spid="1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900" decel="100000" fill="hold"/>
                                        <p:tgtEl>
                                          <p:spTgt spid="1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900" decel="100000" fill="hold"/>
                                        <p:tgtEl>
                                          <p:spTgt spid="2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1" fill="hold" grpId="0" nodeType="withEffect">
                                  <p:stCondLst>
                                    <p:cond delay="40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P spid="23" grpId="0" bldLvl="0" animBg="1"/>
      <p:bldP spid="2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6"/>
          <p:cNvSpPr>
            <a:spLocks noChangeArrowheads="1"/>
          </p:cNvSpPr>
          <p:nvPr/>
        </p:nvSpPr>
        <p:spPr bwMode="auto">
          <a:xfrm>
            <a:off x="6289088" y="2201863"/>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02</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17" name="矩形 17"/>
          <p:cNvSpPr>
            <a:spLocks noChangeArrowheads="1"/>
          </p:cNvSpPr>
          <p:nvPr/>
        </p:nvSpPr>
        <p:spPr bwMode="auto">
          <a:xfrm>
            <a:off x="6390688" y="3122613"/>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03</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18" name="矩形 18"/>
          <p:cNvSpPr>
            <a:spLocks noChangeArrowheads="1"/>
          </p:cNvSpPr>
          <p:nvPr/>
        </p:nvSpPr>
        <p:spPr bwMode="auto">
          <a:xfrm>
            <a:off x="5765213" y="40005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04</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20" name="矩形 17"/>
          <p:cNvSpPr>
            <a:spLocks noChangeArrowheads="1"/>
          </p:cNvSpPr>
          <p:nvPr/>
        </p:nvSpPr>
        <p:spPr bwMode="auto">
          <a:xfrm>
            <a:off x="6400213" y="3113723"/>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03</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23" name="MH_Entry_1"/>
          <p:cNvSpPr/>
          <p:nvPr>
            <p:custDataLst>
              <p:tags r:id="rId1"/>
            </p:custDataLst>
          </p:nvPr>
        </p:nvSpPr>
        <p:spPr>
          <a:xfrm>
            <a:off x="2776220" y="984250"/>
            <a:ext cx="5732145" cy="1071245"/>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财务规划：</a:t>
            </a: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软件方面</a:t>
            </a:r>
            <a:endPar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rot="10800000" flipV="1">
            <a:off x="3412490" y="2201545"/>
            <a:ext cx="309245" cy="461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a:spcBef>
                <a:spcPts val="0"/>
              </a:spcBef>
              <a:spcAft>
                <a:spcPts val="0"/>
              </a:spcAft>
              <a:defRPr/>
            </a:pPr>
            <a:endParaRPr lang="zh-CN" altLang="en-US" dirty="0">
              <a:solidFill>
                <a:prstClr val="white"/>
              </a:solidFill>
              <a:latin typeface="宋体" panose="02010600030101010101" pitchFamily="2" charset="-122"/>
              <a:ea typeface="宋体" panose="02010600030101010101" pitchFamily="2" charset="-122"/>
            </a:endParaRPr>
          </a:p>
        </p:txBody>
      </p:sp>
      <p:sp>
        <p:nvSpPr>
          <p:cNvPr id="25" name="文本框 24"/>
          <p:cNvSpPr txBox="1"/>
          <p:nvPr/>
        </p:nvSpPr>
        <p:spPr>
          <a:xfrm>
            <a:off x="259715" y="2152650"/>
            <a:ext cx="2950845" cy="2306955"/>
          </a:xfrm>
          <a:prstGeom prst="rect">
            <a:avLst/>
          </a:prstGeom>
          <a:noFill/>
        </p:spPr>
        <p:txBody>
          <a:bodyPr wrap="square" rtlCol="0">
            <a:spAutoFit/>
          </a:bodyPr>
          <a:p>
            <a:r>
              <a:rPr lang="zh-CN" altLang="en-US" b="1"/>
              <a:t>软件方面：如人力资源规划所述，环球体育软件方面主要投入在人力资源上，同时公司也会结合高校的资源，来最大化的节约成本。产生的主要费用由裁判培训费用、趣味活动的创新费用、人才储备费用。</a:t>
            </a:r>
            <a:endParaRPr lang="zh-CN" altLang="en-US" b="1"/>
          </a:p>
        </p:txBody>
      </p:sp>
      <p:graphicFrame>
        <p:nvGraphicFramePr>
          <p:cNvPr id="26" name="表格 25"/>
          <p:cNvGraphicFramePr/>
          <p:nvPr>
            <p:custDataLst>
              <p:tags r:id="rId2"/>
            </p:custDataLst>
          </p:nvPr>
        </p:nvGraphicFramePr>
        <p:xfrm>
          <a:off x="3834765" y="2632710"/>
          <a:ext cx="8119745" cy="3790950"/>
        </p:xfrm>
        <a:graphic>
          <a:graphicData uri="http://schemas.openxmlformats.org/drawingml/2006/table">
            <a:tbl>
              <a:tblPr firstRow="1" bandRow="1">
                <a:tableStyleId>{5940675A-B579-460E-94D1-54222C63F5DA}</a:tableStyleId>
              </a:tblPr>
              <a:tblGrid>
                <a:gridCol w="902335"/>
                <a:gridCol w="2399665"/>
                <a:gridCol w="2099310"/>
                <a:gridCol w="2718435"/>
              </a:tblGrid>
              <a:tr h="631825">
                <a:tc gridSpan="4">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软件人力资源的投入</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63182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序号</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投入项目</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投入金额</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备注</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182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1</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裁判实践能力培训</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30000元/年</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182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2</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趣味活动的创新费用</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2000-10000元/个</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182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3</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人才储备计划</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10000元*5人=50000元</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1825">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4</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合计</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90000元</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900" decel="100000" fill="hold"/>
                                        <p:tgtEl>
                                          <p:spTgt spid="1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900" decel="100000" fill="hold"/>
                                        <p:tgtEl>
                                          <p:spTgt spid="1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900" decel="100000" fill="hold"/>
                                        <p:tgtEl>
                                          <p:spTgt spid="20"/>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1" fill="hold" grpId="0" nodeType="withEffect">
                                  <p:stCondLst>
                                    <p:cond delay="40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P spid="23" grpId="0" bldLvl="0" animBg="1"/>
      <p:bldP spid="2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nvSpPr>
        <p:spPr bwMode="auto">
          <a:xfrm rot="5400000">
            <a:off x="162821" y="1861939"/>
            <a:ext cx="5435857" cy="3108979"/>
          </a:xfrm>
          <a:custGeom>
            <a:avLst/>
            <a:gdLst>
              <a:gd name="T0" fmla="*/ 3852 w 3883"/>
              <a:gd name="T1" fmla="*/ 2180 h 2257"/>
              <a:gd name="T2" fmla="*/ 3066 w 3883"/>
              <a:gd name="T3" fmla="*/ 196 h 2257"/>
              <a:gd name="T4" fmla="*/ 2777 w 3883"/>
              <a:gd name="T5" fmla="*/ 0 h 2257"/>
              <a:gd name="T6" fmla="*/ 1941 w 3883"/>
              <a:gd name="T7" fmla="*/ 0 h 2257"/>
              <a:gd name="T8" fmla="*/ 1106 w 3883"/>
              <a:gd name="T9" fmla="*/ 0 h 2257"/>
              <a:gd name="T10" fmla="*/ 817 w 3883"/>
              <a:gd name="T11" fmla="*/ 196 h 2257"/>
              <a:gd name="T12" fmla="*/ 30 w 3883"/>
              <a:gd name="T13" fmla="*/ 2180 h 2257"/>
              <a:gd name="T14" fmla="*/ 0 w 3883"/>
              <a:gd name="T15" fmla="*/ 2257 h 2257"/>
              <a:gd name="T16" fmla="*/ 3883 w 3883"/>
              <a:gd name="T17" fmla="*/ 2257 h 2257"/>
              <a:gd name="T18" fmla="*/ 3852 w 3883"/>
              <a:gd name="T19" fmla="*/ 2180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3" h="2257">
                <a:moveTo>
                  <a:pt x="3852" y="2180"/>
                </a:moveTo>
                <a:cubicBezTo>
                  <a:pt x="3066" y="196"/>
                  <a:pt x="3066" y="196"/>
                  <a:pt x="3066" y="196"/>
                </a:cubicBezTo>
                <a:cubicBezTo>
                  <a:pt x="3023" y="88"/>
                  <a:pt x="2893" y="0"/>
                  <a:pt x="2777" y="0"/>
                </a:cubicBezTo>
                <a:cubicBezTo>
                  <a:pt x="1941" y="0"/>
                  <a:pt x="1941" y="0"/>
                  <a:pt x="1941" y="0"/>
                </a:cubicBezTo>
                <a:cubicBezTo>
                  <a:pt x="1106" y="0"/>
                  <a:pt x="1106" y="0"/>
                  <a:pt x="1106" y="0"/>
                </a:cubicBezTo>
                <a:cubicBezTo>
                  <a:pt x="990" y="0"/>
                  <a:pt x="860" y="88"/>
                  <a:pt x="817" y="196"/>
                </a:cubicBezTo>
                <a:cubicBezTo>
                  <a:pt x="30" y="2180"/>
                  <a:pt x="30" y="2180"/>
                  <a:pt x="30" y="2180"/>
                </a:cubicBezTo>
                <a:cubicBezTo>
                  <a:pt x="20" y="2205"/>
                  <a:pt x="11" y="2231"/>
                  <a:pt x="0" y="2257"/>
                </a:cubicBezTo>
                <a:cubicBezTo>
                  <a:pt x="3883" y="2257"/>
                  <a:pt x="3883" y="2257"/>
                  <a:pt x="3883" y="2257"/>
                </a:cubicBezTo>
                <a:cubicBezTo>
                  <a:pt x="3872" y="2231"/>
                  <a:pt x="3862" y="2205"/>
                  <a:pt x="3852" y="2180"/>
                </a:cubicBezTo>
                <a:close/>
              </a:path>
            </a:pathLst>
          </a:custGeom>
          <a:solidFill>
            <a:srgbClr val="3A4549"/>
          </a:solidFill>
          <a:ln>
            <a:noFill/>
          </a:ln>
        </p:spPr>
        <p:txBody>
          <a:bodyPr vert="horz" wrap="square" lIns="91440" tIns="45720" rIns="91440" bIns="45720" numCol="1" anchor="t" anchorCtr="0" compatLnSpc="1"/>
          <a:lstStyle/>
          <a:p>
            <a:endParaRPr lang="zh-CN" altLang="en-US"/>
          </a:p>
        </p:txBody>
      </p:sp>
      <p:sp>
        <p:nvSpPr>
          <p:cNvPr id="4" name="MH_Number_1"/>
          <p:cNvSpPr/>
          <p:nvPr>
            <p:custDataLst>
              <p:tags r:id="rId1"/>
            </p:custDataLst>
          </p:nvPr>
        </p:nvSpPr>
        <p:spPr>
          <a:xfrm>
            <a:off x="3333698" y="2338725"/>
            <a:ext cx="2184856" cy="2183380"/>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06</a:t>
            </a:r>
            <a:endParaRPr lang="zh-CN" altLang="en-US"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MH_Entry_1"/>
          <p:cNvSpPr/>
          <p:nvPr>
            <p:custDataLst>
              <p:tags r:id="rId2"/>
            </p:custDataLst>
          </p:nvPr>
        </p:nvSpPr>
        <p:spPr>
          <a:xfrm>
            <a:off x="5690235" y="2097405"/>
            <a:ext cx="4803775" cy="1164590"/>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风险评估与</a:t>
            </a: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规避</a:t>
            </a:r>
            <a:endPar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690152" y="3405982"/>
            <a:ext cx="4776507" cy="972961"/>
          </a:xfrm>
          <a:prstGeom prst="rect">
            <a:avLst/>
          </a:prstGeom>
        </p:spPr>
        <p:txBody>
          <a:bodyPr/>
          <a:lstStyle/>
          <a:p>
            <a:pPr algn="just">
              <a:lnSpc>
                <a:spcPct val="130000"/>
              </a:lnSpc>
              <a:spcBef>
                <a:spcPts val="600"/>
              </a:spcBef>
              <a:spcAft>
                <a:spcPts val="600"/>
              </a:spcAft>
              <a:buClr>
                <a:srgbClr val="00B050"/>
              </a:buClr>
              <a:buSzPct val="80000"/>
              <a:defRPr/>
            </a:pPr>
            <a:endParaRPr lang="zh-CN" altLang="en-US" sz="16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15" name="自由: 形状 14"/>
          <p:cNvSpPr>
            <a:spLocks noChangeArrowheads="1"/>
          </p:cNvSpPr>
          <p:nvPr/>
        </p:nvSpPr>
        <p:spPr bwMode="auto">
          <a:xfrm rot="5400000">
            <a:off x="-2875363" y="2656379"/>
            <a:ext cx="6858002" cy="1545241"/>
          </a:xfrm>
          <a:custGeom>
            <a:avLst/>
            <a:gdLst>
              <a:gd name="connsiteX0" fmla="*/ 0 w 6858002"/>
              <a:gd name="connsiteY0" fmla="*/ 1545241 h 1545241"/>
              <a:gd name="connsiteX1" fmla="*/ 0 w 6858002"/>
              <a:gd name="connsiteY1" fmla="*/ 234058 h 1545241"/>
              <a:gd name="connsiteX2" fmla="*/ 440306 w 6858002"/>
              <a:gd name="connsiteY2" fmla="*/ 234058 h 1545241"/>
              <a:gd name="connsiteX3" fmla="*/ 678211 w 6858002"/>
              <a:gd name="connsiteY3" fmla="*/ 76364 h 1545241"/>
              <a:gd name="connsiteX4" fmla="*/ 693629 w 6858002"/>
              <a:gd name="connsiteY4" fmla="*/ 0 h 1545241"/>
              <a:gd name="connsiteX5" fmla="*/ 6139232 w 6858002"/>
              <a:gd name="connsiteY5" fmla="*/ 0 h 1545241"/>
              <a:gd name="connsiteX6" fmla="*/ 6154649 w 6858002"/>
              <a:gd name="connsiteY6" fmla="*/ 76364 h 1545241"/>
              <a:gd name="connsiteX7" fmla="*/ 6392555 w 6858002"/>
              <a:gd name="connsiteY7" fmla="*/ 234058 h 1545241"/>
              <a:gd name="connsiteX8" fmla="*/ 6858002 w 6858002"/>
              <a:gd name="connsiteY8" fmla="*/ 234058 h 1545241"/>
              <a:gd name="connsiteX9" fmla="*/ 6858002 w 6858002"/>
              <a:gd name="connsiteY9" fmla="*/ 1545241 h 154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8002" h="1545241">
                <a:moveTo>
                  <a:pt x="0" y="1545241"/>
                </a:moveTo>
                <a:lnTo>
                  <a:pt x="0" y="234058"/>
                </a:lnTo>
                <a:lnTo>
                  <a:pt x="440306" y="234058"/>
                </a:lnTo>
                <a:cubicBezTo>
                  <a:pt x="547254" y="234058"/>
                  <a:pt x="639015" y="169035"/>
                  <a:pt x="678211" y="76364"/>
                </a:cubicBezTo>
                <a:lnTo>
                  <a:pt x="693629" y="0"/>
                </a:lnTo>
                <a:lnTo>
                  <a:pt x="6139232" y="0"/>
                </a:lnTo>
                <a:lnTo>
                  <a:pt x="6154649" y="76364"/>
                </a:lnTo>
                <a:cubicBezTo>
                  <a:pt x="6193845" y="169035"/>
                  <a:pt x="6285606" y="234058"/>
                  <a:pt x="6392555" y="234058"/>
                </a:cubicBezTo>
                <a:lnTo>
                  <a:pt x="6858002" y="234058"/>
                </a:lnTo>
                <a:lnTo>
                  <a:pt x="6858002" y="1545241"/>
                </a:lnTo>
                <a:close/>
              </a:path>
            </a:pathLst>
          </a:cu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16" name="矩形 15"/>
          <p:cNvSpPr/>
          <p:nvPr/>
        </p:nvSpPr>
        <p:spPr>
          <a:xfrm>
            <a:off x="419100" y="0"/>
            <a:ext cx="13453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H="1">
            <a:off x="288331" y="0"/>
            <a:ext cx="6726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9"/>
          <p:cNvSpPr/>
          <p:nvPr/>
        </p:nvSpPr>
        <p:spPr bwMode="auto">
          <a:xfrm rot="10800000">
            <a:off x="10013950" y="-4063"/>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
        <p:nvSpPr>
          <p:cNvPr id="25" name="Freeform 9"/>
          <p:cNvSpPr/>
          <p:nvPr/>
        </p:nvSpPr>
        <p:spPr bwMode="auto">
          <a:xfrm rot="10800000" flipV="1">
            <a:off x="10013950" y="5146891"/>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285740" y="394970"/>
            <a:ext cx="2092960" cy="868045"/>
            <a:chOff x="5285521" y="395237"/>
            <a:chExt cx="1495424" cy="521970"/>
          </a:xfrm>
        </p:grpSpPr>
        <p:sp>
          <p:nvSpPr>
            <p:cNvPr id="5" name="矩形 4"/>
            <p:cNvSpPr/>
            <p:nvPr/>
          </p:nvSpPr>
          <p:spPr>
            <a:xfrm>
              <a:off x="5394377" y="514495"/>
              <a:ext cx="1386568" cy="304800"/>
            </a:xfrm>
            <a:prstGeom prst="rect">
              <a:avLst/>
            </a:prstGeom>
            <a:solidFill>
              <a:srgbClr val="192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风险评估</a:t>
              </a:r>
              <a:endParaRPr kumimoji="0" lang="zh-CN" altLang="en-US" sz="2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sp>
          <p:nvSpPr>
            <p:cNvPr id="6" name="文本框 5"/>
            <p:cNvSpPr txBox="1"/>
            <p:nvPr/>
          </p:nvSpPr>
          <p:spPr>
            <a:xfrm>
              <a:off x="5285521" y="395237"/>
              <a:ext cx="309880" cy="521970"/>
            </a:xfrm>
            <a:prstGeom prst="rect">
              <a:avLst/>
            </a:prstGeom>
            <a:noFill/>
            <a:effectLst>
              <a:outerShdw blurRad="63500" sx="102000" sy="102000" algn="ctr" rotWithShape="0">
                <a:prstClr val="black">
                  <a:alpha val="40000"/>
                </a:prstClr>
              </a:outerShdw>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
        <p:nvSpPr>
          <p:cNvPr id="36" name="矩形 35"/>
          <p:cNvSpPr/>
          <p:nvPr/>
        </p:nvSpPr>
        <p:spPr>
          <a:xfrm>
            <a:off x="1590262" y="1538910"/>
            <a:ext cx="427383" cy="427383"/>
          </a:xfrm>
          <a:prstGeom prst="rect">
            <a:avLst/>
          </a:prstGeom>
          <a:solidFill>
            <a:srgbClr val="3A45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37" name="矩形 36"/>
          <p:cNvSpPr/>
          <p:nvPr/>
        </p:nvSpPr>
        <p:spPr>
          <a:xfrm>
            <a:off x="2908190" y="1538910"/>
            <a:ext cx="427383" cy="427383"/>
          </a:xfrm>
          <a:prstGeom prst="rect">
            <a:avLst/>
          </a:prstGeom>
          <a:solidFill>
            <a:srgbClr val="91C8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38" name="矩形 37"/>
          <p:cNvSpPr/>
          <p:nvPr/>
        </p:nvSpPr>
        <p:spPr>
          <a:xfrm>
            <a:off x="3578764" y="1538910"/>
            <a:ext cx="427383" cy="427383"/>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43" name="矩形 42"/>
          <p:cNvSpPr/>
          <p:nvPr/>
        </p:nvSpPr>
        <p:spPr>
          <a:xfrm>
            <a:off x="2252954" y="1538910"/>
            <a:ext cx="427383" cy="427383"/>
          </a:xfrm>
          <a:prstGeom prst="rect">
            <a:avLst/>
          </a:prstGeom>
          <a:solidFill>
            <a:srgbClr val="0097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 name="文本框 1"/>
          <p:cNvSpPr txBox="1"/>
          <p:nvPr/>
        </p:nvSpPr>
        <p:spPr>
          <a:xfrm>
            <a:off x="1623060" y="2212340"/>
            <a:ext cx="7359015" cy="3692525"/>
          </a:xfrm>
          <a:prstGeom prst="rect">
            <a:avLst/>
          </a:prstGeom>
          <a:noFill/>
        </p:spPr>
        <p:txBody>
          <a:bodyPr wrap="square" rtlCol="0">
            <a:spAutoFit/>
          </a:bodyPr>
          <a:p>
            <a:r>
              <a:rPr lang="zh-CN" altLang="en-US"/>
              <a:t>（1）运动伤害。体育项目作为人直接参与的活动，最重大的风险是在组织活动过程中，参与者的人身安全问题、项目本身危险性。这是体育培训和体育赛事组织中存在的风险。</a:t>
            </a:r>
            <a:endParaRPr lang="zh-CN" altLang="en-US"/>
          </a:p>
          <a:p>
            <a:r>
              <a:rPr lang="zh-CN" altLang="en-US"/>
              <a:t>（2）市场风险。公司的风险是比较小的，但是也不排除大的政治、经济和社会环境变化带来的不可抗力的影响，如经融危机等势必影响到企业对员工活动的计划，也会影响到个人对体育培训消费的选择。</a:t>
            </a:r>
            <a:endParaRPr lang="zh-CN" altLang="en-US"/>
          </a:p>
          <a:p>
            <a:r>
              <a:rPr lang="zh-CN" altLang="en-US"/>
              <a:t>（3）在竞争者方面。一旦这片蓝海被发现，争相而来的模仿者，将带来严峻的竞争局面。</a:t>
            </a:r>
            <a:endParaRPr lang="zh-CN" altLang="en-US"/>
          </a:p>
          <a:p>
            <a:r>
              <a:rPr lang="zh-CN" altLang="en-US"/>
              <a:t>（4）在产品方面。如果不及时优化和调整，也有可能遭受被顾客“喜新厌旧”的一天。</a:t>
            </a:r>
            <a:endParaRPr lang="zh-CN" altLang="en-US"/>
          </a:p>
          <a:p>
            <a:r>
              <a:rPr lang="zh-CN" altLang="en-US"/>
              <a:t>（5）公司自身发展方面。团队成员在价值观上难免会有一些不一致的地方，在后期规模扩张阶段，符合企业要求的高素质的体育产业管理人才恐怕难以为继。</a:t>
            </a:r>
            <a:endParaRPr lang="zh-CN" altLang="en-US"/>
          </a:p>
        </p:txBody>
      </p:sp>
      <p:grpSp>
        <p:nvGrpSpPr>
          <p:cNvPr id="217" name="组合 127"/>
          <p:cNvGrpSpPr/>
          <p:nvPr/>
        </p:nvGrpSpPr>
        <p:grpSpPr bwMode="auto">
          <a:xfrm>
            <a:off x="4367239" y="1405211"/>
            <a:ext cx="690726" cy="650021"/>
            <a:chOff x="0" y="0"/>
            <a:chExt cx="1349375" cy="1273175"/>
          </a:xfrm>
          <a:solidFill>
            <a:srgbClr val="302A28"/>
          </a:solidFill>
        </p:grpSpPr>
        <p:sp>
          <p:nvSpPr>
            <p:cNvPr id="218" name="Freeform 56"/>
            <p:cNvSpPr>
              <a:spLocks noChangeArrowheads="1"/>
            </p:cNvSpPr>
            <p:nvPr/>
          </p:nvSpPr>
          <p:spPr bwMode="auto">
            <a:xfrm>
              <a:off x="952500" y="820738"/>
              <a:ext cx="74612" cy="168275"/>
            </a:xfrm>
            <a:custGeom>
              <a:avLst/>
              <a:gdLst>
                <a:gd name="T0" fmla="*/ 0 w 27"/>
                <a:gd name="T1" fmla="*/ 0 h 61"/>
                <a:gd name="T2" fmla="*/ 0 w 27"/>
                <a:gd name="T3" fmla="*/ 61 h 61"/>
                <a:gd name="T4" fmla="*/ 20 w 27"/>
                <a:gd name="T5" fmla="*/ 51 h 61"/>
                <a:gd name="T6" fmla="*/ 27 w 27"/>
                <a:gd name="T7" fmla="*/ 30 h 61"/>
                <a:gd name="T8" fmla="*/ 22 w 27"/>
                <a:gd name="T9" fmla="*/ 12 h 61"/>
                <a:gd name="T10" fmla="*/ 0 w 27"/>
                <a:gd name="T11" fmla="*/ 0 h 61"/>
                <a:gd name="T12" fmla="*/ 0 60000 65536"/>
                <a:gd name="T13" fmla="*/ 0 60000 65536"/>
                <a:gd name="T14" fmla="*/ 0 60000 65536"/>
                <a:gd name="T15" fmla="*/ 0 60000 65536"/>
                <a:gd name="T16" fmla="*/ 0 60000 65536"/>
                <a:gd name="T17" fmla="*/ 0 60000 65536"/>
                <a:gd name="T18" fmla="*/ 0 w 27"/>
                <a:gd name="T19" fmla="*/ 0 h 61"/>
                <a:gd name="T20" fmla="*/ 27 w 27"/>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27" h="61">
                  <a:moveTo>
                    <a:pt x="0" y="0"/>
                  </a:moveTo>
                  <a:cubicBezTo>
                    <a:pt x="0" y="61"/>
                    <a:pt x="0" y="61"/>
                    <a:pt x="0" y="61"/>
                  </a:cubicBezTo>
                  <a:cubicBezTo>
                    <a:pt x="8" y="60"/>
                    <a:pt x="15" y="57"/>
                    <a:pt x="20" y="51"/>
                  </a:cubicBezTo>
                  <a:cubicBezTo>
                    <a:pt x="25" y="45"/>
                    <a:pt x="27" y="38"/>
                    <a:pt x="27" y="30"/>
                  </a:cubicBezTo>
                  <a:cubicBezTo>
                    <a:pt x="27" y="22"/>
                    <a:pt x="26" y="16"/>
                    <a:pt x="22" y="12"/>
                  </a:cubicBezTo>
                  <a:cubicBezTo>
                    <a:pt x="18" y="7"/>
                    <a:pt x="11" y="4"/>
                    <a:pt x="0" y="0"/>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219" name="Freeform 57"/>
            <p:cNvSpPr>
              <a:spLocks noEditPoints="1" noChangeArrowheads="1"/>
            </p:cNvSpPr>
            <p:nvPr/>
          </p:nvSpPr>
          <p:spPr bwMode="auto">
            <a:xfrm>
              <a:off x="530225" y="206375"/>
              <a:ext cx="819150" cy="1022350"/>
            </a:xfrm>
            <a:custGeom>
              <a:avLst/>
              <a:gdLst>
                <a:gd name="T0" fmla="*/ 180 w 295"/>
                <a:gd name="T1" fmla="*/ 66 h 368"/>
                <a:gd name="T2" fmla="*/ 204 w 295"/>
                <a:gd name="T3" fmla="*/ 21 h 368"/>
                <a:gd name="T4" fmla="*/ 169 w 295"/>
                <a:gd name="T5" fmla="*/ 10 h 368"/>
                <a:gd name="T6" fmla="*/ 89 w 295"/>
                <a:gd name="T7" fmla="*/ 9 h 368"/>
                <a:gd name="T8" fmla="*/ 94 w 295"/>
                <a:gd name="T9" fmla="*/ 39 h 368"/>
                <a:gd name="T10" fmla="*/ 115 w 295"/>
                <a:gd name="T11" fmla="*/ 66 h 368"/>
                <a:gd name="T12" fmla="*/ 0 w 295"/>
                <a:gd name="T13" fmla="*/ 295 h 368"/>
                <a:gd name="T14" fmla="*/ 2 w 295"/>
                <a:gd name="T15" fmla="*/ 337 h 368"/>
                <a:gd name="T16" fmla="*/ 36 w 295"/>
                <a:gd name="T17" fmla="*/ 368 h 368"/>
                <a:gd name="T18" fmla="*/ 255 w 295"/>
                <a:gd name="T19" fmla="*/ 368 h 368"/>
                <a:gd name="T20" fmla="*/ 292 w 295"/>
                <a:gd name="T21" fmla="*/ 341 h 368"/>
                <a:gd name="T22" fmla="*/ 293 w 295"/>
                <a:gd name="T23" fmla="*/ 331 h 368"/>
                <a:gd name="T24" fmla="*/ 294 w 295"/>
                <a:gd name="T25" fmla="*/ 328 h 368"/>
                <a:gd name="T26" fmla="*/ 295 w 295"/>
                <a:gd name="T27" fmla="*/ 295 h 368"/>
                <a:gd name="T28" fmla="*/ 180 w 295"/>
                <a:gd name="T29" fmla="*/ 66 h 368"/>
                <a:gd name="T30" fmla="*/ 187 w 295"/>
                <a:gd name="T31" fmla="*/ 284 h 368"/>
                <a:gd name="T32" fmla="*/ 152 w 295"/>
                <a:gd name="T33" fmla="*/ 299 h 368"/>
                <a:gd name="T34" fmla="*/ 152 w 295"/>
                <a:gd name="T35" fmla="*/ 319 h 368"/>
                <a:gd name="T36" fmla="*/ 141 w 295"/>
                <a:gd name="T37" fmla="*/ 319 h 368"/>
                <a:gd name="T38" fmla="*/ 141 w 295"/>
                <a:gd name="T39" fmla="*/ 299 h 368"/>
                <a:gd name="T40" fmla="*/ 116 w 295"/>
                <a:gd name="T41" fmla="*/ 292 h 368"/>
                <a:gd name="T42" fmla="*/ 100 w 295"/>
                <a:gd name="T43" fmla="*/ 277 h 368"/>
                <a:gd name="T44" fmla="*/ 92 w 295"/>
                <a:gd name="T45" fmla="*/ 250 h 368"/>
                <a:gd name="T46" fmla="*/ 112 w 295"/>
                <a:gd name="T47" fmla="*/ 246 h 368"/>
                <a:gd name="T48" fmla="*/ 120 w 295"/>
                <a:gd name="T49" fmla="*/ 270 h 368"/>
                <a:gd name="T50" fmla="*/ 141 w 295"/>
                <a:gd name="T51" fmla="*/ 282 h 368"/>
                <a:gd name="T52" fmla="*/ 141 w 295"/>
                <a:gd name="T53" fmla="*/ 218 h 368"/>
                <a:gd name="T54" fmla="*/ 115 w 295"/>
                <a:gd name="T55" fmla="*/ 209 h 368"/>
                <a:gd name="T56" fmla="*/ 100 w 295"/>
                <a:gd name="T57" fmla="*/ 194 h 368"/>
                <a:gd name="T58" fmla="*/ 95 w 295"/>
                <a:gd name="T59" fmla="*/ 172 h 368"/>
                <a:gd name="T60" fmla="*/ 110 w 295"/>
                <a:gd name="T61" fmla="*/ 137 h 368"/>
                <a:gd name="T62" fmla="*/ 141 w 295"/>
                <a:gd name="T63" fmla="*/ 126 h 368"/>
                <a:gd name="T64" fmla="*/ 141 w 295"/>
                <a:gd name="T65" fmla="*/ 117 h 368"/>
                <a:gd name="T66" fmla="*/ 152 w 295"/>
                <a:gd name="T67" fmla="*/ 117 h 368"/>
                <a:gd name="T68" fmla="*/ 152 w 295"/>
                <a:gd name="T69" fmla="*/ 126 h 368"/>
                <a:gd name="T70" fmla="*/ 180 w 295"/>
                <a:gd name="T71" fmla="*/ 137 h 368"/>
                <a:gd name="T72" fmla="*/ 196 w 295"/>
                <a:gd name="T73" fmla="*/ 167 h 368"/>
                <a:gd name="T74" fmla="*/ 175 w 295"/>
                <a:gd name="T75" fmla="*/ 170 h 368"/>
                <a:gd name="T76" fmla="*/ 168 w 295"/>
                <a:gd name="T77" fmla="*/ 152 h 368"/>
                <a:gd name="T78" fmla="*/ 152 w 295"/>
                <a:gd name="T79" fmla="*/ 143 h 368"/>
                <a:gd name="T80" fmla="*/ 152 w 295"/>
                <a:gd name="T81" fmla="*/ 201 h 368"/>
                <a:gd name="T82" fmla="*/ 173 w 295"/>
                <a:gd name="T83" fmla="*/ 207 h 368"/>
                <a:gd name="T84" fmla="*/ 188 w 295"/>
                <a:gd name="T85" fmla="*/ 217 h 368"/>
                <a:gd name="T86" fmla="*/ 197 w 295"/>
                <a:gd name="T87" fmla="*/ 232 h 368"/>
                <a:gd name="T88" fmla="*/ 200 w 295"/>
                <a:gd name="T89" fmla="*/ 249 h 368"/>
                <a:gd name="T90" fmla="*/ 187 w 295"/>
                <a:gd name="T91" fmla="*/ 284 h 36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95"/>
                <a:gd name="T139" fmla="*/ 0 h 368"/>
                <a:gd name="T140" fmla="*/ 295 w 295"/>
                <a:gd name="T141" fmla="*/ 368 h 36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95" h="368">
                  <a:moveTo>
                    <a:pt x="180" y="66"/>
                  </a:moveTo>
                  <a:cubicBezTo>
                    <a:pt x="182" y="51"/>
                    <a:pt x="189" y="33"/>
                    <a:pt x="204" y="21"/>
                  </a:cubicBezTo>
                  <a:cubicBezTo>
                    <a:pt x="223" y="6"/>
                    <a:pt x="191" y="7"/>
                    <a:pt x="169" y="10"/>
                  </a:cubicBezTo>
                  <a:cubicBezTo>
                    <a:pt x="147" y="12"/>
                    <a:pt x="99" y="0"/>
                    <a:pt x="89" y="9"/>
                  </a:cubicBezTo>
                  <a:cubicBezTo>
                    <a:pt x="79" y="18"/>
                    <a:pt x="83" y="32"/>
                    <a:pt x="94" y="39"/>
                  </a:cubicBezTo>
                  <a:cubicBezTo>
                    <a:pt x="101" y="44"/>
                    <a:pt x="109" y="56"/>
                    <a:pt x="115" y="66"/>
                  </a:cubicBezTo>
                  <a:cubicBezTo>
                    <a:pt x="49" y="90"/>
                    <a:pt x="0" y="183"/>
                    <a:pt x="0" y="295"/>
                  </a:cubicBezTo>
                  <a:cubicBezTo>
                    <a:pt x="0" y="310"/>
                    <a:pt x="1" y="324"/>
                    <a:pt x="2" y="337"/>
                  </a:cubicBezTo>
                  <a:cubicBezTo>
                    <a:pt x="5" y="346"/>
                    <a:pt x="14" y="368"/>
                    <a:pt x="36" y="368"/>
                  </a:cubicBezTo>
                  <a:cubicBezTo>
                    <a:pt x="65" y="368"/>
                    <a:pt x="255" y="368"/>
                    <a:pt x="255" y="368"/>
                  </a:cubicBezTo>
                  <a:cubicBezTo>
                    <a:pt x="255" y="368"/>
                    <a:pt x="286" y="367"/>
                    <a:pt x="292" y="341"/>
                  </a:cubicBezTo>
                  <a:cubicBezTo>
                    <a:pt x="293" y="338"/>
                    <a:pt x="293" y="335"/>
                    <a:pt x="293" y="331"/>
                  </a:cubicBezTo>
                  <a:cubicBezTo>
                    <a:pt x="293" y="330"/>
                    <a:pt x="293" y="329"/>
                    <a:pt x="294" y="328"/>
                  </a:cubicBezTo>
                  <a:cubicBezTo>
                    <a:pt x="294" y="317"/>
                    <a:pt x="295" y="306"/>
                    <a:pt x="295" y="295"/>
                  </a:cubicBezTo>
                  <a:cubicBezTo>
                    <a:pt x="295" y="183"/>
                    <a:pt x="246" y="89"/>
                    <a:pt x="180" y="66"/>
                  </a:cubicBezTo>
                  <a:close/>
                  <a:moveTo>
                    <a:pt x="187" y="284"/>
                  </a:moveTo>
                  <a:cubicBezTo>
                    <a:pt x="178" y="293"/>
                    <a:pt x="166" y="298"/>
                    <a:pt x="152" y="299"/>
                  </a:cubicBezTo>
                  <a:cubicBezTo>
                    <a:pt x="152" y="319"/>
                    <a:pt x="152" y="319"/>
                    <a:pt x="152" y="319"/>
                  </a:cubicBezTo>
                  <a:cubicBezTo>
                    <a:pt x="141" y="319"/>
                    <a:pt x="141" y="319"/>
                    <a:pt x="141" y="319"/>
                  </a:cubicBezTo>
                  <a:cubicBezTo>
                    <a:pt x="141" y="299"/>
                    <a:pt x="141" y="299"/>
                    <a:pt x="141" y="299"/>
                  </a:cubicBezTo>
                  <a:cubicBezTo>
                    <a:pt x="131" y="298"/>
                    <a:pt x="122" y="296"/>
                    <a:pt x="116" y="292"/>
                  </a:cubicBezTo>
                  <a:cubicBezTo>
                    <a:pt x="110" y="289"/>
                    <a:pt x="104" y="284"/>
                    <a:pt x="100" y="277"/>
                  </a:cubicBezTo>
                  <a:cubicBezTo>
                    <a:pt x="95" y="270"/>
                    <a:pt x="92" y="261"/>
                    <a:pt x="92" y="250"/>
                  </a:cubicBezTo>
                  <a:cubicBezTo>
                    <a:pt x="112" y="246"/>
                    <a:pt x="112" y="246"/>
                    <a:pt x="112" y="246"/>
                  </a:cubicBezTo>
                  <a:cubicBezTo>
                    <a:pt x="114" y="257"/>
                    <a:pt x="116" y="265"/>
                    <a:pt x="120" y="270"/>
                  </a:cubicBezTo>
                  <a:cubicBezTo>
                    <a:pt x="126" y="277"/>
                    <a:pt x="133" y="281"/>
                    <a:pt x="141" y="282"/>
                  </a:cubicBezTo>
                  <a:cubicBezTo>
                    <a:pt x="141" y="218"/>
                    <a:pt x="141" y="218"/>
                    <a:pt x="141" y="218"/>
                  </a:cubicBezTo>
                  <a:cubicBezTo>
                    <a:pt x="132" y="217"/>
                    <a:pt x="124" y="213"/>
                    <a:pt x="115" y="209"/>
                  </a:cubicBezTo>
                  <a:cubicBezTo>
                    <a:pt x="109" y="205"/>
                    <a:pt x="104" y="200"/>
                    <a:pt x="100" y="194"/>
                  </a:cubicBezTo>
                  <a:cubicBezTo>
                    <a:pt x="97" y="187"/>
                    <a:pt x="95" y="180"/>
                    <a:pt x="95" y="172"/>
                  </a:cubicBezTo>
                  <a:cubicBezTo>
                    <a:pt x="95" y="158"/>
                    <a:pt x="100" y="146"/>
                    <a:pt x="110" y="137"/>
                  </a:cubicBezTo>
                  <a:cubicBezTo>
                    <a:pt x="117" y="131"/>
                    <a:pt x="127" y="128"/>
                    <a:pt x="141" y="126"/>
                  </a:cubicBezTo>
                  <a:cubicBezTo>
                    <a:pt x="141" y="117"/>
                    <a:pt x="141" y="117"/>
                    <a:pt x="141" y="117"/>
                  </a:cubicBezTo>
                  <a:cubicBezTo>
                    <a:pt x="152" y="117"/>
                    <a:pt x="152" y="117"/>
                    <a:pt x="152" y="117"/>
                  </a:cubicBezTo>
                  <a:cubicBezTo>
                    <a:pt x="152" y="126"/>
                    <a:pt x="152" y="126"/>
                    <a:pt x="152" y="126"/>
                  </a:cubicBezTo>
                  <a:cubicBezTo>
                    <a:pt x="164" y="128"/>
                    <a:pt x="173" y="131"/>
                    <a:pt x="180" y="137"/>
                  </a:cubicBezTo>
                  <a:cubicBezTo>
                    <a:pt x="189" y="144"/>
                    <a:pt x="194" y="154"/>
                    <a:pt x="196" y="167"/>
                  </a:cubicBezTo>
                  <a:cubicBezTo>
                    <a:pt x="175" y="170"/>
                    <a:pt x="175" y="170"/>
                    <a:pt x="175" y="170"/>
                  </a:cubicBezTo>
                  <a:cubicBezTo>
                    <a:pt x="174" y="162"/>
                    <a:pt x="172" y="156"/>
                    <a:pt x="168" y="152"/>
                  </a:cubicBezTo>
                  <a:cubicBezTo>
                    <a:pt x="164" y="148"/>
                    <a:pt x="159" y="145"/>
                    <a:pt x="152" y="143"/>
                  </a:cubicBezTo>
                  <a:cubicBezTo>
                    <a:pt x="152" y="201"/>
                    <a:pt x="152" y="201"/>
                    <a:pt x="152" y="201"/>
                  </a:cubicBezTo>
                  <a:cubicBezTo>
                    <a:pt x="163" y="204"/>
                    <a:pt x="169" y="206"/>
                    <a:pt x="173" y="207"/>
                  </a:cubicBezTo>
                  <a:cubicBezTo>
                    <a:pt x="179" y="210"/>
                    <a:pt x="184" y="213"/>
                    <a:pt x="188" y="217"/>
                  </a:cubicBezTo>
                  <a:cubicBezTo>
                    <a:pt x="192" y="221"/>
                    <a:pt x="195" y="226"/>
                    <a:pt x="197" y="232"/>
                  </a:cubicBezTo>
                  <a:cubicBezTo>
                    <a:pt x="199" y="237"/>
                    <a:pt x="200" y="243"/>
                    <a:pt x="200" y="249"/>
                  </a:cubicBezTo>
                  <a:cubicBezTo>
                    <a:pt x="200" y="263"/>
                    <a:pt x="196" y="275"/>
                    <a:pt x="187" y="28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220" name="Freeform 58"/>
            <p:cNvSpPr>
              <a:spLocks noChangeArrowheads="1"/>
            </p:cNvSpPr>
            <p:nvPr/>
          </p:nvSpPr>
          <p:spPr bwMode="auto">
            <a:xfrm>
              <a:off x="849312" y="603250"/>
              <a:ext cx="73025" cy="155575"/>
            </a:xfrm>
            <a:custGeom>
              <a:avLst/>
              <a:gdLst>
                <a:gd name="T0" fmla="*/ 0 w 26"/>
                <a:gd name="T1" fmla="*/ 28 h 56"/>
                <a:gd name="T2" fmla="*/ 6 w 26"/>
                <a:gd name="T3" fmla="*/ 45 h 56"/>
                <a:gd name="T4" fmla="*/ 26 w 26"/>
                <a:gd name="T5" fmla="*/ 56 h 56"/>
                <a:gd name="T6" fmla="*/ 26 w 26"/>
                <a:gd name="T7" fmla="*/ 0 h 56"/>
                <a:gd name="T8" fmla="*/ 7 w 26"/>
                <a:gd name="T9" fmla="*/ 10 h 56"/>
                <a:gd name="T10" fmla="*/ 0 w 26"/>
                <a:gd name="T11" fmla="*/ 28 h 56"/>
                <a:gd name="T12" fmla="*/ 0 60000 65536"/>
                <a:gd name="T13" fmla="*/ 0 60000 65536"/>
                <a:gd name="T14" fmla="*/ 0 60000 65536"/>
                <a:gd name="T15" fmla="*/ 0 60000 65536"/>
                <a:gd name="T16" fmla="*/ 0 60000 65536"/>
                <a:gd name="T17" fmla="*/ 0 60000 65536"/>
                <a:gd name="T18" fmla="*/ 0 w 26"/>
                <a:gd name="T19" fmla="*/ 0 h 56"/>
                <a:gd name="T20" fmla="*/ 26 w 26"/>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26" h="56">
                  <a:moveTo>
                    <a:pt x="0" y="28"/>
                  </a:moveTo>
                  <a:cubicBezTo>
                    <a:pt x="0" y="34"/>
                    <a:pt x="2" y="40"/>
                    <a:pt x="6" y="45"/>
                  </a:cubicBezTo>
                  <a:cubicBezTo>
                    <a:pt x="10" y="49"/>
                    <a:pt x="16" y="53"/>
                    <a:pt x="26" y="56"/>
                  </a:cubicBezTo>
                  <a:cubicBezTo>
                    <a:pt x="26" y="0"/>
                    <a:pt x="26" y="0"/>
                    <a:pt x="26" y="0"/>
                  </a:cubicBezTo>
                  <a:cubicBezTo>
                    <a:pt x="18" y="1"/>
                    <a:pt x="12" y="5"/>
                    <a:pt x="7" y="10"/>
                  </a:cubicBezTo>
                  <a:cubicBezTo>
                    <a:pt x="3" y="15"/>
                    <a:pt x="0" y="21"/>
                    <a:pt x="0" y="28"/>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221" name="Freeform 59"/>
            <p:cNvSpPr>
              <a:spLocks noEditPoints="1" noChangeArrowheads="1"/>
            </p:cNvSpPr>
            <p:nvPr/>
          </p:nvSpPr>
          <p:spPr bwMode="auto">
            <a:xfrm>
              <a:off x="0" y="0"/>
              <a:ext cx="552450" cy="1273175"/>
            </a:xfrm>
            <a:custGeom>
              <a:avLst/>
              <a:gdLst>
                <a:gd name="T0" fmla="*/ 194 w 199"/>
                <a:gd name="T1" fmla="*/ 145 h 458"/>
                <a:gd name="T2" fmla="*/ 191 w 199"/>
                <a:gd name="T3" fmla="*/ 118 h 458"/>
                <a:gd name="T4" fmla="*/ 169 w 199"/>
                <a:gd name="T5" fmla="*/ 75 h 458"/>
                <a:gd name="T6" fmla="*/ 136 w 199"/>
                <a:gd name="T7" fmla="*/ 58 h 458"/>
                <a:gd name="T8" fmla="*/ 139 w 199"/>
                <a:gd name="T9" fmla="*/ 46 h 458"/>
                <a:gd name="T10" fmla="*/ 117 w 199"/>
                <a:gd name="T11" fmla="*/ 4 h 458"/>
                <a:gd name="T12" fmla="*/ 98 w 199"/>
                <a:gd name="T13" fmla="*/ 45 h 458"/>
                <a:gd name="T14" fmla="*/ 106 w 199"/>
                <a:gd name="T15" fmla="*/ 62 h 458"/>
                <a:gd name="T16" fmla="*/ 76 w 199"/>
                <a:gd name="T17" fmla="*/ 77 h 458"/>
                <a:gd name="T18" fmla="*/ 62 w 199"/>
                <a:gd name="T19" fmla="*/ 108 h 458"/>
                <a:gd name="T20" fmla="*/ 48 w 199"/>
                <a:gd name="T21" fmla="*/ 157 h 458"/>
                <a:gd name="T22" fmla="*/ 28 w 199"/>
                <a:gd name="T23" fmla="*/ 213 h 458"/>
                <a:gd name="T24" fmla="*/ 20 w 199"/>
                <a:gd name="T25" fmla="*/ 232 h 458"/>
                <a:gd name="T26" fmla="*/ 16 w 199"/>
                <a:gd name="T27" fmla="*/ 243 h 458"/>
                <a:gd name="T28" fmla="*/ 0 w 199"/>
                <a:gd name="T29" fmla="*/ 321 h 458"/>
                <a:gd name="T30" fmla="*/ 11 w 199"/>
                <a:gd name="T31" fmla="*/ 402 h 458"/>
                <a:gd name="T32" fmla="*/ 68 w 199"/>
                <a:gd name="T33" fmla="*/ 401 h 458"/>
                <a:gd name="T34" fmla="*/ 76 w 199"/>
                <a:gd name="T35" fmla="*/ 400 h 458"/>
                <a:gd name="T36" fmla="*/ 101 w 199"/>
                <a:gd name="T37" fmla="*/ 394 h 458"/>
                <a:gd name="T38" fmla="*/ 107 w 199"/>
                <a:gd name="T39" fmla="*/ 378 h 458"/>
                <a:gd name="T40" fmla="*/ 109 w 199"/>
                <a:gd name="T41" fmla="*/ 396 h 458"/>
                <a:gd name="T42" fmla="*/ 113 w 199"/>
                <a:gd name="T43" fmla="*/ 431 h 458"/>
                <a:gd name="T44" fmla="*/ 113 w 199"/>
                <a:gd name="T45" fmla="*/ 451 h 458"/>
                <a:gd name="T46" fmla="*/ 132 w 199"/>
                <a:gd name="T47" fmla="*/ 422 h 458"/>
                <a:gd name="T48" fmla="*/ 143 w 199"/>
                <a:gd name="T49" fmla="*/ 379 h 458"/>
                <a:gd name="T50" fmla="*/ 151 w 199"/>
                <a:gd name="T51" fmla="*/ 325 h 458"/>
                <a:gd name="T52" fmla="*/ 182 w 199"/>
                <a:gd name="T53" fmla="*/ 249 h 458"/>
                <a:gd name="T54" fmla="*/ 188 w 199"/>
                <a:gd name="T55" fmla="*/ 210 h 458"/>
                <a:gd name="T56" fmla="*/ 192 w 199"/>
                <a:gd name="T57" fmla="*/ 198 h 458"/>
                <a:gd name="T58" fmla="*/ 197 w 199"/>
                <a:gd name="T59" fmla="*/ 181 h 458"/>
                <a:gd name="T60" fmla="*/ 24 w 199"/>
                <a:gd name="T61" fmla="*/ 306 h 458"/>
                <a:gd name="T62" fmla="*/ 21 w 199"/>
                <a:gd name="T63" fmla="*/ 242 h 458"/>
                <a:gd name="T64" fmla="*/ 21 w 199"/>
                <a:gd name="T65" fmla="*/ 242 h 458"/>
                <a:gd name="T66" fmla="*/ 28 w 199"/>
                <a:gd name="T67" fmla="*/ 243 h 458"/>
                <a:gd name="T68" fmla="*/ 43 w 199"/>
                <a:gd name="T69" fmla="*/ 239 h 458"/>
                <a:gd name="T70" fmla="*/ 46 w 199"/>
                <a:gd name="T71" fmla="*/ 306 h 458"/>
                <a:gd name="T72" fmla="*/ 85 w 199"/>
                <a:gd name="T73" fmla="*/ 377 h 458"/>
                <a:gd name="T74" fmla="*/ 74 w 199"/>
                <a:gd name="T75" fmla="*/ 312 h 458"/>
                <a:gd name="T76" fmla="*/ 50 w 199"/>
                <a:gd name="T77" fmla="*/ 243 h 458"/>
                <a:gd name="T78" fmla="*/ 44 w 199"/>
                <a:gd name="T79" fmla="*/ 233 h 458"/>
                <a:gd name="T80" fmla="*/ 48 w 199"/>
                <a:gd name="T81" fmla="*/ 224 h 458"/>
                <a:gd name="T82" fmla="*/ 55 w 199"/>
                <a:gd name="T83" fmla="*/ 200 h 458"/>
                <a:gd name="T84" fmla="*/ 77 w 199"/>
                <a:gd name="T85" fmla="*/ 183 h 458"/>
                <a:gd name="T86" fmla="*/ 71 w 199"/>
                <a:gd name="T87" fmla="*/ 219 h 458"/>
                <a:gd name="T88" fmla="*/ 74 w 199"/>
                <a:gd name="T89" fmla="*/ 260 h 458"/>
                <a:gd name="T90" fmla="*/ 88 w 199"/>
                <a:gd name="T91" fmla="*/ 348 h 458"/>
                <a:gd name="T92" fmla="*/ 85 w 199"/>
                <a:gd name="T93" fmla="*/ 377 h 458"/>
                <a:gd name="T94" fmla="*/ 110 w 199"/>
                <a:gd name="T95" fmla="*/ 339 h 458"/>
                <a:gd name="T96" fmla="*/ 106 w 199"/>
                <a:gd name="T97" fmla="*/ 338 h 458"/>
                <a:gd name="T98" fmla="*/ 113 w 199"/>
                <a:gd name="T99" fmla="*/ 303 h 458"/>
                <a:gd name="T100" fmla="*/ 113 w 199"/>
                <a:gd name="T101" fmla="*/ 82 h 458"/>
                <a:gd name="T102" fmla="*/ 108 w 199"/>
                <a:gd name="T103" fmla="*/ 114 h 458"/>
                <a:gd name="T104" fmla="*/ 117 w 199"/>
                <a:gd name="T105" fmla="*/ 76 h 458"/>
                <a:gd name="T106" fmla="*/ 125 w 199"/>
                <a:gd name="T107" fmla="*/ 103 h 458"/>
                <a:gd name="T108" fmla="*/ 125 w 199"/>
                <a:gd name="T109" fmla="*/ 83 h 458"/>
                <a:gd name="T110" fmla="*/ 136 w 199"/>
                <a:gd name="T111" fmla="*/ 59 h 4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99"/>
                <a:gd name="T169" fmla="*/ 0 h 458"/>
                <a:gd name="T170" fmla="*/ 199 w 199"/>
                <a:gd name="T171" fmla="*/ 458 h 4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99" h="458">
                  <a:moveTo>
                    <a:pt x="197" y="169"/>
                  </a:moveTo>
                  <a:cubicBezTo>
                    <a:pt x="195" y="161"/>
                    <a:pt x="195" y="153"/>
                    <a:pt x="194" y="145"/>
                  </a:cubicBezTo>
                  <a:cubicBezTo>
                    <a:pt x="192" y="137"/>
                    <a:pt x="192" y="141"/>
                    <a:pt x="191" y="133"/>
                  </a:cubicBezTo>
                  <a:cubicBezTo>
                    <a:pt x="189" y="126"/>
                    <a:pt x="192" y="131"/>
                    <a:pt x="191" y="118"/>
                  </a:cubicBezTo>
                  <a:cubicBezTo>
                    <a:pt x="190" y="106"/>
                    <a:pt x="186" y="87"/>
                    <a:pt x="184" y="81"/>
                  </a:cubicBezTo>
                  <a:cubicBezTo>
                    <a:pt x="182" y="76"/>
                    <a:pt x="173" y="76"/>
                    <a:pt x="169" y="75"/>
                  </a:cubicBezTo>
                  <a:cubicBezTo>
                    <a:pt x="165" y="73"/>
                    <a:pt x="151" y="69"/>
                    <a:pt x="146" y="68"/>
                  </a:cubicBezTo>
                  <a:cubicBezTo>
                    <a:pt x="141" y="66"/>
                    <a:pt x="136" y="58"/>
                    <a:pt x="136" y="58"/>
                  </a:cubicBezTo>
                  <a:cubicBezTo>
                    <a:pt x="136" y="56"/>
                    <a:pt x="136" y="51"/>
                    <a:pt x="136" y="51"/>
                  </a:cubicBezTo>
                  <a:cubicBezTo>
                    <a:pt x="138" y="52"/>
                    <a:pt x="139" y="46"/>
                    <a:pt x="139" y="46"/>
                  </a:cubicBezTo>
                  <a:cubicBezTo>
                    <a:pt x="142" y="35"/>
                    <a:pt x="139" y="35"/>
                    <a:pt x="139" y="35"/>
                  </a:cubicBezTo>
                  <a:cubicBezTo>
                    <a:pt x="139" y="0"/>
                    <a:pt x="117" y="4"/>
                    <a:pt x="117" y="4"/>
                  </a:cubicBezTo>
                  <a:cubicBezTo>
                    <a:pt x="96" y="5"/>
                    <a:pt x="98" y="35"/>
                    <a:pt x="98" y="35"/>
                  </a:cubicBezTo>
                  <a:cubicBezTo>
                    <a:pt x="94" y="34"/>
                    <a:pt x="98" y="45"/>
                    <a:pt x="98" y="45"/>
                  </a:cubicBezTo>
                  <a:cubicBezTo>
                    <a:pt x="98" y="50"/>
                    <a:pt x="101" y="50"/>
                    <a:pt x="101" y="50"/>
                  </a:cubicBezTo>
                  <a:cubicBezTo>
                    <a:pt x="101" y="54"/>
                    <a:pt x="106" y="62"/>
                    <a:pt x="106" y="62"/>
                  </a:cubicBezTo>
                  <a:cubicBezTo>
                    <a:pt x="104" y="67"/>
                    <a:pt x="101" y="69"/>
                    <a:pt x="97" y="71"/>
                  </a:cubicBezTo>
                  <a:cubicBezTo>
                    <a:pt x="92" y="74"/>
                    <a:pt x="82" y="75"/>
                    <a:pt x="76" y="77"/>
                  </a:cubicBezTo>
                  <a:cubicBezTo>
                    <a:pt x="70" y="79"/>
                    <a:pt x="67" y="82"/>
                    <a:pt x="65" y="86"/>
                  </a:cubicBezTo>
                  <a:cubicBezTo>
                    <a:pt x="63" y="91"/>
                    <a:pt x="63" y="101"/>
                    <a:pt x="62" y="108"/>
                  </a:cubicBezTo>
                  <a:cubicBezTo>
                    <a:pt x="61" y="115"/>
                    <a:pt x="56" y="128"/>
                    <a:pt x="53" y="136"/>
                  </a:cubicBezTo>
                  <a:cubicBezTo>
                    <a:pt x="51" y="144"/>
                    <a:pt x="51" y="150"/>
                    <a:pt x="48" y="157"/>
                  </a:cubicBezTo>
                  <a:cubicBezTo>
                    <a:pt x="45" y="164"/>
                    <a:pt x="43" y="170"/>
                    <a:pt x="39" y="178"/>
                  </a:cubicBezTo>
                  <a:cubicBezTo>
                    <a:pt x="35" y="186"/>
                    <a:pt x="28" y="213"/>
                    <a:pt x="28" y="213"/>
                  </a:cubicBezTo>
                  <a:cubicBezTo>
                    <a:pt x="24" y="221"/>
                    <a:pt x="26" y="222"/>
                    <a:pt x="26" y="222"/>
                  </a:cubicBezTo>
                  <a:cubicBezTo>
                    <a:pt x="23" y="222"/>
                    <a:pt x="20" y="232"/>
                    <a:pt x="20" y="232"/>
                  </a:cubicBezTo>
                  <a:cubicBezTo>
                    <a:pt x="15" y="232"/>
                    <a:pt x="14" y="235"/>
                    <a:pt x="14" y="235"/>
                  </a:cubicBezTo>
                  <a:cubicBezTo>
                    <a:pt x="14" y="243"/>
                    <a:pt x="16" y="243"/>
                    <a:pt x="16" y="243"/>
                  </a:cubicBezTo>
                  <a:cubicBezTo>
                    <a:pt x="19" y="307"/>
                    <a:pt x="19" y="307"/>
                    <a:pt x="19" y="307"/>
                  </a:cubicBezTo>
                  <a:cubicBezTo>
                    <a:pt x="0" y="307"/>
                    <a:pt x="0" y="321"/>
                    <a:pt x="0" y="321"/>
                  </a:cubicBezTo>
                  <a:cubicBezTo>
                    <a:pt x="6" y="402"/>
                    <a:pt x="6" y="402"/>
                    <a:pt x="6" y="402"/>
                  </a:cubicBezTo>
                  <a:cubicBezTo>
                    <a:pt x="11" y="402"/>
                    <a:pt x="11" y="402"/>
                    <a:pt x="11" y="402"/>
                  </a:cubicBezTo>
                  <a:cubicBezTo>
                    <a:pt x="13" y="410"/>
                    <a:pt x="16" y="402"/>
                    <a:pt x="16" y="402"/>
                  </a:cubicBezTo>
                  <a:cubicBezTo>
                    <a:pt x="68" y="401"/>
                    <a:pt x="68" y="401"/>
                    <a:pt x="68" y="401"/>
                  </a:cubicBezTo>
                  <a:cubicBezTo>
                    <a:pt x="69" y="409"/>
                    <a:pt x="73" y="401"/>
                    <a:pt x="73" y="401"/>
                  </a:cubicBezTo>
                  <a:cubicBezTo>
                    <a:pt x="76" y="400"/>
                    <a:pt x="76" y="400"/>
                    <a:pt x="76" y="400"/>
                  </a:cubicBezTo>
                  <a:cubicBezTo>
                    <a:pt x="74" y="409"/>
                    <a:pt x="85" y="411"/>
                    <a:pt x="85" y="411"/>
                  </a:cubicBezTo>
                  <a:cubicBezTo>
                    <a:pt x="96" y="409"/>
                    <a:pt x="101" y="394"/>
                    <a:pt x="101" y="394"/>
                  </a:cubicBezTo>
                  <a:cubicBezTo>
                    <a:pt x="100" y="389"/>
                    <a:pt x="105" y="379"/>
                    <a:pt x="105" y="379"/>
                  </a:cubicBezTo>
                  <a:cubicBezTo>
                    <a:pt x="106" y="375"/>
                    <a:pt x="107" y="378"/>
                    <a:pt x="107" y="378"/>
                  </a:cubicBezTo>
                  <a:cubicBezTo>
                    <a:pt x="108" y="377"/>
                    <a:pt x="108" y="377"/>
                    <a:pt x="108" y="376"/>
                  </a:cubicBezTo>
                  <a:cubicBezTo>
                    <a:pt x="109" y="382"/>
                    <a:pt x="110" y="389"/>
                    <a:pt x="109" y="396"/>
                  </a:cubicBezTo>
                  <a:cubicBezTo>
                    <a:pt x="108" y="407"/>
                    <a:pt x="112" y="419"/>
                    <a:pt x="112" y="419"/>
                  </a:cubicBezTo>
                  <a:cubicBezTo>
                    <a:pt x="110" y="422"/>
                    <a:pt x="113" y="431"/>
                    <a:pt x="113" y="431"/>
                  </a:cubicBezTo>
                  <a:cubicBezTo>
                    <a:pt x="115" y="434"/>
                    <a:pt x="113" y="440"/>
                    <a:pt x="113" y="440"/>
                  </a:cubicBezTo>
                  <a:cubicBezTo>
                    <a:pt x="111" y="449"/>
                    <a:pt x="113" y="451"/>
                    <a:pt x="113" y="451"/>
                  </a:cubicBezTo>
                  <a:cubicBezTo>
                    <a:pt x="124" y="458"/>
                    <a:pt x="136" y="450"/>
                    <a:pt x="136" y="450"/>
                  </a:cubicBezTo>
                  <a:cubicBezTo>
                    <a:pt x="141" y="441"/>
                    <a:pt x="132" y="425"/>
                    <a:pt x="132" y="422"/>
                  </a:cubicBezTo>
                  <a:cubicBezTo>
                    <a:pt x="132" y="422"/>
                    <a:pt x="136" y="414"/>
                    <a:pt x="137" y="409"/>
                  </a:cubicBezTo>
                  <a:cubicBezTo>
                    <a:pt x="139" y="404"/>
                    <a:pt x="142" y="387"/>
                    <a:pt x="143" y="379"/>
                  </a:cubicBezTo>
                  <a:cubicBezTo>
                    <a:pt x="144" y="371"/>
                    <a:pt x="144" y="365"/>
                    <a:pt x="144" y="359"/>
                  </a:cubicBezTo>
                  <a:cubicBezTo>
                    <a:pt x="144" y="354"/>
                    <a:pt x="146" y="342"/>
                    <a:pt x="151" y="325"/>
                  </a:cubicBezTo>
                  <a:cubicBezTo>
                    <a:pt x="156" y="308"/>
                    <a:pt x="163" y="262"/>
                    <a:pt x="163" y="262"/>
                  </a:cubicBezTo>
                  <a:cubicBezTo>
                    <a:pt x="171" y="261"/>
                    <a:pt x="182" y="249"/>
                    <a:pt x="182" y="249"/>
                  </a:cubicBezTo>
                  <a:cubicBezTo>
                    <a:pt x="179" y="245"/>
                    <a:pt x="174" y="215"/>
                    <a:pt x="174" y="215"/>
                  </a:cubicBezTo>
                  <a:cubicBezTo>
                    <a:pt x="182" y="222"/>
                    <a:pt x="188" y="210"/>
                    <a:pt x="188" y="210"/>
                  </a:cubicBezTo>
                  <a:cubicBezTo>
                    <a:pt x="190" y="209"/>
                    <a:pt x="189" y="206"/>
                    <a:pt x="190" y="204"/>
                  </a:cubicBezTo>
                  <a:cubicBezTo>
                    <a:pt x="191" y="202"/>
                    <a:pt x="190" y="201"/>
                    <a:pt x="192" y="198"/>
                  </a:cubicBezTo>
                  <a:cubicBezTo>
                    <a:pt x="194" y="194"/>
                    <a:pt x="195" y="194"/>
                    <a:pt x="195" y="189"/>
                  </a:cubicBezTo>
                  <a:cubicBezTo>
                    <a:pt x="194" y="183"/>
                    <a:pt x="195" y="187"/>
                    <a:pt x="197" y="181"/>
                  </a:cubicBezTo>
                  <a:cubicBezTo>
                    <a:pt x="199" y="175"/>
                    <a:pt x="198" y="178"/>
                    <a:pt x="197" y="169"/>
                  </a:cubicBezTo>
                  <a:close/>
                  <a:moveTo>
                    <a:pt x="24" y="306"/>
                  </a:moveTo>
                  <a:cubicBezTo>
                    <a:pt x="20" y="243"/>
                    <a:pt x="20" y="243"/>
                    <a:pt x="20" y="243"/>
                  </a:cubicBezTo>
                  <a:cubicBezTo>
                    <a:pt x="21" y="243"/>
                    <a:pt x="21" y="242"/>
                    <a:pt x="21" y="242"/>
                  </a:cubicBezTo>
                  <a:cubicBezTo>
                    <a:pt x="20" y="242"/>
                    <a:pt x="20" y="241"/>
                    <a:pt x="20" y="241"/>
                  </a:cubicBezTo>
                  <a:cubicBezTo>
                    <a:pt x="20" y="241"/>
                    <a:pt x="20" y="241"/>
                    <a:pt x="21" y="242"/>
                  </a:cubicBezTo>
                  <a:cubicBezTo>
                    <a:pt x="21" y="242"/>
                    <a:pt x="23" y="241"/>
                    <a:pt x="23" y="241"/>
                  </a:cubicBezTo>
                  <a:cubicBezTo>
                    <a:pt x="22" y="244"/>
                    <a:pt x="28" y="243"/>
                    <a:pt x="28" y="243"/>
                  </a:cubicBezTo>
                  <a:cubicBezTo>
                    <a:pt x="30" y="248"/>
                    <a:pt x="34" y="243"/>
                    <a:pt x="34" y="243"/>
                  </a:cubicBezTo>
                  <a:cubicBezTo>
                    <a:pt x="37" y="248"/>
                    <a:pt x="43" y="239"/>
                    <a:pt x="43" y="239"/>
                  </a:cubicBezTo>
                  <a:cubicBezTo>
                    <a:pt x="42" y="244"/>
                    <a:pt x="44" y="244"/>
                    <a:pt x="44" y="244"/>
                  </a:cubicBezTo>
                  <a:cubicBezTo>
                    <a:pt x="46" y="306"/>
                    <a:pt x="46" y="306"/>
                    <a:pt x="46" y="306"/>
                  </a:cubicBezTo>
                  <a:lnTo>
                    <a:pt x="24" y="306"/>
                  </a:lnTo>
                  <a:close/>
                  <a:moveTo>
                    <a:pt x="85" y="377"/>
                  </a:moveTo>
                  <a:cubicBezTo>
                    <a:pt x="83" y="380"/>
                    <a:pt x="79" y="393"/>
                    <a:pt x="78" y="395"/>
                  </a:cubicBezTo>
                  <a:cubicBezTo>
                    <a:pt x="74" y="312"/>
                    <a:pt x="74" y="312"/>
                    <a:pt x="74" y="312"/>
                  </a:cubicBezTo>
                  <a:cubicBezTo>
                    <a:pt x="71" y="302"/>
                    <a:pt x="51" y="305"/>
                    <a:pt x="51" y="305"/>
                  </a:cubicBezTo>
                  <a:cubicBezTo>
                    <a:pt x="50" y="243"/>
                    <a:pt x="50" y="243"/>
                    <a:pt x="50" y="243"/>
                  </a:cubicBezTo>
                  <a:cubicBezTo>
                    <a:pt x="49" y="237"/>
                    <a:pt x="49" y="237"/>
                    <a:pt x="49" y="237"/>
                  </a:cubicBezTo>
                  <a:cubicBezTo>
                    <a:pt x="49" y="232"/>
                    <a:pt x="44" y="233"/>
                    <a:pt x="44" y="233"/>
                  </a:cubicBezTo>
                  <a:cubicBezTo>
                    <a:pt x="45" y="231"/>
                    <a:pt x="45" y="228"/>
                    <a:pt x="45" y="228"/>
                  </a:cubicBezTo>
                  <a:cubicBezTo>
                    <a:pt x="46" y="228"/>
                    <a:pt x="48" y="225"/>
                    <a:pt x="48" y="224"/>
                  </a:cubicBezTo>
                  <a:cubicBezTo>
                    <a:pt x="48" y="222"/>
                    <a:pt x="51" y="216"/>
                    <a:pt x="52" y="213"/>
                  </a:cubicBezTo>
                  <a:cubicBezTo>
                    <a:pt x="53" y="210"/>
                    <a:pt x="55" y="206"/>
                    <a:pt x="55" y="200"/>
                  </a:cubicBezTo>
                  <a:cubicBezTo>
                    <a:pt x="56" y="195"/>
                    <a:pt x="76" y="153"/>
                    <a:pt x="76" y="153"/>
                  </a:cubicBezTo>
                  <a:cubicBezTo>
                    <a:pt x="78" y="148"/>
                    <a:pt x="78" y="179"/>
                    <a:pt x="77" y="183"/>
                  </a:cubicBezTo>
                  <a:cubicBezTo>
                    <a:pt x="77" y="186"/>
                    <a:pt x="75" y="194"/>
                    <a:pt x="74" y="198"/>
                  </a:cubicBezTo>
                  <a:cubicBezTo>
                    <a:pt x="73" y="201"/>
                    <a:pt x="72" y="214"/>
                    <a:pt x="71" y="219"/>
                  </a:cubicBezTo>
                  <a:cubicBezTo>
                    <a:pt x="70" y="224"/>
                    <a:pt x="71" y="252"/>
                    <a:pt x="71" y="252"/>
                  </a:cubicBezTo>
                  <a:cubicBezTo>
                    <a:pt x="74" y="260"/>
                    <a:pt x="74" y="260"/>
                    <a:pt x="74" y="260"/>
                  </a:cubicBezTo>
                  <a:cubicBezTo>
                    <a:pt x="71" y="266"/>
                    <a:pt x="77" y="302"/>
                    <a:pt x="77" y="302"/>
                  </a:cubicBezTo>
                  <a:cubicBezTo>
                    <a:pt x="73" y="325"/>
                    <a:pt x="88" y="348"/>
                    <a:pt x="88" y="348"/>
                  </a:cubicBezTo>
                  <a:cubicBezTo>
                    <a:pt x="88" y="362"/>
                    <a:pt x="88" y="362"/>
                    <a:pt x="88" y="362"/>
                  </a:cubicBezTo>
                  <a:cubicBezTo>
                    <a:pt x="90" y="364"/>
                    <a:pt x="87" y="373"/>
                    <a:pt x="85" y="377"/>
                  </a:cubicBezTo>
                  <a:close/>
                  <a:moveTo>
                    <a:pt x="113" y="305"/>
                  </a:moveTo>
                  <a:cubicBezTo>
                    <a:pt x="111" y="309"/>
                    <a:pt x="111" y="334"/>
                    <a:pt x="110" y="339"/>
                  </a:cubicBezTo>
                  <a:cubicBezTo>
                    <a:pt x="110" y="341"/>
                    <a:pt x="110" y="345"/>
                    <a:pt x="110" y="350"/>
                  </a:cubicBezTo>
                  <a:cubicBezTo>
                    <a:pt x="104" y="344"/>
                    <a:pt x="106" y="338"/>
                    <a:pt x="106" y="338"/>
                  </a:cubicBezTo>
                  <a:cubicBezTo>
                    <a:pt x="112" y="327"/>
                    <a:pt x="109" y="312"/>
                    <a:pt x="109" y="312"/>
                  </a:cubicBezTo>
                  <a:cubicBezTo>
                    <a:pt x="108" y="303"/>
                    <a:pt x="113" y="303"/>
                    <a:pt x="113" y="303"/>
                  </a:cubicBezTo>
                  <a:cubicBezTo>
                    <a:pt x="113" y="303"/>
                    <a:pt x="114" y="300"/>
                    <a:pt x="113" y="305"/>
                  </a:cubicBezTo>
                  <a:close/>
                  <a:moveTo>
                    <a:pt x="113" y="82"/>
                  </a:moveTo>
                  <a:cubicBezTo>
                    <a:pt x="113" y="82"/>
                    <a:pt x="115" y="87"/>
                    <a:pt x="114" y="89"/>
                  </a:cubicBezTo>
                  <a:cubicBezTo>
                    <a:pt x="114" y="89"/>
                    <a:pt x="108" y="105"/>
                    <a:pt x="108" y="114"/>
                  </a:cubicBezTo>
                  <a:cubicBezTo>
                    <a:pt x="108" y="114"/>
                    <a:pt x="104" y="72"/>
                    <a:pt x="105" y="64"/>
                  </a:cubicBezTo>
                  <a:cubicBezTo>
                    <a:pt x="105" y="64"/>
                    <a:pt x="112" y="75"/>
                    <a:pt x="117" y="76"/>
                  </a:cubicBezTo>
                  <a:cubicBezTo>
                    <a:pt x="117" y="76"/>
                    <a:pt x="112" y="79"/>
                    <a:pt x="113" y="82"/>
                  </a:cubicBezTo>
                  <a:close/>
                  <a:moveTo>
                    <a:pt x="125" y="103"/>
                  </a:moveTo>
                  <a:cubicBezTo>
                    <a:pt x="125" y="99"/>
                    <a:pt x="120" y="88"/>
                    <a:pt x="120" y="88"/>
                  </a:cubicBezTo>
                  <a:cubicBezTo>
                    <a:pt x="119" y="85"/>
                    <a:pt x="125" y="83"/>
                    <a:pt x="125" y="83"/>
                  </a:cubicBezTo>
                  <a:cubicBezTo>
                    <a:pt x="124" y="80"/>
                    <a:pt x="120" y="76"/>
                    <a:pt x="120" y="76"/>
                  </a:cubicBezTo>
                  <a:cubicBezTo>
                    <a:pt x="125" y="75"/>
                    <a:pt x="136" y="59"/>
                    <a:pt x="136" y="59"/>
                  </a:cubicBezTo>
                  <a:cubicBezTo>
                    <a:pt x="139" y="68"/>
                    <a:pt x="125" y="103"/>
                    <a:pt x="125" y="10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285740" y="386080"/>
            <a:ext cx="2092960" cy="868045"/>
            <a:chOff x="5285521" y="395237"/>
            <a:chExt cx="1495424" cy="521970"/>
          </a:xfrm>
        </p:grpSpPr>
        <p:sp>
          <p:nvSpPr>
            <p:cNvPr id="5" name="矩形 4"/>
            <p:cNvSpPr/>
            <p:nvPr/>
          </p:nvSpPr>
          <p:spPr>
            <a:xfrm>
              <a:off x="5394377" y="514495"/>
              <a:ext cx="1386568" cy="304800"/>
            </a:xfrm>
            <a:prstGeom prst="rect">
              <a:avLst/>
            </a:prstGeom>
            <a:solidFill>
              <a:srgbClr val="192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对策</a:t>
              </a:r>
              <a:endParaRPr kumimoji="0" lang="zh-CN" altLang="en-US" sz="2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sp>
          <p:nvSpPr>
            <p:cNvPr id="6" name="文本框 5"/>
            <p:cNvSpPr txBox="1"/>
            <p:nvPr/>
          </p:nvSpPr>
          <p:spPr>
            <a:xfrm>
              <a:off x="5285521" y="395237"/>
              <a:ext cx="309880" cy="521970"/>
            </a:xfrm>
            <a:prstGeom prst="rect">
              <a:avLst/>
            </a:prstGeom>
            <a:noFill/>
            <a:effectLst>
              <a:outerShdw blurRad="63500" sx="102000" sy="102000" algn="ctr" rotWithShape="0">
                <a:prstClr val="black">
                  <a:alpha val="40000"/>
                </a:prstClr>
              </a:outerShdw>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
        <p:nvSpPr>
          <p:cNvPr id="36" name="矩形 35"/>
          <p:cNvSpPr/>
          <p:nvPr/>
        </p:nvSpPr>
        <p:spPr>
          <a:xfrm>
            <a:off x="1590262" y="1538910"/>
            <a:ext cx="427383" cy="427383"/>
          </a:xfrm>
          <a:prstGeom prst="rect">
            <a:avLst/>
          </a:prstGeom>
          <a:solidFill>
            <a:srgbClr val="3A45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37" name="矩形 36"/>
          <p:cNvSpPr/>
          <p:nvPr/>
        </p:nvSpPr>
        <p:spPr>
          <a:xfrm>
            <a:off x="2908190" y="1538910"/>
            <a:ext cx="427383" cy="427383"/>
          </a:xfrm>
          <a:prstGeom prst="rect">
            <a:avLst/>
          </a:prstGeom>
          <a:solidFill>
            <a:srgbClr val="91C84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38" name="矩形 37"/>
          <p:cNvSpPr/>
          <p:nvPr/>
        </p:nvSpPr>
        <p:spPr>
          <a:xfrm>
            <a:off x="3578764" y="1538910"/>
            <a:ext cx="427383" cy="427383"/>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43" name="矩形 42"/>
          <p:cNvSpPr/>
          <p:nvPr/>
        </p:nvSpPr>
        <p:spPr>
          <a:xfrm>
            <a:off x="2252954" y="1538910"/>
            <a:ext cx="427383" cy="427383"/>
          </a:xfrm>
          <a:prstGeom prst="rect">
            <a:avLst/>
          </a:prstGeom>
          <a:solidFill>
            <a:srgbClr val="0097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 name="文本框 1"/>
          <p:cNvSpPr txBox="1"/>
          <p:nvPr/>
        </p:nvSpPr>
        <p:spPr>
          <a:xfrm>
            <a:off x="1623060" y="2212340"/>
            <a:ext cx="7359015" cy="3415030"/>
          </a:xfrm>
          <a:prstGeom prst="rect">
            <a:avLst/>
          </a:prstGeom>
          <a:noFill/>
        </p:spPr>
        <p:txBody>
          <a:bodyPr wrap="square" rtlCol="0">
            <a:spAutoFit/>
          </a:bodyPr>
          <a:p>
            <a:r>
              <a:rPr lang="en-US" altLang="zh-CN"/>
              <a:t>对策</a:t>
            </a:r>
            <a:endParaRPr lang="en-US" altLang="zh-CN"/>
          </a:p>
          <a:p>
            <a:r>
              <a:rPr lang="en-US" altLang="zh-CN"/>
              <a:t>（1）针对安全问题。首先公司要有安全预案，设计比赛流程项目的时候就要充分考虑到，尽量控制危险性，比赛前认真向参与者讲解，对抗性强的赛事中，在条件允许的情况下采取设置急救站、购买保险等措施，相关的比赛注意事项都会在赛前以书面形式签订。</a:t>
            </a:r>
            <a:endParaRPr lang="en-US" altLang="zh-CN"/>
          </a:p>
          <a:p>
            <a:r>
              <a:rPr lang="en-US" altLang="zh-CN"/>
              <a:t>（2）在我们赛事项目的策划上要不断的推陈出新，及时优化产品，满足市场需求，把顾客满意放在第一位。设立意见反馈单，只要对公司有意见，不满或提议，都可以写在反馈单上，一旦确实被公司采用了，公司均会有具体奖励措施。与竞争者相比，始终坚持“人无我有，人有我优、人优我专”，在蓝海中抢占大市场，红海中仍稳健生存。</a:t>
            </a:r>
            <a:endParaRPr lang="en-US" altLang="zh-CN"/>
          </a:p>
          <a:p>
            <a:r>
              <a:rPr lang="en-US" altLang="zh-CN"/>
              <a:t>（3）加强团队建设。以“一对一”导师制展开新人培训，确保后续团队人员的过硬素质。</a:t>
            </a:r>
            <a:endParaRPr lang="en-US" altLang="zh-CN"/>
          </a:p>
        </p:txBody>
      </p:sp>
      <p:grpSp>
        <p:nvGrpSpPr>
          <p:cNvPr id="231" name="组合 128"/>
          <p:cNvGrpSpPr/>
          <p:nvPr/>
        </p:nvGrpSpPr>
        <p:grpSpPr bwMode="auto">
          <a:xfrm>
            <a:off x="4367619" y="1457671"/>
            <a:ext cx="835740" cy="683093"/>
            <a:chOff x="0" y="0"/>
            <a:chExt cx="1635124" cy="1336675"/>
          </a:xfrm>
          <a:solidFill>
            <a:srgbClr val="302A28"/>
          </a:solidFill>
        </p:grpSpPr>
        <p:sp>
          <p:nvSpPr>
            <p:cNvPr id="232" name="Freeform 11"/>
            <p:cNvSpPr>
              <a:spLocks noEditPoints="1" noChangeArrowheads="1"/>
            </p:cNvSpPr>
            <p:nvPr/>
          </p:nvSpPr>
          <p:spPr bwMode="auto">
            <a:xfrm>
              <a:off x="925512" y="0"/>
              <a:ext cx="709612" cy="711200"/>
            </a:xfrm>
            <a:custGeom>
              <a:avLst/>
              <a:gdLst>
                <a:gd name="T0" fmla="*/ 128 w 256"/>
                <a:gd name="T1" fmla="*/ 0 h 256"/>
                <a:gd name="T2" fmla="*/ 0 w 256"/>
                <a:gd name="T3" fmla="*/ 128 h 256"/>
                <a:gd name="T4" fmla="*/ 128 w 256"/>
                <a:gd name="T5" fmla="*/ 256 h 256"/>
                <a:gd name="T6" fmla="*/ 256 w 256"/>
                <a:gd name="T7" fmla="*/ 128 h 256"/>
                <a:gd name="T8" fmla="*/ 128 w 256"/>
                <a:gd name="T9" fmla="*/ 0 h 256"/>
                <a:gd name="T10" fmla="*/ 128 w 256"/>
                <a:gd name="T11" fmla="*/ 229 h 256"/>
                <a:gd name="T12" fmla="*/ 27 w 256"/>
                <a:gd name="T13" fmla="*/ 128 h 256"/>
                <a:gd name="T14" fmla="*/ 128 w 256"/>
                <a:gd name="T15" fmla="*/ 27 h 256"/>
                <a:gd name="T16" fmla="*/ 229 w 256"/>
                <a:gd name="T17" fmla="*/ 128 h 256"/>
                <a:gd name="T18" fmla="*/ 128 w 256"/>
                <a:gd name="T19" fmla="*/ 229 h 2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6"/>
                <a:gd name="T31" fmla="*/ 0 h 256"/>
                <a:gd name="T32" fmla="*/ 256 w 256"/>
                <a:gd name="T33" fmla="*/ 256 h 2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28" y="229"/>
                  </a:moveTo>
                  <a:cubicBezTo>
                    <a:pt x="72" y="229"/>
                    <a:pt x="27" y="183"/>
                    <a:pt x="27" y="128"/>
                  </a:cubicBezTo>
                  <a:cubicBezTo>
                    <a:pt x="27" y="72"/>
                    <a:pt x="72" y="27"/>
                    <a:pt x="128" y="27"/>
                  </a:cubicBezTo>
                  <a:cubicBezTo>
                    <a:pt x="184" y="27"/>
                    <a:pt x="229" y="72"/>
                    <a:pt x="229" y="128"/>
                  </a:cubicBezTo>
                  <a:cubicBezTo>
                    <a:pt x="229" y="183"/>
                    <a:pt x="184" y="229"/>
                    <a:pt x="128" y="229"/>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233" name="Freeform 12"/>
            <p:cNvSpPr>
              <a:spLocks noEditPoints="1" noChangeArrowheads="1"/>
            </p:cNvSpPr>
            <p:nvPr/>
          </p:nvSpPr>
          <p:spPr bwMode="auto">
            <a:xfrm>
              <a:off x="1168400" y="147638"/>
              <a:ext cx="228600" cy="422275"/>
            </a:xfrm>
            <a:custGeom>
              <a:avLst/>
              <a:gdLst>
                <a:gd name="T0" fmla="*/ 37 w 82"/>
                <a:gd name="T1" fmla="*/ 152 h 152"/>
                <a:gd name="T2" fmla="*/ 37 w 82"/>
                <a:gd name="T3" fmla="*/ 137 h 152"/>
                <a:gd name="T4" fmla="*/ 19 w 82"/>
                <a:gd name="T5" fmla="*/ 132 h 152"/>
                <a:gd name="T6" fmla="*/ 6 w 82"/>
                <a:gd name="T7" fmla="*/ 120 h 152"/>
                <a:gd name="T8" fmla="*/ 0 w 82"/>
                <a:gd name="T9" fmla="*/ 100 h 152"/>
                <a:gd name="T10" fmla="*/ 16 w 82"/>
                <a:gd name="T11" fmla="*/ 97 h 152"/>
                <a:gd name="T12" fmla="*/ 22 w 82"/>
                <a:gd name="T13" fmla="*/ 115 h 152"/>
                <a:gd name="T14" fmla="*/ 37 w 82"/>
                <a:gd name="T15" fmla="*/ 124 h 152"/>
                <a:gd name="T16" fmla="*/ 37 w 82"/>
                <a:gd name="T17" fmla="*/ 76 h 152"/>
                <a:gd name="T18" fmla="*/ 18 w 82"/>
                <a:gd name="T19" fmla="*/ 69 h 152"/>
                <a:gd name="T20" fmla="*/ 7 w 82"/>
                <a:gd name="T21" fmla="*/ 58 h 152"/>
                <a:gd name="T22" fmla="*/ 3 w 82"/>
                <a:gd name="T23" fmla="*/ 42 h 152"/>
                <a:gd name="T24" fmla="*/ 14 w 82"/>
                <a:gd name="T25" fmla="*/ 16 h 152"/>
                <a:gd name="T26" fmla="*/ 37 w 82"/>
                <a:gd name="T27" fmla="*/ 8 h 152"/>
                <a:gd name="T28" fmla="*/ 37 w 82"/>
                <a:gd name="T29" fmla="*/ 0 h 152"/>
                <a:gd name="T30" fmla="*/ 46 w 82"/>
                <a:gd name="T31" fmla="*/ 0 h 152"/>
                <a:gd name="T32" fmla="*/ 46 w 82"/>
                <a:gd name="T33" fmla="*/ 8 h 152"/>
                <a:gd name="T34" fmla="*/ 67 w 82"/>
                <a:gd name="T35" fmla="*/ 15 h 152"/>
                <a:gd name="T36" fmla="*/ 79 w 82"/>
                <a:gd name="T37" fmla="*/ 38 h 152"/>
                <a:gd name="T38" fmla="*/ 63 w 82"/>
                <a:gd name="T39" fmla="*/ 40 h 152"/>
                <a:gd name="T40" fmla="*/ 57 w 82"/>
                <a:gd name="T41" fmla="*/ 27 h 152"/>
                <a:gd name="T42" fmla="*/ 46 w 82"/>
                <a:gd name="T43" fmla="*/ 20 h 152"/>
                <a:gd name="T44" fmla="*/ 46 w 82"/>
                <a:gd name="T45" fmla="*/ 64 h 152"/>
                <a:gd name="T46" fmla="*/ 61 w 82"/>
                <a:gd name="T47" fmla="*/ 68 h 152"/>
                <a:gd name="T48" fmla="*/ 72 w 82"/>
                <a:gd name="T49" fmla="*/ 76 h 152"/>
                <a:gd name="T50" fmla="*/ 79 w 82"/>
                <a:gd name="T51" fmla="*/ 86 h 152"/>
                <a:gd name="T52" fmla="*/ 82 w 82"/>
                <a:gd name="T53" fmla="*/ 99 h 152"/>
                <a:gd name="T54" fmla="*/ 72 w 82"/>
                <a:gd name="T55" fmla="*/ 126 h 152"/>
                <a:gd name="T56" fmla="*/ 46 w 82"/>
                <a:gd name="T57" fmla="*/ 137 h 152"/>
                <a:gd name="T58" fmla="*/ 46 w 82"/>
                <a:gd name="T59" fmla="*/ 152 h 152"/>
                <a:gd name="T60" fmla="*/ 37 w 82"/>
                <a:gd name="T61" fmla="*/ 152 h 152"/>
                <a:gd name="T62" fmla="*/ 37 w 82"/>
                <a:gd name="T63" fmla="*/ 20 h 152"/>
                <a:gd name="T64" fmla="*/ 23 w 82"/>
                <a:gd name="T65" fmla="*/ 27 h 152"/>
                <a:gd name="T66" fmla="*/ 18 w 82"/>
                <a:gd name="T67" fmla="*/ 41 h 152"/>
                <a:gd name="T68" fmla="*/ 22 w 82"/>
                <a:gd name="T69" fmla="*/ 54 h 152"/>
                <a:gd name="T70" fmla="*/ 37 w 82"/>
                <a:gd name="T71" fmla="*/ 62 h 152"/>
                <a:gd name="T72" fmla="*/ 37 w 82"/>
                <a:gd name="T73" fmla="*/ 20 h 152"/>
                <a:gd name="T74" fmla="*/ 46 w 82"/>
                <a:gd name="T75" fmla="*/ 124 h 152"/>
                <a:gd name="T76" fmla="*/ 60 w 82"/>
                <a:gd name="T77" fmla="*/ 117 h 152"/>
                <a:gd name="T78" fmla="*/ 66 w 82"/>
                <a:gd name="T79" fmla="*/ 100 h 152"/>
                <a:gd name="T80" fmla="*/ 62 w 82"/>
                <a:gd name="T81" fmla="*/ 87 h 152"/>
                <a:gd name="T82" fmla="*/ 46 w 82"/>
                <a:gd name="T83" fmla="*/ 78 h 152"/>
                <a:gd name="T84" fmla="*/ 46 w 82"/>
                <a:gd name="T85" fmla="*/ 124 h 1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2"/>
                <a:gd name="T130" fmla="*/ 0 h 152"/>
                <a:gd name="T131" fmla="*/ 82 w 82"/>
                <a:gd name="T132" fmla="*/ 152 h 15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2" h="152">
                  <a:moveTo>
                    <a:pt x="37" y="152"/>
                  </a:moveTo>
                  <a:cubicBezTo>
                    <a:pt x="37" y="137"/>
                    <a:pt x="37" y="137"/>
                    <a:pt x="37" y="137"/>
                  </a:cubicBezTo>
                  <a:cubicBezTo>
                    <a:pt x="29" y="136"/>
                    <a:pt x="23" y="134"/>
                    <a:pt x="19" y="132"/>
                  </a:cubicBezTo>
                  <a:cubicBezTo>
                    <a:pt x="14" y="129"/>
                    <a:pt x="10" y="126"/>
                    <a:pt x="6" y="120"/>
                  </a:cubicBezTo>
                  <a:cubicBezTo>
                    <a:pt x="3" y="115"/>
                    <a:pt x="1" y="108"/>
                    <a:pt x="0" y="100"/>
                  </a:cubicBezTo>
                  <a:cubicBezTo>
                    <a:pt x="16" y="97"/>
                    <a:pt x="16" y="97"/>
                    <a:pt x="16" y="97"/>
                  </a:cubicBezTo>
                  <a:cubicBezTo>
                    <a:pt x="17" y="106"/>
                    <a:pt x="19" y="112"/>
                    <a:pt x="22" y="115"/>
                  </a:cubicBezTo>
                  <a:cubicBezTo>
                    <a:pt x="26" y="121"/>
                    <a:pt x="31" y="124"/>
                    <a:pt x="37" y="124"/>
                  </a:cubicBezTo>
                  <a:cubicBezTo>
                    <a:pt x="37" y="76"/>
                    <a:pt x="37" y="76"/>
                    <a:pt x="37" y="76"/>
                  </a:cubicBezTo>
                  <a:cubicBezTo>
                    <a:pt x="31" y="75"/>
                    <a:pt x="24" y="73"/>
                    <a:pt x="18" y="69"/>
                  </a:cubicBezTo>
                  <a:cubicBezTo>
                    <a:pt x="13" y="66"/>
                    <a:pt x="10" y="63"/>
                    <a:pt x="7" y="58"/>
                  </a:cubicBezTo>
                  <a:cubicBezTo>
                    <a:pt x="4" y="53"/>
                    <a:pt x="3" y="48"/>
                    <a:pt x="3" y="42"/>
                  </a:cubicBezTo>
                  <a:cubicBezTo>
                    <a:pt x="3" y="31"/>
                    <a:pt x="7" y="22"/>
                    <a:pt x="14" y="16"/>
                  </a:cubicBezTo>
                  <a:cubicBezTo>
                    <a:pt x="20" y="11"/>
                    <a:pt x="27" y="9"/>
                    <a:pt x="37" y="8"/>
                  </a:cubicBezTo>
                  <a:cubicBezTo>
                    <a:pt x="37" y="0"/>
                    <a:pt x="37" y="0"/>
                    <a:pt x="37" y="0"/>
                  </a:cubicBezTo>
                  <a:cubicBezTo>
                    <a:pt x="46" y="0"/>
                    <a:pt x="46" y="0"/>
                    <a:pt x="46" y="0"/>
                  </a:cubicBezTo>
                  <a:cubicBezTo>
                    <a:pt x="46" y="8"/>
                    <a:pt x="46" y="8"/>
                    <a:pt x="46" y="8"/>
                  </a:cubicBezTo>
                  <a:cubicBezTo>
                    <a:pt x="55" y="8"/>
                    <a:pt x="62" y="11"/>
                    <a:pt x="67" y="15"/>
                  </a:cubicBezTo>
                  <a:cubicBezTo>
                    <a:pt x="73" y="21"/>
                    <a:pt x="77" y="28"/>
                    <a:pt x="79" y="38"/>
                  </a:cubicBezTo>
                  <a:cubicBezTo>
                    <a:pt x="63" y="40"/>
                    <a:pt x="63" y="40"/>
                    <a:pt x="63" y="40"/>
                  </a:cubicBezTo>
                  <a:cubicBezTo>
                    <a:pt x="62" y="34"/>
                    <a:pt x="60" y="30"/>
                    <a:pt x="57" y="27"/>
                  </a:cubicBezTo>
                  <a:cubicBezTo>
                    <a:pt x="55" y="23"/>
                    <a:pt x="51" y="21"/>
                    <a:pt x="46" y="20"/>
                  </a:cubicBezTo>
                  <a:cubicBezTo>
                    <a:pt x="46" y="64"/>
                    <a:pt x="46" y="64"/>
                    <a:pt x="46" y="64"/>
                  </a:cubicBezTo>
                  <a:cubicBezTo>
                    <a:pt x="53" y="66"/>
                    <a:pt x="58" y="67"/>
                    <a:pt x="61" y="68"/>
                  </a:cubicBezTo>
                  <a:cubicBezTo>
                    <a:pt x="66" y="70"/>
                    <a:pt x="69" y="73"/>
                    <a:pt x="72" y="76"/>
                  </a:cubicBezTo>
                  <a:cubicBezTo>
                    <a:pt x="75" y="79"/>
                    <a:pt x="78" y="82"/>
                    <a:pt x="79" y="86"/>
                  </a:cubicBezTo>
                  <a:cubicBezTo>
                    <a:pt x="81" y="90"/>
                    <a:pt x="82" y="95"/>
                    <a:pt x="82" y="99"/>
                  </a:cubicBezTo>
                  <a:cubicBezTo>
                    <a:pt x="82" y="110"/>
                    <a:pt x="78" y="119"/>
                    <a:pt x="72" y="126"/>
                  </a:cubicBezTo>
                  <a:cubicBezTo>
                    <a:pt x="65" y="133"/>
                    <a:pt x="56" y="136"/>
                    <a:pt x="46" y="137"/>
                  </a:cubicBezTo>
                  <a:cubicBezTo>
                    <a:pt x="46" y="152"/>
                    <a:pt x="46" y="152"/>
                    <a:pt x="46" y="152"/>
                  </a:cubicBezTo>
                  <a:lnTo>
                    <a:pt x="37" y="152"/>
                  </a:lnTo>
                  <a:close/>
                  <a:moveTo>
                    <a:pt x="37" y="20"/>
                  </a:moveTo>
                  <a:cubicBezTo>
                    <a:pt x="31" y="21"/>
                    <a:pt x="27" y="23"/>
                    <a:pt x="23" y="27"/>
                  </a:cubicBezTo>
                  <a:cubicBezTo>
                    <a:pt x="20" y="31"/>
                    <a:pt x="18" y="35"/>
                    <a:pt x="18" y="41"/>
                  </a:cubicBezTo>
                  <a:cubicBezTo>
                    <a:pt x="18" y="46"/>
                    <a:pt x="20" y="50"/>
                    <a:pt x="22" y="54"/>
                  </a:cubicBezTo>
                  <a:cubicBezTo>
                    <a:pt x="25" y="57"/>
                    <a:pt x="30" y="60"/>
                    <a:pt x="37" y="62"/>
                  </a:cubicBezTo>
                  <a:lnTo>
                    <a:pt x="37" y="20"/>
                  </a:lnTo>
                  <a:close/>
                  <a:moveTo>
                    <a:pt x="46" y="124"/>
                  </a:moveTo>
                  <a:cubicBezTo>
                    <a:pt x="52" y="124"/>
                    <a:pt x="57" y="121"/>
                    <a:pt x="60" y="117"/>
                  </a:cubicBezTo>
                  <a:cubicBezTo>
                    <a:pt x="64" y="112"/>
                    <a:pt x="66" y="107"/>
                    <a:pt x="66" y="100"/>
                  </a:cubicBezTo>
                  <a:cubicBezTo>
                    <a:pt x="66" y="95"/>
                    <a:pt x="65" y="91"/>
                    <a:pt x="62" y="87"/>
                  </a:cubicBezTo>
                  <a:cubicBezTo>
                    <a:pt x="59" y="84"/>
                    <a:pt x="54" y="81"/>
                    <a:pt x="46" y="78"/>
                  </a:cubicBezTo>
                  <a:lnTo>
                    <a:pt x="46" y="12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234" name="Freeform 13"/>
            <p:cNvSpPr>
              <a:spLocks noEditPoints="1" noChangeArrowheads="1"/>
            </p:cNvSpPr>
            <p:nvPr/>
          </p:nvSpPr>
          <p:spPr bwMode="auto">
            <a:xfrm>
              <a:off x="0" y="3175"/>
              <a:ext cx="703262" cy="703262"/>
            </a:xfrm>
            <a:custGeom>
              <a:avLst/>
              <a:gdLst>
                <a:gd name="T0" fmla="*/ 127 w 253"/>
                <a:gd name="T1" fmla="*/ 0 h 253"/>
                <a:gd name="T2" fmla="*/ 0 w 253"/>
                <a:gd name="T3" fmla="*/ 127 h 253"/>
                <a:gd name="T4" fmla="*/ 127 w 253"/>
                <a:gd name="T5" fmla="*/ 253 h 253"/>
                <a:gd name="T6" fmla="*/ 253 w 253"/>
                <a:gd name="T7" fmla="*/ 127 h 253"/>
                <a:gd name="T8" fmla="*/ 127 w 253"/>
                <a:gd name="T9" fmla="*/ 0 h 253"/>
                <a:gd name="T10" fmla="*/ 127 w 253"/>
                <a:gd name="T11" fmla="*/ 226 h 253"/>
                <a:gd name="T12" fmla="*/ 27 w 253"/>
                <a:gd name="T13" fmla="*/ 127 h 253"/>
                <a:gd name="T14" fmla="*/ 127 w 253"/>
                <a:gd name="T15" fmla="*/ 27 h 253"/>
                <a:gd name="T16" fmla="*/ 226 w 253"/>
                <a:gd name="T17" fmla="*/ 127 h 253"/>
                <a:gd name="T18" fmla="*/ 127 w 253"/>
                <a:gd name="T19" fmla="*/ 226 h 2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3"/>
                <a:gd name="T31" fmla="*/ 0 h 253"/>
                <a:gd name="T32" fmla="*/ 253 w 253"/>
                <a:gd name="T33" fmla="*/ 253 h 2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3" h="253">
                  <a:moveTo>
                    <a:pt x="127" y="0"/>
                  </a:moveTo>
                  <a:cubicBezTo>
                    <a:pt x="57" y="0"/>
                    <a:pt x="0" y="57"/>
                    <a:pt x="0" y="127"/>
                  </a:cubicBezTo>
                  <a:cubicBezTo>
                    <a:pt x="0" y="197"/>
                    <a:pt x="57" y="253"/>
                    <a:pt x="127" y="253"/>
                  </a:cubicBezTo>
                  <a:cubicBezTo>
                    <a:pt x="197" y="253"/>
                    <a:pt x="253" y="197"/>
                    <a:pt x="253" y="127"/>
                  </a:cubicBezTo>
                  <a:cubicBezTo>
                    <a:pt x="253" y="57"/>
                    <a:pt x="197" y="0"/>
                    <a:pt x="127" y="0"/>
                  </a:cubicBezTo>
                  <a:close/>
                  <a:moveTo>
                    <a:pt x="127" y="226"/>
                  </a:moveTo>
                  <a:cubicBezTo>
                    <a:pt x="72" y="226"/>
                    <a:pt x="27" y="182"/>
                    <a:pt x="27" y="127"/>
                  </a:cubicBezTo>
                  <a:cubicBezTo>
                    <a:pt x="27" y="72"/>
                    <a:pt x="72" y="27"/>
                    <a:pt x="127" y="27"/>
                  </a:cubicBezTo>
                  <a:cubicBezTo>
                    <a:pt x="182" y="27"/>
                    <a:pt x="226" y="72"/>
                    <a:pt x="226" y="127"/>
                  </a:cubicBezTo>
                  <a:cubicBezTo>
                    <a:pt x="226" y="182"/>
                    <a:pt x="182" y="226"/>
                    <a:pt x="127" y="226"/>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235" name="Freeform 14"/>
            <p:cNvSpPr>
              <a:spLocks noChangeArrowheads="1"/>
            </p:cNvSpPr>
            <p:nvPr/>
          </p:nvSpPr>
          <p:spPr bwMode="auto">
            <a:xfrm>
              <a:off x="319087" y="325438"/>
              <a:ext cx="61912" cy="63500"/>
            </a:xfrm>
            <a:custGeom>
              <a:avLst/>
              <a:gdLst>
                <a:gd name="T0" fmla="*/ 22 w 22"/>
                <a:gd name="T1" fmla="*/ 12 h 23"/>
                <a:gd name="T2" fmla="*/ 11 w 22"/>
                <a:gd name="T3" fmla="*/ 23 h 23"/>
                <a:gd name="T4" fmla="*/ 0 w 22"/>
                <a:gd name="T5" fmla="*/ 11 h 23"/>
                <a:gd name="T6" fmla="*/ 11 w 22"/>
                <a:gd name="T7" fmla="*/ 0 h 23"/>
                <a:gd name="T8" fmla="*/ 22 w 22"/>
                <a:gd name="T9" fmla="*/ 12 h 23"/>
                <a:gd name="T10" fmla="*/ 0 60000 65536"/>
                <a:gd name="T11" fmla="*/ 0 60000 65536"/>
                <a:gd name="T12" fmla="*/ 0 60000 65536"/>
                <a:gd name="T13" fmla="*/ 0 60000 65536"/>
                <a:gd name="T14" fmla="*/ 0 60000 65536"/>
                <a:gd name="T15" fmla="*/ 0 w 22"/>
                <a:gd name="T16" fmla="*/ 0 h 23"/>
                <a:gd name="T17" fmla="*/ 22 w 22"/>
                <a:gd name="T18" fmla="*/ 23 h 23"/>
              </a:gdLst>
              <a:ahLst/>
              <a:cxnLst>
                <a:cxn ang="T10">
                  <a:pos x="T0" y="T1"/>
                </a:cxn>
                <a:cxn ang="T11">
                  <a:pos x="T2" y="T3"/>
                </a:cxn>
                <a:cxn ang="T12">
                  <a:pos x="T4" y="T5"/>
                </a:cxn>
                <a:cxn ang="T13">
                  <a:pos x="T6" y="T7"/>
                </a:cxn>
                <a:cxn ang="T14">
                  <a:pos x="T8" y="T9"/>
                </a:cxn>
              </a:cxnLst>
              <a:rect l="T15" t="T16" r="T17" b="T18"/>
              <a:pathLst>
                <a:path w="22" h="23">
                  <a:moveTo>
                    <a:pt x="22" y="12"/>
                  </a:moveTo>
                  <a:cubicBezTo>
                    <a:pt x="22" y="18"/>
                    <a:pt x="17" y="23"/>
                    <a:pt x="11" y="23"/>
                  </a:cubicBezTo>
                  <a:cubicBezTo>
                    <a:pt x="5" y="23"/>
                    <a:pt x="0" y="17"/>
                    <a:pt x="0" y="11"/>
                  </a:cubicBezTo>
                  <a:cubicBezTo>
                    <a:pt x="0" y="5"/>
                    <a:pt x="5" y="0"/>
                    <a:pt x="11" y="0"/>
                  </a:cubicBezTo>
                  <a:cubicBezTo>
                    <a:pt x="17" y="0"/>
                    <a:pt x="22" y="5"/>
                    <a:pt x="22" y="12"/>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236" name="Freeform 15"/>
            <p:cNvSpPr>
              <a:spLocks noChangeArrowheads="1"/>
            </p:cNvSpPr>
            <p:nvPr/>
          </p:nvSpPr>
          <p:spPr bwMode="auto">
            <a:xfrm>
              <a:off x="388937" y="347663"/>
              <a:ext cx="155575" cy="25400"/>
            </a:xfrm>
            <a:custGeom>
              <a:avLst/>
              <a:gdLst>
                <a:gd name="T0" fmla="*/ 4 w 56"/>
                <a:gd name="T1" fmla="*/ 8 h 9"/>
                <a:gd name="T2" fmla="*/ 0 w 56"/>
                <a:gd name="T3" fmla="*/ 4 h 9"/>
                <a:gd name="T4" fmla="*/ 0 w 56"/>
                <a:gd name="T5" fmla="*/ 4 h 9"/>
                <a:gd name="T6" fmla="*/ 4 w 56"/>
                <a:gd name="T7" fmla="*/ 0 h 9"/>
                <a:gd name="T8" fmla="*/ 52 w 56"/>
                <a:gd name="T9" fmla="*/ 0 h 9"/>
                <a:gd name="T10" fmla="*/ 56 w 56"/>
                <a:gd name="T11" fmla="*/ 5 h 9"/>
                <a:gd name="T12" fmla="*/ 56 w 56"/>
                <a:gd name="T13" fmla="*/ 5 h 9"/>
                <a:gd name="T14" fmla="*/ 52 w 56"/>
                <a:gd name="T15" fmla="*/ 9 h 9"/>
                <a:gd name="T16" fmla="*/ 4 w 56"/>
                <a:gd name="T17" fmla="*/ 8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9"/>
                <a:gd name="T29" fmla="*/ 56 w 56"/>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9">
                  <a:moveTo>
                    <a:pt x="4" y="8"/>
                  </a:moveTo>
                  <a:cubicBezTo>
                    <a:pt x="2" y="8"/>
                    <a:pt x="0" y="6"/>
                    <a:pt x="0" y="4"/>
                  </a:cubicBezTo>
                  <a:cubicBezTo>
                    <a:pt x="0" y="4"/>
                    <a:pt x="0" y="4"/>
                    <a:pt x="0" y="4"/>
                  </a:cubicBezTo>
                  <a:cubicBezTo>
                    <a:pt x="0" y="1"/>
                    <a:pt x="2" y="0"/>
                    <a:pt x="4" y="0"/>
                  </a:cubicBezTo>
                  <a:cubicBezTo>
                    <a:pt x="52" y="0"/>
                    <a:pt x="52" y="0"/>
                    <a:pt x="52" y="0"/>
                  </a:cubicBezTo>
                  <a:cubicBezTo>
                    <a:pt x="54" y="0"/>
                    <a:pt x="56" y="2"/>
                    <a:pt x="56" y="5"/>
                  </a:cubicBezTo>
                  <a:cubicBezTo>
                    <a:pt x="56" y="5"/>
                    <a:pt x="56" y="5"/>
                    <a:pt x="56" y="5"/>
                  </a:cubicBezTo>
                  <a:cubicBezTo>
                    <a:pt x="56" y="7"/>
                    <a:pt x="54" y="9"/>
                    <a:pt x="52" y="9"/>
                  </a:cubicBezTo>
                  <a:lnTo>
                    <a:pt x="4" y="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237" name="Freeform 16"/>
            <p:cNvSpPr>
              <a:spLocks noChangeArrowheads="1"/>
            </p:cNvSpPr>
            <p:nvPr/>
          </p:nvSpPr>
          <p:spPr bwMode="auto">
            <a:xfrm>
              <a:off x="339725" y="117475"/>
              <a:ext cx="26987" cy="201612"/>
            </a:xfrm>
            <a:custGeom>
              <a:avLst/>
              <a:gdLst>
                <a:gd name="T0" fmla="*/ 9 w 10"/>
                <a:gd name="T1" fmla="*/ 68 h 73"/>
                <a:gd name="T2" fmla="*/ 4 w 10"/>
                <a:gd name="T3" fmla="*/ 73 h 73"/>
                <a:gd name="T4" fmla="*/ 4 w 10"/>
                <a:gd name="T5" fmla="*/ 73 h 73"/>
                <a:gd name="T6" fmla="*/ 0 w 10"/>
                <a:gd name="T7" fmla="*/ 68 h 73"/>
                <a:gd name="T8" fmla="*/ 1 w 10"/>
                <a:gd name="T9" fmla="*/ 4 h 73"/>
                <a:gd name="T10" fmla="*/ 5 w 10"/>
                <a:gd name="T11" fmla="*/ 0 h 73"/>
                <a:gd name="T12" fmla="*/ 5 w 10"/>
                <a:gd name="T13" fmla="*/ 0 h 73"/>
                <a:gd name="T14" fmla="*/ 9 w 10"/>
                <a:gd name="T15" fmla="*/ 5 h 73"/>
                <a:gd name="T16" fmla="*/ 9 w 10"/>
                <a:gd name="T17" fmla="*/ 68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73"/>
                <a:gd name="T29" fmla="*/ 10 w 10"/>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73">
                  <a:moveTo>
                    <a:pt x="9" y="68"/>
                  </a:moveTo>
                  <a:cubicBezTo>
                    <a:pt x="9" y="71"/>
                    <a:pt x="7" y="73"/>
                    <a:pt x="4" y="73"/>
                  </a:cubicBezTo>
                  <a:cubicBezTo>
                    <a:pt x="4" y="73"/>
                    <a:pt x="4" y="73"/>
                    <a:pt x="4" y="73"/>
                  </a:cubicBezTo>
                  <a:cubicBezTo>
                    <a:pt x="2" y="73"/>
                    <a:pt x="0" y="71"/>
                    <a:pt x="0" y="68"/>
                  </a:cubicBezTo>
                  <a:cubicBezTo>
                    <a:pt x="1" y="4"/>
                    <a:pt x="1" y="4"/>
                    <a:pt x="1" y="4"/>
                  </a:cubicBezTo>
                  <a:cubicBezTo>
                    <a:pt x="1" y="2"/>
                    <a:pt x="3" y="0"/>
                    <a:pt x="5" y="0"/>
                  </a:cubicBezTo>
                  <a:cubicBezTo>
                    <a:pt x="5" y="0"/>
                    <a:pt x="5" y="0"/>
                    <a:pt x="5" y="0"/>
                  </a:cubicBezTo>
                  <a:cubicBezTo>
                    <a:pt x="8" y="0"/>
                    <a:pt x="10" y="2"/>
                    <a:pt x="9" y="5"/>
                  </a:cubicBezTo>
                  <a:lnTo>
                    <a:pt x="9" y="6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238" name="Freeform 17"/>
            <p:cNvSpPr>
              <a:spLocks noEditPoints="1" noChangeArrowheads="1"/>
            </p:cNvSpPr>
            <p:nvPr/>
          </p:nvSpPr>
          <p:spPr bwMode="auto">
            <a:xfrm>
              <a:off x="195262" y="455613"/>
              <a:ext cx="1220787" cy="881062"/>
            </a:xfrm>
            <a:custGeom>
              <a:avLst/>
              <a:gdLst>
                <a:gd name="T0" fmla="*/ 51 w 440"/>
                <a:gd name="T1" fmla="*/ 130 h 317"/>
                <a:gd name="T2" fmla="*/ 51 w 440"/>
                <a:gd name="T3" fmla="*/ 163 h 317"/>
                <a:gd name="T4" fmla="*/ 125 w 440"/>
                <a:gd name="T5" fmla="*/ 225 h 317"/>
                <a:gd name="T6" fmla="*/ 150 w 440"/>
                <a:gd name="T7" fmla="*/ 206 h 317"/>
                <a:gd name="T8" fmla="*/ 144 w 440"/>
                <a:gd name="T9" fmla="*/ 282 h 317"/>
                <a:gd name="T10" fmla="*/ 144 w 440"/>
                <a:gd name="T11" fmla="*/ 317 h 317"/>
                <a:gd name="T12" fmla="*/ 315 w 440"/>
                <a:gd name="T13" fmla="*/ 301 h 317"/>
                <a:gd name="T14" fmla="*/ 309 w 440"/>
                <a:gd name="T15" fmla="*/ 241 h 317"/>
                <a:gd name="T16" fmla="*/ 309 w 440"/>
                <a:gd name="T17" fmla="*/ 200 h 317"/>
                <a:gd name="T18" fmla="*/ 338 w 440"/>
                <a:gd name="T19" fmla="*/ 218 h 317"/>
                <a:gd name="T20" fmla="*/ 359 w 440"/>
                <a:gd name="T21" fmla="*/ 209 h 317"/>
                <a:gd name="T22" fmla="*/ 395 w 440"/>
                <a:gd name="T23" fmla="*/ 151 h 317"/>
                <a:gd name="T24" fmla="*/ 386 w 440"/>
                <a:gd name="T25" fmla="*/ 136 h 317"/>
                <a:gd name="T26" fmla="*/ 394 w 440"/>
                <a:gd name="T27" fmla="*/ 127 h 317"/>
                <a:gd name="T28" fmla="*/ 431 w 440"/>
                <a:gd name="T29" fmla="*/ 116 h 317"/>
                <a:gd name="T30" fmla="*/ 438 w 440"/>
                <a:gd name="T31" fmla="*/ 108 h 317"/>
                <a:gd name="T32" fmla="*/ 431 w 440"/>
                <a:gd name="T33" fmla="*/ 106 h 317"/>
                <a:gd name="T34" fmla="*/ 412 w 440"/>
                <a:gd name="T35" fmla="*/ 113 h 317"/>
                <a:gd name="T36" fmla="*/ 406 w 440"/>
                <a:gd name="T37" fmla="*/ 106 h 317"/>
                <a:gd name="T38" fmla="*/ 389 w 440"/>
                <a:gd name="T39" fmla="*/ 110 h 317"/>
                <a:gd name="T40" fmla="*/ 367 w 440"/>
                <a:gd name="T41" fmla="*/ 123 h 317"/>
                <a:gd name="T42" fmla="*/ 346 w 440"/>
                <a:gd name="T43" fmla="*/ 159 h 317"/>
                <a:gd name="T44" fmla="*/ 336 w 440"/>
                <a:gd name="T45" fmla="*/ 169 h 317"/>
                <a:gd name="T46" fmla="*/ 329 w 440"/>
                <a:gd name="T47" fmla="*/ 152 h 317"/>
                <a:gd name="T48" fmla="*/ 319 w 440"/>
                <a:gd name="T49" fmla="*/ 130 h 317"/>
                <a:gd name="T50" fmla="*/ 267 w 440"/>
                <a:gd name="T51" fmla="*/ 96 h 317"/>
                <a:gd name="T52" fmla="*/ 262 w 440"/>
                <a:gd name="T53" fmla="*/ 65 h 317"/>
                <a:gd name="T54" fmla="*/ 262 w 440"/>
                <a:gd name="T55" fmla="*/ 46 h 317"/>
                <a:gd name="T56" fmla="*/ 261 w 440"/>
                <a:gd name="T57" fmla="*/ 20 h 317"/>
                <a:gd name="T58" fmla="*/ 236 w 440"/>
                <a:gd name="T59" fmla="*/ 2 h 317"/>
                <a:gd name="T60" fmla="*/ 203 w 440"/>
                <a:gd name="T61" fmla="*/ 17 h 317"/>
                <a:gd name="T62" fmla="*/ 205 w 440"/>
                <a:gd name="T63" fmla="*/ 50 h 317"/>
                <a:gd name="T64" fmla="*/ 211 w 440"/>
                <a:gd name="T65" fmla="*/ 71 h 317"/>
                <a:gd name="T66" fmla="*/ 201 w 440"/>
                <a:gd name="T67" fmla="*/ 96 h 317"/>
                <a:gd name="T68" fmla="*/ 152 w 440"/>
                <a:gd name="T69" fmla="*/ 107 h 317"/>
                <a:gd name="T70" fmla="*/ 132 w 440"/>
                <a:gd name="T71" fmla="*/ 150 h 317"/>
                <a:gd name="T72" fmla="*/ 123 w 440"/>
                <a:gd name="T73" fmla="*/ 173 h 317"/>
                <a:gd name="T74" fmla="*/ 118 w 440"/>
                <a:gd name="T75" fmla="*/ 179 h 317"/>
                <a:gd name="T76" fmla="*/ 102 w 440"/>
                <a:gd name="T77" fmla="*/ 159 h 317"/>
                <a:gd name="T78" fmla="*/ 83 w 440"/>
                <a:gd name="T79" fmla="*/ 134 h 317"/>
                <a:gd name="T80" fmla="*/ 79 w 440"/>
                <a:gd name="T81" fmla="*/ 131 h 317"/>
                <a:gd name="T82" fmla="*/ 67 w 440"/>
                <a:gd name="T83" fmla="*/ 110 h 317"/>
                <a:gd name="T84" fmla="*/ 56 w 440"/>
                <a:gd name="T85" fmla="*/ 94 h 317"/>
                <a:gd name="T86" fmla="*/ 49 w 440"/>
                <a:gd name="T87" fmla="*/ 113 h 317"/>
                <a:gd name="T88" fmla="*/ 20 w 440"/>
                <a:gd name="T89" fmla="*/ 102 h 317"/>
                <a:gd name="T90" fmla="*/ 28 w 440"/>
                <a:gd name="T91" fmla="*/ 118 h 317"/>
                <a:gd name="T92" fmla="*/ 215 w 440"/>
                <a:gd name="T93" fmla="*/ 189 h 317"/>
                <a:gd name="T94" fmla="*/ 212 w 440"/>
                <a:gd name="T95" fmla="*/ 88 h 317"/>
                <a:gd name="T96" fmla="*/ 228 w 440"/>
                <a:gd name="T97" fmla="*/ 119 h 317"/>
                <a:gd name="T98" fmla="*/ 233 w 440"/>
                <a:gd name="T99" fmla="*/ 149 h 317"/>
                <a:gd name="T100" fmla="*/ 254 w 440"/>
                <a:gd name="T101" fmla="*/ 273 h 317"/>
                <a:gd name="T102" fmla="*/ 245 w 440"/>
                <a:gd name="T103" fmla="*/ 136 h 317"/>
                <a:gd name="T104" fmla="*/ 240 w 440"/>
                <a:gd name="T105" fmla="*/ 113 h 317"/>
                <a:gd name="T106" fmla="*/ 256 w 440"/>
                <a:gd name="T107" fmla="*/ 91 h 317"/>
                <a:gd name="T108" fmla="*/ 266 w 440"/>
                <a:gd name="T109" fmla="*/ 195 h 317"/>
                <a:gd name="T110" fmla="*/ 275 w 440"/>
                <a:gd name="T111" fmla="*/ 263 h 317"/>
                <a:gd name="T112" fmla="*/ 250 w 440"/>
                <a:gd name="T113" fmla="*/ 276 h 317"/>
                <a:gd name="T114" fmla="*/ 200 w 440"/>
                <a:gd name="T115" fmla="*/ 270 h 3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40"/>
                <a:gd name="T175" fmla="*/ 0 h 317"/>
                <a:gd name="T176" fmla="*/ 440 w 440"/>
                <a:gd name="T177" fmla="*/ 317 h 3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40" h="317">
                  <a:moveTo>
                    <a:pt x="28" y="118"/>
                  </a:moveTo>
                  <a:cubicBezTo>
                    <a:pt x="31" y="118"/>
                    <a:pt x="51" y="130"/>
                    <a:pt x="51" y="130"/>
                  </a:cubicBezTo>
                  <a:cubicBezTo>
                    <a:pt x="58" y="131"/>
                    <a:pt x="67" y="143"/>
                    <a:pt x="67" y="143"/>
                  </a:cubicBezTo>
                  <a:cubicBezTo>
                    <a:pt x="63" y="145"/>
                    <a:pt x="51" y="163"/>
                    <a:pt x="51" y="163"/>
                  </a:cubicBezTo>
                  <a:cubicBezTo>
                    <a:pt x="55" y="166"/>
                    <a:pt x="89" y="207"/>
                    <a:pt x="96" y="217"/>
                  </a:cubicBezTo>
                  <a:cubicBezTo>
                    <a:pt x="103" y="228"/>
                    <a:pt x="121" y="226"/>
                    <a:pt x="125" y="225"/>
                  </a:cubicBezTo>
                  <a:cubicBezTo>
                    <a:pt x="129" y="223"/>
                    <a:pt x="135" y="218"/>
                    <a:pt x="137" y="215"/>
                  </a:cubicBezTo>
                  <a:cubicBezTo>
                    <a:pt x="140" y="211"/>
                    <a:pt x="150" y="206"/>
                    <a:pt x="150" y="206"/>
                  </a:cubicBezTo>
                  <a:cubicBezTo>
                    <a:pt x="153" y="240"/>
                    <a:pt x="147" y="264"/>
                    <a:pt x="147" y="264"/>
                  </a:cubicBezTo>
                  <a:cubicBezTo>
                    <a:pt x="144" y="282"/>
                    <a:pt x="144" y="282"/>
                    <a:pt x="144" y="282"/>
                  </a:cubicBezTo>
                  <a:cubicBezTo>
                    <a:pt x="146" y="285"/>
                    <a:pt x="146" y="285"/>
                    <a:pt x="146" y="285"/>
                  </a:cubicBezTo>
                  <a:cubicBezTo>
                    <a:pt x="145" y="287"/>
                    <a:pt x="145" y="302"/>
                    <a:pt x="144" y="317"/>
                  </a:cubicBezTo>
                  <a:cubicBezTo>
                    <a:pt x="315" y="317"/>
                    <a:pt x="315" y="317"/>
                    <a:pt x="315" y="317"/>
                  </a:cubicBezTo>
                  <a:cubicBezTo>
                    <a:pt x="316" y="313"/>
                    <a:pt x="315" y="311"/>
                    <a:pt x="315" y="301"/>
                  </a:cubicBezTo>
                  <a:cubicBezTo>
                    <a:pt x="315" y="290"/>
                    <a:pt x="315" y="274"/>
                    <a:pt x="313" y="267"/>
                  </a:cubicBezTo>
                  <a:cubicBezTo>
                    <a:pt x="312" y="260"/>
                    <a:pt x="311" y="252"/>
                    <a:pt x="309" y="241"/>
                  </a:cubicBezTo>
                  <a:cubicBezTo>
                    <a:pt x="306" y="231"/>
                    <a:pt x="308" y="202"/>
                    <a:pt x="308" y="200"/>
                  </a:cubicBezTo>
                  <a:cubicBezTo>
                    <a:pt x="308" y="200"/>
                    <a:pt x="308" y="200"/>
                    <a:pt x="309" y="200"/>
                  </a:cubicBezTo>
                  <a:cubicBezTo>
                    <a:pt x="312" y="199"/>
                    <a:pt x="314" y="202"/>
                    <a:pt x="316" y="205"/>
                  </a:cubicBezTo>
                  <a:cubicBezTo>
                    <a:pt x="319" y="209"/>
                    <a:pt x="331" y="218"/>
                    <a:pt x="338" y="218"/>
                  </a:cubicBezTo>
                  <a:cubicBezTo>
                    <a:pt x="344" y="219"/>
                    <a:pt x="348" y="220"/>
                    <a:pt x="351" y="218"/>
                  </a:cubicBezTo>
                  <a:cubicBezTo>
                    <a:pt x="354" y="216"/>
                    <a:pt x="356" y="212"/>
                    <a:pt x="359" y="209"/>
                  </a:cubicBezTo>
                  <a:cubicBezTo>
                    <a:pt x="361" y="205"/>
                    <a:pt x="361" y="203"/>
                    <a:pt x="363" y="200"/>
                  </a:cubicBezTo>
                  <a:cubicBezTo>
                    <a:pt x="365" y="196"/>
                    <a:pt x="395" y="158"/>
                    <a:pt x="395" y="151"/>
                  </a:cubicBezTo>
                  <a:cubicBezTo>
                    <a:pt x="395" y="151"/>
                    <a:pt x="395" y="151"/>
                    <a:pt x="395" y="150"/>
                  </a:cubicBezTo>
                  <a:cubicBezTo>
                    <a:pt x="395" y="144"/>
                    <a:pt x="386" y="136"/>
                    <a:pt x="386" y="136"/>
                  </a:cubicBezTo>
                  <a:cubicBezTo>
                    <a:pt x="387" y="135"/>
                    <a:pt x="387" y="129"/>
                    <a:pt x="387" y="129"/>
                  </a:cubicBezTo>
                  <a:cubicBezTo>
                    <a:pt x="388" y="128"/>
                    <a:pt x="394" y="127"/>
                    <a:pt x="394" y="127"/>
                  </a:cubicBezTo>
                  <a:cubicBezTo>
                    <a:pt x="401" y="127"/>
                    <a:pt x="420" y="123"/>
                    <a:pt x="420" y="123"/>
                  </a:cubicBezTo>
                  <a:cubicBezTo>
                    <a:pt x="425" y="121"/>
                    <a:pt x="431" y="116"/>
                    <a:pt x="431" y="116"/>
                  </a:cubicBezTo>
                  <a:cubicBezTo>
                    <a:pt x="434" y="114"/>
                    <a:pt x="434" y="112"/>
                    <a:pt x="434" y="112"/>
                  </a:cubicBezTo>
                  <a:cubicBezTo>
                    <a:pt x="438" y="108"/>
                    <a:pt x="438" y="108"/>
                    <a:pt x="438" y="108"/>
                  </a:cubicBezTo>
                  <a:cubicBezTo>
                    <a:pt x="440" y="106"/>
                    <a:pt x="436" y="106"/>
                    <a:pt x="436" y="106"/>
                  </a:cubicBezTo>
                  <a:cubicBezTo>
                    <a:pt x="436" y="104"/>
                    <a:pt x="431" y="106"/>
                    <a:pt x="431" y="106"/>
                  </a:cubicBezTo>
                  <a:cubicBezTo>
                    <a:pt x="431" y="104"/>
                    <a:pt x="426" y="107"/>
                    <a:pt x="423" y="110"/>
                  </a:cubicBezTo>
                  <a:cubicBezTo>
                    <a:pt x="420" y="112"/>
                    <a:pt x="416" y="112"/>
                    <a:pt x="412" y="113"/>
                  </a:cubicBezTo>
                  <a:cubicBezTo>
                    <a:pt x="409" y="114"/>
                    <a:pt x="402" y="113"/>
                    <a:pt x="402" y="113"/>
                  </a:cubicBezTo>
                  <a:cubicBezTo>
                    <a:pt x="404" y="112"/>
                    <a:pt x="406" y="106"/>
                    <a:pt x="406" y="106"/>
                  </a:cubicBezTo>
                  <a:cubicBezTo>
                    <a:pt x="406" y="103"/>
                    <a:pt x="401" y="106"/>
                    <a:pt x="399" y="107"/>
                  </a:cubicBezTo>
                  <a:cubicBezTo>
                    <a:pt x="396" y="108"/>
                    <a:pt x="389" y="110"/>
                    <a:pt x="389" y="110"/>
                  </a:cubicBezTo>
                  <a:cubicBezTo>
                    <a:pt x="382" y="109"/>
                    <a:pt x="371" y="122"/>
                    <a:pt x="371" y="122"/>
                  </a:cubicBezTo>
                  <a:cubicBezTo>
                    <a:pt x="371" y="122"/>
                    <a:pt x="369" y="122"/>
                    <a:pt x="367" y="123"/>
                  </a:cubicBezTo>
                  <a:cubicBezTo>
                    <a:pt x="365" y="124"/>
                    <a:pt x="361" y="133"/>
                    <a:pt x="359" y="138"/>
                  </a:cubicBezTo>
                  <a:cubicBezTo>
                    <a:pt x="356" y="143"/>
                    <a:pt x="350" y="155"/>
                    <a:pt x="346" y="159"/>
                  </a:cubicBezTo>
                  <a:cubicBezTo>
                    <a:pt x="342" y="163"/>
                    <a:pt x="343" y="161"/>
                    <a:pt x="340" y="162"/>
                  </a:cubicBezTo>
                  <a:cubicBezTo>
                    <a:pt x="338" y="164"/>
                    <a:pt x="337" y="171"/>
                    <a:pt x="336" y="169"/>
                  </a:cubicBezTo>
                  <a:cubicBezTo>
                    <a:pt x="335" y="167"/>
                    <a:pt x="329" y="163"/>
                    <a:pt x="328" y="160"/>
                  </a:cubicBezTo>
                  <a:cubicBezTo>
                    <a:pt x="327" y="157"/>
                    <a:pt x="329" y="156"/>
                    <a:pt x="329" y="152"/>
                  </a:cubicBezTo>
                  <a:cubicBezTo>
                    <a:pt x="329" y="147"/>
                    <a:pt x="328" y="149"/>
                    <a:pt x="326" y="144"/>
                  </a:cubicBezTo>
                  <a:cubicBezTo>
                    <a:pt x="324" y="140"/>
                    <a:pt x="319" y="130"/>
                    <a:pt x="319" y="130"/>
                  </a:cubicBezTo>
                  <a:cubicBezTo>
                    <a:pt x="315" y="115"/>
                    <a:pt x="305" y="104"/>
                    <a:pt x="305" y="104"/>
                  </a:cubicBezTo>
                  <a:cubicBezTo>
                    <a:pt x="267" y="96"/>
                    <a:pt x="267" y="96"/>
                    <a:pt x="267" y="96"/>
                  </a:cubicBezTo>
                  <a:cubicBezTo>
                    <a:pt x="265" y="95"/>
                    <a:pt x="257" y="89"/>
                    <a:pt x="257" y="89"/>
                  </a:cubicBezTo>
                  <a:cubicBezTo>
                    <a:pt x="259" y="86"/>
                    <a:pt x="262" y="65"/>
                    <a:pt x="262" y="65"/>
                  </a:cubicBezTo>
                  <a:cubicBezTo>
                    <a:pt x="264" y="62"/>
                    <a:pt x="265" y="44"/>
                    <a:pt x="265" y="44"/>
                  </a:cubicBezTo>
                  <a:cubicBezTo>
                    <a:pt x="264" y="40"/>
                    <a:pt x="262" y="46"/>
                    <a:pt x="262" y="46"/>
                  </a:cubicBezTo>
                  <a:cubicBezTo>
                    <a:pt x="262" y="46"/>
                    <a:pt x="263" y="40"/>
                    <a:pt x="263" y="37"/>
                  </a:cubicBezTo>
                  <a:cubicBezTo>
                    <a:pt x="263" y="33"/>
                    <a:pt x="264" y="24"/>
                    <a:pt x="261" y="20"/>
                  </a:cubicBezTo>
                  <a:cubicBezTo>
                    <a:pt x="259" y="15"/>
                    <a:pt x="254" y="12"/>
                    <a:pt x="252" y="10"/>
                  </a:cubicBezTo>
                  <a:cubicBezTo>
                    <a:pt x="249" y="8"/>
                    <a:pt x="243" y="2"/>
                    <a:pt x="236" y="2"/>
                  </a:cubicBezTo>
                  <a:cubicBezTo>
                    <a:pt x="229" y="1"/>
                    <a:pt x="225" y="0"/>
                    <a:pt x="219" y="3"/>
                  </a:cubicBezTo>
                  <a:cubicBezTo>
                    <a:pt x="212" y="7"/>
                    <a:pt x="207" y="11"/>
                    <a:pt x="203" y="17"/>
                  </a:cubicBezTo>
                  <a:cubicBezTo>
                    <a:pt x="198" y="22"/>
                    <a:pt x="199" y="32"/>
                    <a:pt x="201" y="37"/>
                  </a:cubicBezTo>
                  <a:cubicBezTo>
                    <a:pt x="203" y="41"/>
                    <a:pt x="205" y="50"/>
                    <a:pt x="205" y="50"/>
                  </a:cubicBezTo>
                  <a:cubicBezTo>
                    <a:pt x="197" y="44"/>
                    <a:pt x="203" y="63"/>
                    <a:pt x="203" y="63"/>
                  </a:cubicBezTo>
                  <a:cubicBezTo>
                    <a:pt x="205" y="74"/>
                    <a:pt x="211" y="71"/>
                    <a:pt x="211" y="71"/>
                  </a:cubicBezTo>
                  <a:cubicBezTo>
                    <a:pt x="210" y="73"/>
                    <a:pt x="213" y="86"/>
                    <a:pt x="213" y="86"/>
                  </a:cubicBezTo>
                  <a:cubicBezTo>
                    <a:pt x="211" y="86"/>
                    <a:pt x="201" y="96"/>
                    <a:pt x="201" y="96"/>
                  </a:cubicBezTo>
                  <a:cubicBezTo>
                    <a:pt x="198" y="98"/>
                    <a:pt x="195" y="98"/>
                    <a:pt x="195" y="98"/>
                  </a:cubicBezTo>
                  <a:cubicBezTo>
                    <a:pt x="187" y="100"/>
                    <a:pt x="160" y="106"/>
                    <a:pt x="152" y="107"/>
                  </a:cubicBezTo>
                  <a:cubicBezTo>
                    <a:pt x="145" y="108"/>
                    <a:pt x="142" y="123"/>
                    <a:pt x="140" y="131"/>
                  </a:cubicBezTo>
                  <a:cubicBezTo>
                    <a:pt x="137" y="138"/>
                    <a:pt x="135" y="145"/>
                    <a:pt x="132" y="150"/>
                  </a:cubicBezTo>
                  <a:cubicBezTo>
                    <a:pt x="129" y="155"/>
                    <a:pt x="130" y="157"/>
                    <a:pt x="128" y="163"/>
                  </a:cubicBezTo>
                  <a:cubicBezTo>
                    <a:pt x="126" y="169"/>
                    <a:pt x="128" y="169"/>
                    <a:pt x="123" y="173"/>
                  </a:cubicBezTo>
                  <a:cubicBezTo>
                    <a:pt x="119" y="176"/>
                    <a:pt x="119" y="179"/>
                    <a:pt x="119" y="179"/>
                  </a:cubicBezTo>
                  <a:cubicBezTo>
                    <a:pt x="119" y="179"/>
                    <a:pt x="119" y="182"/>
                    <a:pt x="118" y="179"/>
                  </a:cubicBezTo>
                  <a:cubicBezTo>
                    <a:pt x="117" y="175"/>
                    <a:pt x="115" y="175"/>
                    <a:pt x="111" y="170"/>
                  </a:cubicBezTo>
                  <a:cubicBezTo>
                    <a:pt x="106" y="165"/>
                    <a:pt x="105" y="161"/>
                    <a:pt x="102" y="159"/>
                  </a:cubicBezTo>
                  <a:cubicBezTo>
                    <a:pt x="100" y="157"/>
                    <a:pt x="99" y="157"/>
                    <a:pt x="96" y="153"/>
                  </a:cubicBezTo>
                  <a:cubicBezTo>
                    <a:pt x="94" y="150"/>
                    <a:pt x="83" y="134"/>
                    <a:pt x="83" y="134"/>
                  </a:cubicBezTo>
                  <a:cubicBezTo>
                    <a:pt x="80" y="134"/>
                    <a:pt x="80" y="134"/>
                    <a:pt x="80" y="134"/>
                  </a:cubicBezTo>
                  <a:cubicBezTo>
                    <a:pt x="80" y="134"/>
                    <a:pt x="81" y="133"/>
                    <a:pt x="79" y="131"/>
                  </a:cubicBezTo>
                  <a:cubicBezTo>
                    <a:pt x="77" y="129"/>
                    <a:pt x="76" y="127"/>
                    <a:pt x="74" y="123"/>
                  </a:cubicBezTo>
                  <a:cubicBezTo>
                    <a:pt x="73" y="119"/>
                    <a:pt x="67" y="110"/>
                    <a:pt x="67" y="110"/>
                  </a:cubicBezTo>
                  <a:cubicBezTo>
                    <a:pt x="65" y="107"/>
                    <a:pt x="63" y="103"/>
                    <a:pt x="63" y="103"/>
                  </a:cubicBezTo>
                  <a:cubicBezTo>
                    <a:pt x="60" y="95"/>
                    <a:pt x="56" y="94"/>
                    <a:pt x="56" y="94"/>
                  </a:cubicBezTo>
                  <a:cubicBezTo>
                    <a:pt x="46" y="94"/>
                    <a:pt x="55" y="106"/>
                    <a:pt x="55" y="106"/>
                  </a:cubicBezTo>
                  <a:cubicBezTo>
                    <a:pt x="57" y="109"/>
                    <a:pt x="53" y="113"/>
                    <a:pt x="49" y="113"/>
                  </a:cubicBezTo>
                  <a:cubicBezTo>
                    <a:pt x="45" y="112"/>
                    <a:pt x="39" y="112"/>
                    <a:pt x="36" y="111"/>
                  </a:cubicBezTo>
                  <a:cubicBezTo>
                    <a:pt x="32" y="110"/>
                    <a:pt x="20" y="102"/>
                    <a:pt x="20" y="102"/>
                  </a:cubicBezTo>
                  <a:cubicBezTo>
                    <a:pt x="17" y="99"/>
                    <a:pt x="13" y="101"/>
                    <a:pt x="13" y="101"/>
                  </a:cubicBezTo>
                  <a:cubicBezTo>
                    <a:pt x="0" y="102"/>
                    <a:pt x="28" y="118"/>
                    <a:pt x="28" y="118"/>
                  </a:cubicBezTo>
                  <a:close/>
                  <a:moveTo>
                    <a:pt x="212" y="228"/>
                  </a:moveTo>
                  <a:cubicBezTo>
                    <a:pt x="212" y="228"/>
                    <a:pt x="216" y="210"/>
                    <a:pt x="215" y="189"/>
                  </a:cubicBezTo>
                  <a:cubicBezTo>
                    <a:pt x="215" y="189"/>
                    <a:pt x="211" y="118"/>
                    <a:pt x="210" y="112"/>
                  </a:cubicBezTo>
                  <a:cubicBezTo>
                    <a:pt x="210" y="112"/>
                    <a:pt x="206" y="93"/>
                    <a:pt x="212" y="88"/>
                  </a:cubicBezTo>
                  <a:cubicBezTo>
                    <a:pt x="212" y="88"/>
                    <a:pt x="230" y="112"/>
                    <a:pt x="238" y="113"/>
                  </a:cubicBezTo>
                  <a:cubicBezTo>
                    <a:pt x="238" y="113"/>
                    <a:pt x="230" y="115"/>
                    <a:pt x="228" y="119"/>
                  </a:cubicBezTo>
                  <a:cubicBezTo>
                    <a:pt x="238" y="128"/>
                    <a:pt x="238" y="128"/>
                    <a:pt x="238" y="128"/>
                  </a:cubicBezTo>
                  <a:cubicBezTo>
                    <a:pt x="238" y="128"/>
                    <a:pt x="232" y="142"/>
                    <a:pt x="233" y="149"/>
                  </a:cubicBezTo>
                  <a:cubicBezTo>
                    <a:pt x="233" y="149"/>
                    <a:pt x="242" y="234"/>
                    <a:pt x="235" y="257"/>
                  </a:cubicBezTo>
                  <a:cubicBezTo>
                    <a:pt x="254" y="273"/>
                    <a:pt x="254" y="273"/>
                    <a:pt x="254" y="273"/>
                  </a:cubicBezTo>
                  <a:cubicBezTo>
                    <a:pt x="266" y="255"/>
                    <a:pt x="266" y="255"/>
                    <a:pt x="266" y="255"/>
                  </a:cubicBezTo>
                  <a:cubicBezTo>
                    <a:pt x="266" y="255"/>
                    <a:pt x="269" y="167"/>
                    <a:pt x="245" y="136"/>
                  </a:cubicBezTo>
                  <a:cubicBezTo>
                    <a:pt x="245" y="136"/>
                    <a:pt x="242" y="119"/>
                    <a:pt x="249" y="116"/>
                  </a:cubicBezTo>
                  <a:cubicBezTo>
                    <a:pt x="249" y="116"/>
                    <a:pt x="244" y="111"/>
                    <a:pt x="240" y="113"/>
                  </a:cubicBezTo>
                  <a:cubicBezTo>
                    <a:pt x="240" y="113"/>
                    <a:pt x="253" y="102"/>
                    <a:pt x="254" y="94"/>
                  </a:cubicBezTo>
                  <a:cubicBezTo>
                    <a:pt x="256" y="91"/>
                    <a:pt x="256" y="91"/>
                    <a:pt x="256" y="91"/>
                  </a:cubicBezTo>
                  <a:cubicBezTo>
                    <a:pt x="256" y="91"/>
                    <a:pt x="260" y="117"/>
                    <a:pt x="261" y="130"/>
                  </a:cubicBezTo>
                  <a:cubicBezTo>
                    <a:pt x="261" y="130"/>
                    <a:pt x="265" y="189"/>
                    <a:pt x="266" y="195"/>
                  </a:cubicBezTo>
                  <a:cubicBezTo>
                    <a:pt x="268" y="201"/>
                    <a:pt x="273" y="228"/>
                    <a:pt x="273" y="234"/>
                  </a:cubicBezTo>
                  <a:cubicBezTo>
                    <a:pt x="274" y="239"/>
                    <a:pt x="277" y="258"/>
                    <a:pt x="275" y="263"/>
                  </a:cubicBezTo>
                  <a:cubicBezTo>
                    <a:pt x="274" y="269"/>
                    <a:pt x="275" y="274"/>
                    <a:pt x="275" y="274"/>
                  </a:cubicBezTo>
                  <a:cubicBezTo>
                    <a:pt x="275" y="274"/>
                    <a:pt x="258" y="278"/>
                    <a:pt x="250" y="276"/>
                  </a:cubicBezTo>
                  <a:cubicBezTo>
                    <a:pt x="250" y="276"/>
                    <a:pt x="232" y="275"/>
                    <a:pt x="228" y="276"/>
                  </a:cubicBezTo>
                  <a:cubicBezTo>
                    <a:pt x="228" y="276"/>
                    <a:pt x="202" y="273"/>
                    <a:pt x="200" y="270"/>
                  </a:cubicBezTo>
                  <a:cubicBezTo>
                    <a:pt x="200" y="270"/>
                    <a:pt x="206" y="238"/>
                    <a:pt x="212" y="228"/>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nvSpPr>
        <p:spPr bwMode="auto">
          <a:xfrm rot="5400000">
            <a:off x="162821" y="1861939"/>
            <a:ext cx="5435857" cy="3108979"/>
          </a:xfrm>
          <a:custGeom>
            <a:avLst/>
            <a:gdLst>
              <a:gd name="T0" fmla="*/ 3852 w 3883"/>
              <a:gd name="T1" fmla="*/ 2180 h 2257"/>
              <a:gd name="T2" fmla="*/ 3066 w 3883"/>
              <a:gd name="T3" fmla="*/ 196 h 2257"/>
              <a:gd name="T4" fmla="*/ 2777 w 3883"/>
              <a:gd name="T5" fmla="*/ 0 h 2257"/>
              <a:gd name="T6" fmla="*/ 1941 w 3883"/>
              <a:gd name="T7" fmla="*/ 0 h 2257"/>
              <a:gd name="T8" fmla="*/ 1106 w 3883"/>
              <a:gd name="T9" fmla="*/ 0 h 2257"/>
              <a:gd name="T10" fmla="*/ 817 w 3883"/>
              <a:gd name="T11" fmla="*/ 196 h 2257"/>
              <a:gd name="T12" fmla="*/ 30 w 3883"/>
              <a:gd name="T13" fmla="*/ 2180 h 2257"/>
              <a:gd name="T14" fmla="*/ 0 w 3883"/>
              <a:gd name="T15" fmla="*/ 2257 h 2257"/>
              <a:gd name="T16" fmla="*/ 3883 w 3883"/>
              <a:gd name="T17" fmla="*/ 2257 h 2257"/>
              <a:gd name="T18" fmla="*/ 3852 w 3883"/>
              <a:gd name="T19" fmla="*/ 2180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3" h="2257">
                <a:moveTo>
                  <a:pt x="3852" y="2180"/>
                </a:moveTo>
                <a:cubicBezTo>
                  <a:pt x="3066" y="196"/>
                  <a:pt x="3066" y="196"/>
                  <a:pt x="3066" y="196"/>
                </a:cubicBezTo>
                <a:cubicBezTo>
                  <a:pt x="3023" y="88"/>
                  <a:pt x="2893" y="0"/>
                  <a:pt x="2777" y="0"/>
                </a:cubicBezTo>
                <a:cubicBezTo>
                  <a:pt x="1941" y="0"/>
                  <a:pt x="1941" y="0"/>
                  <a:pt x="1941" y="0"/>
                </a:cubicBezTo>
                <a:cubicBezTo>
                  <a:pt x="1106" y="0"/>
                  <a:pt x="1106" y="0"/>
                  <a:pt x="1106" y="0"/>
                </a:cubicBezTo>
                <a:cubicBezTo>
                  <a:pt x="990" y="0"/>
                  <a:pt x="860" y="88"/>
                  <a:pt x="817" y="196"/>
                </a:cubicBezTo>
                <a:cubicBezTo>
                  <a:pt x="30" y="2180"/>
                  <a:pt x="30" y="2180"/>
                  <a:pt x="30" y="2180"/>
                </a:cubicBezTo>
                <a:cubicBezTo>
                  <a:pt x="20" y="2205"/>
                  <a:pt x="11" y="2231"/>
                  <a:pt x="0" y="2257"/>
                </a:cubicBezTo>
                <a:cubicBezTo>
                  <a:pt x="3883" y="2257"/>
                  <a:pt x="3883" y="2257"/>
                  <a:pt x="3883" y="2257"/>
                </a:cubicBezTo>
                <a:cubicBezTo>
                  <a:pt x="3872" y="2231"/>
                  <a:pt x="3862" y="2205"/>
                  <a:pt x="3852" y="2180"/>
                </a:cubicBezTo>
                <a:close/>
              </a:path>
            </a:pathLst>
          </a:custGeom>
          <a:solidFill>
            <a:srgbClr val="3A4549"/>
          </a:solidFill>
          <a:ln>
            <a:noFill/>
          </a:ln>
        </p:spPr>
        <p:txBody>
          <a:bodyPr vert="horz" wrap="square" lIns="91440" tIns="45720" rIns="91440" bIns="45720" numCol="1" anchor="t" anchorCtr="0" compatLnSpc="1"/>
          <a:lstStyle/>
          <a:p>
            <a:endParaRPr lang="zh-CN" altLang="en-US"/>
          </a:p>
        </p:txBody>
      </p:sp>
      <p:sp>
        <p:nvSpPr>
          <p:cNvPr id="4" name="MH_Number_1"/>
          <p:cNvSpPr/>
          <p:nvPr>
            <p:custDataLst>
              <p:tags r:id="rId1"/>
            </p:custDataLst>
          </p:nvPr>
        </p:nvSpPr>
        <p:spPr>
          <a:xfrm>
            <a:off x="3333698" y="2338725"/>
            <a:ext cx="2184856" cy="2183380"/>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07</a:t>
            </a:r>
            <a:endParaRPr lang="zh-CN" altLang="en-US"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5690152" y="3405982"/>
            <a:ext cx="4776507" cy="972961"/>
          </a:xfrm>
          <a:prstGeom prst="rect">
            <a:avLst/>
          </a:prstGeom>
        </p:spPr>
        <p:txBody>
          <a:bodyPr/>
          <a:lstStyle/>
          <a:p>
            <a:pPr algn="just">
              <a:lnSpc>
                <a:spcPct val="130000"/>
              </a:lnSpc>
              <a:spcBef>
                <a:spcPts val="600"/>
              </a:spcBef>
              <a:spcAft>
                <a:spcPts val="600"/>
              </a:spcAft>
              <a:buClr>
                <a:srgbClr val="00B050"/>
              </a:buClr>
              <a:buSzPct val="80000"/>
              <a:defRPr/>
            </a:pPr>
            <a:endParaRPr lang="zh-CN" altLang="en-US" sz="16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15" name="自由: 形状 14"/>
          <p:cNvSpPr>
            <a:spLocks noChangeArrowheads="1"/>
          </p:cNvSpPr>
          <p:nvPr/>
        </p:nvSpPr>
        <p:spPr bwMode="auto">
          <a:xfrm rot="5400000">
            <a:off x="-2875363" y="2656379"/>
            <a:ext cx="6858002" cy="1545241"/>
          </a:xfrm>
          <a:custGeom>
            <a:avLst/>
            <a:gdLst>
              <a:gd name="connsiteX0" fmla="*/ 0 w 6858002"/>
              <a:gd name="connsiteY0" fmla="*/ 1545241 h 1545241"/>
              <a:gd name="connsiteX1" fmla="*/ 0 w 6858002"/>
              <a:gd name="connsiteY1" fmla="*/ 234058 h 1545241"/>
              <a:gd name="connsiteX2" fmla="*/ 440306 w 6858002"/>
              <a:gd name="connsiteY2" fmla="*/ 234058 h 1545241"/>
              <a:gd name="connsiteX3" fmla="*/ 678211 w 6858002"/>
              <a:gd name="connsiteY3" fmla="*/ 76364 h 1545241"/>
              <a:gd name="connsiteX4" fmla="*/ 693629 w 6858002"/>
              <a:gd name="connsiteY4" fmla="*/ 0 h 1545241"/>
              <a:gd name="connsiteX5" fmla="*/ 6139232 w 6858002"/>
              <a:gd name="connsiteY5" fmla="*/ 0 h 1545241"/>
              <a:gd name="connsiteX6" fmla="*/ 6154649 w 6858002"/>
              <a:gd name="connsiteY6" fmla="*/ 76364 h 1545241"/>
              <a:gd name="connsiteX7" fmla="*/ 6392555 w 6858002"/>
              <a:gd name="connsiteY7" fmla="*/ 234058 h 1545241"/>
              <a:gd name="connsiteX8" fmla="*/ 6858002 w 6858002"/>
              <a:gd name="connsiteY8" fmla="*/ 234058 h 1545241"/>
              <a:gd name="connsiteX9" fmla="*/ 6858002 w 6858002"/>
              <a:gd name="connsiteY9" fmla="*/ 1545241 h 154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8002" h="1545241">
                <a:moveTo>
                  <a:pt x="0" y="1545241"/>
                </a:moveTo>
                <a:lnTo>
                  <a:pt x="0" y="234058"/>
                </a:lnTo>
                <a:lnTo>
                  <a:pt x="440306" y="234058"/>
                </a:lnTo>
                <a:cubicBezTo>
                  <a:pt x="547254" y="234058"/>
                  <a:pt x="639015" y="169035"/>
                  <a:pt x="678211" y="76364"/>
                </a:cubicBezTo>
                <a:lnTo>
                  <a:pt x="693629" y="0"/>
                </a:lnTo>
                <a:lnTo>
                  <a:pt x="6139232" y="0"/>
                </a:lnTo>
                <a:lnTo>
                  <a:pt x="6154649" y="76364"/>
                </a:lnTo>
                <a:cubicBezTo>
                  <a:pt x="6193845" y="169035"/>
                  <a:pt x="6285606" y="234058"/>
                  <a:pt x="6392555" y="234058"/>
                </a:cubicBezTo>
                <a:lnTo>
                  <a:pt x="6858002" y="234058"/>
                </a:lnTo>
                <a:lnTo>
                  <a:pt x="6858002" y="1545241"/>
                </a:lnTo>
                <a:close/>
              </a:path>
            </a:pathLst>
          </a:cu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16" name="矩形 15"/>
          <p:cNvSpPr/>
          <p:nvPr/>
        </p:nvSpPr>
        <p:spPr>
          <a:xfrm>
            <a:off x="419100" y="0"/>
            <a:ext cx="13453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H="1">
            <a:off x="288331" y="0"/>
            <a:ext cx="6726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9"/>
          <p:cNvSpPr/>
          <p:nvPr/>
        </p:nvSpPr>
        <p:spPr bwMode="auto">
          <a:xfrm rot="10800000">
            <a:off x="10013950" y="-4063"/>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
        <p:nvSpPr>
          <p:cNvPr id="25" name="Freeform 9"/>
          <p:cNvSpPr/>
          <p:nvPr/>
        </p:nvSpPr>
        <p:spPr bwMode="auto">
          <a:xfrm rot="10800000" flipV="1">
            <a:off x="10013950" y="5146891"/>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
        <p:nvSpPr>
          <p:cNvPr id="9" name="MH_Entry_1"/>
          <p:cNvSpPr/>
          <p:nvPr>
            <p:custDataLst>
              <p:tags r:id="rId2"/>
            </p:custDataLst>
          </p:nvPr>
        </p:nvSpPr>
        <p:spPr>
          <a:xfrm>
            <a:off x="5690235" y="2170430"/>
            <a:ext cx="4803775" cy="1164590"/>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914390" y="2568575"/>
            <a:ext cx="4808220" cy="583565"/>
          </a:xfrm>
          <a:prstGeom prst="rect">
            <a:avLst/>
          </a:prstGeom>
          <a:noFill/>
        </p:spPr>
        <p:txBody>
          <a:bodyPr wrap="square" rtlCol="0">
            <a:spAutoFit/>
          </a:bodyPr>
          <a:p>
            <a:r>
              <a:rPr lang="zh-CN" altLang="en-US" sz="3200"/>
              <a:t>创新及社会、经济效益</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99585" y="394970"/>
            <a:ext cx="2840355" cy="868045"/>
            <a:chOff x="4580911" y="395237"/>
            <a:chExt cx="2029439" cy="521970"/>
          </a:xfrm>
        </p:grpSpPr>
        <p:sp>
          <p:nvSpPr>
            <p:cNvPr id="5" name="矩形 4"/>
            <p:cNvSpPr/>
            <p:nvPr/>
          </p:nvSpPr>
          <p:spPr>
            <a:xfrm>
              <a:off x="4580911" y="395237"/>
              <a:ext cx="2029439" cy="304705"/>
            </a:xfrm>
            <a:prstGeom prst="rect">
              <a:avLst/>
            </a:prstGeom>
            <a:solidFill>
              <a:srgbClr val="192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创新及社会、经济效益</a:t>
              </a:r>
              <a:endParaRPr kumimoji="0" lang="zh-CN" altLang="en-US" sz="2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sp>
          <p:nvSpPr>
            <p:cNvPr id="6" name="文本框 5"/>
            <p:cNvSpPr txBox="1"/>
            <p:nvPr/>
          </p:nvSpPr>
          <p:spPr>
            <a:xfrm>
              <a:off x="5285521" y="395237"/>
              <a:ext cx="309880" cy="521970"/>
            </a:xfrm>
            <a:prstGeom prst="rect">
              <a:avLst/>
            </a:prstGeom>
            <a:noFill/>
            <a:effectLst>
              <a:outerShdw blurRad="63500" sx="102000" sy="102000" algn="ctr" rotWithShape="0">
                <a:prstClr val="black">
                  <a:alpha val="40000"/>
                </a:prstClr>
              </a:outerShdw>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sp>
        <p:nvSpPr>
          <p:cNvPr id="2" name="文本框 1"/>
          <p:cNvSpPr txBox="1"/>
          <p:nvPr/>
        </p:nvSpPr>
        <p:spPr>
          <a:xfrm>
            <a:off x="3851910" y="1830070"/>
            <a:ext cx="5154930" cy="4338320"/>
          </a:xfrm>
          <a:prstGeom prst="rect">
            <a:avLst/>
          </a:prstGeom>
          <a:noFill/>
        </p:spPr>
        <p:txBody>
          <a:bodyPr wrap="square" rtlCol="0">
            <a:spAutoFit/>
          </a:bodyPr>
          <a:p>
            <a:endParaRPr lang="zh-CN" altLang="en-US" sz="2000"/>
          </a:p>
          <a:p>
            <a:r>
              <a:rPr lang="zh-CN" altLang="en-US" sz="2000"/>
              <a:t>1.有效整合高校体育人力资源和体育设施、社区体育设施资源，发挥社会资源效益的最大化，避免公司成本负担。    </a:t>
            </a:r>
            <a:endParaRPr lang="zh-CN" altLang="en-US" sz="2000"/>
          </a:p>
          <a:p>
            <a:r>
              <a:rPr lang="zh-CN" altLang="en-US" sz="2000"/>
              <a:t>2.四大产品，有序推进，最后形成产品线多样化组合。</a:t>
            </a:r>
            <a:endParaRPr lang="zh-CN" altLang="en-US" sz="2000"/>
          </a:p>
          <a:p>
            <a:r>
              <a:rPr lang="zh-CN" altLang="en-US" sz="2000"/>
              <a:t>3.公司产品“绿色环保”，服务有需要的人员和单位，化解社会难题，避免资源浪费，能带动一批人员就业，并能大量吸纳短期兼职人员。</a:t>
            </a:r>
            <a:endParaRPr lang="zh-CN" altLang="en-US" sz="2000"/>
          </a:p>
          <a:p>
            <a:r>
              <a:rPr lang="zh-CN" altLang="en-US" sz="2000"/>
              <a:t>4.从财务分析看，环球体育具有较好经济效益，充分发挥体育产业的经济服务功能。</a:t>
            </a:r>
            <a:endParaRPr lang="zh-CN" altLang="en-US" sz="2000"/>
          </a:p>
          <a:p>
            <a:endParaRPr lang="zh-CN" altLang="en-US"/>
          </a:p>
          <a:p>
            <a:r>
              <a:rPr lang="zh-CN" altLang="en-US"/>
              <a:t>         </a:t>
            </a:r>
            <a:endParaRPr lang="zh-CN" altLang="en-US"/>
          </a:p>
        </p:txBody>
      </p:sp>
      <p:grpSp>
        <p:nvGrpSpPr>
          <p:cNvPr id="192" name="组合 118"/>
          <p:cNvGrpSpPr/>
          <p:nvPr/>
        </p:nvGrpSpPr>
        <p:grpSpPr bwMode="auto">
          <a:xfrm>
            <a:off x="0" y="2936240"/>
            <a:ext cx="3851910" cy="2418715"/>
            <a:chOff x="0" y="0"/>
            <a:chExt cx="1312862" cy="1152524"/>
          </a:xfrm>
          <a:solidFill>
            <a:srgbClr val="302A28"/>
          </a:solidFill>
        </p:grpSpPr>
        <p:sp>
          <p:nvSpPr>
            <p:cNvPr id="193" name="Freeform 75"/>
            <p:cNvSpPr>
              <a:spLocks noEditPoints="1" noChangeArrowheads="1"/>
            </p:cNvSpPr>
            <p:nvPr/>
          </p:nvSpPr>
          <p:spPr bwMode="auto">
            <a:xfrm>
              <a:off x="247650" y="0"/>
              <a:ext cx="819150" cy="677862"/>
            </a:xfrm>
            <a:custGeom>
              <a:avLst/>
              <a:gdLst>
                <a:gd name="T0" fmla="*/ 271 w 295"/>
                <a:gd name="T1" fmla="*/ 244 h 244"/>
                <a:gd name="T2" fmla="*/ 23 w 295"/>
                <a:gd name="T3" fmla="*/ 244 h 244"/>
                <a:gd name="T4" fmla="*/ 0 w 295"/>
                <a:gd name="T5" fmla="*/ 220 h 244"/>
                <a:gd name="T6" fmla="*/ 0 w 295"/>
                <a:gd name="T7" fmla="*/ 24 h 244"/>
                <a:gd name="T8" fmla="*/ 23 w 295"/>
                <a:gd name="T9" fmla="*/ 0 h 244"/>
                <a:gd name="T10" fmla="*/ 271 w 295"/>
                <a:gd name="T11" fmla="*/ 0 h 244"/>
                <a:gd name="T12" fmla="*/ 295 w 295"/>
                <a:gd name="T13" fmla="*/ 24 h 244"/>
                <a:gd name="T14" fmla="*/ 295 w 295"/>
                <a:gd name="T15" fmla="*/ 220 h 244"/>
                <a:gd name="T16" fmla="*/ 271 w 295"/>
                <a:gd name="T17" fmla="*/ 244 h 244"/>
                <a:gd name="T18" fmla="*/ 23 w 295"/>
                <a:gd name="T19" fmla="*/ 13 h 244"/>
                <a:gd name="T20" fmla="*/ 12 w 295"/>
                <a:gd name="T21" fmla="*/ 24 h 244"/>
                <a:gd name="T22" fmla="*/ 12 w 295"/>
                <a:gd name="T23" fmla="*/ 220 h 244"/>
                <a:gd name="T24" fmla="*/ 23 w 295"/>
                <a:gd name="T25" fmla="*/ 232 h 244"/>
                <a:gd name="T26" fmla="*/ 271 w 295"/>
                <a:gd name="T27" fmla="*/ 232 h 244"/>
                <a:gd name="T28" fmla="*/ 282 w 295"/>
                <a:gd name="T29" fmla="*/ 220 h 244"/>
                <a:gd name="T30" fmla="*/ 282 w 295"/>
                <a:gd name="T31" fmla="*/ 24 h 244"/>
                <a:gd name="T32" fmla="*/ 271 w 295"/>
                <a:gd name="T33" fmla="*/ 13 h 244"/>
                <a:gd name="T34" fmla="*/ 23 w 295"/>
                <a:gd name="T35" fmla="*/ 13 h 2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5"/>
                <a:gd name="T55" fmla="*/ 0 h 244"/>
                <a:gd name="T56" fmla="*/ 295 w 295"/>
                <a:gd name="T57" fmla="*/ 244 h 2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5" h="244">
                  <a:moveTo>
                    <a:pt x="271" y="244"/>
                  </a:moveTo>
                  <a:cubicBezTo>
                    <a:pt x="23" y="244"/>
                    <a:pt x="23" y="244"/>
                    <a:pt x="23" y="244"/>
                  </a:cubicBezTo>
                  <a:cubicBezTo>
                    <a:pt x="10" y="244"/>
                    <a:pt x="0" y="234"/>
                    <a:pt x="0" y="220"/>
                  </a:cubicBezTo>
                  <a:cubicBezTo>
                    <a:pt x="0" y="24"/>
                    <a:pt x="0" y="24"/>
                    <a:pt x="0" y="24"/>
                  </a:cubicBezTo>
                  <a:cubicBezTo>
                    <a:pt x="0" y="11"/>
                    <a:pt x="10" y="0"/>
                    <a:pt x="23" y="0"/>
                  </a:cubicBezTo>
                  <a:cubicBezTo>
                    <a:pt x="271" y="0"/>
                    <a:pt x="271" y="0"/>
                    <a:pt x="271" y="0"/>
                  </a:cubicBezTo>
                  <a:cubicBezTo>
                    <a:pt x="284" y="0"/>
                    <a:pt x="295" y="11"/>
                    <a:pt x="295" y="24"/>
                  </a:cubicBezTo>
                  <a:cubicBezTo>
                    <a:pt x="295" y="220"/>
                    <a:pt x="295" y="220"/>
                    <a:pt x="295" y="220"/>
                  </a:cubicBezTo>
                  <a:cubicBezTo>
                    <a:pt x="295" y="234"/>
                    <a:pt x="284" y="244"/>
                    <a:pt x="271" y="244"/>
                  </a:cubicBezTo>
                  <a:close/>
                  <a:moveTo>
                    <a:pt x="23" y="13"/>
                  </a:moveTo>
                  <a:cubicBezTo>
                    <a:pt x="17" y="13"/>
                    <a:pt x="12" y="18"/>
                    <a:pt x="12" y="24"/>
                  </a:cubicBezTo>
                  <a:cubicBezTo>
                    <a:pt x="12" y="220"/>
                    <a:pt x="12" y="220"/>
                    <a:pt x="12" y="220"/>
                  </a:cubicBezTo>
                  <a:cubicBezTo>
                    <a:pt x="12" y="227"/>
                    <a:pt x="17" y="232"/>
                    <a:pt x="23" y="232"/>
                  </a:cubicBezTo>
                  <a:cubicBezTo>
                    <a:pt x="271" y="232"/>
                    <a:pt x="271" y="232"/>
                    <a:pt x="271" y="232"/>
                  </a:cubicBezTo>
                  <a:cubicBezTo>
                    <a:pt x="277" y="232"/>
                    <a:pt x="282" y="227"/>
                    <a:pt x="282" y="220"/>
                  </a:cubicBezTo>
                  <a:cubicBezTo>
                    <a:pt x="282" y="24"/>
                    <a:pt x="282" y="24"/>
                    <a:pt x="282" y="24"/>
                  </a:cubicBezTo>
                  <a:cubicBezTo>
                    <a:pt x="282" y="18"/>
                    <a:pt x="277" y="13"/>
                    <a:pt x="271" y="13"/>
                  </a:cubicBezTo>
                  <a:lnTo>
                    <a:pt x="23" y="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194" name="Freeform 76"/>
            <p:cNvSpPr>
              <a:spLocks noEditPoints="1" noChangeArrowheads="1"/>
            </p:cNvSpPr>
            <p:nvPr/>
          </p:nvSpPr>
          <p:spPr bwMode="auto">
            <a:xfrm>
              <a:off x="319088" y="49212"/>
              <a:ext cx="696912" cy="609600"/>
            </a:xfrm>
            <a:custGeom>
              <a:avLst/>
              <a:gdLst>
                <a:gd name="T0" fmla="*/ 238 w 251"/>
                <a:gd name="T1" fmla="*/ 170 h 219"/>
                <a:gd name="T2" fmla="*/ 189 w 251"/>
                <a:gd name="T3" fmla="*/ 148 h 219"/>
                <a:gd name="T4" fmla="*/ 170 w 251"/>
                <a:gd name="T5" fmla="*/ 124 h 219"/>
                <a:gd name="T6" fmla="*/ 172 w 251"/>
                <a:gd name="T7" fmla="*/ 102 h 219"/>
                <a:gd name="T8" fmla="*/ 172 w 251"/>
                <a:gd name="T9" fmla="*/ 102 h 219"/>
                <a:gd name="T10" fmla="*/ 173 w 251"/>
                <a:gd name="T11" fmla="*/ 101 h 219"/>
                <a:gd name="T12" fmla="*/ 175 w 251"/>
                <a:gd name="T13" fmla="*/ 100 h 219"/>
                <a:gd name="T14" fmla="*/ 177 w 251"/>
                <a:gd name="T15" fmla="*/ 98 h 219"/>
                <a:gd name="T16" fmla="*/ 179 w 251"/>
                <a:gd name="T17" fmla="*/ 96 h 219"/>
                <a:gd name="T18" fmla="*/ 180 w 251"/>
                <a:gd name="T19" fmla="*/ 95 h 219"/>
                <a:gd name="T20" fmla="*/ 181 w 251"/>
                <a:gd name="T21" fmla="*/ 93 h 219"/>
                <a:gd name="T22" fmla="*/ 182 w 251"/>
                <a:gd name="T23" fmla="*/ 92 h 219"/>
                <a:gd name="T24" fmla="*/ 200 w 251"/>
                <a:gd name="T25" fmla="*/ 65 h 219"/>
                <a:gd name="T26" fmla="*/ 141 w 251"/>
                <a:gd name="T27" fmla="*/ 0 h 219"/>
                <a:gd name="T28" fmla="*/ 80 w 251"/>
                <a:gd name="T29" fmla="*/ 61 h 219"/>
                <a:gd name="T30" fmla="*/ 107 w 251"/>
                <a:gd name="T31" fmla="*/ 90 h 219"/>
                <a:gd name="T32" fmla="*/ 108 w 251"/>
                <a:gd name="T33" fmla="*/ 113 h 219"/>
                <a:gd name="T34" fmla="*/ 124 w 251"/>
                <a:gd name="T35" fmla="*/ 143 h 219"/>
                <a:gd name="T36" fmla="*/ 136 w 251"/>
                <a:gd name="T37" fmla="*/ 172 h 219"/>
                <a:gd name="T38" fmla="*/ 108 w 251"/>
                <a:gd name="T39" fmla="*/ 113 h 219"/>
                <a:gd name="T40" fmla="*/ 24 w 251"/>
                <a:gd name="T41" fmla="*/ 152 h 219"/>
                <a:gd name="T42" fmla="*/ 4 w 251"/>
                <a:gd name="T43" fmla="*/ 213 h 219"/>
                <a:gd name="T44" fmla="*/ 251 w 251"/>
                <a:gd name="T45" fmla="*/ 219 h 219"/>
                <a:gd name="T46" fmla="*/ 175 w 251"/>
                <a:gd name="T47" fmla="*/ 95 h 219"/>
                <a:gd name="T48" fmla="*/ 176 w 251"/>
                <a:gd name="T49" fmla="*/ 94 h 219"/>
                <a:gd name="T50" fmla="*/ 177 w 251"/>
                <a:gd name="T51" fmla="*/ 94 h 219"/>
                <a:gd name="T52" fmla="*/ 179 w 251"/>
                <a:gd name="T53" fmla="*/ 89 h 219"/>
                <a:gd name="T54" fmla="*/ 179 w 251"/>
                <a:gd name="T55" fmla="*/ 89 h 219"/>
                <a:gd name="T56" fmla="*/ 178 w 251"/>
                <a:gd name="T57" fmla="*/ 92 h 219"/>
                <a:gd name="T58" fmla="*/ 178 w 251"/>
                <a:gd name="T59" fmla="*/ 92 h 219"/>
                <a:gd name="T60" fmla="*/ 178 w 251"/>
                <a:gd name="T61" fmla="*/ 92 h 219"/>
                <a:gd name="T62" fmla="*/ 174 w 251"/>
                <a:gd name="T63" fmla="*/ 97 h 219"/>
                <a:gd name="T64" fmla="*/ 104 w 251"/>
                <a:gd name="T65" fmla="*/ 40 h 219"/>
                <a:gd name="T66" fmla="*/ 141 w 251"/>
                <a:gd name="T67" fmla="*/ 4 h 219"/>
                <a:gd name="T68" fmla="*/ 144 w 251"/>
                <a:gd name="T69" fmla="*/ 10 h 219"/>
                <a:gd name="T70" fmla="*/ 143 w 251"/>
                <a:gd name="T71" fmla="*/ 105 h 219"/>
                <a:gd name="T72" fmla="*/ 160 w 251"/>
                <a:gd name="T73" fmla="*/ 102 h 219"/>
                <a:gd name="T74" fmla="*/ 174 w 251"/>
                <a:gd name="T75" fmla="*/ 97 h 219"/>
                <a:gd name="T76" fmla="*/ 171 w 251"/>
                <a:gd name="T77" fmla="*/ 103 h 219"/>
                <a:gd name="T78" fmla="*/ 160 w 251"/>
                <a:gd name="T79" fmla="*/ 106 h 219"/>
                <a:gd name="T80" fmla="*/ 143 w 251"/>
                <a:gd name="T81" fmla="*/ 105 h 219"/>
                <a:gd name="T82" fmla="*/ 164 w 251"/>
                <a:gd name="T83" fmla="*/ 192 h 219"/>
                <a:gd name="T84" fmla="*/ 158 w 251"/>
                <a:gd name="T85" fmla="*/ 145 h 219"/>
                <a:gd name="T86" fmla="*/ 171 w 251"/>
                <a:gd name="T87" fmla="*/ 125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1"/>
                <a:gd name="T133" fmla="*/ 0 h 219"/>
                <a:gd name="T134" fmla="*/ 251 w 2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1" h="219">
                  <a:moveTo>
                    <a:pt x="249" y="201"/>
                  </a:moveTo>
                  <a:cubicBezTo>
                    <a:pt x="247" y="195"/>
                    <a:pt x="248" y="174"/>
                    <a:pt x="238" y="170"/>
                  </a:cubicBezTo>
                  <a:cubicBezTo>
                    <a:pt x="238" y="170"/>
                    <a:pt x="220" y="159"/>
                    <a:pt x="213" y="158"/>
                  </a:cubicBezTo>
                  <a:cubicBezTo>
                    <a:pt x="206" y="156"/>
                    <a:pt x="193" y="151"/>
                    <a:pt x="189" y="148"/>
                  </a:cubicBezTo>
                  <a:cubicBezTo>
                    <a:pt x="185" y="145"/>
                    <a:pt x="177" y="142"/>
                    <a:pt x="177" y="142"/>
                  </a:cubicBezTo>
                  <a:cubicBezTo>
                    <a:pt x="177" y="142"/>
                    <a:pt x="173" y="124"/>
                    <a:pt x="170" y="124"/>
                  </a:cubicBezTo>
                  <a:cubicBezTo>
                    <a:pt x="170" y="124"/>
                    <a:pt x="170" y="106"/>
                    <a:pt x="172" y="102"/>
                  </a:cubicBezTo>
                  <a:cubicBezTo>
                    <a:pt x="172" y="102"/>
                    <a:pt x="172" y="102"/>
                    <a:pt x="172" y="102"/>
                  </a:cubicBezTo>
                  <a:cubicBezTo>
                    <a:pt x="172" y="102"/>
                    <a:pt x="172" y="102"/>
                    <a:pt x="172" y="102"/>
                  </a:cubicBezTo>
                  <a:cubicBezTo>
                    <a:pt x="172" y="102"/>
                    <a:pt x="172" y="102"/>
                    <a:pt x="172" y="102"/>
                  </a:cubicBezTo>
                  <a:cubicBezTo>
                    <a:pt x="173" y="102"/>
                    <a:pt x="173" y="101"/>
                    <a:pt x="173" y="101"/>
                  </a:cubicBezTo>
                  <a:cubicBezTo>
                    <a:pt x="173" y="101"/>
                    <a:pt x="173" y="101"/>
                    <a:pt x="173" y="101"/>
                  </a:cubicBezTo>
                  <a:cubicBezTo>
                    <a:pt x="174" y="101"/>
                    <a:pt x="174" y="100"/>
                    <a:pt x="175" y="100"/>
                  </a:cubicBezTo>
                  <a:cubicBezTo>
                    <a:pt x="175" y="100"/>
                    <a:pt x="175" y="100"/>
                    <a:pt x="175" y="100"/>
                  </a:cubicBezTo>
                  <a:cubicBezTo>
                    <a:pt x="176" y="99"/>
                    <a:pt x="176" y="99"/>
                    <a:pt x="176" y="99"/>
                  </a:cubicBezTo>
                  <a:cubicBezTo>
                    <a:pt x="177" y="98"/>
                    <a:pt x="177" y="98"/>
                    <a:pt x="177" y="98"/>
                  </a:cubicBezTo>
                  <a:cubicBezTo>
                    <a:pt x="178" y="98"/>
                    <a:pt x="178" y="97"/>
                    <a:pt x="178" y="97"/>
                  </a:cubicBezTo>
                  <a:cubicBezTo>
                    <a:pt x="178" y="97"/>
                    <a:pt x="179" y="97"/>
                    <a:pt x="179" y="96"/>
                  </a:cubicBezTo>
                  <a:cubicBezTo>
                    <a:pt x="179" y="96"/>
                    <a:pt x="179" y="96"/>
                    <a:pt x="180" y="96"/>
                  </a:cubicBezTo>
                  <a:cubicBezTo>
                    <a:pt x="180" y="95"/>
                    <a:pt x="180" y="95"/>
                    <a:pt x="180" y="95"/>
                  </a:cubicBezTo>
                  <a:cubicBezTo>
                    <a:pt x="180" y="95"/>
                    <a:pt x="181" y="94"/>
                    <a:pt x="181" y="94"/>
                  </a:cubicBezTo>
                  <a:cubicBezTo>
                    <a:pt x="181" y="94"/>
                    <a:pt x="181" y="94"/>
                    <a:pt x="181" y="93"/>
                  </a:cubicBezTo>
                  <a:cubicBezTo>
                    <a:pt x="182" y="93"/>
                    <a:pt x="182" y="93"/>
                    <a:pt x="182" y="92"/>
                  </a:cubicBezTo>
                  <a:cubicBezTo>
                    <a:pt x="182" y="92"/>
                    <a:pt x="182" y="92"/>
                    <a:pt x="182" y="92"/>
                  </a:cubicBezTo>
                  <a:cubicBezTo>
                    <a:pt x="183" y="91"/>
                    <a:pt x="183" y="91"/>
                    <a:pt x="183" y="90"/>
                  </a:cubicBezTo>
                  <a:cubicBezTo>
                    <a:pt x="183" y="90"/>
                    <a:pt x="195" y="92"/>
                    <a:pt x="200" y="65"/>
                  </a:cubicBezTo>
                  <a:cubicBezTo>
                    <a:pt x="205" y="43"/>
                    <a:pt x="190" y="38"/>
                    <a:pt x="190" y="38"/>
                  </a:cubicBezTo>
                  <a:cubicBezTo>
                    <a:pt x="190" y="38"/>
                    <a:pt x="185" y="0"/>
                    <a:pt x="141" y="0"/>
                  </a:cubicBezTo>
                  <a:cubicBezTo>
                    <a:pt x="97" y="0"/>
                    <a:pt x="93" y="38"/>
                    <a:pt x="93" y="38"/>
                  </a:cubicBezTo>
                  <a:cubicBezTo>
                    <a:pt x="93" y="38"/>
                    <a:pt x="79" y="43"/>
                    <a:pt x="80" y="61"/>
                  </a:cubicBezTo>
                  <a:cubicBezTo>
                    <a:pt x="80" y="90"/>
                    <a:pt x="99" y="94"/>
                    <a:pt x="99" y="94"/>
                  </a:cubicBezTo>
                  <a:cubicBezTo>
                    <a:pt x="103" y="94"/>
                    <a:pt x="106" y="92"/>
                    <a:pt x="107" y="90"/>
                  </a:cubicBezTo>
                  <a:cubicBezTo>
                    <a:pt x="108" y="91"/>
                    <a:pt x="108" y="92"/>
                    <a:pt x="109" y="93"/>
                  </a:cubicBezTo>
                  <a:cubicBezTo>
                    <a:pt x="109" y="93"/>
                    <a:pt x="112" y="105"/>
                    <a:pt x="108" y="113"/>
                  </a:cubicBezTo>
                  <a:cubicBezTo>
                    <a:pt x="108" y="113"/>
                    <a:pt x="128" y="137"/>
                    <a:pt x="136" y="138"/>
                  </a:cubicBezTo>
                  <a:cubicBezTo>
                    <a:pt x="136" y="138"/>
                    <a:pt x="125" y="141"/>
                    <a:pt x="124" y="143"/>
                  </a:cubicBezTo>
                  <a:cubicBezTo>
                    <a:pt x="124" y="143"/>
                    <a:pt x="137" y="158"/>
                    <a:pt x="139" y="159"/>
                  </a:cubicBezTo>
                  <a:cubicBezTo>
                    <a:pt x="139" y="159"/>
                    <a:pt x="139" y="168"/>
                    <a:pt x="136" y="172"/>
                  </a:cubicBezTo>
                  <a:cubicBezTo>
                    <a:pt x="136" y="172"/>
                    <a:pt x="127" y="196"/>
                    <a:pt x="128" y="202"/>
                  </a:cubicBezTo>
                  <a:cubicBezTo>
                    <a:pt x="128" y="202"/>
                    <a:pt x="96" y="132"/>
                    <a:pt x="108" y="113"/>
                  </a:cubicBezTo>
                  <a:cubicBezTo>
                    <a:pt x="108" y="113"/>
                    <a:pt x="99" y="126"/>
                    <a:pt x="87" y="132"/>
                  </a:cubicBezTo>
                  <a:cubicBezTo>
                    <a:pt x="87" y="132"/>
                    <a:pt x="30" y="146"/>
                    <a:pt x="24" y="152"/>
                  </a:cubicBezTo>
                  <a:cubicBezTo>
                    <a:pt x="24" y="152"/>
                    <a:pt x="12" y="156"/>
                    <a:pt x="12" y="171"/>
                  </a:cubicBezTo>
                  <a:cubicBezTo>
                    <a:pt x="12" y="171"/>
                    <a:pt x="8" y="207"/>
                    <a:pt x="4" y="213"/>
                  </a:cubicBezTo>
                  <a:cubicBezTo>
                    <a:pt x="3" y="215"/>
                    <a:pt x="1" y="217"/>
                    <a:pt x="0" y="219"/>
                  </a:cubicBezTo>
                  <a:cubicBezTo>
                    <a:pt x="251" y="219"/>
                    <a:pt x="251" y="219"/>
                    <a:pt x="251" y="219"/>
                  </a:cubicBezTo>
                  <a:cubicBezTo>
                    <a:pt x="251" y="212"/>
                    <a:pt x="250" y="206"/>
                    <a:pt x="249" y="201"/>
                  </a:cubicBezTo>
                  <a:close/>
                  <a:moveTo>
                    <a:pt x="175" y="95"/>
                  </a:moveTo>
                  <a:cubicBezTo>
                    <a:pt x="175" y="95"/>
                    <a:pt x="175" y="95"/>
                    <a:pt x="175" y="95"/>
                  </a:cubicBezTo>
                  <a:cubicBezTo>
                    <a:pt x="176" y="95"/>
                    <a:pt x="176" y="95"/>
                    <a:pt x="176" y="94"/>
                  </a:cubicBezTo>
                  <a:cubicBezTo>
                    <a:pt x="176" y="94"/>
                    <a:pt x="176" y="94"/>
                    <a:pt x="177" y="94"/>
                  </a:cubicBezTo>
                  <a:cubicBezTo>
                    <a:pt x="177" y="94"/>
                    <a:pt x="177" y="94"/>
                    <a:pt x="177" y="94"/>
                  </a:cubicBezTo>
                  <a:cubicBezTo>
                    <a:pt x="176" y="94"/>
                    <a:pt x="176" y="95"/>
                    <a:pt x="175" y="95"/>
                  </a:cubicBezTo>
                  <a:close/>
                  <a:moveTo>
                    <a:pt x="179" y="89"/>
                  </a:moveTo>
                  <a:cubicBezTo>
                    <a:pt x="179" y="89"/>
                    <a:pt x="179" y="90"/>
                    <a:pt x="179" y="90"/>
                  </a:cubicBezTo>
                  <a:cubicBezTo>
                    <a:pt x="178" y="89"/>
                    <a:pt x="177" y="89"/>
                    <a:pt x="179" y="89"/>
                  </a:cubicBezTo>
                  <a:close/>
                  <a:moveTo>
                    <a:pt x="179" y="90"/>
                  </a:moveTo>
                  <a:cubicBezTo>
                    <a:pt x="179" y="90"/>
                    <a:pt x="178" y="91"/>
                    <a:pt x="178" y="92"/>
                  </a:cubicBezTo>
                  <a:cubicBezTo>
                    <a:pt x="178" y="91"/>
                    <a:pt x="179" y="90"/>
                    <a:pt x="179" y="90"/>
                  </a:cubicBezTo>
                  <a:close/>
                  <a:moveTo>
                    <a:pt x="178" y="92"/>
                  </a:moveTo>
                  <a:cubicBezTo>
                    <a:pt x="178" y="93"/>
                    <a:pt x="177" y="93"/>
                    <a:pt x="177" y="94"/>
                  </a:cubicBezTo>
                  <a:cubicBezTo>
                    <a:pt x="177" y="93"/>
                    <a:pt x="178" y="93"/>
                    <a:pt x="178" y="92"/>
                  </a:cubicBezTo>
                  <a:close/>
                  <a:moveTo>
                    <a:pt x="175" y="95"/>
                  </a:moveTo>
                  <a:cubicBezTo>
                    <a:pt x="175" y="96"/>
                    <a:pt x="174" y="96"/>
                    <a:pt x="174" y="97"/>
                  </a:cubicBezTo>
                  <a:cubicBezTo>
                    <a:pt x="174" y="96"/>
                    <a:pt x="175" y="96"/>
                    <a:pt x="175" y="95"/>
                  </a:cubicBezTo>
                  <a:close/>
                  <a:moveTo>
                    <a:pt x="104" y="40"/>
                  </a:moveTo>
                  <a:cubicBezTo>
                    <a:pt x="101" y="39"/>
                    <a:pt x="99" y="39"/>
                    <a:pt x="99" y="39"/>
                  </a:cubicBezTo>
                  <a:cubicBezTo>
                    <a:pt x="99" y="31"/>
                    <a:pt x="117" y="4"/>
                    <a:pt x="141" y="4"/>
                  </a:cubicBezTo>
                  <a:cubicBezTo>
                    <a:pt x="151" y="4"/>
                    <a:pt x="160" y="9"/>
                    <a:pt x="167" y="15"/>
                  </a:cubicBezTo>
                  <a:cubicBezTo>
                    <a:pt x="161" y="12"/>
                    <a:pt x="154" y="10"/>
                    <a:pt x="144" y="10"/>
                  </a:cubicBezTo>
                  <a:cubicBezTo>
                    <a:pt x="144" y="10"/>
                    <a:pt x="110" y="5"/>
                    <a:pt x="104" y="40"/>
                  </a:cubicBezTo>
                  <a:close/>
                  <a:moveTo>
                    <a:pt x="143" y="105"/>
                  </a:moveTo>
                  <a:cubicBezTo>
                    <a:pt x="143" y="100"/>
                    <a:pt x="147" y="96"/>
                    <a:pt x="152" y="96"/>
                  </a:cubicBezTo>
                  <a:cubicBezTo>
                    <a:pt x="156" y="96"/>
                    <a:pt x="159" y="99"/>
                    <a:pt x="160" y="102"/>
                  </a:cubicBezTo>
                  <a:cubicBezTo>
                    <a:pt x="165" y="101"/>
                    <a:pt x="165" y="101"/>
                    <a:pt x="165" y="101"/>
                  </a:cubicBezTo>
                  <a:cubicBezTo>
                    <a:pt x="165" y="101"/>
                    <a:pt x="170" y="100"/>
                    <a:pt x="174" y="97"/>
                  </a:cubicBezTo>
                  <a:cubicBezTo>
                    <a:pt x="173" y="97"/>
                    <a:pt x="172" y="98"/>
                    <a:pt x="171" y="99"/>
                  </a:cubicBezTo>
                  <a:cubicBezTo>
                    <a:pt x="171" y="103"/>
                    <a:pt x="171" y="103"/>
                    <a:pt x="171" y="103"/>
                  </a:cubicBezTo>
                  <a:cubicBezTo>
                    <a:pt x="168" y="104"/>
                    <a:pt x="164" y="105"/>
                    <a:pt x="161" y="106"/>
                  </a:cubicBezTo>
                  <a:cubicBezTo>
                    <a:pt x="160" y="106"/>
                    <a:pt x="160" y="106"/>
                    <a:pt x="160" y="106"/>
                  </a:cubicBezTo>
                  <a:cubicBezTo>
                    <a:pt x="161" y="112"/>
                    <a:pt x="156" y="115"/>
                    <a:pt x="152" y="115"/>
                  </a:cubicBezTo>
                  <a:cubicBezTo>
                    <a:pt x="147" y="115"/>
                    <a:pt x="143" y="111"/>
                    <a:pt x="143" y="105"/>
                  </a:cubicBezTo>
                  <a:close/>
                  <a:moveTo>
                    <a:pt x="171" y="155"/>
                  </a:moveTo>
                  <a:cubicBezTo>
                    <a:pt x="168" y="164"/>
                    <a:pt x="166" y="188"/>
                    <a:pt x="164" y="192"/>
                  </a:cubicBezTo>
                  <a:cubicBezTo>
                    <a:pt x="164" y="192"/>
                    <a:pt x="158" y="162"/>
                    <a:pt x="153" y="156"/>
                  </a:cubicBezTo>
                  <a:cubicBezTo>
                    <a:pt x="153" y="156"/>
                    <a:pt x="154" y="144"/>
                    <a:pt x="158" y="145"/>
                  </a:cubicBezTo>
                  <a:cubicBezTo>
                    <a:pt x="158" y="145"/>
                    <a:pt x="155" y="139"/>
                    <a:pt x="151" y="140"/>
                  </a:cubicBezTo>
                  <a:cubicBezTo>
                    <a:pt x="151" y="140"/>
                    <a:pt x="172" y="128"/>
                    <a:pt x="171" y="125"/>
                  </a:cubicBezTo>
                  <a:cubicBezTo>
                    <a:pt x="171" y="125"/>
                    <a:pt x="177" y="138"/>
                    <a:pt x="171" y="155"/>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sp>
          <p:nvSpPr>
            <p:cNvPr id="195" name="Freeform 77"/>
            <p:cNvSpPr>
              <a:spLocks noEditPoints="1" noChangeArrowheads="1"/>
            </p:cNvSpPr>
            <p:nvPr/>
          </p:nvSpPr>
          <p:spPr bwMode="auto">
            <a:xfrm>
              <a:off x="0" y="696912"/>
              <a:ext cx="1312862" cy="455612"/>
            </a:xfrm>
            <a:custGeom>
              <a:avLst/>
              <a:gdLst>
                <a:gd name="T0" fmla="*/ 464 w 473"/>
                <a:gd name="T1" fmla="*/ 128 h 164"/>
                <a:gd name="T2" fmla="*/ 407 w 473"/>
                <a:gd name="T3" fmla="*/ 99 h 164"/>
                <a:gd name="T4" fmla="*/ 391 w 473"/>
                <a:gd name="T5" fmla="*/ 85 h 164"/>
                <a:gd name="T6" fmla="*/ 392 w 473"/>
                <a:gd name="T7" fmla="*/ 68 h 164"/>
                <a:gd name="T8" fmla="*/ 413 w 473"/>
                <a:gd name="T9" fmla="*/ 46 h 164"/>
                <a:gd name="T10" fmla="*/ 367 w 473"/>
                <a:gd name="T11" fmla="*/ 0 h 164"/>
                <a:gd name="T12" fmla="*/ 322 w 473"/>
                <a:gd name="T13" fmla="*/ 49 h 164"/>
                <a:gd name="T14" fmla="*/ 343 w 473"/>
                <a:gd name="T15" fmla="*/ 76 h 164"/>
                <a:gd name="T16" fmla="*/ 340 w 473"/>
                <a:gd name="T17" fmla="*/ 107 h 164"/>
                <a:gd name="T18" fmla="*/ 313 w 473"/>
                <a:gd name="T19" fmla="*/ 118 h 164"/>
                <a:gd name="T20" fmla="*/ 266 w 473"/>
                <a:gd name="T21" fmla="*/ 105 h 164"/>
                <a:gd name="T22" fmla="*/ 250 w 473"/>
                <a:gd name="T23" fmla="*/ 85 h 164"/>
                <a:gd name="T24" fmla="*/ 250 w 473"/>
                <a:gd name="T25" fmla="*/ 68 h 164"/>
                <a:gd name="T26" fmla="*/ 271 w 473"/>
                <a:gd name="T27" fmla="*/ 46 h 164"/>
                <a:gd name="T28" fmla="*/ 225 w 473"/>
                <a:gd name="T29" fmla="*/ 0 h 164"/>
                <a:gd name="T30" fmla="*/ 180 w 473"/>
                <a:gd name="T31" fmla="*/ 49 h 164"/>
                <a:gd name="T32" fmla="*/ 201 w 473"/>
                <a:gd name="T33" fmla="*/ 76 h 164"/>
                <a:gd name="T34" fmla="*/ 198 w 473"/>
                <a:gd name="T35" fmla="*/ 107 h 164"/>
                <a:gd name="T36" fmla="*/ 171 w 473"/>
                <a:gd name="T37" fmla="*/ 118 h 164"/>
                <a:gd name="T38" fmla="*/ 159 w 473"/>
                <a:gd name="T39" fmla="*/ 118 h 164"/>
                <a:gd name="T40" fmla="*/ 132 w 473"/>
                <a:gd name="T41" fmla="*/ 107 h 164"/>
                <a:gd name="T42" fmla="*/ 129 w 473"/>
                <a:gd name="T43" fmla="*/ 76 h 164"/>
                <a:gd name="T44" fmla="*/ 150 w 473"/>
                <a:gd name="T45" fmla="*/ 49 h 164"/>
                <a:gd name="T46" fmla="*/ 106 w 473"/>
                <a:gd name="T47" fmla="*/ 0 h 164"/>
                <a:gd name="T48" fmla="*/ 60 w 473"/>
                <a:gd name="T49" fmla="*/ 46 h 164"/>
                <a:gd name="T50" fmla="*/ 80 w 473"/>
                <a:gd name="T51" fmla="*/ 68 h 164"/>
                <a:gd name="T52" fmla="*/ 81 w 473"/>
                <a:gd name="T53" fmla="*/ 85 h 164"/>
                <a:gd name="T54" fmla="*/ 65 w 473"/>
                <a:gd name="T55" fmla="*/ 99 h 164"/>
                <a:gd name="T56" fmla="*/ 9 w 473"/>
                <a:gd name="T57" fmla="*/ 128 h 164"/>
                <a:gd name="T58" fmla="*/ 0 w 473"/>
                <a:gd name="T59" fmla="*/ 164 h 164"/>
                <a:gd name="T60" fmla="*/ 188 w 473"/>
                <a:gd name="T61" fmla="*/ 164 h 164"/>
                <a:gd name="T62" fmla="*/ 331 w 473"/>
                <a:gd name="T63" fmla="*/ 164 h 164"/>
                <a:gd name="T64" fmla="*/ 469 w 473"/>
                <a:gd name="T65" fmla="*/ 159 h 164"/>
                <a:gd name="T66" fmla="*/ 341 w 473"/>
                <a:gd name="T67" fmla="*/ 71 h 164"/>
                <a:gd name="T68" fmla="*/ 340 w 473"/>
                <a:gd name="T69" fmla="*/ 71 h 164"/>
                <a:gd name="T70" fmla="*/ 199 w 473"/>
                <a:gd name="T71" fmla="*/ 71 h 164"/>
                <a:gd name="T72" fmla="*/ 198 w 473"/>
                <a:gd name="T73" fmla="*/ 71 h 164"/>
                <a:gd name="T74" fmla="*/ 132 w 473"/>
                <a:gd name="T75" fmla="*/ 71 h 164"/>
                <a:gd name="T76" fmla="*/ 131 w 473"/>
                <a:gd name="T77" fmla="*/ 71 h 164"/>
                <a:gd name="T78" fmla="*/ 78 w 473"/>
                <a:gd name="T79" fmla="*/ 30 h 164"/>
                <a:gd name="T80" fmla="*/ 106 w 473"/>
                <a:gd name="T81" fmla="*/ 3 h 164"/>
                <a:gd name="T82" fmla="*/ 108 w 473"/>
                <a:gd name="T83" fmla="*/ 7 h 164"/>
                <a:gd name="T84" fmla="*/ 206 w 473"/>
                <a:gd name="T85" fmla="*/ 11 h 164"/>
                <a:gd name="T86" fmla="*/ 256 w 473"/>
                <a:gd name="T87" fmla="*/ 29 h 164"/>
                <a:gd name="T88" fmla="*/ 223 w 473"/>
                <a:gd name="T89" fmla="*/ 7 h 164"/>
                <a:gd name="T90" fmla="*/ 348 w 473"/>
                <a:gd name="T91" fmla="*/ 11 h 164"/>
                <a:gd name="T92" fmla="*/ 398 w 473"/>
                <a:gd name="T93" fmla="*/ 29 h 164"/>
                <a:gd name="T94" fmla="*/ 365 w 473"/>
                <a:gd name="T95" fmla="*/ 7 h 1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73"/>
                <a:gd name="T145" fmla="*/ 0 h 164"/>
                <a:gd name="T146" fmla="*/ 473 w 473"/>
                <a:gd name="T147" fmla="*/ 164 h 1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73" h="164">
                  <a:moveTo>
                    <a:pt x="469" y="159"/>
                  </a:moveTo>
                  <a:cubicBezTo>
                    <a:pt x="467" y="155"/>
                    <a:pt x="464" y="128"/>
                    <a:pt x="464" y="128"/>
                  </a:cubicBezTo>
                  <a:cubicBezTo>
                    <a:pt x="464" y="117"/>
                    <a:pt x="454" y="114"/>
                    <a:pt x="454" y="114"/>
                  </a:cubicBezTo>
                  <a:cubicBezTo>
                    <a:pt x="450" y="110"/>
                    <a:pt x="407" y="99"/>
                    <a:pt x="407" y="99"/>
                  </a:cubicBezTo>
                  <a:cubicBezTo>
                    <a:pt x="401" y="95"/>
                    <a:pt x="395" y="89"/>
                    <a:pt x="393" y="86"/>
                  </a:cubicBezTo>
                  <a:cubicBezTo>
                    <a:pt x="391" y="85"/>
                    <a:pt x="391" y="85"/>
                    <a:pt x="391" y="85"/>
                  </a:cubicBezTo>
                  <a:cubicBezTo>
                    <a:pt x="388" y="79"/>
                    <a:pt x="391" y="70"/>
                    <a:pt x="391" y="70"/>
                  </a:cubicBezTo>
                  <a:cubicBezTo>
                    <a:pt x="391" y="69"/>
                    <a:pt x="392" y="68"/>
                    <a:pt x="392" y="68"/>
                  </a:cubicBezTo>
                  <a:cubicBezTo>
                    <a:pt x="393" y="69"/>
                    <a:pt x="395" y="70"/>
                    <a:pt x="399" y="70"/>
                  </a:cubicBezTo>
                  <a:cubicBezTo>
                    <a:pt x="399" y="70"/>
                    <a:pt x="413" y="67"/>
                    <a:pt x="413" y="46"/>
                  </a:cubicBezTo>
                  <a:cubicBezTo>
                    <a:pt x="413" y="32"/>
                    <a:pt x="402" y="28"/>
                    <a:pt x="402" y="28"/>
                  </a:cubicBezTo>
                  <a:cubicBezTo>
                    <a:pt x="402" y="28"/>
                    <a:pt x="400" y="0"/>
                    <a:pt x="367" y="0"/>
                  </a:cubicBezTo>
                  <a:cubicBezTo>
                    <a:pt x="334" y="0"/>
                    <a:pt x="330" y="29"/>
                    <a:pt x="330" y="29"/>
                  </a:cubicBezTo>
                  <a:cubicBezTo>
                    <a:pt x="330" y="29"/>
                    <a:pt x="319" y="32"/>
                    <a:pt x="322" y="49"/>
                  </a:cubicBezTo>
                  <a:cubicBezTo>
                    <a:pt x="326" y="69"/>
                    <a:pt x="335" y="68"/>
                    <a:pt x="335" y="68"/>
                  </a:cubicBezTo>
                  <a:cubicBezTo>
                    <a:pt x="337" y="70"/>
                    <a:pt x="340" y="74"/>
                    <a:pt x="343" y="76"/>
                  </a:cubicBezTo>
                  <a:cubicBezTo>
                    <a:pt x="345" y="79"/>
                    <a:pt x="345" y="93"/>
                    <a:pt x="345" y="93"/>
                  </a:cubicBezTo>
                  <a:cubicBezTo>
                    <a:pt x="343" y="93"/>
                    <a:pt x="340" y="107"/>
                    <a:pt x="340" y="107"/>
                  </a:cubicBezTo>
                  <a:cubicBezTo>
                    <a:pt x="340" y="107"/>
                    <a:pt x="334" y="109"/>
                    <a:pt x="331" y="111"/>
                  </a:cubicBezTo>
                  <a:cubicBezTo>
                    <a:pt x="328" y="113"/>
                    <a:pt x="318" y="117"/>
                    <a:pt x="313" y="118"/>
                  </a:cubicBezTo>
                  <a:cubicBezTo>
                    <a:pt x="312" y="119"/>
                    <a:pt x="310" y="119"/>
                    <a:pt x="308" y="120"/>
                  </a:cubicBezTo>
                  <a:cubicBezTo>
                    <a:pt x="296" y="115"/>
                    <a:pt x="266" y="105"/>
                    <a:pt x="266" y="105"/>
                  </a:cubicBezTo>
                  <a:cubicBezTo>
                    <a:pt x="259" y="102"/>
                    <a:pt x="253" y="89"/>
                    <a:pt x="251" y="86"/>
                  </a:cubicBezTo>
                  <a:cubicBezTo>
                    <a:pt x="250" y="85"/>
                    <a:pt x="250" y="85"/>
                    <a:pt x="250" y="85"/>
                  </a:cubicBezTo>
                  <a:cubicBezTo>
                    <a:pt x="246" y="79"/>
                    <a:pt x="249" y="70"/>
                    <a:pt x="249" y="70"/>
                  </a:cubicBezTo>
                  <a:cubicBezTo>
                    <a:pt x="250" y="69"/>
                    <a:pt x="250" y="68"/>
                    <a:pt x="250" y="68"/>
                  </a:cubicBezTo>
                  <a:cubicBezTo>
                    <a:pt x="251" y="69"/>
                    <a:pt x="253" y="70"/>
                    <a:pt x="257" y="70"/>
                  </a:cubicBezTo>
                  <a:cubicBezTo>
                    <a:pt x="257" y="70"/>
                    <a:pt x="271" y="67"/>
                    <a:pt x="271" y="46"/>
                  </a:cubicBezTo>
                  <a:cubicBezTo>
                    <a:pt x="271" y="32"/>
                    <a:pt x="261" y="28"/>
                    <a:pt x="261" y="28"/>
                  </a:cubicBezTo>
                  <a:cubicBezTo>
                    <a:pt x="261" y="28"/>
                    <a:pt x="258" y="0"/>
                    <a:pt x="225" y="0"/>
                  </a:cubicBezTo>
                  <a:cubicBezTo>
                    <a:pt x="192" y="0"/>
                    <a:pt x="188" y="29"/>
                    <a:pt x="188" y="29"/>
                  </a:cubicBezTo>
                  <a:cubicBezTo>
                    <a:pt x="188" y="29"/>
                    <a:pt x="177" y="32"/>
                    <a:pt x="180" y="49"/>
                  </a:cubicBezTo>
                  <a:cubicBezTo>
                    <a:pt x="184" y="69"/>
                    <a:pt x="193" y="68"/>
                    <a:pt x="193" y="68"/>
                  </a:cubicBezTo>
                  <a:cubicBezTo>
                    <a:pt x="195" y="70"/>
                    <a:pt x="198" y="74"/>
                    <a:pt x="201" y="76"/>
                  </a:cubicBezTo>
                  <a:cubicBezTo>
                    <a:pt x="203" y="79"/>
                    <a:pt x="203" y="93"/>
                    <a:pt x="203" y="93"/>
                  </a:cubicBezTo>
                  <a:cubicBezTo>
                    <a:pt x="201" y="93"/>
                    <a:pt x="198" y="107"/>
                    <a:pt x="198" y="107"/>
                  </a:cubicBezTo>
                  <a:cubicBezTo>
                    <a:pt x="198" y="107"/>
                    <a:pt x="192" y="109"/>
                    <a:pt x="189" y="111"/>
                  </a:cubicBezTo>
                  <a:cubicBezTo>
                    <a:pt x="186" y="113"/>
                    <a:pt x="176" y="117"/>
                    <a:pt x="171" y="118"/>
                  </a:cubicBezTo>
                  <a:cubicBezTo>
                    <a:pt x="170" y="119"/>
                    <a:pt x="168" y="119"/>
                    <a:pt x="165" y="121"/>
                  </a:cubicBezTo>
                  <a:cubicBezTo>
                    <a:pt x="163" y="119"/>
                    <a:pt x="161" y="119"/>
                    <a:pt x="159" y="118"/>
                  </a:cubicBezTo>
                  <a:cubicBezTo>
                    <a:pt x="154" y="117"/>
                    <a:pt x="145" y="113"/>
                    <a:pt x="141" y="111"/>
                  </a:cubicBezTo>
                  <a:cubicBezTo>
                    <a:pt x="138" y="109"/>
                    <a:pt x="132" y="107"/>
                    <a:pt x="132" y="107"/>
                  </a:cubicBezTo>
                  <a:cubicBezTo>
                    <a:pt x="132" y="107"/>
                    <a:pt x="129" y="93"/>
                    <a:pt x="128" y="93"/>
                  </a:cubicBezTo>
                  <a:cubicBezTo>
                    <a:pt x="128" y="93"/>
                    <a:pt x="127" y="79"/>
                    <a:pt x="129" y="76"/>
                  </a:cubicBezTo>
                  <a:cubicBezTo>
                    <a:pt x="133" y="74"/>
                    <a:pt x="136" y="70"/>
                    <a:pt x="137" y="68"/>
                  </a:cubicBezTo>
                  <a:cubicBezTo>
                    <a:pt x="137" y="68"/>
                    <a:pt x="146" y="69"/>
                    <a:pt x="150" y="49"/>
                  </a:cubicBezTo>
                  <a:cubicBezTo>
                    <a:pt x="153" y="32"/>
                    <a:pt x="143" y="29"/>
                    <a:pt x="143" y="29"/>
                  </a:cubicBezTo>
                  <a:cubicBezTo>
                    <a:pt x="143" y="29"/>
                    <a:pt x="139" y="0"/>
                    <a:pt x="106" y="0"/>
                  </a:cubicBezTo>
                  <a:cubicBezTo>
                    <a:pt x="73" y="0"/>
                    <a:pt x="70" y="28"/>
                    <a:pt x="70" y="28"/>
                  </a:cubicBezTo>
                  <a:cubicBezTo>
                    <a:pt x="70" y="28"/>
                    <a:pt x="59" y="32"/>
                    <a:pt x="60" y="46"/>
                  </a:cubicBezTo>
                  <a:cubicBezTo>
                    <a:pt x="60" y="67"/>
                    <a:pt x="74" y="70"/>
                    <a:pt x="74" y="70"/>
                  </a:cubicBezTo>
                  <a:cubicBezTo>
                    <a:pt x="77" y="70"/>
                    <a:pt x="79" y="69"/>
                    <a:pt x="80" y="68"/>
                  </a:cubicBezTo>
                  <a:cubicBezTo>
                    <a:pt x="81" y="68"/>
                    <a:pt x="81" y="69"/>
                    <a:pt x="81" y="70"/>
                  </a:cubicBezTo>
                  <a:cubicBezTo>
                    <a:pt x="81" y="70"/>
                    <a:pt x="84" y="79"/>
                    <a:pt x="81" y="85"/>
                  </a:cubicBezTo>
                  <a:cubicBezTo>
                    <a:pt x="80" y="86"/>
                    <a:pt x="80" y="86"/>
                    <a:pt x="80" y="86"/>
                  </a:cubicBezTo>
                  <a:cubicBezTo>
                    <a:pt x="77" y="89"/>
                    <a:pt x="72" y="95"/>
                    <a:pt x="65" y="99"/>
                  </a:cubicBezTo>
                  <a:cubicBezTo>
                    <a:pt x="65" y="99"/>
                    <a:pt x="23" y="110"/>
                    <a:pt x="18" y="114"/>
                  </a:cubicBezTo>
                  <a:cubicBezTo>
                    <a:pt x="18" y="114"/>
                    <a:pt x="9" y="117"/>
                    <a:pt x="9" y="128"/>
                  </a:cubicBezTo>
                  <a:cubicBezTo>
                    <a:pt x="9" y="128"/>
                    <a:pt x="6" y="155"/>
                    <a:pt x="3" y="159"/>
                  </a:cubicBezTo>
                  <a:cubicBezTo>
                    <a:pt x="2" y="161"/>
                    <a:pt x="1" y="162"/>
                    <a:pt x="0" y="164"/>
                  </a:cubicBezTo>
                  <a:cubicBezTo>
                    <a:pt x="142" y="164"/>
                    <a:pt x="142" y="164"/>
                    <a:pt x="142" y="164"/>
                  </a:cubicBezTo>
                  <a:cubicBezTo>
                    <a:pt x="188" y="164"/>
                    <a:pt x="188" y="164"/>
                    <a:pt x="188" y="164"/>
                  </a:cubicBezTo>
                  <a:cubicBezTo>
                    <a:pt x="284" y="164"/>
                    <a:pt x="284" y="164"/>
                    <a:pt x="284" y="164"/>
                  </a:cubicBezTo>
                  <a:cubicBezTo>
                    <a:pt x="331" y="164"/>
                    <a:pt x="331" y="164"/>
                    <a:pt x="331" y="164"/>
                  </a:cubicBezTo>
                  <a:cubicBezTo>
                    <a:pt x="473" y="164"/>
                    <a:pt x="473" y="164"/>
                    <a:pt x="473" y="164"/>
                  </a:cubicBezTo>
                  <a:cubicBezTo>
                    <a:pt x="472" y="162"/>
                    <a:pt x="470" y="161"/>
                    <a:pt x="469" y="159"/>
                  </a:cubicBezTo>
                  <a:close/>
                  <a:moveTo>
                    <a:pt x="340" y="71"/>
                  </a:moveTo>
                  <a:cubicBezTo>
                    <a:pt x="341" y="71"/>
                    <a:pt x="341" y="71"/>
                    <a:pt x="341" y="71"/>
                  </a:cubicBezTo>
                  <a:cubicBezTo>
                    <a:pt x="341" y="71"/>
                    <a:pt x="341" y="71"/>
                    <a:pt x="341" y="71"/>
                  </a:cubicBezTo>
                  <a:cubicBezTo>
                    <a:pt x="341" y="71"/>
                    <a:pt x="341" y="71"/>
                    <a:pt x="340" y="71"/>
                  </a:cubicBezTo>
                  <a:close/>
                  <a:moveTo>
                    <a:pt x="198" y="71"/>
                  </a:moveTo>
                  <a:cubicBezTo>
                    <a:pt x="199" y="71"/>
                    <a:pt x="199" y="71"/>
                    <a:pt x="199" y="71"/>
                  </a:cubicBezTo>
                  <a:cubicBezTo>
                    <a:pt x="199" y="71"/>
                    <a:pt x="199" y="71"/>
                    <a:pt x="199" y="71"/>
                  </a:cubicBezTo>
                  <a:cubicBezTo>
                    <a:pt x="199" y="71"/>
                    <a:pt x="199" y="71"/>
                    <a:pt x="198" y="71"/>
                  </a:cubicBezTo>
                  <a:close/>
                  <a:moveTo>
                    <a:pt x="131" y="71"/>
                  </a:moveTo>
                  <a:cubicBezTo>
                    <a:pt x="131" y="71"/>
                    <a:pt x="132" y="71"/>
                    <a:pt x="132" y="71"/>
                  </a:cubicBezTo>
                  <a:cubicBezTo>
                    <a:pt x="132" y="71"/>
                    <a:pt x="132" y="71"/>
                    <a:pt x="131" y="71"/>
                  </a:cubicBezTo>
                  <a:cubicBezTo>
                    <a:pt x="131" y="71"/>
                    <a:pt x="131" y="71"/>
                    <a:pt x="131" y="71"/>
                  </a:cubicBezTo>
                  <a:close/>
                  <a:moveTo>
                    <a:pt x="108" y="7"/>
                  </a:moveTo>
                  <a:cubicBezTo>
                    <a:pt x="108" y="7"/>
                    <a:pt x="82" y="4"/>
                    <a:pt x="78" y="30"/>
                  </a:cubicBezTo>
                  <a:cubicBezTo>
                    <a:pt x="76" y="29"/>
                    <a:pt x="74" y="29"/>
                    <a:pt x="74" y="29"/>
                  </a:cubicBezTo>
                  <a:cubicBezTo>
                    <a:pt x="74" y="23"/>
                    <a:pt x="81" y="2"/>
                    <a:pt x="106" y="3"/>
                  </a:cubicBezTo>
                  <a:cubicBezTo>
                    <a:pt x="113" y="4"/>
                    <a:pt x="120" y="7"/>
                    <a:pt x="125" y="11"/>
                  </a:cubicBezTo>
                  <a:cubicBezTo>
                    <a:pt x="121" y="9"/>
                    <a:pt x="115" y="8"/>
                    <a:pt x="108" y="7"/>
                  </a:cubicBezTo>
                  <a:close/>
                  <a:moveTo>
                    <a:pt x="223" y="7"/>
                  </a:moveTo>
                  <a:cubicBezTo>
                    <a:pt x="215" y="8"/>
                    <a:pt x="210" y="9"/>
                    <a:pt x="206" y="11"/>
                  </a:cubicBezTo>
                  <a:cubicBezTo>
                    <a:pt x="211" y="7"/>
                    <a:pt x="217" y="3"/>
                    <a:pt x="225" y="3"/>
                  </a:cubicBezTo>
                  <a:cubicBezTo>
                    <a:pt x="243" y="3"/>
                    <a:pt x="256" y="23"/>
                    <a:pt x="256" y="29"/>
                  </a:cubicBezTo>
                  <a:cubicBezTo>
                    <a:pt x="256" y="29"/>
                    <a:pt x="255" y="29"/>
                    <a:pt x="253" y="30"/>
                  </a:cubicBezTo>
                  <a:cubicBezTo>
                    <a:pt x="248" y="4"/>
                    <a:pt x="223" y="7"/>
                    <a:pt x="223" y="7"/>
                  </a:cubicBezTo>
                  <a:close/>
                  <a:moveTo>
                    <a:pt x="365" y="7"/>
                  </a:moveTo>
                  <a:cubicBezTo>
                    <a:pt x="357" y="8"/>
                    <a:pt x="352" y="9"/>
                    <a:pt x="348" y="11"/>
                  </a:cubicBezTo>
                  <a:cubicBezTo>
                    <a:pt x="353" y="7"/>
                    <a:pt x="359" y="3"/>
                    <a:pt x="367" y="3"/>
                  </a:cubicBezTo>
                  <a:cubicBezTo>
                    <a:pt x="385" y="3"/>
                    <a:pt x="398" y="23"/>
                    <a:pt x="398" y="29"/>
                  </a:cubicBezTo>
                  <a:cubicBezTo>
                    <a:pt x="398" y="29"/>
                    <a:pt x="397" y="29"/>
                    <a:pt x="395" y="30"/>
                  </a:cubicBezTo>
                  <a:cubicBezTo>
                    <a:pt x="390" y="4"/>
                    <a:pt x="365" y="7"/>
                    <a:pt x="365" y="7"/>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000000"/>
                </a:solidFill>
                <a:effectLst/>
                <a:uLnTx/>
                <a:uFillTx/>
                <a:sym typeface="宋体" panose="02010600030101010101" pitchFamily="2"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bwMode="auto">
          <a:xfrm>
            <a:off x="5143500" y="1759294"/>
            <a:ext cx="1905000" cy="1330325"/>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rgbClr val="FFC000"/>
          </a:solidFill>
          <a:ln>
            <a:noFill/>
          </a:ln>
          <a:effectLst>
            <a:outerShdw blurRad="63500" sx="102000" sy="102000" algn="ctr"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5" name="圆角矩形 8"/>
          <p:cNvSpPr/>
          <p:nvPr/>
        </p:nvSpPr>
        <p:spPr>
          <a:xfrm>
            <a:off x="4204634" y="3318283"/>
            <a:ext cx="3792443" cy="1592094"/>
          </a:xfrm>
          <a:prstGeom prst="roundRect">
            <a:avLst>
              <a:gd name="adj" fmla="val 0"/>
            </a:avLst>
          </a:prstGeom>
          <a:noFill/>
          <a:ln w="28575">
            <a:solidFill>
              <a:srgbClr val="91C846"/>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endParaRPr>
          </a:p>
        </p:txBody>
      </p:sp>
      <p:sp>
        <p:nvSpPr>
          <p:cNvPr id="6" name="文本框 5"/>
          <p:cNvSpPr txBox="1"/>
          <p:nvPr/>
        </p:nvSpPr>
        <p:spPr>
          <a:xfrm>
            <a:off x="4279213" y="3355861"/>
            <a:ext cx="3635976" cy="1106805"/>
          </a:xfrm>
          <a:prstGeom prst="rect">
            <a:avLst/>
          </a:prstGeom>
          <a:noFill/>
        </p:spPr>
        <p:txBody>
          <a:bodyPr wrap="square" rtlCol="0">
            <a:spAutoFit/>
          </a:bodyPr>
          <a:lstStyle/>
          <a:p>
            <a:pPr algn="ctr"/>
            <a:r>
              <a:rPr lang="zh-CN" altLang="en-US" sz="66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谢谢</a:t>
            </a:r>
            <a:r>
              <a:rPr lang="zh-CN" altLang="en-US" sz="66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大家</a:t>
            </a:r>
            <a:endParaRPr lang="zh-CN" altLang="en-US" sz="6600"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440680" y="4409266"/>
            <a:ext cx="3313043" cy="0"/>
          </a:xfrm>
          <a:prstGeom prst="line">
            <a:avLst/>
          </a:prstGeom>
          <a:ln>
            <a:solidFill>
              <a:srgbClr val="00974E"/>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rot="16200000">
            <a:off x="5323380" y="-10620"/>
            <a:ext cx="1545241" cy="12192001"/>
            <a:chOff x="-218983" y="-1"/>
            <a:chExt cx="1545241" cy="6858002"/>
          </a:xfrm>
        </p:grpSpPr>
        <p:sp>
          <p:nvSpPr>
            <p:cNvPr id="9" name="矩形 8"/>
            <p:cNvSpPr>
              <a:spLocks noChangeArrowheads="1"/>
            </p:cNvSpPr>
            <p:nvPr/>
          </p:nvSpPr>
          <p:spPr bwMode="auto">
            <a:xfrm rot="5400000">
              <a:off x="-2875363" y="2656379"/>
              <a:ext cx="6858002" cy="1545241"/>
            </a:xfrm>
            <a:prstGeom prst="rect">
              <a:avLst/>
            </a:pr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10" name="矩形 9"/>
            <p:cNvSpPr/>
            <p:nvPr/>
          </p:nvSpPr>
          <p:spPr>
            <a:xfrm>
              <a:off x="419100" y="0"/>
              <a:ext cx="13453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H="1">
              <a:off x="288331" y="0"/>
              <a:ext cx="6726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rot="5400000">
            <a:off x="5323380" y="-5323380"/>
            <a:ext cx="1545241" cy="12192001"/>
            <a:chOff x="-218983" y="-1"/>
            <a:chExt cx="1545241" cy="6858002"/>
          </a:xfrm>
        </p:grpSpPr>
        <p:sp>
          <p:nvSpPr>
            <p:cNvPr id="14" name="矩形 13"/>
            <p:cNvSpPr>
              <a:spLocks noChangeArrowheads="1"/>
            </p:cNvSpPr>
            <p:nvPr/>
          </p:nvSpPr>
          <p:spPr bwMode="auto">
            <a:xfrm rot="5400000">
              <a:off x="-2875363" y="2656379"/>
              <a:ext cx="6858002" cy="1545241"/>
            </a:xfrm>
            <a:prstGeom prst="rect">
              <a:avLst/>
            </a:pr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15" name="矩形 14"/>
            <p:cNvSpPr/>
            <p:nvPr/>
          </p:nvSpPr>
          <p:spPr>
            <a:xfrm>
              <a:off x="419100" y="0"/>
              <a:ext cx="13453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H="1">
              <a:off x="288331" y="0"/>
              <a:ext cx="6726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9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9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nvSpPr>
        <p:spPr bwMode="auto">
          <a:xfrm rot="5400000">
            <a:off x="162821" y="1861939"/>
            <a:ext cx="5435857" cy="3108979"/>
          </a:xfrm>
          <a:custGeom>
            <a:avLst/>
            <a:gdLst>
              <a:gd name="T0" fmla="*/ 3852 w 3883"/>
              <a:gd name="T1" fmla="*/ 2180 h 2257"/>
              <a:gd name="T2" fmla="*/ 3066 w 3883"/>
              <a:gd name="T3" fmla="*/ 196 h 2257"/>
              <a:gd name="T4" fmla="*/ 2777 w 3883"/>
              <a:gd name="T5" fmla="*/ 0 h 2257"/>
              <a:gd name="T6" fmla="*/ 1941 w 3883"/>
              <a:gd name="T7" fmla="*/ 0 h 2257"/>
              <a:gd name="T8" fmla="*/ 1106 w 3883"/>
              <a:gd name="T9" fmla="*/ 0 h 2257"/>
              <a:gd name="T10" fmla="*/ 817 w 3883"/>
              <a:gd name="T11" fmla="*/ 196 h 2257"/>
              <a:gd name="T12" fmla="*/ 30 w 3883"/>
              <a:gd name="T13" fmla="*/ 2180 h 2257"/>
              <a:gd name="T14" fmla="*/ 0 w 3883"/>
              <a:gd name="T15" fmla="*/ 2257 h 2257"/>
              <a:gd name="T16" fmla="*/ 3883 w 3883"/>
              <a:gd name="T17" fmla="*/ 2257 h 2257"/>
              <a:gd name="T18" fmla="*/ 3852 w 3883"/>
              <a:gd name="T19" fmla="*/ 2180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3" h="2257">
                <a:moveTo>
                  <a:pt x="3852" y="2180"/>
                </a:moveTo>
                <a:cubicBezTo>
                  <a:pt x="3066" y="196"/>
                  <a:pt x="3066" y="196"/>
                  <a:pt x="3066" y="196"/>
                </a:cubicBezTo>
                <a:cubicBezTo>
                  <a:pt x="3023" y="88"/>
                  <a:pt x="2893" y="0"/>
                  <a:pt x="2777" y="0"/>
                </a:cubicBezTo>
                <a:cubicBezTo>
                  <a:pt x="1941" y="0"/>
                  <a:pt x="1941" y="0"/>
                  <a:pt x="1941" y="0"/>
                </a:cubicBezTo>
                <a:cubicBezTo>
                  <a:pt x="1106" y="0"/>
                  <a:pt x="1106" y="0"/>
                  <a:pt x="1106" y="0"/>
                </a:cubicBezTo>
                <a:cubicBezTo>
                  <a:pt x="990" y="0"/>
                  <a:pt x="860" y="88"/>
                  <a:pt x="817" y="196"/>
                </a:cubicBezTo>
                <a:cubicBezTo>
                  <a:pt x="30" y="2180"/>
                  <a:pt x="30" y="2180"/>
                  <a:pt x="30" y="2180"/>
                </a:cubicBezTo>
                <a:cubicBezTo>
                  <a:pt x="20" y="2205"/>
                  <a:pt x="11" y="2231"/>
                  <a:pt x="0" y="2257"/>
                </a:cubicBezTo>
                <a:cubicBezTo>
                  <a:pt x="3883" y="2257"/>
                  <a:pt x="3883" y="2257"/>
                  <a:pt x="3883" y="2257"/>
                </a:cubicBezTo>
                <a:cubicBezTo>
                  <a:pt x="3872" y="2231"/>
                  <a:pt x="3862" y="2205"/>
                  <a:pt x="3852" y="2180"/>
                </a:cubicBezTo>
                <a:close/>
              </a:path>
            </a:pathLst>
          </a:custGeom>
          <a:solidFill>
            <a:srgbClr val="3A4549"/>
          </a:solidFill>
          <a:ln>
            <a:noFill/>
          </a:ln>
        </p:spPr>
        <p:txBody>
          <a:bodyPr vert="horz" wrap="square" lIns="91440" tIns="45720" rIns="91440" bIns="45720" numCol="1" anchor="t" anchorCtr="0" compatLnSpc="1"/>
          <a:lstStyle/>
          <a:p>
            <a:endParaRPr lang="zh-CN" altLang="en-US"/>
          </a:p>
        </p:txBody>
      </p:sp>
      <p:sp>
        <p:nvSpPr>
          <p:cNvPr id="4" name="MH_Number_1"/>
          <p:cNvSpPr/>
          <p:nvPr>
            <p:custDataLst>
              <p:tags r:id="rId1"/>
            </p:custDataLst>
          </p:nvPr>
        </p:nvSpPr>
        <p:spPr>
          <a:xfrm>
            <a:off x="3333698" y="2338725"/>
            <a:ext cx="2184856" cy="2183380"/>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MH_Entry_1"/>
          <p:cNvSpPr/>
          <p:nvPr>
            <p:custDataLst>
              <p:tags r:id="rId2"/>
            </p:custDataLst>
          </p:nvPr>
        </p:nvSpPr>
        <p:spPr>
          <a:xfrm>
            <a:off x="5717457" y="207324"/>
            <a:ext cx="4803803" cy="845899"/>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项目计划情况简介</a:t>
            </a:r>
            <a:endPar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744762" y="1365727"/>
            <a:ext cx="4776507" cy="972961"/>
          </a:xfrm>
          <a:prstGeom prst="rect">
            <a:avLst/>
          </a:prstGeom>
        </p:spPr>
        <p:txBody>
          <a:bodyPr/>
          <a:lstStyle/>
          <a:p>
            <a:pPr algn="just">
              <a:lnSpc>
                <a:spcPct val="130000"/>
              </a:lnSpc>
              <a:spcBef>
                <a:spcPts val="600"/>
              </a:spcBef>
              <a:spcAft>
                <a:spcPts val="600"/>
              </a:spcAft>
              <a:buClr>
                <a:srgbClr val="00B050"/>
              </a:buClr>
              <a:buSzPct val="80000"/>
              <a:defRPr/>
            </a:pPr>
            <a:r>
              <a:rPr lang="zh-CN" altLang="en-US" sz="2000" dirty="0">
                <a:solidFill>
                  <a:schemeClr val="tx1">
                    <a:lumMod val="75000"/>
                    <a:lumOff val="25000"/>
                  </a:schemeClr>
                </a:solidFill>
                <a:latin typeface="宋体" panose="02010600030101010101" pitchFamily="2" charset="-122"/>
                <a:ea typeface="宋体" panose="02010600030101010101" pitchFamily="2" charset="-122"/>
              </a:rPr>
              <a:t>我们是一家以体育赛事策划组织和体育培训为主营业务的专门的体育服务公司。公司以推动全民健身活动开展，服务健康与品质生活，丰富人们的精神文化生活，服务地方经济和社会发展为己任，以成为锦州知名、全国有名的“体育赛事策划专家”、“青少年体育培训专家”为发展目标。</a:t>
            </a:r>
            <a:r>
              <a:rPr lang="zh-CN" altLang="en-US" sz="1600" dirty="0">
                <a:solidFill>
                  <a:schemeClr val="tx1">
                    <a:lumMod val="75000"/>
                    <a:lumOff val="25000"/>
                  </a:schemeClr>
                </a:solidFill>
                <a:latin typeface="宋体" panose="02010600030101010101" pitchFamily="2" charset="-122"/>
                <a:ea typeface="宋体" panose="02010600030101010101" pitchFamily="2" charset="-122"/>
              </a:rPr>
              <a:t> </a:t>
            </a:r>
            <a:endParaRPr lang="zh-CN" altLang="en-US" sz="16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15" name="自由: 形状 14"/>
          <p:cNvSpPr>
            <a:spLocks noChangeArrowheads="1"/>
          </p:cNvSpPr>
          <p:nvPr/>
        </p:nvSpPr>
        <p:spPr bwMode="auto">
          <a:xfrm rot="5400000">
            <a:off x="-2875363" y="2656379"/>
            <a:ext cx="6858002" cy="1545241"/>
          </a:xfrm>
          <a:custGeom>
            <a:avLst/>
            <a:gdLst>
              <a:gd name="connsiteX0" fmla="*/ 0 w 6858002"/>
              <a:gd name="connsiteY0" fmla="*/ 1545241 h 1545241"/>
              <a:gd name="connsiteX1" fmla="*/ 0 w 6858002"/>
              <a:gd name="connsiteY1" fmla="*/ 234058 h 1545241"/>
              <a:gd name="connsiteX2" fmla="*/ 440306 w 6858002"/>
              <a:gd name="connsiteY2" fmla="*/ 234058 h 1545241"/>
              <a:gd name="connsiteX3" fmla="*/ 678211 w 6858002"/>
              <a:gd name="connsiteY3" fmla="*/ 76364 h 1545241"/>
              <a:gd name="connsiteX4" fmla="*/ 693629 w 6858002"/>
              <a:gd name="connsiteY4" fmla="*/ 0 h 1545241"/>
              <a:gd name="connsiteX5" fmla="*/ 6139232 w 6858002"/>
              <a:gd name="connsiteY5" fmla="*/ 0 h 1545241"/>
              <a:gd name="connsiteX6" fmla="*/ 6154649 w 6858002"/>
              <a:gd name="connsiteY6" fmla="*/ 76364 h 1545241"/>
              <a:gd name="connsiteX7" fmla="*/ 6392555 w 6858002"/>
              <a:gd name="connsiteY7" fmla="*/ 234058 h 1545241"/>
              <a:gd name="connsiteX8" fmla="*/ 6858002 w 6858002"/>
              <a:gd name="connsiteY8" fmla="*/ 234058 h 1545241"/>
              <a:gd name="connsiteX9" fmla="*/ 6858002 w 6858002"/>
              <a:gd name="connsiteY9" fmla="*/ 1545241 h 154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8002" h="1545241">
                <a:moveTo>
                  <a:pt x="0" y="1545241"/>
                </a:moveTo>
                <a:lnTo>
                  <a:pt x="0" y="234058"/>
                </a:lnTo>
                <a:lnTo>
                  <a:pt x="440306" y="234058"/>
                </a:lnTo>
                <a:cubicBezTo>
                  <a:pt x="547254" y="234058"/>
                  <a:pt x="639015" y="169035"/>
                  <a:pt x="678211" y="76364"/>
                </a:cubicBezTo>
                <a:lnTo>
                  <a:pt x="693629" y="0"/>
                </a:lnTo>
                <a:lnTo>
                  <a:pt x="6139232" y="0"/>
                </a:lnTo>
                <a:lnTo>
                  <a:pt x="6154649" y="76364"/>
                </a:lnTo>
                <a:cubicBezTo>
                  <a:pt x="6193845" y="169035"/>
                  <a:pt x="6285606" y="234058"/>
                  <a:pt x="6392555" y="234058"/>
                </a:cubicBezTo>
                <a:lnTo>
                  <a:pt x="6858002" y="234058"/>
                </a:lnTo>
                <a:lnTo>
                  <a:pt x="6858002" y="1545241"/>
                </a:lnTo>
                <a:close/>
              </a:path>
            </a:pathLst>
          </a:cu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16" name="矩形 15"/>
          <p:cNvSpPr/>
          <p:nvPr/>
        </p:nvSpPr>
        <p:spPr>
          <a:xfrm>
            <a:off x="419100" y="0"/>
            <a:ext cx="13453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H="1">
            <a:off x="288331" y="0"/>
            <a:ext cx="6726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9"/>
          <p:cNvSpPr/>
          <p:nvPr/>
        </p:nvSpPr>
        <p:spPr bwMode="auto">
          <a:xfrm rot="10800000">
            <a:off x="10013950" y="-4063"/>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
        <p:nvSpPr>
          <p:cNvPr id="25" name="Freeform 9"/>
          <p:cNvSpPr/>
          <p:nvPr/>
        </p:nvSpPr>
        <p:spPr bwMode="auto">
          <a:xfrm rot="10800000" flipV="1">
            <a:off x="10013950" y="5146891"/>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 形 9"/>
          <p:cNvSpPr/>
          <p:nvPr/>
        </p:nvSpPr>
        <p:spPr>
          <a:xfrm rot="13509573">
            <a:off x="3331845" y="2423156"/>
            <a:ext cx="674688" cy="665162"/>
          </a:xfrm>
          <a:prstGeom prst="corner">
            <a:avLst>
              <a:gd name="adj1" fmla="val 33246"/>
              <a:gd name="adj2" fmla="val 302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宋体" panose="02010600030101010101" pitchFamily="2" charset="-122"/>
            </a:endParaRPr>
          </a:p>
        </p:txBody>
      </p:sp>
      <p:sp>
        <p:nvSpPr>
          <p:cNvPr id="11" name="六边形 10"/>
          <p:cNvSpPr/>
          <p:nvPr/>
        </p:nvSpPr>
        <p:spPr bwMode="auto">
          <a:xfrm>
            <a:off x="1028700" y="1690048"/>
            <a:ext cx="2282825" cy="1970088"/>
          </a:xfrm>
          <a:prstGeom prst="hexagon">
            <a:avLst>
              <a:gd name="adj" fmla="val 25000"/>
              <a:gd name="vf" fmla="val 115470"/>
            </a:avLst>
          </a:prstGeom>
          <a:solidFill>
            <a:schemeClr val="accent1"/>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KSO_Shape"/>
          <p:cNvSpPr/>
          <p:nvPr/>
        </p:nvSpPr>
        <p:spPr bwMode="auto">
          <a:xfrm>
            <a:off x="1709738" y="1863086"/>
            <a:ext cx="906462" cy="1011237"/>
          </a:xfrm>
          <a:custGeom>
            <a:avLst/>
            <a:gdLst>
              <a:gd name="T0" fmla="*/ 527033 w 2960688"/>
              <a:gd name="T1" fmla="*/ 1877159 h 3298826"/>
              <a:gd name="T2" fmla="*/ 409443 w 2960688"/>
              <a:gd name="T3" fmla="*/ 2000501 h 3298826"/>
              <a:gd name="T4" fmla="*/ 411355 w 2960688"/>
              <a:gd name="T5" fmla="*/ 2233197 h 3298826"/>
              <a:gd name="T6" fmla="*/ 351125 w 2960688"/>
              <a:gd name="T7" fmla="*/ 2312034 h 3298826"/>
              <a:gd name="T8" fmla="*/ 273369 w 2960688"/>
              <a:gd name="T9" fmla="*/ 2124161 h 3298826"/>
              <a:gd name="T10" fmla="*/ 346027 w 2960688"/>
              <a:gd name="T11" fmla="*/ 1891464 h 3298826"/>
              <a:gd name="T12" fmla="*/ 896304 w 2960688"/>
              <a:gd name="T13" fmla="*/ 1785321 h 3298826"/>
              <a:gd name="T14" fmla="*/ 1068706 w 2960688"/>
              <a:gd name="T15" fmla="*/ 2016555 h 3298826"/>
              <a:gd name="T16" fmla="*/ 1068071 w 2960688"/>
              <a:gd name="T17" fmla="*/ 2228732 h 3298826"/>
              <a:gd name="T18" fmla="*/ 959169 w 2960688"/>
              <a:gd name="T19" fmla="*/ 2409781 h 3298826"/>
              <a:gd name="T20" fmla="*/ 713741 w 2960688"/>
              <a:gd name="T21" fmla="*/ 2518728 h 3298826"/>
              <a:gd name="T22" fmla="*/ 693421 w 2960688"/>
              <a:gd name="T23" fmla="*/ 1957476 h 3298826"/>
              <a:gd name="T24" fmla="*/ 640080 w 2960688"/>
              <a:gd name="T25" fmla="*/ 1634173 h 3298826"/>
              <a:gd name="T26" fmla="*/ 392430 w 2960688"/>
              <a:gd name="T27" fmla="*/ 1729423 h 3298826"/>
              <a:gd name="T28" fmla="*/ 232092 w 2960688"/>
              <a:gd name="T29" fmla="*/ 1935163 h 3298826"/>
              <a:gd name="T30" fmla="*/ 200025 w 2960688"/>
              <a:gd name="T31" fmla="*/ 2188846 h 3298826"/>
              <a:gd name="T32" fmla="*/ 307658 w 2960688"/>
              <a:gd name="T33" fmla="*/ 2432368 h 3298826"/>
              <a:gd name="T34" fmla="*/ 520065 w 2960688"/>
              <a:gd name="T35" fmla="*/ 2581276 h 3298826"/>
              <a:gd name="T36" fmla="*/ 775335 w 2960688"/>
              <a:gd name="T37" fmla="*/ 2601279 h 3298826"/>
              <a:gd name="T38" fmla="*/ 1014095 w 2960688"/>
              <a:gd name="T39" fmla="*/ 2481581 h 3298826"/>
              <a:gd name="T40" fmla="*/ 1151890 w 2960688"/>
              <a:gd name="T41" fmla="*/ 2263141 h 3298826"/>
              <a:gd name="T42" fmla="*/ 1159510 w 2960688"/>
              <a:gd name="T43" fmla="*/ 2006283 h 3298826"/>
              <a:gd name="T44" fmla="*/ 1027748 w 2960688"/>
              <a:gd name="T45" fmla="*/ 1773556 h 3298826"/>
              <a:gd name="T46" fmla="*/ 803275 w 2960688"/>
              <a:gd name="T47" fmla="*/ 1647190 h 3298826"/>
              <a:gd name="T48" fmla="*/ 1574800 w 2960688"/>
              <a:gd name="T49" fmla="*/ 2092842 h 3298826"/>
              <a:gd name="T50" fmla="*/ 2153920 w 2960688"/>
              <a:gd name="T51" fmla="*/ 1496357 h 3298826"/>
              <a:gd name="T52" fmla="*/ 2773363 w 2960688"/>
              <a:gd name="T53" fmla="*/ 1705761 h 3298826"/>
              <a:gd name="T54" fmla="*/ 2930208 w 2960688"/>
              <a:gd name="T55" fmla="*/ 2034463 h 3298826"/>
              <a:gd name="T56" fmla="*/ 2534285 w 2960688"/>
              <a:gd name="T57" fmla="*/ 2333022 h 3298826"/>
              <a:gd name="T58" fmla="*/ 2062798 w 2960688"/>
              <a:gd name="T59" fmla="*/ 2832102 h 3298826"/>
              <a:gd name="T60" fmla="*/ 1393825 w 2960688"/>
              <a:gd name="T61" fmla="*/ 2435503 h 3298826"/>
              <a:gd name="T62" fmla="*/ 1449705 w 2960688"/>
              <a:gd name="T63" fmla="*/ 1990995 h 3298826"/>
              <a:gd name="T64" fmla="*/ 1293813 w 2960688"/>
              <a:gd name="T65" fmla="*/ 1642623 h 3298826"/>
              <a:gd name="T66" fmla="*/ 818833 w 2960688"/>
              <a:gd name="T67" fmla="*/ 1450340 h 3298826"/>
              <a:gd name="T68" fmla="*/ 1141095 w 2960688"/>
              <a:gd name="T69" fmla="*/ 1611630 h 3298826"/>
              <a:gd name="T70" fmla="*/ 1340803 w 2960688"/>
              <a:gd name="T71" fmla="*/ 1927861 h 3298826"/>
              <a:gd name="T72" fmla="*/ 1348423 w 2960688"/>
              <a:gd name="T73" fmla="*/ 2284731 h 3298826"/>
              <a:gd name="T74" fmla="*/ 1223010 w 2960688"/>
              <a:gd name="T75" fmla="*/ 2541906 h 3298826"/>
              <a:gd name="T76" fmla="*/ 1473200 w 2960688"/>
              <a:gd name="T77" fmla="*/ 3188336 h 3298826"/>
              <a:gd name="T78" fmla="*/ 1409700 w 2960688"/>
              <a:gd name="T79" fmla="*/ 3287079 h 3298826"/>
              <a:gd name="T80" fmla="*/ 1293813 w 2960688"/>
              <a:gd name="T81" fmla="*/ 3278189 h 3298826"/>
              <a:gd name="T82" fmla="*/ 780415 w 2960688"/>
              <a:gd name="T83" fmla="*/ 2798129 h 3298826"/>
              <a:gd name="T84" fmla="*/ 485775 w 2960688"/>
              <a:gd name="T85" fmla="*/ 2775904 h 3298826"/>
              <a:gd name="T86" fmla="*/ 179387 w 2960688"/>
              <a:gd name="T87" fmla="*/ 2582863 h 3298826"/>
              <a:gd name="T88" fmla="*/ 11747 w 2960688"/>
              <a:gd name="T89" fmla="*/ 2248853 h 3298826"/>
              <a:gd name="T90" fmla="*/ 39687 w 2960688"/>
              <a:gd name="T91" fmla="*/ 1891666 h 3298826"/>
              <a:gd name="T92" fmla="*/ 248285 w 2960688"/>
              <a:gd name="T93" fmla="*/ 1593533 h 3298826"/>
              <a:gd name="T94" fmla="*/ 589598 w 2960688"/>
              <a:gd name="T95" fmla="*/ 1443356 h 3298826"/>
              <a:gd name="T96" fmla="*/ 2009571 w 2960688"/>
              <a:gd name="T97" fmla="*/ 44471 h 3298826"/>
              <a:gd name="T98" fmla="*/ 2211293 w 2960688"/>
              <a:gd name="T99" fmla="*/ 227752 h 3298826"/>
              <a:gd name="T100" fmla="*/ 2308501 w 2960688"/>
              <a:gd name="T101" fmla="*/ 511410 h 3298826"/>
              <a:gd name="T102" fmla="*/ 2385695 w 2960688"/>
              <a:gd name="T103" fmla="*/ 681985 h 3298826"/>
              <a:gd name="T104" fmla="*/ 2326608 w 2960688"/>
              <a:gd name="T105" fmla="*/ 854149 h 3298826"/>
              <a:gd name="T106" fmla="*/ 2142358 w 2960688"/>
              <a:gd name="T107" fmla="*/ 1198477 h 3298826"/>
              <a:gd name="T108" fmla="*/ 1940000 w 2960688"/>
              <a:gd name="T109" fmla="*/ 1360477 h 3298826"/>
              <a:gd name="T110" fmla="*/ 1698569 w 2960688"/>
              <a:gd name="T111" fmla="*/ 1367782 h 3298826"/>
              <a:gd name="T112" fmla="*/ 1505106 w 2960688"/>
              <a:gd name="T113" fmla="*/ 1235642 h 3298826"/>
              <a:gd name="T114" fmla="*/ 1298619 w 2960688"/>
              <a:gd name="T115" fmla="*/ 873208 h 3298826"/>
              <a:gd name="T116" fmla="*/ 1219200 w 2960688"/>
              <a:gd name="T117" fmla="*/ 700409 h 3298826"/>
              <a:gd name="T118" fmla="*/ 1306560 w 2960688"/>
              <a:gd name="T119" fmla="*/ 536504 h 3298826"/>
              <a:gd name="T120" fmla="*/ 1394873 w 2960688"/>
              <a:gd name="T121" fmla="*/ 248081 h 3298826"/>
              <a:gd name="T122" fmla="*/ 1587383 w 2960688"/>
              <a:gd name="T123" fmla="*/ 54953 h 3298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60688" h="3298826">
                <a:moveTo>
                  <a:pt x="472859" y="1797050"/>
                </a:moveTo>
                <a:lnTo>
                  <a:pt x="478276" y="1797050"/>
                </a:lnTo>
                <a:lnTo>
                  <a:pt x="483375" y="1797686"/>
                </a:lnTo>
                <a:lnTo>
                  <a:pt x="488792" y="1798640"/>
                </a:lnTo>
                <a:lnTo>
                  <a:pt x="493891" y="1800229"/>
                </a:lnTo>
                <a:lnTo>
                  <a:pt x="499309" y="1802454"/>
                </a:lnTo>
                <a:lnTo>
                  <a:pt x="503770" y="1804679"/>
                </a:lnTo>
                <a:lnTo>
                  <a:pt x="508550" y="1807858"/>
                </a:lnTo>
                <a:lnTo>
                  <a:pt x="512693" y="1811355"/>
                </a:lnTo>
                <a:lnTo>
                  <a:pt x="516836" y="1815170"/>
                </a:lnTo>
                <a:lnTo>
                  <a:pt x="520341" y="1819302"/>
                </a:lnTo>
                <a:lnTo>
                  <a:pt x="523846" y="1824071"/>
                </a:lnTo>
                <a:lnTo>
                  <a:pt x="526396" y="1829157"/>
                </a:lnTo>
                <a:lnTo>
                  <a:pt x="528945" y="1834561"/>
                </a:lnTo>
                <a:lnTo>
                  <a:pt x="530220" y="1839648"/>
                </a:lnTo>
                <a:lnTo>
                  <a:pt x="531495" y="1845370"/>
                </a:lnTo>
                <a:lnTo>
                  <a:pt x="531813" y="1850774"/>
                </a:lnTo>
                <a:lnTo>
                  <a:pt x="531813" y="1855860"/>
                </a:lnTo>
                <a:lnTo>
                  <a:pt x="531495" y="1861264"/>
                </a:lnTo>
                <a:lnTo>
                  <a:pt x="530220" y="1866668"/>
                </a:lnTo>
                <a:lnTo>
                  <a:pt x="528945" y="1871755"/>
                </a:lnTo>
                <a:lnTo>
                  <a:pt x="527033" y="1877159"/>
                </a:lnTo>
                <a:lnTo>
                  <a:pt x="524165" y="1881609"/>
                </a:lnTo>
                <a:lnTo>
                  <a:pt x="520978" y="1886378"/>
                </a:lnTo>
                <a:lnTo>
                  <a:pt x="517792" y="1890510"/>
                </a:lnTo>
                <a:lnTo>
                  <a:pt x="513968" y="1894643"/>
                </a:lnTo>
                <a:lnTo>
                  <a:pt x="509506" y="1898140"/>
                </a:lnTo>
                <a:lnTo>
                  <a:pt x="504726" y="1901636"/>
                </a:lnTo>
                <a:lnTo>
                  <a:pt x="495803" y="1907358"/>
                </a:lnTo>
                <a:lnTo>
                  <a:pt x="486880" y="1913080"/>
                </a:lnTo>
                <a:lnTo>
                  <a:pt x="478913" y="1918803"/>
                </a:lnTo>
                <a:lnTo>
                  <a:pt x="471265" y="1924842"/>
                </a:lnTo>
                <a:lnTo>
                  <a:pt x="463936" y="1931200"/>
                </a:lnTo>
                <a:lnTo>
                  <a:pt x="457244" y="1937240"/>
                </a:lnTo>
                <a:lnTo>
                  <a:pt x="450870" y="1943280"/>
                </a:lnTo>
                <a:lnTo>
                  <a:pt x="444815" y="1949320"/>
                </a:lnTo>
                <a:lnTo>
                  <a:pt x="439398" y="1955678"/>
                </a:lnTo>
                <a:lnTo>
                  <a:pt x="433980" y="1962036"/>
                </a:lnTo>
                <a:lnTo>
                  <a:pt x="429519" y="1968076"/>
                </a:lnTo>
                <a:lnTo>
                  <a:pt x="424739" y="1974751"/>
                </a:lnTo>
                <a:lnTo>
                  <a:pt x="420596" y="1980791"/>
                </a:lnTo>
                <a:lnTo>
                  <a:pt x="416453" y="1987467"/>
                </a:lnTo>
                <a:lnTo>
                  <a:pt x="412948" y="1993825"/>
                </a:lnTo>
                <a:lnTo>
                  <a:pt x="409443" y="2000501"/>
                </a:lnTo>
                <a:lnTo>
                  <a:pt x="406256" y="2006858"/>
                </a:lnTo>
                <a:lnTo>
                  <a:pt x="403388" y="2013534"/>
                </a:lnTo>
                <a:lnTo>
                  <a:pt x="400838" y="2019892"/>
                </a:lnTo>
                <a:lnTo>
                  <a:pt x="398608" y="2026886"/>
                </a:lnTo>
                <a:lnTo>
                  <a:pt x="394465" y="2039919"/>
                </a:lnTo>
                <a:lnTo>
                  <a:pt x="391278" y="2053271"/>
                </a:lnTo>
                <a:lnTo>
                  <a:pt x="388729" y="2066622"/>
                </a:lnTo>
                <a:lnTo>
                  <a:pt x="387135" y="2079974"/>
                </a:lnTo>
                <a:lnTo>
                  <a:pt x="386498" y="2093007"/>
                </a:lnTo>
                <a:lnTo>
                  <a:pt x="385861" y="2106041"/>
                </a:lnTo>
                <a:lnTo>
                  <a:pt x="385861" y="2118439"/>
                </a:lnTo>
                <a:lnTo>
                  <a:pt x="386817" y="2130518"/>
                </a:lnTo>
                <a:lnTo>
                  <a:pt x="387773" y="2141962"/>
                </a:lnTo>
                <a:lnTo>
                  <a:pt x="389366" y="2153724"/>
                </a:lnTo>
                <a:lnTo>
                  <a:pt x="391278" y="2164215"/>
                </a:lnTo>
                <a:lnTo>
                  <a:pt x="393190" y="2174705"/>
                </a:lnTo>
                <a:lnTo>
                  <a:pt x="395421" y="2184242"/>
                </a:lnTo>
                <a:lnTo>
                  <a:pt x="397970" y="2193461"/>
                </a:lnTo>
                <a:lnTo>
                  <a:pt x="402432" y="2209038"/>
                </a:lnTo>
                <a:lnTo>
                  <a:pt x="406574" y="2221435"/>
                </a:lnTo>
                <a:lnTo>
                  <a:pt x="409761" y="2229383"/>
                </a:lnTo>
                <a:lnTo>
                  <a:pt x="411355" y="2233197"/>
                </a:lnTo>
                <a:lnTo>
                  <a:pt x="413585" y="2238602"/>
                </a:lnTo>
                <a:lnTo>
                  <a:pt x="415179" y="2244006"/>
                </a:lnTo>
                <a:lnTo>
                  <a:pt x="416453" y="2249728"/>
                </a:lnTo>
                <a:lnTo>
                  <a:pt x="416772" y="2255132"/>
                </a:lnTo>
                <a:lnTo>
                  <a:pt x="416772" y="2260536"/>
                </a:lnTo>
                <a:lnTo>
                  <a:pt x="415816" y="2265940"/>
                </a:lnTo>
                <a:lnTo>
                  <a:pt x="414860" y="2271026"/>
                </a:lnTo>
                <a:lnTo>
                  <a:pt x="413267" y="2276113"/>
                </a:lnTo>
                <a:lnTo>
                  <a:pt x="411036" y="2281199"/>
                </a:lnTo>
                <a:lnTo>
                  <a:pt x="408168" y="2285967"/>
                </a:lnTo>
                <a:lnTo>
                  <a:pt x="405300" y="2290736"/>
                </a:lnTo>
                <a:lnTo>
                  <a:pt x="401794" y="2294868"/>
                </a:lnTo>
                <a:lnTo>
                  <a:pt x="397970" y="2298683"/>
                </a:lnTo>
                <a:lnTo>
                  <a:pt x="393509" y="2302180"/>
                </a:lnTo>
                <a:lnTo>
                  <a:pt x="389047" y="2305359"/>
                </a:lnTo>
                <a:lnTo>
                  <a:pt x="383630" y="2307902"/>
                </a:lnTo>
                <a:lnTo>
                  <a:pt x="378213" y="2309809"/>
                </a:lnTo>
                <a:lnTo>
                  <a:pt x="372795" y="2311717"/>
                </a:lnTo>
                <a:lnTo>
                  <a:pt x="367696" y="2312670"/>
                </a:lnTo>
                <a:lnTo>
                  <a:pt x="361642" y="2312988"/>
                </a:lnTo>
                <a:lnTo>
                  <a:pt x="356543" y="2312988"/>
                </a:lnTo>
                <a:lnTo>
                  <a:pt x="351125" y="2312034"/>
                </a:lnTo>
                <a:lnTo>
                  <a:pt x="345708" y="2311081"/>
                </a:lnTo>
                <a:lnTo>
                  <a:pt x="340609" y="2309491"/>
                </a:lnTo>
                <a:lnTo>
                  <a:pt x="335829" y="2307584"/>
                </a:lnTo>
                <a:lnTo>
                  <a:pt x="330730" y="2304723"/>
                </a:lnTo>
                <a:lnTo>
                  <a:pt x="326587" y="2301862"/>
                </a:lnTo>
                <a:lnTo>
                  <a:pt x="322126" y="2298365"/>
                </a:lnTo>
                <a:lnTo>
                  <a:pt x="318302" y="2294550"/>
                </a:lnTo>
                <a:lnTo>
                  <a:pt x="314478" y="2289782"/>
                </a:lnTo>
                <a:lnTo>
                  <a:pt x="311610" y="2285332"/>
                </a:lnTo>
                <a:lnTo>
                  <a:pt x="308742" y="2280245"/>
                </a:lnTo>
                <a:lnTo>
                  <a:pt x="306830" y="2275795"/>
                </a:lnTo>
                <a:lnTo>
                  <a:pt x="302687" y="2264987"/>
                </a:lnTo>
                <a:lnTo>
                  <a:pt x="296951" y="2249092"/>
                </a:lnTo>
                <a:lnTo>
                  <a:pt x="293764" y="2239237"/>
                </a:lnTo>
                <a:lnTo>
                  <a:pt x="290259" y="2228111"/>
                </a:lnTo>
                <a:lnTo>
                  <a:pt x="287391" y="2216349"/>
                </a:lnTo>
                <a:lnTo>
                  <a:pt x="284204" y="2202998"/>
                </a:lnTo>
                <a:lnTo>
                  <a:pt x="281017" y="2189328"/>
                </a:lnTo>
                <a:lnTo>
                  <a:pt x="278468" y="2173752"/>
                </a:lnTo>
                <a:lnTo>
                  <a:pt x="276556" y="2158175"/>
                </a:lnTo>
                <a:lnTo>
                  <a:pt x="274644" y="2141645"/>
                </a:lnTo>
                <a:lnTo>
                  <a:pt x="273369" y="2124161"/>
                </a:lnTo>
                <a:lnTo>
                  <a:pt x="273050" y="2106041"/>
                </a:lnTo>
                <a:lnTo>
                  <a:pt x="273369" y="2088239"/>
                </a:lnTo>
                <a:lnTo>
                  <a:pt x="274325" y="2078384"/>
                </a:lnTo>
                <a:lnTo>
                  <a:pt x="274962" y="2069483"/>
                </a:lnTo>
                <a:lnTo>
                  <a:pt x="275918" y="2059629"/>
                </a:lnTo>
                <a:lnTo>
                  <a:pt x="277193" y="2049774"/>
                </a:lnTo>
                <a:lnTo>
                  <a:pt x="278786" y="2040237"/>
                </a:lnTo>
                <a:lnTo>
                  <a:pt x="280698" y="2030382"/>
                </a:lnTo>
                <a:lnTo>
                  <a:pt x="282929" y="2020846"/>
                </a:lnTo>
                <a:lnTo>
                  <a:pt x="285479" y="2010673"/>
                </a:lnTo>
                <a:lnTo>
                  <a:pt x="288347" y="2000819"/>
                </a:lnTo>
                <a:lnTo>
                  <a:pt x="291533" y="1990328"/>
                </a:lnTo>
                <a:lnTo>
                  <a:pt x="295039" y="1980473"/>
                </a:lnTo>
                <a:lnTo>
                  <a:pt x="299181" y="1970619"/>
                </a:lnTo>
                <a:lnTo>
                  <a:pt x="303324" y="1960446"/>
                </a:lnTo>
                <a:lnTo>
                  <a:pt x="308423" y="1950274"/>
                </a:lnTo>
                <a:lnTo>
                  <a:pt x="313522" y="1940419"/>
                </a:lnTo>
                <a:lnTo>
                  <a:pt x="319258" y="1930247"/>
                </a:lnTo>
                <a:lnTo>
                  <a:pt x="325313" y="1920710"/>
                </a:lnTo>
                <a:lnTo>
                  <a:pt x="331368" y="1910855"/>
                </a:lnTo>
                <a:lnTo>
                  <a:pt x="338697" y="1901318"/>
                </a:lnTo>
                <a:lnTo>
                  <a:pt x="346027" y="1891464"/>
                </a:lnTo>
                <a:lnTo>
                  <a:pt x="353675" y="1881927"/>
                </a:lnTo>
                <a:lnTo>
                  <a:pt x="362279" y="1872708"/>
                </a:lnTo>
                <a:lnTo>
                  <a:pt x="370883" y="1863807"/>
                </a:lnTo>
                <a:lnTo>
                  <a:pt x="380125" y="1854906"/>
                </a:lnTo>
                <a:lnTo>
                  <a:pt x="389685" y="1846005"/>
                </a:lnTo>
                <a:lnTo>
                  <a:pt x="400201" y="1837740"/>
                </a:lnTo>
                <a:lnTo>
                  <a:pt x="411036" y="1829157"/>
                </a:lnTo>
                <a:lnTo>
                  <a:pt x="422190" y="1820892"/>
                </a:lnTo>
                <a:lnTo>
                  <a:pt x="433980" y="1813263"/>
                </a:lnTo>
                <a:lnTo>
                  <a:pt x="446409" y="1805315"/>
                </a:lnTo>
                <a:lnTo>
                  <a:pt x="451189" y="1802772"/>
                </a:lnTo>
                <a:lnTo>
                  <a:pt x="456606" y="1800547"/>
                </a:lnTo>
                <a:lnTo>
                  <a:pt x="461705" y="1798957"/>
                </a:lnTo>
                <a:lnTo>
                  <a:pt x="467441" y="1797686"/>
                </a:lnTo>
                <a:lnTo>
                  <a:pt x="472859" y="1797050"/>
                </a:lnTo>
                <a:close/>
                <a:moveTo>
                  <a:pt x="799783" y="1741488"/>
                </a:moveTo>
                <a:lnTo>
                  <a:pt x="816611" y="1747205"/>
                </a:lnTo>
                <a:lnTo>
                  <a:pt x="833438" y="1753558"/>
                </a:lnTo>
                <a:lnTo>
                  <a:pt x="849631" y="1760228"/>
                </a:lnTo>
                <a:lnTo>
                  <a:pt x="865506" y="1767851"/>
                </a:lnTo>
                <a:lnTo>
                  <a:pt x="881064" y="1776427"/>
                </a:lnTo>
                <a:lnTo>
                  <a:pt x="896304" y="1785321"/>
                </a:lnTo>
                <a:lnTo>
                  <a:pt x="910909" y="1795167"/>
                </a:lnTo>
                <a:lnTo>
                  <a:pt x="925514" y="1805332"/>
                </a:lnTo>
                <a:lnTo>
                  <a:pt x="939166" y="1816131"/>
                </a:lnTo>
                <a:lnTo>
                  <a:pt x="952819" y="1827566"/>
                </a:lnTo>
                <a:lnTo>
                  <a:pt x="965201" y="1839953"/>
                </a:lnTo>
                <a:lnTo>
                  <a:pt x="977584" y="1852976"/>
                </a:lnTo>
                <a:lnTo>
                  <a:pt x="989331" y="1866317"/>
                </a:lnTo>
                <a:lnTo>
                  <a:pt x="1000444" y="1879975"/>
                </a:lnTo>
                <a:lnTo>
                  <a:pt x="1011239" y="1894586"/>
                </a:lnTo>
                <a:lnTo>
                  <a:pt x="1021081" y="1909514"/>
                </a:lnTo>
                <a:lnTo>
                  <a:pt x="1026479" y="1918090"/>
                </a:lnTo>
                <a:lnTo>
                  <a:pt x="1031559" y="1926666"/>
                </a:lnTo>
                <a:lnTo>
                  <a:pt x="1036004" y="1935242"/>
                </a:lnTo>
                <a:lnTo>
                  <a:pt x="1040766" y="1944136"/>
                </a:lnTo>
                <a:lnTo>
                  <a:pt x="1044894" y="1952712"/>
                </a:lnTo>
                <a:lnTo>
                  <a:pt x="1049021" y="1961605"/>
                </a:lnTo>
                <a:lnTo>
                  <a:pt x="1052831" y="1970817"/>
                </a:lnTo>
                <a:lnTo>
                  <a:pt x="1056324" y="1979710"/>
                </a:lnTo>
                <a:lnTo>
                  <a:pt x="1059816" y="1988922"/>
                </a:lnTo>
                <a:lnTo>
                  <a:pt x="1062991" y="1997815"/>
                </a:lnTo>
                <a:lnTo>
                  <a:pt x="1065849" y="2007026"/>
                </a:lnTo>
                <a:lnTo>
                  <a:pt x="1068706" y="2016555"/>
                </a:lnTo>
                <a:lnTo>
                  <a:pt x="1070929" y="2025767"/>
                </a:lnTo>
                <a:lnTo>
                  <a:pt x="1073151" y="2035295"/>
                </a:lnTo>
                <a:lnTo>
                  <a:pt x="1075056" y="2044507"/>
                </a:lnTo>
                <a:lnTo>
                  <a:pt x="1076961" y="2054353"/>
                </a:lnTo>
                <a:lnTo>
                  <a:pt x="1078549" y="2063882"/>
                </a:lnTo>
                <a:lnTo>
                  <a:pt x="1079819" y="2073411"/>
                </a:lnTo>
                <a:lnTo>
                  <a:pt x="1080771" y="2082940"/>
                </a:lnTo>
                <a:lnTo>
                  <a:pt x="1081724" y="2092786"/>
                </a:lnTo>
                <a:lnTo>
                  <a:pt x="1082359" y="2102315"/>
                </a:lnTo>
                <a:lnTo>
                  <a:pt x="1082676" y="2111844"/>
                </a:lnTo>
                <a:lnTo>
                  <a:pt x="1082676" y="2122008"/>
                </a:lnTo>
                <a:lnTo>
                  <a:pt x="1082676" y="2131537"/>
                </a:lnTo>
                <a:lnTo>
                  <a:pt x="1082359" y="2141066"/>
                </a:lnTo>
                <a:lnTo>
                  <a:pt x="1081724" y="2150913"/>
                </a:lnTo>
                <a:lnTo>
                  <a:pt x="1080771" y="2160442"/>
                </a:lnTo>
                <a:lnTo>
                  <a:pt x="1079819" y="2170606"/>
                </a:lnTo>
                <a:lnTo>
                  <a:pt x="1078231" y="2180135"/>
                </a:lnTo>
                <a:lnTo>
                  <a:pt x="1076644" y="2189981"/>
                </a:lnTo>
                <a:lnTo>
                  <a:pt x="1075056" y="2199510"/>
                </a:lnTo>
                <a:lnTo>
                  <a:pt x="1072834" y="2209674"/>
                </a:lnTo>
                <a:lnTo>
                  <a:pt x="1070611" y="2219203"/>
                </a:lnTo>
                <a:lnTo>
                  <a:pt x="1068071" y="2228732"/>
                </a:lnTo>
                <a:lnTo>
                  <a:pt x="1065214" y="2238261"/>
                </a:lnTo>
                <a:lnTo>
                  <a:pt x="1062356" y="2247472"/>
                </a:lnTo>
                <a:lnTo>
                  <a:pt x="1058864" y="2257001"/>
                </a:lnTo>
                <a:lnTo>
                  <a:pt x="1055689" y="2266212"/>
                </a:lnTo>
                <a:lnTo>
                  <a:pt x="1052196" y="2275106"/>
                </a:lnTo>
                <a:lnTo>
                  <a:pt x="1048386" y="2284317"/>
                </a:lnTo>
                <a:lnTo>
                  <a:pt x="1044259" y="2292893"/>
                </a:lnTo>
                <a:lnTo>
                  <a:pt x="1039814" y="2301787"/>
                </a:lnTo>
                <a:lnTo>
                  <a:pt x="1035369" y="2310045"/>
                </a:lnTo>
                <a:lnTo>
                  <a:pt x="1030606" y="2318621"/>
                </a:lnTo>
                <a:lnTo>
                  <a:pt x="1025844" y="2327197"/>
                </a:lnTo>
                <a:lnTo>
                  <a:pt x="1020764" y="2335456"/>
                </a:lnTo>
                <a:lnTo>
                  <a:pt x="1015366" y="2343396"/>
                </a:lnTo>
                <a:lnTo>
                  <a:pt x="1009969" y="2351655"/>
                </a:lnTo>
                <a:lnTo>
                  <a:pt x="1004254" y="2359278"/>
                </a:lnTo>
                <a:lnTo>
                  <a:pt x="998539" y="2366901"/>
                </a:lnTo>
                <a:lnTo>
                  <a:pt x="992506" y="2374524"/>
                </a:lnTo>
                <a:lnTo>
                  <a:pt x="985839" y="2381830"/>
                </a:lnTo>
                <a:lnTo>
                  <a:pt x="979806" y="2389135"/>
                </a:lnTo>
                <a:lnTo>
                  <a:pt x="972821" y="2396440"/>
                </a:lnTo>
                <a:lnTo>
                  <a:pt x="966471" y="2403111"/>
                </a:lnTo>
                <a:lnTo>
                  <a:pt x="959169" y="2409781"/>
                </a:lnTo>
                <a:lnTo>
                  <a:pt x="952184" y="2416451"/>
                </a:lnTo>
                <a:lnTo>
                  <a:pt x="944564" y="2423121"/>
                </a:lnTo>
                <a:lnTo>
                  <a:pt x="937261" y="2429156"/>
                </a:lnTo>
                <a:lnTo>
                  <a:pt x="929641" y="2435191"/>
                </a:lnTo>
                <a:lnTo>
                  <a:pt x="921704" y="2441544"/>
                </a:lnTo>
                <a:lnTo>
                  <a:pt x="913766" y="2447261"/>
                </a:lnTo>
                <a:lnTo>
                  <a:pt x="905511" y="2452661"/>
                </a:lnTo>
                <a:lnTo>
                  <a:pt x="897256" y="2458061"/>
                </a:lnTo>
                <a:lnTo>
                  <a:pt x="884874" y="2465684"/>
                </a:lnTo>
                <a:lnTo>
                  <a:pt x="872809" y="2472354"/>
                </a:lnTo>
                <a:lnTo>
                  <a:pt x="860426" y="2478707"/>
                </a:lnTo>
                <a:lnTo>
                  <a:pt x="847726" y="2484742"/>
                </a:lnTo>
                <a:lnTo>
                  <a:pt x="834708" y="2490141"/>
                </a:lnTo>
                <a:lnTo>
                  <a:pt x="821691" y="2495541"/>
                </a:lnTo>
                <a:lnTo>
                  <a:pt x="808991" y="2499988"/>
                </a:lnTo>
                <a:lnTo>
                  <a:pt x="795338" y="2503799"/>
                </a:lnTo>
                <a:lnTo>
                  <a:pt x="782003" y="2507611"/>
                </a:lnTo>
                <a:lnTo>
                  <a:pt x="768668" y="2510787"/>
                </a:lnTo>
                <a:lnTo>
                  <a:pt x="755016" y="2513328"/>
                </a:lnTo>
                <a:lnTo>
                  <a:pt x="741046" y="2515552"/>
                </a:lnTo>
                <a:lnTo>
                  <a:pt x="727393" y="2517140"/>
                </a:lnTo>
                <a:lnTo>
                  <a:pt x="713741" y="2518728"/>
                </a:lnTo>
                <a:lnTo>
                  <a:pt x="699771" y="2519363"/>
                </a:lnTo>
                <a:lnTo>
                  <a:pt x="685801" y="2519363"/>
                </a:lnTo>
                <a:lnTo>
                  <a:pt x="675958" y="2519363"/>
                </a:lnTo>
                <a:lnTo>
                  <a:pt x="666116" y="2519046"/>
                </a:lnTo>
                <a:lnTo>
                  <a:pt x="646113" y="2517140"/>
                </a:lnTo>
                <a:lnTo>
                  <a:pt x="647701" y="2406922"/>
                </a:lnTo>
                <a:lnTo>
                  <a:pt x="648971" y="2312586"/>
                </a:lnTo>
                <a:lnTo>
                  <a:pt x="650241" y="2242708"/>
                </a:lnTo>
                <a:lnTo>
                  <a:pt x="650876" y="2220156"/>
                </a:lnTo>
                <a:lnTo>
                  <a:pt x="651193" y="2207133"/>
                </a:lnTo>
                <a:lnTo>
                  <a:pt x="653416" y="2182040"/>
                </a:lnTo>
                <a:lnTo>
                  <a:pt x="656273" y="2157583"/>
                </a:lnTo>
                <a:lnTo>
                  <a:pt x="658813" y="2134078"/>
                </a:lnTo>
                <a:lnTo>
                  <a:pt x="661988" y="2111209"/>
                </a:lnTo>
                <a:lnTo>
                  <a:pt x="665481" y="2089293"/>
                </a:lnTo>
                <a:lnTo>
                  <a:pt x="668973" y="2068329"/>
                </a:lnTo>
                <a:lnTo>
                  <a:pt x="672148" y="2048001"/>
                </a:lnTo>
                <a:lnTo>
                  <a:pt x="675958" y="2028625"/>
                </a:lnTo>
                <a:lnTo>
                  <a:pt x="680403" y="2009885"/>
                </a:lnTo>
                <a:lnTo>
                  <a:pt x="684531" y="1991463"/>
                </a:lnTo>
                <a:lnTo>
                  <a:pt x="688658" y="1974311"/>
                </a:lnTo>
                <a:lnTo>
                  <a:pt x="693421" y="1957476"/>
                </a:lnTo>
                <a:lnTo>
                  <a:pt x="697866" y="1941595"/>
                </a:lnTo>
                <a:lnTo>
                  <a:pt x="702946" y="1926031"/>
                </a:lnTo>
                <a:lnTo>
                  <a:pt x="707708" y="1911420"/>
                </a:lnTo>
                <a:lnTo>
                  <a:pt x="712788" y="1897444"/>
                </a:lnTo>
                <a:lnTo>
                  <a:pt x="717868" y="1883786"/>
                </a:lnTo>
                <a:lnTo>
                  <a:pt x="723266" y="1870763"/>
                </a:lnTo>
                <a:lnTo>
                  <a:pt x="728663" y="1858693"/>
                </a:lnTo>
                <a:lnTo>
                  <a:pt x="733743" y="1846941"/>
                </a:lnTo>
                <a:lnTo>
                  <a:pt x="739141" y="1835824"/>
                </a:lnTo>
                <a:lnTo>
                  <a:pt x="744538" y="1825025"/>
                </a:lnTo>
                <a:lnTo>
                  <a:pt x="750253" y="1814543"/>
                </a:lnTo>
                <a:lnTo>
                  <a:pt x="755651" y="1804696"/>
                </a:lnTo>
                <a:lnTo>
                  <a:pt x="761366" y="1795485"/>
                </a:lnTo>
                <a:lnTo>
                  <a:pt x="766763" y="1786591"/>
                </a:lnTo>
                <a:lnTo>
                  <a:pt x="777876" y="1770392"/>
                </a:lnTo>
                <a:lnTo>
                  <a:pt x="788988" y="1755464"/>
                </a:lnTo>
                <a:lnTo>
                  <a:pt x="799783" y="1741488"/>
                </a:lnTo>
                <a:close/>
                <a:moveTo>
                  <a:pt x="687070" y="1632268"/>
                </a:moveTo>
                <a:lnTo>
                  <a:pt x="675640" y="1632585"/>
                </a:lnTo>
                <a:lnTo>
                  <a:pt x="663575" y="1632585"/>
                </a:lnTo>
                <a:lnTo>
                  <a:pt x="651828" y="1633538"/>
                </a:lnTo>
                <a:lnTo>
                  <a:pt x="640080" y="1634173"/>
                </a:lnTo>
                <a:lnTo>
                  <a:pt x="628015" y="1635760"/>
                </a:lnTo>
                <a:lnTo>
                  <a:pt x="616585" y="1637348"/>
                </a:lnTo>
                <a:lnTo>
                  <a:pt x="604838" y="1638935"/>
                </a:lnTo>
                <a:lnTo>
                  <a:pt x="592773" y="1641158"/>
                </a:lnTo>
                <a:lnTo>
                  <a:pt x="581343" y="1643381"/>
                </a:lnTo>
                <a:lnTo>
                  <a:pt x="569595" y="1645920"/>
                </a:lnTo>
                <a:lnTo>
                  <a:pt x="558165" y="1649095"/>
                </a:lnTo>
                <a:lnTo>
                  <a:pt x="546735" y="1652270"/>
                </a:lnTo>
                <a:lnTo>
                  <a:pt x="534670" y="1655763"/>
                </a:lnTo>
                <a:lnTo>
                  <a:pt x="523240" y="1659573"/>
                </a:lnTo>
                <a:lnTo>
                  <a:pt x="512128" y="1663700"/>
                </a:lnTo>
                <a:lnTo>
                  <a:pt x="500698" y="1668145"/>
                </a:lnTo>
                <a:lnTo>
                  <a:pt x="489268" y="1672908"/>
                </a:lnTo>
                <a:lnTo>
                  <a:pt x="478155" y="1678305"/>
                </a:lnTo>
                <a:lnTo>
                  <a:pt x="467043" y="1683703"/>
                </a:lnTo>
                <a:lnTo>
                  <a:pt x="455930" y="1689418"/>
                </a:lnTo>
                <a:lnTo>
                  <a:pt x="444818" y="1695133"/>
                </a:lnTo>
                <a:lnTo>
                  <a:pt x="434023" y="1701483"/>
                </a:lnTo>
                <a:lnTo>
                  <a:pt x="423545" y="1708150"/>
                </a:lnTo>
                <a:lnTo>
                  <a:pt x="412750" y="1714818"/>
                </a:lnTo>
                <a:lnTo>
                  <a:pt x="402273" y="1721803"/>
                </a:lnTo>
                <a:lnTo>
                  <a:pt x="392430" y="1729423"/>
                </a:lnTo>
                <a:lnTo>
                  <a:pt x="382588" y="1736726"/>
                </a:lnTo>
                <a:lnTo>
                  <a:pt x="373063" y="1744663"/>
                </a:lnTo>
                <a:lnTo>
                  <a:pt x="363220" y="1752283"/>
                </a:lnTo>
                <a:lnTo>
                  <a:pt x="354330" y="1760856"/>
                </a:lnTo>
                <a:lnTo>
                  <a:pt x="345440" y="1768793"/>
                </a:lnTo>
                <a:lnTo>
                  <a:pt x="336550" y="1777683"/>
                </a:lnTo>
                <a:lnTo>
                  <a:pt x="328295" y="1785938"/>
                </a:lnTo>
                <a:lnTo>
                  <a:pt x="320040" y="1795146"/>
                </a:lnTo>
                <a:lnTo>
                  <a:pt x="312103" y="1804036"/>
                </a:lnTo>
                <a:lnTo>
                  <a:pt x="304483" y="1813243"/>
                </a:lnTo>
                <a:lnTo>
                  <a:pt x="297180" y="1822768"/>
                </a:lnTo>
                <a:lnTo>
                  <a:pt x="289878" y="1832293"/>
                </a:lnTo>
                <a:lnTo>
                  <a:pt x="282893" y="1841818"/>
                </a:lnTo>
                <a:lnTo>
                  <a:pt x="276225" y="1851978"/>
                </a:lnTo>
                <a:lnTo>
                  <a:pt x="269875" y="1861821"/>
                </a:lnTo>
                <a:lnTo>
                  <a:pt x="263842" y="1871663"/>
                </a:lnTo>
                <a:lnTo>
                  <a:pt x="257810" y="1882141"/>
                </a:lnTo>
                <a:lnTo>
                  <a:pt x="252095" y="1892301"/>
                </a:lnTo>
                <a:lnTo>
                  <a:pt x="246697" y="1903096"/>
                </a:lnTo>
                <a:lnTo>
                  <a:pt x="241617" y="1913573"/>
                </a:lnTo>
                <a:lnTo>
                  <a:pt x="236855" y="1924051"/>
                </a:lnTo>
                <a:lnTo>
                  <a:pt x="232092" y="1935163"/>
                </a:lnTo>
                <a:lnTo>
                  <a:pt x="227965" y="1945958"/>
                </a:lnTo>
                <a:lnTo>
                  <a:pt x="223837" y="1957071"/>
                </a:lnTo>
                <a:lnTo>
                  <a:pt x="220027" y="1968183"/>
                </a:lnTo>
                <a:lnTo>
                  <a:pt x="216535" y="1979296"/>
                </a:lnTo>
                <a:lnTo>
                  <a:pt x="213360" y="1990726"/>
                </a:lnTo>
                <a:lnTo>
                  <a:pt x="210502" y="2001838"/>
                </a:lnTo>
                <a:lnTo>
                  <a:pt x="207645" y="2013268"/>
                </a:lnTo>
                <a:lnTo>
                  <a:pt x="205105" y="2024698"/>
                </a:lnTo>
                <a:lnTo>
                  <a:pt x="203200" y="2036763"/>
                </a:lnTo>
                <a:lnTo>
                  <a:pt x="201295" y="2048193"/>
                </a:lnTo>
                <a:lnTo>
                  <a:pt x="199390" y="2059623"/>
                </a:lnTo>
                <a:lnTo>
                  <a:pt x="198120" y="2071371"/>
                </a:lnTo>
                <a:lnTo>
                  <a:pt x="196850" y="2082801"/>
                </a:lnTo>
                <a:lnTo>
                  <a:pt x="196215" y="2094866"/>
                </a:lnTo>
                <a:lnTo>
                  <a:pt x="195897" y="2106613"/>
                </a:lnTo>
                <a:lnTo>
                  <a:pt x="195580" y="2118043"/>
                </a:lnTo>
                <a:lnTo>
                  <a:pt x="195580" y="2129791"/>
                </a:lnTo>
                <a:lnTo>
                  <a:pt x="195897" y="2141856"/>
                </a:lnTo>
                <a:lnTo>
                  <a:pt x="196532" y="2153603"/>
                </a:lnTo>
                <a:lnTo>
                  <a:pt x="197485" y="2165668"/>
                </a:lnTo>
                <a:lnTo>
                  <a:pt x="198437" y="2177098"/>
                </a:lnTo>
                <a:lnTo>
                  <a:pt x="200025" y="2188846"/>
                </a:lnTo>
                <a:lnTo>
                  <a:pt x="201930" y="2200593"/>
                </a:lnTo>
                <a:lnTo>
                  <a:pt x="203835" y="2212023"/>
                </a:lnTo>
                <a:lnTo>
                  <a:pt x="206057" y="2224088"/>
                </a:lnTo>
                <a:lnTo>
                  <a:pt x="208915" y="2235518"/>
                </a:lnTo>
                <a:lnTo>
                  <a:pt x="211772" y="2247266"/>
                </a:lnTo>
                <a:lnTo>
                  <a:pt x="215265" y="2258696"/>
                </a:lnTo>
                <a:lnTo>
                  <a:pt x="218757" y="2270443"/>
                </a:lnTo>
                <a:lnTo>
                  <a:pt x="222567" y="2281873"/>
                </a:lnTo>
                <a:lnTo>
                  <a:pt x="226695" y="2293303"/>
                </a:lnTo>
                <a:lnTo>
                  <a:pt x="231140" y="2304733"/>
                </a:lnTo>
                <a:lnTo>
                  <a:pt x="235902" y="2315846"/>
                </a:lnTo>
                <a:lnTo>
                  <a:pt x="240982" y="2327276"/>
                </a:lnTo>
                <a:lnTo>
                  <a:pt x="246380" y="2338388"/>
                </a:lnTo>
                <a:lnTo>
                  <a:pt x="252095" y="2349501"/>
                </a:lnTo>
                <a:lnTo>
                  <a:pt x="257810" y="2360296"/>
                </a:lnTo>
                <a:lnTo>
                  <a:pt x="264160" y="2371408"/>
                </a:lnTo>
                <a:lnTo>
                  <a:pt x="270827" y="2381886"/>
                </a:lnTo>
                <a:lnTo>
                  <a:pt x="277813" y="2392681"/>
                </a:lnTo>
                <a:lnTo>
                  <a:pt x="284798" y="2403158"/>
                </a:lnTo>
                <a:lnTo>
                  <a:pt x="292100" y="2413001"/>
                </a:lnTo>
                <a:lnTo>
                  <a:pt x="299720" y="2422843"/>
                </a:lnTo>
                <a:lnTo>
                  <a:pt x="307658" y="2432368"/>
                </a:lnTo>
                <a:lnTo>
                  <a:pt x="315595" y="2442211"/>
                </a:lnTo>
                <a:lnTo>
                  <a:pt x="323533" y="2451101"/>
                </a:lnTo>
                <a:lnTo>
                  <a:pt x="332105" y="2459991"/>
                </a:lnTo>
                <a:lnTo>
                  <a:pt x="340360" y="2468881"/>
                </a:lnTo>
                <a:lnTo>
                  <a:pt x="349250" y="2477136"/>
                </a:lnTo>
                <a:lnTo>
                  <a:pt x="358140" y="2485391"/>
                </a:lnTo>
                <a:lnTo>
                  <a:pt x="367348" y="2493328"/>
                </a:lnTo>
                <a:lnTo>
                  <a:pt x="376238" y="2500948"/>
                </a:lnTo>
                <a:lnTo>
                  <a:pt x="385445" y="2508251"/>
                </a:lnTo>
                <a:lnTo>
                  <a:pt x="394970" y="2515553"/>
                </a:lnTo>
                <a:lnTo>
                  <a:pt x="405130" y="2522538"/>
                </a:lnTo>
                <a:lnTo>
                  <a:pt x="414655" y="2528888"/>
                </a:lnTo>
                <a:lnTo>
                  <a:pt x="424498" y="2535556"/>
                </a:lnTo>
                <a:lnTo>
                  <a:pt x="434975" y="2541588"/>
                </a:lnTo>
                <a:lnTo>
                  <a:pt x="445135" y="2547621"/>
                </a:lnTo>
                <a:lnTo>
                  <a:pt x="455613" y="2553018"/>
                </a:lnTo>
                <a:lnTo>
                  <a:pt x="465773" y="2558416"/>
                </a:lnTo>
                <a:lnTo>
                  <a:pt x="476568" y="2563813"/>
                </a:lnTo>
                <a:lnTo>
                  <a:pt x="487363" y="2568258"/>
                </a:lnTo>
                <a:lnTo>
                  <a:pt x="498158" y="2573021"/>
                </a:lnTo>
                <a:lnTo>
                  <a:pt x="509270" y="2577466"/>
                </a:lnTo>
                <a:lnTo>
                  <a:pt x="520065" y="2581276"/>
                </a:lnTo>
                <a:lnTo>
                  <a:pt x="531178" y="2585086"/>
                </a:lnTo>
                <a:lnTo>
                  <a:pt x="542290" y="2588896"/>
                </a:lnTo>
                <a:lnTo>
                  <a:pt x="553720" y="2592071"/>
                </a:lnTo>
                <a:lnTo>
                  <a:pt x="564833" y="2594928"/>
                </a:lnTo>
                <a:lnTo>
                  <a:pt x="576580" y="2597786"/>
                </a:lnTo>
                <a:lnTo>
                  <a:pt x="588010" y="2600326"/>
                </a:lnTo>
                <a:lnTo>
                  <a:pt x="599440" y="2602231"/>
                </a:lnTo>
                <a:lnTo>
                  <a:pt x="611188" y="2604136"/>
                </a:lnTo>
                <a:lnTo>
                  <a:pt x="622618" y="2605724"/>
                </a:lnTo>
                <a:lnTo>
                  <a:pt x="634683" y="2607311"/>
                </a:lnTo>
                <a:lnTo>
                  <a:pt x="646113" y="2608581"/>
                </a:lnTo>
                <a:lnTo>
                  <a:pt x="657860" y="2609216"/>
                </a:lnTo>
                <a:lnTo>
                  <a:pt x="669925" y="2609534"/>
                </a:lnTo>
                <a:lnTo>
                  <a:pt x="681355" y="2609851"/>
                </a:lnTo>
                <a:lnTo>
                  <a:pt x="693103" y="2609851"/>
                </a:lnTo>
                <a:lnTo>
                  <a:pt x="704850" y="2609534"/>
                </a:lnTo>
                <a:lnTo>
                  <a:pt x="716915" y="2608899"/>
                </a:lnTo>
                <a:lnTo>
                  <a:pt x="728345" y="2607946"/>
                </a:lnTo>
                <a:lnTo>
                  <a:pt x="740093" y="2606676"/>
                </a:lnTo>
                <a:lnTo>
                  <a:pt x="752158" y="2605406"/>
                </a:lnTo>
                <a:lnTo>
                  <a:pt x="763905" y="2603501"/>
                </a:lnTo>
                <a:lnTo>
                  <a:pt x="775335" y="2601279"/>
                </a:lnTo>
                <a:lnTo>
                  <a:pt x="787083" y="2598738"/>
                </a:lnTo>
                <a:lnTo>
                  <a:pt x="798830" y="2596198"/>
                </a:lnTo>
                <a:lnTo>
                  <a:pt x="810578" y="2593658"/>
                </a:lnTo>
                <a:lnTo>
                  <a:pt x="822008" y="2590166"/>
                </a:lnTo>
                <a:lnTo>
                  <a:pt x="833438" y="2586673"/>
                </a:lnTo>
                <a:lnTo>
                  <a:pt x="844868" y="2582863"/>
                </a:lnTo>
                <a:lnTo>
                  <a:pt x="856615" y="2578736"/>
                </a:lnTo>
                <a:lnTo>
                  <a:pt x="867410" y="2573973"/>
                </a:lnTo>
                <a:lnTo>
                  <a:pt x="879158" y="2569528"/>
                </a:lnTo>
                <a:lnTo>
                  <a:pt x="890270" y="2564131"/>
                </a:lnTo>
                <a:lnTo>
                  <a:pt x="901383" y="2558733"/>
                </a:lnTo>
                <a:lnTo>
                  <a:pt x="912178" y="2553336"/>
                </a:lnTo>
                <a:lnTo>
                  <a:pt x="923290" y="2547303"/>
                </a:lnTo>
                <a:lnTo>
                  <a:pt x="934085" y="2540636"/>
                </a:lnTo>
                <a:lnTo>
                  <a:pt x="944880" y="2534286"/>
                </a:lnTo>
                <a:lnTo>
                  <a:pt x="955675" y="2527301"/>
                </a:lnTo>
                <a:lnTo>
                  <a:pt x="965835" y="2520633"/>
                </a:lnTo>
                <a:lnTo>
                  <a:pt x="976313" y="2512696"/>
                </a:lnTo>
                <a:lnTo>
                  <a:pt x="986155" y="2505711"/>
                </a:lnTo>
                <a:lnTo>
                  <a:pt x="995680" y="2497456"/>
                </a:lnTo>
                <a:lnTo>
                  <a:pt x="1005205" y="2489836"/>
                </a:lnTo>
                <a:lnTo>
                  <a:pt x="1014095" y="2481581"/>
                </a:lnTo>
                <a:lnTo>
                  <a:pt x="1023303" y="2473326"/>
                </a:lnTo>
                <a:lnTo>
                  <a:pt x="1031558" y="2464753"/>
                </a:lnTo>
                <a:lnTo>
                  <a:pt x="1040130" y="2456181"/>
                </a:lnTo>
                <a:lnTo>
                  <a:pt x="1048385" y="2446973"/>
                </a:lnTo>
                <a:lnTo>
                  <a:pt x="1056640" y="2438083"/>
                </a:lnTo>
                <a:lnTo>
                  <a:pt x="1064260" y="2429193"/>
                </a:lnTo>
                <a:lnTo>
                  <a:pt x="1071563" y="2419351"/>
                </a:lnTo>
                <a:lnTo>
                  <a:pt x="1078865" y="2409826"/>
                </a:lnTo>
                <a:lnTo>
                  <a:pt x="1085533" y="2400301"/>
                </a:lnTo>
                <a:lnTo>
                  <a:pt x="1092200" y="2390458"/>
                </a:lnTo>
                <a:lnTo>
                  <a:pt x="1098550" y="2380616"/>
                </a:lnTo>
                <a:lnTo>
                  <a:pt x="1104583" y="2370456"/>
                </a:lnTo>
                <a:lnTo>
                  <a:pt x="1110933" y="2360296"/>
                </a:lnTo>
                <a:lnTo>
                  <a:pt x="1116330" y="2349818"/>
                </a:lnTo>
                <a:lnTo>
                  <a:pt x="1121728" y="2339023"/>
                </a:lnTo>
                <a:lnTo>
                  <a:pt x="1126808" y="2328863"/>
                </a:lnTo>
                <a:lnTo>
                  <a:pt x="1131570" y="2318068"/>
                </a:lnTo>
                <a:lnTo>
                  <a:pt x="1136015" y="2306956"/>
                </a:lnTo>
                <a:lnTo>
                  <a:pt x="1140778" y="2296478"/>
                </a:lnTo>
                <a:lnTo>
                  <a:pt x="1144588" y="2285366"/>
                </a:lnTo>
                <a:lnTo>
                  <a:pt x="1148398" y="2274253"/>
                </a:lnTo>
                <a:lnTo>
                  <a:pt x="1151890" y="2263141"/>
                </a:lnTo>
                <a:lnTo>
                  <a:pt x="1155383" y="2251711"/>
                </a:lnTo>
                <a:lnTo>
                  <a:pt x="1158240" y="2240598"/>
                </a:lnTo>
                <a:lnTo>
                  <a:pt x="1161098" y="2228851"/>
                </a:lnTo>
                <a:lnTo>
                  <a:pt x="1163320" y="2217421"/>
                </a:lnTo>
                <a:lnTo>
                  <a:pt x="1165543" y="2205673"/>
                </a:lnTo>
                <a:lnTo>
                  <a:pt x="1167448" y="2194243"/>
                </a:lnTo>
                <a:lnTo>
                  <a:pt x="1169035" y="2182813"/>
                </a:lnTo>
                <a:lnTo>
                  <a:pt x="1170305" y="2170748"/>
                </a:lnTo>
                <a:lnTo>
                  <a:pt x="1171258" y="2159318"/>
                </a:lnTo>
                <a:lnTo>
                  <a:pt x="1172210" y="2147571"/>
                </a:lnTo>
                <a:lnTo>
                  <a:pt x="1172845" y="2135823"/>
                </a:lnTo>
                <a:lnTo>
                  <a:pt x="1172845" y="2123758"/>
                </a:lnTo>
                <a:lnTo>
                  <a:pt x="1172845" y="2112328"/>
                </a:lnTo>
                <a:lnTo>
                  <a:pt x="1172528" y="2100581"/>
                </a:lnTo>
                <a:lnTo>
                  <a:pt x="1172210" y="2088516"/>
                </a:lnTo>
                <a:lnTo>
                  <a:pt x="1170940" y="2076768"/>
                </a:lnTo>
                <a:lnTo>
                  <a:pt x="1169670" y="2065021"/>
                </a:lnTo>
                <a:lnTo>
                  <a:pt x="1168083" y="2053591"/>
                </a:lnTo>
                <a:lnTo>
                  <a:pt x="1166813" y="2041526"/>
                </a:lnTo>
                <a:lnTo>
                  <a:pt x="1164273" y="2029778"/>
                </a:lnTo>
                <a:lnTo>
                  <a:pt x="1162050" y="2018348"/>
                </a:lnTo>
                <a:lnTo>
                  <a:pt x="1159510" y="2006283"/>
                </a:lnTo>
                <a:lnTo>
                  <a:pt x="1156335" y="1994853"/>
                </a:lnTo>
                <a:lnTo>
                  <a:pt x="1153478" y="1983423"/>
                </a:lnTo>
                <a:lnTo>
                  <a:pt x="1149985" y="1971993"/>
                </a:lnTo>
                <a:lnTo>
                  <a:pt x="1145540" y="1960563"/>
                </a:lnTo>
                <a:lnTo>
                  <a:pt x="1141730" y="1949133"/>
                </a:lnTo>
                <a:lnTo>
                  <a:pt x="1137285" y="1937386"/>
                </a:lnTo>
                <a:lnTo>
                  <a:pt x="1132205" y="1926591"/>
                </a:lnTo>
                <a:lnTo>
                  <a:pt x="1127443" y="1914843"/>
                </a:lnTo>
                <a:lnTo>
                  <a:pt x="1122045" y="1903731"/>
                </a:lnTo>
                <a:lnTo>
                  <a:pt x="1116330" y="1892936"/>
                </a:lnTo>
                <a:lnTo>
                  <a:pt x="1110615" y="1882141"/>
                </a:lnTo>
                <a:lnTo>
                  <a:pt x="1103948" y="1871028"/>
                </a:lnTo>
                <a:lnTo>
                  <a:pt x="1097598" y="1860233"/>
                </a:lnTo>
                <a:lnTo>
                  <a:pt x="1090613" y="1849438"/>
                </a:lnTo>
                <a:lnTo>
                  <a:pt x="1083310" y="1839278"/>
                </a:lnTo>
                <a:lnTo>
                  <a:pt x="1076008" y="1829436"/>
                </a:lnTo>
                <a:lnTo>
                  <a:pt x="1068388" y="1819276"/>
                </a:lnTo>
                <a:lnTo>
                  <a:pt x="1060768" y="1809751"/>
                </a:lnTo>
                <a:lnTo>
                  <a:pt x="1053148" y="1800226"/>
                </a:lnTo>
                <a:lnTo>
                  <a:pt x="1044575" y="1791018"/>
                </a:lnTo>
                <a:lnTo>
                  <a:pt x="1036320" y="1782128"/>
                </a:lnTo>
                <a:lnTo>
                  <a:pt x="1027748" y="1773556"/>
                </a:lnTo>
                <a:lnTo>
                  <a:pt x="1019175" y="1764983"/>
                </a:lnTo>
                <a:lnTo>
                  <a:pt x="1010285" y="1757046"/>
                </a:lnTo>
                <a:lnTo>
                  <a:pt x="1001395" y="1749108"/>
                </a:lnTo>
                <a:lnTo>
                  <a:pt x="992188" y="1741171"/>
                </a:lnTo>
                <a:lnTo>
                  <a:pt x="982663" y="1734186"/>
                </a:lnTo>
                <a:lnTo>
                  <a:pt x="973138" y="1726883"/>
                </a:lnTo>
                <a:lnTo>
                  <a:pt x="963613" y="1719898"/>
                </a:lnTo>
                <a:lnTo>
                  <a:pt x="953770" y="1713230"/>
                </a:lnTo>
                <a:lnTo>
                  <a:pt x="943610" y="1706880"/>
                </a:lnTo>
                <a:lnTo>
                  <a:pt x="933768" y="1700848"/>
                </a:lnTo>
                <a:lnTo>
                  <a:pt x="923290" y="1695133"/>
                </a:lnTo>
                <a:lnTo>
                  <a:pt x="913130" y="1689418"/>
                </a:lnTo>
                <a:lnTo>
                  <a:pt x="902335" y="1684020"/>
                </a:lnTo>
                <a:lnTo>
                  <a:pt x="892175" y="1678623"/>
                </a:lnTo>
                <a:lnTo>
                  <a:pt x="881380" y="1673860"/>
                </a:lnTo>
                <a:lnTo>
                  <a:pt x="870268" y="1669415"/>
                </a:lnTo>
                <a:lnTo>
                  <a:pt x="859473" y="1664653"/>
                </a:lnTo>
                <a:lnTo>
                  <a:pt x="848360" y="1660843"/>
                </a:lnTo>
                <a:lnTo>
                  <a:pt x="837248" y="1657033"/>
                </a:lnTo>
                <a:lnTo>
                  <a:pt x="825818" y="1653858"/>
                </a:lnTo>
                <a:lnTo>
                  <a:pt x="814705" y="1650365"/>
                </a:lnTo>
                <a:lnTo>
                  <a:pt x="803275" y="1647190"/>
                </a:lnTo>
                <a:lnTo>
                  <a:pt x="791845" y="1644651"/>
                </a:lnTo>
                <a:lnTo>
                  <a:pt x="780415" y="1642111"/>
                </a:lnTo>
                <a:lnTo>
                  <a:pt x="768985" y="1639888"/>
                </a:lnTo>
                <a:lnTo>
                  <a:pt x="757238" y="1637983"/>
                </a:lnTo>
                <a:lnTo>
                  <a:pt x="745490" y="1636395"/>
                </a:lnTo>
                <a:lnTo>
                  <a:pt x="734060" y="1635125"/>
                </a:lnTo>
                <a:lnTo>
                  <a:pt x="722313" y="1633855"/>
                </a:lnTo>
                <a:lnTo>
                  <a:pt x="710565" y="1632903"/>
                </a:lnTo>
                <a:lnTo>
                  <a:pt x="698818" y="1632585"/>
                </a:lnTo>
                <a:lnTo>
                  <a:pt x="687070" y="1632268"/>
                </a:lnTo>
                <a:close/>
                <a:moveTo>
                  <a:pt x="1446848" y="1466850"/>
                </a:moveTo>
                <a:lnTo>
                  <a:pt x="1448435" y="1479858"/>
                </a:lnTo>
                <a:lnTo>
                  <a:pt x="1450658" y="1496357"/>
                </a:lnTo>
                <a:lnTo>
                  <a:pt x="1453833" y="1515711"/>
                </a:lnTo>
                <a:lnTo>
                  <a:pt x="1457960" y="1538238"/>
                </a:lnTo>
                <a:lnTo>
                  <a:pt x="1468120" y="1591541"/>
                </a:lnTo>
                <a:lnTo>
                  <a:pt x="1480185" y="1653093"/>
                </a:lnTo>
                <a:lnTo>
                  <a:pt x="1494155" y="1721308"/>
                </a:lnTo>
                <a:lnTo>
                  <a:pt x="1509713" y="1794282"/>
                </a:lnTo>
                <a:lnTo>
                  <a:pt x="1525905" y="1870112"/>
                </a:lnTo>
                <a:lnTo>
                  <a:pt x="1542098" y="1946576"/>
                </a:lnTo>
                <a:lnTo>
                  <a:pt x="1574800" y="2092842"/>
                </a:lnTo>
                <a:lnTo>
                  <a:pt x="1602740" y="2217533"/>
                </a:lnTo>
                <a:lnTo>
                  <a:pt x="1629410" y="2336830"/>
                </a:lnTo>
                <a:lnTo>
                  <a:pt x="1730693" y="1746690"/>
                </a:lnTo>
                <a:lnTo>
                  <a:pt x="1671003" y="1606453"/>
                </a:lnTo>
                <a:lnTo>
                  <a:pt x="1768475" y="1514442"/>
                </a:lnTo>
                <a:lnTo>
                  <a:pt x="1798955" y="1514442"/>
                </a:lnTo>
                <a:lnTo>
                  <a:pt x="1806258" y="1514442"/>
                </a:lnTo>
                <a:lnTo>
                  <a:pt x="1836420" y="1514442"/>
                </a:lnTo>
                <a:lnTo>
                  <a:pt x="1933575" y="1606453"/>
                </a:lnTo>
                <a:lnTo>
                  <a:pt x="1873885" y="1746690"/>
                </a:lnTo>
                <a:lnTo>
                  <a:pt x="1975168" y="2336830"/>
                </a:lnTo>
                <a:lnTo>
                  <a:pt x="2002155" y="2217533"/>
                </a:lnTo>
                <a:lnTo>
                  <a:pt x="2030095" y="2092842"/>
                </a:lnTo>
                <a:lnTo>
                  <a:pt x="2062480" y="1946576"/>
                </a:lnTo>
                <a:lnTo>
                  <a:pt x="2078990" y="1870112"/>
                </a:lnTo>
                <a:lnTo>
                  <a:pt x="2094865" y="1794282"/>
                </a:lnTo>
                <a:lnTo>
                  <a:pt x="2110740" y="1721308"/>
                </a:lnTo>
                <a:lnTo>
                  <a:pt x="2124393" y="1653093"/>
                </a:lnTo>
                <a:lnTo>
                  <a:pt x="2136775" y="1591541"/>
                </a:lnTo>
                <a:lnTo>
                  <a:pt x="2146618" y="1538238"/>
                </a:lnTo>
                <a:lnTo>
                  <a:pt x="2150428" y="1515711"/>
                </a:lnTo>
                <a:lnTo>
                  <a:pt x="2153920" y="1496357"/>
                </a:lnTo>
                <a:lnTo>
                  <a:pt x="2156143" y="1479858"/>
                </a:lnTo>
                <a:lnTo>
                  <a:pt x="2157730" y="1466850"/>
                </a:lnTo>
                <a:lnTo>
                  <a:pt x="2164398" y="1469071"/>
                </a:lnTo>
                <a:lnTo>
                  <a:pt x="2173923" y="1471609"/>
                </a:lnTo>
                <a:lnTo>
                  <a:pt x="2226628" y="1488108"/>
                </a:lnTo>
                <a:lnTo>
                  <a:pt x="2293620" y="1509683"/>
                </a:lnTo>
                <a:lnTo>
                  <a:pt x="2331085" y="1522374"/>
                </a:lnTo>
                <a:lnTo>
                  <a:pt x="2370455" y="1535700"/>
                </a:lnTo>
                <a:lnTo>
                  <a:pt x="2411730" y="1549660"/>
                </a:lnTo>
                <a:lnTo>
                  <a:pt x="2453323" y="1564255"/>
                </a:lnTo>
                <a:lnTo>
                  <a:pt x="2495868" y="1579801"/>
                </a:lnTo>
                <a:lnTo>
                  <a:pt x="2538413" y="1595665"/>
                </a:lnTo>
                <a:lnTo>
                  <a:pt x="2580005" y="1612164"/>
                </a:lnTo>
                <a:lnTo>
                  <a:pt x="2620645" y="1628345"/>
                </a:lnTo>
                <a:lnTo>
                  <a:pt x="2659698" y="1644844"/>
                </a:lnTo>
                <a:lnTo>
                  <a:pt x="2678430" y="1653410"/>
                </a:lnTo>
                <a:lnTo>
                  <a:pt x="2696210" y="1661342"/>
                </a:lnTo>
                <a:lnTo>
                  <a:pt x="2713990" y="1669909"/>
                </a:lnTo>
                <a:lnTo>
                  <a:pt x="2730818" y="1678158"/>
                </a:lnTo>
                <a:lnTo>
                  <a:pt x="2747010" y="1686090"/>
                </a:lnTo>
                <a:lnTo>
                  <a:pt x="2761933" y="1694339"/>
                </a:lnTo>
                <a:lnTo>
                  <a:pt x="2773363" y="1705761"/>
                </a:lnTo>
                <a:lnTo>
                  <a:pt x="2785110" y="1718770"/>
                </a:lnTo>
                <a:lnTo>
                  <a:pt x="2798128" y="1733364"/>
                </a:lnTo>
                <a:lnTo>
                  <a:pt x="2805113" y="1741296"/>
                </a:lnTo>
                <a:lnTo>
                  <a:pt x="2811780" y="1749546"/>
                </a:lnTo>
                <a:lnTo>
                  <a:pt x="2818766" y="1758747"/>
                </a:lnTo>
                <a:lnTo>
                  <a:pt x="2825750" y="1768265"/>
                </a:lnTo>
                <a:lnTo>
                  <a:pt x="2833053" y="1778735"/>
                </a:lnTo>
                <a:lnTo>
                  <a:pt x="2839720" y="1789840"/>
                </a:lnTo>
                <a:lnTo>
                  <a:pt x="2847023" y="1801262"/>
                </a:lnTo>
                <a:lnTo>
                  <a:pt x="2854326" y="1813636"/>
                </a:lnTo>
                <a:lnTo>
                  <a:pt x="2861310" y="1826962"/>
                </a:lnTo>
                <a:lnTo>
                  <a:pt x="2867978" y="1840922"/>
                </a:lnTo>
                <a:lnTo>
                  <a:pt x="2874963" y="1855517"/>
                </a:lnTo>
                <a:lnTo>
                  <a:pt x="2881948" y="1871698"/>
                </a:lnTo>
                <a:lnTo>
                  <a:pt x="2888933" y="1887880"/>
                </a:lnTo>
                <a:lnTo>
                  <a:pt x="2895283" y="1905964"/>
                </a:lnTo>
                <a:lnTo>
                  <a:pt x="2901316" y="1924367"/>
                </a:lnTo>
                <a:lnTo>
                  <a:pt x="2907666" y="1944355"/>
                </a:lnTo>
                <a:lnTo>
                  <a:pt x="2913698" y="1964978"/>
                </a:lnTo>
                <a:lnTo>
                  <a:pt x="2919413" y="1986871"/>
                </a:lnTo>
                <a:lnTo>
                  <a:pt x="2924810" y="2010032"/>
                </a:lnTo>
                <a:lnTo>
                  <a:pt x="2930208" y="2034463"/>
                </a:lnTo>
                <a:lnTo>
                  <a:pt x="2934653" y="2059528"/>
                </a:lnTo>
                <a:lnTo>
                  <a:pt x="2939416" y="2086496"/>
                </a:lnTo>
                <a:lnTo>
                  <a:pt x="2943543" y="2114734"/>
                </a:lnTo>
                <a:lnTo>
                  <a:pt x="2947353" y="2144241"/>
                </a:lnTo>
                <a:lnTo>
                  <a:pt x="2950846" y="2175017"/>
                </a:lnTo>
                <a:lnTo>
                  <a:pt x="2953703" y="2207062"/>
                </a:lnTo>
                <a:lnTo>
                  <a:pt x="2954338" y="2215946"/>
                </a:lnTo>
                <a:lnTo>
                  <a:pt x="2954656" y="2230858"/>
                </a:lnTo>
                <a:lnTo>
                  <a:pt x="2955608" y="2275595"/>
                </a:lnTo>
                <a:lnTo>
                  <a:pt x="2957196" y="2411390"/>
                </a:lnTo>
                <a:lnTo>
                  <a:pt x="2959100" y="2583673"/>
                </a:lnTo>
                <a:lnTo>
                  <a:pt x="2960688" y="2760715"/>
                </a:lnTo>
                <a:lnTo>
                  <a:pt x="2908936" y="2767695"/>
                </a:lnTo>
                <a:lnTo>
                  <a:pt x="2857818" y="2773723"/>
                </a:lnTo>
                <a:lnTo>
                  <a:pt x="2806383" y="2779434"/>
                </a:lnTo>
                <a:lnTo>
                  <a:pt x="2755266" y="2784511"/>
                </a:lnTo>
                <a:lnTo>
                  <a:pt x="2702878" y="2788952"/>
                </a:lnTo>
                <a:lnTo>
                  <a:pt x="2649220" y="2793712"/>
                </a:lnTo>
                <a:lnTo>
                  <a:pt x="2536825" y="2802278"/>
                </a:lnTo>
                <a:lnTo>
                  <a:pt x="2535555" y="2668704"/>
                </a:lnTo>
                <a:lnTo>
                  <a:pt x="2534920" y="2527832"/>
                </a:lnTo>
                <a:lnTo>
                  <a:pt x="2534285" y="2333022"/>
                </a:lnTo>
                <a:lnTo>
                  <a:pt x="2534285" y="2318745"/>
                </a:lnTo>
                <a:lnTo>
                  <a:pt x="2533333" y="2305102"/>
                </a:lnTo>
                <a:lnTo>
                  <a:pt x="2531745" y="2291776"/>
                </a:lnTo>
                <a:lnTo>
                  <a:pt x="2530475" y="2279085"/>
                </a:lnTo>
                <a:lnTo>
                  <a:pt x="2527935" y="2266711"/>
                </a:lnTo>
                <a:lnTo>
                  <a:pt x="2525713" y="2254654"/>
                </a:lnTo>
                <a:lnTo>
                  <a:pt x="2522538" y="2243232"/>
                </a:lnTo>
                <a:lnTo>
                  <a:pt x="2519680" y="2232127"/>
                </a:lnTo>
                <a:lnTo>
                  <a:pt x="2515870" y="2221340"/>
                </a:lnTo>
                <a:lnTo>
                  <a:pt x="2512060" y="2210870"/>
                </a:lnTo>
                <a:lnTo>
                  <a:pt x="2508250" y="2200717"/>
                </a:lnTo>
                <a:lnTo>
                  <a:pt x="2503488" y="2191198"/>
                </a:lnTo>
                <a:lnTo>
                  <a:pt x="2499360" y="2181680"/>
                </a:lnTo>
                <a:lnTo>
                  <a:pt x="2494280" y="2172796"/>
                </a:lnTo>
                <a:lnTo>
                  <a:pt x="2489835" y="2163912"/>
                </a:lnTo>
                <a:lnTo>
                  <a:pt x="2484755" y="2155346"/>
                </a:lnTo>
                <a:lnTo>
                  <a:pt x="2484755" y="2813383"/>
                </a:lnTo>
                <a:lnTo>
                  <a:pt x="2405698" y="2818459"/>
                </a:lnTo>
                <a:lnTo>
                  <a:pt x="2323148" y="2822584"/>
                </a:lnTo>
                <a:lnTo>
                  <a:pt x="2238058" y="2826391"/>
                </a:lnTo>
                <a:lnTo>
                  <a:pt x="2150745" y="2829881"/>
                </a:lnTo>
                <a:lnTo>
                  <a:pt x="2062798" y="2832102"/>
                </a:lnTo>
                <a:lnTo>
                  <a:pt x="1974850" y="2834006"/>
                </a:lnTo>
                <a:lnTo>
                  <a:pt x="1887538" y="2835275"/>
                </a:lnTo>
                <a:lnTo>
                  <a:pt x="1802448" y="2835275"/>
                </a:lnTo>
                <a:lnTo>
                  <a:pt x="1750378" y="2835275"/>
                </a:lnTo>
                <a:lnTo>
                  <a:pt x="1697673" y="2834958"/>
                </a:lnTo>
                <a:lnTo>
                  <a:pt x="1644333" y="2834006"/>
                </a:lnTo>
                <a:lnTo>
                  <a:pt x="1590358" y="2833372"/>
                </a:lnTo>
                <a:lnTo>
                  <a:pt x="1536065" y="2832102"/>
                </a:lnTo>
                <a:lnTo>
                  <a:pt x="1482090" y="2830516"/>
                </a:lnTo>
                <a:lnTo>
                  <a:pt x="1427798" y="2829247"/>
                </a:lnTo>
                <a:lnTo>
                  <a:pt x="1374775" y="2826709"/>
                </a:lnTo>
                <a:lnTo>
                  <a:pt x="1257300" y="2643639"/>
                </a:lnTo>
                <a:lnTo>
                  <a:pt x="1274128" y="2624919"/>
                </a:lnTo>
                <a:lnTo>
                  <a:pt x="1290003" y="2605882"/>
                </a:lnTo>
                <a:lnTo>
                  <a:pt x="1305560" y="2585894"/>
                </a:lnTo>
                <a:lnTo>
                  <a:pt x="1319848" y="2565588"/>
                </a:lnTo>
                <a:lnTo>
                  <a:pt x="1334135" y="2544965"/>
                </a:lnTo>
                <a:lnTo>
                  <a:pt x="1347470" y="2524024"/>
                </a:lnTo>
                <a:lnTo>
                  <a:pt x="1360170" y="2502132"/>
                </a:lnTo>
                <a:lnTo>
                  <a:pt x="1371918" y="2480557"/>
                </a:lnTo>
                <a:lnTo>
                  <a:pt x="1383348" y="2458348"/>
                </a:lnTo>
                <a:lnTo>
                  <a:pt x="1393825" y="2435503"/>
                </a:lnTo>
                <a:lnTo>
                  <a:pt x="1403668" y="2412342"/>
                </a:lnTo>
                <a:lnTo>
                  <a:pt x="1412558" y="2389181"/>
                </a:lnTo>
                <a:lnTo>
                  <a:pt x="1420813" y="2365385"/>
                </a:lnTo>
                <a:lnTo>
                  <a:pt x="1428115" y="2341589"/>
                </a:lnTo>
                <a:lnTo>
                  <a:pt x="1435100" y="2317158"/>
                </a:lnTo>
                <a:lnTo>
                  <a:pt x="1441133" y="2293045"/>
                </a:lnTo>
                <a:lnTo>
                  <a:pt x="1444943" y="2274008"/>
                </a:lnTo>
                <a:lnTo>
                  <a:pt x="1448753" y="2254972"/>
                </a:lnTo>
                <a:lnTo>
                  <a:pt x="1451928" y="2236252"/>
                </a:lnTo>
                <a:lnTo>
                  <a:pt x="1454785" y="2217215"/>
                </a:lnTo>
                <a:lnTo>
                  <a:pt x="1456690" y="2198179"/>
                </a:lnTo>
                <a:lnTo>
                  <a:pt x="1458595" y="2179142"/>
                </a:lnTo>
                <a:lnTo>
                  <a:pt x="1459548" y="2160105"/>
                </a:lnTo>
                <a:lnTo>
                  <a:pt x="1460500" y="2141068"/>
                </a:lnTo>
                <a:lnTo>
                  <a:pt x="1460818" y="2122349"/>
                </a:lnTo>
                <a:lnTo>
                  <a:pt x="1460500" y="2103312"/>
                </a:lnTo>
                <a:lnTo>
                  <a:pt x="1459548" y="2084593"/>
                </a:lnTo>
                <a:lnTo>
                  <a:pt x="1458913" y="2065873"/>
                </a:lnTo>
                <a:lnTo>
                  <a:pt x="1457008" y="2046519"/>
                </a:lnTo>
                <a:lnTo>
                  <a:pt x="1455103" y="2027800"/>
                </a:lnTo>
                <a:lnTo>
                  <a:pt x="1452880" y="2009715"/>
                </a:lnTo>
                <a:lnTo>
                  <a:pt x="1449705" y="1990995"/>
                </a:lnTo>
                <a:lnTo>
                  <a:pt x="1446213" y="1971958"/>
                </a:lnTo>
                <a:lnTo>
                  <a:pt x="1442403" y="1953874"/>
                </a:lnTo>
                <a:lnTo>
                  <a:pt x="1437958" y="1935471"/>
                </a:lnTo>
                <a:lnTo>
                  <a:pt x="1433195" y="1917069"/>
                </a:lnTo>
                <a:lnTo>
                  <a:pt x="1427798" y="1898984"/>
                </a:lnTo>
                <a:lnTo>
                  <a:pt x="1422083" y="1881217"/>
                </a:lnTo>
                <a:lnTo>
                  <a:pt x="1416050" y="1863132"/>
                </a:lnTo>
                <a:lnTo>
                  <a:pt x="1409383" y="1845364"/>
                </a:lnTo>
                <a:lnTo>
                  <a:pt x="1402715" y="1827596"/>
                </a:lnTo>
                <a:lnTo>
                  <a:pt x="1395095" y="1810146"/>
                </a:lnTo>
                <a:lnTo>
                  <a:pt x="1386840" y="1792696"/>
                </a:lnTo>
                <a:lnTo>
                  <a:pt x="1378585" y="1775563"/>
                </a:lnTo>
                <a:lnTo>
                  <a:pt x="1369695" y="1758429"/>
                </a:lnTo>
                <a:lnTo>
                  <a:pt x="1360488" y="1741614"/>
                </a:lnTo>
                <a:lnTo>
                  <a:pt x="1350963" y="1724798"/>
                </a:lnTo>
                <a:lnTo>
                  <a:pt x="1340485" y="1708299"/>
                </a:lnTo>
                <a:lnTo>
                  <a:pt x="1333500" y="1696877"/>
                </a:lnTo>
                <a:lnTo>
                  <a:pt x="1325563" y="1685773"/>
                </a:lnTo>
                <a:lnTo>
                  <a:pt x="1317943" y="1674668"/>
                </a:lnTo>
                <a:lnTo>
                  <a:pt x="1310323" y="1663563"/>
                </a:lnTo>
                <a:lnTo>
                  <a:pt x="1302385" y="1653093"/>
                </a:lnTo>
                <a:lnTo>
                  <a:pt x="1293813" y="1642623"/>
                </a:lnTo>
                <a:lnTo>
                  <a:pt x="1285558" y="1632152"/>
                </a:lnTo>
                <a:lnTo>
                  <a:pt x="1276985" y="1621999"/>
                </a:lnTo>
                <a:lnTo>
                  <a:pt x="1259523" y="1602011"/>
                </a:lnTo>
                <a:lnTo>
                  <a:pt x="1241425" y="1582657"/>
                </a:lnTo>
                <a:lnTo>
                  <a:pt x="1222693" y="1564255"/>
                </a:lnTo>
                <a:lnTo>
                  <a:pt x="1203325" y="1546170"/>
                </a:lnTo>
                <a:lnTo>
                  <a:pt x="1270953" y="1523008"/>
                </a:lnTo>
                <a:lnTo>
                  <a:pt x="1332865" y="1502702"/>
                </a:lnTo>
                <a:lnTo>
                  <a:pt x="1386840" y="1485569"/>
                </a:lnTo>
                <a:lnTo>
                  <a:pt x="1430655" y="1471609"/>
                </a:lnTo>
                <a:lnTo>
                  <a:pt x="1440815" y="1468754"/>
                </a:lnTo>
                <a:lnTo>
                  <a:pt x="1446848" y="1466850"/>
                </a:lnTo>
                <a:close/>
                <a:moveTo>
                  <a:pt x="671830" y="1436688"/>
                </a:moveTo>
                <a:lnTo>
                  <a:pt x="688658" y="1436688"/>
                </a:lnTo>
                <a:lnTo>
                  <a:pt x="704850" y="1437323"/>
                </a:lnTo>
                <a:lnTo>
                  <a:pt x="721360" y="1437958"/>
                </a:lnTo>
                <a:lnTo>
                  <a:pt x="737870" y="1439228"/>
                </a:lnTo>
                <a:lnTo>
                  <a:pt x="754380" y="1440816"/>
                </a:lnTo>
                <a:lnTo>
                  <a:pt x="770255" y="1442721"/>
                </a:lnTo>
                <a:lnTo>
                  <a:pt x="786765" y="1444943"/>
                </a:lnTo>
                <a:lnTo>
                  <a:pt x="802958" y="1447483"/>
                </a:lnTo>
                <a:lnTo>
                  <a:pt x="818833" y="1450340"/>
                </a:lnTo>
                <a:lnTo>
                  <a:pt x="835025" y="1453515"/>
                </a:lnTo>
                <a:lnTo>
                  <a:pt x="851218" y="1457643"/>
                </a:lnTo>
                <a:lnTo>
                  <a:pt x="866775" y="1461771"/>
                </a:lnTo>
                <a:lnTo>
                  <a:pt x="882333" y="1466215"/>
                </a:lnTo>
                <a:lnTo>
                  <a:pt x="898208" y="1471295"/>
                </a:lnTo>
                <a:lnTo>
                  <a:pt x="913765" y="1476693"/>
                </a:lnTo>
                <a:lnTo>
                  <a:pt x="929005" y="1482408"/>
                </a:lnTo>
                <a:lnTo>
                  <a:pt x="944563" y="1488440"/>
                </a:lnTo>
                <a:lnTo>
                  <a:pt x="959803" y="1495108"/>
                </a:lnTo>
                <a:lnTo>
                  <a:pt x="974725" y="1501458"/>
                </a:lnTo>
                <a:lnTo>
                  <a:pt x="989648" y="1508760"/>
                </a:lnTo>
                <a:lnTo>
                  <a:pt x="1004253" y="1516380"/>
                </a:lnTo>
                <a:lnTo>
                  <a:pt x="1018540" y="1524318"/>
                </a:lnTo>
                <a:lnTo>
                  <a:pt x="1033145" y="1532573"/>
                </a:lnTo>
                <a:lnTo>
                  <a:pt x="1047433" y="1541146"/>
                </a:lnTo>
                <a:lnTo>
                  <a:pt x="1061085" y="1550035"/>
                </a:lnTo>
                <a:lnTo>
                  <a:pt x="1075373" y="1559560"/>
                </a:lnTo>
                <a:lnTo>
                  <a:pt x="1088708" y="1569085"/>
                </a:lnTo>
                <a:lnTo>
                  <a:pt x="1102043" y="1579245"/>
                </a:lnTo>
                <a:lnTo>
                  <a:pt x="1115378" y="1589723"/>
                </a:lnTo>
                <a:lnTo>
                  <a:pt x="1128078" y="1600518"/>
                </a:lnTo>
                <a:lnTo>
                  <a:pt x="1141095" y="1611630"/>
                </a:lnTo>
                <a:lnTo>
                  <a:pt x="1153478" y="1623061"/>
                </a:lnTo>
                <a:lnTo>
                  <a:pt x="1165543" y="1634490"/>
                </a:lnTo>
                <a:lnTo>
                  <a:pt x="1177290" y="1646873"/>
                </a:lnTo>
                <a:lnTo>
                  <a:pt x="1189355" y="1659573"/>
                </a:lnTo>
                <a:lnTo>
                  <a:pt x="1200785" y="1671955"/>
                </a:lnTo>
                <a:lnTo>
                  <a:pt x="1211898" y="1685608"/>
                </a:lnTo>
                <a:lnTo>
                  <a:pt x="1222693" y="1698943"/>
                </a:lnTo>
                <a:lnTo>
                  <a:pt x="1233170" y="1712595"/>
                </a:lnTo>
                <a:lnTo>
                  <a:pt x="1243330" y="1726883"/>
                </a:lnTo>
                <a:lnTo>
                  <a:pt x="1253173" y="1741171"/>
                </a:lnTo>
                <a:lnTo>
                  <a:pt x="1262698" y="1755776"/>
                </a:lnTo>
                <a:lnTo>
                  <a:pt x="1272223" y="1771016"/>
                </a:lnTo>
                <a:lnTo>
                  <a:pt x="1280795" y="1785938"/>
                </a:lnTo>
                <a:lnTo>
                  <a:pt x="1289050" y="1801496"/>
                </a:lnTo>
                <a:lnTo>
                  <a:pt x="1297305" y="1817053"/>
                </a:lnTo>
                <a:lnTo>
                  <a:pt x="1304925" y="1832293"/>
                </a:lnTo>
                <a:lnTo>
                  <a:pt x="1311593" y="1848168"/>
                </a:lnTo>
                <a:lnTo>
                  <a:pt x="1318578" y="1864043"/>
                </a:lnTo>
                <a:lnTo>
                  <a:pt x="1324610" y="1879918"/>
                </a:lnTo>
                <a:lnTo>
                  <a:pt x="1330325" y="1895793"/>
                </a:lnTo>
                <a:lnTo>
                  <a:pt x="1335723" y="1911986"/>
                </a:lnTo>
                <a:lnTo>
                  <a:pt x="1340803" y="1927861"/>
                </a:lnTo>
                <a:lnTo>
                  <a:pt x="1345248" y="1944371"/>
                </a:lnTo>
                <a:lnTo>
                  <a:pt x="1349693" y="1960881"/>
                </a:lnTo>
                <a:lnTo>
                  <a:pt x="1353503" y="1977073"/>
                </a:lnTo>
                <a:lnTo>
                  <a:pt x="1356360" y="1993266"/>
                </a:lnTo>
                <a:lnTo>
                  <a:pt x="1359535" y="2009776"/>
                </a:lnTo>
                <a:lnTo>
                  <a:pt x="1361758" y="2026286"/>
                </a:lnTo>
                <a:lnTo>
                  <a:pt x="1363980" y="2042796"/>
                </a:lnTo>
                <a:lnTo>
                  <a:pt x="1365568" y="2059623"/>
                </a:lnTo>
                <a:lnTo>
                  <a:pt x="1367155" y="2076133"/>
                </a:lnTo>
                <a:lnTo>
                  <a:pt x="1367790" y="2092326"/>
                </a:lnTo>
                <a:lnTo>
                  <a:pt x="1368425" y="2108836"/>
                </a:lnTo>
                <a:lnTo>
                  <a:pt x="1368425" y="2125346"/>
                </a:lnTo>
                <a:lnTo>
                  <a:pt x="1368425" y="2141856"/>
                </a:lnTo>
                <a:lnTo>
                  <a:pt x="1367473" y="2158366"/>
                </a:lnTo>
                <a:lnTo>
                  <a:pt x="1366520" y="2174558"/>
                </a:lnTo>
                <a:lnTo>
                  <a:pt x="1364933" y="2191068"/>
                </a:lnTo>
                <a:lnTo>
                  <a:pt x="1363028" y="2207578"/>
                </a:lnTo>
                <a:lnTo>
                  <a:pt x="1360805" y="2223771"/>
                </a:lnTo>
                <a:lnTo>
                  <a:pt x="1357948" y="2239963"/>
                </a:lnTo>
                <a:lnTo>
                  <a:pt x="1354773" y="2256156"/>
                </a:lnTo>
                <a:lnTo>
                  <a:pt x="1351598" y="2272348"/>
                </a:lnTo>
                <a:lnTo>
                  <a:pt x="1348423" y="2284731"/>
                </a:lnTo>
                <a:lnTo>
                  <a:pt x="1345248" y="2297431"/>
                </a:lnTo>
                <a:lnTo>
                  <a:pt x="1342073" y="2309813"/>
                </a:lnTo>
                <a:lnTo>
                  <a:pt x="1337945" y="2322196"/>
                </a:lnTo>
                <a:lnTo>
                  <a:pt x="1334135" y="2334578"/>
                </a:lnTo>
                <a:lnTo>
                  <a:pt x="1330008" y="2347278"/>
                </a:lnTo>
                <a:lnTo>
                  <a:pt x="1325563" y="2359343"/>
                </a:lnTo>
                <a:lnTo>
                  <a:pt x="1320800" y="2371408"/>
                </a:lnTo>
                <a:lnTo>
                  <a:pt x="1316038" y="2383473"/>
                </a:lnTo>
                <a:lnTo>
                  <a:pt x="1310958" y="2395538"/>
                </a:lnTo>
                <a:lnTo>
                  <a:pt x="1305560" y="2407286"/>
                </a:lnTo>
                <a:lnTo>
                  <a:pt x="1299845" y="2419033"/>
                </a:lnTo>
                <a:lnTo>
                  <a:pt x="1294130" y="2431098"/>
                </a:lnTo>
                <a:lnTo>
                  <a:pt x="1288098" y="2442528"/>
                </a:lnTo>
                <a:lnTo>
                  <a:pt x="1281430" y="2453958"/>
                </a:lnTo>
                <a:lnTo>
                  <a:pt x="1275080" y="2465388"/>
                </a:lnTo>
                <a:lnTo>
                  <a:pt x="1268413" y="2476818"/>
                </a:lnTo>
                <a:lnTo>
                  <a:pt x="1261110" y="2487931"/>
                </a:lnTo>
                <a:lnTo>
                  <a:pt x="1253808" y="2499043"/>
                </a:lnTo>
                <a:lnTo>
                  <a:pt x="1246505" y="2509838"/>
                </a:lnTo>
                <a:lnTo>
                  <a:pt x="1238885" y="2520951"/>
                </a:lnTo>
                <a:lnTo>
                  <a:pt x="1230948" y="2531428"/>
                </a:lnTo>
                <a:lnTo>
                  <a:pt x="1223010" y="2541906"/>
                </a:lnTo>
                <a:lnTo>
                  <a:pt x="1214438" y="2552383"/>
                </a:lnTo>
                <a:lnTo>
                  <a:pt x="1206183" y="2562543"/>
                </a:lnTo>
                <a:lnTo>
                  <a:pt x="1197293" y="2573021"/>
                </a:lnTo>
                <a:lnTo>
                  <a:pt x="1188403" y="2582863"/>
                </a:lnTo>
                <a:lnTo>
                  <a:pt x="1179195" y="2592388"/>
                </a:lnTo>
                <a:lnTo>
                  <a:pt x="1169670" y="2602231"/>
                </a:lnTo>
                <a:lnTo>
                  <a:pt x="1160145" y="2611439"/>
                </a:lnTo>
                <a:lnTo>
                  <a:pt x="1150303" y="2620964"/>
                </a:lnTo>
                <a:lnTo>
                  <a:pt x="1140460" y="2630171"/>
                </a:lnTo>
                <a:lnTo>
                  <a:pt x="1455420" y="3124201"/>
                </a:lnTo>
                <a:lnTo>
                  <a:pt x="1458595" y="3128964"/>
                </a:lnTo>
                <a:lnTo>
                  <a:pt x="1461135" y="3134044"/>
                </a:lnTo>
                <a:lnTo>
                  <a:pt x="1463675" y="3139441"/>
                </a:lnTo>
                <a:lnTo>
                  <a:pt x="1465898" y="3144839"/>
                </a:lnTo>
                <a:lnTo>
                  <a:pt x="1467803" y="3150236"/>
                </a:lnTo>
                <a:lnTo>
                  <a:pt x="1469390" y="3155316"/>
                </a:lnTo>
                <a:lnTo>
                  <a:pt x="1470343" y="3160714"/>
                </a:lnTo>
                <a:lnTo>
                  <a:pt x="1471613" y="3166111"/>
                </a:lnTo>
                <a:lnTo>
                  <a:pt x="1472248" y="3171826"/>
                </a:lnTo>
                <a:lnTo>
                  <a:pt x="1472883" y="3177224"/>
                </a:lnTo>
                <a:lnTo>
                  <a:pt x="1473200" y="3182621"/>
                </a:lnTo>
                <a:lnTo>
                  <a:pt x="1473200" y="3188336"/>
                </a:lnTo>
                <a:lnTo>
                  <a:pt x="1472883" y="3193734"/>
                </a:lnTo>
                <a:lnTo>
                  <a:pt x="1471930" y="3199131"/>
                </a:lnTo>
                <a:lnTo>
                  <a:pt x="1471295" y="3204529"/>
                </a:lnTo>
                <a:lnTo>
                  <a:pt x="1470025" y="3209609"/>
                </a:lnTo>
                <a:lnTo>
                  <a:pt x="1469073" y="3215006"/>
                </a:lnTo>
                <a:lnTo>
                  <a:pt x="1467485" y="3220404"/>
                </a:lnTo>
                <a:lnTo>
                  <a:pt x="1465580" y="3225484"/>
                </a:lnTo>
                <a:lnTo>
                  <a:pt x="1463675" y="3230881"/>
                </a:lnTo>
                <a:lnTo>
                  <a:pt x="1461135" y="3235644"/>
                </a:lnTo>
                <a:lnTo>
                  <a:pt x="1458595" y="3240406"/>
                </a:lnTo>
                <a:lnTo>
                  <a:pt x="1455420" y="3245486"/>
                </a:lnTo>
                <a:lnTo>
                  <a:pt x="1452563" y="3249931"/>
                </a:lnTo>
                <a:lnTo>
                  <a:pt x="1449388" y="3254376"/>
                </a:lnTo>
                <a:lnTo>
                  <a:pt x="1445895" y="3258821"/>
                </a:lnTo>
                <a:lnTo>
                  <a:pt x="1442085" y="3262949"/>
                </a:lnTo>
                <a:lnTo>
                  <a:pt x="1437958" y="3266759"/>
                </a:lnTo>
                <a:lnTo>
                  <a:pt x="1433830" y="3270886"/>
                </a:lnTo>
                <a:lnTo>
                  <a:pt x="1429385" y="3274379"/>
                </a:lnTo>
                <a:lnTo>
                  <a:pt x="1424940" y="3277871"/>
                </a:lnTo>
                <a:lnTo>
                  <a:pt x="1419860" y="3281364"/>
                </a:lnTo>
                <a:lnTo>
                  <a:pt x="1415098" y="3283904"/>
                </a:lnTo>
                <a:lnTo>
                  <a:pt x="1409700" y="3287079"/>
                </a:lnTo>
                <a:lnTo>
                  <a:pt x="1404620" y="3289301"/>
                </a:lnTo>
                <a:lnTo>
                  <a:pt x="1399223" y="3291524"/>
                </a:lnTo>
                <a:lnTo>
                  <a:pt x="1393825" y="3293429"/>
                </a:lnTo>
                <a:lnTo>
                  <a:pt x="1388428" y="3295016"/>
                </a:lnTo>
                <a:lnTo>
                  <a:pt x="1382713" y="3296286"/>
                </a:lnTo>
                <a:lnTo>
                  <a:pt x="1377633" y="3297239"/>
                </a:lnTo>
                <a:lnTo>
                  <a:pt x="1372235" y="3298191"/>
                </a:lnTo>
                <a:lnTo>
                  <a:pt x="1366520" y="3298509"/>
                </a:lnTo>
                <a:lnTo>
                  <a:pt x="1361123" y="3298826"/>
                </a:lnTo>
                <a:lnTo>
                  <a:pt x="1355725" y="3298826"/>
                </a:lnTo>
                <a:lnTo>
                  <a:pt x="1350010" y="3298509"/>
                </a:lnTo>
                <a:lnTo>
                  <a:pt x="1344613" y="3297874"/>
                </a:lnTo>
                <a:lnTo>
                  <a:pt x="1339215" y="3296921"/>
                </a:lnTo>
                <a:lnTo>
                  <a:pt x="1333818" y="3295969"/>
                </a:lnTo>
                <a:lnTo>
                  <a:pt x="1328420" y="3294699"/>
                </a:lnTo>
                <a:lnTo>
                  <a:pt x="1323658" y="3293111"/>
                </a:lnTo>
                <a:lnTo>
                  <a:pt x="1318260" y="3291206"/>
                </a:lnTo>
                <a:lnTo>
                  <a:pt x="1313180" y="3289301"/>
                </a:lnTo>
                <a:lnTo>
                  <a:pt x="1308100" y="3287079"/>
                </a:lnTo>
                <a:lnTo>
                  <a:pt x="1303338" y="3284221"/>
                </a:lnTo>
                <a:lnTo>
                  <a:pt x="1298575" y="3281364"/>
                </a:lnTo>
                <a:lnTo>
                  <a:pt x="1293813" y="3278189"/>
                </a:lnTo>
                <a:lnTo>
                  <a:pt x="1289368" y="3275014"/>
                </a:lnTo>
                <a:lnTo>
                  <a:pt x="1284923" y="3271839"/>
                </a:lnTo>
                <a:lnTo>
                  <a:pt x="1280795" y="3268029"/>
                </a:lnTo>
                <a:lnTo>
                  <a:pt x="1276985" y="3263584"/>
                </a:lnTo>
                <a:lnTo>
                  <a:pt x="1273175" y="3259456"/>
                </a:lnTo>
                <a:lnTo>
                  <a:pt x="1269365" y="3255329"/>
                </a:lnTo>
                <a:lnTo>
                  <a:pt x="1265873" y="3250249"/>
                </a:lnTo>
                <a:lnTo>
                  <a:pt x="1262698" y="3245804"/>
                </a:lnTo>
                <a:lnTo>
                  <a:pt x="947420" y="2751774"/>
                </a:lnTo>
                <a:lnTo>
                  <a:pt x="935038" y="2756854"/>
                </a:lnTo>
                <a:lnTo>
                  <a:pt x="922338" y="2761934"/>
                </a:lnTo>
                <a:lnTo>
                  <a:pt x="909638" y="2766379"/>
                </a:lnTo>
                <a:lnTo>
                  <a:pt x="896938" y="2770506"/>
                </a:lnTo>
                <a:lnTo>
                  <a:pt x="883920" y="2774951"/>
                </a:lnTo>
                <a:lnTo>
                  <a:pt x="871538" y="2778761"/>
                </a:lnTo>
                <a:lnTo>
                  <a:pt x="858520" y="2782254"/>
                </a:lnTo>
                <a:lnTo>
                  <a:pt x="845503" y="2785429"/>
                </a:lnTo>
                <a:lnTo>
                  <a:pt x="832485" y="2788604"/>
                </a:lnTo>
                <a:lnTo>
                  <a:pt x="819468" y="2791144"/>
                </a:lnTo>
                <a:lnTo>
                  <a:pt x="806450" y="2794001"/>
                </a:lnTo>
                <a:lnTo>
                  <a:pt x="793433" y="2796224"/>
                </a:lnTo>
                <a:lnTo>
                  <a:pt x="780415" y="2798129"/>
                </a:lnTo>
                <a:lnTo>
                  <a:pt x="767398" y="2799716"/>
                </a:lnTo>
                <a:lnTo>
                  <a:pt x="754063" y="2801304"/>
                </a:lnTo>
                <a:lnTo>
                  <a:pt x="741045" y="2802891"/>
                </a:lnTo>
                <a:lnTo>
                  <a:pt x="728028" y="2803526"/>
                </a:lnTo>
                <a:lnTo>
                  <a:pt x="715010" y="2804161"/>
                </a:lnTo>
                <a:lnTo>
                  <a:pt x="701675" y="2804796"/>
                </a:lnTo>
                <a:lnTo>
                  <a:pt x="688658" y="2805114"/>
                </a:lnTo>
                <a:lnTo>
                  <a:pt x="675640" y="2805114"/>
                </a:lnTo>
                <a:lnTo>
                  <a:pt x="662623" y="2804796"/>
                </a:lnTo>
                <a:lnTo>
                  <a:pt x="649605" y="2804161"/>
                </a:lnTo>
                <a:lnTo>
                  <a:pt x="636588" y="2803526"/>
                </a:lnTo>
                <a:lnTo>
                  <a:pt x="623570" y="2802256"/>
                </a:lnTo>
                <a:lnTo>
                  <a:pt x="610553" y="2801304"/>
                </a:lnTo>
                <a:lnTo>
                  <a:pt x="597535" y="2799716"/>
                </a:lnTo>
                <a:lnTo>
                  <a:pt x="584518" y="2797811"/>
                </a:lnTo>
                <a:lnTo>
                  <a:pt x="571818" y="2795906"/>
                </a:lnTo>
                <a:lnTo>
                  <a:pt x="558800" y="2793684"/>
                </a:lnTo>
                <a:lnTo>
                  <a:pt x="546100" y="2791144"/>
                </a:lnTo>
                <a:lnTo>
                  <a:pt x="533718" y="2788286"/>
                </a:lnTo>
                <a:lnTo>
                  <a:pt x="517525" y="2784794"/>
                </a:lnTo>
                <a:lnTo>
                  <a:pt x="501968" y="2780666"/>
                </a:lnTo>
                <a:lnTo>
                  <a:pt x="485775" y="2775904"/>
                </a:lnTo>
                <a:lnTo>
                  <a:pt x="470218" y="2771141"/>
                </a:lnTo>
                <a:lnTo>
                  <a:pt x="454660" y="2765744"/>
                </a:lnTo>
                <a:lnTo>
                  <a:pt x="439103" y="2760029"/>
                </a:lnTo>
                <a:lnTo>
                  <a:pt x="424180" y="2753679"/>
                </a:lnTo>
                <a:lnTo>
                  <a:pt x="408940" y="2747329"/>
                </a:lnTo>
                <a:lnTo>
                  <a:pt x="394018" y="2740661"/>
                </a:lnTo>
                <a:lnTo>
                  <a:pt x="379095" y="2733676"/>
                </a:lnTo>
                <a:lnTo>
                  <a:pt x="364173" y="2725739"/>
                </a:lnTo>
                <a:lnTo>
                  <a:pt x="349568" y="2717801"/>
                </a:lnTo>
                <a:lnTo>
                  <a:pt x="335598" y="2709864"/>
                </a:lnTo>
                <a:lnTo>
                  <a:pt x="321310" y="2700974"/>
                </a:lnTo>
                <a:lnTo>
                  <a:pt x="307023" y="2692084"/>
                </a:lnTo>
                <a:lnTo>
                  <a:pt x="293370" y="2682559"/>
                </a:lnTo>
                <a:lnTo>
                  <a:pt x="279718" y="2673034"/>
                </a:lnTo>
                <a:lnTo>
                  <a:pt x="266065" y="2663191"/>
                </a:lnTo>
                <a:lnTo>
                  <a:pt x="253047" y="2652396"/>
                </a:lnTo>
                <a:lnTo>
                  <a:pt x="240347" y="2641601"/>
                </a:lnTo>
                <a:lnTo>
                  <a:pt x="227647" y="2630489"/>
                </a:lnTo>
                <a:lnTo>
                  <a:pt x="214947" y="2619059"/>
                </a:lnTo>
                <a:lnTo>
                  <a:pt x="203200" y="2607629"/>
                </a:lnTo>
                <a:lnTo>
                  <a:pt x="190817" y="2595563"/>
                </a:lnTo>
                <a:lnTo>
                  <a:pt x="179387" y="2582863"/>
                </a:lnTo>
                <a:lnTo>
                  <a:pt x="167957" y="2570163"/>
                </a:lnTo>
                <a:lnTo>
                  <a:pt x="156845" y="2556828"/>
                </a:lnTo>
                <a:lnTo>
                  <a:pt x="146050" y="2543493"/>
                </a:lnTo>
                <a:lnTo>
                  <a:pt x="135255" y="2529523"/>
                </a:lnTo>
                <a:lnTo>
                  <a:pt x="125095" y="2515553"/>
                </a:lnTo>
                <a:lnTo>
                  <a:pt x="115252" y="2500948"/>
                </a:lnTo>
                <a:lnTo>
                  <a:pt x="105410" y="2486343"/>
                </a:lnTo>
                <a:lnTo>
                  <a:pt x="96202" y="2471103"/>
                </a:lnTo>
                <a:lnTo>
                  <a:pt x="87630" y="2456181"/>
                </a:lnTo>
                <a:lnTo>
                  <a:pt x="79057" y="2440941"/>
                </a:lnTo>
                <a:lnTo>
                  <a:pt x="71437" y="2425383"/>
                </a:lnTo>
                <a:lnTo>
                  <a:pt x="63817" y="2409826"/>
                </a:lnTo>
                <a:lnTo>
                  <a:pt x="56515" y="2394268"/>
                </a:lnTo>
                <a:lnTo>
                  <a:pt x="50165" y="2378076"/>
                </a:lnTo>
                <a:lnTo>
                  <a:pt x="43815" y="2362518"/>
                </a:lnTo>
                <a:lnTo>
                  <a:pt x="38100" y="2346326"/>
                </a:lnTo>
                <a:lnTo>
                  <a:pt x="32385" y="2330451"/>
                </a:lnTo>
                <a:lnTo>
                  <a:pt x="27622" y="2313941"/>
                </a:lnTo>
                <a:lnTo>
                  <a:pt x="23177" y="2297748"/>
                </a:lnTo>
                <a:lnTo>
                  <a:pt x="19050" y="2281556"/>
                </a:lnTo>
                <a:lnTo>
                  <a:pt x="15240" y="2265363"/>
                </a:lnTo>
                <a:lnTo>
                  <a:pt x="11747" y="2248853"/>
                </a:lnTo>
                <a:lnTo>
                  <a:pt x="9207" y="2232343"/>
                </a:lnTo>
                <a:lnTo>
                  <a:pt x="6350" y="2216151"/>
                </a:lnTo>
                <a:lnTo>
                  <a:pt x="4445" y="2199641"/>
                </a:lnTo>
                <a:lnTo>
                  <a:pt x="2540" y="2182813"/>
                </a:lnTo>
                <a:lnTo>
                  <a:pt x="1587" y="2166303"/>
                </a:lnTo>
                <a:lnTo>
                  <a:pt x="635" y="2149793"/>
                </a:lnTo>
                <a:lnTo>
                  <a:pt x="0" y="2133283"/>
                </a:lnTo>
                <a:lnTo>
                  <a:pt x="0" y="2117091"/>
                </a:lnTo>
                <a:lnTo>
                  <a:pt x="317" y="2100581"/>
                </a:lnTo>
                <a:lnTo>
                  <a:pt x="952" y="2084071"/>
                </a:lnTo>
                <a:lnTo>
                  <a:pt x="2222" y="2067561"/>
                </a:lnTo>
                <a:lnTo>
                  <a:pt x="3810" y="2051051"/>
                </a:lnTo>
                <a:lnTo>
                  <a:pt x="5715" y="2034541"/>
                </a:lnTo>
                <a:lnTo>
                  <a:pt x="7937" y="2018666"/>
                </a:lnTo>
                <a:lnTo>
                  <a:pt x="10795" y="2002473"/>
                </a:lnTo>
                <a:lnTo>
                  <a:pt x="13652" y="1986598"/>
                </a:lnTo>
                <a:lnTo>
                  <a:pt x="17145" y="1970406"/>
                </a:lnTo>
                <a:lnTo>
                  <a:pt x="20955" y="1954213"/>
                </a:lnTo>
                <a:lnTo>
                  <a:pt x="24765" y="1938656"/>
                </a:lnTo>
                <a:lnTo>
                  <a:pt x="29527" y="1922463"/>
                </a:lnTo>
                <a:lnTo>
                  <a:pt x="34290" y="1906906"/>
                </a:lnTo>
                <a:lnTo>
                  <a:pt x="39687" y="1891666"/>
                </a:lnTo>
                <a:lnTo>
                  <a:pt x="45402" y="1876426"/>
                </a:lnTo>
                <a:lnTo>
                  <a:pt x="51752" y="1861186"/>
                </a:lnTo>
                <a:lnTo>
                  <a:pt x="58102" y="1845628"/>
                </a:lnTo>
                <a:lnTo>
                  <a:pt x="64452" y="1830706"/>
                </a:lnTo>
                <a:lnTo>
                  <a:pt x="71755" y="1815783"/>
                </a:lnTo>
                <a:lnTo>
                  <a:pt x="79375" y="1800861"/>
                </a:lnTo>
                <a:lnTo>
                  <a:pt x="87630" y="1786573"/>
                </a:lnTo>
                <a:lnTo>
                  <a:pt x="95567" y="1772286"/>
                </a:lnTo>
                <a:lnTo>
                  <a:pt x="104457" y="1757998"/>
                </a:lnTo>
                <a:lnTo>
                  <a:pt x="113030" y="1744028"/>
                </a:lnTo>
                <a:lnTo>
                  <a:pt x="122872" y="1730376"/>
                </a:lnTo>
                <a:lnTo>
                  <a:pt x="132397" y="1716723"/>
                </a:lnTo>
                <a:lnTo>
                  <a:pt x="142240" y="1703388"/>
                </a:lnTo>
                <a:lnTo>
                  <a:pt x="152717" y="1690053"/>
                </a:lnTo>
                <a:lnTo>
                  <a:pt x="163195" y="1677353"/>
                </a:lnTo>
                <a:lnTo>
                  <a:pt x="174307" y="1664335"/>
                </a:lnTo>
                <a:lnTo>
                  <a:pt x="185737" y="1652270"/>
                </a:lnTo>
                <a:lnTo>
                  <a:pt x="197802" y="1639888"/>
                </a:lnTo>
                <a:lnTo>
                  <a:pt x="209867" y="1628140"/>
                </a:lnTo>
                <a:lnTo>
                  <a:pt x="222250" y="1616075"/>
                </a:lnTo>
                <a:lnTo>
                  <a:pt x="235267" y="1604646"/>
                </a:lnTo>
                <a:lnTo>
                  <a:pt x="248285" y="1593533"/>
                </a:lnTo>
                <a:lnTo>
                  <a:pt x="261937" y="1583056"/>
                </a:lnTo>
                <a:lnTo>
                  <a:pt x="275908" y="1572260"/>
                </a:lnTo>
                <a:lnTo>
                  <a:pt x="289878" y="1561783"/>
                </a:lnTo>
                <a:lnTo>
                  <a:pt x="304165" y="1552258"/>
                </a:lnTo>
                <a:lnTo>
                  <a:pt x="319088" y="1542416"/>
                </a:lnTo>
                <a:lnTo>
                  <a:pt x="334010" y="1533208"/>
                </a:lnTo>
                <a:lnTo>
                  <a:pt x="349250" y="1524318"/>
                </a:lnTo>
                <a:lnTo>
                  <a:pt x="364490" y="1516063"/>
                </a:lnTo>
                <a:lnTo>
                  <a:pt x="379730" y="1508443"/>
                </a:lnTo>
                <a:lnTo>
                  <a:pt x="395605" y="1500823"/>
                </a:lnTo>
                <a:lnTo>
                  <a:pt x="411163" y="1493838"/>
                </a:lnTo>
                <a:lnTo>
                  <a:pt x="426720" y="1486853"/>
                </a:lnTo>
                <a:lnTo>
                  <a:pt x="442913" y="1480821"/>
                </a:lnTo>
                <a:lnTo>
                  <a:pt x="459105" y="1475105"/>
                </a:lnTo>
                <a:lnTo>
                  <a:pt x="474980" y="1469708"/>
                </a:lnTo>
                <a:lnTo>
                  <a:pt x="491173" y="1464628"/>
                </a:lnTo>
                <a:lnTo>
                  <a:pt x="507365" y="1460183"/>
                </a:lnTo>
                <a:lnTo>
                  <a:pt x="523558" y="1456055"/>
                </a:lnTo>
                <a:lnTo>
                  <a:pt x="540068" y="1452245"/>
                </a:lnTo>
                <a:lnTo>
                  <a:pt x="556578" y="1449070"/>
                </a:lnTo>
                <a:lnTo>
                  <a:pt x="573088" y="1445895"/>
                </a:lnTo>
                <a:lnTo>
                  <a:pt x="589598" y="1443356"/>
                </a:lnTo>
                <a:lnTo>
                  <a:pt x="605790" y="1441451"/>
                </a:lnTo>
                <a:lnTo>
                  <a:pt x="622300" y="1439546"/>
                </a:lnTo>
                <a:lnTo>
                  <a:pt x="638810" y="1438275"/>
                </a:lnTo>
                <a:lnTo>
                  <a:pt x="655320" y="1437640"/>
                </a:lnTo>
                <a:lnTo>
                  <a:pt x="671830" y="1436688"/>
                </a:lnTo>
                <a:close/>
                <a:moveTo>
                  <a:pt x="1808801" y="0"/>
                </a:moveTo>
                <a:lnTo>
                  <a:pt x="1822779" y="318"/>
                </a:lnTo>
                <a:lnTo>
                  <a:pt x="1836121" y="635"/>
                </a:lnTo>
                <a:lnTo>
                  <a:pt x="1849463" y="1588"/>
                </a:lnTo>
                <a:lnTo>
                  <a:pt x="1862806" y="3177"/>
                </a:lnTo>
                <a:lnTo>
                  <a:pt x="1875830" y="4447"/>
                </a:lnTo>
                <a:lnTo>
                  <a:pt x="1888855" y="6353"/>
                </a:lnTo>
                <a:lnTo>
                  <a:pt x="1901562" y="8894"/>
                </a:lnTo>
                <a:lnTo>
                  <a:pt x="1914269" y="11435"/>
                </a:lnTo>
                <a:lnTo>
                  <a:pt x="1926658" y="14612"/>
                </a:lnTo>
                <a:lnTo>
                  <a:pt x="1939047" y="17471"/>
                </a:lnTo>
                <a:lnTo>
                  <a:pt x="1951119" y="21282"/>
                </a:lnTo>
                <a:lnTo>
                  <a:pt x="1963190" y="25412"/>
                </a:lnTo>
                <a:lnTo>
                  <a:pt x="1974944" y="29859"/>
                </a:lnTo>
                <a:lnTo>
                  <a:pt x="1986698" y="34306"/>
                </a:lnTo>
                <a:lnTo>
                  <a:pt x="1998452" y="39071"/>
                </a:lnTo>
                <a:lnTo>
                  <a:pt x="2009571" y="44471"/>
                </a:lnTo>
                <a:lnTo>
                  <a:pt x="2020689" y="49870"/>
                </a:lnTo>
                <a:lnTo>
                  <a:pt x="2031490" y="55906"/>
                </a:lnTo>
                <a:lnTo>
                  <a:pt x="2042291" y="61941"/>
                </a:lnTo>
                <a:lnTo>
                  <a:pt x="2053092" y="67976"/>
                </a:lnTo>
                <a:lnTo>
                  <a:pt x="2063257" y="74964"/>
                </a:lnTo>
                <a:lnTo>
                  <a:pt x="2073741" y="81953"/>
                </a:lnTo>
                <a:lnTo>
                  <a:pt x="2083589" y="89259"/>
                </a:lnTo>
                <a:lnTo>
                  <a:pt x="2093754" y="96564"/>
                </a:lnTo>
                <a:lnTo>
                  <a:pt x="2103284" y="104506"/>
                </a:lnTo>
                <a:lnTo>
                  <a:pt x="2112814" y="112447"/>
                </a:lnTo>
                <a:lnTo>
                  <a:pt x="2122027" y="120388"/>
                </a:lnTo>
                <a:lnTo>
                  <a:pt x="2131239" y="129282"/>
                </a:lnTo>
                <a:lnTo>
                  <a:pt x="2139816" y="138176"/>
                </a:lnTo>
                <a:lnTo>
                  <a:pt x="2148711" y="147070"/>
                </a:lnTo>
                <a:lnTo>
                  <a:pt x="2157288" y="156282"/>
                </a:lnTo>
                <a:lnTo>
                  <a:pt x="2165548" y="165811"/>
                </a:lnTo>
                <a:lnTo>
                  <a:pt x="2173490" y="175658"/>
                </a:lnTo>
                <a:lnTo>
                  <a:pt x="2181749" y="185505"/>
                </a:lnTo>
                <a:lnTo>
                  <a:pt x="2189373" y="195987"/>
                </a:lnTo>
                <a:lnTo>
                  <a:pt x="2196680" y="206152"/>
                </a:lnTo>
                <a:lnTo>
                  <a:pt x="2203986" y="216952"/>
                </a:lnTo>
                <a:lnTo>
                  <a:pt x="2211293" y="227752"/>
                </a:lnTo>
                <a:lnTo>
                  <a:pt x="2217646" y="238870"/>
                </a:lnTo>
                <a:lnTo>
                  <a:pt x="2224635" y="249987"/>
                </a:lnTo>
                <a:lnTo>
                  <a:pt x="2230671" y="261423"/>
                </a:lnTo>
                <a:lnTo>
                  <a:pt x="2237024" y="273175"/>
                </a:lnTo>
                <a:lnTo>
                  <a:pt x="2243060" y="285246"/>
                </a:lnTo>
                <a:lnTo>
                  <a:pt x="2248778" y="296999"/>
                </a:lnTo>
                <a:lnTo>
                  <a:pt x="2253861" y="309069"/>
                </a:lnTo>
                <a:lnTo>
                  <a:pt x="2259261" y="321458"/>
                </a:lnTo>
                <a:lnTo>
                  <a:pt x="2264344" y="334163"/>
                </a:lnTo>
                <a:lnTo>
                  <a:pt x="2269427" y="347187"/>
                </a:lnTo>
                <a:lnTo>
                  <a:pt x="2273874" y="359575"/>
                </a:lnTo>
                <a:lnTo>
                  <a:pt x="2278004" y="372599"/>
                </a:lnTo>
                <a:lnTo>
                  <a:pt x="2282452" y="386257"/>
                </a:lnTo>
                <a:lnTo>
                  <a:pt x="2286264" y="399598"/>
                </a:lnTo>
                <a:lnTo>
                  <a:pt x="2290076" y="412939"/>
                </a:lnTo>
                <a:lnTo>
                  <a:pt x="2292935" y="426598"/>
                </a:lnTo>
                <a:lnTo>
                  <a:pt x="2296429" y="440575"/>
                </a:lnTo>
                <a:lnTo>
                  <a:pt x="2299288" y="454233"/>
                </a:lnTo>
                <a:lnTo>
                  <a:pt x="2301830" y="468527"/>
                </a:lnTo>
                <a:lnTo>
                  <a:pt x="2304053" y="482504"/>
                </a:lnTo>
                <a:lnTo>
                  <a:pt x="2306595" y="497116"/>
                </a:lnTo>
                <a:lnTo>
                  <a:pt x="2308501" y="511410"/>
                </a:lnTo>
                <a:lnTo>
                  <a:pt x="2309772" y="526339"/>
                </a:lnTo>
                <a:lnTo>
                  <a:pt x="2311360" y="540633"/>
                </a:lnTo>
                <a:lnTo>
                  <a:pt x="2312630" y="555245"/>
                </a:lnTo>
                <a:lnTo>
                  <a:pt x="2313266" y="570174"/>
                </a:lnTo>
                <a:lnTo>
                  <a:pt x="2320255" y="573033"/>
                </a:lnTo>
                <a:lnTo>
                  <a:pt x="2327244" y="576209"/>
                </a:lnTo>
                <a:lnTo>
                  <a:pt x="2333597" y="579704"/>
                </a:lnTo>
                <a:lnTo>
                  <a:pt x="2339633" y="583515"/>
                </a:lnTo>
                <a:lnTo>
                  <a:pt x="2345351" y="587645"/>
                </a:lnTo>
                <a:lnTo>
                  <a:pt x="2350751" y="592727"/>
                </a:lnTo>
                <a:lnTo>
                  <a:pt x="2356152" y="597809"/>
                </a:lnTo>
                <a:lnTo>
                  <a:pt x="2361234" y="603527"/>
                </a:lnTo>
                <a:lnTo>
                  <a:pt x="2365364" y="609562"/>
                </a:lnTo>
                <a:lnTo>
                  <a:pt x="2369494" y="616233"/>
                </a:lnTo>
                <a:lnTo>
                  <a:pt x="2372988" y="622903"/>
                </a:lnTo>
                <a:lnTo>
                  <a:pt x="2376483" y="630527"/>
                </a:lnTo>
                <a:lnTo>
                  <a:pt x="2379024" y="638786"/>
                </a:lnTo>
                <a:lnTo>
                  <a:pt x="2381566" y="647362"/>
                </a:lnTo>
                <a:lnTo>
                  <a:pt x="2383472" y="656574"/>
                </a:lnTo>
                <a:lnTo>
                  <a:pt x="2384425" y="666103"/>
                </a:lnTo>
                <a:lnTo>
                  <a:pt x="2385378" y="674362"/>
                </a:lnTo>
                <a:lnTo>
                  <a:pt x="2385695" y="681985"/>
                </a:lnTo>
                <a:lnTo>
                  <a:pt x="2386013" y="689927"/>
                </a:lnTo>
                <a:lnTo>
                  <a:pt x="2385695" y="698503"/>
                </a:lnTo>
                <a:lnTo>
                  <a:pt x="2385378" y="706444"/>
                </a:lnTo>
                <a:lnTo>
                  <a:pt x="2384425" y="714703"/>
                </a:lnTo>
                <a:lnTo>
                  <a:pt x="2383472" y="723279"/>
                </a:lnTo>
                <a:lnTo>
                  <a:pt x="2381883" y="731538"/>
                </a:lnTo>
                <a:lnTo>
                  <a:pt x="2380295" y="740115"/>
                </a:lnTo>
                <a:lnTo>
                  <a:pt x="2378389" y="748373"/>
                </a:lnTo>
                <a:lnTo>
                  <a:pt x="2376483" y="756950"/>
                </a:lnTo>
                <a:lnTo>
                  <a:pt x="2374259" y="765526"/>
                </a:lnTo>
                <a:lnTo>
                  <a:pt x="2371400" y="773467"/>
                </a:lnTo>
                <a:lnTo>
                  <a:pt x="2368541" y="781726"/>
                </a:lnTo>
                <a:lnTo>
                  <a:pt x="2365364" y="789985"/>
                </a:lnTo>
                <a:lnTo>
                  <a:pt x="2361870" y="797926"/>
                </a:lnTo>
                <a:lnTo>
                  <a:pt x="2358376" y="805550"/>
                </a:lnTo>
                <a:lnTo>
                  <a:pt x="2354563" y="813173"/>
                </a:lnTo>
                <a:lnTo>
                  <a:pt x="2350434" y="820479"/>
                </a:lnTo>
                <a:lnTo>
                  <a:pt x="2346304" y="827785"/>
                </a:lnTo>
                <a:lnTo>
                  <a:pt x="2341539" y="834773"/>
                </a:lnTo>
                <a:lnTo>
                  <a:pt x="2337091" y="841444"/>
                </a:lnTo>
                <a:lnTo>
                  <a:pt x="2332009" y="848114"/>
                </a:lnTo>
                <a:lnTo>
                  <a:pt x="2326608" y="854149"/>
                </a:lnTo>
                <a:lnTo>
                  <a:pt x="2321843" y="859867"/>
                </a:lnTo>
                <a:lnTo>
                  <a:pt x="2316125" y="865585"/>
                </a:lnTo>
                <a:lnTo>
                  <a:pt x="2310407" y="870667"/>
                </a:lnTo>
                <a:lnTo>
                  <a:pt x="2304689" y="875432"/>
                </a:lnTo>
                <a:lnTo>
                  <a:pt x="2298335" y="879879"/>
                </a:lnTo>
                <a:lnTo>
                  <a:pt x="2292300" y="884008"/>
                </a:lnTo>
                <a:lnTo>
                  <a:pt x="2285628" y="887502"/>
                </a:lnTo>
                <a:lnTo>
                  <a:pt x="2279275" y="890996"/>
                </a:lnTo>
                <a:lnTo>
                  <a:pt x="2273239" y="915137"/>
                </a:lnTo>
                <a:lnTo>
                  <a:pt x="2266250" y="938643"/>
                </a:lnTo>
                <a:lnTo>
                  <a:pt x="2258626" y="962467"/>
                </a:lnTo>
                <a:lnTo>
                  <a:pt x="2251002" y="986290"/>
                </a:lnTo>
                <a:lnTo>
                  <a:pt x="2242425" y="1009161"/>
                </a:lnTo>
                <a:lnTo>
                  <a:pt x="2233212" y="1032031"/>
                </a:lnTo>
                <a:lnTo>
                  <a:pt x="2223682" y="1054584"/>
                </a:lnTo>
                <a:lnTo>
                  <a:pt x="2213834" y="1076819"/>
                </a:lnTo>
                <a:lnTo>
                  <a:pt x="2203351" y="1098419"/>
                </a:lnTo>
                <a:lnTo>
                  <a:pt x="2192232" y="1119701"/>
                </a:lnTo>
                <a:lnTo>
                  <a:pt x="2180479" y="1140348"/>
                </a:lnTo>
                <a:lnTo>
                  <a:pt x="2168407" y="1160360"/>
                </a:lnTo>
                <a:lnTo>
                  <a:pt x="2155700" y="1179736"/>
                </a:lnTo>
                <a:lnTo>
                  <a:pt x="2142358" y="1198477"/>
                </a:lnTo>
                <a:lnTo>
                  <a:pt x="2128380" y="1216901"/>
                </a:lnTo>
                <a:lnTo>
                  <a:pt x="2114403" y="1234054"/>
                </a:lnTo>
                <a:lnTo>
                  <a:pt x="2106779" y="1242630"/>
                </a:lnTo>
                <a:lnTo>
                  <a:pt x="2099472" y="1250889"/>
                </a:lnTo>
                <a:lnTo>
                  <a:pt x="2091848" y="1259148"/>
                </a:lnTo>
                <a:lnTo>
                  <a:pt x="2083589" y="1266771"/>
                </a:lnTo>
                <a:lnTo>
                  <a:pt x="2075647" y="1274395"/>
                </a:lnTo>
                <a:lnTo>
                  <a:pt x="2067705" y="1282018"/>
                </a:lnTo>
                <a:lnTo>
                  <a:pt x="2059445" y="1289006"/>
                </a:lnTo>
                <a:lnTo>
                  <a:pt x="2051186" y="1295994"/>
                </a:lnTo>
                <a:lnTo>
                  <a:pt x="2042609" y="1302665"/>
                </a:lnTo>
                <a:lnTo>
                  <a:pt x="2034032" y="1309018"/>
                </a:lnTo>
                <a:lnTo>
                  <a:pt x="2025137" y="1315688"/>
                </a:lnTo>
                <a:lnTo>
                  <a:pt x="2016242" y="1321724"/>
                </a:lnTo>
                <a:lnTo>
                  <a:pt x="2007029" y="1327441"/>
                </a:lnTo>
                <a:lnTo>
                  <a:pt x="1997817" y="1332841"/>
                </a:lnTo>
                <a:lnTo>
                  <a:pt x="1988922" y="1338241"/>
                </a:lnTo>
                <a:lnTo>
                  <a:pt x="1979074" y="1343324"/>
                </a:lnTo>
                <a:lnTo>
                  <a:pt x="1969544" y="1348088"/>
                </a:lnTo>
                <a:lnTo>
                  <a:pt x="1960014" y="1352535"/>
                </a:lnTo>
                <a:lnTo>
                  <a:pt x="1950166" y="1356665"/>
                </a:lnTo>
                <a:lnTo>
                  <a:pt x="1940000" y="1360477"/>
                </a:lnTo>
                <a:lnTo>
                  <a:pt x="1929835" y="1364288"/>
                </a:lnTo>
                <a:lnTo>
                  <a:pt x="1919352" y="1367782"/>
                </a:lnTo>
                <a:lnTo>
                  <a:pt x="1909186" y="1370641"/>
                </a:lnTo>
                <a:lnTo>
                  <a:pt x="1898703" y="1373500"/>
                </a:lnTo>
                <a:lnTo>
                  <a:pt x="1888220" y="1375724"/>
                </a:lnTo>
                <a:lnTo>
                  <a:pt x="1877101" y="1377947"/>
                </a:lnTo>
                <a:lnTo>
                  <a:pt x="1865982" y="1379853"/>
                </a:lnTo>
                <a:lnTo>
                  <a:pt x="1854864" y="1381123"/>
                </a:lnTo>
                <a:lnTo>
                  <a:pt x="1843745" y="1382712"/>
                </a:lnTo>
                <a:lnTo>
                  <a:pt x="1832309" y="1383347"/>
                </a:lnTo>
                <a:lnTo>
                  <a:pt x="1820873" y="1383665"/>
                </a:lnTo>
                <a:lnTo>
                  <a:pt x="1808801" y="1384300"/>
                </a:lnTo>
                <a:lnTo>
                  <a:pt x="1797365" y="1383665"/>
                </a:lnTo>
                <a:lnTo>
                  <a:pt x="1785929" y="1383347"/>
                </a:lnTo>
                <a:lnTo>
                  <a:pt x="1774493" y="1382712"/>
                </a:lnTo>
                <a:lnTo>
                  <a:pt x="1763374" y="1381441"/>
                </a:lnTo>
                <a:lnTo>
                  <a:pt x="1752256" y="1379853"/>
                </a:lnTo>
                <a:lnTo>
                  <a:pt x="1741137" y="1377947"/>
                </a:lnTo>
                <a:lnTo>
                  <a:pt x="1730336" y="1375724"/>
                </a:lnTo>
                <a:lnTo>
                  <a:pt x="1719535" y="1373500"/>
                </a:lnTo>
                <a:lnTo>
                  <a:pt x="1709052" y="1370641"/>
                </a:lnTo>
                <a:lnTo>
                  <a:pt x="1698569" y="1367782"/>
                </a:lnTo>
                <a:lnTo>
                  <a:pt x="1688721" y="1364606"/>
                </a:lnTo>
                <a:lnTo>
                  <a:pt x="1678238" y="1360794"/>
                </a:lnTo>
                <a:lnTo>
                  <a:pt x="1668390" y="1356982"/>
                </a:lnTo>
                <a:lnTo>
                  <a:pt x="1658542" y="1352853"/>
                </a:lnTo>
                <a:lnTo>
                  <a:pt x="1649012" y="1348088"/>
                </a:lnTo>
                <a:lnTo>
                  <a:pt x="1639164" y="1343641"/>
                </a:lnTo>
                <a:lnTo>
                  <a:pt x="1630269" y="1338559"/>
                </a:lnTo>
                <a:lnTo>
                  <a:pt x="1620421" y="1333794"/>
                </a:lnTo>
                <a:lnTo>
                  <a:pt x="1611526" y="1327759"/>
                </a:lnTo>
                <a:lnTo>
                  <a:pt x="1602632" y="1322042"/>
                </a:lnTo>
                <a:lnTo>
                  <a:pt x="1593737" y="1316324"/>
                </a:lnTo>
                <a:lnTo>
                  <a:pt x="1584842" y="1309971"/>
                </a:lnTo>
                <a:lnTo>
                  <a:pt x="1576265" y="1303936"/>
                </a:lnTo>
                <a:lnTo>
                  <a:pt x="1567688" y="1296947"/>
                </a:lnTo>
                <a:lnTo>
                  <a:pt x="1559746" y="1289959"/>
                </a:lnTo>
                <a:lnTo>
                  <a:pt x="1551169" y="1282653"/>
                </a:lnTo>
                <a:lnTo>
                  <a:pt x="1543227" y="1275348"/>
                </a:lnTo>
                <a:lnTo>
                  <a:pt x="1535285" y="1267724"/>
                </a:lnTo>
                <a:lnTo>
                  <a:pt x="1527661" y="1260100"/>
                </a:lnTo>
                <a:lnTo>
                  <a:pt x="1520037" y="1252159"/>
                </a:lnTo>
                <a:lnTo>
                  <a:pt x="1512095" y="1244218"/>
                </a:lnTo>
                <a:lnTo>
                  <a:pt x="1505106" y="1235642"/>
                </a:lnTo>
                <a:lnTo>
                  <a:pt x="1490811" y="1218489"/>
                </a:lnTo>
                <a:lnTo>
                  <a:pt x="1477151" y="1200383"/>
                </a:lnTo>
                <a:lnTo>
                  <a:pt x="1463491" y="1181642"/>
                </a:lnTo>
                <a:lnTo>
                  <a:pt x="1451102" y="1162583"/>
                </a:lnTo>
                <a:lnTo>
                  <a:pt x="1438712" y="1142572"/>
                </a:lnTo>
                <a:lnTo>
                  <a:pt x="1426958" y="1121925"/>
                </a:lnTo>
                <a:lnTo>
                  <a:pt x="1415840" y="1101278"/>
                </a:lnTo>
                <a:lnTo>
                  <a:pt x="1405357" y="1079678"/>
                </a:lnTo>
                <a:lnTo>
                  <a:pt x="1395191" y="1057760"/>
                </a:lnTo>
                <a:lnTo>
                  <a:pt x="1385979" y="1035525"/>
                </a:lnTo>
                <a:lnTo>
                  <a:pt x="1376766" y="1012972"/>
                </a:lnTo>
                <a:lnTo>
                  <a:pt x="1368189" y="989467"/>
                </a:lnTo>
                <a:lnTo>
                  <a:pt x="1360247" y="966278"/>
                </a:lnTo>
                <a:lnTo>
                  <a:pt x="1352941" y="943090"/>
                </a:lnTo>
                <a:lnTo>
                  <a:pt x="1346269" y="919267"/>
                </a:lnTo>
                <a:lnTo>
                  <a:pt x="1339598" y="895126"/>
                </a:lnTo>
                <a:lnTo>
                  <a:pt x="1332292" y="892902"/>
                </a:lnTo>
                <a:lnTo>
                  <a:pt x="1324985" y="889726"/>
                </a:lnTo>
                <a:lnTo>
                  <a:pt x="1318314" y="886232"/>
                </a:lnTo>
                <a:lnTo>
                  <a:pt x="1311325" y="882420"/>
                </a:lnTo>
                <a:lnTo>
                  <a:pt x="1304654" y="878290"/>
                </a:lnTo>
                <a:lnTo>
                  <a:pt x="1298619" y="873208"/>
                </a:lnTo>
                <a:lnTo>
                  <a:pt x="1292265" y="867808"/>
                </a:lnTo>
                <a:lnTo>
                  <a:pt x="1286547" y="862726"/>
                </a:lnTo>
                <a:lnTo>
                  <a:pt x="1280829" y="856373"/>
                </a:lnTo>
                <a:lnTo>
                  <a:pt x="1274793" y="850020"/>
                </a:lnTo>
                <a:lnTo>
                  <a:pt x="1269710" y="843032"/>
                </a:lnTo>
                <a:lnTo>
                  <a:pt x="1264627" y="836044"/>
                </a:lnTo>
                <a:lnTo>
                  <a:pt x="1259545" y="828738"/>
                </a:lnTo>
                <a:lnTo>
                  <a:pt x="1255097" y="821114"/>
                </a:lnTo>
                <a:lnTo>
                  <a:pt x="1250968" y="813491"/>
                </a:lnTo>
                <a:lnTo>
                  <a:pt x="1246520" y="805550"/>
                </a:lnTo>
                <a:lnTo>
                  <a:pt x="1242708" y="796973"/>
                </a:lnTo>
                <a:lnTo>
                  <a:pt x="1239214" y="788714"/>
                </a:lnTo>
                <a:lnTo>
                  <a:pt x="1236037" y="780138"/>
                </a:lnTo>
                <a:lnTo>
                  <a:pt x="1232860" y="771562"/>
                </a:lnTo>
                <a:lnTo>
                  <a:pt x="1230001" y="762667"/>
                </a:lnTo>
                <a:lnTo>
                  <a:pt x="1227460" y="753773"/>
                </a:lnTo>
                <a:lnTo>
                  <a:pt x="1225554" y="745197"/>
                </a:lnTo>
                <a:lnTo>
                  <a:pt x="1223648" y="735985"/>
                </a:lnTo>
                <a:lnTo>
                  <a:pt x="1222059" y="727091"/>
                </a:lnTo>
                <a:lnTo>
                  <a:pt x="1220471" y="718197"/>
                </a:lnTo>
                <a:lnTo>
                  <a:pt x="1219836" y="708985"/>
                </a:lnTo>
                <a:lnTo>
                  <a:pt x="1219200" y="700409"/>
                </a:lnTo>
                <a:lnTo>
                  <a:pt x="1219200" y="691832"/>
                </a:lnTo>
                <a:lnTo>
                  <a:pt x="1219200" y="682938"/>
                </a:lnTo>
                <a:lnTo>
                  <a:pt x="1219518" y="674680"/>
                </a:lnTo>
                <a:lnTo>
                  <a:pt x="1220153" y="666103"/>
                </a:lnTo>
                <a:lnTo>
                  <a:pt x="1221742" y="655621"/>
                </a:lnTo>
                <a:lnTo>
                  <a:pt x="1223648" y="645456"/>
                </a:lnTo>
                <a:lnTo>
                  <a:pt x="1226824" y="635927"/>
                </a:lnTo>
                <a:lnTo>
                  <a:pt x="1229683" y="627350"/>
                </a:lnTo>
                <a:lnTo>
                  <a:pt x="1233496" y="618774"/>
                </a:lnTo>
                <a:lnTo>
                  <a:pt x="1237943" y="611468"/>
                </a:lnTo>
                <a:lnTo>
                  <a:pt x="1242708" y="604162"/>
                </a:lnTo>
                <a:lnTo>
                  <a:pt x="1248108" y="598127"/>
                </a:lnTo>
                <a:lnTo>
                  <a:pt x="1253827" y="592409"/>
                </a:lnTo>
                <a:lnTo>
                  <a:pt x="1259862" y="587009"/>
                </a:lnTo>
                <a:lnTo>
                  <a:pt x="1266534" y="581927"/>
                </a:lnTo>
                <a:lnTo>
                  <a:pt x="1273522" y="577798"/>
                </a:lnTo>
                <a:lnTo>
                  <a:pt x="1280829" y="574304"/>
                </a:lnTo>
                <a:lnTo>
                  <a:pt x="1288453" y="570809"/>
                </a:lnTo>
                <a:lnTo>
                  <a:pt x="1296395" y="568268"/>
                </a:lnTo>
                <a:lnTo>
                  <a:pt x="1304654" y="566045"/>
                </a:lnTo>
                <a:lnTo>
                  <a:pt x="1305607" y="551115"/>
                </a:lnTo>
                <a:lnTo>
                  <a:pt x="1306560" y="536504"/>
                </a:lnTo>
                <a:lnTo>
                  <a:pt x="1308149" y="521892"/>
                </a:lnTo>
                <a:lnTo>
                  <a:pt x="1310055" y="507598"/>
                </a:lnTo>
                <a:lnTo>
                  <a:pt x="1311961" y="493304"/>
                </a:lnTo>
                <a:lnTo>
                  <a:pt x="1314502" y="479010"/>
                </a:lnTo>
                <a:lnTo>
                  <a:pt x="1316726" y="465033"/>
                </a:lnTo>
                <a:lnTo>
                  <a:pt x="1319267" y="450739"/>
                </a:lnTo>
                <a:lnTo>
                  <a:pt x="1322444" y="437081"/>
                </a:lnTo>
                <a:lnTo>
                  <a:pt x="1325303" y="423104"/>
                </a:lnTo>
                <a:lnTo>
                  <a:pt x="1328797" y="409763"/>
                </a:lnTo>
                <a:lnTo>
                  <a:pt x="1332610" y="396422"/>
                </a:lnTo>
                <a:lnTo>
                  <a:pt x="1336422" y="383081"/>
                </a:lnTo>
                <a:lnTo>
                  <a:pt x="1340869" y="370057"/>
                </a:lnTo>
                <a:lnTo>
                  <a:pt x="1344999" y="357034"/>
                </a:lnTo>
                <a:lnTo>
                  <a:pt x="1349446" y="344010"/>
                </a:lnTo>
                <a:lnTo>
                  <a:pt x="1354529" y="331305"/>
                </a:lnTo>
                <a:lnTo>
                  <a:pt x="1359612" y="319234"/>
                </a:lnTo>
                <a:lnTo>
                  <a:pt x="1365012" y="306528"/>
                </a:lnTo>
                <a:lnTo>
                  <a:pt x="1370095" y="294775"/>
                </a:lnTo>
                <a:lnTo>
                  <a:pt x="1376131" y="282705"/>
                </a:lnTo>
                <a:lnTo>
                  <a:pt x="1382167" y="270952"/>
                </a:lnTo>
                <a:lnTo>
                  <a:pt x="1388202" y="259517"/>
                </a:lnTo>
                <a:lnTo>
                  <a:pt x="1394873" y="248081"/>
                </a:lnTo>
                <a:lnTo>
                  <a:pt x="1401227" y="236964"/>
                </a:lnTo>
                <a:lnTo>
                  <a:pt x="1408216" y="225846"/>
                </a:lnTo>
                <a:lnTo>
                  <a:pt x="1414887" y="215046"/>
                </a:lnTo>
                <a:lnTo>
                  <a:pt x="1422193" y="204246"/>
                </a:lnTo>
                <a:lnTo>
                  <a:pt x="1429817" y="194082"/>
                </a:lnTo>
                <a:lnTo>
                  <a:pt x="1437759" y="183917"/>
                </a:lnTo>
                <a:lnTo>
                  <a:pt x="1445701" y="174070"/>
                </a:lnTo>
                <a:lnTo>
                  <a:pt x="1453643" y="164541"/>
                </a:lnTo>
                <a:lnTo>
                  <a:pt x="1461585" y="155011"/>
                </a:lnTo>
                <a:lnTo>
                  <a:pt x="1470480" y="145799"/>
                </a:lnTo>
                <a:lnTo>
                  <a:pt x="1479057" y="136588"/>
                </a:lnTo>
                <a:lnTo>
                  <a:pt x="1488269" y="128329"/>
                </a:lnTo>
                <a:lnTo>
                  <a:pt x="1496846" y="119753"/>
                </a:lnTo>
                <a:lnTo>
                  <a:pt x="1506377" y="111494"/>
                </a:lnTo>
                <a:lnTo>
                  <a:pt x="1515589" y="103235"/>
                </a:lnTo>
                <a:lnTo>
                  <a:pt x="1525755" y="95611"/>
                </a:lnTo>
                <a:lnTo>
                  <a:pt x="1535285" y="88306"/>
                </a:lnTo>
                <a:lnTo>
                  <a:pt x="1545133" y="81000"/>
                </a:lnTo>
                <a:lnTo>
                  <a:pt x="1555616" y="74329"/>
                </a:lnTo>
                <a:lnTo>
                  <a:pt x="1565781" y="67659"/>
                </a:lnTo>
                <a:lnTo>
                  <a:pt x="1576582" y="61306"/>
                </a:lnTo>
                <a:lnTo>
                  <a:pt x="1587383" y="54953"/>
                </a:lnTo>
                <a:lnTo>
                  <a:pt x="1597866" y="49235"/>
                </a:lnTo>
                <a:lnTo>
                  <a:pt x="1608985" y="44153"/>
                </a:lnTo>
                <a:lnTo>
                  <a:pt x="1620421" y="38753"/>
                </a:lnTo>
                <a:lnTo>
                  <a:pt x="1632175" y="33988"/>
                </a:lnTo>
                <a:lnTo>
                  <a:pt x="1643611" y="29541"/>
                </a:lnTo>
                <a:lnTo>
                  <a:pt x="1655365" y="25412"/>
                </a:lnTo>
                <a:lnTo>
                  <a:pt x="1667119" y="20965"/>
                </a:lnTo>
                <a:lnTo>
                  <a:pt x="1679508" y="17471"/>
                </a:lnTo>
                <a:lnTo>
                  <a:pt x="1691898" y="14294"/>
                </a:lnTo>
                <a:lnTo>
                  <a:pt x="1703969" y="11435"/>
                </a:lnTo>
                <a:lnTo>
                  <a:pt x="1716676" y="8894"/>
                </a:lnTo>
                <a:lnTo>
                  <a:pt x="1729383" y="6353"/>
                </a:lnTo>
                <a:lnTo>
                  <a:pt x="1742408" y="4447"/>
                </a:lnTo>
                <a:lnTo>
                  <a:pt x="1755432" y="3177"/>
                </a:lnTo>
                <a:lnTo>
                  <a:pt x="1768457" y="1588"/>
                </a:lnTo>
                <a:lnTo>
                  <a:pt x="1781799" y="635"/>
                </a:lnTo>
                <a:lnTo>
                  <a:pt x="1795459" y="318"/>
                </a:lnTo>
                <a:lnTo>
                  <a:pt x="180880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mn-lt"/>
              <a:ea typeface="宋体" panose="02010600030101010101" pitchFamily="2" charset="-122"/>
            </a:endParaRPr>
          </a:p>
        </p:txBody>
      </p:sp>
      <p:sp>
        <p:nvSpPr>
          <p:cNvPr id="13" name="矩形 25"/>
          <p:cNvSpPr>
            <a:spLocks noChangeArrowheads="1"/>
          </p:cNvSpPr>
          <p:nvPr/>
        </p:nvSpPr>
        <p:spPr bwMode="auto">
          <a:xfrm>
            <a:off x="1408113" y="2983861"/>
            <a:ext cx="153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a:solidFill>
                  <a:schemeClr val="bg1"/>
                </a:solidFill>
                <a:latin typeface="微软雅黑" panose="020B0503020204020204" pitchFamily="34" charset="-122"/>
                <a:ea typeface="微软雅黑" panose="020B0503020204020204" pitchFamily="34" charset="-122"/>
              </a:rPr>
              <a:t>政策导向</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16" name="矩形 15"/>
          <p:cNvSpPr>
            <a:spLocks noChangeArrowheads="1"/>
          </p:cNvSpPr>
          <p:nvPr/>
        </p:nvSpPr>
        <p:spPr bwMode="auto">
          <a:xfrm>
            <a:off x="5326063" y="2983861"/>
            <a:ext cx="1539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a:solidFill>
                  <a:schemeClr val="bg1"/>
                </a:solidFill>
                <a:latin typeface="微软雅黑" panose="020B0503020204020204" pitchFamily="34" charset="-122"/>
                <a:ea typeface="微软雅黑" panose="020B0503020204020204" pitchFamily="34" charset="-122"/>
              </a:rPr>
              <a:t>添加标题</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18" name="KSO_Shape"/>
          <p:cNvSpPr/>
          <p:nvPr/>
        </p:nvSpPr>
        <p:spPr bwMode="auto">
          <a:xfrm>
            <a:off x="9542463" y="2015486"/>
            <a:ext cx="1009650" cy="706437"/>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mn-lt"/>
              <a:ea typeface="宋体" panose="02010600030101010101" pitchFamily="2" charset="-122"/>
            </a:endParaRPr>
          </a:p>
        </p:txBody>
      </p:sp>
      <p:sp>
        <p:nvSpPr>
          <p:cNvPr id="19" name="矩形 27"/>
          <p:cNvSpPr>
            <a:spLocks noChangeArrowheads="1"/>
          </p:cNvSpPr>
          <p:nvPr/>
        </p:nvSpPr>
        <p:spPr bwMode="auto">
          <a:xfrm>
            <a:off x="9285288" y="2983861"/>
            <a:ext cx="1538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b="1">
                <a:solidFill>
                  <a:schemeClr val="bg1"/>
                </a:solidFill>
                <a:latin typeface="微软雅黑" panose="020B0503020204020204" pitchFamily="34" charset="-122"/>
                <a:ea typeface="微软雅黑" panose="020B0503020204020204" pitchFamily="34" charset="-122"/>
              </a:rPr>
              <a:t>添加标题</a:t>
            </a:r>
            <a:endParaRPr lang="zh-CN" altLang="en-US" sz="1800" b="1">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920875" y="4842823"/>
            <a:ext cx="18510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389755" y="1325245"/>
            <a:ext cx="5710555" cy="2861310"/>
          </a:xfrm>
          <a:prstGeom prst="rect">
            <a:avLst/>
          </a:prstGeom>
          <a:noFill/>
        </p:spPr>
        <p:txBody>
          <a:bodyPr wrap="square" rtlCol="0">
            <a:spAutoFit/>
          </a:bodyPr>
          <a:p>
            <a:r>
              <a:rPr lang="zh-CN" altLang="en-US" dirty="0">
                <a:solidFill>
                  <a:schemeClr val="tx1">
                    <a:lumMod val="75000"/>
                    <a:lumOff val="25000"/>
                  </a:schemeClr>
                </a:solidFill>
                <a:latin typeface="宋体" panose="02010600030101010101" pitchFamily="2" charset="-122"/>
                <a:ea typeface="宋体" panose="02010600030101010101" pitchFamily="2" charset="-122"/>
                <a:sym typeface="+mn-ea"/>
              </a:rPr>
              <a:t>随着社会的发展，人们对体育的需求日益增长，体育不仅不再是少数人的专利，也不再是仅仅为了身体健康需要的产品，随着体育事业的产业化日益完善，体育已经成为一种特殊的可供娱乐的消费品。为了适应人们日益增长的体育消费的需要，专门从事体育服务产品生产和经营的人也越来越多，体育产业作为一种绿色、环保、无烟的朝阳产业，目前已成为世界各国重点发展的重点发展的产业之一，并成为一个新的经济增长点在各国国民经济的发展中占据着越来越重要的地位。</a:t>
            </a:r>
            <a:endParaRPr lang="zh-CN" altLang="en-US" dirty="0">
              <a:solidFill>
                <a:schemeClr val="tx1">
                  <a:lumMod val="75000"/>
                  <a:lumOff val="25000"/>
                </a:schemeClr>
              </a:solidFill>
              <a:latin typeface="宋体" panose="02010600030101010101" pitchFamily="2" charset="-122"/>
              <a:ea typeface="宋体" panose="02010600030101010101" pitchFamily="2" charset="-122"/>
            </a:endParaRPr>
          </a:p>
          <a:p>
            <a:endParaRPr lang="zh-CN" altLang="en-US"/>
          </a:p>
        </p:txBody>
      </p:sp>
      <p:pic>
        <p:nvPicPr>
          <p:cNvPr id="3" name="图片 -2147482622" descr="u=1409024153,700468282&amp;fm=26&amp;fmt=auto"/>
          <p:cNvPicPr>
            <a:picLocks noChangeAspect="1"/>
          </p:cNvPicPr>
          <p:nvPr/>
        </p:nvPicPr>
        <p:blipFill>
          <a:blip r:embed="rId1"/>
          <a:srcRect l="1932" t="14085" r="966" b="2382"/>
          <a:stretch>
            <a:fillRect/>
          </a:stretch>
        </p:blipFill>
        <p:spPr>
          <a:xfrm>
            <a:off x="4389438" y="3975100"/>
            <a:ext cx="4468495" cy="2315210"/>
          </a:xfrm>
          <a:prstGeom prst="rect">
            <a:avLst/>
          </a:prstGeom>
          <a:noFill/>
          <a:ln w="9525">
            <a:noFill/>
          </a:ln>
        </p:spPr>
      </p:pic>
      <p:sp>
        <p:nvSpPr>
          <p:cNvPr id="14" name="文本框 13"/>
          <p:cNvSpPr txBox="1"/>
          <p:nvPr/>
        </p:nvSpPr>
        <p:spPr>
          <a:xfrm>
            <a:off x="4968240" y="6246495"/>
            <a:ext cx="3843655" cy="368300"/>
          </a:xfrm>
          <a:prstGeom prst="rect">
            <a:avLst/>
          </a:prstGeom>
          <a:noFill/>
        </p:spPr>
        <p:txBody>
          <a:bodyPr wrap="square" rtlCol="0">
            <a:spAutoFit/>
          </a:bodyPr>
          <a:p>
            <a:r>
              <a:rPr lang="zh-CN" altLang="en-US"/>
              <a:t>中国人群身体健康状况调查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par>
                          <p:cTn id="25" fill="hold">
                            <p:stCondLst>
                              <p:cond delay="5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animBg="1"/>
      <p:bldP spid="13" grpId="0"/>
      <p:bldP spid="16" grpId="0"/>
      <p:bldP spid="18"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779145" y="2427923"/>
            <a:ext cx="1366838" cy="1365250"/>
          </a:xfrm>
          <a:prstGeom prst="diamond">
            <a:avLst/>
          </a:prstGeom>
          <a:solidFill>
            <a:schemeClr val="accent4"/>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10" name="菱形 9"/>
          <p:cNvSpPr/>
          <p:nvPr/>
        </p:nvSpPr>
        <p:spPr>
          <a:xfrm>
            <a:off x="2824480" y="2295843"/>
            <a:ext cx="1365250" cy="1365250"/>
          </a:xfrm>
          <a:prstGeom prst="diamond">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11" name="菱形 10"/>
          <p:cNvSpPr/>
          <p:nvPr/>
        </p:nvSpPr>
        <p:spPr>
          <a:xfrm>
            <a:off x="4740593" y="1991360"/>
            <a:ext cx="2041525" cy="2041525"/>
          </a:xfrm>
          <a:prstGeom prst="diamond">
            <a:avLst/>
          </a:prstGeom>
          <a:solidFill>
            <a:schemeClr val="accent2"/>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12" name="菱形 11"/>
          <p:cNvSpPr/>
          <p:nvPr/>
        </p:nvSpPr>
        <p:spPr>
          <a:xfrm>
            <a:off x="7116445" y="2427923"/>
            <a:ext cx="1365250" cy="1365250"/>
          </a:xfrm>
          <a:prstGeom prst="diamond">
            <a:avLst/>
          </a:prstGeom>
          <a:solidFill>
            <a:schemeClr val="accent3"/>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13" name="菱形 12"/>
          <p:cNvSpPr/>
          <p:nvPr/>
        </p:nvSpPr>
        <p:spPr>
          <a:xfrm>
            <a:off x="8969693" y="2427923"/>
            <a:ext cx="1366837" cy="1365250"/>
          </a:xfrm>
          <a:prstGeom prst="diamond">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14" name="菱形 13"/>
          <p:cNvSpPr/>
          <p:nvPr/>
        </p:nvSpPr>
        <p:spPr>
          <a:xfrm>
            <a:off x="2039938" y="3274060"/>
            <a:ext cx="520700" cy="519113"/>
          </a:xfrm>
          <a:prstGeom prst="diamond">
            <a:avLst/>
          </a:prstGeom>
          <a:solidFill>
            <a:schemeClr val="bg1">
              <a:lumMod val="95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15" name="菱形 14"/>
          <p:cNvSpPr/>
          <p:nvPr/>
        </p:nvSpPr>
        <p:spPr>
          <a:xfrm>
            <a:off x="4125913" y="2330133"/>
            <a:ext cx="520700" cy="520700"/>
          </a:xfrm>
          <a:prstGeom prst="diamond">
            <a:avLst/>
          </a:prstGeom>
          <a:solidFill>
            <a:schemeClr val="bg1">
              <a:lumMod val="95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16" name="菱形 15"/>
          <p:cNvSpPr/>
          <p:nvPr/>
        </p:nvSpPr>
        <p:spPr>
          <a:xfrm>
            <a:off x="6595745" y="3240405"/>
            <a:ext cx="520700" cy="519113"/>
          </a:xfrm>
          <a:prstGeom prst="diamond">
            <a:avLst/>
          </a:prstGeom>
          <a:solidFill>
            <a:schemeClr val="bg1">
              <a:lumMod val="95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17" name="菱形 16"/>
          <p:cNvSpPr/>
          <p:nvPr/>
        </p:nvSpPr>
        <p:spPr>
          <a:xfrm>
            <a:off x="8617268" y="2427923"/>
            <a:ext cx="520700" cy="520700"/>
          </a:xfrm>
          <a:prstGeom prst="diamond">
            <a:avLst/>
          </a:prstGeom>
          <a:solidFill>
            <a:schemeClr val="bg1">
              <a:lumMod val="95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18" name="文本框 85"/>
          <p:cNvSpPr txBox="1"/>
          <p:nvPr/>
        </p:nvSpPr>
        <p:spPr>
          <a:xfrm>
            <a:off x="4996498" y="4094480"/>
            <a:ext cx="1616075" cy="1322070"/>
          </a:xfrm>
          <a:prstGeom prst="rect">
            <a:avLst/>
          </a:prstGeom>
          <a:noFill/>
        </p:spPr>
        <p:txBody>
          <a:bodyPr wrap="square">
            <a:spAutoFit/>
          </a:bodyPr>
          <a:lstStyle/>
          <a:p>
            <a:pPr algn="ctr" eaLnBrk="1" fontAlgn="auto" hangingPunct="1">
              <a:spcBef>
                <a:spcPts val="0"/>
              </a:spcBef>
              <a:spcAft>
                <a:spcPts val="0"/>
              </a:spcAft>
              <a:defRPr/>
            </a:pPr>
            <a:r>
              <a:rPr lang="zh-CN" altLang="en-US" sz="1600" b="1" kern="0" dirty="0">
                <a:latin typeface="宋体" panose="02010600030101010101" pitchFamily="2" charset="-122"/>
                <a:ea typeface="宋体" panose="02010600030101010101" pitchFamily="2" charset="-122"/>
              </a:rPr>
              <a:t>1995年6月，国家体育总局制定了《1995－2010年的体育产业发展纲要》</a:t>
            </a:r>
            <a:endParaRPr lang="zh-CN" altLang="en-US" sz="1600" b="1" kern="0" dirty="0">
              <a:latin typeface="宋体" panose="02010600030101010101" pitchFamily="2" charset="-122"/>
              <a:ea typeface="宋体" panose="02010600030101010101" pitchFamily="2" charset="-122"/>
            </a:endParaRPr>
          </a:p>
        </p:txBody>
      </p:sp>
      <p:sp>
        <p:nvSpPr>
          <p:cNvPr id="19" name="文本框 86"/>
          <p:cNvSpPr txBox="1"/>
          <p:nvPr/>
        </p:nvSpPr>
        <p:spPr>
          <a:xfrm>
            <a:off x="2824480" y="3848100"/>
            <a:ext cx="1439863" cy="1814830"/>
          </a:xfrm>
          <a:prstGeom prst="rect">
            <a:avLst/>
          </a:prstGeom>
          <a:noFill/>
        </p:spPr>
        <p:txBody>
          <a:bodyPr>
            <a:spAutoFit/>
          </a:bodyPr>
          <a:lstStyle/>
          <a:p>
            <a:pPr algn="ctr" eaLnBrk="1" fontAlgn="auto" hangingPunct="1">
              <a:spcBef>
                <a:spcPts val="0"/>
              </a:spcBef>
              <a:spcAft>
                <a:spcPts val="0"/>
              </a:spcAft>
              <a:defRPr/>
            </a:pPr>
            <a:r>
              <a:rPr lang="zh-CN" altLang="en-US" sz="1400" b="1" kern="0" dirty="0">
                <a:latin typeface="宋体" panose="02010600030101010101" pitchFamily="2" charset="-122"/>
                <a:ea typeface="宋体" panose="02010600030101010101" pitchFamily="2" charset="-122"/>
              </a:rPr>
              <a:t>1992年，中共中央、国务院颁布了《关于加快发展第三产业的决定》 ,第一次把体育事业划归为第三产业的第三层次。</a:t>
            </a:r>
            <a:endParaRPr lang="zh-CN" altLang="en-US" sz="1400" b="1" kern="0" dirty="0">
              <a:latin typeface="宋体" panose="02010600030101010101" pitchFamily="2" charset="-122"/>
              <a:ea typeface="宋体" panose="02010600030101010101" pitchFamily="2" charset="-122"/>
            </a:endParaRPr>
          </a:p>
        </p:txBody>
      </p:sp>
      <p:sp>
        <p:nvSpPr>
          <p:cNvPr id="20" name="文本框 87"/>
          <p:cNvSpPr txBox="1"/>
          <p:nvPr/>
        </p:nvSpPr>
        <p:spPr>
          <a:xfrm>
            <a:off x="704533" y="3970655"/>
            <a:ext cx="1441450" cy="953135"/>
          </a:xfrm>
          <a:prstGeom prst="rect">
            <a:avLst/>
          </a:prstGeom>
          <a:noFill/>
        </p:spPr>
        <p:txBody>
          <a:bodyPr>
            <a:spAutoFit/>
          </a:bodyPr>
          <a:lstStyle/>
          <a:p>
            <a:pPr algn="ctr" eaLnBrk="1" fontAlgn="auto" hangingPunct="1">
              <a:spcBef>
                <a:spcPts val="0"/>
              </a:spcBef>
              <a:spcAft>
                <a:spcPts val="0"/>
              </a:spcAft>
              <a:defRPr/>
            </a:pPr>
            <a:r>
              <a:rPr lang="zh-CN" altLang="en-US" sz="1400" b="1" kern="0" dirty="0">
                <a:latin typeface="宋体" panose="02010600030101010101" pitchFamily="2" charset="-122"/>
                <a:ea typeface="宋体" panose="02010600030101010101" pitchFamily="2" charset="-122"/>
              </a:rPr>
              <a:t>为发展我国的体育产业，国家先后出台了各项政策。</a:t>
            </a:r>
            <a:endParaRPr lang="zh-CN" altLang="en-US" sz="1400" b="1" kern="0" dirty="0">
              <a:latin typeface="宋体" panose="02010600030101010101" pitchFamily="2" charset="-122"/>
              <a:ea typeface="宋体" panose="02010600030101010101" pitchFamily="2" charset="-122"/>
            </a:endParaRPr>
          </a:p>
        </p:txBody>
      </p:sp>
      <p:sp>
        <p:nvSpPr>
          <p:cNvPr id="21" name="文本框 88"/>
          <p:cNvSpPr txBox="1"/>
          <p:nvPr/>
        </p:nvSpPr>
        <p:spPr>
          <a:xfrm>
            <a:off x="8962073" y="3970655"/>
            <a:ext cx="1441450" cy="306705"/>
          </a:xfrm>
          <a:prstGeom prst="rect">
            <a:avLst/>
          </a:prstGeom>
          <a:noFill/>
        </p:spPr>
        <p:txBody>
          <a:bodyPr>
            <a:spAutoFit/>
          </a:bodyPr>
          <a:lstStyle/>
          <a:p>
            <a:pPr algn="ctr" eaLnBrk="1" fontAlgn="auto" hangingPunct="1">
              <a:spcBef>
                <a:spcPts val="0"/>
              </a:spcBef>
              <a:spcAft>
                <a:spcPts val="0"/>
              </a:spcAft>
              <a:defRPr/>
            </a:pPr>
            <a:endParaRPr lang="zh-CN" altLang="en-US" sz="1400" kern="0" dirty="0">
              <a:latin typeface="宋体" panose="02010600030101010101" pitchFamily="2" charset="-122"/>
              <a:ea typeface="宋体" panose="02010600030101010101" pitchFamily="2" charset="-122"/>
            </a:endParaRPr>
          </a:p>
        </p:txBody>
      </p:sp>
      <p:sp>
        <p:nvSpPr>
          <p:cNvPr id="22" name="文本框 89"/>
          <p:cNvSpPr txBox="1"/>
          <p:nvPr/>
        </p:nvSpPr>
        <p:spPr>
          <a:xfrm>
            <a:off x="7116128" y="4094480"/>
            <a:ext cx="1439862" cy="1814830"/>
          </a:xfrm>
          <a:prstGeom prst="rect">
            <a:avLst/>
          </a:prstGeom>
          <a:noFill/>
        </p:spPr>
        <p:txBody>
          <a:bodyPr wrap="square">
            <a:spAutoFit/>
          </a:bodyPr>
          <a:lstStyle/>
          <a:p>
            <a:pPr algn="ctr" eaLnBrk="1" fontAlgn="auto" hangingPunct="1">
              <a:spcBef>
                <a:spcPts val="0"/>
              </a:spcBef>
              <a:spcAft>
                <a:spcPts val="0"/>
              </a:spcAft>
              <a:defRPr/>
            </a:pPr>
            <a:r>
              <a:rPr lang="zh-CN" altLang="en-US" sz="1400" b="1" kern="0" dirty="0">
                <a:latin typeface="宋体" panose="02010600030101010101" pitchFamily="2" charset="-122"/>
                <a:ea typeface="宋体" panose="02010600030101010101" pitchFamily="2" charset="-122"/>
              </a:rPr>
              <a:t>2007年全国体育产业工作会议上，国家体育总局提出了“依托场馆、紧扣本体、全面发展、服务社会”发展体育产业的16字方针。</a:t>
            </a:r>
            <a:endParaRPr lang="zh-CN" altLang="en-US" sz="1400" b="1" kern="0" dirty="0">
              <a:latin typeface="宋体" panose="02010600030101010101" pitchFamily="2" charset="-122"/>
              <a:ea typeface="宋体" panose="02010600030101010101" pitchFamily="2" charset="-122"/>
            </a:endParaRPr>
          </a:p>
        </p:txBody>
      </p:sp>
      <p:sp>
        <p:nvSpPr>
          <p:cNvPr id="23" name="KSO_Shape"/>
          <p:cNvSpPr/>
          <p:nvPr/>
        </p:nvSpPr>
        <p:spPr bwMode="auto">
          <a:xfrm>
            <a:off x="1179830" y="2729865"/>
            <a:ext cx="590550" cy="497840"/>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24" name="KSO_Shape"/>
          <p:cNvSpPr/>
          <p:nvPr/>
        </p:nvSpPr>
        <p:spPr bwMode="auto">
          <a:xfrm>
            <a:off x="3314383" y="2716530"/>
            <a:ext cx="384175" cy="523875"/>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25" name="KSO_Shape"/>
          <p:cNvSpPr/>
          <p:nvPr/>
        </p:nvSpPr>
        <p:spPr bwMode="auto">
          <a:xfrm>
            <a:off x="5482273" y="2729865"/>
            <a:ext cx="612775" cy="6127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26" name="KSO_Shape"/>
          <p:cNvSpPr/>
          <p:nvPr/>
        </p:nvSpPr>
        <p:spPr bwMode="auto">
          <a:xfrm>
            <a:off x="7616508" y="2813368"/>
            <a:ext cx="422275" cy="427037"/>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27" name="KSO_Shape"/>
          <p:cNvSpPr/>
          <p:nvPr/>
        </p:nvSpPr>
        <p:spPr>
          <a:xfrm>
            <a:off x="9502458" y="2850833"/>
            <a:ext cx="412750" cy="395287"/>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rgbClr val="FFFFFF"/>
              </a:solidFill>
              <a:latin typeface="宋体" panose="02010600030101010101" pitchFamily="2" charset="-122"/>
              <a:ea typeface="宋体" panose="02010600030101010101" pitchFamily="2" charset="-122"/>
            </a:endParaRPr>
          </a:p>
        </p:txBody>
      </p:sp>
      <p:sp>
        <p:nvSpPr>
          <p:cNvPr id="2" name="文本框 1"/>
          <p:cNvSpPr txBox="1"/>
          <p:nvPr/>
        </p:nvSpPr>
        <p:spPr>
          <a:xfrm>
            <a:off x="842645" y="1114425"/>
            <a:ext cx="6273800" cy="368300"/>
          </a:xfrm>
          <a:prstGeom prst="rect">
            <a:avLst/>
          </a:prstGeom>
          <a:noFill/>
        </p:spPr>
        <p:txBody>
          <a:bodyPr wrap="square" rtlCol="0">
            <a:spAutoFit/>
          </a:bodyPr>
          <a:p>
            <a:r>
              <a:rPr lang="zh-CN" altLang="en-US"/>
              <a:t>为发展我国的体育产业，国家先后出台了各项政策</a:t>
            </a:r>
            <a:endParaRPr lang="zh-CN" altLang="en-US"/>
          </a:p>
        </p:txBody>
      </p:sp>
      <p:sp>
        <p:nvSpPr>
          <p:cNvPr id="3" name="文本框 2"/>
          <p:cNvSpPr txBox="1"/>
          <p:nvPr/>
        </p:nvSpPr>
        <p:spPr>
          <a:xfrm>
            <a:off x="9185275" y="4079240"/>
            <a:ext cx="1056005" cy="1599565"/>
          </a:xfrm>
          <a:prstGeom prst="rect">
            <a:avLst/>
          </a:prstGeom>
          <a:noFill/>
        </p:spPr>
        <p:txBody>
          <a:bodyPr wrap="square" rtlCol="0">
            <a:spAutoFit/>
          </a:bodyPr>
          <a:p>
            <a:r>
              <a:rPr lang="zh-CN" altLang="en-US" sz="1400" b="1"/>
              <a:t>2010年国务院办公厅发布《关于加快发展体育产业的指导意见》</a:t>
            </a:r>
            <a:endParaRPr lang="zh-CN"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8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130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13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13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130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19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19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nodeType="withEffect">
                                  <p:stCondLst>
                                    <p:cond delay="19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190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19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190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nvSpPr>
        <p:spPr bwMode="auto">
          <a:xfrm rot="5400000">
            <a:off x="162821" y="1861939"/>
            <a:ext cx="5435857" cy="3108979"/>
          </a:xfrm>
          <a:custGeom>
            <a:avLst/>
            <a:gdLst>
              <a:gd name="T0" fmla="*/ 3852 w 3883"/>
              <a:gd name="T1" fmla="*/ 2180 h 2257"/>
              <a:gd name="T2" fmla="*/ 3066 w 3883"/>
              <a:gd name="T3" fmla="*/ 196 h 2257"/>
              <a:gd name="T4" fmla="*/ 2777 w 3883"/>
              <a:gd name="T5" fmla="*/ 0 h 2257"/>
              <a:gd name="T6" fmla="*/ 1941 w 3883"/>
              <a:gd name="T7" fmla="*/ 0 h 2257"/>
              <a:gd name="T8" fmla="*/ 1106 w 3883"/>
              <a:gd name="T9" fmla="*/ 0 h 2257"/>
              <a:gd name="T10" fmla="*/ 817 w 3883"/>
              <a:gd name="T11" fmla="*/ 196 h 2257"/>
              <a:gd name="T12" fmla="*/ 30 w 3883"/>
              <a:gd name="T13" fmla="*/ 2180 h 2257"/>
              <a:gd name="T14" fmla="*/ 0 w 3883"/>
              <a:gd name="T15" fmla="*/ 2257 h 2257"/>
              <a:gd name="T16" fmla="*/ 3883 w 3883"/>
              <a:gd name="T17" fmla="*/ 2257 h 2257"/>
              <a:gd name="T18" fmla="*/ 3852 w 3883"/>
              <a:gd name="T19" fmla="*/ 2180 h 2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83" h="2257">
                <a:moveTo>
                  <a:pt x="3852" y="2180"/>
                </a:moveTo>
                <a:cubicBezTo>
                  <a:pt x="3066" y="196"/>
                  <a:pt x="3066" y="196"/>
                  <a:pt x="3066" y="196"/>
                </a:cubicBezTo>
                <a:cubicBezTo>
                  <a:pt x="3023" y="88"/>
                  <a:pt x="2893" y="0"/>
                  <a:pt x="2777" y="0"/>
                </a:cubicBezTo>
                <a:cubicBezTo>
                  <a:pt x="1941" y="0"/>
                  <a:pt x="1941" y="0"/>
                  <a:pt x="1941" y="0"/>
                </a:cubicBezTo>
                <a:cubicBezTo>
                  <a:pt x="1106" y="0"/>
                  <a:pt x="1106" y="0"/>
                  <a:pt x="1106" y="0"/>
                </a:cubicBezTo>
                <a:cubicBezTo>
                  <a:pt x="990" y="0"/>
                  <a:pt x="860" y="88"/>
                  <a:pt x="817" y="196"/>
                </a:cubicBezTo>
                <a:cubicBezTo>
                  <a:pt x="30" y="2180"/>
                  <a:pt x="30" y="2180"/>
                  <a:pt x="30" y="2180"/>
                </a:cubicBezTo>
                <a:cubicBezTo>
                  <a:pt x="20" y="2205"/>
                  <a:pt x="11" y="2231"/>
                  <a:pt x="0" y="2257"/>
                </a:cubicBezTo>
                <a:cubicBezTo>
                  <a:pt x="3883" y="2257"/>
                  <a:pt x="3883" y="2257"/>
                  <a:pt x="3883" y="2257"/>
                </a:cubicBezTo>
                <a:cubicBezTo>
                  <a:pt x="3872" y="2231"/>
                  <a:pt x="3862" y="2205"/>
                  <a:pt x="3852" y="2180"/>
                </a:cubicBezTo>
                <a:close/>
              </a:path>
            </a:pathLst>
          </a:custGeom>
          <a:solidFill>
            <a:srgbClr val="3A4549"/>
          </a:solidFill>
          <a:ln>
            <a:noFill/>
          </a:ln>
        </p:spPr>
        <p:txBody>
          <a:bodyPr vert="horz" wrap="square" lIns="91440" tIns="45720" rIns="91440" bIns="45720" numCol="1" anchor="t" anchorCtr="0" compatLnSpc="1"/>
          <a:lstStyle/>
          <a:p>
            <a:endParaRPr lang="zh-CN" altLang="en-US"/>
          </a:p>
        </p:txBody>
      </p:sp>
      <p:sp>
        <p:nvSpPr>
          <p:cNvPr id="4" name="MH_Number_1"/>
          <p:cNvSpPr/>
          <p:nvPr>
            <p:custDataLst>
              <p:tags r:id="rId1"/>
            </p:custDataLst>
          </p:nvPr>
        </p:nvSpPr>
        <p:spPr>
          <a:xfrm>
            <a:off x="3333698" y="2338725"/>
            <a:ext cx="2184856" cy="2183380"/>
          </a:xfrm>
          <a:prstGeom prst="roundRect">
            <a:avLst>
              <a:gd name="adj" fmla="val 0"/>
            </a:avLst>
          </a:prstGeom>
          <a:solidFill>
            <a:srgbClr val="FEAE1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115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MH_Entry_1"/>
          <p:cNvSpPr/>
          <p:nvPr>
            <p:custDataLst>
              <p:tags r:id="rId2"/>
            </p:custDataLst>
          </p:nvPr>
        </p:nvSpPr>
        <p:spPr>
          <a:xfrm>
            <a:off x="5690152" y="2406964"/>
            <a:ext cx="4803803" cy="845899"/>
          </a:xfrm>
          <a:prstGeom prst="roundRect">
            <a:avLst>
              <a:gd name="adj" fmla="val 0"/>
            </a:avLst>
          </a:prstGeom>
          <a:noFill/>
          <a:ln>
            <a:solidFill>
              <a:srgbClr val="FEAE1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rPr>
              <a:t>项目行业市场分析</a:t>
            </a:r>
            <a:endParaRPr lang="zh-CN" altLang="en-US" sz="40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690152" y="3405982"/>
            <a:ext cx="4776507" cy="972961"/>
          </a:xfrm>
          <a:prstGeom prst="rect">
            <a:avLst/>
          </a:prstGeom>
        </p:spPr>
        <p:txBody>
          <a:bodyPr/>
          <a:lstStyle/>
          <a:p>
            <a:pPr algn="just">
              <a:lnSpc>
                <a:spcPct val="130000"/>
              </a:lnSpc>
              <a:spcBef>
                <a:spcPts val="600"/>
              </a:spcBef>
              <a:spcAft>
                <a:spcPts val="600"/>
              </a:spcAft>
              <a:buClr>
                <a:srgbClr val="00B050"/>
              </a:buClr>
              <a:buSzPct val="80000"/>
              <a:defRPr/>
            </a:pPr>
            <a:endParaRPr lang="zh-CN" altLang="en-US" sz="16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15" name="自由: 形状 14"/>
          <p:cNvSpPr>
            <a:spLocks noChangeArrowheads="1"/>
          </p:cNvSpPr>
          <p:nvPr/>
        </p:nvSpPr>
        <p:spPr bwMode="auto">
          <a:xfrm rot="5400000">
            <a:off x="-2875363" y="2656379"/>
            <a:ext cx="6858002" cy="1545241"/>
          </a:xfrm>
          <a:custGeom>
            <a:avLst/>
            <a:gdLst>
              <a:gd name="connsiteX0" fmla="*/ 0 w 6858002"/>
              <a:gd name="connsiteY0" fmla="*/ 1545241 h 1545241"/>
              <a:gd name="connsiteX1" fmla="*/ 0 w 6858002"/>
              <a:gd name="connsiteY1" fmla="*/ 234058 h 1545241"/>
              <a:gd name="connsiteX2" fmla="*/ 440306 w 6858002"/>
              <a:gd name="connsiteY2" fmla="*/ 234058 h 1545241"/>
              <a:gd name="connsiteX3" fmla="*/ 678211 w 6858002"/>
              <a:gd name="connsiteY3" fmla="*/ 76364 h 1545241"/>
              <a:gd name="connsiteX4" fmla="*/ 693629 w 6858002"/>
              <a:gd name="connsiteY4" fmla="*/ 0 h 1545241"/>
              <a:gd name="connsiteX5" fmla="*/ 6139232 w 6858002"/>
              <a:gd name="connsiteY5" fmla="*/ 0 h 1545241"/>
              <a:gd name="connsiteX6" fmla="*/ 6154649 w 6858002"/>
              <a:gd name="connsiteY6" fmla="*/ 76364 h 1545241"/>
              <a:gd name="connsiteX7" fmla="*/ 6392555 w 6858002"/>
              <a:gd name="connsiteY7" fmla="*/ 234058 h 1545241"/>
              <a:gd name="connsiteX8" fmla="*/ 6858002 w 6858002"/>
              <a:gd name="connsiteY8" fmla="*/ 234058 h 1545241"/>
              <a:gd name="connsiteX9" fmla="*/ 6858002 w 6858002"/>
              <a:gd name="connsiteY9" fmla="*/ 1545241 h 154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8002" h="1545241">
                <a:moveTo>
                  <a:pt x="0" y="1545241"/>
                </a:moveTo>
                <a:lnTo>
                  <a:pt x="0" y="234058"/>
                </a:lnTo>
                <a:lnTo>
                  <a:pt x="440306" y="234058"/>
                </a:lnTo>
                <a:cubicBezTo>
                  <a:pt x="547254" y="234058"/>
                  <a:pt x="639015" y="169035"/>
                  <a:pt x="678211" y="76364"/>
                </a:cubicBezTo>
                <a:lnTo>
                  <a:pt x="693629" y="0"/>
                </a:lnTo>
                <a:lnTo>
                  <a:pt x="6139232" y="0"/>
                </a:lnTo>
                <a:lnTo>
                  <a:pt x="6154649" y="76364"/>
                </a:lnTo>
                <a:cubicBezTo>
                  <a:pt x="6193845" y="169035"/>
                  <a:pt x="6285606" y="234058"/>
                  <a:pt x="6392555" y="234058"/>
                </a:cubicBezTo>
                <a:lnTo>
                  <a:pt x="6858002" y="234058"/>
                </a:lnTo>
                <a:lnTo>
                  <a:pt x="6858002" y="1545241"/>
                </a:lnTo>
                <a:close/>
              </a:path>
            </a:pathLst>
          </a:custGeom>
          <a:solidFill>
            <a:srgbClr val="0097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p>
        </p:txBody>
      </p:sp>
      <p:sp>
        <p:nvSpPr>
          <p:cNvPr id="16" name="矩形 15"/>
          <p:cNvSpPr/>
          <p:nvPr/>
        </p:nvSpPr>
        <p:spPr>
          <a:xfrm>
            <a:off x="419100" y="0"/>
            <a:ext cx="134538"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H="1">
            <a:off x="288331" y="0"/>
            <a:ext cx="6726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9"/>
          <p:cNvSpPr/>
          <p:nvPr/>
        </p:nvSpPr>
        <p:spPr bwMode="auto">
          <a:xfrm rot="10800000">
            <a:off x="10013950" y="-4063"/>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
        <p:nvSpPr>
          <p:cNvPr id="25" name="Freeform 9"/>
          <p:cNvSpPr/>
          <p:nvPr/>
        </p:nvSpPr>
        <p:spPr bwMode="auto">
          <a:xfrm rot="10800000" flipV="1">
            <a:off x="10013950" y="5146891"/>
            <a:ext cx="2193731" cy="1711366"/>
          </a:xfrm>
          <a:custGeom>
            <a:avLst/>
            <a:gdLst>
              <a:gd name="T0" fmla="*/ 807 w 1133"/>
              <a:gd name="T1" fmla="*/ 78 h 899"/>
              <a:gd name="T2" fmla="*/ 693 w 1133"/>
              <a:gd name="T3" fmla="*/ 0 h 899"/>
              <a:gd name="T4" fmla="*/ 0 w 1133"/>
              <a:gd name="T5" fmla="*/ 0 h 899"/>
              <a:gd name="T6" fmla="*/ 0 w 1133"/>
              <a:gd name="T7" fmla="*/ 891 h 899"/>
              <a:gd name="T8" fmla="*/ 0 w 1133"/>
              <a:gd name="T9" fmla="*/ 899 h 899"/>
              <a:gd name="T10" fmla="*/ 1133 w 1133"/>
              <a:gd name="T11" fmla="*/ 899 h 899"/>
              <a:gd name="T12" fmla="*/ 807 w 1133"/>
              <a:gd name="T13" fmla="*/ 78 h 899"/>
            </a:gdLst>
            <a:ahLst/>
            <a:cxnLst>
              <a:cxn ang="0">
                <a:pos x="T0" y="T1"/>
              </a:cxn>
              <a:cxn ang="0">
                <a:pos x="T2" y="T3"/>
              </a:cxn>
              <a:cxn ang="0">
                <a:pos x="T4" y="T5"/>
              </a:cxn>
              <a:cxn ang="0">
                <a:pos x="T6" y="T7"/>
              </a:cxn>
              <a:cxn ang="0">
                <a:pos x="T8" y="T9"/>
              </a:cxn>
              <a:cxn ang="0">
                <a:pos x="T10" y="T11"/>
              </a:cxn>
              <a:cxn ang="0">
                <a:pos x="T12" y="T13"/>
              </a:cxn>
            </a:cxnLst>
            <a:rect l="0" t="0" r="r" b="b"/>
            <a:pathLst>
              <a:path w="1133" h="899">
                <a:moveTo>
                  <a:pt x="807" y="78"/>
                </a:moveTo>
                <a:cubicBezTo>
                  <a:pt x="790" y="35"/>
                  <a:pt x="739" y="0"/>
                  <a:pt x="693" y="0"/>
                </a:cubicBezTo>
                <a:cubicBezTo>
                  <a:pt x="0" y="0"/>
                  <a:pt x="0" y="0"/>
                  <a:pt x="0" y="0"/>
                </a:cubicBezTo>
                <a:cubicBezTo>
                  <a:pt x="0" y="891"/>
                  <a:pt x="0" y="891"/>
                  <a:pt x="0" y="891"/>
                </a:cubicBezTo>
                <a:cubicBezTo>
                  <a:pt x="0" y="899"/>
                  <a:pt x="0" y="899"/>
                  <a:pt x="0" y="899"/>
                </a:cubicBezTo>
                <a:cubicBezTo>
                  <a:pt x="1133" y="899"/>
                  <a:pt x="1133" y="899"/>
                  <a:pt x="1133" y="899"/>
                </a:cubicBezTo>
                <a:lnTo>
                  <a:pt x="807" y="78"/>
                </a:lnTo>
                <a:close/>
              </a:path>
            </a:pathLst>
          </a:custGeom>
          <a:solidFill>
            <a:srgbClr val="91C846"/>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bwMode="auto">
          <a:xfrm>
            <a:off x="4615815" y="2398073"/>
            <a:ext cx="2852738" cy="2854325"/>
            <a:chOff x="4670426" y="1997076"/>
            <a:chExt cx="2852738" cy="2854324"/>
          </a:xfrm>
        </p:grpSpPr>
        <p:sp>
          <p:nvSpPr>
            <p:cNvPr id="10" name="任意多边形 28"/>
            <p:cNvSpPr/>
            <p:nvPr/>
          </p:nvSpPr>
          <p:spPr>
            <a:xfrm>
              <a:off x="4670426" y="1997076"/>
              <a:ext cx="1425575" cy="1427162"/>
            </a:xfrm>
            <a:custGeom>
              <a:avLst/>
              <a:gdLst>
                <a:gd name="connsiteX0" fmla="*/ 713459 w 1426918"/>
                <a:gd name="connsiteY0" fmla="*/ 0 h 1426918"/>
                <a:gd name="connsiteX1" fmla="*/ 713459 w 1426918"/>
                <a:gd name="connsiteY1" fmla="*/ 1 h 1426918"/>
                <a:gd name="connsiteX2" fmla="*/ 1426918 w 1426918"/>
                <a:gd name="connsiteY2" fmla="*/ 713460 h 1426918"/>
                <a:gd name="connsiteX3" fmla="*/ 1426918 w 1426918"/>
                <a:gd name="connsiteY3" fmla="*/ 1426918 h 1426918"/>
                <a:gd name="connsiteX4" fmla="*/ 713459 w 1426918"/>
                <a:gd name="connsiteY4" fmla="*/ 1426918 h 1426918"/>
                <a:gd name="connsiteX5" fmla="*/ 0 w 1426918"/>
                <a:gd name="connsiteY5" fmla="*/ 713459 h 1426918"/>
                <a:gd name="connsiteX6" fmla="*/ 713459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59" y="0"/>
                  </a:moveTo>
                  <a:lnTo>
                    <a:pt x="713459" y="1"/>
                  </a:lnTo>
                  <a:cubicBezTo>
                    <a:pt x="1107492" y="1"/>
                    <a:pt x="1426918" y="319427"/>
                    <a:pt x="1426918" y="713460"/>
                  </a:cubicBezTo>
                  <a:lnTo>
                    <a:pt x="1426918" y="1426918"/>
                  </a:lnTo>
                  <a:lnTo>
                    <a:pt x="713459" y="1426918"/>
                  </a:lnTo>
                  <a:cubicBezTo>
                    <a:pt x="319426" y="1426918"/>
                    <a:pt x="0" y="1107492"/>
                    <a:pt x="0" y="713459"/>
                  </a:cubicBezTo>
                  <a:cubicBezTo>
                    <a:pt x="0" y="319426"/>
                    <a:pt x="319426" y="0"/>
                    <a:pt x="71345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rgbClr val="FFFFFF"/>
                  </a:solidFill>
                  <a:latin typeface="宋体" panose="02010600030101010101" pitchFamily="2" charset="-122"/>
                  <a:ea typeface="宋体" panose="02010600030101010101" pitchFamily="2" charset="-122"/>
                  <a:cs typeface="Times New Roman" panose="02020603050405020304" pitchFamily="18" charset="0"/>
                </a:rPr>
                <a:t>职工体育的复兴</a:t>
              </a:r>
              <a:endParaRPr lang="zh-CN" altLang="en-US" sz="2400" b="1" dirty="0">
                <a:solidFill>
                  <a:srgbClr val="FFFFFF"/>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任意多边形 32"/>
            <p:cNvSpPr/>
            <p:nvPr/>
          </p:nvSpPr>
          <p:spPr>
            <a:xfrm>
              <a:off x="6096001" y="1997076"/>
              <a:ext cx="1427163" cy="1427162"/>
            </a:xfrm>
            <a:custGeom>
              <a:avLst/>
              <a:gdLst>
                <a:gd name="connsiteX0" fmla="*/ 713459 w 1426918"/>
                <a:gd name="connsiteY0" fmla="*/ 0 h 1426918"/>
                <a:gd name="connsiteX1" fmla="*/ 1426918 w 1426918"/>
                <a:gd name="connsiteY1" fmla="*/ 713459 h 1426918"/>
                <a:gd name="connsiteX2" fmla="*/ 1426917 w 1426918"/>
                <a:gd name="connsiteY2" fmla="*/ 713459 h 1426918"/>
                <a:gd name="connsiteX3" fmla="*/ 713458 w 1426918"/>
                <a:gd name="connsiteY3" fmla="*/ 1426918 h 1426918"/>
                <a:gd name="connsiteX4" fmla="*/ 0 w 1426918"/>
                <a:gd name="connsiteY4" fmla="*/ 1426918 h 1426918"/>
                <a:gd name="connsiteX5" fmla="*/ 0 w 1426918"/>
                <a:gd name="connsiteY5" fmla="*/ 713459 h 1426918"/>
                <a:gd name="connsiteX6" fmla="*/ 713459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59" y="0"/>
                  </a:moveTo>
                  <a:cubicBezTo>
                    <a:pt x="1107492" y="0"/>
                    <a:pt x="1426918" y="319426"/>
                    <a:pt x="1426918" y="713459"/>
                  </a:cubicBezTo>
                  <a:lnTo>
                    <a:pt x="1426917" y="713459"/>
                  </a:lnTo>
                  <a:cubicBezTo>
                    <a:pt x="1426917" y="1107492"/>
                    <a:pt x="1107491" y="1426918"/>
                    <a:pt x="713458" y="1426918"/>
                  </a:cubicBezTo>
                  <a:lnTo>
                    <a:pt x="0" y="1426918"/>
                  </a:lnTo>
                  <a:lnTo>
                    <a:pt x="0" y="713459"/>
                  </a:lnTo>
                  <a:cubicBezTo>
                    <a:pt x="0" y="319426"/>
                    <a:pt x="319426" y="0"/>
                    <a:pt x="71345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青少年体育成长的需要</a:t>
              </a:r>
              <a:endParaRPr lang="zh-CN" altLang="en-US" sz="24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任意多边形 37"/>
            <p:cNvSpPr/>
            <p:nvPr/>
          </p:nvSpPr>
          <p:spPr>
            <a:xfrm>
              <a:off x="4670426" y="3424238"/>
              <a:ext cx="1425575" cy="1427162"/>
            </a:xfrm>
            <a:custGeom>
              <a:avLst/>
              <a:gdLst>
                <a:gd name="connsiteX0" fmla="*/ 713460 w 1426918"/>
                <a:gd name="connsiteY0" fmla="*/ 0 h 1426918"/>
                <a:gd name="connsiteX1" fmla="*/ 1426918 w 1426918"/>
                <a:gd name="connsiteY1" fmla="*/ 0 h 1426918"/>
                <a:gd name="connsiteX2" fmla="*/ 1426918 w 1426918"/>
                <a:gd name="connsiteY2" fmla="*/ 713459 h 1426918"/>
                <a:gd name="connsiteX3" fmla="*/ 713459 w 1426918"/>
                <a:gd name="connsiteY3" fmla="*/ 1426918 h 1426918"/>
                <a:gd name="connsiteX4" fmla="*/ 0 w 1426918"/>
                <a:gd name="connsiteY4" fmla="*/ 713459 h 1426918"/>
                <a:gd name="connsiteX5" fmla="*/ 1 w 1426918"/>
                <a:gd name="connsiteY5" fmla="*/ 713459 h 1426918"/>
                <a:gd name="connsiteX6" fmla="*/ 713460 w 1426918"/>
                <a:gd name="connsiteY6" fmla="*/ 0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918" h="1426918">
                  <a:moveTo>
                    <a:pt x="713460" y="0"/>
                  </a:moveTo>
                  <a:lnTo>
                    <a:pt x="1426918" y="0"/>
                  </a:lnTo>
                  <a:lnTo>
                    <a:pt x="1426918" y="713459"/>
                  </a:lnTo>
                  <a:cubicBezTo>
                    <a:pt x="1426918" y="1107492"/>
                    <a:pt x="1107492" y="1426918"/>
                    <a:pt x="713459" y="1426918"/>
                  </a:cubicBezTo>
                  <a:cubicBezTo>
                    <a:pt x="319426" y="1426918"/>
                    <a:pt x="0" y="1107492"/>
                    <a:pt x="0" y="713459"/>
                  </a:cubicBezTo>
                  <a:lnTo>
                    <a:pt x="1" y="713459"/>
                  </a:lnTo>
                  <a:cubicBezTo>
                    <a:pt x="1" y="319426"/>
                    <a:pt x="319427" y="0"/>
                    <a:pt x="71346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体育公关</a:t>
              </a:r>
              <a:endParaRPr lang="zh-CN" altLang="en-US" sz="24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任意多边形 40"/>
            <p:cNvSpPr/>
            <p:nvPr/>
          </p:nvSpPr>
          <p:spPr>
            <a:xfrm>
              <a:off x="6096001" y="3424238"/>
              <a:ext cx="1427163" cy="1427162"/>
            </a:xfrm>
            <a:custGeom>
              <a:avLst/>
              <a:gdLst>
                <a:gd name="connsiteX0" fmla="*/ 0 w 1426918"/>
                <a:gd name="connsiteY0" fmla="*/ 0 h 1426918"/>
                <a:gd name="connsiteX1" fmla="*/ 713459 w 1426918"/>
                <a:gd name="connsiteY1" fmla="*/ 0 h 1426918"/>
                <a:gd name="connsiteX2" fmla="*/ 1426918 w 1426918"/>
                <a:gd name="connsiteY2" fmla="*/ 713459 h 1426918"/>
                <a:gd name="connsiteX3" fmla="*/ 713459 w 1426918"/>
                <a:gd name="connsiteY3" fmla="*/ 1426918 h 1426918"/>
                <a:gd name="connsiteX4" fmla="*/ 713459 w 1426918"/>
                <a:gd name="connsiteY4" fmla="*/ 1426917 h 1426918"/>
                <a:gd name="connsiteX5" fmla="*/ 0 w 1426918"/>
                <a:gd name="connsiteY5" fmla="*/ 713458 h 142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6918" h="1426918">
                  <a:moveTo>
                    <a:pt x="0" y="0"/>
                  </a:moveTo>
                  <a:lnTo>
                    <a:pt x="713459" y="0"/>
                  </a:lnTo>
                  <a:cubicBezTo>
                    <a:pt x="1107492" y="0"/>
                    <a:pt x="1426918" y="319426"/>
                    <a:pt x="1426918" y="713459"/>
                  </a:cubicBezTo>
                  <a:cubicBezTo>
                    <a:pt x="1426918" y="1107492"/>
                    <a:pt x="1107492" y="1426918"/>
                    <a:pt x="713459" y="1426918"/>
                  </a:cubicBezTo>
                  <a:lnTo>
                    <a:pt x="713459" y="1426917"/>
                  </a:lnTo>
                  <a:cubicBezTo>
                    <a:pt x="319426" y="1426917"/>
                    <a:pt x="0" y="1107491"/>
                    <a:pt x="0" y="71345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企业体育营销</a:t>
              </a:r>
              <a:endParaRPr lang="zh-CN" altLang="en-US" sz="24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5" name="文本框 14"/>
          <p:cNvSpPr txBox="1">
            <a:spLocks noChangeArrowheads="1"/>
          </p:cNvSpPr>
          <p:nvPr/>
        </p:nvSpPr>
        <p:spPr bwMode="auto">
          <a:xfrm>
            <a:off x="7635875" y="1365250"/>
            <a:ext cx="3585845" cy="1985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0"/>
              </a:spcBef>
              <a:buFontTx/>
              <a:buNone/>
            </a:pPr>
            <a:r>
              <a:rPr lang="zh-CN" altLang="en-US" sz="1600">
                <a:solidFill>
                  <a:srgbClr val="4E4E4E"/>
                </a:solidFill>
                <a:latin typeface="宋体" panose="02010600030101010101" pitchFamily="2" charset="-122"/>
              </a:rPr>
              <a:t>我国全面二胎政策的放开，一个家庭二个孩子已成为社会的一种普遍现象。家长对孩子的培养和教育更加全面化。孩子身体健康，具有一项运动技能，培养活泼外向的性格和与人交往的能力成为家长的普遍愿望。对孩子教育、培养家长从来是不会吝啬的。</a:t>
            </a:r>
            <a:endParaRPr lang="zh-CN" altLang="en-US" sz="1600">
              <a:solidFill>
                <a:srgbClr val="4E4E4E"/>
              </a:solidFill>
              <a:latin typeface="宋体" panose="02010600030101010101" pitchFamily="2" charset="-122"/>
            </a:endParaRPr>
          </a:p>
        </p:txBody>
      </p:sp>
      <p:sp>
        <p:nvSpPr>
          <p:cNvPr id="17" name="文本框 16"/>
          <p:cNvSpPr txBox="1">
            <a:spLocks noChangeArrowheads="1"/>
          </p:cNvSpPr>
          <p:nvPr/>
        </p:nvSpPr>
        <p:spPr bwMode="auto">
          <a:xfrm>
            <a:off x="7635875" y="3825240"/>
            <a:ext cx="3585845"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0"/>
              </a:spcBef>
              <a:buFontTx/>
              <a:buNone/>
            </a:pPr>
            <a:r>
              <a:rPr lang="zh-CN" altLang="en-US" sz="1400">
                <a:solidFill>
                  <a:srgbClr val="4E4E4E"/>
                </a:solidFill>
                <a:latin typeface="宋体" panose="02010600030101010101" pitchFamily="2" charset="-122"/>
              </a:rPr>
              <a:t>自1984年洛杉矶奥运后，体育已成为企业宣传的一张名片和平台，可口可乐、三星、联想、李宁等企业通过体育成为世界知名品牌的成功案例数不胜数。各类企业根据企业的实力和类型均存在着宣传自己的企业形象、塑造企业品牌的内在需求，如广州美林地产、恒大地产等通过自我设计一些体育产品来宣传企业，达到销售自己的主营产品的目的。随着体育成为一种健康的推广平台，越来越多的企业，特别是一些地方性的企业具有自我策划各类体育活动，宣传企业、推销企业和企业产品的需求。</a:t>
            </a:r>
            <a:endParaRPr lang="zh-CN" altLang="en-US" sz="1400">
              <a:solidFill>
                <a:srgbClr val="4E4E4E"/>
              </a:solidFill>
              <a:latin typeface="宋体" panose="02010600030101010101" pitchFamily="2" charset="-122"/>
            </a:endParaRPr>
          </a:p>
        </p:txBody>
      </p:sp>
      <p:sp>
        <p:nvSpPr>
          <p:cNvPr id="2" name="文本框 1"/>
          <p:cNvSpPr txBox="1"/>
          <p:nvPr/>
        </p:nvSpPr>
        <p:spPr>
          <a:xfrm>
            <a:off x="633730" y="1365250"/>
            <a:ext cx="3752215" cy="2338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随着以人为本理念的深入人心，以及企事业单位精神文明建设的需要。从专业人才的储备、成本和服务的专业的角度，大部分企事业单位既缺乏相应的人员和条件，也没有必要专门成立专门的部门来开展职工体育赛事活动，因此，职工体育的兴起产生了对赛事策划、组织、编排赛程、场地、器材和裁判的大量需求</a:t>
            </a:r>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18" name="文本框 17"/>
          <p:cNvSpPr txBox="1"/>
          <p:nvPr/>
        </p:nvSpPr>
        <p:spPr>
          <a:xfrm>
            <a:off x="788035" y="4194810"/>
            <a:ext cx="344297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我国医疗体制的改革，人们对健康的重要性的认识更加深刻，“请人吃饭、不如请人流汗” ，委托体育服务企业通过运动、陪练的方式维护自己的大客户关系已成为一种非常重要的公关手段，这种方式在一些大公司、高科技企业更加流行。随着锦州产业的转型和升级，各类IT企业、世界知名企业的入驻，这种市场需求将更加旺盛。</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900"/>
                                  </p:stCondLst>
                                  <p:childTnLst>
                                    <p:set>
                                      <p:cBhvr>
                                        <p:cTn id="6" dur="1" fill="hold">
                                          <p:stCondLst>
                                            <p:cond delay="0"/>
                                          </p:stCondLst>
                                        </p:cTn>
                                        <p:tgtEl>
                                          <p:spTgt spid="9"/>
                                        </p:tgtEl>
                                        <p:attrNameLst>
                                          <p:attrName>style.visibility</p:attrName>
                                        </p:attrNameLst>
                                      </p:cBhvr>
                                      <p:to>
                                        <p:strVal val="visible"/>
                                      </p:to>
                                    </p:set>
                                    <p:anim calcmode="lin" valueType="num">
                                      <p:cBhvr>
                                        <p:cTn id="7" dur="800" fill="hold"/>
                                        <p:tgtEl>
                                          <p:spTgt spid="9"/>
                                        </p:tgtEl>
                                        <p:attrNameLst>
                                          <p:attrName>ppt_w</p:attrName>
                                        </p:attrNameLst>
                                      </p:cBhvr>
                                      <p:tavLst>
                                        <p:tav tm="0">
                                          <p:val>
                                            <p:fltVal val="0"/>
                                          </p:val>
                                        </p:tav>
                                        <p:tav tm="100000">
                                          <p:val>
                                            <p:strVal val="#ppt_w"/>
                                          </p:val>
                                        </p:tav>
                                      </p:tavLst>
                                    </p:anim>
                                    <p:anim calcmode="lin" valueType="num">
                                      <p:cBhvr>
                                        <p:cTn id="8" dur="800" fill="hold"/>
                                        <p:tgtEl>
                                          <p:spTgt spid="9"/>
                                        </p:tgtEl>
                                        <p:attrNameLst>
                                          <p:attrName>ppt_h</p:attrName>
                                        </p:attrNameLst>
                                      </p:cBhvr>
                                      <p:tavLst>
                                        <p:tav tm="0">
                                          <p:val>
                                            <p:fltVal val="0"/>
                                          </p:val>
                                        </p:tav>
                                        <p:tav tm="100000">
                                          <p:val>
                                            <p:strVal val="#ppt_h"/>
                                          </p:val>
                                        </p:tav>
                                      </p:tavLst>
                                    </p:anim>
                                    <p:anim calcmode="lin" valueType="num">
                                      <p:cBhvr>
                                        <p:cTn id="9" dur="800" fill="hold"/>
                                        <p:tgtEl>
                                          <p:spTgt spid="9"/>
                                        </p:tgtEl>
                                        <p:attrNameLst>
                                          <p:attrName>style.rotation</p:attrName>
                                        </p:attrNameLst>
                                      </p:cBhvr>
                                      <p:tavLst>
                                        <p:tav tm="0">
                                          <p:val>
                                            <p:fltVal val="90"/>
                                          </p:val>
                                        </p:tav>
                                        <p:tav tm="100000">
                                          <p:val>
                                            <p:fltVal val="0"/>
                                          </p:val>
                                        </p:tav>
                                      </p:tavLst>
                                    </p:anim>
                                    <p:animEffect transition="in" filter="fade">
                                      <p:cBhvr>
                                        <p:cTn id="10" dur="800"/>
                                        <p:tgtEl>
                                          <p:spTgt spid="9"/>
                                        </p:tgtEl>
                                      </p:cBhvr>
                                    </p:animEffect>
                                  </p:childTnLst>
                                </p:cTn>
                              </p:par>
                              <p:par>
                                <p:cTn id="11" presetID="10" presetClass="entr" presetSubtype="0" fill="hold" grpId="0" nodeType="withEffect">
                                  <p:stCondLst>
                                    <p:cond delay="17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17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五边形 240"/>
          <p:cNvSpPr>
            <a:spLocks noChangeArrowheads="1"/>
          </p:cNvSpPr>
          <p:nvPr/>
        </p:nvSpPr>
        <p:spPr bwMode="auto">
          <a:xfrm flipH="1">
            <a:off x="6712903" y="2325652"/>
            <a:ext cx="1931987" cy="363537"/>
          </a:xfrm>
          <a:prstGeom prst="homePlate">
            <a:avLst>
              <a:gd name="adj" fmla="val 49921"/>
            </a:avLst>
          </a:prstGeom>
          <a:solidFill>
            <a:schemeClr val="accent2"/>
          </a:solidFill>
          <a:ln>
            <a:noFill/>
          </a:ln>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a:solidFill>
                  <a:srgbClr val="000000"/>
                </a:solidFill>
              </a:rPr>
              <a:t>市场预测</a:t>
            </a:r>
            <a:endParaRPr lang="zh-CN" altLang="en-US" sz="1400">
              <a:solidFill>
                <a:srgbClr val="000000"/>
              </a:solidFill>
            </a:endParaRPr>
          </a:p>
        </p:txBody>
      </p:sp>
      <p:sp>
        <p:nvSpPr>
          <p:cNvPr id="30" name="五边形 241"/>
          <p:cNvSpPr>
            <a:spLocks noChangeArrowheads="1"/>
          </p:cNvSpPr>
          <p:nvPr/>
        </p:nvSpPr>
        <p:spPr bwMode="auto">
          <a:xfrm flipH="1">
            <a:off x="6713220" y="5150132"/>
            <a:ext cx="2524125" cy="361950"/>
          </a:xfrm>
          <a:prstGeom prst="homePlate">
            <a:avLst>
              <a:gd name="adj" fmla="val 50172"/>
            </a:avLst>
          </a:prstGeom>
          <a:solidFill>
            <a:schemeClr val="accent3"/>
          </a:solidFill>
          <a:ln>
            <a:noFill/>
          </a:ln>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400">
                <a:solidFill>
                  <a:srgbClr val="000000"/>
                </a:solidFill>
              </a:rPr>
              <a:t>青少年体育培训市场预测</a:t>
            </a:r>
            <a:endParaRPr lang="zh-CN" altLang="en-US" sz="1400">
              <a:solidFill>
                <a:srgbClr val="000000"/>
              </a:solidFill>
            </a:endParaRPr>
          </a:p>
        </p:txBody>
      </p:sp>
      <p:sp>
        <p:nvSpPr>
          <p:cNvPr id="2" name="文本框 1"/>
          <p:cNvSpPr txBox="1"/>
          <p:nvPr/>
        </p:nvSpPr>
        <p:spPr>
          <a:xfrm>
            <a:off x="733425" y="1515110"/>
            <a:ext cx="5801360" cy="2306955"/>
          </a:xfrm>
          <a:prstGeom prst="rect">
            <a:avLst/>
          </a:prstGeom>
          <a:noFill/>
        </p:spPr>
        <p:txBody>
          <a:bodyPr wrap="square" rtlCol="0">
            <a:spAutoFit/>
          </a:bodyPr>
          <a:p>
            <a:r>
              <a:rPr lang="zh-CN" altLang="en-US"/>
              <a:t>据2016年上半年的数据显示，在锦州的世界500强已达200家左右，预计年底达250家。锦州省统计局2016年统计年鉴显示，截至2015年锦州省470882家企业中规模以上工业企业有8779家。政府机构包括各区县的部门超过千家。也就是说，锦州每年至少有超过7000个企事业单位要组织举办单位的各类职工运动会。体育公关和企业体育营销按照中规模以上工业企业的3%计算，这两类市场需求合计也超过200余家企业。</a:t>
            </a:r>
            <a:endParaRPr lang="zh-CN" altLang="en-US"/>
          </a:p>
        </p:txBody>
      </p:sp>
      <p:sp>
        <p:nvSpPr>
          <p:cNvPr id="3" name="文本框 2"/>
          <p:cNvSpPr txBox="1"/>
          <p:nvPr/>
        </p:nvSpPr>
        <p:spPr>
          <a:xfrm>
            <a:off x="833755" y="4748530"/>
            <a:ext cx="5501005" cy="1198880"/>
          </a:xfrm>
          <a:prstGeom prst="rect">
            <a:avLst/>
          </a:prstGeom>
          <a:noFill/>
        </p:spPr>
        <p:txBody>
          <a:bodyPr wrap="square" rtlCol="0">
            <a:spAutoFit/>
          </a:bodyPr>
          <a:p>
            <a:r>
              <a:rPr lang="zh-CN" altLang="en-US"/>
              <a:t>以规划2万人的淄博市张店区世纪花园为例，青少年按百分之25%计算，青少年人口就达5千，再按30%的青少年有体育培训的需求，一个小区的体育培训需求仅青少年这一目标市场就达1500人左右。</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5719"/>
            <a:ext cx="12192000" cy="792481"/>
          </a:xfrm>
          <a:prstGeom prst="rect">
            <a:avLst/>
          </a:prstGeom>
          <a:solidFill>
            <a:srgbClr val="38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824981"/>
            <a:ext cx="12192000" cy="45719"/>
          </a:xfrm>
          <a:prstGeom prst="rect">
            <a:avLst/>
          </a:prstGeom>
          <a:solidFill>
            <a:srgbClr val="009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1"/>
          <p:cNvSpPr/>
          <p:nvPr/>
        </p:nvSpPr>
        <p:spPr>
          <a:xfrm>
            <a:off x="3494088" y="1433195"/>
            <a:ext cx="1836737" cy="2130425"/>
          </a:xfrm>
          <a:custGeom>
            <a:avLst/>
            <a:gdLst/>
            <a:ahLst/>
            <a:cxnLst/>
            <a:rect l="l" t="t" r="r" b="b"/>
            <a:pathLst>
              <a:path w="3240360" h="3757972">
                <a:moveTo>
                  <a:pt x="1620180" y="0"/>
                </a:moveTo>
                <a:cubicBezTo>
                  <a:pt x="2514981" y="0"/>
                  <a:pt x="3240360" y="725379"/>
                  <a:pt x="3240360" y="1620180"/>
                </a:cubicBezTo>
                <a:cubicBezTo>
                  <a:pt x="3240360" y="2212023"/>
                  <a:pt x="2923020" y="2729746"/>
                  <a:pt x="2448272" y="3010903"/>
                </a:cubicBezTo>
                <a:lnTo>
                  <a:pt x="2448272" y="3511913"/>
                </a:lnTo>
                <a:cubicBezTo>
                  <a:pt x="2448272" y="3647808"/>
                  <a:pt x="2338108" y="3757972"/>
                  <a:pt x="2202213" y="3757972"/>
                </a:cubicBezTo>
                <a:lnTo>
                  <a:pt x="1038147" y="3757972"/>
                </a:lnTo>
                <a:cubicBezTo>
                  <a:pt x="902252" y="3757972"/>
                  <a:pt x="792088" y="3647808"/>
                  <a:pt x="792088" y="3511913"/>
                </a:cubicBezTo>
                <a:lnTo>
                  <a:pt x="792088" y="3010903"/>
                </a:lnTo>
                <a:cubicBezTo>
                  <a:pt x="317340" y="2729746"/>
                  <a:pt x="0" y="2212023"/>
                  <a:pt x="0" y="1620180"/>
                </a:cubicBezTo>
                <a:cubicBezTo>
                  <a:pt x="0" y="725379"/>
                  <a:pt x="725379" y="0"/>
                  <a:pt x="1620180" y="0"/>
                </a:cubicBezTo>
                <a:close/>
              </a:path>
            </a:pathLst>
          </a:custGeom>
          <a:noFill/>
          <a:ln w="203200" cap="flat" cmpd="sng" algn="ctr">
            <a:solidFill>
              <a:schemeClr val="accent2"/>
            </a:solidFill>
            <a:prstDash val="solid"/>
          </a:ln>
          <a:effectLst/>
        </p:spPr>
        <p:txBody>
          <a:bodyPr anchor="ctr"/>
          <a:lstStyle/>
          <a:p>
            <a:pPr algn="ctr" eaLnBrk="1" fontAlgn="auto" hangingPunct="1">
              <a:spcBef>
                <a:spcPts val="0"/>
              </a:spcBef>
              <a:spcAft>
                <a:spcPts val="0"/>
              </a:spcAft>
              <a:defRPr/>
            </a:pPr>
            <a:r>
              <a:rPr lang="zh-CN" altLang="en-US" sz="2000" kern="0" dirty="0">
                <a:solidFill>
                  <a:schemeClr val="accent1"/>
                </a:solidFill>
                <a:latin typeface="微软雅黑" panose="020B0503020204020204" pitchFamily="34" charset="-122"/>
                <a:ea typeface="微软雅黑" panose="020B0503020204020204" pitchFamily="34" charset="-122"/>
              </a:rPr>
              <a:t>竞争对手</a:t>
            </a:r>
            <a:r>
              <a:rPr lang="zh-CN" altLang="en-US" sz="2000" kern="0" dirty="0">
                <a:solidFill>
                  <a:schemeClr val="accent1"/>
                </a:solidFill>
                <a:latin typeface="微软雅黑" panose="020B0503020204020204" pitchFamily="34" charset="-122"/>
                <a:ea typeface="微软雅黑" panose="020B0503020204020204" pitchFamily="34" charset="-122"/>
              </a:rPr>
              <a:t>分析</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0" name="圆角矩形 28"/>
          <p:cNvSpPr>
            <a:spLocks noChangeArrowheads="1"/>
          </p:cNvSpPr>
          <p:nvPr/>
        </p:nvSpPr>
        <p:spPr bwMode="auto">
          <a:xfrm>
            <a:off x="4069080" y="3812858"/>
            <a:ext cx="858838" cy="177800"/>
          </a:xfrm>
          <a:prstGeom prst="roundRect">
            <a:avLst>
              <a:gd name="adj" fmla="val 50000"/>
            </a:avLst>
          </a:prstGeom>
          <a:solidFill>
            <a:srgbClr val="BFBFBF"/>
          </a:solidFill>
          <a:ln>
            <a:noFill/>
          </a:ln>
          <a:extLst>
            <a:ext uri="{91240B29-F687-4F45-9708-019B960494DF}">
              <a14:hiddenLine xmlns:a14="http://schemas.microsoft.com/office/drawing/2010/main" w="25400">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300">
              <a:solidFill>
                <a:srgbClr val="3C72A4"/>
              </a:solidFill>
            </a:endParaRPr>
          </a:p>
        </p:txBody>
      </p:sp>
      <p:sp>
        <p:nvSpPr>
          <p:cNvPr id="11" name="圆角矩形 29"/>
          <p:cNvSpPr>
            <a:spLocks noChangeArrowheads="1"/>
          </p:cNvSpPr>
          <p:nvPr/>
        </p:nvSpPr>
        <p:spPr bwMode="auto">
          <a:xfrm>
            <a:off x="4143693" y="4043680"/>
            <a:ext cx="709612" cy="179388"/>
          </a:xfrm>
          <a:prstGeom prst="roundRect">
            <a:avLst>
              <a:gd name="adj" fmla="val 50000"/>
            </a:avLst>
          </a:prstGeom>
          <a:solidFill>
            <a:schemeClr val="accent1"/>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300">
              <a:solidFill>
                <a:srgbClr val="3C72A4"/>
              </a:solidFill>
            </a:endParaRPr>
          </a:p>
        </p:txBody>
      </p:sp>
      <p:sp>
        <p:nvSpPr>
          <p:cNvPr id="12" name="圆角矩形 30"/>
          <p:cNvSpPr>
            <a:spLocks noChangeArrowheads="1"/>
          </p:cNvSpPr>
          <p:nvPr/>
        </p:nvSpPr>
        <p:spPr bwMode="auto">
          <a:xfrm>
            <a:off x="4069080" y="4325620"/>
            <a:ext cx="858838" cy="177800"/>
          </a:xfrm>
          <a:prstGeom prst="roundRect">
            <a:avLst>
              <a:gd name="adj" fmla="val 50000"/>
            </a:avLst>
          </a:prstGeom>
          <a:solidFill>
            <a:srgbClr val="BFBFBF"/>
          </a:solidFill>
          <a:ln>
            <a:noFill/>
          </a:ln>
          <a:extLst>
            <a:ext uri="{91240B29-F687-4F45-9708-019B960494DF}">
              <a14:hiddenLine xmlns:a14="http://schemas.microsoft.com/office/drawing/2010/main" w="25400">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300">
              <a:solidFill>
                <a:srgbClr val="3C72A4"/>
              </a:solidFill>
            </a:endParaRPr>
          </a:p>
        </p:txBody>
      </p:sp>
      <p:sp>
        <p:nvSpPr>
          <p:cNvPr id="13" name="圆角矩形 31"/>
          <p:cNvSpPr>
            <a:spLocks noChangeArrowheads="1"/>
          </p:cNvSpPr>
          <p:nvPr/>
        </p:nvSpPr>
        <p:spPr bwMode="auto">
          <a:xfrm>
            <a:off x="4245610" y="4605655"/>
            <a:ext cx="506095" cy="76200"/>
          </a:xfrm>
          <a:prstGeom prst="roundRect">
            <a:avLst>
              <a:gd name="adj" fmla="val 50000"/>
            </a:avLst>
          </a:prstGeom>
          <a:solidFill>
            <a:schemeClr val="accent1"/>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300">
              <a:solidFill>
                <a:srgbClr val="FFFFFF"/>
              </a:solidFill>
            </a:endParaRPr>
          </a:p>
        </p:txBody>
      </p:sp>
      <p:cxnSp>
        <p:nvCxnSpPr>
          <p:cNvPr id="15" name="直接连接符 33"/>
          <p:cNvCxnSpPr>
            <a:cxnSpLocks noChangeShapeType="1"/>
          </p:cNvCxnSpPr>
          <p:nvPr/>
        </p:nvCxnSpPr>
        <p:spPr bwMode="auto">
          <a:xfrm flipV="1">
            <a:off x="2535555" y="2306955"/>
            <a:ext cx="574040" cy="382270"/>
          </a:xfrm>
          <a:prstGeom prst="line">
            <a:avLst/>
          </a:prstGeom>
          <a:noFill/>
          <a:ln w="38100" algn="ctr">
            <a:solidFill>
              <a:schemeClr val="accent3"/>
            </a:solidFill>
            <a:round/>
          </a:ln>
          <a:extLst>
            <a:ext uri="{909E8E84-426E-40DD-AFC4-6F175D3DCCD1}">
              <a14:hiddenFill xmlns:a14="http://schemas.microsoft.com/office/drawing/2010/main">
                <a:noFill/>
              </a14:hiddenFill>
            </a:ext>
          </a:extLst>
        </p:spPr>
      </p:cxnSp>
      <p:sp>
        <p:nvSpPr>
          <p:cNvPr id="30" name="椭圆 29"/>
          <p:cNvSpPr/>
          <p:nvPr/>
        </p:nvSpPr>
        <p:spPr>
          <a:xfrm>
            <a:off x="8294688" y="4992688"/>
            <a:ext cx="1677987" cy="606425"/>
          </a:xfrm>
          <a:prstGeom prst="ellipse">
            <a:avLst/>
          </a:prstGeom>
          <a:solidFill>
            <a:srgbClr val="3A45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31" name="圆角矩形 34"/>
          <p:cNvSpPr/>
          <p:nvPr/>
        </p:nvSpPr>
        <p:spPr>
          <a:xfrm>
            <a:off x="9082088" y="1847850"/>
            <a:ext cx="107950" cy="3446463"/>
          </a:xfrm>
          <a:prstGeom prst="roundRect">
            <a:avLst>
              <a:gd name="adj" fmla="val 50000"/>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32" name="五边形 35"/>
          <p:cNvSpPr/>
          <p:nvPr/>
        </p:nvSpPr>
        <p:spPr>
          <a:xfrm rot="201853">
            <a:off x="8859838" y="2152650"/>
            <a:ext cx="1319212" cy="403225"/>
          </a:xfrm>
          <a:prstGeom prst="homePlate">
            <a:avLst/>
          </a:prstGeom>
          <a:solidFill>
            <a:schemeClr val="accent4"/>
          </a:solidFill>
          <a:ln>
            <a:noFill/>
          </a:ln>
          <a:effectLst>
            <a:outerShdw dist="38100" dir="30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rgbClr val="FFFFFF"/>
                </a:solidFill>
                <a:latin typeface="微软雅黑" panose="020B0503020204020204" pitchFamily="34" charset="-122"/>
                <a:ea typeface="微软雅黑" panose="020B0503020204020204" pitchFamily="34" charset="-122"/>
              </a:rPr>
              <a:t>输入标题</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33" name="文本框 7"/>
          <p:cNvSpPr txBox="1">
            <a:spLocks noChangeArrowheads="1"/>
          </p:cNvSpPr>
          <p:nvPr/>
        </p:nvSpPr>
        <p:spPr bwMode="auto">
          <a:xfrm rot="201853">
            <a:off x="10325100" y="2071688"/>
            <a:ext cx="1547813"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30000"/>
              </a:lnSpc>
              <a:spcBef>
                <a:spcPts val="0"/>
              </a:spcBef>
              <a:spcAft>
                <a:spcPts val="0"/>
              </a:spcAft>
              <a:defRPr/>
            </a:pPr>
            <a:r>
              <a:rPr lang="en-US" altLang="zh-CN" sz="1400" dirty="0">
                <a:solidFill>
                  <a:srgbClr val="4E4E4E"/>
                </a:solidFill>
                <a:latin typeface="宋体" panose="02010600030101010101" pitchFamily="2" charset="-122"/>
              </a:rPr>
              <a:t>zero</a:t>
            </a:r>
            <a:r>
              <a:rPr lang="zh-CN" altLang="en-US" sz="1400" dirty="0">
                <a:solidFill>
                  <a:srgbClr val="4E4E4E"/>
                </a:solidFill>
                <a:latin typeface="宋体" panose="02010600030101010101" pitchFamily="2" charset="-122"/>
              </a:rPr>
              <a:t>极简主义设计，极致简约风潮流所向，通用设计，完美兼容。</a:t>
            </a:r>
            <a:endParaRPr lang="en-US" altLang="zh-CN" sz="1400" kern="0" dirty="0">
              <a:solidFill>
                <a:schemeClr val="tx1">
                  <a:lumMod val="50000"/>
                  <a:lumOff val="50000"/>
                </a:schemeClr>
              </a:solidFill>
              <a:latin typeface="宋体" panose="02010600030101010101" pitchFamily="2" charset="-122"/>
              <a:cs typeface="Arial" panose="020B0604020202020204" pitchFamily="34" charset="0"/>
            </a:endParaRPr>
          </a:p>
        </p:txBody>
      </p:sp>
      <p:sp>
        <p:nvSpPr>
          <p:cNvPr id="34" name="五边形 37"/>
          <p:cNvSpPr/>
          <p:nvPr/>
        </p:nvSpPr>
        <p:spPr>
          <a:xfrm rot="21347357" flipH="1">
            <a:off x="8081963" y="2840038"/>
            <a:ext cx="1319212" cy="403225"/>
          </a:xfrm>
          <a:prstGeom prst="homePlate">
            <a:avLst/>
          </a:prstGeom>
          <a:solidFill>
            <a:schemeClr val="accent1"/>
          </a:solidFill>
          <a:ln>
            <a:noFill/>
          </a:ln>
          <a:effectLst>
            <a:outerShdw dist="38100" dir="78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rgbClr val="FFFFFF"/>
                </a:solidFill>
                <a:latin typeface="微软雅黑" panose="020B0503020204020204" pitchFamily="34" charset="-122"/>
                <a:ea typeface="微软雅黑" panose="020B0503020204020204" pitchFamily="34" charset="-122"/>
              </a:rPr>
              <a:t>输入标题</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35" name="文本框 12"/>
          <p:cNvSpPr txBox="1">
            <a:spLocks noChangeArrowheads="1"/>
          </p:cNvSpPr>
          <p:nvPr/>
        </p:nvSpPr>
        <p:spPr bwMode="auto">
          <a:xfrm rot="21347357" flipH="1">
            <a:off x="6391275" y="2781300"/>
            <a:ext cx="15462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30000"/>
              </a:lnSpc>
              <a:spcBef>
                <a:spcPts val="0"/>
              </a:spcBef>
              <a:spcAft>
                <a:spcPts val="0"/>
              </a:spcAft>
              <a:defRPr/>
            </a:pPr>
            <a:r>
              <a:rPr lang="en-US" altLang="zh-CN" sz="1400" dirty="0">
                <a:solidFill>
                  <a:srgbClr val="4E4E4E"/>
                </a:solidFill>
                <a:latin typeface="宋体" panose="02010600030101010101" pitchFamily="2" charset="-122"/>
              </a:rPr>
              <a:t>zero</a:t>
            </a:r>
            <a:r>
              <a:rPr lang="zh-CN" altLang="en-US" sz="1400" dirty="0">
                <a:solidFill>
                  <a:srgbClr val="4E4E4E"/>
                </a:solidFill>
                <a:latin typeface="宋体" panose="02010600030101010101" pitchFamily="2" charset="-122"/>
              </a:rPr>
              <a:t>极简主义设计，极致简约风潮流所向，通用设计，完美兼容。</a:t>
            </a:r>
            <a:endParaRPr lang="en-US" altLang="zh-CN" sz="1400" kern="0" dirty="0">
              <a:solidFill>
                <a:schemeClr val="tx1">
                  <a:lumMod val="50000"/>
                  <a:lumOff val="50000"/>
                </a:schemeClr>
              </a:solidFill>
              <a:latin typeface="宋体" panose="02010600030101010101" pitchFamily="2" charset="-122"/>
              <a:cs typeface="Arial" panose="020B0604020202020204" pitchFamily="34" charset="0"/>
            </a:endParaRPr>
          </a:p>
        </p:txBody>
      </p:sp>
      <p:sp>
        <p:nvSpPr>
          <p:cNvPr id="36" name="五边形 39"/>
          <p:cNvSpPr/>
          <p:nvPr/>
        </p:nvSpPr>
        <p:spPr>
          <a:xfrm rot="201853">
            <a:off x="8859838" y="3602038"/>
            <a:ext cx="1319212" cy="403225"/>
          </a:xfrm>
          <a:prstGeom prst="homePlate">
            <a:avLst/>
          </a:prstGeom>
          <a:solidFill>
            <a:schemeClr val="accent3"/>
          </a:solidFill>
          <a:ln>
            <a:noFill/>
          </a:ln>
          <a:effectLst>
            <a:outerShdw dist="38100" dir="30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a:solidFill>
                  <a:srgbClr val="FFFFFF"/>
                </a:solidFill>
                <a:latin typeface="微软雅黑" panose="020B0503020204020204" pitchFamily="34" charset="-122"/>
                <a:ea typeface="微软雅黑" panose="020B0503020204020204" pitchFamily="34" charset="-122"/>
              </a:rPr>
              <a:t>输入标题</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37" name="文本框 15"/>
          <p:cNvSpPr txBox="1">
            <a:spLocks noChangeArrowheads="1"/>
          </p:cNvSpPr>
          <p:nvPr/>
        </p:nvSpPr>
        <p:spPr bwMode="auto">
          <a:xfrm rot="201853">
            <a:off x="10325100" y="3521075"/>
            <a:ext cx="1547813"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30000"/>
              </a:lnSpc>
              <a:spcBef>
                <a:spcPts val="0"/>
              </a:spcBef>
              <a:spcAft>
                <a:spcPts val="0"/>
              </a:spcAft>
              <a:defRPr/>
            </a:pPr>
            <a:r>
              <a:rPr lang="en-US" altLang="zh-CN" sz="1400" dirty="0">
                <a:solidFill>
                  <a:srgbClr val="4E4E4E"/>
                </a:solidFill>
                <a:latin typeface="宋体" panose="02010600030101010101" pitchFamily="2" charset="-122"/>
              </a:rPr>
              <a:t>zero</a:t>
            </a:r>
            <a:r>
              <a:rPr lang="zh-CN" altLang="en-US" sz="1400" dirty="0">
                <a:solidFill>
                  <a:srgbClr val="4E4E4E"/>
                </a:solidFill>
                <a:latin typeface="宋体" panose="02010600030101010101" pitchFamily="2" charset="-122"/>
              </a:rPr>
              <a:t>极简主义设计，极致简约风潮流所向，通用设计，完美兼容。</a:t>
            </a:r>
            <a:endParaRPr lang="en-US" altLang="zh-CN" sz="1400" kern="0" dirty="0">
              <a:solidFill>
                <a:schemeClr val="tx1">
                  <a:lumMod val="50000"/>
                  <a:lumOff val="50000"/>
                </a:schemeClr>
              </a:solidFill>
              <a:latin typeface="宋体" panose="02010600030101010101" pitchFamily="2" charset="-122"/>
              <a:cs typeface="Arial" panose="020B0604020202020204" pitchFamily="34" charset="0"/>
            </a:endParaRPr>
          </a:p>
        </p:txBody>
      </p:sp>
      <p:sp>
        <p:nvSpPr>
          <p:cNvPr id="38" name="五边形 41"/>
          <p:cNvSpPr/>
          <p:nvPr/>
        </p:nvSpPr>
        <p:spPr>
          <a:xfrm rot="21347357" flipH="1">
            <a:off x="8081963" y="4303713"/>
            <a:ext cx="1319212" cy="403225"/>
          </a:xfrm>
          <a:prstGeom prst="homePlate">
            <a:avLst/>
          </a:prstGeom>
          <a:solidFill>
            <a:schemeClr val="accent2"/>
          </a:solidFill>
          <a:ln>
            <a:noFill/>
          </a:ln>
          <a:effectLst>
            <a:outerShdw dist="38100" dir="7800000" algn="tl" rotWithShape="0">
              <a:schemeClr val="accent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a:solidFill>
                  <a:srgbClr val="FFFFFF"/>
                </a:solidFill>
                <a:latin typeface="微软雅黑" panose="020B0503020204020204" pitchFamily="34" charset="-122"/>
                <a:ea typeface="微软雅黑" panose="020B0503020204020204" pitchFamily="34" charset="-122"/>
              </a:rPr>
              <a:t>输入标题</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39" name="文本框 18"/>
          <p:cNvSpPr txBox="1">
            <a:spLocks noChangeArrowheads="1"/>
          </p:cNvSpPr>
          <p:nvPr/>
        </p:nvSpPr>
        <p:spPr bwMode="auto">
          <a:xfrm rot="21347357" flipH="1">
            <a:off x="6391275" y="4244975"/>
            <a:ext cx="15462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lnSpc>
                <a:spcPct val="130000"/>
              </a:lnSpc>
              <a:spcBef>
                <a:spcPts val="0"/>
              </a:spcBef>
              <a:spcAft>
                <a:spcPts val="0"/>
              </a:spcAft>
              <a:defRPr/>
            </a:pPr>
            <a:r>
              <a:rPr lang="en-US" altLang="zh-CN" sz="1400" dirty="0">
                <a:solidFill>
                  <a:srgbClr val="4E4E4E"/>
                </a:solidFill>
                <a:latin typeface="宋体" panose="02010600030101010101" pitchFamily="2" charset="-122"/>
              </a:rPr>
              <a:t>zero</a:t>
            </a:r>
            <a:r>
              <a:rPr lang="zh-CN" altLang="en-US" sz="1400" dirty="0">
                <a:solidFill>
                  <a:srgbClr val="4E4E4E"/>
                </a:solidFill>
                <a:latin typeface="宋体" panose="02010600030101010101" pitchFamily="2" charset="-122"/>
              </a:rPr>
              <a:t>极简主义设计，极致简约风潮流所向，通用设计，完美兼容。</a:t>
            </a:r>
            <a:endParaRPr lang="en-US" altLang="zh-CN" sz="1400" kern="0" dirty="0">
              <a:solidFill>
                <a:schemeClr val="tx1">
                  <a:lumMod val="50000"/>
                  <a:lumOff val="50000"/>
                </a:schemeClr>
              </a:solidFill>
              <a:latin typeface="宋体" panose="02010600030101010101" pitchFamily="2" charset="-122"/>
              <a:cs typeface="Arial" panose="020B0604020202020204" pitchFamily="34" charset="0"/>
            </a:endParaRPr>
          </a:p>
        </p:txBody>
      </p:sp>
      <p:cxnSp>
        <p:nvCxnSpPr>
          <p:cNvPr id="40" name="直接连接符 39"/>
          <p:cNvCxnSpPr/>
          <p:nvPr/>
        </p:nvCxnSpPr>
        <p:spPr>
          <a:xfrm>
            <a:off x="6096000" y="1300163"/>
            <a:ext cx="0" cy="4775200"/>
          </a:xfrm>
          <a:prstGeom prst="line">
            <a:avLst/>
          </a:prstGeom>
          <a:ln>
            <a:solidFill>
              <a:srgbClr val="002003"/>
            </a:solidFill>
          </a:ln>
        </p:spPr>
        <p:style>
          <a:lnRef idx="1">
            <a:schemeClr val="accent1"/>
          </a:lnRef>
          <a:fillRef idx="0">
            <a:schemeClr val="accent1"/>
          </a:fillRef>
          <a:effectRef idx="0">
            <a:schemeClr val="accent1"/>
          </a:effectRef>
          <a:fontRef idx="minor">
            <a:schemeClr val="tx1"/>
          </a:fontRef>
        </p:style>
      </p:cxnSp>
      <p:pic>
        <p:nvPicPr>
          <p:cNvPr id="-2147482605" name="图片 -2147482606" descr="u=2052424448,2096182309&amp;fm=26&amp;fmt=auto"/>
          <p:cNvPicPr>
            <a:picLocks noChangeAspect="1"/>
          </p:cNvPicPr>
          <p:nvPr/>
        </p:nvPicPr>
        <p:blipFill>
          <a:blip r:embed="rId1"/>
          <a:stretch>
            <a:fillRect/>
          </a:stretch>
        </p:blipFill>
        <p:spPr>
          <a:xfrm>
            <a:off x="6363335" y="1217930"/>
            <a:ext cx="5532755" cy="4685030"/>
          </a:xfrm>
          <a:prstGeom prst="rect">
            <a:avLst/>
          </a:prstGeom>
          <a:noFill/>
          <a:ln w="9525">
            <a:noFill/>
          </a:ln>
        </p:spPr>
      </p:pic>
      <p:sp>
        <p:nvSpPr>
          <p:cNvPr id="2" name="文本框 1"/>
          <p:cNvSpPr txBox="1"/>
          <p:nvPr/>
        </p:nvSpPr>
        <p:spPr>
          <a:xfrm>
            <a:off x="278130" y="3044825"/>
            <a:ext cx="3357245" cy="2306955"/>
          </a:xfrm>
          <a:prstGeom prst="rect">
            <a:avLst/>
          </a:prstGeom>
          <a:noFill/>
        </p:spPr>
        <p:txBody>
          <a:bodyPr wrap="square" rtlCol="0">
            <a:spAutoFit/>
          </a:bodyPr>
          <a:p>
            <a:r>
              <a:rPr lang="zh-CN" altLang="en-US" sz="1600"/>
              <a:t>目前，能提供体育服务的公司锦州范围内并不多不是太多，通过网络搜索和市场调查了解，从事场地经营并附带体育培训的较多，具有少量的企业从事赛事策划组织，从事体育公共关系维护的企业据调查也仅有一家。为企业策划体育活动宣传企业的公司几乎没有。而且大多公司的业务范围比较单一。</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3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14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2" fill="hold" nodeType="withEffect">
                                  <p:stCondLst>
                                    <p:cond delay="160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P spid="12" grpId="0" bldLvl="0" animBg="1"/>
      <p:bldP spid="13" grpId="0" bldLvl="0" animBg="1"/>
    </p:bldLst>
  </p:timing>
</p:sld>
</file>

<file path=ppt/tags/tag1.xml><?xml version="1.0" encoding="utf-8"?>
<p:tagLst xmlns:p="http://schemas.openxmlformats.org/presentationml/2006/main">
  <p:tag name="MH" val="20150516230504"/>
  <p:tag name="MH_LIBRARY" val="CONTENTS"/>
  <p:tag name="MH_TYPE" val="OTHERS"/>
  <p:tag name="ID" val="545812"/>
</p:tagLst>
</file>

<file path=ppt/tags/tag10.xml><?xml version="1.0" encoding="utf-8"?>
<p:tagLst xmlns:p="http://schemas.openxmlformats.org/presentationml/2006/main">
  <p:tag name="MH" val="20150429225421"/>
  <p:tag name="MH_LIBRARY" val="CONTENTS"/>
  <p:tag name="MH_TYPE" val="NUMBER"/>
  <p:tag name="ID" val="547142"/>
  <p:tag name="MH_ORDER" val="2"/>
</p:tagLst>
</file>

<file path=ppt/tags/tag11.xml><?xml version="1.0" encoding="utf-8"?>
<p:tagLst xmlns:p="http://schemas.openxmlformats.org/presentationml/2006/main">
  <p:tag name="MH" val="20150429225421"/>
  <p:tag name="MH_LIBRARY" val="CONTENTS"/>
  <p:tag name="MH_TYPE" val="NUMBER"/>
  <p:tag name="ID" val="547142"/>
  <p:tag name="MH_ORDER" val="2"/>
</p:tagLst>
</file>

<file path=ppt/tags/tag12.xml><?xml version="1.0" encoding="utf-8"?>
<p:tagLst xmlns:p="http://schemas.openxmlformats.org/presentationml/2006/main">
  <p:tag name="MH" val="20150429225421"/>
  <p:tag name="MH_LIBRARY" val="CONTENTS"/>
  <p:tag name="MH_TYPE" val="ENTRY"/>
  <p:tag name="ID" val="547142"/>
  <p:tag name="MH_ORDER" val="2"/>
</p:tagLst>
</file>

<file path=ppt/tags/tag13.xml><?xml version="1.0" encoding="utf-8"?>
<p:tagLst xmlns:p="http://schemas.openxmlformats.org/presentationml/2006/main">
  <p:tag name="MH" val="20150429225421"/>
  <p:tag name="MH_LIBRARY" val="CONTENTS"/>
  <p:tag name="MH_TYPE" val="ENTRY"/>
  <p:tag name="ID" val="547142"/>
  <p:tag name="MH_ORDER" val="2"/>
</p:tagLst>
</file>

<file path=ppt/tags/tag14.xml><?xml version="1.0" encoding="utf-8"?>
<p:tagLst xmlns:p="http://schemas.openxmlformats.org/presentationml/2006/main">
  <p:tag name="MH" val="20150429225421"/>
  <p:tag name="MH_LIBRARY" val="CONTENTS"/>
  <p:tag name="MH_TYPE" val="ENTRY"/>
  <p:tag name="ID" val="547142"/>
  <p:tag name="MH_ORDER" val="2"/>
</p:tagLst>
</file>

<file path=ppt/tags/tag15.xml><?xml version="1.0" encoding="utf-8"?>
<p:tagLst xmlns:p="http://schemas.openxmlformats.org/presentationml/2006/main">
  <p:tag name="MH" val="20150429225421"/>
  <p:tag name="MH_LIBRARY" val="CONTENTS"/>
  <p:tag name="MH_TYPE" val="ENTRY"/>
  <p:tag name="ID" val="547142"/>
  <p:tag name="MH_ORDER" val="2"/>
</p:tagLst>
</file>

<file path=ppt/tags/tag16.xml><?xml version="1.0" encoding="utf-8"?>
<p:tagLst xmlns:p="http://schemas.openxmlformats.org/presentationml/2006/main">
  <p:tag name="MH" val="20150429225421"/>
  <p:tag name="MH_LIBRARY" val="CONTENTS"/>
  <p:tag name="MH_TYPE" val="NUMBER"/>
  <p:tag name="ID" val="547142"/>
  <p:tag name="MH_ORDER" val="1"/>
</p:tagLst>
</file>

<file path=ppt/tags/tag17.xml><?xml version="1.0" encoding="utf-8"?>
<p:tagLst xmlns:p="http://schemas.openxmlformats.org/presentationml/2006/main">
  <p:tag name="MH" val="20150429225421"/>
  <p:tag name="MH_LIBRARY" val="CONTENTS"/>
  <p:tag name="MH_TYPE" val="ENTRY"/>
  <p:tag name="ID" val="547142"/>
  <p:tag name="MH_ORDER" val="1"/>
</p:tagLst>
</file>

<file path=ppt/tags/tag18.xml><?xml version="1.0" encoding="utf-8"?>
<p:tagLst xmlns:p="http://schemas.openxmlformats.org/presentationml/2006/main">
  <p:tag name="MH" val="20150429225421"/>
  <p:tag name="MH_LIBRARY" val="CONTENTS"/>
  <p:tag name="MH_TYPE" val="NUMBER"/>
  <p:tag name="ID" val="547142"/>
  <p:tag name="MH_ORDER" val="1"/>
</p:tagLst>
</file>

<file path=ppt/tags/tag19.xml><?xml version="1.0" encoding="utf-8"?>
<p:tagLst xmlns:p="http://schemas.openxmlformats.org/presentationml/2006/main">
  <p:tag name="MH" val="20150429225421"/>
  <p:tag name="MH_LIBRARY" val="CONTENTS"/>
  <p:tag name="MH_TYPE" val="ENTRY"/>
  <p:tag name="ID" val="547142"/>
  <p:tag name="MH_ORDER" val="1"/>
</p:tagLst>
</file>

<file path=ppt/tags/tag2.xml><?xml version="1.0" encoding="utf-8"?>
<p:tagLst xmlns:p="http://schemas.openxmlformats.org/presentationml/2006/main">
  <p:tag name="MH" val="20150429225421"/>
  <p:tag name="MH_LIBRARY" val="CONTENTS"/>
  <p:tag name="MH_TYPE" val="NUMBER"/>
  <p:tag name="ID" val="547142"/>
  <p:tag name="MH_ORDER" val="1"/>
</p:tagLst>
</file>

<file path=ppt/tags/tag20.xml><?xml version="1.0" encoding="utf-8"?>
<p:tagLst xmlns:p="http://schemas.openxmlformats.org/presentationml/2006/main">
  <p:tag name="MH" val="20150429225421"/>
  <p:tag name="MH_LIBRARY" val="CONTENTS"/>
  <p:tag name="MH_TYPE" val="NUMBER"/>
  <p:tag name="ID" val="547142"/>
  <p:tag name="MH_ORDER" val="1"/>
</p:tagLst>
</file>

<file path=ppt/tags/tag21.xml><?xml version="1.0" encoding="utf-8"?>
<p:tagLst xmlns:p="http://schemas.openxmlformats.org/presentationml/2006/main">
  <p:tag name="MH" val="20150429225421"/>
  <p:tag name="MH_LIBRARY" val="CONTENTS"/>
  <p:tag name="MH_TYPE" val="ENTRY"/>
  <p:tag name="ID" val="547142"/>
  <p:tag name="MH_ORDER" val="1"/>
</p:tagLst>
</file>

<file path=ppt/tags/tag22.xml><?xml version="1.0" encoding="utf-8"?>
<p:tagLst xmlns:p="http://schemas.openxmlformats.org/presentationml/2006/main">
  <p:tag name="MH" val="20160302100122"/>
  <p:tag name="MH_LIBRARY" val="GRAPHIC"/>
  <p:tag name="MH_TYPE" val="Other"/>
  <p:tag name="MH_ORDER" val="1"/>
</p:tagLst>
</file>

<file path=ppt/tags/tag23.xml><?xml version="1.0" encoding="utf-8"?>
<p:tagLst xmlns:p="http://schemas.openxmlformats.org/presentationml/2006/main">
  <p:tag name="MH" val="20160302100122"/>
  <p:tag name="MH_LIBRARY" val="GRAPHIC"/>
  <p:tag name="MH_TYPE" val="Other"/>
  <p:tag name="MH_ORDER" val="2"/>
</p:tagLst>
</file>

<file path=ppt/tags/tag24.xml><?xml version="1.0" encoding="utf-8"?>
<p:tagLst xmlns:p="http://schemas.openxmlformats.org/presentationml/2006/main">
  <p:tag name="MH" val="20160302100122"/>
  <p:tag name="MH_LIBRARY" val="GRAPHIC"/>
  <p:tag name="MH_TYPE" val="Other"/>
  <p:tag name="MH_ORDER" val="3"/>
</p:tagLst>
</file>

<file path=ppt/tags/tag25.xml><?xml version="1.0" encoding="utf-8"?>
<p:tagLst xmlns:p="http://schemas.openxmlformats.org/presentationml/2006/main">
  <p:tag name="MH" val="20160302100122"/>
  <p:tag name="MH_LIBRARY" val="GRAPHIC"/>
  <p:tag name="MH_TYPE" val="Other"/>
  <p:tag name="MH_ORDER" val="4"/>
</p:tagLst>
</file>

<file path=ppt/tags/tag26.xml><?xml version="1.0" encoding="utf-8"?>
<p:tagLst xmlns:p="http://schemas.openxmlformats.org/presentationml/2006/main">
  <p:tag name="MH" val="20160302100122"/>
  <p:tag name="MH_LIBRARY" val="GRAPHIC"/>
  <p:tag name="MH_TYPE" val="Other"/>
  <p:tag name="MH_ORDER" val="7"/>
</p:tagLst>
</file>

<file path=ppt/tags/tag27.xml><?xml version="1.0" encoding="utf-8"?>
<p:tagLst xmlns:p="http://schemas.openxmlformats.org/presentationml/2006/main">
  <p:tag name="MH" val="20160302100122"/>
  <p:tag name="MH_LIBRARY" val="GRAPHIC"/>
  <p:tag name="MH_TYPE" val="Other"/>
  <p:tag name="MH_ORDER" val="8"/>
</p:tagLst>
</file>

<file path=ppt/tags/tag28.xml><?xml version="1.0" encoding="utf-8"?>
<p:tagLst xmlns:p="http://schemas.openxmlformats.org/presentationml/2006/main">
  <p:tag name="MH" val="20160302100122"/>
  <p:tag name="MH_LIBRARY" val="GRAPHIC"/>
  <p:tag name="MH_TYPE" val="Other"/>
  <p:tag name="MH_ORDER" val="9"/>
</p:tagLst>
</file>

<file path=ppt/tags/tag29.xml><?xml version="1.0" encoding="utf-8"?>
<p:tagLst xmlns:p="http://schemas.openxmlformats.org/presentationml/2006/main">
  <p:tag name="MH" val="20160302100122"/>
  <p:tag name="MH_LIBRARY" val="GRAPHIC"/>
  <p:tag name="MH_TYPE" val="Other"/>
  <p:tag name="MH_ORDER" val="10"/>
</p:tagLst>
</file>

<file path=ppt/tags/tag3.xml><?xml version="1.0" encoding="utf-8"?>
<p:tagLst xmlns:p="http://schemas.openxmlformats.org/presentationml/2006/main">
  <p:tag name="MH" val="20150429225421"/>
  <p:tag name="MH_LIBRARY" val="CONTENTS"/>
  <p:tag name="MH_TYPE" val="ENTRY"/>
  <p:tag name="ID" val="547142"/>
  <p:tag name="MH_ORDER" val="1"/>
</p:tagLst>
</file>

<file path=ppt/tags/tag30.xml><?xml version="1.0" encoding="utf-8"?>
<p:tagLst xmlns:p="http://schemas.openxmlformats.org/presentationml/2006/main">
  <p:tag name="KSO_WM_UNIT_TABLE_BEAUTIFY" val="smartTable{d998cb2b-6718-4687-9592-16404a3a54b6}"/>
  <p:tag name="TABLE_ENDDRAG_ORIGIN_RECT" val="616*51"/>
  <p:tag name="TABLE_ENDDRAG_RECT" val="83*158*616*51"/>
</p:tagLst>
</file>

<file path=ppt/tags/tag31.xml><?xml version="1.0" encoding="utf-8"?>
<p:tagLst xmlns:p="http://schemas.openxmlformats.org/presentationml/2006/main">
  <p:tag name="KSO_WM_UNIT_TABLE_BEAUTIFY" val="smartTable{6945ba7e-fd62-485f-9494-ab949d0bdd07}"/>
  <p:tag name="TABLE_ENDDRAG_ORIGIN_RECT" val="616*49"/>
  <p:tag name="TABLE_ENDDRAG_RECT" val="83*220*616*49"/>
</p:tagLst>
</file>

<file path=ppt/tags/tag32.xml><?xml version="1.0" encoding="utf-8"?>
<p:tagLst xmlns:p="http://schemas.openxmlformats.org/presentationml/2006/main">
  <p:tag name="KSO_WM_UNIT_TABLE_BEAUTIFY" val="smartTable{834d7ee5-74b0-4acd-aea3-fefef9746914}"/>
  <p:tag name="TABLE_ENDDRAG_ORIGIN_RECT" val="616*51"/>
  <p:tag name="TABLE_ENDDRAG_RECT" val="83*279*616*51"/>
</p:tagLst>
</file>

<file path=ppt/tags/tag33.xml><?xml version="1.0" encoding="utf-8"?>
<p:tagLst xmlns:p="http://schemas.openxmlformats.org/presentationml/2006/main">
  <p:tag name="KSO_WM_UNIT_TABLE_BEAUTIFY" val="smartTable{2f064611-50ca-4008-88fa-dcceb2b681eb}"/>
  <p:tag name="TABLE_ENDDRAG_ORIGIN_RECT" val="616*52"/>
  <p:tag name="TABLE_ENDDRAG_RECT" val="83*337*616*52"/>
</p:tagLst>
</file>

<file path=ppt/tags/tag34.xml><?xml version="1.0" encoding="utf-8"?>
<p:tagLst xmlns:p="http://schemas.openxmlformats.org/presentationml/2006/main">
  <p:tag name="MH" val="20150429225421"/>
  <p:tag name="MH_LIBRARY" val="CONTENTS"/>
  <p:tag name="MH_TYPE" val="NUMBER"/>
  <p:tag name="ID" val="547142"/>
  <p:tag name="MH_ORDER" val="1"/>
</p:tagLst>
</file>

<file path=ppt/tags/tag35.xml><?xml version="1.0" encoding="utf-8"?>
<p:tagLst xmlns:p="http://schemas.openxmlformats.org/presentationml/2006/main">
  <p:tag name="MH" val="20150429225421"/>
  <p:tag name="MH_LIBRARY" val="CONTENTS"/>
  <p:tag name="MH_TYPE" val="ENTRY"/>
  <p:tag name="ID" val="547142"/>
  <p:tag name="MH_ORDER" val="1"/>
</p:tagLst>
</file>

<file path=ppt/tags/tag36.xml><?xml version="1.0" encoding="utf-8"?>
<p:tagLst xmlns:p="http://schemas.openxmlformats.org/presentationml/2006/main">
  <p:tag name="MH" val="20150429225421"/>
  <p:tag name="MH_LIBRARY" val="CONTENTS"/>
  <p:tag name="MH_TYPE" val="NUMBER"/>
  <p:tag name="ID" val="547142"/>
  <p:tag name="MH_ORDER" val="1"/>
</p:tagLst>
</file>

<file path=ppt/tags/tag37.xml><?xml version="1.0" encoding="utf-8"?>
<p:tagLst xmlns:p="http://schemas.openxmlformats.org/presentationml/2006/main">
  <p:tag name="MH" val="20150429225421"/>
  <p:tag name="MH_LIBRARY" val="CONTENTS"/>
  <p:tag name="MH_TYPE" val="ENTRY"/>
  <p:tag name="ID" val="547142"/>
  <p:tag name="MH_ORDER" val="1"/>
</p:tagLst>
</file>

<file path=ppt/tags/tag38.xml><?xml version="1.0" encoding="utf-8"?>
<p:tagLst xmlns:p="http://schemas.openxmlformats.org/presentationml/2006/main">
  <p:tag name="KSO_WM_UNIT_TABLE_BEAUTIFY" val="smartTable{6673270e-8f7e-4906-bcf8-d437aa626b7e}"/>
  <p:tag name="TABLE_ENDDRAG_ORIGIN_RECT" val="560*288"/>
  <p:tag name="TABLE_ENDDRAG_RECT" val="303*210*560*288"/>
</p:tagLst>
</file>

<file path=ppt/tags/tag39.xml><?xml version="1.0" encoding="utf-8"?>
<p:tagLst xmlns:p="http://schemas.openxmlformats.org/presentationml/2006/main">
  <p:tag name="MH" val="20150429225421"/>
  <p:tag name="MH_LIBRARY" val="CONTENTS"/>
  <p:tag name="MH_TYPE" val="ENTRY"/>
  <p:tag name="ID" val="547142"/>
  <p:tag name="MH_ORDER" val="1"/>
</p:tagLst>
</file>

<file path=ppt/tags/tag4.xml><?xml version="1.0" encoding="utf-8"?>
<p:tagLst xmlns:p="http://schemas.openxmlformats.org/presentationml/2006/main">
  <p:tag name="MH" val="20150429225421"/>
  <p:tag name="MH_LIBRARY" val="CONTENTS"/>
  <p:tag name="MH_TYPE" val="ENTRY"/>
  <p:tag name="ID" val="547142"/>
  <p:tag name="MH_ORDER" val="2"/>
</p:tagLst>
</file>

<file path=ppt/tags/tag40.xml><?xml version="1.0" encoding="utf-8"?>
<p:tagLst xmlns:p="http://schemas.openxmlformats.org/presentationml/2006/main">
  <p:tag name="MH" val="20150429225421"/>
  <p:tag name="MH_LIBRARY" val="CONTENTS"/>
  <p:tag name="MH_TYPE" val="ENTRY"/>
  <p:tag name="ID" val="547142"/>
  <p:tag name="MH_ORDER" val="1"/>
</p:tagLst>
</file>

<file path=ppt/tags/tag41.xml><?xml version="1.0" encoding="utf-8"?>
<p:tagLst xmlns:p="http://schemas.openxmlformats.org/presentationml/2006/main">
  <p:tag name="KSO_WM_UNIT_TABLE_BEAUTIFY" val="smartTable{d04dab0d-e197-426b-9133-bd43c90609f9}"/>
  <p:tag name="TABLE_ENDDRAG_ORIGIN_RECT" val="639*298"/>
  <p:tag name="TABLE_ENDDRAG_RECT" val="301*207*639*298"/>
</p:tagLst>
</file>

<file path=ppt/tags/tag42.xml><?xml version="1.0" encoding="utf-8"?>
<p:tagLst xmlns:p="http://schemas.openxmlformats.org/presentationml/2006/main">
  <p:tag name="MH" val="20150429225421"/>
  <p:tag name="MH_LIBRARY" val="CONTENTS"/>
  <p:tag name="MH_TYPE" val="NUMBER"/>
  <p:tag name="ID" val="547142"/>
  <p:tag name="MH_ORDER" val="1"/>
</p:tagLst>
</file>

<file path=ppt/tags/tag43.xml><?xml version="1.0" encoding="utf-8"?>
<p:tagLst xmlns:p="http://schemas.openxmlformats.org/presentationml/2006/main">
  <p:tag name="MH" val="20150429225421"/>
  <p:tag name="MH_LIBRARY" val="CONTENTS"/>
  <p:tag name="MH_TYPE" val="ENTRY"/>
  <p:tag name="ID" val="547142"/>
  <p:tag name="MH_ORDER" val="1"/>
</p:tagLst>
</file>

<file path=ppt/tags/tag44.xml><?xml version="1.0" encoding="utf-8"?>
<p:tagLst xmlns:p="http://schemas.openxmlformats.org/presentationml/2006/main">
  <p:tag name="MH" val="20150429225421"/>
  <p:tag name="MH_LIBRARY" val="CONTENTS"/>
  <p:tag name="MH_TYPE" val="NUMBER"/>
  <p:tag name="ID" val="547142"/>
  <p:tag name="MH_ORDER" val="1"/>
</p:tagLst>
</file>

<file path=ppt/tags/tag45.xml><?xml version="1.0" encoding="utf-8"?>
<p:tagLst xmlns:p="http://schemas.openxmlformats.org/presentationml/2006/main">
  <p:tag name="MH" val="20150429225421"/>
  <p:tag name="MH_LIBRARY" val="CONTENTS"/>
  <p:tag name="MH_TYPE" val="ENTRY"/>
  <p:tag name="ID" val="547142"/>
  <p:tag name="MH_ORDER" val="1"/>
</p:tagLst>
</file>

<file path=ppt/tags/tag5.xml><?xml version="1.0" encoding="utf-8"?>
<p:tagLst xmlns:p="http://schemas.openxmlformats.org/presentationml/2006/main">
  <p:tag name="MH" val="20150429225421"/>
  <p:tag name="MH_LIBRARY" val="CONTENTS"/>
  <p:tag name="MH_TYPE" val="NUMBER"/>
  <p:tag name="ID" val="547142"/>
  <p:tag name="MH_ORDER" val="2"/>
</p:tagLst>
</file>

<file path=ppt/tags/tag6.xml><?xml version="1.0" encoding="utf-8"?>
<p:tagLst xmlns:p="http://schemas.openxmlformats.org/presentationml/2006/main">
  <p:tag name="MH" val="20150429225421"/>
  <p:tag name="MH_LIBRARY" val="CONTENTS"/>
  <p:tag name="MH_TYPE" val="NUMBER"/>
  <p:tag name="ID" val="547142"/>
  <p:tag name="MH_ORDER" val="1"/>
</p:tagLst>
</file>

<file path=ppt/tags/tag7.xml><?xml version="1.0" encoding="utf-8"?>
<p:tagLst xmlns:p="http://schemas.openxmlformats.org/presentationml/2006/main">
  <p:tag name="MH" val="20150429225421"/>
  <p:tag name="MH_LIBRARY" val="CONTENTS"/>
  <p:tag name="MH_TYPE" val="ENTRY"/>
  <p:tag name="ID" val="547142"/>
  <p:tag name="MH_ORDER" val="2"/>
</p:tagLst>
</file>

<file path=ppt/tags/tag8.xml><?xml version="1.0" encoding="utf-8"?>
<p:tagLst xmlns:p="http://schemas.openxmlformats.org/presentationml/2006/main">
  <p:tag name="MH" val="20150429225421"/>
  <p:tag name="MH_LIBRARY" val="CONTENTS"/>
  <p:tag name="MH_TYPE" val="NUMBER"/>
  <p:tag name="ID" val="547142"/>
  <p:tag name="MH_ORDER" val="2"/>
</p:tagLst>
</file>

<file path=ppt/tags/tag9.xml><?xml version="1.0" encoding="utf-8"?>
<p:tagLst xmlns:p="http://schemas.openxmlformats.org/presentationml/2006/main">
  <p:tag name="MH" val="20150429225421"/>
  <p:tag name="MH_LIBRARY" val="CONTENTS"/>
  <p:tag name="MH_TYPE" val="NUMBER"/>
  <p:tag name="ID" val="547142"/>
  <p:tag name="MH_ORDER" val="2"/>
</p:tagLst>
</file>

<file path=ppt/theme/theme1.xml><?xml version="1.0" encoding="utf-8"?>
<a:theme xmlns:a="http://schemas.openxmlformats.org/drawingml/2006/main" name="Office 主题​​">
  <a:themeElements>
    <a:clrScheme name="实用路演">
      <a:dk1>
        <a:sysClr val="windowText" lastClr="000000"/>
      </a:dk1>
      <a:lt1>
        <a:sysClr val="window" lastClr="FFFFFF"/>
      </a:lt1>
      <a:dk2>
        <a:srgbClr val="44546A"/>
      </a:dk2>
      <a:lt2>
        <a:srgbClr val="E7E6E6"/>
      </a:lt2>
      <a:accent1>
        <a:srgbClr val="3A4549"/>
      </a:accent1>
      <a:accent2>
        <a:srgbClr val="00974E"/>
      </a:accent2>
      <a:accent3>
        <a:srgbClr val="91C846"/>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5909</Words>
  <Application>WPS 演示</Application>
  <PresentationFormat>宽屏</PresentationFormat>
  <Paragraphs>464</Paragraphs>
  <Slides>27</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27</vt:i4>
      </vt:variant>
    </vt:vector>
  </HeadingPairs>
  <TitlesOfParts>
    <vt:vector size="50" baseType="lpstr">
      <vt:lpstr>Arial</vt:lpstr>
      <vt:lpstr>宋体</vt:lpstr>
      <vt:lpstr>Wingdings</vt:lpstr>
      <vt:lpstr>微软雅黑</vt:lpstr>
      <vt:lpstr>Calibri</vt:lpstr>
      <vt:lpstr>Times New Roman</vt:lpstr>
      <vt:lpstr>Microsoft JhengHei</vt:lpstr>
      <vt:lpstr>Agency FB</vt:lpstr>
      <vt:lpstr>等线</vt:lpstr>
      <vt:lpstr>Arial Unicode MS</vt:lpstr>
      <vt:lpstr>等线 Light</vt:lpstr>
      <vt:lpstr>Century Gothic</vt:lpstr>
      <vt:lpstr>Impact</vt:lpstr>
      <vt:lpstr>PMingLiU</vt:lpstr>
      <vt:lpstr>Segoe Print</vt:lpstr>
      <vt:lpstr>华文细黑</vt:lpstr>
      <vt:lpstr>华文宋体</vt:lpstr>
      <vt:lpstr>华文隶书</vt:lpstr>
      <vt:lpstr>华文楷体</vt:lpstr>
      <vt:lpstr>PMingLiU</vt:lpstr>
      <vt:lpstr>方正粗黑宋简体</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Dawn</cp:lastModifiedBy>
  <cp:revision>21</cp:revision>
  <dcterms:created xsi:type="dcterms:W3CDTF">2016-10-20T04:34:00Z</dcterms:created>
  <dcterms:modified xsi:type="dcterms:W3CDTF">2021-11-24T06:10:53Z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KSOTemplateUUID">
    <vt:lpwstr>v1.0_mb_aevhuPnPs+i/BfHxRBNMzA==</vt:lpwstr>
  </property>
  <property fmtid="{D5CDD505-2E9C-101B-9397-08002B2CF9AE}" pid="4" name="ICV">
    <vt:lpwstr>78D629E4A87845CEB99F102DE6411B1F</vt:lpwstr>
  </property>
</Properties>
</file>