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64" r:id="rId6"/>
    <p:sldId id="259" r:id="rId7"/>
    <p:sldId id="267" r:id="rId8"/>
    <p:sldId id="268" r:id="rId9"/>
    <p:sldId id="271" r:id="rId10"/>
    <p:sldId id="260" r:id="rId11"/>
    <p:sldId id="279" r:id="rId12"/>
    <p:sldId id="261" r:id="rId13"/>
    <p:sldId id="285" r:id="rId14"/>
    <p:sldId id="262" r:id="rId15"/>
    <p:sldId id="281" r:id="rId16"/>
    <p:sldId id="290" r:id="rId17"/>
    <p:sldId id="274" r:id="rId18"/>
    <p:sldId id="292" r:id="rId19"/>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8C00"/>
    <a:srgbClr val="347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66" autoAdjust="0"/>
    <p:restoredTop sz="94660"/>
  </p:normalViewPr>
  <p:slideViewPr>
    <p:cSldViewPr showGuides="1">
      <p:cViewPr varScale="1">
        <p:scale>
          <a:sx n="141" d="100"/>
          <a:sy n="141" d="100"/>
        </p:scale>
        <p:origin x="396" y="114"/>
      </p:cViewPr>
      <p:guideLst>
        <p:guide orient="horz" pos="1657"/>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45FFC-B1FA-48E0-B2CE-B2DC1A2BB1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8152C-88DB-40D8-8B94-A0F67FA030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灯片编号占位符 8"/>
          <p:cNvSpPr txBox="1"/>
          <p:nvPr userDrawn="1"/>
        </p:nvSpPr>
        <p:spPr>
          <a:xfrm>
            <a:off x="4355976" y="4803204"/>
            <a:ext cx="432048" cy="2160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1E90B88-C309-4CD3-A6BC-57E9541D5A57}" type="slidenum">
              <a:rPr lang="zh-CN" altLang="en-US" sz="800" smtClean="0"/>
            </a:fld>
            <a:endParaRPr lang="zh-CN" alt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Box 143"/>
          <p:cNvSpPr txBox="1"/>
          <p:nvPr/>
        </p:nvSpPr>
        <p:spPr>
          <a:xfrm>
            <a:off x="3168815" y="1706860"/>
            <a:ext cx="5400600" cy="706755"/>
          </a:xfrm>
          <a:prstGeom prst="rect">
            <a:avLst/>
          </a:prstGeom>
          <a:noFill/>
        </p:spPr>
        <p:txBody>
          <a:bodyPr wrap="square" rtlCol="0">
            <a:spAutoFit/>
          </a:bodyPr>
          <a:lstStyle/>
          <a:p>
            <a:pPr algn="ctr"/>
            <a:r>
              <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rPr>
              <a:t>智栏</a:t>
            </a:r>
            <a:r>
              <a:rPr lang="en-US" altLang="zh-CN" sz="4000" dirty="0">
                <a:ln w="6350">
                  <a:noFill/>
                </a:ln>
                <a:solidFill>
                  <a:schemeClr val="tx1">
                    <a:lumMod val="75000"/>
                    <a:lumOff val="25000"/>
                  </a:schemeClr>
                </a:solidFill>
                <a:latin typeface="Impact" panose="020B0806030902050204" pitchFamily="34" charset="0"/>
                <a:ea typeface="微软雅黑" panose="020B0503020204020204" pitchFamily="34" charset="-122"/>
              </a:rPr>
              <a:t>app</a:t>
            </a:r>
            <a:r>
              <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rPr>
              <a:t>答辩</a:t>
            </a:r>
            <a:endPar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grpSp>
        <p:nvGrpSpPr>
          <p:cNvPr id="146" name="组合 145"/>
          <p:cNvGrpSpPr/>
          <p:nvPr/>
        </p:nvGrpSpPr>
        <p:grpSpPr>
          <a:xfrm>
            <a:off x="3284658" y="3009913"/>
            <a:ext cx="219347" cy="219347"/>
            <a:chOff x="801291" y="3535885"/>
            <a:chExt cx="219347" cy="219347"/>
          </a:xfrm>
        </p:grpSpPr>
        <p:sp>
          <p:nvSpPr>
            <p:cNvPr id="147"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48" name="组合 147"/>
            <p:cNvGrpSpPr/>
            <p:nvPr/>
          </p:nvGrpSpPr>
          <p:grpSpPr>
            <a:xfrm>
              <a:off x="860980" y="3583766"/>
              <a:ext cx="100336" cy="114060"/>
              <a:chOff x="860980" y="3583766"/>
              <a:chExt cx="100336" cy="114060"/>
            </a:xfrm>
          </p:grpSpPr>
          <p:sp>
            <p:nvSpPr>
              <p:cNvPr id="149"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0"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51" name="Group 14"/>
          <p:cNvGrpSpPr/>
          <p:nvPr/>
        </p:nvGrpSpPr>
        <p:grpSpPr bwMode="auto">
          <a:xfrm>
            <a:off x="5029470" y="3009913"/>
            <a:ext cx="219347" cy="219347"/>
            <a:chOff x="4248" y="3024"/>
            <a:chExt cx="600" cy="599"/>
          </a:xfrm>
        </p:grpSpPr>
        <p:sp>
          <p:nvSpPr>
            <p:cNvPr id="152" name="Oval 15"/>
            <p:cNvSpPr>
              <a:spLocks noChangeArrowheads="1"/>
            </p:cNvSpPr>
            <p:nvPr/>
          </p:nvSpPr>
          <p:spPr bwMode="auto">
            <a:xfrm>
              <a:off x="4248" y="3024"/>
              <a:ext cx="600" cy="599"/>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3" name="Group 16"/>
            <p:cNvGrpSpPr/>
            <p:nvPr/>
          </p:nvGrpSpPr>
          <p:grpSpPr bwMode="auto">
            <a:xfrm>
              <a:off x="4441" y="3144"/>
              <a:ext cx="215" cy="345"/>
              <a:chOff x="4441" y="3144"/>
              <a:chExt cx="215" cy="345"/>
            </a:xfrm>
          </p:grpSpPr>
          <p:sp>
            <p:nvSpPr>
              <p:cNvPr id="15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56" name="Text Box 19"/>
          <p:cNvSpPr txBox="1">
            <a:spLocks noChangeArrowheads="1"/>
          </p:cNvSpPr>
          <p:nvPr/>
        </p:nvSpPr>
        <p:spPr bwMode="auto">
          <a:xfrm>
            <a:off x="3494480" y="2981088"/>
            <a:ext cx="1249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指导老师：赵振</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7" name="Text Box 20"/>
          <p:cNvSpPr txBox="1">
            <a:spLocks noChangeArrowheads="1"/>
          </p:cNvSpPr>
          <p:nvPr/>
        </p:nvSpPr>
        <p:spPr bwMode="auto">
          <a:xfrm>
            <a:off x="5255167" y="2981088"/>
            <a:ext cx="1249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答辩人</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：某某某</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37" name="矩形 1136"/>
          <p:cNvSpPr/>
          <p:nvPr/>
        </p:nvSpPr>
        <p:spPr>
          <a:xfrm>
            <a:off x="3168815" y="2426940"/>
            <a:ext cx="5256584" cy="338554"/>
          </a:xfrm>
          <a:prstGeom prst="rect">
            <a:avLst/>
          </a:prstGeom>
        </p:spPr>
        <p:txBody>
          <a:bodyPr wrap="square">
            <a:spAutoFit/>
          </a:bodyPr>
          <a:lstStyle/>
          <a:p>
            <a:pPr algn="dist"/>
            <a:r>
              <a:rPr lang="en-US" altLang="zh-CN" sz="1600" dirty="0" smtClean="0">
                <a:solidFill>
                  <a:schemeClr val="tx1">
                    <a:lumMod val="50000"/>
                    <a:lumOff val="50000"/>
                  </a:schemeClr>
                </a:solidFill>
              </a:rPr>
              <a:t>THESIS DEFENSE POWERPOINT TEMPLATE</a:t>
            </a:r>
            <a:endParaRPr lang="en-US" altLang="zh-CN" sz="1600" dirty="0">
              <a:solidFill>
                <a:schemeClr val="tx1">
                  <a:lumMod val="50000"/>
                  <a:lumOff val="50000"/>
                </a:schemeClr>
              </a:solidFill>
            </a:endParaRPr>
          </a:p>
        </p:txBody>
      </p:sp>
      <p:cxnSp>
        <p:nvCxnSpPr>
          <p:cNvPr id="1139" name="直接连接符 1138"/>
          <p:cNvCxnSpPr/>
          <p:nvPr/>
        </p:nvCxnSpPr>
        <p:spPr>
          <a:xfrm>
            <a:off x="3240823" y="2426443"/>
            <a:ext cx="51125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26" name="组合 1625"/>
          <p:cNvGrpSpPr/>
          <p:nvPr/>
        </p:nvGrpSpPr>
        <p:grpSpPr>
          <a:xfrm>
            <a:off x="446709" y="708630"/>
            <a:ext cx="8033685" cy="3912360"/>
            <a:chOff x="553750" y="708630"/>
            <a:chExt cx="8033685" cy="3912360"/>
          </a:xfrm>
        </p:grpSpPr>
        <p:grpSp>
          <p:nvGrpSpPr>
            <p:cNvPr id="1622" name="组合 1621"/>
            <p:cNvGrpSpPr/>
            <p:nvPr/>
          </p:nvGrpSpPr>
          <p:grpSpPr>
            <a:xfrm>
              <a:off x="1116212" y="1435353"/>
              <a:ext cx="1363850" cy="2185147"/>
              <a:chOff x="996950" y="2262188"/>
              <a:chExt cx="434975" cy="696913"/>
            </a:xfrm>
          </p:grpSpPr>
          <p:sp>
            <p:nvSpPr>
              <p:cNvPr id="1419"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0"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1"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2"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3"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4"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5"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6"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7"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8"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9"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0"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1"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2"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3"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4"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5"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6"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7"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8"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9"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0"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1"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2"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3"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4"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5"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6"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7"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8"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9"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0"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1"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2"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3"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4"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5"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6"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7"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8"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9"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0"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1"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2"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3"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4"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5"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6"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7"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8"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9"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0"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1"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2"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3"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4"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5"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6"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7"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8"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1" name="组合 1620"/>
            <p:cNvGrpSpPr/>
            <p:nvPr/>
          </p:nvGrpSpPr>
          <p:grpSpPr>
            <a:xfrm>
              <a:off x="553750" y="708630"/>
              <a:ext cx="2399181" cy="2399181"/>
              <a:chOff x="817563" y="2030413"/>
              <a:chExt cx="765175" cy="765175"/>
            </a:xfrm>
            <a:solidFill>
              <a:schemeClr val="bg1">
                <a:lumMod val="75000"/>
              </a:schemeClr>
            </a:solidFill>
          </p:grpSpPr>
          <p:grpSp>
            <p:nvGrpSpPr>
              <p:cNvPr id="1619" name="组合 1618"/>
              <p:cNvGrpSpPr/>
              <p:nvPr/>
            </p:nvGrpSpPr>
            <p:grpSpPr>
              <a:xfrm>
                <a:off x="1050925" y="2039938"/>
                <a:ext cx="495300" cy="269876"/>
                <a:chOff x="1050925" y="2039938"/>
                <a:chExt cx="495300" cy="269876"/>
              </a:xfrm>
              <a:grpFill/>
            </p:grpSpPr>
            <p:sp>
              <p:nvSpPr>
                <p:cNvPr id="1479"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0"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1"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2"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3"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4"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5"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6"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7"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8"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9"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0"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1"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2"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6"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7"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0"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8"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9"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0"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1"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2"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3"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4"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5"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6"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5"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6"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7"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8"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9"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0"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1"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2"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3"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8"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9"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0"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20" name="组合 1619"/>
              <p:cNvGrpSpPr/>
              <p:nvPr/>
            </p:nvGrpSpPr>
            <p:grpSpPr>
              <a:xfrm>
                <a:off x="1341438" y="2374901"/>
                <a:ext cx="174625" cy="404812"/>
                <a:chOff x="1341438" y="2374901"/>
                <a:chExt cx="174625" cy="404812"/>
              </a:xfrm>
              <a:grpFill/>
            </p:grpSpPr>
            <p:sp>
              <p:nvSpPr>
                <p:cNvPr id="1503"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4"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5"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2"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3"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4"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5"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6"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7"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8"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9"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0"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1"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2"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3"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4"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5"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6"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7"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8"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9"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0"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1"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2"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3"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4"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5"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6"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7"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8"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9"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0"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1"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2"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3"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4"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5"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6"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7"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8"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9"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0"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1"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2"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3"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4"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5"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6"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7"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8"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9"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0"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1"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6"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7"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8"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9"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0"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1"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2"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3"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4"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5"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6"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7"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8"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9"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0"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1"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2"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3"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4"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5"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8" name="组合 1617"/>
              <p:cNvGrpSpPr/>
              <p:nvPr/>
            </p:nvGrpSpPr>
            <p:grpSpPr>
              <a:xfrm>
                <a:off x="817563" y="2030413"/>
                <a:ext cx="765175" cy="765175"/>
                <a:chOff x="817563" y="2030413"/>
                <a:chExt cx="765175" cy="765175"/>
              </a:xfrm>
              <a:grpFill/>
            </p:grpSpPr>
            <p:grpSp>
              <p:nvGrpSpPr>
                <p:cNvPr id="5" name="Group 407"/>
                <p:cNvGrpSpPr/>
                <p:nvPr/>
              </p:nvGrpSpPr>
              <p:grpSpPr bwMode="auto">
                <a:xfrm>
                  <a:off x="817563" y="2030413"/>
                  <a:ext cx="765175" cy="763588"/>
                  <a:chOff x="515" y="1279"/>
                  <a:chExt cx="482" cy="481"/>
                </a:xfrm>
                <a:grpFill/>
              </p:grpSpPr>
              <p:sp>
                <p:nvSpPr>
                  <p:cNvPr id="1217"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8"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9"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0"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1"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2"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3"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4"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5"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6"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7"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8"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9"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0"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1"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2"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3"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4"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5"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6"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7"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8"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9"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0"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1"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2"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3"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4"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5"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6"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7"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8"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9"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0"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1"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2"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3"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4"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5"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6"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7"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8"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9"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0"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1"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2"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3"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4"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5"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6"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7"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8"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9"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0"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1"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2"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3"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4"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5"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6"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7"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8"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9"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0"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1"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2"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3"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4"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5"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6"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7"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8"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9"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0"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1"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2"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3"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4"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5"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6"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7"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8"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9"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0"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1"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2"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3"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4"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5"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6"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7"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8"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9"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0"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1"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2"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3"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4"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5"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6"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7"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8"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9"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0"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1"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2"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3"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4"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5"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6"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7"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8"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9"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0"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1"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2"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3"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4"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5"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6"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7"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8"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9"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0"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1"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2"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3"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4"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5"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6"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7"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8"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9"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0"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1"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2"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3"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4"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5"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6"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7"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8"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9"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0"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1"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2"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3"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4"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5"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6"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7"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8"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9"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0"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1"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2"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3"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4"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5"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6"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7"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8"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9"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0"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1"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2"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3"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4"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5"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6"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7"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8"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9"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0"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1"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2"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3"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4"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5"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6"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7"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8"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9"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0"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1"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2"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3"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4"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5"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6"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7"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8"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9"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0"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1"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2"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3"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4"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5"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6"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17" name="组合 1616"/>
                <p:cNvGrpSpPr/>
                <p:nvPr/>
              </p:nvGrpSpPr>
              <p:grpSpPr>
                <a:xfrm>
                  <a:off x="819150" y="2128838"/>
                  <a:ext cx="293688" cy="666750"/>
                  <a:chOff x="819150" y="2128838"/>
                  <a:chExt cx="293688" cy="666750"/>
                </a:xfrm>
                <a:grpFill/>
              </p:grpSpPr>
              <p:sp>
                <p:nvSpPr>
                  <p:cNvPr id="1493"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4"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5"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6"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7"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8"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9"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0"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1"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2"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8"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9"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1"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2"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3"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4"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5"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6"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7"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8"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9"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0"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1"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2"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3"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4"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5"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6"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7"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7"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8"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9"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0"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1"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2"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3"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4"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4"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5"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6"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7"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1"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2"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3"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4"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5"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6"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6"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8"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0"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1"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2"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3"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4"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5"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6"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7"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8"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9"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0"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1"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1623" name="组合 1622"/>
            <p:cNvGrpSpPr/>
            <p:nvPr/>
          </p:nvGrpSpPr>
          <p:grpSpPr>
            <a:xfrm>
              <a:off x="1803113" y="3560233"/>
              <a:ext cx="6641589" cy="727259"/>
              <a:chOff x="1216025" y="2955926"/>
              <a:chExt cx="1971675" cy="215900"/>
            </a:xfrm>
          </p:grpSpPr>
          <p:sp>
            <p:nvSpPr>
              <p:cNvPr id="1212"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3"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624" name="组合 1623"/>
            <p:cNvGrpSpPr/>
            <p:nvPr/>
          </p:nvGrpSpPr>
          <p:grpSpPr>
            <a:xfrm>
              <a:off x="8303713" y="4177986"/>
              <a:ext cx="283722" cy="443004"/>
              <a:chOff x="3141663" y="3136901"/>
              <a:chExt cx="90488" cy="141288"/>
            </a:xfrm>
          </p:grpSpPr>
          <p:sp>
            <p:nvSpPr>
              <p:cNvPr id="1214"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5"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6"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9" descr="Money副本"/>
          <p:cNvSpPr>
            <a:spLocks noChangeArrowheads="1"/>
          </p:cNvSpPr>
          <p:nvPr/>
        </p:nvSpPr>
        <p:spPr bwMode="auto">
          <a:xfrm>
            <a:off x="0" y="1203325"/>
            <a:ext cx="9144000" cy="2159000"/>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a:effectLst/>
        </p:spPr>
        <p:txBody>
          <a:bodyPr wrap="none" anchor="ctr"/>
          <a:lstStyle/>
          <a:p>
            <a:endParaRPr lang="zh-CN" altLang="en-US"/>
          </a:p>
        </p:txBody>
      </p:sp>
      <p:sp>
        <p:nvSpPr>
          <p:cNvPr id="3082" name="Rectangle 10"/>
          <p:cNvSpPr>
            <a:spLocks noChangeArrowheads="1"/>
          </p:cNvSpPr>
          <p:nvPr/>
        </p:nvSpPr>
        <p:spPr bwMode="auto">
          <a:xfrm>
            <a:off x="1116013" y="1201738"/>
            <a:ext cx="2087562" cy="3170237"/>
          </a:xfrm>
          <a:prstGeom prst="rect">
            <a:avLst/>
          </a:prstGeom>
          <a:solidFill>
            <a:schemeClr val="accent1">
              <a:alpha val="89999"/>
            </a:schemeClr>
          </a:solidFill>
          <a:ln>
            <a:noFill/>
          </a:ln>
          <a:effectLst/>
        </p:spPr>
        <p:txBody>
          <a:bodyPr wrap="none" anchor="ctr"/>
          <a:lstStyle/>
          <a:p>
            <a:endParaRPr lang="zh-CN" altLang="en-US"/>
          </a:p>
        </p:txBody>
      </p:sp>
      <p:sp>
        <p:nvSpPr>
          <p:cNvPr id="3083" name="Text Box 11"/>
          <p:cNvSpPr txBox="1">
            <a:spLocks noChangeArrowheads="1"/>
          </p:cNvSpPr>
          <p:nvPr/>
        </p:nvSpPr>
        <p:spPr bwMode="auto">
          <a:xfrm>
            <a:off x="1293813" y="2047875"/>
            <a:ext cx="1727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buFont typeface="Arial" panose="020B0604020202020204" pitchFamily="34" charset="0"/>
              <a:buNone/>
            </a:pPr>
            <a:r>
              <a:rPr lang="en-US" altLang="zh-CN" sz="2000">
                <a:solidFill>
                  <a:schemeClr val="bg1"/>
                </a:solidFill>
                <a:latin typeface="微软雅黑" panose="020B0503020204020204" pitchFamily="34" charset="-122"/>
                <a:ea typeface="微软雅黑" panose="020B0503020204020204" pitchFamily="34" charset="-122"/>
              </a:rPr>
              <a:t>“</a:t>
            </a:r>
            <a:r>
              <a:rPr lang="en-US" altLang="zh-CN" sz="2000">
                <a:solidFill>
                  <a:schemeClr val="bg1"/>
                </a:solidFill>
                <a:latin typeface="Arial Black" panose="020B0A04020102020204" pitchFamily="34" charset="0"/>
                <a:ea typeface="微软雅黑" panose="020B0503020204020204" pitchFamily="34" charset="-122"/>
              </a:rPr>
              <a:t>What</a:t>
            </a:r>
            <a:endParaRPr lang="en-US" altLang="zh-CN" sz="2000">
              <a:solidFill>
                <a:schemeClr val="bg1"/>
              </a:solidFill>
              <a:latin typeface="Arial Black" panose="020B0A04020102020204" pitchFamily="34" charset="0"/>
              <a:ea typeface="微软雅黑" panose="020B0503020204020204" pitchFamily="34" charset="-122"/>
            </a:endParaRPr>
          </a:p>
          <a:p>
            <a:pPr algn="ctr">
              <a:lnSpc>
                <a:spcPct val="120000"/>
              </a:lnSpc>
              <a:buFont typeface="Arial" panose="020B0604020202020204" pitchFamily="34" charset="0"/>
              <a:buNone/>
            </a:pPr>
            <a:r>
              <a:rPr lang="en-US" altLang="zh-CN" sz="2000">
                <a:solidFill>
                  <a:schemeClr val="bg1"/>
                </a:solidFill>
                <a:latin typeface="Arial Black" panose="020B0A04020102020204" pitchFamily="34" charset="0"/>
                <a:ea typeface="微软雅黑" panose="020B0503020204020204" pitchFamily="34" charset="-122"/>
              </a:rPr>
              <a:t>Makes us</a:t>
            </a:r>
            <a:endParaRPr lang="en-US" altLang="zh-CN" sz="2000">
              <a:solidFill>
                <a:schemeClr val="bg1"/>
              </a:solidFill>
              <a:latin typeface="Arial Black" panose="020B0A04020102020204" pitchFamily="34" charset="0"/>
              <a:ea typeface="微软雅黑" panose="020B0503020204020204" pitchFamily="34" charset="-122"/>
            </a:endParaRPr>
          </a:p>
          <a:p>
            <a:pPr algn="ctr">
              <a:lnSpc>
                <a:spcPct val="120000"/>
              </a:lnSpc>
              <a:buFont typeface="Arial" panose="020B0604020202020204" pitchFamily="34" charset="0"/>
              <a:buNone/>
            </a:pPr>
            <a:r>
              <a:rPr lang="en-US" altLang="zh-CN" sz="2000">
                <a:solidFill>
                  <a:schemeClr val="bg1"/>
                </a:solidFill>
                <a:latin typeface="Arial Black" panose="020B0A04020102020204" pitchFamily="34" charset="0"/>
                <a:ea typeface="微软雅黑" panose="020B0503020204020204" pitchFamily="34" charset="-122"/>
              </a:rPr>
              <a:t>Convenien        ce</a:t>
            </a:r>
            <a:r>
              <a:rPr lang="zh-CN" altLang="en-US" sz="2000">
                <a:solidFill>
                  <a:schemeClr val="bg1"/>
                </a:solidFill>
                <a:ea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rPr>
              <a:t>”</a:t>
            </a:r>
            <a:endParaRPr lang="zh-CN" altLang="en-US" sz="2000">
              <a:solidFill>
                <a:schemeClr val="bg1"/>
              </a:solidFill>
              <a:ea typeface="微软雅黑" panose="020B0503020204020204" pitchFamily="34" charset="-122"/>
            </a:endParaRPr>
          </a:p>
        </p:txBody>
      </p:sp>
      <p:sp>
        <p:nvSpPr>
          <p:cNvPr id="3084" name="Rectangle 12"/>
          <p:cNvSpPr>
            <a:spLocks noChangeArrowheads="1"/>
          </p:cNvSpPr>
          <p:nvPr/>
        </p:nvSpPr>
        <p:spPr bwMode="auto">
          <a:xfrm>
            <a:off x="4427538" y="3795713"/>
            <a:ext cx="4103687" cy="88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tx1">
                    <a:lumMod val="50000"/>
                    <a:lumOff val="50000"/>
                  </a:schemeClr>
                </a:solidFill>
              </a:rPr>
              <a:t>可以提高人们上网效率，改善用户体验;对屏蔽软件开发商来说，可以为自己赢得更多的客户，同时为其带来更多的广告和其他收入。</a:t>
            </a:r>
            <a:endParaRPr lang="en-US" altLang="zh-CN" sz="1600" b="1" dirty="0">
              <a:solidFill>
                <a:schemeClr val="tx1">
                  <a:lumMod val="50000"/>
                  <a:lumOff val="50000"/>
                </a:schemeClr>
              </a:solidFill>
            </a:endParaRPr>
          </a:p>
        </p:txBody>
      </p:sp>
      <p:sp>
        <p:nvSpPr>
          <p:cNvPr id="3085" name="Freeform 13"/>
          <p:cNvSpPr>
            <a:spLocks noEditPoints="1"/>
          </p:cNvSpPr>
          <p:nvPr/>
        </p:nvSpPr>
        <p:spPr bwMode="auto">
          <a:xfrm>
            <a:off x="3990975" y="3821113"/>
            <a:ext cx="285750" cy="187325"/>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1"/>
          </a:solidFill>
          <a:ln>
            <a:noFill/>
          </a:ln>
        </p:spPr>
        <p:txBody>
          <a:bodyPr/>
          <a:lstStyle/>
          <a:p>
            <a:endParaRPr lang="zh-CN" altLang="en-US"/>
          </a:p>
        </p:txBody>
      </p:sp>
      <p:sp>
        <p:nvSpPr>
          <p:cNvPr id="45" name="TextBox 44"/>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项目预期成效</a:t>
            </a:r>
            <a:endParaRPr lang="zh-CN" altLang="en-US" b="1" dirty="0" smtClean="0">
              <a:solidFill>
                <a:schemeClr val="accent1"/>
              </a:solidFill>
              <a:latin typeface="微软雅黑" panose="020B0503020204020204" pitchFamily="34" charset="-122"/>
              <a:ea typeface="微软雅黑" panose="020B0503020204020204" pitchFamily="34" charset="-122"/>
            </a:endParaRPr>
          </a:p>
        </p:txBody>
      </p:sp>
      <p:sp>
        <p:nvSpPr>
          <p:cNvPr id="46"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3972557" y="2388918"/>
            <a:ext cx="1198880" cy="39878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项目预算</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97" name="直接连接符 96"/>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1"/>
          <p:cNvSpPr>
            <a:spLocks noEditPoints="1"/>
          </p:cNvSpPr>
          <p:nvPr/>
        </p:nvSpPr>
        <p:spPr bwMode="auto">
          <a:xfrm>
            <a:off x="4373027" y="1272150"/>
            <a:ext cx="397940" cy="50558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436264" y="1346200"/>
            <a:ext cx="2746375" cy="1590675"/>
          </a:xfrm>
          <a:prstGeom prst="rect">
            <a:avLst/>
          </a:prstGeom>
          <a:solidFill>
            <a:schemeClr val="accent1"/>
          </a:solidFill>
          <a:ln>
            <a:noFill/>
          </a:ln>
        </p:spPr>
        <p:txBody>
          <a:bodyPr/>
          <a:lstStyle/>
          <a:p>
            <a:endParaRPr lang="zh-CN" altLang="en-US"/>
          </a:p>
        </p:txBody>
      </p:sp>
      <p:sp>
        <p:nvSpPr>
          <p:cNvPr id="12293" name="Rectangle 5" descr="C3443F420FB5676601CD8A6FCB880146"/>
          <p:cNvSpPr>
            <a:spLocks noChangeArrowheads="1"/>
          </p:cNvSpPr>
          <p:nvPr/>
        </p:nvSpPr>
        <p:spPr bwMode="auto">
          <a:xfrm>
            <a:off x="3200400" y="1344613"/>
            <a:ext cx="2746375" cy="159067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txBody>
          <a:bodyPr/>
          <a:lstStyle/>
          <a:p>
            <a:endParaRPr lang="zh-CN" altLang="en-US"/>
          </a:p>
        </p:txBody>
      </p:sp>
      <p:sp>
        <p:nvSpPr>
          <p:cNvPr id="12294" name="Rectangle 6" descr="headphones-405880_1280"/>
          <p:cNvSpPr>
            <a:spLocks noChangeArrowheads="1"/>
          </p:cNvSpPr>
          <p:nvPr/>
        </p:nvSpPr>
        <p:spPr bwMode="auto">
          <a:xfrm>
            <a:off x="5962650" y="1344613"/>
            <a:ext cx="2746375" cy="1590675"/>
          </a:xfrm>
          <a:prstGeom prst="rect">
            <a:avLst/>
          </a:prstGeom>
          <a:blipFill dpi="0" rotWithShape="1">
            <a:blip r:embed="rId2"/>
            <a:srcRect/>
            <a:stretch>
              <a:fillRect r="-298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5" name="Rectangle 7" descr="photo-1416339276121-ba1dfa199912"/>
          <p:cNvSpPr>
            <a:spLocks noChangeArrowheads="1"/>
          </p:cNvSpPr>
          <p:nvPr/>
        </p:nvSpPr>
        <p:spPr bwMode="auto">
          <a:xfrm>
            <a:off x="434975" y="2954338"/>
            <a:ext cx="2746375" cy="1590675"/>
          </a:xfrm>
          <a:prstGeom prst="rect">
            <a:avLst/>
          </a:prstGeom>
          <a:blipFill dpi="0" rotWithShape="1">
            <a:blip r:embed="rId3"/>
            <a:srcRect/>
            <a:stretch>
              <a:fillRect b="-3150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6" name="Rectangle 8" descr="12"/>
          <p:cNvSpPr>
            <a:spLocks noChangeArrowheads="1"/>
          </p:cNvSpPr>
          <p:nvPr/>
        </p:nvSpPr>
        <p:spPr bwMode="auto">
          <a:xfrm>
            <a:off x="3200400" y="2954338"/>
            <a:ext cx="2746375" cy="1590675"/>
          </a:xfrm>
          <a:prstGeom prst="rect">
            <a:avLst/>
          </a:prstGeom>
          <a:blipFill dpi="0" rotWithShape="1">
            <a:blip r:embed="rId4"/>
            <a:srcRect/>
            <a:stretch>
              <a:fillRect b="-157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7" name="Rectangle 9" descr="psb"/>
          <p:cNvSpPr>
            <a:spLocks noChangeArrowheads="1"/>
          </p:cNvSpPr>
          <p:nvPr/>
        </p:nvSpPr>
        <p:spPr bwMode="auto">
          <a:xfrm>
            <a:off x="5962650" y="2954338"/>
            <a:ext cx="2746375" cy="1590675"/>
          </a:xfrm>
          <a:prstGeom prst="rect">
            <a:avLst/>
          </a:prstGeom>
          <a:blipFill dpi="0" rotWithShape="1">
            <a:blip r:embed="rId5"/>
            <a:srcRect/>
            <a:stretch>
              <a:fillRect b="-1596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8" name="Rectangle 10"/>
          <p:cNvSpPr>
            <a:spLocks noChangeArrowheads="1"/>
          </p:cNvSpPr>
          <p:nvPr/>
        </p:nvSpPr>
        <p:spPr bwMode="auto">
          <a:xfrm>
            <a:off x="684213" y="1682750"/>
            <a:ext cx="2232025" cy="103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a:solidFill>
                  <a:schemeClr val="bg1"/>
                </a:solidFill>
              </a:rPr>
              <a:t>本项目总资金为1000万美元，通过企业自筹700万美元,通过银行贷款300万美元，项目资本金比例为70.00%。</a:t>
            </a:r>
            <a:endParaRPr lang="zh-CN" altLang="en-US" sz="1400" b="1">
              <a:solidFill>
                <a:schemeClr val="bg1"/>
              </a:solidFill>
            </a:endParaRPr>
          </a:p>
        </p:txBody>
      </p:sp>
      <p:sp>
        <p:nvSpPr>
          <p:cNvPr id="47" name="TextBox 46"/>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项目预算</a:t>
            </a:r>
            <a:endParaRPr lang="zh-CN" altLang="en-US" b="1" dirty="0" smtClean="0">
              <a:solidFill>
                <a:schemeClr val="accent1"/>
              </a:solidFill>
              <a:latin typeface="微软雅黑" panose="020B0503020204020204" pitchFamily="34" charset="-122"/>
              <a:ea typeface="微软雅黑" panose="020B0503020204020204" pitchFamily="34" charset="-122"/>
            </a:endParaRPr>
          </a:p>
        </p:txBody>
      </p:sp>
      <p:sp>
        <p:nvSpPr>
          <p:cNvPr id="48"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3591558" y="2388918"/>
            <a:ext cx="1960880" cy="39878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项目风险的评估</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97" name="直接连接符 96"/>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9"/>
          <p:cNvSpPr>
            <a:spLocks noEditPoints="1"/>
          </p:cNvSpPr>
          <p:nvPr/>
        </p:nvSpPr>
        <p:spPr bwMode="auto">
          <a:xfrm>
            <a:off x="4304169" y="1350433"/>
            <a:ext cx="535656" cy="34902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395288" y="1346200"/>
            <a:ext cx="8351837" cy="88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sz="1600" dirty="0">
                <a:solidFill>
                  <a:schemeClr val="tx1">
                    <a:lumMod val="50000"/>
                    <a:lumOff val="50000"/>
                  </a:schemeClr>
                </a:solidFill>
              </a:rPr>
              <a:t>无可否认机构在面对市场第⼀批订单出现的过程中，靠的仍然是砸钱式的购买流量从而转化为成交的订单，很多初创的商城平台不得不持续进行融资去维系深不见底的市场营销费用，⼀旦资金链断裂就造成业务模式的崩塌。</a:t>
            </a:r>
            <a:endParaRPr sz="1600" dirty="0">
              <a:solidFill>
                <a:schemeClr val="tx1">
                  <a:lumMod val="50000"/>
                  <a:lumOff val="50000"/>
                </a:schemeClr>
              </a:solidFill>
            </a:endParaRPr>
          </a:p>
        </p:txBody>
      </p:sp>
      <p:sp>
        <p:nvSpPr>
          <p:cNvPr id="6149" name="Oval 5"/>
          <p:cNvSpPr>
            <a:spLocks noChangeArrowheads="1"/>
          </p:cNvSpPr>
          <p:nvPr/>
        </p:nvSpPr>
        <p:spPr bwMode="auto">
          <a:xfrm>
            <a:off x="1173163" y="2376488"/>
            <a:ext cx="1968500" cy="1966912"/>
          </a:xfrm>
          <a:prstGeom prst="ellipse">
            <a:avLst/>
          </a:prstGeom>
          <a:solidFill>
            <a:schemeClr val="accent1"/>
          </a:solidFill>
          <a:ln>
            <a:noFill/>
          </a:ln>
        </p:spPr>
        <p:txBody>
          <a:bodyPr/>
          <a:lstStyle/>
          <a:p>
            <a:endParaRPr lang="zh-CN" altLang="en-US"/>
          </a:p>
        </p:txBody>
      </p:sp>
      <p:sp>
        <p:nvSpPr>
          <p:cNvPr id="6150" name="Oval 6"/>
          <p:cNvSpPr>
            <a:spLocks noChangeArrowheads="1"/>
          </p:cNvSpPr>
          <p:nvPr/>
        </p:nvSpPr>
        <p:spPr bwMode="auto">
          <a:xfrm>
            <a:off x="1944688" y="2552700"/>
            <a:ext cx="238125" cy="238125"/>
          </a:xfrm>
          <a:prstGeom prst="ellipse">
            <a:avLst/>
          </a:prstGeom>
          <a:solidFill>
            <a:schemeClr val="bg2"/>
          </a:solidFill>
          <a:ln>
            <a:noFill/>
          </a:ln>
        </p:spPr>
        <p:txBody>
          <a:bodyPr/>
          <a:lstStyle/>
          <a:p>
            <a:endParaRPr lang="zh-CN" altLang="en-US"/>
          </a:p>
        </p:txBody>
      </p:sp>
      <p:sp>
        <p:nvSpPr>
          <p:cNvPr id="6151" name="Oval 7"/>
          <p:cNvSpPr>
            <a:spLocks noChangeArrowheads="1"/>
          </p:cNvSpPr>
          <p:nvPr/>
        </p:nvSpPr>
        <p:spPr bwMode="auto">
          <a:xfrm>
            <a:off x="2295525" y="2257425"/>
            <a:ext cx="238125" cy="238125"/>
          </a:xfrm>
          <a:prstGeom prst="ellipse">
            <a:avLst/>
          </a:prstGeom>
          <a:solidFill>
            <a:schemeClr val="tx1">
              <a:lumMod val="75000"/>
              <a:lumOff val="25000"/>
            </a:schemeClr>
          </a:solidFill>
          <a:ln>
            <a:noFill/>
          </a:ln>
        </p:spPr>
        <p:txBody>
          <a:bodyPr/>
          <a:lstStyle/>
          <a:p>
            <a:endParaRPr lang="zh-CN" altLang="en-US"/>
          </a:p>
        </p:txBody>
      </p:sp>
      <p:sp>
        <p:nvSpPr>
          <p:cNvPr id="6152" name="Oval 8"/>
          <p:cNvSpPr>
            <a:spLocks noChangeArrowheads="1"/>
          </p:cNvSpPr>
          <p:nvPr/>
        </p:nvSpPr>
        <p:spPr bwMode="auto">
          <a:xfrm>
            <a:off x="1644650" y="2581275"/>
            <a:ext cx="142875" cy="142875"/>
          </a:xfrm>
          <a:prstGeom prst="ellipse">
            <a:avLst/>
          </a:prstGeom>
          <a:solidFill>
            <a:schemeClr val="bg2"/>
          </a:solidFill>
          <a:ln>
            <a:noFill/>
          </a:ln>
        </p:spPr>
        <p:txBody>
          <a:bodyPr/>
          <a:lstStyle/>
          <a:p>
            <a:endParaRPr lang="zh-CN" altLang="en-US"/>
          </a:p>
        </p:txBody>
      </p:sp>
      <p:sp>
        <p:nvSpPr>
          <p:cNvPr id="6153" name="Oval 9"/>
          <p:cNvSpPr>
            <a:spLocks noChangeArrowheads="1"/>
          </p:cNvSpPr>
          <p:nvPr/>
        </p:nvSpPr>
        <p:spPr bwMode="auto">
          <a:xfrm>
            <a:off x="2990850" y="2892425"/>
            <a:ext cx="238125" cy="238125"/>
          </a:xfrm>
          <a:prstGeom prst="ellipse">
            <a:avLst/>
          </a:prstGeom>
          <a:solidFill>
            <a:schemeClr val="tx1">
              <a:lumMod val="75000"/>
              <a:lumOff val="25000"/>
            </a:schemeClr>
          </a:solidFill>
          <a:ln>
            <a:noFill/>
          </a:ln>
        </p:spPr>
        <p:txBody>
          <a:bodyPr/>
          <a:lstStyle/>
          <a:p>
            <a:endParaRPr lang="zh-CN" altLang="en-US"/>
          </a:p>
        </p:txBody>
      </p:sp>
      <p:sp>
        <p:nvSpPr>
          <p:cNvPr id="6154" name="Oval 10"/>
          <p:cNvSpPr>
            <a:spLocks noChangeArrowheads="1"/>
          </p:cNvSpPr>
          <p:nvPr/>
        </p:nvSpPr>
        <p:spPr bwMode="auto">
          <a:xfrm>
            <a:off x="3273425" y="3162300"/>
            <a:ext cx="165100" cy="166688"/>
          </a:xfrm>
          <a:prstGeom prst="ellipse">
            <a:avLst/>
          </a:prstGeom>
          <a:solidFill>
            <a:schemeClr val="accent1"/>
          </a:solidFill>
          <a:ln>
            <a:noFill/>
          </a:ln>
        </p:spPr>
        <p:txBody>
          <a:bodyPr/>
          <a:lstStyle/>
          <a:p>
            <a:endParaRPr lang="zh-CN" altLang="en-US"/>
          </a:p>
        </p:txBody>
      </p:sp>
      <p:sp>
        <p:nvSpPr>
          <p:cNvPr id="6155" name="Oval 11"/>
          <p:cNvSpPr>
            <a:spLocks noChangeArrowheads="1"/>
          </p:cNvSpPr>
          <p:nvPr/>
        </p:nvSpPr>
        <p:spPr bwMode="auto">
          <a:xfrm>
            <a:off x="3500438" y="3714750"/>
            <a:ext cx="163512" cy="161925"/>
          </a:xfrm>
          <a:prstGeom prst="ellipse">
            <a:avLst/>
          </a:prstGeom>
          <a:solidFill>
            <a:schemeClr val="accent1"/>
          </a:solidFill>
          <a:ln>
            <a:noFill/>
          </a:ln>
        </p:spPr>
        <p:txBody>
          <a:bodyPr/>
          <a:lstStyle/>
          <a:p>
            <a:endParaRPr lang="zh-CN" altLang="en-US"/>
          </a:p>
        </p:txBody>
      </p:sp>
      <p:sp>
        <p:nvSpPr>
          <p:cNvPr id="6156" name="Oval 12"/>
          <p:cNvSpPr>
            <a:spLocks noChangeArrowheads="1"/>
          </p:cNvSpPr>
          <p:nvPr/>
        </p:nvSpPr>
        <p:spPr bwMode="auto">
          <a:xfrm>
            <a:off x="2760663" y="3779838"/>
            <a:ext cx="434975" cy="431800"/>
          </a:xfrm>
          <a:prstGeom prst="ellipse">
            <a:avLst/>
          </a:prstGeom>
          <a:solidFill>
            <a:schemeClr val="tx1">
              <a:lumMod val="75000"/>
              <a:lumOff val="25000"/>
            </a:schemeClr>
          </a:solidFill>
          <a:ln>
            <a:noFill/>
          </a:ln>
        </p:spPr>
        <p:txBody>
          <a:bodyPr/>
          <a:lstStyle/>
          <a:p>
            <a:endParaRPr lang="zh-CN" altLang="en-US"/>
          </a:p>
        </p:txBody>
      </p:sp>
      <p:sp>
        <p:nvSpPr>
          <p:cNvPr id="6157" name="Oval 13"/>
          <p:cNvSpPr>
            <a:spLocks noChangeArrowheads="1"/>
          </p:cNvSpPr>
          <p:nvPr/>
        </p:nvSpPr>
        <p:spPr bwMode="auto">
          <a:xfrm>
            <a:off x="1620838" y="4157663"/>
            <a:ext cx="147637" cy="146050"/>
          </a:xfrm>
          <a:prstGeom prst="ellipse">
            <a:avLst/>
          </a:prstGeom>
          <a:solidFill>
            <a:schemeClr val="tx1">
              <a:lumMod val="75000"/>
              <a:lumOff val="25000"/>
            </a:schemeClr>
          </a:solidFill>
          <a:ln>
            <a:noFill/>
          </a:ln>
        </p:spPr>
        <p:txBody>
          <a:bodyPr/>
          <a:lstStyle/>
          <a:p>
            <a:endParaRPr lang="zh-CN" altLang="en-US"/>
          </a:p>
        </p:txBody>
      </p:sp>
      <p:sp>
        <p:nvSpPr>
          <p:cNvPr id="6158" name="Oval 14"/>
          <p:cNvSpPr>
            <a:spLocks noChangeArrowheads="1"/>
          </p:cNvSpPr>
          <p:nvPr/>
        </p:nvSpPr>
        <p:spPr bwMode="auto">
          <a:xfrm>
            <a:off x="2041525" y="4083050"/>
            <a:ext cx="153988" cy="152400"/>
          </a:xfrm>
          <a:prstGeom prst="ellipse">
            <a:avLst/>
          </a:prstGeom>
          <a:solidFill>
            <a:schemeClr val="bg2"/>
          </a:solidFill>
          <a:ln>
            <a:noFill/>
          </a:ln>
        </p:spPr>
        <p:txBody>
          <a:bodyPr/>
          <a:lstStyle/>
          <a:p>
            <a:endParaRPr lang="zh-CN" altLang="en-US"/>
          </a:p>
        </p:txBody>
      </p:sp>
      <p:sp>
        <p:nvSpPr>
          <p:cNvPr id="6159" name="Oval 15"/>
          <p:cNvSpPr>
            <a:spLocks noChangeArrowheads="1"/>
          </p:cNvSpPr>
          <p:nvPr/>
        </p:nvSpPr>
        <p:spPr bwMode="auto">
          <a:xfrm>
            <a:off x="2514600" y="4373563"/>
            <a:ext cx="212725" cy="214312"/>
          </a:xfrm>
          <a:prstGeom prst="ellipse">
            <a:avLst/>
          </a:prstGeom>
          <a:solidFill>
            <a:schemeClr val="accent1"/>
          </a:solidFill>
          <a:ln>
            <a:noFill/>
          </a:ln>
        </p:spPr>
        <p:txBody>
          <a:bodyPr/>
          <a:lstStyle/>
          <a:p>
            <a:endParaRPr lang="zh-CN" altLang="en-US"/>
          </a:p>
        </p:txBody>
      </p:sp>
      <p:sp>
        <p:nvSpPr>
          <p:cNvPr id="6160" name="Oval 16"/>
          <p:cNvSpPr>
            <a:spLocks noChangeArrowheads="1"/>
          </p:cNvSpPr>
          <p:nvPr/>
        </p:nvSpPr>
        <p:spPr bwMode="auto">
          <a:xfrm>
            <a:off x="628650" y="3763963"/>
            <a:ext cx="403225" cy="404812"/>
          </a:xfrm>
          <a:prstGeom prst="ellipse">
            <a:avLst/>
          </a:prstGeom>
          <a:solidFill>
            <a:schemeClr val="accent1"/>
          </a:solidFill>
          <a:ln>
            <a:noFill/>
          </a:ln>
        </p:spPr>
        <p:txBody>
          <a:bodyPr/>
          <a:lstStyle/>
          <a:p>
            <a:endParaRPr lang="zh-CN" altLang="en-US"/>
          </a:p>
        </p:txBody>
      </p:sp>
      <p:sp>
        <p:nvSpPr>
          <p:cNvPr id="6161" name="Oval 17"/>
          <p:cNvSpPr>
            <a:spLocks noChangeArrowheads="1"/>
          </p:cNvSpPr>
          <p:nvPr/>
        </p:nvSpPr>
        <p:spPr bwMode="auto">
          <a:xfrm>
            <a:off x="468313" y="4233863"/>
            <a:ext cx="176212" cy="176212"/>
          </a:xfrm>
          <a:prstGeom prst="ellipse">
            <a:avLst/>
          </a:prstGeom>
          <a:solidFill>
            <a:schemeClr val="tx1">
              <a:lumMod val="75000"/>
              <a:lumOff val="25000"/>
            </a:schemeClr>
          </a:solidFill>
          <a:ln>
            <a:noFill/>
          </a:ln>
        </p:spPr>
        <p:txBody>
          <a:bodyPr/>
          <a:lstStyle/>
          <a:p>
            <a:endParaRPr lang="zh-CN" altLang="en-US"/>
          </a:p>
        </p:txBody>
      </p:sp>
      <p:sp>
        <p:nvSpPr>
          <p:cNvPr id="6162" name="Oval 18"/>
          <p:cNvSpPr>
            <a:spLocks noChangeArrowheads="1"/>
          </p:cNvSpPr>
          <p:nvPr/>
        </p:nvSpPr>
        <p:spPr bwMode="auto">
          <a:xfrm>
            <a:off x="546100" y="2747963"/>
            <a:ext cx="801688" cy="800100"/>
          </a:xfrm>
          <a:prstGeom prst="ellipse">
            <a:avLst/>
          </a:prstGeom>
          <a:solidFill>
            <a:schemeClr val="tx1">
              <a:lumMod val="75000"/>
              <a:lumOff val="25000"/>
            </a:schemeClr>
          </a:solidFill>
          <a:ln>
            <a:noFill/>
          </a:ln>
        </p:spPr>
        <p:txBody>
          <a:bodyPr/>
          <a:lstStyle/>
          <a:p>
            <a:endParaRPr lang="zh-CN" altLang="en-US"/>
          </a:p>
        </p:txBody>
      </p:sp>
      <p:sp>
        <p:nvSpPr>
          <p:cNvPr id="6163" name="Oval 19"/>
          <p:cNvSpPr>
            <a:spLocks noChangeArrowheads="1"/>
          </p:cNvSpPr>
          <p:nvPr/>
        </p:nvSpPr>
        <p:spPr bwMode="auto">
          <a:xfrm>
            <a:off x="3389313" y="2338388"/>
            <a:ext cx="809625" cy="809625"/>
          </a:xfrm>
          <a:prstGeom prst="ellipse">
            <a:avLst/>
          </a:prstGeom>
          <a:solidFill>
            <a:schemeClr val="accent1"/>
          </a:solidFill>
          <a:ln>
            <a:noFill/>
          </a:ln>
        </p:spPr>
        <p:txBody>
          <a:bodyPr/>
          <a:lstStyle/>
          <a:p>
            <a:endParaRPr lang="zh-CN" altLang="en-US"/>
          </a:p>
        </p:txBody>
      </p:sp>
      <p:sp>
        <p:nvSpPr>
          <p:cNvPr id="6164" name="Freeform 20"/>
          <p:cNvSpPr>
            <a:spLocks noEditPoints="1"/>
          </p:cNvSpPr>
          <p:nvPr/>
        </p:nvSpPr>
        <p:spPr bwMode="auto">
          <a:xfrm>
            <a:off x="806450" y="2895600"/>
            <a:ext cx="293688" cy="471488"/>
          </a:xfrm>
          <a:custGeom>
            <a:avLst/>
            <a:gdLst>
              <a:gd name="T0" fmla="*/ 100 w 123"/>
              <a:gd name="T1" fmla="*/ 187 h 198"/>
              <a:gd name="T2" fmla="*/ 96 w 123"/>
              <a:gd name="T3" fmla="*/ 156 h 198"/>
              <a:gd name="T4" fmla="*/ 111 w 123"/>
              <a:gd name="T5" fmla="*/ 78 h 198"/>
              <a:gd name="T6" fmla="*/ 74 w 123"/>
              <a:gd name="T7" fmla="*/ 48 h 198"/>
              <a:gd name="T8" fmla="*/ 59 w 123"/>
              <a:gd name="T9" fmla="*/ 38 h 198"/>
              <a:gd name="T10" fmla="*/ 56 w 123"/>
              <a:gd name="T11" fmla="*/ 20 h 198"/>
              <a:gd name="T12" fmla="*/ 52 w 123"/>
              <a:gd name="T13" fmla="*/ 16 h 198"/>
              <a:gd name="T14" fmla="*/ 50 w 123"/>
              <a:gd name="T15" fmla="*/ 10 h 198"/>
              <a:gd name="T16" fmla="*/ 47 w 123"/>
              <a:gd name="T17" fmla="*/ 7 h 198"/>
              <a:gd name="T18" fmla="*/ 44 w 123"/>
              <a:gd name="T19" fmla="*/ 0 h 198"/>
              <a:gd name="T20" fmla="*/ 36 w 123"/>
              <a:gd name="T21" fmla="*/ 2 h 198"/>
              <a:gd name="T22" fmla="*/ 33 w 123"/>
              <a:gd name="T23" fmla="*/ 10 h 198"/>
              <a:gd name="T24" fmla="*/ 30 w 123"/>
              <a:gd name="T25" fmla="*/ 12 h 198"/>
              <a:gd name="T26" fmla="*/ 27 w 123"/>
              <a:gd name="T27" fmla="*/ 20 h 198"/>
              <a:gd name="T28" fmla="*/ 23 w 123"/>
              <a:gd name="T29" fmla="*/ 23 h 198"/>
              <a:gd name="T30" fmla="*/ 26 w 123"/>
              <a:gd name="T31" fmla="*/ 97 h 198"/>
              <a:gd name="T32" fmla="*/ 30 w 123"/>
              <a:gd name="T33" fmla="*/ 99 h 198"/>
              <a:gd name="T34" fmla="*/ 37 w 123"/>
              <a:gd name="T35" fmla="*/ 117 h 198"/>
              <a:gd name="T36" fmla="*/ 52 w 123"/>
              <a:gd name="T37" fmla="*/ 110 h 198"/>
              <a:gd name="T38" fmla="*/ 54 w 123"/>
              <a:gd name="T39" fmla="*/ 97 h 198"/>
              <a:gd name="T40" fmla="*/ 59 w 123"/>
              <a:gd name="T41" fmla="*/ 95 h 198"/>
              <a:gd name="T42" fmla="*/ 62 w 123"/>
              <a:gd name="T43" fmla="*/ 79 h 198"/>
              <a:gd name="T44" fmla="*/ 76 w 123"/>
              <a:gd name="T45" fmla="*/ 78 h 198"/>
              <a:gd name="T46" fmla="*/ 59 w 123"/>
              <a:gd name="T47" fmla="*/ 140 h 198"/>
              <a:gd name="T48" fmla="*/ 10 w 123"/>
              <a:gd name="T49" fmla="*/ 140 h 198"/>
              <a:gd name="T50" fmla="*/ 8 w 123"/>
              <a:gd name="T51" fmla="*/ 147 h 198"/>
              <a:gd name="T52" fmla="*/ 15 w 123"/>
              <a:gd name="T53" fmla="*/ 149 h 198"/>
              <a:gd name="T54" fmla="*/ 31 w 123"/>
              <a:gd name="T55" fmla="*/ 159 h 198"/>
              <a:gd name="T56" fmla="*/ 54 w 123"/>
              <a:gd name="T57" fmla="*/ 169 h 198"/>
              <a:gd name="T58" fmla="*/ 51 w 123"/>
              <a:gd name="T59" fmla="*/ 187 h 198"/>
              <a:gd name="T60" fmla="*/ 2 w 123"/>
              <a:gd name="T61" fmla="*/ 187 h 198"/>
              <a:gd name="T62" fmla="*/ 0 w 123"/>
              <a:gd name="T63" fmla="*/ 190 h 198"/>
              <a:gd name="T64" fmla="*/ 3 w 123"/>
              <a:gd name="T65" fmla="*/ 198 h 198"/>
              <a:gd name="T66" fmla="*/ 114 w 123"/>
              <a:gd name="T67" fmla="*/ 195 h 198"/>
              <a:gd name="T68" fmla="*/ 111 w 123"/>
              <a:gd name="T69" fmla="*/ 187 h 198"/>
              <a:gd name="T70" fmla="*/ 51 w 123"/>
              <a:gd name="T71" fmla="*/ 60 h 198"/>
              <a:gd name="T72" fmla="*/ 67 w 123"/>
              <a:gd name="T73" fmla="*/ 6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 h="198">
                <a:moveTo>
                  <a:pt x="111" y="187"/>
                </a:moveTo>
                <a:cubicBezTo>
                  <a:pt x="100" y="187"/>
                  <a:pt x="100" y="187"/>
                  <a:pt x="100" y="187"/>
                </a:cubicBezTo>
                <a:cubicBezTo>
                  <a:pt x="98" y="187"/>
                  <a:pt x="96" y="186"/>
                  <a:pt x="96" y="184"/>
                </a:cubicBezTo>
                <a:cubicBezTo>
                  <a:pt x="96" y="156"/>
                  <a:pt x="96" y="156"/>
                  <a:pt x="96" y="156"/>
                </a:cubicBezTo>
                <a:cubicBezTo>
                  <a:pt x="96" y="154"/>
                  <a:pt x="97" y="152"/>
                  <a:pt x="99" y="150"/>
                </a:cubicBezTo>
                <a:cubicBezTo>
                  <a:pt x="120" y="131"/>
                  <a:pt x="123" y="101"/>
                  <a:pt x="111" y="78"/>
                </a:cubicBezTo>
                <a:cubicBezTo>
                  <a:pt x="105" y="65"/>
                  <a:pt x="93" y="55"/>
                  <a:pt x="78" y="50"/>
                </a:cubicBezTo>
                <a:cubicBezTo>
                  <a:pt x="76" y="50"/>
                  <a:pt x="75" y="49"/>
                  <a:pt x="74" y="48"/>
                </a:cubicBezTo>
                <a:cubicBezTo>
                  <a:pt x="71" y="44"/>
                  <a:pt x="67" y="42"/>
                  <a:pt x="62" y="41"/>
                </a:cubicBezTo>
                <a:cubicBezTo>
                  <a:pt x="60" y="41"/>
                  <a:pt x="59" y="39"/>
                  <a:pt x="59" y="38"/>
                </a:cubicBezTo>
                <a:cubicBezTo>
                  <a:pt x="59" y="23"/>
                  <a:pt x="59" y="23"/>
                  <a:pt x="59" y="23"/>
                </a:cubicBezTo>
                <a:cubicBezTo>
                  <a:pt x="59" y="21"/>
                  <a:pt x="58" y="20"/>
                  <a:pt x="56" y="20"/>
                </a:cubicBezTo>
                <a:cubicBezTo>
                  <a:pt x="55" y="20"/>
                  <a:pt x="55" y="20"/>
                  <a:pt x="55" y="20"/>
                </a:cubicBezTo>
                <a:cubicBezTo>
                  <a:pt x="54" y="20"/>
                  <a:pt x="52" y="18"/>
                  <a:pt x="52" y="16"/>
                </a:cubicBezTo>
                <a:cubicBezTo>
                  <a:pt x="52" y="12"/>
                  <a:pt x="52" y="12"/>
                  <a:pt x="52" y="12"/>
                </a:cubicBezTo>
                <a:cubicBezTo>
                  <a:pt x="52" y="11"/>
                  <a:pt x="51" y="10"/>
                  <a:pt x="50" y="10"/>
                </a:cubicBezTo>
                <a:cubicBezTo>
                  <a:pt x="49" y="10"/>
                  <a:pt x="49" y="10"/>
                  <a:pt x="49" y="10"/>
                </a:cubicBezTo>
                <a:cubicBezTo>
                  <a:pt x="48" y="10"/>
                  <a:pt x="47" y="9"/>
                  <a:pt x="47" y="7"/>
                </a:cubicBezTo>
                <a:cubicBezTo>
                  <a:pt x="47" y="2"/>
                  <a:pt x="47" y="2"/>
                  <a:pt x="47" y="2"/>
                </a:cubicBezTo>
                <a:cubicBezTo>
                  <a:pt x="47" y="1"/>
                  <a:pt x="46" y="0"/>
                  <a:pt x="44" y="0"/>
                </a:cubicBezTo>
                <a:cubicBezTo>
                  <a:pt x="38" y="0"/>
                  <a:pt x="38" y="0"/>
                  <a:pt x="38" y="0"/>
                </a:cubicBezTo>
                <a:cubicBezTo>
                  <a:pt x="37" y="0"/>
                  <a:pt x="36" y="1"/>
                  <a:pt x="36" y="2"/>
                </a:cubicBezTo>
                <a:cubicBezTo>
                  <a:pt x="36" y="7"/>
                  <a:pt x="36" y="7"/>
                  <a:pt x="36" y="7"/>
                </a:cubicBezTo>
                <a:cubicBezTo>
                  <a:pt x="36" y="9"/>
                  <a:pt x="35" y="10"/>
                  <a:pt x="33" y="10"/>
                </a:cubicBezTo>
                <a:cubicBezTo>
                  <a:pt x="33" y="10"/>
                  <a:pt x="33" y="10"/>
                  <a:pt x="33" y="10"/>
                </a:cubicBezTo>
                <a:cubicBezTo>
                  <a:pt x="31" y="10"/>
                  <a:pt x="30" y="11"/>
                  <a:pt x="30" y="12"/>
                </a:cubicBezTo>
                <a:cubicBezTo>
                  <a:pt x="30" y="16"/>
                  <a:pt x="30" y="16"/>
                  <a:pt x="30" y="16"/>
                </a:cubicBezTo>
                <a:cubicBezTo>
                  <a:pt x="30" y="18"/>
                  <a:pt x="29" y="20"/>
                  <a:pt x="27" y="20"/>
                </a:cubicBezTo>
                <a:cubicBezTo>
                  <a:pt x="27" y="20"/>
                  <a:pt x="27" y="20"/>
                  <a:pt x="27" y="20"/>
                </a:cubicBezTo>
                <a:cubicBezTo>
                  <a:pt x="25" y="20"/>
                  <a:pt x="23" y="21"/>
                  <a:pt x="23" y="23"/>
                </a:cubicBezTo>
                <a:cubicBezTo>
                  <a:pt x="23" y="95"/>
                  <a:pt x="23" y="95"/>
                  <a:pt x="23" y="95"/>
                </a:cubicBezTo>
                <a:cubicBezTo>
                  <a:pt x="23" y="96"/>
                  <a:pt x="24" y="97"/>
                  <a:pt x="26" y="97"/>
                </a:cubicBezTo>
                <a:cubicBezTo>
                  <a:pt x="28" y="97"/>
                  <a:pt x="28" y="97"/>
                  <a:pt x="28" y="97"/>
                </a:cubicBezTo>
                <a:cubicBezTo>
                  <a:pt x="29" y="97"/>
                  <a:pt x="30" y="98"/>
                  <a:pt x="30" y="99"/>
                </a:cubicBezTo>
                <a:cubicBezTo>
                  <a:pt x="30" y="110"/>
                  <a:pt x="30" y="110"/>
                  <a:pt x="30" y="110"/>
                </a:cubicBezTo>
                <a:cubicBezTo>
                  <a:pt x="30" y="114"/>
                  <a:pt x="33" y="117"/>
                  <a:pt x="37" y="117"/>
                </a:cubicBezTo>
                <a:cubicBezTo>
                  <a:pt x="45" y="117"/>
                  <a:pt x="45" y="117"/>
                  <a:pt x="45" y="117"/>
                </a:cubicBezTo>
                <a:cubicBezTo>
                  <a:pt x="49" y="117"/>
                  <a:pt x="52" y="114"/>
                  <a:pt x="52" y="110"/>
                </a:cubicBezTo>
                <a:cubicBezTo>
                  <a:pt x="52" y="99"/>
                  <a:pt x="52" y="99"/>
                  <a:pt x="52" y="99"/>
                </a:cubicBezTo>
                <a:cubicBezTo>
                  <a:pt x="52" y="98"/>
                  <a:pt x="53" y="97"/>
                  <a:pt x="54" y="97"/>
                </a:cubicBezTo>
                <a:cubicBezTo>
                  <a:pt x="57" y="97"/>
                  <a:pt x="57" y="97"/>
                  <a:pt x="57" y="97"/>
                </a:cubicBezTo>
                <a:cubicBezTo>
                  <a:pt x="58" y="97"/>
                  <a:pt x="59" y="96"/>
                  <a:pt x="59" y="95"/>
                </a:cubicBezTo>
                <a:cubicBezTo>
                  <a:pt x="59" y="83"/>
                  <a:pt x="59" y="83"/>
                  <a:pt x="59" y="83"/>
                </a:cubicBezTo>
                <a:cubicBezTo>
                  <a:pt x="59" y="81"/>
                  <a:pt x="60" y="80"/>
                  <a:pt x="62" y="79"/>
                </a:cubicBezTo>
                <a:cubicBezTo>
                  <a:pt x="64" y="79"/>
                  <a:pt x="66" y="78"/>
                  <a:pt x="68" y="77"/>
                </a:cubicBezTo>
                <a:cubicBezTo>
                  <a:pt x="71" y="76"/>
                  <a:pt x="73" y="76"/>
                  <a:pt x="76" y="78"/>
                </a:cubicBezTo>
                <a:cubicBezTo>
                  <a:pt x="84" y="82"/>
                  <a:pt x="89" y="90"/>
                  <a:pt x="91" y="98"/>
                </a:cubicBezTo>
                <a:cubicBezTo>
                  <a:pt x="96" y="117"/>
                  <a:pt x="84" y="140"/>
                  <a:pt x="59" y="140"/>
                </a:cubicBezTo>
                <a:cubicBezTo>
                  <a:pt x="50" y="140"/>
                  <a:pt x="50" y="140"/>
                  <a:pt x="50" y="140"/>
                </a:cubicBezTo>
                <a:cubicBezTo>
                  <a:pt x="10" y="140"/>
                  <a:pt x="10" y="140"/>
                  <a:pt x="10" y="140"/>
                </a:cubicBezTo>
                <a:cubicBezTo>
                  <a:pt x="9" y="140"/>
                  <a:pt x="8" y="141"/>
                  <a:pt x="8" y="142"/>
                </a:cubicBezTo>
                <a:cubicBezTo>
                  <a:pt x="8" y="147"/>
                  <a:pt x="8" y="147"/>
                  <a:pt x="8" y="147"/>
                </a:cubicBezTo>
                <a:cubicBezTo>
                  <a:pt x="8" y="148"/>
                  <a:pt x="9" y="149"/>
                  <a:pt x="10" y="149"/>
                </a:cubicBezTo>
                <a:cubicBezTo>
                  <a:pt x="15" y="149"/>
                  <a:pt x="15" y="149"/>
                  <a:pt x="15" y="149"/>
                </a:cubicBezTo>
                <a:cubicBezTo>
                  <a:pt x="17" y="149"/>
                  <a:pt x="18" y="150"/>
                  <a:pt x="20" y="151"/>
                </a:cubicBezTo>
                <a:cubicBezTo>
                  <a:pt x="23" y="154"/>
                  <a:pt x="27" y="156"/>
                  <a:pt x="31" y="159"/>
                </a:cubicBezTo>
                <a:cubicBezTo>
                  <a:pt x="37" y="162"/>
                  <a:pt x="44" y="164"/>
                  <a:pt x="51" y="165"/>
                </a:cubicBezTo>
                <a:cubicBezTo>
                  <a:pt x="53" y="166"/>
                  <a:pt x="54" y="167"/>
                  <a:pt x="54" y="169"/>
                </a:cubicBezTo>
                <a:cubicBezTo>
                  <a:pt x="54" y="184"/>
                  <a:pt x="54" y="184"/>
                  <a:pt x="54" y="184"/>
                </a:cubicBezTo>
                <a:cubicBezTo>
                  <a:pt x="54" y="186"/>
                  <a:pt x="53" y="187"/>
                  <a:pt x="51" y="187"/>
                </a:cubicBezTo>
                <a:cubicBezTo>
                  <a:pt x="3" y="187"/>
                  <a:pt x="3" y="187"/>
                  <a:pt x="3" y="187"/>
                </a:cubicBezTo>
                <a:cubicBezTo>
                  <a:pt x="3" y="187"/>
                  <a:pt x="2" y="187"/>
                  <a:pt x="2" y="187"/>
                </a:cubicBezTo>
                <a:cubicBezTo>
                  <a:pt x="1" y="187"/>
                  <a:pt x="0" y="188"/>
                  <a:pt x="0" y="190"/>
                </a:cubicBezTo>
                <a:cubicBezTo>
                  <a:pt x="0" y="190"/>
                  <a:pt x="0" y="190"/>
                  <a:pt x="0" y="190"/>
                </a:cubicBezTo>
                <a:cubicBezTo>
                  <a:pt x="0" y="195"/>
                  <a:pt x="0" y="195"/>
                  <a:pt x="0" y="195"/>
                </a:cubicBezTo>
                <a:cubicBezTo>
                  <a:pt x="0" y="197"/>
                  <a:pt x="1" y="198"/>
                  <a:pt x="3" y="198"/>
                </a:cubicBezTo>
                <a:cubicBezTo>
                  <a:pt x="111" y="198"/>
                  <a:pt x="111" y="198"/>
                  <a:pt x="111" y="198"/>
                </a:cubicBezTo>
                <a:cubicBezTo>
                  <a:pt x="112" y="198"/>
                  <a:pt x="114" y="197"/>
                  <a:pt x="114" y="195"/>
                </a:cubicBezTo>
                <a:cubicBezTo>
                  <a:pt x="114" y="190"/>
                  <a:pt x="114" y="190"/>
                  <a:pt x="114" y="190"/>
                </a:cubicBezTo>
                <a:cubicBezTo>
                  <a:pt x="114" y="189"/>
                  <a:pt x="112" y="187"/>
                  <a:pt x="111" y="187"/>
                </a:cubicBezTo>
                <a:close/>
                <a:moveTo>
                  <a:pt x="59" y="68"/>
                </a:moveTo>
                <a:cubicBezTo>
                  <a:pt x="55" y="68"/>
                  <a:pt x="51" y="65"/>
                  <a:pt x="51" y="60"/>
                </a:cubicBezTo>
                <a:cubicBezTo>
                  <a:pt x="51" y="56"/>
                  <a:pt x="55" y="52"/>
                  <a:pt x="59" y="52"/>
                </a:cubicBezTo>
                <a:cubicBezTo>
                  <a:pt x="64" y="52"/>
                  <a:pt x="67" y="56"/>
                  <a:pt x="67" y="60"/>
                </a:cubicBezTo>
                <a:cubicBezTo>
                  <a:pt x="67" y="65"/>
                  <a:pt x="64" y="68"/>
                  <a:pt x="59"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5" name="Freeform 21"/>
          <p:cNvSpPr>
            <a:spLocks noEditPoints="1"/>
          </p:cNvSpPr>
          <p:nvPr/>
        </p:nvSpPr>
        <p:spPr bwMode="auto">
          <a:xfrm>
            <a:off x="3654425" y="2576513"/>
            <a:ext cx="282575" cy="333375"/>
          </a:xfrm>
          <a:custGeom>
            <a:avLst/>
            <a:gdLst>
              <a:gd name="T0" fmla="*/ 78 w 119"/>
              <a:gd name="T1" fmla="*/ 9 h 140"/>
              <a:gd name="T2" fmla="*/ 86 w 119"/>
              <a:gd name="T3" fmla="*/ 1 h 140"/>
              <a:gd name="T4" fmla="*/ 56 w 119"/>
              <a:gd name="T5" fmla="*/ 127 h 140"/>
              <a:gd name="T6" fmla="*/ 89 w 119"/>
              <a:gd name="T7" fmla="*/ 132 h 140"/>
              <a:gd name="T8" fmla="*/ 89 w 119"/>
              <a:gd name="T9" fmla="*/ 140 h 140"/>
              <a:gd name="T10" fmla="*/ 14 w 119"/>
              <a:gd name="T11" fmla="*/ 134 h 140"/>
              <a:gd name="T12" fmla="*/ 49 w 119"/>
              <a:gd name="T13" fmla="*/ 129 h 140"/>
              <a:gd name="T14" fmla="*/ 24 w 119"/>
              <a:gd name="T15" fmla="*/ 118 h 140"/>
              <a:gd name="T16" fmla="*/ 26 w 119"/>
              <a:gd name="T17" fmla="*/ 103 h 140"/>
              <a:gd name="T18" fmla="*/ 84 w 119"/>
              <a:gd name="T19" fmla="*/ 16 h 140"/>
              <a:gd name="T20" fmla="*/ 35 w 119"/>
              <a:gd name="T21" fmla="*/ 107 h 140"/>
              <a:gd name="T22" fmla="*/ 31 w 119"/>
              <a:gd name="T23" fmla="*/ 112 h 140"/>
              <a:gd name="T24" fmla="*/ 111 w 119"/>
              <a:gd name="T25" fmla="*/ 58 h 140"/>
              <a:gd name="T26" fmla="*/ 84 w 119"/>
              <a:gd name="T27" fmla="*/ 11 h 140"/>
              <a:gd name="T28" fmla="*/ 81 w 119"/>
              <a:gd name="T29" fmla="*/ 61 h 140"/>
              <a:gd name="T30" fmla="*/ 92 w 119"/>
              <a:gd name="T31" fmla="*/ 56 h 140"/>
              <a:gd name="T32" fmla="*/ 97 w 119"/>
              <a:gd name="T33" fmla="*/ 49 h 140"/>
              <a:gd name="T34" fmla="*/ 98 w 119"/>
              <a:gd name="T35" fmla="*/ 59 h 140"/>
              <a:gd name="T36" fmla="*/ 97 w 119"/>
              <a:gd name="T37" fmla="*/ 63 h 140"/>
              <a:gd name="T38" fmla="*/ 97 w 119"/>
              <a:gd name="T39" fmla="*/ 65 h 140"/>
              <a:gd name="T40" fmla="*/ 92 w 119"/>
              <a:gd name="T41" fmla="*/ 62 h 140"/>
              <a:gd name="T42" fmla="*/ 94 w 119"/>
              <a:gd name="T43" fmla="*/ 68 h 140"/>
              <a:gd name="T44" fmla="*/ 52 w 119"/>
              <a:gd name="T45" fmla="*/ 103 h 140"/>
              <a:gd name="T46" fmla="*/ 66 w 119"/>
              <a:gd name="T47" fmla="*/ 15 h 140"/>
              <a:gd name="T48" fmla="*/ 48 w 119"/>
              <a:gd name="T49" fmla="*/ 25 h 140"/>
              <a:gd name="T50" fmla="*/ 38 w 119"/>
              <a:gd name="T51" fmla="*/ 34 h 140"/>
              <a:gd name="T52" fmla="*/ 33 w 119"/>
              <a:gd name="T53" fmla="*/ 43 h 140"/>
              <a:gd name="T54" fmla="*/ 31 w 119"/>
              <a:gd name="T55" fmla="*/ 47 h 140"/>
              <a:gd name="T56" fmla="*/ 37 w 119"/>
              <a:gd name="T57" fmla="*/ 47 h 140"/>
              <a:gd name="T58" fmla="*/ 47 w 119"/>
              <a:gd name="T59" fmla="*/ 43 h 140"/>
              <a:gd name="T60" fmla="*/ 52 w 119"/>
              <a:gd name="T61" fmla="*/ 49 h 140"/>
              <a:gd name="T62" fmla="*/ 42 w 119"/>
              <a:gd name="T63" fmla="*/ 47 h 140"/>
              <a:gd name="T64" fmla="*/ 32 w 119"/>
              <a:gd name="T65" fmla="*/ 53 h 140"/>
              <a:gd name="T66" fmla="*/ 33 w 119"/>
              <a:gd name="T67" fmla="*/ 71 h 140"/>
              <a:gd name="T68" fmla="*/ 45 w 119"/>
              <a:gd name="T69" fmla="*/ 71 h 140"/>
              <a:gd name="T70" fmla="*/ 61 w 119"/>
              <a:gd name="T71" fmla="*/ 83 h 140"/>
              <a:gd name="T72" fmla="*/ 63 w 119"/>
              <a:gd name="T73" fmla="*/ 62 h 140"/>
              <a:gd name="T74" fmla="*/ 56 w 119"/>
              <a:gd name="T75" fmla="*/ 53 h 140"/>
              <a:gd name="T76" fmla="*/ 68 w 119"/>
              <a:gd name="T77" fmla="*/ 53 h 140"/>
              <a:gd name="T78" fmla="*/ 64 w 119"/>
              <a:gd name="T79" fmla="*/ 49 h 140"/>
              <a:gd name="T80" fmla="*/ 79 w 119"/>
              <a:gd name="T81" fmla="*/ 61 h 140"/>
              <a:gd name="T82" fmla="*/ 64 w 119"/>
              <a:gd name="T83" fmla="*/ 82 h 140"/>
              <a:gd name="T84" fmla="*/ 67 w 119"/>
              <a:gd name="T85" fmla="*/ 8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140">
                <a:moveTo>
                  <a:pt x="52" y="5"/>
                </a:moveTo>
                <a:cubicBezTo>
                  <a:pt x="60" y="5"/>
                  <a:pt x="68" y="7"/>
                  <a:pt x="75" y="10"/>
                </a:cubicBezTo>
                <a:cubicBezTo>
                  <a:pt x="76" y="11"/>
                  <a:pt x="78" y="10"/>
                  <a:pt x="78" y="9"/>
                </a:cubicBezTo>
                <a:cubicBezTo>
                  <a:pt x="80" y="6"/>
                  <a:pt x="80" y="6"/>
                  <a:pt x="80" y="6"/>
                </a:cubicBezTo>
                <a:cubicBezTo>
                  <a:pt x="82" y="2"/>
                  <a:pt x="82" y="2"/>
                  <a:pt x="82" y="2"/>
                </a:cubicBezTo>
                <a:cubicBezTo>
                  <a:pt x="83" y="1"/>
                  <a:pt x="84" y="0"/>
                  <a:pt x="86" y="1"/>
                </a:cubicBezTo>
                <a:cubicBezTo>
                  <a:pt x="105" y="12"/>
                  <a:pt x="119" y="34"/>
                  <a:pt x="119" y="58"/>
                </a:cubicBezTo>
                <a:cubicBezTo>
                  <a:pt x="119" y="92"/>
                  <a:pt x="92" y="121"/>
                  <a:pt x="59" y="124"/>
                </a:cubicBezTo>
                <a:cubicBezTo>
                  <a:pt x="57" y="124"/>
                  <a:pt x="56" y="125"/>
                  <a:pt x="56" y="127"/>
                </a:cubicBezTo>
                <a:cubicBezTo>
                  <a:pt x="56" y="129"/>
                  <a:pt x="56" y="129"/>
                  <a:pt x="56" y="129"/>
                </a:cubicBezTo>
                <a:cubicBezTo>
                  <a:pt x="56" y="131"/>
                  <a:pt x="57" y="132"/>
                  <a:pt x="59" y="132"/>
                </a:cubicBezTo>
                <a:cubicBezTo>
                  <a:pt x="89" y="132"/>
                  <a:pt x="89" y="132"/>
                  <a:pt x="89" y="132"/>
                </a:cubicBezTo>
                <a:cubicBezTo>
                  <a:pt x="90" y="132"/>
                  <a:pt x="91" y="133"/>
                  <a:pt x="91" y="134"/>
                </a:cubicBezTo>
                <a:cubicBezTo>
                  <a:pt x="91" y="137"/>
                  <a:pt x="91" y="137"/>
                  <a:pt x="91" y="137"/>
                </a:cubicBezTo>
                <a:cubicBezTo>
                  <a:pt x="91" y="139"/>
                  <a:pt x="90" y="140"/>
                  <a:pt x="89" y="140"/>
                </a:cubicBezTo>
                <a:cubicBezTo>
                  <a:pt x="16" y="140"/>
                  <a:pt x="16" y="140"/>
                  <a:pt x="16" y="140"/>
                </a:cubicBezTo>
                <a:cubicBezTo>
                  <a:pt x="15" y="140"/>
                  <a:pt x="14" y="139"/>
                  <a:pt x="14" y="137"/>
                </a:cubicBezTo>
                <a:cubicBezTo>
                  <a:pt x="14" y="134"/>
                  <a:pt x="14" y="134"/>
                  <a:pt x="14" y="134"/>
                </a:cubicBezTo>
                <a:cubicBezTo>
                  <a:pt x="14" y="133"/>
                  <a:pt x="15" y="132"/>
                  <a:pt x="16" y="132"/>
                </a:cubicBezTo>
                <a:cubicBezTo>
                  <a:pt x="46" y="132"/>
                  <a:pt x="46" y="132"/>
                  <a:pt x="46" y="132"/>
                </a:cubicBezTo>
                <a:cubicBezTo>
                  <a:pt x="48" y="132"/>
                  <a:pt x="49" y="131"/>
                  <a:pt x="49" y="129"/>
                </a:cubicBezTo>
                <a:cubicBezTo>
                  <a:pt x="49" y="127"/>
                  <a:pt x="49" y="127"/>
                  <a:pt x="49" y="127"/>
                </a:cubicBezTo>
                <a:cubicBezTo>
                  <a:pt x="49" y="125"/>
                  <a:pt x="48" y="124"/>
                  <a:pt x="46" y="124"/>
                </a:cubicBezTo>
                <a:cubicBezTo>
                  <a:pt x="39" y="123"/>
                  <a:pt x="31" y="121"/>
                  <a:pt x="24" y="118"/>
                </a:cubicBezTo>
                <a:cubicBezTo>
                  <a:pt x="23" y="117"/>
                  <a:pt x="22" y="115"/>
                  <a:pt x="23" y="114"/>
                </a:cubicBezTo>
                <a:cubicBezTo>
                  <a:pt x="27" y="107"/>
                  <a:pt x="27" y="107"/>
                  <a:pt x="27" y="107"/>
                </a:cubicBezTo>
                <a:cubicBezTo>
                  <a:pt x="27" y="105"/>
                  <a:pt x="27" y="104"/>
                  <a:pt x="26" y="103"/>
                </a:cubicBezTo>
                <a:cubicBezTo>
                  <a:pt x="10" y="94"/>
                  <a:pt x="0" y="77"/>
                  <a:pt x="0" y="58"/>
                </a:cubicBezTo>
                <a:cubicBezTo>
                  <a:pt x="0" y="29"/>
                  <a:pt x="24" y="5"/>
                  <a:pt x="52" y="5"/>
                </a:cubicBezTo>
                <a:close/>
                <a:moveTo>
                  <a:pt x="84" y="16"/>
                </a:moveTo>
                <a:cubicBezTo>
                  <a:pt x="97" y="25"/>
                  <a:pt x="105" y="41"/>
                  <a:pt x="105" y="58"/>
                </a:cubicBezTo>
                <a:cubicBezTo>
                  <a:pt x="105" y="87"/>
                  <a:pt x="81" y="110"/>
                  <a:pt x="52" y="110"/>
                </a:cubicBezTo>
                <a:cubicBezTo>
                  <a:pt x="46" y="110"/>
                  <a:pt x="41" y="109"/>
                  <a:pt x="35" y="107"/>
                </a:cubicBezTo>
                <a:cubicBezTo>
                  <a:pt x="34" y="107"/>
                  <a:pt x="33" y="108"/>
                  <a:pt x="33" y="109"/>
                </a:cubicBezTo>
                <a:cubicBezTo>
                  <a:pt x="32" y="111"/>
                  <a:pt x="32" y="111"/>
                  <a:pt x="32" y="111"/>
                </a:cubicBezTo>
                <a:cubicBezTo>
                  <a:pt x="31" y="111"/>
                  <a:pt x="31" y="112"/>
                  <a:pt x="31" y="112"/>
                </a:cubicBezTo>
                <a:cubicBezTo>
                  <a:pt x="32" y="113"/>
                  <a:pt x="32" y="113"/>
                  <a:pt x="33" y="114"/>
                </a:cubicBezTo>
                <a:cubicBezTo>
                  <a:pt x="39" y="116"/>
                  <a:pt x="46" y="117"/>
                  <a:pt x="52" y="117"/>
                </a:cubicBezTo>
                <a:cubicBezTo>
                  <a:pt x="85" y="117"/>
                  <a:pt x="111" y="91"/>
                  <a:pt x="111" y="58"/>
                </a:cubicBezTo>
                <a:cubicBezTo>
                  <a:pt x="111" y="38"/>
                  <a:pt x="102" y="21"/>
                  <a:pt x="87" y="10"/>
                </a:cubicBezTo>
                <a:cubicBezTo>
                  <a:pt x="87" y="10"/>
                  <a:pt x="86" y="10"/>
                  <a:pt x="85" y="10"/>
                </a:cubicBezTo>
                <a:cubicBezTo>
                  <a:pt x="85" y="10"/>
                  <a:pt x="84" y="10"/>
                  <a:pt x="84" y="11"/>
                </a:cubicBezTo>
                <a:cubicBezTo>
                  <a:pt x="83" y="13"/>
                  <a:pt x="83" y="13"/>
                  <a:pt x="83" y="13"/>
                </a:cubicBezTo>
                <a:cubicBezTo>
                  <a:pt x="82" y="14"/>
                  <a:pt x="83" y="15"/>
                  <a:pt x="84" y="16"/>
                </a:cubicBezTo>
                <a:close/>
                <a:moveTo>
                  <a:pt x="81" y="61"/>
                </a:moveTo>
                <a:cubicBezTo>
                  <a:pt x="81" y="57"/>
                  <a:pt x="82" y="54"/>
                  <a:pt x="83" y="51"/>
                </a:cubicBezTo>
                <a:cubicBezTo>
                  <a:pt x="83" y="49"/>
                  <a:pt x="84" y="49"/>
                  <a:pt x="85" y="51"/>
                </a:cubicBezTo>
                <a:cubicBezTo>
                  <a:pt x="87" y="53"/>
                  <a:pt x="90" y="54"/>
                  <a:pt x="92" y="56"/>
                </a:cubicBezTo>
                <a:cubicBezTo>
                  <a:pt x="94" y="58"/>
                  <a:pt x="94" y="58"/>
                  <a:pt x="94" y="55"/>
                </a:cubicBezTo>
                <a:cubicBezTo>
                  <a:pt x="94" y="53"/>
                  <a:pt x="95" y="51"/>
                  <a:pt x="95" y="49"/>
                </a:cubicBezTo>
                <a:cubicBezTo>
                  <a:pt x="96" y="48"/>
                  <a:pt x="97" y="48"/>
                  <a:pt x="97" y="49"/>
                </a:cubicBezTo>
                <a:cubicBezTo>
                  <a:pt x="97" y="52"/>
                  <a:pt x="98" y="55"/>
                  <a:pt x="98" y="58"/>
                </a:cubicBezTo>
                <a:cubicBezTo>
                  <a:pt x="98" y="58"/>
                  <a:pt x="98" y="58"/>
                  <a:pt x="98" y="58"/>
                </a:cubicBezTo>
                <a:cubicBezTo>
                  <a:pt x="98" y="58"/>
                  <a:pt x="98" y="58"/>
                  <a:pt x="98" y="59"/>
                </a:cubicBezTo>
                <a:cubicBezTo>
                  <a:pt x="96" y="61"/>
                  <a:pt x="96" y="61"/>
                  <a:pt x="96" y="61"/>
                </a:cubicBezTo>
                <a:cubicBezTo>
                  <a:pt x="96" y="62"/>
                  <a:pt x="96" y="62"/>
                  <a:pt x="97" y="63"/>
                </a:cubicBezTo>
                <a:cubicBezTo>
                  <a:pt x="97" y="63"/>
                  <a:pt x="97" y="63"/>
                  <a:pt x="97" y="63"/>
                </a:cubicBezTo>
                <a:cubicBezTo>
                  <a:pt x="97" y="63"/>
                  <a:pt x="98" y="63"/>
                  <a:pt x="97" y="63"/>
                </a:cubicBezTo>
                <a:cubicBezTo>
                  <a:pt x="97" y="64"/>
                  <a:pt x="97" y="64"/>
                  <a:pt x="97" y="65"/>
                </a:cubicBezTo>
                <a:cubicBezTo>
                  <a:pt x="97" y="65"/>
                  <a:pt x="97" y="65"/>
                  <a:pt x="97" y="65"/>
                </a:cubicBezTo>
                <a:cubicBezTo>
                  <a:pt x="96" y="65"/>
                  <a:pt x="96" y="65"/>
                  <a:pt x="96" y="65"/>
                </a:cubicBezTo>
                <a:cubicBezTo>
                  <a:pt x="94" y="65"/>
                  <a:pt x="94" y="65"/>
                  <a:pt x="93" y="64"/>
                </a:cubicBezTo>
                <a:cubicBezTo>
                  <a:pt x="93" y="63"/>
                  <a:pt x="93" y="63"/>
                  <a:pt x="92" y="62"/>
                </a:cubicBezTo>
                <a:cubicBezTo>
                  <a:pt x="89" y="56"/>
                  <a:pt x="89" y="55"/>
                  <a:pt x="91" y="63"/>
                </a:cubicBezTo>
                <a:cubicBezTo>
                  <a:pt x="92" y="64"/>
                  <a:pt x="92" y="66"/>
                  <a:pt x="92" y="66"/>
                </a:cubicBezTo>
                <a:cubicBezTo>
                  <a:pt x="93" y="68"/>
                  <a:pt x="93" y="68"/>
                  <a:pt x="94" y="68"/>
                </a:cubicBezTo>
                <a:cubicBezTo>
                  <a:pt x="95" y="68"/>
                  <a:pt x="95" y="68"/>
                  <a:pt x="96" y="68"/>
                </a:cubicBezTo>
                <a:cubicBezTo>
                  <a:pt x="96" y="68"/>
                  <a:pt x="97" y="68"/>
                  <a:pt x="96" y="69"/>
                </a:cubicBezTo>
                <a:cubicBezTo>
                  <a:pt x="92" y="89"/>
                  <a:pt x="74" y="103"/>
                  <a:pt x="52" y="103"/>
                </a:cubicBezTo>
                <a:cubicBezTo>
                  <a:pt x="27" y="103"/>
                  <a:pt x="7" y="83"/>
                  <a:pt x="7" y="58"/>
                </a:cubicBezTo>
                <a:cubicBezTo>
                  <a:pt x="7" y="33"/>
                  <a:pt x="27" y="13"/>
                  <a:pt x="52" y="13"/>
                </a:cubicBezTo>
                <a:cubicBezTo>
                  <a:pt x="57" y="13"/>
                  <a:pt x="62" y="13"/>
                  <a:pt x="66" y="15"/>
                </a:cubicBezTo>
                <a:cubicBezTo>
                  <a:pt x="67" y="15"/>
                  <a:pt x="67" y="16"/>
                  <a:pt x="66" y="16"/>
                </a:cubicBezTo>
                <a:cubicBezTo>
                  <a:pt x="62" y="19"/>
                  <a:pt x="57" y="21"/>
                  <a:pt x="52" y="24"/>
                </a:cubicBezTo>
                <a:cubicBezTo>
                  <a:pt x="50" y="25"/>
                  <a:pt x="50" y="25"/>
                  <a:pt x="48" y="25"/>
                </a:cubicBezTo>
                <a:cubicBezTo>
                  <a:pt x="46" y="25"/>
                  <a:pt x="43" y="26"/>
                  <a:pt x="41" y="26"/>
                </a:cubicBezTo>
                <a:cubicBezTo>
                  <a:pt x="39" y="26"/>
                  <a:pt x="39" y="26"/>
                  <a:pt x="39" y="27"/>
                </a:cubicBezTo>
                <a:cubicBezTo>
                  <a:pt x="39" y="30"/>
                  <a:pt x="38" y="32"/>
                  <a:pt x="38" y="34"/>
                </a:cubicBezTo>
                <a:cubicBezTo>
                  <a:pt x="38" y="35"/>
                  <a:pt x="38" y="36"/>
                  <a:pt x="37" y="37"/>
                </a:cubicBezTo>
                <a:cubicBezTo>
                  <a:pt x="36" y="38"/>
                  <a:pt x="36" y="40"/>
                  <a:pt x="35" y="42"/>
                </a:cubicBezTo>
                <a:cubicBezTo>
                  <a:pt x="34" y="43"/>
                  <a:pt x="34" y="43"/>
                  <a:pt x="33" y="43"/>
                </a:cubicBezTo>
                <a:cubicBezTo>
                  <a:pt x="33" y="43"/>
                  <a:pt x="33" y="44"/>
                  <a:pt x="32" y="44"/>
                </a:cubicBezTo>
                <a:cubicBezTo>
                  <a:pt x="31" y="44"/>
                  <a:pt x="31" y="44"/>
                  <a:pt x="31" y="45"/>
                </a:cubicBezTo>
                <a:cubicBezTo>
                  <a:pt x="31" y="46"/>
                  <a:pt x="31" y="47"/>
                  <a:pt x="31" y="47"/>
                </a:cubicBezTo>
                <a:cubicBezTo>
                  <a:pt x="32" y="48"/>
                  <a:pt x="32" y="48"/>
                  <a:pt x="33" y="48"/>
                </a:cubicBezTo>
                <a:cubicBezTo>
                  <a:pt x="33" y="48"/>
                  <a:pt x="34" y="48"/>
                  <a:pt x="34" y="48"/>
                </a:cubicBezTo>
                <a:cubicBezTo>
                  <a:pt x="36" y="48"/>
                  <a:pt x="36" y="48"/>
                  <a:pt x="37" y="47"/>
                </a:cubicBezTo>
                <a:cubicBezTo>
                  <a:pt x="38" y="46"/>
                  <a:pt x="39" y="44"/>
                  <a:pt x="40" y="43"/>
                </a:cubicBezTo>
                <a:cubicBezTo>
                  <a:pt x="40" y="42"/>
                  <a:pt x="40" y="42"/>
                  <a:pt x="42" y="42"/>
                </a:cubicBezTo>
                <a:cubicBezTo>
                  <a:pt x="43" y="43"/>
                  <a:pt x="45" y="43"/>
                  <a:pt x="47" y="43"/>
                </a:cubicBezTo>
                <a:cubicBezTo>
                  <a:pt x="48" y="44"/>
                  <a:pt x="48" y="44"/>
                  <a:pt x="49" y="44"/>
                </a:cubicBezTo>
                <a:cubicBezTo>
                  <a:pt x="50" y="46"/>
                  <a:pt x="51" y="47"/>
                  <a:pt x="52" y="48"/>
                </a:cubicBezTo>
                <a:cubicBezTo>
                  <a:pt x="53" y="49"/>
                  <a:pt x="53" y="49"/>
                  <a:pt x="52" y="49"/>
                </a:cubicBezTo>
                <a:cubicBezTo>
                  <a:pt x="50" y="49"/>
                  <a:pt x="49" y="49"/>
                  <a:pt x="47" y="50"/>
                </a:cubicBezTo>
                <a:cubicBezTo>
                  <a:pt x="46" y="50"/>
                  <a:pt x="46" y="50"/>
                  <a:pt x="45" y="49"/>
                </a:cubicBezTo>
                <a:cubicBezTo>
                  <a:pt x="44" y="49"/>
                  <a:pt x="43" y="48"/>
                  <a:pt x="42" y="47"/>
                </a:cubicBezTo>
                <a:cubicBezTo>
                  <a:pt x="42" y="47"/>
                  <a:pt x="41" y="47"/>
                  <a:pt x="40" y="47"/>
                </a:cubicBezTo>
                <a:cubicBezTo>
                  <a:pt x="38" y="48"/>
                  <a:pt x="36" y="49"/>
                  <a:pt x="34" y="50"/>
                </a:cubicBezTo>
                <a:cubicBezTo>
                  <a:pt x="33" y="51"/>
                  <a:pt x="32" y="51"/>
                  <a:pt x="32" y="53"/>
                </a:cubicBezTo>
                <a:cubicBezTo>
                  <a:pt x="31" y="56"/>
                  <a:pt x="30" y="59"/>
                  <a:pt x="29" y="62"/>
                </a:cubicBezTo>
                <a:cubicBezTo>
                  <a:pt x="29" y="64"/>
                  <a:pt x="29" y="64"/>
                  <a:pt x="30" y="65"/>
                </a:cubicBezTo>
                <a:cubicBezTo>
                  <a:pt x="31" y="67"/>
                  <a:pt x="32" y="69"/>
                  <a:pt x="33" y="71"/>
                </a:cubicBezTo>
                <a:cubicBezTo>
                  <a:pt x="34" y="72"/>
                  <a:pt x="34" y="72"/>
                  <a:pt x="36" y="71"/>
                </a:cubicBezTo>
                <a:cubicBezTo>
                  <a:pt x="38" y="71"/>
                  <a:pt x="40" y="70"/>
                  <a:pt x="43" y="70"/>
                </a:cubicBezTo>
                <a:cubicBezTo>
                  <a:pt x="44" y="70"/>
                  <a:pt x="44" y="70"/>
                  <a:pt x="45" y="71"/>
                </a:cubicBezTo>
                <a:cubicBezTo>
                  <a:pt x="48" y="79"/>
                  <a:pt x="50" y="87"/>
                  <a:pt x="53" y="95"/>
                </a:cubicBezTo>
                <a:cubicBezTo>
                  <a:pt x="54" y="97"/>
                  <a:pt x="54" y="97"/>
                  <a:pt x="55" y="95"/>
                </a:cubicBezTo>
                <a:cubicBezTo>
                  <a:pt x="57" y="91"/>
                  <a:pt x="59" y="87"/>
                  <a:pt x="61" y="83"/>
                </a:cubicBezTo>
                <a:cubicBezTo>
                  <a:pt x="63" y="82"/>
                  <a:pt x="63" y="81"/>
                  <a:pt x="63" y="79"/>
                </a:cubicBezTo>
                <a:cubicBezTo>
                  <a:pt x="64" y="74"/>
                  <a:pt x="64" y="69"/>
                  <a:pt x="65" y="65"/>
                </a:cubicBezTo>
                <a:cubicBezTo>
                  <a:pt x="65" y="62"/>
                  <a:pt x="65" y="62"/>
                  <a:pt x="63" y="62"/>
                </a:cubicBezTo>
                <a:cubicBezTo>
                  <a:pt x="61" y="63"/>
                  <a:pt x="61" y="63"/>
                  <a:pt x="60" y="61"/>
                </a:cubicBezTo>
                <a:cubicBezTo>
                  <a:pt x="59" y="58"/>
                  <a:pt x="57" y="56"/>
                  <a:pt x="56" y="54"/>
                </a:cubicBezTo>
                <a:cubicBezTo>
                  <a:pt x="55" y="51"/>
                  <a:pt x="55" y="51"/>
                  <a:pt x="56" y="53"/>
                </a:cubicBezTo>
                <a:cubicBezTo>
                  <a:pt x="58" y="55"/>
                  <a:pt x="59" y="56"/>
                  <a:pt x="61" y="58"/>
                </a:cubicBezTo>
                <a:cubicBezTo>
                  <a:pt x="62" y="60"/>
                  <a:pt x="62" y="60"/>
                  <a:pt x="64" y="58"/>
                </a:cubicBezTo>
                <a:cubicBezTo>
                  <a:pt x="65" y="57"/>
                  <a:pt x="66" y="55"/>
                  <a:pt x="68" y="53"/>
                </a:cubicBezTo>
                <a:cubicBezTo>
                  <a:pt x="69" y="52"/>
                  <a:pt x="69" y="51"/>
                  <a:pt x="67" y="51"/>
                </a:cubicBezTo>
                <a:cubicBezTo>
                  <a:pt x="66" y="50"/>
                  <a:pt x="65" y="50"/>
                  <a:pt x="64" y="49"/>
                </a:cubicBezTo>
                <a:cubicBezTo>
                  <a:pt x="62" y="49"/>
                  <a:pt x="62" y="48"/>
                  <a:pt x="64" y="49"/>
                </a:cubicBezTo>
                <a:cubicBezTo>
                  <a:pt x="66" y="49"/>
                  <a:pt x="68" y="49"/>
                  <a:pt x="70" y="50"/>
                </a:cubicBezTo>
                <a:cubicBezTo>
                  <a:pt x="73" y="50"/>
                  <a:pt x="73" y="50"/>
                  <a:pt x="74" y="52"/>
                </a:cubicBezTo>
                <a:cubicBezTo>
                  <a:pt x="76" y="55"/>
                  <a:pt x="77" y="58"/>
                  <a:pt x="79" y="61"/>
                </a:cubicBezTo>
                <a:cubicBezTo>
                  <a:pt x="80" y="63"/>
                  <a:pt x="80" y="63"/>
                  <a:pt x="81" y="61"/>
                </a:cubicBezTo>
                <a:close/>
                <a:moveTo>
                  <a:pt x="65" y="79"/>
                </a:moveTo>
                <a:cubicBezTo>
                  <a:pt x="65" y="80"/>
                  <a:pt x="64" y="81"/>
                  <a:pt x="64" y="82"/>
                </a:cubicBezTo>
                <a:cubicBezTo>
                  <a:pt x="63" y="83"/>
                  <a:pt x="63" y="84"/>
                  <a:pt x="63" y="86"/>
                </a:cubicBezTo>
                <a:cubicBezTo>
                  <a:pt x="64" y="90"/>
                  <a:pt x="64" y="90"/>
                  <a:pt x="65" y="86"/>
                </a:cubicBezTo>
                <a:cubicBezTo>
                  <a:pt x="65" y="84"/>
                  <a:pt x="66" y="82"/>
                  <a:pt x="67" y="80"/>
                </a:cubicBezTo>
                <a:cubicBezTo>
                  <a:pt x="68" y="76"/>
                  <a:pt x="67" y="76"/>
                  <a:pt x="65" y="7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6" name="Rectangle 22"/>
          <p:cNvSpPr>
            <a:spLocks noChangeArrowheads="1"/>
          </p:cNvSpPr>
          <p:nvPr/>
        </p:nvSpPr>
        <p:spPr bwMode="auto">
          <a:xfrm>
            <a:off x="4924425" y="2951163"/>
            <a:ext cx="3511550" cy="123825"/>
          </a:xfrm>
          <a:prstGeom prst="rect">
            <a:avLst/>
          </a:prstGeom>
          <a:solidFill>
            <a:schemeClr val="bg1">
              <a:lumMod val="85000"/>
            </a:schemeClr>
          </a:solidFill>
          <a:ln>
            <a:noFill/>
          </a:ln>
        </p:spPr>
        <p:txBody>
          <a:bodyPr/>
          <a:lstStyle/>
          <a:p>
            <a:endParaRPr lang="zh-CN" altLang="en-US"/>
          </a:p>
        </p:txBody>
      </p:sp>
      <p:sp>
        <p:nvSpPr>
          <p:cNvPr id="6167" name="Rectangle 23"/>
          <p:cNvSpPr>
            <a:spLocks noChangeArrowheads="1"/>
          </p:cNvSpPr>
          <p:nvPr/>
        </p:nvSpPr>
        <p:spPr bwMode="auto">
          <a:xfrm>
            <a:off x="4922838" y="2951163"/>
            <a:ext cx="2401887" cy="123825"/>
          </a:xfrm>
          <a:prstGeom prst="rect">
            <a:avLst/>
          </a:prstGeom>
          <a:solidFill>
            <a:schemeClr val="accent1"/>
          </a:solidFill>
          <a:ln>
            <a:noFill/>
          </a:ln>
        </p:spPr>
        <p:txBody>
          <a:bodyPr/>
          <a:lstStyle/>
          <a:p>
            <a:endParaRPr lang="zh-CN" altLang="en-US"/>
          </a:p>
        </p:txBody>
      </p:sp>
      <p:sp>
        <p:nvSpPr>
          <p:cNvPr id="6168" name="Freeform 24"/>
          <p:cNvSpPr/>
          <p:nvPr/>
        </p:nvSpPr>
        <p:spPr bwMode="auto">
          <a:xfrm>
            <a:off x="7180263" y="2606675"/>
            <a:ext cx="292100" cy="333375"/>
          </a:xfrm>
          <a:custGeom>
            <a:avLst/>
            <a:gdLst>
              <a:gd name="T0" fmla="*/ 125 w 125"/>
              <a:gd name="T1" fmla="*/ 62 h 144"/>
              <a:gd name="T2" fmla="*/ 62 w 125"/>
              <a:gd name="T3" fmla="*/ 0 h 144"/>
              <a:gd name="T4" fmla="*/ 0 w 125"/>
              <a:gd name="T5" fmla="*/ 62 h 144"/>
              <a:gd name="T6" fmla="*/ 51 w 125"/>
              <a:gd name="T7" fmla="*/ 124 h 144"/>
              <a:gd name="T8" fmla="*/ 55 w 125"/>
              <a:gd name="T9" fmla="*/ 130 h 144"/>
              <a:gd name="T10" fmla="*/ 62 w 125"/>
              <a:gd name="T11" fmla="*/ 144 h 144"/>
              <a:gd name="T12" fmla="*/ 70 w 125"/>
              <a:gd name="T13" fmla="*/ 130 h 144"/>
              <a:gd name="T14" fmla="*/ 74 w 125"/>
              <a:gd name="T15" fmla="*/ 124 h 144"/>
              <a:gd name="T16" fmla="*/ 125 w 125"/>
              <a:gd name="T17" fmla="*/ 6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4">
                <a:moveTo>
                  <a:pt x="125" y="62"/>
                </a:moveTo>
                <a:cubicBezTo>
                  <a:pt x="125" y="28"/>
                  <a:pt x="97" y="0"/>
                  <a:pt x="62" y="0"/>
                </a:cubicBezTo>
                <a:cubicBezTo>
                  <a:pt x="28" y="0"/>
                  <a:pt x="0" y="28"/>
                  <a:pt x="0" y="62"/>
                </a:cubicBezTo>
                <a:cubicBezTo>
                  <a:pt x="0" y="93"/>
                  <a:pt x="22" y="118"/>
                  <a:pt x="51" y="124"/>
                </a:cubicBezTo>
                <a:cubicBezTo>
                  <a:pt x="55" y="130"/>
                  <a:pt x="55" y="130"/>
                  <a:pt x="55" y="130"/>
                </a:cubicBezTo>
                <a:cubicBezTo>
                  <a:pt x="62" y="144"/>
                  <a:pt x="62" y="144"/>
                  <a:pt x="62" y="144"/>
                </a:cubicBezTo>
                <a:cubicBezTo>
                  <a:pt x="70" y="130"/>
                  <a:pt x="70" y="130"/>
                  <a:pt x="70" y="130"/>
                </a:cubicBezTo>
                <a:cubicBezTo>
                  <a:pt x="74" y="124"/>
                  <a:pt x="74" y="124"/>
                  <a:pt x="74" y="124"/>
                </a:cubicBezTo>
                <a:cubicBezTo>
                  <a:pt x="103" y="118"/>
                  <a:pt x="125" y="93"/>
                  <a:pt x="125" y="62"/>
                </a:cubicBezTo>
                <a:close/>
              </a:path>
            </a:pathLst>
          </a:custGeom>
          <a:solidFill>
            <a:schemeClr val="accent1"/>
          </a:solidFill>
          <a:ln>
            <a:noFill/>
          </a:ln>
        </p:spPr>
        <p:txBody>
          <a:bodyPr/>
          <a:lstStyle/>
          <a:p>
            <a:endParaRPr lang="zh-CN" altLang="en-US"/>
          </a:p>
        </p:txBody>
      </p:sp>
      <p:sp>
        <p:nvSpPr>
          <p:cNvPr id="6169" name="Rectangle 25"/>
          <p:cNvSpPr>
            <a:spLocks noChangeArrowheads="1"/>
          </p:cNvSpPr>
          <p:nvPr/>
        </p:nvSpPr>
        <p:spPr bwMode="auto">
          <a:xfrm>
            <a:off x="4924425" y="3503613"/>
            <a:ext cx="3511550" cy="123825"/>
          </a:xfrm>
          <a:prstGeom prst="rect">
            <a:avLst/>
          </a:prstGeom>
          <a:solidFill>
            <a:schemeClr val="bg1">
              <a:lumMod val="85000"/>
            </a:schemeClr>
          </a:solidFill>
          <a:ln>
            <a:noFill/>
          </a:ln>
        </p:spPr>
        <p:txBody>
          <a:bodyPr/>
          <a:lstStyle/>
          <a:p>
            <a:endParaRPr lang="zh-CN" altLang="en-US"/>
          </a:p>
        </p:txBody>
      </p:sp>
      <p:sp>
        <p:nvSpPr>
          <p:cNvPr id="6170" name="Rectangle 26"/>
          <p:cNvSpPr>
            <a:spLocks noChangeArrowheads="1"/>
          </p:cNvSpPr>
          <p:nvPr/>
        </p:nvSpPr>
        <p:spPr bwMode="auto">
          <a:xfrm>
            <a:off x="4924425" y="3503613"/>
            <a:ext cx="2951163" cy="123825"/>
          </a:xfrm>
          <a:prstGeom prst="rect">
            <a:avLst/>
          </a:prstGeom>
          <a:solidFill>
            <a:schemeClr val="tx1">
              <a:lumMod val="75000"/>
              <a:lumOff val="25000"/>
            </a:schemeClr>
          </a:solidFill>
          <a:ln>
            <a:noFill/>
          </a:ln>
        </p:spPr>
        <p:txBody>
          <a:bodyPr/>
          <a:lstStyle/>
          <a:p>
            <a:endParaRPr lang="zh-CN" altLang="en-US"/>
          </a:p>
        </p:txBody>
      </p:sp>
      <p:sp>
        <p:nvSpPr>
          <p:cNvPr id="6171" name="Rectangle 27"/>
          <p:cNvSpPr>
            <a:spLocks noChangeArrowheads="1"/>
          </p:cNvSpPr>
          <p:nvPr/>
        </p:nvSpPr>
        <p:spPr bwMode="auto">
          <a:xfrm>
            <a:off x="4924425" y="4038600"/>
            <a:ext cx="3511550" cy="123825"/>
          </a:xfrm>
          <a:prstGeom prst="rect">
            <a:avLst/>
          </a:prstGeom>
          <a:solidFill>
            <a:schemeClr val="bg1">
              <a:lumMod val="85000"/>
            </a:schemeClr>
          </a:solidFill>
          <a:ln>
            <a:noFill/>
          </a:ln>
        </p:spPr>
        <p:txBody>
          <a:bodyPr/>
          <a:lstStyle/>
          <a:p>
            <a:endParaRPr lang="zh-CN" altLang="en-US"/>
          </a:p>
        </p:txBody>
      </p:sp>
      <p:sp>
        <p:nvSpPr>
          <p:cNvPr id="6172" name="Rectangle 28"/>
          <p:cNvSpPr>
            <a:spLocks noChangeArrowheads="1"/>
          </p:cNvSpPr>
          <p:nvPr/>
        </p:nvSpPr>
        <p:spPr bwMode="auto">
          <a:xfrm>
            <a:off x="4924425" y="4038600"/>
            <a:ext cx="2089150" cy="123825"/>
          </a:xfrm>
          <a:prstGeom prst="rect">
            <a:avLst/>
          </a:prstGeom>
          <a:solidFill>
            <a:schemeClr val="accent1"/>
          </a:solidFill>
          <a:ln>
            <a:noFill/>
          </a:ln>
        </p:spPr>
        <p:txBody>
          <a:bodyPr/>
          <a:lstStyle/>
          <a:p>
            <a:endParaRPr lang="zh-CN" altLang="en-US"/>
          </a:p>
        </p:txBody>
      </p:sp>
      <p:sp>
        <p:nvSpPr>
          <p:cNvPr id="6173" name="Rectangle 29"/>
          <p:cNvSpPr>
            <a:spLocks noChangeArrowheads="1"/>
          </p:cNvSpPr>
          <p:nvPr/>
        </p:nvSpPr>
        <p:spPr bwMode="auto">
          <a:xfrm>
            <a:off x="7221538" y="2695575"/>
            <a:ext cx="21113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 typeface="Arial" panose="020B0604020202020204" pitchFamily="34" charset="0"/>
              <a:buNone/>
            </a:pPr>
            <a:r>
              <a:rPr lang="en-US" altLang="zh-CN" sz="800">
                <a:solidFill>
                  <a:srgbClr val="FFFFFF"/>
                </a:solidFill>
                <a:latin typeface="微软雅黑" panose="020B0503020204020204" pitchFamily="34" charset="-122"/>
                <a:ea typeface="微软雅黑" panose="020B0503020204020204" pitchFamily="34" charset="-122"/>
              </a:rPr>
              <a:t>75%</a:t>
            </a:r>
            <a:endParaRPr lang="en-US" altLang="zh-CN" sz="800">
              <a:ea typeface="微软雅黑" panose="020B0503020204020204" pitchFamily="34" charset="-122"/>
            </a:endParaRPr>
          </a:p>
        </p:txBody>
      </p:sp>
      <p:sp>
        <p:nvSpPr>
          <p:cNvPr id="6174" name="Freeform 30"/>
          <p:cNvSpPr/>
          <p:nvPr/>
        </p:nvSpPr>
        <p:spPr bwMode="auto">
          <a:xfrm>
            <a:off x="7731125" y="3160713"/>
            <a:ext cx="292100" cy="333375"/>
          </a:xfrm>
          <a:custGeom>
            <a:avLst/>
            <a:gdLst>
              <a:gd name="T0" fmla="*/ 125 w 125"/>
              <a:gd name="T1" fmla="*/ 62 h 144"/>
              <a:gd name="T2" fmla="*/ 62 w 125"/>
              <a:gd name="T3" fmla="*/ 0 h 144"/>
              <a:gd name="T4" fmla="*/ 0 w 125"/>
              <a:gd name="T5" fmla="*/ 62 h 144"/>
              <a:gd name="T6" fmla="*/ 51 w 125"/>
              <a:gd name="T7" fmla="*/ 124 h 144"/>
              <a:gd name="T8" fmla="*/ 55 w 125"/>
              <a:gd name="T9" fmla="*/ 130 h 144"/>
              <a:gd name="T10" fmla="*/ 62 w 125"/>
              <a:gd name="T11" fmla="*/ 144 h 144"/>
              <a:gd name="T12" fmla="*/ 70 w 125"/>
              <a:gd name="T13" fmla="*/ 130 h 144"/>
              <a:gd name="T14" fmla="*/ 74 w 125"/>
              <a:gd name="T15" fmla="*/ 124 h 144"/>
              <a:gd name="T16" fmla="*/ 125 w 125"/>
              <a:gd name="T17" fmla="*/ 6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4">
                <a:moveTo>
                  <a:pt x="125" y="62"/>
                </a:moveTo>
                <a:cubicBezTo>
                  <a:pt x="125" y="28"/>
                  <a:pt x="97" y="0"/>
                  <a:pt x="62" y="0"/>
                </a:cubicBezTo>
                <a:cubicBezTo>
                  <a:pt x="28" y="0"/>
                  <a:pt x="0" y="28"/>
                  <a:pt x="0" y="62"/>
                </a:cubicBezTo>
                <a:cubicBezTo>
                  <a:pt x="0" y="93"/>
                  <a:pt x="22" y="118"/>
                  <a:pt x="51" y="124"/>
                </a:cubicBezTo>
                <a:cubicBezTo>
                  <a:pt x="55" y="130"/>
                  <a:pt x="55" y="130"/>
                  <a:pt x="55" y="130"/>
                </a:cubicBezTo>
                <a:cubicBezTo>
                  <a:pt x="62" y="144"/>
                  <a:pt x="62" y="144"/>
                  <a:pt x="62" y="144"/>
                </a:cubicBezTo>
                <a:cubicBezTo>
                  <a:pt x="70" y="130"/>
                  <a:pt x="70" y="130"/>
                  <a:pt x="70" y="130"/>
                </a:cubicBezTo>
                <a:cubicBezTo>
                  <a:pt x="74" y="124"/>
                  <a:pt x="74" y="124"/>
                  <a:pt x="74" y="124"/>
                </a:cubicBezTo>
                <a:cubicBezTo>
                  <a:pt x="103" y="118"/>
                  <a:pt x="125" y="93"/>
                  <a:pt x="125" y="62"/>
                </a:cubicBezTo>
                <a:close/>
              </a:path>
            </a:pathLst>
          </a:custGeom>
          <a:solidFill>
            <a:schemeClr val="tx1">
              <a:lumMod val="75000"/>
              <a:lumOff val="25000"/>
            </a:schemeClr>
          </a:solidFill>
          <a:ln>
            <a:noFill/>
          </a:ln>
        </p:spPr>
        <p:txBody>
          <a:bodyPr/>
          <a:lstStyle/>
          <a:p>
            <a:endParaRPr lang="zh-CN" altLang="en-US"/>
          </a:p>
        </p:txBody>
      </p:sp>
      <p:sp>
        <p:nvSpPr>
          <p:cNvPr id="6175" name="Rectangle 31"/>
          <p:cNvSpPr>
            <a:spLocks noChangeArrowheads="1"/>
          </p:cNvSpPr>
          <p:nvPr/>
        </p:nvSpPr>
        <p:spPr bwMode="auto">
          <a:xfrm>
            <a:off x="7772400" y="3249613"/>
            <a:ext cx="21113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 typeface="Arial" panose="020B0604020202020204" pitchFamily="34" charset="0"/>
              <a:buNone/>
            </a:pPr>
            <a:r>
              <a:rPr lang="en-US" altLang="zh-CN" sz="800">
                <a:solidFill>
                  <a:srgbClr val="FFFFFF"/>
                </a:solidFill>
                <a:latin typeface="微软雅黑" panose="020B0503020204020204" pitchFamily="34" charset="-122"/>
                <a:ea typeface="微软雅黑" panose="020B0503020204020204" pitchFamily="34" charset="-122"/>
              </a:rPr>
              <a:t>85%</a:t>
            </a:r>
            <a:endParaRPr lang="en-US" altLang="zh-CN" sz="800">
              <a:ea typeface="微软雅黑" panose="020B0503020204020204" pitchFamily="34" charset="-122"/>
            </a:endParaRPr>
          </a:p>
        </p:txBody>
      </p:sp>
      <p:sp>
        <p:nvSpPr>
          <p:cNvPr id="6176" name="Freeform 32"/>
          <p:cNvSpPr/>
          <p:nvPr/>
        </p:nvSpPr>
        <p:spPr bwMode="auto">
          <a:xfrm>
            <a:off x="6869113" y="3694113"/>
            <a:ext cx="292100" cy="333375"/>
          </a:xfrm>
          <a:custGeom>
            <a:avLst/>
            <a:gdLst>
              <a:gd name="T0" fmla="*/ 125 w 125"/>
              <a:gd name="T1" fmla="*/ 62 h 144"/>
              <a:gd name="T2" fmla="*/ 62 w 125"/>
              <a:gd name="T3" fmla="*/ 0 h 144"/>
              <a:gd name="T4" fmla="*/ 0 w 125"/>
              <a:gd name="T5" fmla="*/ 62 h 144"/>
              <a:gd name="T6" fmla="*/ 51 w 125"/>
              <a:gd name="T7" fmla="*/ 124 h 144"/>
              <a:gd name="T8" fmla="*/ 55 w 125"/>
              <a:gd name="T9" fmla="*/ 130 h 144"/>
              <a:gd name="T10" fmla="*/ 62 w 125"/>
              <a:gd name="T11" fmla="*/ 144 h 144"/>
              <a:gd name="T12" fmla="*/ 70 w 125"/>
              <a:gd name="T13" fmla="*/ 130 h 144"/>
              <a:gd name="T14" fmla="*/ 74 w 125"/>
              <a:gd name="T15" fmla="*/ 124 h 144"/>
              <a:gd name="T16" fmla="*/ 125 w 125"/>
              <a:gd name="T17" fmla="*/ 6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4">
                <a:moveTo>
                  <a:pt x="125" y="62"/>
                </a:moveTo>
                <a:cubicBezTo>
                  <a:pt x="125" y="28"/>
                  <a:pt x="97" y="0"/>
                  <a:pt x="62" y="0"/>
                </a:cubicBezTo>
                <a:cubicBezTo>
                  <a:pt x="28" y="0"/>
                  <a:pt x="0" y="28"/>
                  <a:pt x="0" y="62"/>
                </a:cubicBezTo>
                <a:cubicBezTo>
                  <a:pt x="0" y="93"/>
                  <a:pt x="22" y="118"/>
                  <a:pt x="51" y="124"/>
                </a:cubicBezTo>
                <a:cubicBezTo>
                  <a:pt x="55" y="130"/>
                  <a:pt x="55" y="130"/>
                  <a:pt x="55" y="130"/>
                </a:cubicBezTo>
                <a:cubicBezTo>
                  <a:pt x="62" y="144"/>
                  <a:pt x="62" y="144"/>
                  <a:pt x="62" y="144"/>
                </a:cubicBezTo>
                <a:cubicBezTo>
                  <a:pt x="70" y="130"/>
                  <a:pt x="70" y="130"/>
                  <a:pt x="70" y="130"/>
                </a:cubicBezTo>
                <a:cubicBezTo>
                  <a:pt x="74" y="124"/>
                  <a:pt x="74" y="124"/>
                  <a:pt x="74" y="124"/>
                </a:cubicBezTo>
                <a:cubicBezTo>
                  <a:pt x="103" y="118"/>
                  <a:pt x="125" y="93"/>
                  <a:pt x="125" y="62"/>
                </a:cubicBezTo>
                <a:close/>
              </a:path>
            </a:pathLst>
          </a:custGeom>
          <a:solidFill>
            <a:schemeClr val="accent1"/>
          </a:solidFill>
          <a:ln>
            <a:noFill/>
          </a:ln>
        </p:spPr>
        <p:txBody>
          <a:bodyPr/>
          <a:lstStyle/>
          <a:p>
            <a:endParaRPr lang="zh-CN" altLang="en-US"/>
          </a:p>
        </p:txBody>
      </p:sp>
      <p:sp>
        <p:nvSpPr>
          <p:cNvPr id="6177" name="Rectangle 33"/>
          <p:cNvSpPr>
            <a:spLocks noChangeArrowheads="1"/>
          </p:cNvSpPr>
          <p:nvPr/>
        </p:nvSpPr>
        <p:spPr bwMode="auto">
          <a:xfrm>
            <a:off x="6910388" y="3783013"/>
            <a:ext cx="2111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 typeface="Arial" panose="020B0604020202020204" pitchFamily="34" charset="0"/>
              <a:buNone/>
            </a:pPr>
            <a:r>
              <a:rPr lang="en-US" altLang="zh-CN" sz="800">
                <a:solidFill>
                  <a:srgbClr val="FFFFFF"/>
                </a:solidFill>
                <a:latin typeface="微软雅黑" panose="020B0503020204020204" pitchFamily="34" charset="-122"/>
                <a:ea typeface="微软雅黑" panose="020B0503020204020204" pitchFamily="34" charset="-122"/>
              </a:rPr>
              <a:t>65%</a:t>
            </a:r>
            <a:endParaRPr lang="en-US" altLang="zh-CN" sz="800">
              <a:ea typeface="微软雅黑" panose="020B0503020204020204" pitchFamily="34" charset="-122"/>
            </a:endParaRPr>
          </a:p>
        </p:txBody>
      </p:sp>
      <p:sp>
        <p:nvSpPr>
          <p:cNvPr id="6178" name="Rectangle 34"/>
          <p:cNvSpPr>
            <a:spLocks noChangeArrowheads="1"/>
          </p:cNvSpPr>
          <p:nvPr/>
        </p:nvSpPr>
        <p:spPr bwMode="auto">
          <a:xfrm>
            <a:off x="4832350" y="2754313"/>
            <a:ext cx="63831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800" dirty="0">
                <a:solidFill>
                  <a:schemeClr val="tx1">
                    <a:lumMod val="75000"/>
                    <a:lumOff val="25000"/>
                  </a:schemeClr>
                </a:solidFill>
              </a:rPr>
              <a:t>Developer </a:t>
            </a:r>
            <a:endParaRPr lang="en-US" altLang="zh-CN" sz="800" dirty="0">
              <a:solidFill>
                <a:schemeClr val="tx1">
                  <a:lumMod val="75000"/>
                  <a:lumOff val="25000"/>
                </a:schemeClr>
              </a:solidFill>
            </a:endParaRPr>
          </a:p>
        </p:txBody>
      </p:sp>
      <p:sp>
        <p:nvSpPr>
          <p:cNvPr id="6179" name="Rectangle 35"/>
          <p:cNvSpPr>
            <a:spLocks noChangeArrowheads="1"/>
          </p:cNvSpPr>
          <p:nvPr/>
        </p:nvSpPr>
        <p:spPr bwMode="auto">
          <a:xfrm>
            <a:off x="4832350" y="3309938"/>
            <a:ext cx="57419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800">
                <a:solidFill>
                  <a:schemeClr val="tx1">
                    <a:lumMod val="75000"/>
                    <a:lumOff val="25000"/>
                  </a:schemeClr>
                </a:solidFill>
              </a:rPr>
              <a:t>Designer </a:t>
            </a:r>
            <a:endParaRPr lang="en-US" altLang="zh-CN" sz="800">
              <a:solidFill>
                <a:schemeClr val="tx1">
                  <a:lumMod val="75000"/>
                  <a:lumOff val="25000"/>
                </a:schemeClr>
              </a:solidFill>
            </a:endParaRPr>
          </a:p>
        </p:txBody>
      </p:sp>
      <p:sp>
        <p:nvSpPr>
          <p:cNvPr id="6180" name="Rectangle 36"/>
          <p:cNvSpPr>
            <a:spLocks noChangeArrowheads="1"/>
          </p:cNvSpPr>
          <p:nvPr/>
        </p:nvSpPr>
        <p:spPr bwMode="auto">
          <a:xfrm>
            <a:off x="4832350" y="3851275"/>
            <a:ext cx="660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800">
                <a:solidFill>
                  <a:schemeClr val="tx1">
                    <a:lumMod val="75000"/>
                    <a:lumOff val="25000"/>
                  </a:schemeClr>
                </a:solidFill>
              </a:rPr>
              <a:t>Marketing </a:t>
            </a:r>
            <a:endParaRPr lang="en-US" altLang="zh-CN" sz="800">
              <a:solidFill>
                <a:schemeClr val="tx1">
                  <a:lumMod val="75000"/>
                  <a:lumOff val="25000"/>
                </a:schemeClr>
              </a:solidFill>
            </a:endParaRPr>
          </a:p>
        </p:txBody>
      </p:sp>
      <p:sp>
        <p:nvSpPr>
          <p:cNvPr id="6181" name="Line 37"/>
          <p:cNvSpPr>
            <a:spLocks noChangeShapeType="1"/>
          </p:cNvSpPr>
          <p:nvPr/>
        </p:nvSpPr>
        <p:spPr bwMode="auto">
          <a:xfrm>
            <a:off x="4567238" y="2343150"/>
            <a:ext cx="0" cy="2087563"/>
          </a:xfrm>
          <a:prstGeom prst="line">
            <a:avLst/>
          </a:prstGeom>
          <a:noFill/>
          <a:ln w="6350">
            <a:solidFill>
              <a:schemeClr val="tx1">
                <a:lumMod val="50000"/>
                <a:lumOff val="50000"/>
              </a:schemeClr>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2" name="Rectangle 38"/>
          <p:cNvSpPr>
            <a:spLocks noChangeArrowheads="1"/>
          </p:cNvSpPr>
          <p:nvPr/>
        </p:nvSpPr>
        <p:spPr bwMode="auto">
          <a:xfrm>
            <a:off x="1452563" y="2859088"/>
            <a:ext cx="143827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en-US" sz="1000" b="1">
                <a:solidFill>
                  <a:schemeClr val="bg1"/>
                </a:solidFill>
              </a:rPr>
              <a:t>MARKETING</a:t>
            </a:r>
            <a:endParaRPr lang="zh-CN" altLang="en-US" sz="1000" b="1">
              <a:solidFill>
                <a:schemeClr val="bg1"/>
              </a:solidFill>
            </a:endParaRPr>
          </a:p>
          <a:p>
            <a:pPr algn="ctr">
              <a:lnSpc>
                <a:spcPct val="120000"/>
              </a:lnSpc>
              <a:buFont typeface="Arial" panose="020B0604020202020204" pitchFamily="34" charset="0"/>
              <a:buNone/>
            </a:pPr>
            <a:r>
              <a:rPr lang="en-US" altLang="zh-CN" sz="800">
                <a:solidFill>
                  <a:schemeClr val="bg1"/>
                </a:solidFill>
              </a:rPr>
              <a:t>We have many PowerPoint </a:t>
            </a:r>
            <a:r>
              <a:rPr lang="zh-CN" altLang="en-US" sz="800">
                <a:solidFill>
                  <a:schemeClr val="bg1"/>
                </a:solidFill>
              </a:rPr>
              <a:t>templates</a:t>
            </a:r>
            <a:r>
              <a:rPr lang="en-US" altLang="zh-CN" sz="800">
                <a:solidFill>
                  <a:schemeClr val="bg1"/>
                </a:solidFill>
              </a:rPr>
              <a:t> that has been specifically designed to help anyone that is stepping into the world of PowerPoint for the very first time. </a:t>
            </a:r>
            <a:endParaRPr lang="zh-CN" altLang="en-US" sz="800">
              <a:solidFill>
                <a:schemeClr val="bg1"/>
              </a:solidFill>
            </a:endParaRPr>
          </a:p>
        </p:txBody>
      </p:sp>
      <p:sp>
        <p:nvSpPr>
          <p:cNvPr id="75" name="TextBox 74"/>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sym typeface="+mn-ea"/>
              </a:rPr>
              <a:t>运营成本风险评估</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6"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8" name="Oval 32"/>
          <p:cNvSpPr>
            <a:spLocks noChangeArrowheads="1"/>
          </p:cNvSpPr>
          <p:nvPr/>
        </p:nvSpPr>
        <p:spPr bwMode="auto">
          <a:xfrm>
            <a:off x="531813" y="2336800"/>
            <a:ext cx="444500" cy="444500"/>
          </a:xfrm>
          <a:prstGeom prst="ellipse">
            <a:avLst/>
          </a:prstGeom>
          <a:solidFill>
            <a:schemeClr val="tx1">
              <a:lumMod val="75000"/>
              <a:lumOff val="25000"/>
            </a:schemeClr>
          </a:solidFill>
          <a:ln>
            <a:noFill/>
          </a:ln>
        </p:spPr>
        <p:txBody>
          <a:bodyPr/>
          <a:lstStyle/>
          <a:p>
            <a:endParaRPr lang="zh-CN" altLang="en-US"/>
          </a:p>
        </p:txBody>
      </p:sp>
      <p:sp>
        <p:nvSpPr>
          <p:cNvPr id="29729" name="Oval 33"/>
          <p:cNvSpPr>
            <a:spLocks noChangeArrowheads="1"/>
          </p:cNvSpPr>
          <p:nvPr/>
        </p:nvSpPr>
        <p:spPr bwMode="auto">
          <a:xfrm>
            <a:off x="531813" y="2984500"/>
            <a:ext cx="444500" cy="444500"/>
          </a:xfrm>
          <a:prstGeom prst="ellipse">
            <a:avLst/>
          </a:prstGeom>
          <a:solidFill>
            <a:schemeClr val="accent1"/>
          </a:solidFill>
          <a:ln>
            <a:noFill/>
          </a:ln>
        </p:spPr>
        <p:txBody>
          <a:bodyPr/>
          <a:lstStyle/>
          <a:p>
            <a:endParaRPr lang="zh-CN" altLang="en-US"/>
          </a:p>
        </p:txBody>
      </p:sp>
      <p:sp>
        <p:nvSpPr>
          <p:cNvPr id="29730" name="Oval 34"/>
          <p:cNvSpPr>
            <a:spLocks noChangeArrowheads="1"/>
          </p:cNvSpPr>
          <p:nvPr/>
        </p:nvSpPr>
        <p:spPr bwMode="auto">
          <a:xfrm>
            <a:off x="531813" y="3668713"/>
            <a:ext cx="444500" cy="444500"/>
          </a:xfrm>
          <a:prstGeom prst="ellipse">
            <a:avLst/>
          </a:prstGeom>
          <a:solidFill>
            <a:schemeClr val="tx1">
              <a:lumMod val="75000"/>
              <a:lumOff val="25000"/>
            </a:schemeClr>
          </a:solidFill>
          <a:ln>
            <a:noFill/>
          </a:ln>
        </p:spPr>
        <p:txBody>
          <a:bodyPr/>
          <a:lstStyle/>
          <a:p>
            <a:endParaRPr lang="zh-CN" altLang="en-US"/>
          </a:p>
        </p:txBody>
      </p:sp>
      <p:sp>
        <p:nvSpPr>
          <p:cNvPr id="29727" name="Oval 31"/>
          <p:cNvSpPr>
            <a:spLocks noChangeArrowheads="1"/>
          </p:cNvSpPr>
          <p:nvPr/>
        </p:nvSpPr>
        <p:spPr bwMode="auto">
          <a:xfrm>
            <a:off x="531813" y="1687513"/>
            <a:ext cx="444500" cy="444500"/>
          </a:xfrm>
          <a:prstGeom prst="ellipse">
            <a:avLst/>
          </a:prstGeom>
          <a:solidFill>
            <a:schemeClr val="accent1"/>
          </a:solidFill>
          <a:ln>
            <a:noFill/>
          </a:ln>
        </p:spPr>
        <p:txBody>
          <a:bodyPr/>
          <a:lstStyle/>
          <a:p>
            <a:endParaRPr lang="zh-CN" altLang="en-US"/>
          </a:p>
        </p:txBody>
      </p:sp>
      <p:sp>
        <p:nvSpPr>
          <p:cNvPr id="29705" name="Rectangle 9"/>
          <p:cNvSpPr>
            <a:spLocks noChangeArrowheads="1"/>
          </p:cNvSpPr>
          <p:nvPr/>
        </p:nvSpPr>
        <p:spPr bwMode="auto">
          <a:xfrm>
            <a:off x="5684838" y="2051050"/>
            <a:ext cx="3459162" cy="1668463"/>
          </a:xfrm>
          <a:prstGeom prst="rect">
            <a:avLst/>
          </a:prstGeom>
          <a:solidFill>
            <a:schemeClr val="accent1"/>
          </a:solidFill>
          <a:ln>
            <a:noFill/>
          </a:ln>
          <a:effectLst/>
        </p:spPr>
        <p:txBody>
          <a:bodyPr wrap="none" anchor="ctr"/>
          <a:lstStyle/>
          <a:p>
            <a:endParaRPr lang="zh-CN" altLang="en-US"/>
          </a:p>
        </p:txBody>
      </p:sp>
      <p:grpSp>
        <p:nvGrpSpPr>
          <p:cNvPr id="29706" name="Group 10"/>
          <p:cNvGrpSpPr/>
          <p:nvPr/>
        </p:nvGrpSpPr>
        <p:grpSpPr bwMode="auto">
          <a:xfrm>
            <a:off x="2733675" y="1922463"/>
            <a:ext cx="3675063" cy="2474912"/>
            <a:chOff x="0" y="0"/>
            <a:chExt cx="2724" cy="1835"/>
          </a:xfrm>
        </p:grpSpPr>
        <p:sp>
          <p:nvSpPr>
            <p:cNvPr id="29707" name="Oval 11"/>
            <p:cNvSpPr>
              <a:spLocks noChangeArrowheads="1"/>
            </p:cNvSpPr>
            <p:nvPr/>
          </p:nvSpPr>
          <p:spPr bwMode="auto">
            <a:xfrm flipV="1">
              <a:off x="0" y="1755"/>
              <a:ext cx="2724" cy="8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708" name="Group 12"/>
            <p:cNvGrpSpPr/>
            <p:nvPr/>
          </p:nvGrpSpPr>
          <p:grpSpPr bwMode="auto">
            <a:xfrm>
              <a:off x="240" y="0"/>
              <a:ext cx="2246" cy="1810"/>
              <a:chOff x="0" y="0"/>
              <a:chExt cx="2556" cy="1958"/>
            </a:xfrm>
          </p:grpSpPr>
          <p:pic>
            <p:nvPicPr>
              <p:cNvPr id="29709" name="Picture 13" descr="apple ico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2556" cy="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0" name="Rectangle 14" descr="Money"/>
              <p:cNvSpPr>
                <a:spLocks noChangeArrowheads="1"/>
              </p:cNvSpPr>
              <p:nvPr/>
            </p:nvSpPr>
            <p:spPr bwMode="auto">
              <a:xfrm>
                <a:off x="99" y="100"/>
                <a:ext cx="2358" cy="1336"/>
              </a:xfrm>
              <a:prstGeom prst="rect">
                <a:avLst/>
              </a:prstGeom>
              <a:blipFill dpi="0" rotWithShape="1">
                <a:blip r:embed="rId2"/>
                <a:srcRect/>
                <a:stretch>
                  <a:fillRect b="-16791"/>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9711" name="Rectangle 15"/>
          <p:cNvSpPr>
            <a:spLocks noChangeArrowheads="1"/>
          </p:cNvSpPr>
          <p:nvPr/>
        </p:nvSpPr>
        <p:spPr bwMode="auto">
          <a:xfrm>
            <a:off x="6259513" y="2270125"/>
            <a:ext cx="25606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00" b="1">
                <a:solidFill>
                  <a:schemeClr val="bg1"/>
                </a:solidFill>
              </a:rPr>
              <a:t>随着平台上的商家和订单激增，各种会引起公司声誉变差的事件会不时。一方面产品质量问题等问题，受到顾客投诉等。另一方面，智栏品牌打响后，盗版产品可能大行其道，受劣币驱逐良币影响，引发我们公司的品牌口碑危机。这些问题一旦处理不好就可能会酿成无可挽回的后果，如公司倒闭等。</a:t>
            </a:r>
            <a:endParaRPr lang="en-US" altLang="zh-CN" sz="1000" b="1">
              <a:solidFill>
                <a:schemeClr val="bg1"/>
              </a:solidFill>
            </a:endParaRPr>
          </a:p>
        </p:txBody>
      </p:sp>
      <p:grpSp>
        <p:nvGrpSpPr>
          <p:cNvPr id="29712" name="Group 16"/>
          <p:cNvGrpSpPr/>
          <p:nvPr/>
        </p:nvGrpSpPr>
        <p:grpSpPr bwMode="auto">
          <a:xfrm>
            <a:off x="668338" y="1801813"/>
            <a:ext cx="171450" cy="222250"/>
            <a:chOff x="0" y="0"/>
            <a:chExt cx="184" cy="236"/>
          </a:xfrm>
        </p:grpSpPr>
        <p:sp>
          <p:nvSpPr>
            <p:cNvPr id="29713" name="Freeform 17"/>
            <p:cNvSpPr/>
            <p:nvPr/>
          </p:nvSpPr>
          <p:spPr bwMode="auto">
            <a:xfrm>
              <a:off x="0" y="0"/>
              <a:ext cx="184" cy="236"/>
            </a:xfrm>
            <a:custGeom>
              <a:avLst/>
              <a:gdLst>
                <a:gd name="T0" fmla="*/ 19 w 84"/>
                <a:gd name="T1" fmla="*/ 98 h 108"/>
                <a:gd name="T2" fmla="*/ 10 w 84"/>
                <a:gd name="T3" fmla="*/ 98 h 108"/>
                <a:gd name="T4" fmla="*/ 10 w 84"/>
                <a:gd name="T5" fmla="*/ 9 h 108"/>
                <a:gd name="T6" fmla="*/ 79 w 84"/>
                <a:gd name="T7" fmla="*/ 9 h 108"/>
                <a:gd name="T8" fmla="*/ 84 w 84"/>
                <a:gd name="T9" fmla="*/ 5 h 108"/>
                <a:gd name="T10" fmla="*/ 79 w 84"/>
                <a:gd name="T11" fmla="*/ 0 h 108"/>
                <a:gd name="T12" fmla="*/ 5 w 84"/>
                <a:gd name="T13" fmla="*/ 0 h 108"/>
                <a:gd name="T14" fmla="*/ 0 w 84"/>
                <a:gd name="T15" fmla="*/ 5 h 108"/>
                <a:gd name="T16" fmla="*/ 0 w 84"/>
                <a:gd name="T17" fmla="*/ 103 h 108"/>
                <a:gd name="T18" fmla="*/ 5 w 84"/>
                <a:gd name="T19" fmla="*/ 108 h 108"/>
                <a:gd name="T20" fmla="*/ 19 w 84"/>
                <a:gd name="T21" fmla="*/ 108 h 108"/>
                <a:gd name="T22" fmla="*/ 23 w 84"/>
                <a:gd name="T23" fmla="*/ 103 h 108"/>
                <a:gd name="T24" fmla="*/ 19 w 84"/>
                <a:gd name="T25"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08">
                  <a:moveTo>
                    <a:pt x="19" y="98"/>
                  </a:moveTo>
                  <a:cubicBezTo>
                    <a:pt x="10" y="98"/>
                    <a:pt x="10" y="98"/>
                    <a:pt x="10" y="98"/>
                  </a:cubicBezTo>
                  <a:cubicBezTo>
                    <a:pt x="10" y="9"/>
                    <a:pt x="10" y="9"/>
                    <a:pt x="10" y="9"/>
                  </a:cubicBezTo>
                  <a:cubicBezTo>
                    <a:pt x="79" y="9"/>
                    <a:pt x="79" y="9"/>
                    <a:pt x="79" y="9"/>
                  </a:cubicBezTo>
                  <a:cubicBezTo>
                    <a:pt x="82" y="9"/>
                    <a:pt x="84" y="7"/>
                    <a:pt x="84" y="5"/>
                  </a:cubicBezTo>
                  <a:cubicBezTo>
                    <a:pt x="84" y="2"/>
                    <a:pt x="82" y="0"/>
                    <a:pt x="79" y="0"/>
                  </a:cubicBezTo>
                  <a:cubicBezTo>
                    <a:pt x="5" y="0"/>
                    <a:pt x="5" y="0"/>
                    <a:pt x="5" y="0"/>
                  </a:cubicBezTo>
                  <a:cubicBezTo>
                    <a:pt x="3" y="0"/>
                    <a:pt x="0" y="2"/>
                    <a:pt x="0" y="5"/>
                  </a:cubicBezTo>
                  <a:cubicBezTo>
                    <a:pt x="0" y="103"/>
                    <a:pt x="0" y="103"/>
                    <a:pt x="0" y="103"/>
                  </a:cubicBezTo>
                  <a:cubicBezTo>
                    <a:pt x="0" y="106"/>
                    <a:pt x="3" y="108"/>
                    <a:pt x="5" y="108"/>
                  </a:cubicBezTo>
                  <a:cubicBezTo>
                    <a:pt x="19" y="108"/>
                    <a:pt x="19" y="108"/>
                    <a:pt x="19" y="108"/>
                  </a:cubicBezTo>
                  <a:cubicBezTo>
                    <a:pt x="21" y="108"/>
                    <a:pt x="23" y="106"/>
                    <a:pt x="23" y="103"/>
                  </a:cubicBezTo>
                  <a:cubicBezTo>
                    <a:pt x="23" y="100"/>
                    <a:pt x="21" y="98"/>
                    <a:pt x="19" y="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4" name="Freeform 18"/>
            <p:cNvSpPr/>
            <p:nvPr/>
          </p:nvSpPr>
          <p:spPr bwMode="auto">
            <a:xfrm>
              <a:off x="116" y="138"/>
              <a:ext cx="68" cy="98"/>
            </a:xfrm>
            <a:custGeom>
              <a:avLst/>
              <a:gdLst>
                <a:gd name="T0" fmla="*/ 26 w 31"/>
                <a:gd name="T1" fmla="*/ 0 h 45"/>
                <a:gd name="T2" fmla="*/ 21 w 31"/>
                <a:gd name="T3" fmla="*/ 5 h 45"/>
                <a:gd name="T4" fmla="*/ 21 w 31"/>
                <a:gd name="T5" fmla="*/ 35 h 45"/>
                <a:gd name="T6" fmla="*/ 4 w 31"/>
                <a:gd name="T7" fmla="*/ 35 h 45"/>
                <a:gd name="T8" fmla="*/ 0 w 31"/>
                <a:gd name="T9" fmla="*/ 40 h 45"/>
                <a:gd name="T10" fmla="*/ 4 w 31"/>
                <a:gd name="T11" fmla="*/ 45 h 45"/>
                <a:gd name="T12" fmla="*/ 26 w 31"/>
                <a:gd name="T13" fmla="*/ 45 h 45"/>
                <a:gd name="T14" fmla="*/ 29 w 31"/>
                <a:gd name="T15" fmla="*/ 43 h 45"/>
                <a:gd name="T16" fmla="*/ 31 w 31"/>
                <a:gd name="T17" fmla="*/ 40 h 45"/>
                <a:gd name="T18" fmla="*/ 31 w 31"/>
                <a:gd name="T19" fmla="*/ 5 h 45"/>
                <a:gd name="T20" fmla="*/ 26 w 3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6" y="0"/>
                  </a:moveTo>
                  <a:cubicBezTo>
                    <a:pt x="23" y="0"/>
                    <a:pt x="21" y="2"/>
                    <a:pt x="21" y="5"/>
                  </a:cubicBezTo>
                  <a:cubicBezTo>
                    <a:pt x="21" y="35"/>
                    <a:pt x="21" y="35"/>
                    <a:pt x="21" y="35"/>
                  </a:cubicBezTo>
                  <a:cubicBezTo>
                    <a:pt x="4" y="35"/>
                    <a:pt x="4" y="35"/>
                    <a:pt x="4" y="35"/>
                  </a:cubicBezTo>
                  <a:cubicBezTo>
                    <a:pt x="2" y="35"/>
                    <a:pt x="0" y="37"/>
                    <a:pt x="0" y="40"/>
                  </a:cubicBezTo>
                  <a:cubicBezTo>
                    <a:pt x="0" y="43"/>
                    <a:pt x="2" y="45"/>
                    <a:pt x="4" y="45"/>
                  </a:cubicBezTo>
                  <a:cubicBezTo>
                    <a:pt x="26" y="45"/>
                    <a:pt x="26" y="45"/>
                    <a:pt x="26" y="45"/>
                  </a:cubicBezTo>
                  <a:cubicBezTo>
                    <a:pt x="27" y="45"/>
                    <a:pt x="28" y="44"/>
                    <a:pt x="29" y="43"/>
                  </a:cubicBezTo>
                  <a:cubicBezTo>
                    <a:pt x="30" y="42"/>
                    <a:pt x="31" y="41"/>
                    <a:pt x="31" y="40"/>
                  </a:cubicBezTo>
                  <a:cubicBezTo>
                    <a:pt x="31" y="5"/>
                    <a:pt x="31" y="5"/>
                    <a:pt x="31" y="5"/>
                  </a:cubicBezTo>
                  <a:cubicBezTo>
                    <a:pt x="31" y="2"/>
                    <a:pt x="29"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5" name="Freeform 19"/>
            <p:cNvSpPr>
              <a:spLocks noEditPoints="1"/>
            </p:cNvSpPr>
            <p:nvPr/>
          </p:nvSpPr>
          <p:spPr bwMode="auto">
            <a:xfrm>
              <a:off x="66" y="51"/>
              <a:ext cx="113" cy="163"/>
            </a:xfrm>
            <a:custGeom>
              <a:avLst/>
              <a:gdLst>
                <a:gd name="T0" fmla="*/ 45 w 52"/>
                <a:gd name="T1" fmla="*/ 1 h 75"/>
                <a:gd name="T2" fmla="*/ 40 w 52"/>
                <a:gd name="T3" fmla="*/ 0 h 75"/>
                <a:gd name="T4" fmla="*/ 30 w 52"/>
                <a:gd name="T5" fmla="*/ 5 h 75"/>
                <a:gd name="T6" fmla="*/ 1 w 52"/>
                <a:gd name="T7" fmla="*/ 57 h 75"/>
                <a:gd name="T8" fmla="*/ 0 w 52"/>
                <a:gd name="T9" fmla="*/ 59 h 75"/>
                <a:gd name="T10" fmla="*/ 0 w 52"/>
                <a:gd name="T11" fmla="*/ 71 h 75"/>
                <a:gd name="T12" fmla="*/ 3 w 52"/>
                <a:gd name="T13" fmla="*/ 75 h 75"/>
                <a:gd name="T14" fmla="*/ 5 w 52"/>
                <a:gd name="T15" fmla="*/ 75 h 75"/>
                <a:gd name="T16" fmla="*/ 7 w 52"/>
                <a:gd name="T17" fmla="*/ 75 h 75"/>
                <a:gd name="T18" fmla="*/ 18 w 52"/>
                <a:gd name="T19" fmla="*/ 69 h 75"/>
                <a:gd name="T20" fmla="*/ 19 w 52"/>
                <a:gd name="T21" fmla="*/ 67 h 75"/>
                <a:gd name="T22" fmla="*/ 49 w 52"/>
                <a:gd name="T23" fmla="*/ 16 h 75"/>
                <a:gd name="T24" fmla="*/ 45 w 52"/>
                <a:gd name="T25" fmla="*/ 1 h 75"/>
                <a:gd name="T26" fmla="*/ 41 w 52"/>
                <a:gd name="T27" fmla="*/ 11 h 75"/>
                <a:gd name="T28" fmla="*/ 12 w 52"/>
                <a:gd name="T29" fmla="*/ 62 h 75"/>
                <a:gd name="T30" fmla="*/ 9 w 52"/>
                <a:gd name="T31" fmla="*/ 63 h 75"/>
                <a:gd name="T32" fmla="*/ 9 w 52"/>
                <a:gd name="T33" fmla="*/ 60 h 75"/>
                <a:gd name="T34" fmla="*/ 38 w 52"/>
                <a:gd name="T35" fmla="*/ 10 h 75"/>
                <a:gd name="T36" fmla="*/ 41 w 52"/>
                <a:gd name="T37" fmla="*/ 9 h 75"/>
                <a:gd name="T38" fmla="*/ 41 w 52"/>
                <a:gd name="T39"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75">
                  <a:moveTo>
                    <a:pt x="45" y="1"/>
                  </a:moveTo>
                  <a:cubicBezTo>
                    <a:pt x="44" y="0"/>
                    <a:pt x="42" y="0"/>
                    <a:pt x="40" y="0"/>
                  </a:cubicBezTo>
                  <a:cubicBezTo>
                    <a:pt x="36" y="0"/>
                    <a:pt x="32" y="2"/>
                    <a:pt x="30" y="5"/>
                  </a:cubicBezTo>
                  <a:cubicBezTo>
                    <a:pt x="1" y="57"/>
                    <a:pt x="1" y="57"/>
                    <a:pt x="1" y="57"/>
                  </a:cubicBezTo>
                  <a:cubicBezTo>
                    <a:pt x="0" y="57"/>
                    <a:pt x="0" y="58"/>
                    <a:pt x="0" y="59"/>
                  </a:cubicBezTo>
                  <a:cubicBezTo>
                    <a:pt x="0" y="71"/>
                    <a:pt x="0" y="71"/>
                    <a:pt x="0" y="71"/>
                  </a:cubicBezTo>
                  <a:cubicBezTo>
                    <a:pt x="1" y="72"/>
                    <a:pt x="1" y="74"/>
                    <a:pt x="3" y="75"/>
                  </a:cubicBezTo>
                  <a:cubicBezTo>
                    <a:pt x="3" y="75"/>
                    <a:pt x="4" y="75"/>
                    <a:pt x="5" y="75"/>
                  </a:cubicBezTo>
                  <a:cubicBezTo>
                    <a:pt x="6" y="75"/>
                    <a:pt x="7" y="75"/>
                    <a:pt x="7" y="75"/>
                  </a:cubicBezTo>
                  <a:cubicBezTo>
                    <a:pt x="18" y="69"/>
                    <a:pt x="18" y="69"/>
                    <a:pt x="18" y="69"/>
                  </a:cubicBezTo>
                  <a:cubicBezTo>
                    <a:pt x="18" y="69"/>
                    <a:pt x="19" y="68"/>
                    <a:pt x="19" y="67"/>
                  </a:cubicBezTo>
                  <a:cubicBezTo>
                    <a:pt x="49" y="16"/>
                    <a:pt x="49" y="16"/>
                    <a:pt x="49" y="16"/>
                  </a:cubicBezTo>
                  <a:cubicBezTo>
                    <a:pt x="52" y="11"/>
                    <a:pt x="50" y="4"/>
                    <a:pt x="45" y="1"/>
                  </a:cubicBezTo>
                  <a:close/>
                  <a:moveTo>
                    <a:pt x="41" y="11"/>
                  </a:moveTo>
                  <a:cubicBezTo>
                    <a:pt x="12" y="62"/>
                    <a:pt x="12" y="62"/>
                    <a:pt x="12" y="62"/>
                  </a:cubicBezTo>
                  <a:cubicBezTo>
                    <a:pt x="9" y="63"/>
                    <a:pt x="9" y="63"/>
                    <a:pt x="9" y="63"/>
                  </a:cubicBezTo>
                  <a:cubicBezTo>
                    <a:pt x="9" y="60"/>
                    <a:pt x="9" y="60"/>
                    <a:pt x="9" y="60"/>
                  </a:cubicBezTo>
                  <a:cubicBezTo>
                    <a:pt x="38" y="10"/>
                    <a:pt x="38" y="10"/>
                    <a:pt x="38" y="10"/>
                  </a:cubicBezTo>
                  <a:cubicBezTo>
                    <a:pt x="39" y="9"/>
                    <a:pt x="40" y="9"/>
                    <a:pt x="41" y="9"/>
                  </a:cubicBezTo>
                  <a:cubicBezTo>
                    <a:pt x="41" y="10"/>
                    <a:pt x="42" y="11"/>
                    <a:pt x="41"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6" name="Freeform 20"/>
            <p:cNvSpPr/>
            <p:nvPr/>
          </p:nvSpPr>
          <p:spPr bwMode="auto">
            <a:xfrm>
              <a:off x="35" y="68"/>
              <a:ext cx="70" cy="20"/>
            </a:xfrm>
            <a:custGeom>
              <a:avLst/>
              <a:gdLst>
                <a:gd name="T0" fmla="*/ 32 w 32"/>
                <a:gd name="T1" fmla="*/ 4 h 9"/>
                <a:gd name="T2" fmla="*/ 28 w 32"/>
                <a:gd name="T3" fmla="*/ 0 h 9"/>
                <a:gd name="T4" fmla="*/ 4 w 32"/>
                <a:gd name="T5" fmla="*/ 0 h 9"/>
                <a:gd name="T6" fmla="*/ 0 w 32"/>
                <a:gd name="T7" fmla="*/ 4 h 9"/>
                <a:gd name="T8" fmla="*/ 4 w 32"/>
                <a:gd name="T9" fmla="*/ 9 h 9"/>
                <a:gd name="T10" fmla="*/ 28 w 32"/>
                <a:gd name="T11" fmla="*/ 9 h 9"/>
                <a:gd name="T12" fmla="*/ 32 w 32"/>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32" y="4"/>
                  </a:moveTo>
                  <a:cubicBezTo>
                    <a:pt x="32" y="2"/>
                    <a:pt x="30" y="0"/>
                    <a:pt x="28" y="0"/>
                  </a:cubicBezTo>
                  <a:cubicBezTo>
                    <a:pt x="4" y="0"/>
                    <a:pt x="4" y="0"/>
                    <a:pt x="4" y="0"/>
                  </a:cubicBezTo>
                  <a:cubicBezTo>
                    <a:pt x="2" y="0"/>
                    <a:pt x="0" y="2"/>
                    <a:pt x="0" y="4"/>
                  </a:cubicBezTo>
                  <a:cubicBezTo>
                    <a:pt x="0" y="7"/>
                    <a:pt x="2" y="9"/>
                    <a:pt x="4" y="9"/>
                  </a:cubicBezTo>
                  <a:cubicBezTo>
                    <a:pt x="28" y="9"/>
                    <a:pt x="28" y="9"/>
                    <a:pt x="28" y="9"/>
                  </a:cubicBezTo>
                  <a:cubicBezTo>
                    <a:pt x="30" y="9"/>
                    <a:pt x="32" y="7"/>
                    <a:pt x="3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7" name="Freeform 21"/>
            <p:cNvSpPr/>
            <p:nvPr/>
          </p:nvSpPr>
          <p:spPr bwMode="auto">
            <a:xfrm>
              <a:off x="35" y="107"/>
              <a:ext cx="46" cy="20"/>
            </a:xfrm>
            <a:custGeom>
              <a:avLst/>
              <a:gdLst>
                <a:gd name="T0" fmla="*/ 4 w 21"/>
                <a:gd name="T1" fmla="*/ 0 h 9"/>
                <a:gd name="T2" fmla="*/ 0 w 21"/>
                <a:gd name="T3" fmla="*/ 4 h 9"/>
                <a:gd name="T4" fmla="*/ 4 w 21"/>
                <a:gd name="T5" fmla="*/ 9 h 9"/>
                <a:gd name="T6" fmla="*/ 16 w 21"/>
                <a:gd name="T7" fmla="*/ 9 h 9"/>
                <a:gd name="T8" fmla="*/ 21 w 21"/>
                <a:gd name="T9" fmla="*/ 4 h 9"/>
                <a:gd name="T10" fmla="*/ 16 w 21"/>
                <a:gd name="T11" fmla="*/ 0 h 9"/>
                <a:gd name="T12" fmla="*/ 4 w 2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4" y="0"/>
                  </a:moveTo>
                  <a:cubicBezTo>
                    <a:pt x="2" y="0"/>
                    <a:pt x="0" y="2"/>
                    <a:pt x="0" y="4"/>
                  </a:cubicBezTo>
                  <a:cubicBezTo>
                    <a:pt x="0" y="7"/>
                    <a:pt x="2" y="9"/>
                    <a:pt x="4" y="9"/>
                  </a:cubicBezTo>
                  <a:cubicBezTo>
                    <a:pt x="16" y="9"/>
                    <a:pt x="16" y="9"/>
                    <a:pt x="16" y="9"/>
                  </a:cubicBezTo>
                  <a:cubicBezTo>
                    <a:pt x="19" y="9"/>
                    <a:pt x="21" y="7"/>
                    <a:pt x="21" y="4"/>
                  </a:cubicBezTo>
                  <a:cubicBezTo>
                    <a:pt x="21" y="2"/>
                    <a:pt x="19" y="0"/>
                    <a:pt x="16"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9718" name="Group 22"/>
          <p:cNvGrpSpPr/>
          <p:nvPr/>
        </p:nvGrpSpPr>
        <p:grpSpPr bwMode="auto">
          <a:xfrm>
            <a:off x="642938" y="3783013"/>
            <a:ext cx="219075" cy="222250"/>
            <a:chOff x="0" y="0"/>
            <a:chExt cx="233" cy="236"/>
          </a:xfrm>
        </p:grpSpPr>
        <p:sp>
          <p:nvSpPr>
            <p:cNvPr id="29719" name="Freeform 23"/>
            <p:cNvSpPr>
              <a:spLocks noEditPoints="1"/>
            </p:cNvSpPr>
            <p:nvPr/>
          </p:nvSpPr>
          <p:spPr bwMode="auto">
            <a:xfrm>
              <a:off x="0" y="0"/>
              <a:ext cx="233" cy="236"/>
            </a:xfrm>
            <a:custGeom>
              <a:avLst/>
              <a:gdLst>
                <a:gd name="T0" fmla="*/ 103 w 107"/>
                <a:gd name="T1" fmla="*/ 42 h 108"/>
                <a:gd name="T2" fmla="*/ 93 w 107"/>
                <a:gd name="T3" fmla="*/ 35 h 108"/>
                <a:gd name="T4" fmla="*/ 97 w 107"/>
                <a:gd name="T5" fmla="*/ 22 h 108"/>
                <a:gd name="T6" fmla="*/ 80 w 107"/>
                <a:gd name="T7" fmla="*/ 10 h 108"/>
                <a:gd name="T8" fmla="*/ 68 w 107"/>
                <a:gd name="T9" fmla="*/ 12 h 108"/>
                <a:gd name="T10" fmla="*/ 62 w 107"/>
                <a:gd name="T11" fmla="*/ 1 h 108"/>
                <a:gd name="T12" fmla="*/ 42 w 107"/>
                <a:gd name="T13" fmla="*/ 4 h 108"/>
                <a:gd name="T14" fmla="*/ 34 w 107"/>
                <a:gd name="T15" fmla="*/ 14 h 108"/>
                <a:gd name="T16" fmla="*/ 22 w 107"/>
                <a:gd name="T17" fmla="*/ 11 h 108"/>
                <a:gd name="T18" fmla="*/ 10 w 107"/>
                <a:gd name="T19" fmla="*/ 27 h 108"/>
                <a:gd name="T20" fmla="*/ 12 w 107"/>
                <a:gd name="T21" fmla="*/ 39 h 108"/>
                <a:gd name="T22" fmla="*/ 0 w 107"/>
                <a:gd name="T23" fmla="*/ 46 h 108"/>
                <a:gd name="T24" fmla="*/ 0 w 107"/>
                <a:gd name="T25" fmla="*/ 62 h 108"/>
                <a:gd name="T26" fmla="*/ 12 w 107"/>
                <a:gd name="T27" fmla="*/ 69 h 108"/>
                <a:gd name="T28" fmla="*/ 10 w 107"/>
                <a:gd name="T29" fmla="*/ 81 h 108"/>
                <a:gd name="T30" fmla="*/ 22 w 107"/>
                <a:gd name="T31" fmla="*/ 97 h 108"/>
                <a:gd name="T32" fmla="*/ 34 w 107"/>
                <a:gd name="T33" fmla="*/ 94 h 108"/>
                <a:gd name="T34" fmla="*/ 42 w 107"/>
                <a:gd name="T35" fmla="*/ 104 h 108"/>
                <a:gd name="T36" fmla="*/ 53 w 107"/>
                <a:gd name="T37" fmla="*/ 108 h 108"/>
                <a:gd name="T38" fmla="*/ 65 w 107"/>
                <a:gd name="T39" fmla="*/ 104 h 108"/>
                <a:gd name="T40" fmla="*/ 72 w 107"/>
                <a:gd name="T41" fmla="*/ 94 h 108"/>
                <a:gd name="T42" fmla="*/ 85 w 107"/>
                <a:gd name="T43" fmla="*/ 97 h 108"/>
                <a:gd name="T44" fmla="*/ 97 w 107"/>
                <a:gd name="T45" fmla="*/ 81 h 108"/>
                <a:gd name="T46" fmla="*/ 95 w 107"/>
                <a:gd name="T47" fmla="*/ 69 h 108"/>
                <a:gd name="T48" fmla="*/ 106 w 107"/>
                <a:gd name="T49" fmla="*/ 62 h 108"/>
                <a:gd name="T50" fmla="*/ 106 w 107"/>
                <a:gd name="T51" fmla="*/ 46 h 108"/>
                <a:gd name="T52" fmla="*/ 90 w 107"/>
                <a:gd name="T53" fmla="*/ 61 h 108"/>
                <a:gd name="T54" fmla="*/ 84 w 107"/>
                <a:gd name="T55" fmla="*/ 71 h 108"/>
                <a:gd name="T56" fmla="*/ 88 w 107"/>
                <a:gd name="T57" fmla="*/ 82 h 108"/>
                <a:gd name="T58" fmla="*/ 74 w 107"/>
                <a:gd name="T59" fmla="*/ 84 h 108"/>
                <a:gd name="T60" fmla="*/ 63 w 107"/>
                <a:gd name="T61" fmla="*/ 87 h 108"/>
                <a:gd name="T62" fmla="*/ 57 w 107"/>
                <a:gd name="T63" fmla="*/ 98 h 108"/>
                <a:gd name="T64" fmla="*/ 47 w 107"/>
                <a:gd name="T65" fmla="*/ 90 h 108"/>
                <a:gd name="T66" fmla="*/ 37 w 107"/>
                <a:gd name="T67" fmla="*/ 85 h 108"/>
                <a:gd name="T68" fmla="*/ 25 w 107"/>
                <a:gd name="T69" fmla="*/ 88 h 108"/>
                <a:gd name="T70" fmla="*/ 23 w 107"/>
                <a:gd name="T71" fmla="*/ 75 h 108"/>
                <a:gd name="T72" fmla="*/ 20 w 107"/>
                <a:gd name="T73" fmla="*/ 64 h 108"/>
                <a:gd name="T74" fmla="*/ 9 w 107"/>
                <a:gd name="T75" fmla="*/ 58 h 108"/>
                <a:gd name="T76" fmla="*/ 9 w 107"/>
                <a:gd name="T77" fmla="*/ 50 h 108"/>
                <a:gd name="T78" fmla="*/ 20 w 107"/>
                <a:gd name="T79" fmla="*/ 44 h 108"/>
                <a:gd name="T80" fmla="*/ 23 w 107"/>
                <a:gd name="T81" fmla="*/ 33 h 108"/>
                <a:gd name="T82" fmla="*/ 25 w 107"/>
                <a:gd name="T83" fmla="*/ 20 h 108"/>
                <a:gd name="T84" fmla="*/ 37 w 107"/>
                <a:gd name="T85" fmla="*/ 23 h 108"/>
                <a:gd name="T86" fmla="*/ 47 w 107"/>
                <a:gd name="T87" fmla="*/ 18 h 108"/>
                <a:gd name="T88" fmla="*/ 57 w 107"/>
                <a:gd name="T89" fmla="*/ 10 h 108"/>
                <a:gd name="T90" fmla="*/ 63 w 107"/>
                <a:gd name="T91" fmla="*/ 21 h 108"/>
                <a:gd name="T92" fmla="*/ 74 w 107"/>
                <a:gd name="T93" fmla="*/ 23 h 108"/>
                <a:gd name="T94" fmla="*/ 88 w 107"/>
                <a:gd name="T95" fmla="*/ 26 h 108"/>
                <a:gd name="T96" fmla="*/ 84 w 107"/>
                <a:gd name="T97" fmla="*/ 37 h 108"/>
                <a:gd name="T98" fmla="*/ 90 w 107"/>
                <a:gd name="T99" fmla="*/ 47 h 108"/>
                <a:gd name="T100" fmla="*/ 98 w 107"/>
                <a:gd name="T101"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08">
                  <a:moveTo>
                    <a:pt x="106" y="46"/>
                  </a:moveTo>
                  <a:cubicBezTo>
                    <a:pt x="106" y="44"/>
                    <a:pt x="105" y="43"/>
                    <a:pt x="103" y="42"/>
                  </a:cubicBezTo>
                  <a:cubicBezTo>
                    <a:pt x="95" y="39"/>
                    <a:pt x="95" y="39"/>
                    <a:pt x="95" y="39"/>
                  </a:cubicBezTo>
                  <a:cubicBezTo>
                    <a:pt x="94" y="38"/>
                    <a:pt x="94" y="36"/>
                    <a:pt x="93" y="35"/>
                  </a:cubicBezTo>
                  <a:cubicBezTo>
                    <a:pt x="97" y="27"/>
                    <a:pt x="97" y="27"/>
                    <a:pt x="97" y="27"/>
                  </a:cubicBezTo>
                  <a:cubicBezTo>
                    <a:pt x="98" y="25"/>
                    <a:pt x="98" y="24"/>
                    <a:pt x="97" y="22"/>
                  </a:cubicBezTo>
                  <a:cubicBezTo>
                    <a:pt x="93" y="18"/>
                    <a:pt x="89" y="14"/>
                    <a:pt x="85" y="11"/>
                  </a:cubicBezTo>
                  <a:cubicBezTo>
                    <a:pt x="84" y="10"/>
                    <a:pt x="82" y="10"/>
                    <a:pt x="80" y="10"/>
                  </a:cubicBezTo>
                  <a:cubicBezTo>
                    <a:pt x="72" y="14"/>
                    <a:pt x="72" y="14"/>
                    <a:pt x="72" y="14"/>
                  </a:cubicBezTo>
                  <a:cubicBezTo>
                    <a:pt x="71" y="14"/>
                    <a:pt x="70" y="13"/>
                    <a:pt x="68" y="12"/>
                  </a:cubicBezTo>
                  <a:cubicBezTo>
                    <a:pt x="65" y="4"/>
                    <a:pt x="65" y="4"/>
                    <a:pt x="65" y="4"/>
                  </a:cubicBezTo>
                  <a:cubicBezTo>
                    <a:pt x="65" y="2"/>
                    <a:pt x="63" y="1"/>
                    <a:pt x="62" y="1"/>
                  </a:cubicBezTo>
                  <a:cubicBezTo>
                    <a:pt x="56" y="0"/>
                    <a:pt x="51" y="0"/>
                    <a:pt x="45" y="1"/>
                  </a:cubicBezTo>
                  <a:cubicBezTo>
                    <a:pt x="44" y="1"/>
                    <a:pt x="42" y="2"/>
                    <a:pt x="42" y="4"/>
                  </a:cubicBezTo>
                  <a:cubicBezTo>
                    <a:pt x="39" y="12"/>
                    <a:pt x="39" y="12"/>
                    <a:pt x="39" y="12"/>
                  </a:cubicBezTo>
                  <a:cubicBezTo>
                    <a:pt x="37" y="13"/>
                    <a:pt x="36" y="14"/>
                    <a:pt x="34" y="14"/>
                  </a:cubicBezTo>
                  <a:cubicBezTo>
                    <a:pt x="26" y="10"/>
                    <a:pt x="26" y="10"/>
                    <a:pt x="26" y="10"/>
                  </a:cubicBezTo>
                  <a:cubicBezTo>
                    <a:pt x="25" y="10"/>
                    <a:pt x="23" y="10"/>
                    <a:pt x="22" y="11"/>
                  </a:cubicBezTo>
                  <a:cubicBezTo>
                    <a:pt x="17" y="14"/>
                    <a:pt x="13" y="18"/>
                    <a:pt x="10" y="22"/>
                  </a:cubicBezTo>
                  <a:cubicBezTo>
                    <a:pt x="9" y="24"/>
                    <a:pt x="9" y="25"/>
                    <a:pt x="10" y="27"/>
                  </a:cubicBezTo>
                  <a:cubicBezTo>
                    <a:pt x="14" y="35"/>
                    <a:pt x="14" y="35"/>
                    <a:pt x="14" y="35"/>
                  </a:cubicBezTo>
                  <a:cubicBezTo>
                    <a:pt x="13" y="36"/>
                    <a:pt x="12" y="38"/>
                    <a:pt x="12" y="39"/>
                  </a:cubicBezTo>
                  <a:cubicBezTo>
                    <a:pt x="3" y="42"/>
                    <a:pt x="3" y="42"/>
                    <a:pt x="3" y="42"/>
                  </a:cubicBezTo>
                  <a:cubicBezTo>
                    <a:pt x="2" y="43"/>
                    <a:pt x="1" y="44"/>
                    <a:pt x="0" y="46"/>
                  </a:cubicBezTo>
                  <a:cubicBezTo>
                    <a:pt x="0" y="49"/>
                    <a:pt x="0" y="51"/>
                    <a:pt x="0" y="54"/>
                  </a:cubicBezTo>
                  <a:cubicBezTo>
                    <a:pt x="0" y="56"/>
                    <a:pt x="0" y="59"/>
                    <a:pt x="0" y="62"/>
                  </a:cubicBezTo>
                  <a:cubicBezTo>
                    <a:pt x="1" y="64"/>
                    <a:pt x="2" y="65"/>
                    <a:pt x="3" y="66"/>
                  </a:cubicBezTo>
                  <a:cubicBezTo>
                    <a:pt x="12" y="69"/>
                    <a:pt x="12" y="69"/>
                    <a:pt x="12" y="69"/>
                  </a:cubicBezTo>
                  <a:cubicBezTo>
                    <a:pt x="12" y="70"/>
                    <a:pt x="13" y="72"/>
                    <a:pt x="14" y="73"/>
                  </a:cubicBezTo>
                  <a:cubicBezTo>
                    <a:pt x="10" y="81"/>
                    <a:pt x="10" y="81"/>
                    <a:pt x="10" y="81"/>
                  </a:cubicBezTo>
                  <a:cubicBezTo>
                    <a:pt x="9" y="82"/>
                    <a:pt x="9" y="84"/>
                    <a:pt x="10" y="86"/>
                  </a:cubicBezTo>
                  <a:cubicBezTo>
                    <a:pt x="13" y="90"/>
                    <a:pt x="17" y="94"/>
                    <a:pt x="22" y="97"/>
                  </a:cubicBezTo>
                  <a:cubicBezTo>
                    <a:pt x="23" y="98"/>
                    <a:pt x="25" y="98"/>
                    <a:pt x="26" y="98"/>
                  </a:cubicBezTo>
                  <a:cubicBezTo>
                    <a:pt x="34" y="94"/>
                    <a:pt x="34" y="94"/>
                    <a:pt x="34" y="94"/>
                  </a:cubicBezTo>
                  <a:cubicBezTo>
                    <a:pt x="36" y="94"/>
                    <a:pt x="37" y="95"/>
                    <a:pt x="39" y="95"/>
                  </a:cubicBezTo>
                  <a:cubicBezTo>
                    <a:pt x="42" y="104"/>
                    <a:pt x="42" y="104"/>
                    <a:pt x="42" y="104"/>
                  </a:cubicBezTo>
                  <a:cubicBezTo>
                    <a:pt x="42" y="106"/>
                    <a:pt x="44" y="107"/>
                    <a:pt x="45" y="107"/>
                  </a:cubicBezTo>
                  <a:cubicBezTo>
                    <a:pt x="48" y="107"/>
                    <a:pt x="51" y="108"/>
                    <a:pt x="53" y="108"/>
                  </a:cubicBezTo>
                  <a:cubicBezTo>
                    <a:pt x="56" y="108"/>
                    <a:pt x="59" y="107"/>
                    <a:pt x="62" y="107"/>
                  </a:cubicBezTo>
                  <a:cubicBezTo>
                    <a:pt x="63" y="107"/>
                    <a:pt x="65" y="106"/>
                    <a:pt x="65" y="104"/>
                  </a:cubicBezTo>
                  <a:cubicBezTo>
                    <a:pt x="68" y="95"/>
                    <a:pt x="68" y="95"/>
                    <a:pt x="68" y="95"/>
                  </a:cubicBezTo>
                  <a:cubicBezTo>
                    <a:pt x="70" y="95"/>
                    <a:pt x="71" y="94"/>
                    <a:pt x="72" y="94"/>
                  </a:cubicBezTo>
                  <a:cubicBezTo>
                    <a:pt x="80" y="98"/>
                    <a:pt x="80" y="98"/>
                    <a:pt x="80" y="98"/>
                  </a:cubicBezTo>
                  <a:cubicBezTo>
                    <a:pt x="82" y="98"/>
                    <a:pt x="84" y="98"/>
                    <a:pt x="85" y="97"/>
                  </a:cubicBezTo>
                  <a:cubicBezTo>
                    <a:pt x="89" y="94"/>
                    <a:pt x="93" y="90"/>
                    <a:pt x="97" y="86"/>
                  </a:cubicBezTo>
                  <a:cubicBezTo>
                    <a:pt x="98" y="84"/>
                    <a:pt x="98" y="82"/>
                    <a:pt x="97" y="81"/>
                  </a:cubicBezTo>
                  <a:cubicBezTo>
                    <a:pt x="93" y="73"/>
                    <a:pt x="93" y="73"/>
                    <a:pt x="93" y="73"/>
                  </a:cubicBezTo>
                  <a:cubicBezTo>
                    <a:pt x="94" y="72"/>
                    <a:pt x="94" y="70"/>
                    <a:pt x="95" y="69"/>
                  </a:cubicBezTo>
                  <a:cubicBezTo>
                    <a:pt x="103" y="66"/>
                    <a:pt x="103" y="66"/>
                    <a:pt x="103" y="66"/>
                  </a:cubicBezTo>
                  <a:cubicBezTo>
                    <a:pt x="105" y="65"/>
                    <a:pt x="106" y="64"/>
                    <a:pt x="106" y="62"/>
                  </a:cubicBezTo>
                  <a:cubicBezTo>
                    <a:pt x="107" y="59"/>
                    <a:pt x="107" y="56"/>
                    <a:pt x="107" y="54"/>
                  </a:cubicBezTo>
                  <a:cubicBezTo>
                    <a:pt x="107" y="51"/>
                    <a:pt x="107" y="49"/>
                    <a:pt x="106" y="46"/>
                  </a:cubicBezTo>
                  <a:close/>
                  <a:moveTo>
                    <a:pt x="98" y="58"/>
                  </a:moveTo>
                  <a:cubicBezTo>
                    <a:pt x="90" y="61"/>
                    <a:pt x="90" y="61"/>
                    <a:pt x="90" y="61"/>
                  </a:cubicBezTo>
                  <a:cubicBezTo>
                    <a:pt x="88" y="61"/>
                    <a:pt x="87" y="62"/>
                    <a:pt x="87" y="64"/>
                  </a:cubicBezTo>
                  <a:cubicBezTo>
                    <a:pt x="86" y="66"/>
                    <a:pt x="85" y="69"/>
                    <a:pt x="84" y="71"/>
                  </a:cubicBezTo>
                  <a:cubicBezTo>
                    <a:pt x="83" y="72"/>
                    <a:pt x="83" y="73"/>
                    <a:pt x="84" y="75"/>
                  </a:cubicBezTo>
                  <a:cubicBezTo>
                    <a:pt x="88" y="82"/>
                    <a:pt x="88" y="82"/>
                    <a:pt x="88" y="82"/>
                  </a:cubicBezTo>
                  <a:cubicBezTo>
                    <a:pt x="86" y="84"/>
                    <a:pt x="84" y="86"/>
                    <a:pt x="82" y="88"/>
                  </a:cubicBezTo>
                  <a:cubicBezTo>
                    <a:pt x="74" y="84"/>
                    <a:pt x="74" y="84"/>
                    <a:pt x="74" y="84"/>
                  </a:cubicBezTo>
                  <a:cubicBezTo>
                    <a:pt x="73" y="84"/>
                    <a:pt x="71" y="84"/>
                    <a:pt x="70" y="85"/>
                  </a:cubicBezTo>
                  <a:cubicBezTo>
                    <a:pt x="68" y="86"/>
                    <a:pt x="66" y="87"/>
                    <a:pt x="63" y="87"/>
                  </a:cubicBezTo>
                  <a:cubicBezTo>
                    <a:pt x="62" y="88"/>
                    <a:pt x="61" y="89"/>
                    <a:pt x="60" y="90"/>
                  </a:cubicBezTo>
                  <a:cubicBezTo>
                    <a:pt x="57" y="98"/>
                    <a:pt x="57" y="98"/>
                    <a:pt x="57" y="98"/>
                  </a:cubicBezTo>
                  <a:cubicBezTo>
                    <a:pt x="55" y="98"/>
                    <a:pt x="52" y="98"/>
                    <a:pt x="49" y="98"/>
                  </a:cubicBezTo>
                  <a:cubicBezTo>
                    <a:pt x="47" y="90"/>
                    <a:pt x="47" y="90"/>
                    <a:pt x="47" y="90"/>
                  </a:cubicBezTo>
                  <a:cubicBezTo>
                    <a:pt x="46" y="89"/>
                    <a:pt x="45" y="88"/>
                    <a:pt x="43" y="87"/>
                  </a:cubicBezTo>
                  <a:cubicBezTo>
                    <a:pt x="41" y="87"/>
                    <a:pt x="39" y="86"/>
                    <a:pt x="37" y="85"/>
                  </a:cubicBezTo>
                  <a:cubicBezTo>
                    <a:pt x="35" y="84"/>
                    <a:pt x="34" y="84"/>
                    <a:pt x="33" y="84"/>
                  </a:cubicBezTo>
                  <a:cubicBezTo>
                    <a:pt x="25" y="88"/>
                    <a:pt x="25" y="88"/>
                    <a:pt x="25" y="88"/>
                  </a:cubicBezTo>
                  <a:cubicBezTo>
                    <a:pt x="23" y="86"/>
                    <a:pt x="21" y="84"/>
                    <a:pt x="19" y="82"/>
                  </a:cubicBezTo>
                  <a:cubicBezTo>
                    <a:pt x="23" y="75"/>
                    <a:pt x="23" y="75"/>
                    <a:pt x="23" y="75"/>
                  </a:cubicBezTo>
                  <a:cubicBezTo>
                    <a:pt x="23" y="73"/>
                    <a:pt x="23" y="72"/>
                    <a:pt x="23" y="71"/>
                  </a:cubicBezTo>
                  <a:cubicBezTo>
                    <a:pt x="22" y="69"/>
                    <a:pt x="21" y="66"/>
                    <a:pt x="20" y="64"/>
                  </a:cubicBezTo>
                  <a:cubicBezTo>
                    <a:pt x="20" y="62"/>
                    <a:pt x="18" y="61"/>
                    <a:pt x="17" y="61"/>
                  </a:cubicBezTo>
                  <a:cubicBezTo>
                    <a:pt x="9" y="58"/>
                    <a:pt x="9" y="58"/>
                    <a:pt x="9" y="58"/>
                  </a:cubicBezTo>
                  <a:cubicBezTo>
                    <a:pt x="9" y="57"/>
                    <a:pt x="9" y="55"/>
                    <a:pt x="9" y="54"/>
                  </a:cubicBezTo>
                  <a:cubicBezTo>
                    <a:pt x="9" y="53"/>
                    <a:pt x="9" y="51"/>
                    <a:pt x="9" y="50"/>
                  </a:cubicBezTo>
                  <a:cubicBezTo>
                    <a:pt x="17" y="47"/>
                    <a:pt x="17" y="47"/>
                    <a:pt x="17" y="47"/>
                  </a:cubicBezTo>
                  <a:cubicBezTo>
                    <a:pt x="18" y="47"/>
                    <a:pt x="20" y="45"/>
                    <a:pt x="20" y="44"/>
                  </a:cubicBezTo>
                  <a:cubicBezTo>
                    <a:pt x="21" y="42"/>
                    <a:pt x="22" y="39"/>
                    <a:pt x="23" y="37"/>
                  </a:cubicBezTo>
                  <a:cubicBezTo>
                    <a:pt x="23" y="36"/>
                    <a:pt x="23" y="34"/>
                    <a:pt x="23" y="33"/>
                  </a:cubicBezTo>
                  <a:cubicBezTo>
                    <a:pt x="19" y="26"/>
                    <a:pt x="19" y="26"/>
                    <a:pt x="19" y="26"/>
                  </a:cubicBezTo>
                  <a:cubicBezTo>
                    <a:pt x="21" y="23"/>
                    <a:pt x="23" y="22"/>
                    <a:pt x="25" y="20"/>
                  </a:cubicBezTo>
                  <a:cubicBezTo>
                    <a:pt x="33" y="23"/>
                    <a:pt x="33" y="23"/>
                    <a:pt x="33" y="23"/>
                  </a:cubicBezTo>
                  <a:cubicBezTo>
                    <a:pt x="34" y="24"/>
                    <a:pt x="35" y="24"/>
                    <a:pt x="37" y="23"/>
                  </a:cubicBezTo>
                  <a:cubicBezTo>
                    <a:pt x="39" y="22"/>
                    <a:pt x="41" y="21"/>
                    <a:pt x="43" y="21"/>
                  </a:cubicBezTo>
                  <a:cubicBezTo>
                    <a:pt x="45" y="20"/>
                    <a:pt x="46" y="19"/>
                    <a:pt x="47" y="18"/>
                  </a:cubicBezTo>
                  <a:cubicBezTo>
                    <a:pt x="49" y="10"/>
                    <a:pt x="49" y="10"/>
                    <a:pt x="49" y="10"/>
                  </a:cubicBezTo>
                  <a:cubicBezTo>
                    <a:pt x="52" y="9"/>
                    <a:pt x="55" y="9"/>
                    <a:pt x="57" y="10"/>
                  </a:cubicBezTo>
                  <a:cubicBezTo>
                    <a:pt x="60" y="18"/>
                    <a:pt x="60" y="18"/>
                    <a:pt x="60" y="18"/>
                  </a:cubicBezTo>
                  <a:cubicBezTo>
                    <a:pt x="61" y="19"/>
                    <a:pt x="62" y="20"/>
                    <a:pt x="63" y="21"/>
                  </a:cubicBezTo>
                  <a:cubicBezTo>
                    <a:pt x="66" y="21"/>
                    <a:pt x="68" y="22"/>
                    <a:pt x="70" y="23"/>
                  </a:cubicBezTo>
                  <a:cubicBezTo>
                    <a:pt x="71" y="24"/>
                    <a:pt x="73" y="24"/>
                    <a:pt x="74" y="23"/>
                  </a:cubicBezTo>
                  <a:cubicBezTo>
                    <a:pt x="82" y="20"/>
                    <a:pt x="82" y="20"/>
                    <a:pt x="82" y="20"/>
                  </a:cubicBezTo>
                  <a:cubicBezTo>
                    <a:pt x="84" y="22"/>
                    <a:pt x="86" y="23"/>
                    <a:pt x="88" y="26"/>
                  </a:cubicBezTo>
                  <a:cubicBezTo>
                    <a:pt x="84" y="33"/>
                    <a:pt x="84" y="33"/>
                    <a:pt x="84" y="33"/>
                  </a:cubicBezTo>
                  <a:cubicBezTo>
                    <a:pt x="83" y="34"/>
                    <a:pt x="83" y="36"/>
                    <a:pt x="84" y="37"/>
                  </a:cubicBezTo>
                  <a:cubicBezTo>
                    <a:pt x="85" y="39"/>
                    <a:pt x="86" y="42"/>
                    <a:pt x="87" y="44"/>
                  </a:cubicBezTo>
                  <a:cubicBezTo>
                    <a:pt x="87" y="45"/>
                    <a:pt x="88" y="47"/>
                    <a:pt x="90" y="47"/>
                  </a:cubicBezTo>
                  <a:cubicBezTo>
                    <a:pt x="98" y="50"/>
                    <a:pt x="98" y="50"/>
                    <a:pt x="98" y="50"/>
                  </a:cubicBezTo>
                  <a:cubicBezTo>
                    <a:pt x="98" y="51"/>
                    <a:pt x="98" y="53"/>
                    <a:pt x="98" y="54"/>
                  </a:cubicBezTo>
                  <a:cubicBezTo>
                    <a:pt x="98" y="55"/>
                    <a:pt x="98" y="57"/>
                    <a:pt x="98"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0" name="Freeform 24"/>
            <p:cNvSpPr>
              <a:spLocks noEditPoints="1"/>
            </p:cNvSpPr>
            <p:nvPr/>
          </p:nvSpPr>
          <p:spPr bwMode="auto">
            <a:xfrm>
              <a:off x="70" y="70"/>
              <a:ext cx="93" cy="92"/>
            </a:xfrm>
            <a:custGeom>
              <a:avLst/>
              <a:gdLst>
                <a:gd name="T0" fmla="*/ 21 w 43"/>
                <a:gd name="T1" fmla="*/ 0 h 42"/>
                <a:gd name="T2" fmla="*/ 0 w 43"/>
                <a:gd name="T3" fmla="*/ 21 h 42"/>
                <a:gd name="T4" fmla="*/ 21 w 43"/>
                <a:gd name="T5" fmla="*/ 42 h 42"/>
                <a:gd name="T6" fmla="*/ 43 w 43"/>
                <a:gd name="T7" fmla="*/ 21 h 42"/>
                <a:gd name="T8" fmla="*/ 21 w 43"/>
                <a:gd name="T9" fmla="*/ 0 h 42"/>
                <a:gd name="T10" fmla="*/ 21 w 43"/>
                <a:gd name="T11" fmla="*/ 33 h 42"/>
                <a:gd name="T12" fmla="*/ 9 w 43"/>
                <a:gd name="T13" fmla="*/ 21 h 42"/>
                <a:gd name="T14" fmla="*/ 21 w 43"/>
                <a:gd name="T15" fmla="*/ 9 h 42"/>
                <a:gd name="T16" fmla="*/ 33 w 43"/>
                <a:gd name="T17" fmla="*/ 21 h 42"/>
                <a:gd name="T18" fmla="*/ 21 w 43"/>
                <a:gd name="T19"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2">
                  <a:moveTo>
                    <a:pt x="21" y="0"/>
                  </a:moveTo>
                  <a:cubicBezTo>
                    <a:pt x="10" y="0"/>
                    <a:pt x="0" y="9"/>
                    <a:pt x="0" y="21"/>
                  </a:cubicBezTo>
                  <a:cubicBezTo>
                    <a:pt x="0" y="33"/>
                    <a:pt x="10" y="42"/>
                    <a:pt x="21" y="42"/>
                  </a:cubicBezTo>
                  <a:cubicBezTo>
                    <a:pt x="33" y="42"/>
                    <a:pt x="43" y="33"/>
                    <a:pt x="43" y="21"/>
                  </a:cubicBezTo>
                  <a:cubicBezTo>
                    <a:pt x="43" y="9"/>
                    <a:pt x="33" y="0"/>
                    <a:pt x="21" y="0"/>
                  </a:cubicBezTo>
                  <a:close/>
                  <a:moveTo>
                    <a:pt x="21" y="33"/>
                  </a:moveTo>
                  <a:cubicBezTo>
                    <a:pt x="15" y="33"/>
                    <a:pt x="9" y="28"/>
                    <a:pt x="9" y="21"/>
                  </a:cubicBezTo>
                  <a:cubicBezTo>
                    <a:pt x="9" y="14"/>
                    <a:pt x="15" y="9"/>
                    <a:pt x="21" y="9"/>
                  </a:cubicBezTo>
                  <a:cubicBezTo>
                    <a:pt x="28" y="9"/>
                    <a:pt x="33" y="14"/>
                    <a:pt x="33" y="21"/>
                  </a:cubicBezTo>
                  <a:cubicBezTo>
                    <a:pt x="33" y="28"/>
                    <a:pt x="28" y="33"/>
                    <a:pt x="21"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9721" name="Group 25"/>
          <p:cNvGrpSpPr/>
          <p:nvPr/>
        </p:nvGrpSpPr>
        <p:grpSpPr bwMode="auto">
          <a:xfrm>
            <a:off x="646113" y="3101975"/>
            <a:ext cx="215900" cy="222250"/>
            <a:chOff x="0" y="0"/>
            <a:chExt cx="232" cy="236"/>
          </a:xfrm>
        </p:grpSpPr>
        <p:sp>
          <p:nvSpPr>
            <p:cNvPr id="29722" name="Freeform 26"/>
            <p:cNvSpPr/>
            <p:nvPr/>
          </p:nvSpPr>
          <p:spPr bwMode="auto">
            <a:xfrm>
              <a:off x="0" y="0"/>
              <a:ext cx="232" cy="168"/>
            </a:xfrm>
            <a:custGeom>
              <a:avLst/>
              <a:gdLst>
                <a:gd name="T0" fmla="*/ 82 w 106"/>
                <a:gd name="T1" fmla="*/ 28 h 77"/>
                <a:gd name="T2" fmla="*/ 77 w 106"/>
                <a:gd name="T3" fmla="*/ 29 h 77"/>
                <a:gd name="T4" fmla="*/ 77 w 106"/>
                <a:gd name="T5" fmla="*/ 27 h 77"/>
                <a:gd name="T6" fmla="*/ 50 w 106"/>
                <a:gd name="T7" fmla="*/ 0 h 77"/>
                <a:gd name="T8" fmla="*/ 25 w 106"/>
                <a:gd name="T9" fmla="*/ 22 h 77"/>
                <a:gd name="T10" fmla="*/ 17 w 106"/>
                <a:gd name="T11" fmla="*/ 23 h 77"/>
                <a:gd name="T12" fmla="*/ 17 w 106"/>
                <a:gd name="T13" fmla="*/ 23 h 77"/>
                <a:gd name="T14" fmla="*/ 6 w 106"/>
                <a:gd name="T15" fmla="*/ 39 h 77"/>
                <a:gd name="T16" fmla="*/ 8 w 106"/>
                <a:gd name="T17" fmla="*/ 46 h 77"/>
                <a:gd name="T18" fmla="*/ 0 w 106"/>
                <a:gd name="T19" fmla="*/ 60 h 77"/>
                <a:gd name="T20" fmla="*/ 17 w 106"/>
                <a:gd name="T21" fmla="*/ 77 h 77"/>
                <a:gd name="T22" fmla="*/ 35 w 106"/>
                <a:gd name="T23" fmla="*/ 77 h 77"/>
                <a:gd name="T24" fmla="*/ 39 w 106"/>
                <a:gd name="T25" fmla="*/ 73 h 77"/>
                <a:gd name="T26" fmla="*/ 35 w 106"/>
                <a:gd name="T27" fmla="*/ 68 h 77"/>
                <a:gd name="T28" fmla="*/ 17 w 106"/>
                <a:gd name="T29" fmla="*/ 68 h 77"/>
                <a:gd name="T30" fmla="*/ 9 w 106"/>
                <a:gd name="T31" fmla="*/ 60 h 77"/>
                <a:gd name="T32" fmla="*/ 16 w 106"/>
                <a:gd name="T33" fmla="*/ 53 h 77"/>
                <a:gd name="T34" fmla="*/ 20 w 106"/>
                <a:gd name="T35" fmla="*/ 50 h 77"/>
                <a:gd name="T36" fmla="*/ 18 w 106"/>
                <a:gd name="T37" fmla="*/ 45 h 77"/>
                <a:gd name="T38" fmla="*/ 15 w 106"/>
                <a:gd name="T39" fmla="*/ 39 h 77"/>
                <a:gd name="T40" fmla="*/ 20 w 106"/>
                <a:gd name="T41" fmla="*/ 32 h 77"/>
                <a:gd name="T42" fmla="*/ 20 w 106"/>
                <a:gd name="T43" fmla="*/ 32 h 77"/>
                <a:gd name="T44" fmla="*/ 27 w 106"/>
                <a:gd name="T45" fmla="*/ 32 h 77"/>
                <a:gd name="T46" fmla="*/ 31 w 106"/>
                <a:gd name="T47" fmla="*/ 32 h 77"/>
                <a:gd name="T48" fmla="*/ 34 w 106"/>
                <a:gd name="T49" fmla="*/ 28 h 77"/>
                <a:gd name="T50" fmla="*/ 33 w 106"/>
                <a:gd name="T51" fmla="*/ 27 h 77"/>
                <a:gd name="T52" fmla="*/ 33 w 106"/>
                <a:gd name="T53" fmla="*/ 27 h 77"/>
                <a:gd name="T54" fmla="*/ 50 w 106"/>
                <a:gd name="T55" fmla="*/ 9 h 77"/>
                <a:gd name="T56" fmla="*/ 67 w 106"/>
                <a:gd name="T57" fmla="*/ 27 h 77"/>
                <a:gd name="T58" fmla="*/ 65 w 106"/>
                <a:gd name="T59" fmla="*/ 35 h 77"/>
                <a:gd name="T60" fmla="*/ 66 w 106"/>
                <a:gd name="T61" fmla="*/ 41 h 77"/>
                <a:gd name="T62" fmla="*/ 72 w 106"/>
                <a:gd name="T63" fmla="*/ 41 h 77"/>
                <a:gd name="T64" fmla="*/ 82 w 106"/>
                <a:gd name="T65" fmla="*/ 38 h 77"/>
                <a:gd name="T66" fmla="*/ 97 w 106"/>
                <a:gd name="T67" fmla="*/ 53 h 77"/>
                <a:gd name="T68" fmla="*/ 82 w 106"/>
                <a:gd name="T69" fmla="*/ 68 h 77"/>
                <a:gd name="T70" fmla="*/ 71 w 106"/>
                <a:gd name="T71" fmla="*/ 68 h 77"/>
                <a:gd name="T72" fmla="*/ 67 w 106"/>
                <a:gd name="T73" fmla="*/ 73 h 77"/>
                <a:gd name="T74" fmla="*/ 71 w 106"/>
                <a:gd name="T75" fmla="*/ 77 h 77"/>
                <a:gd name="T76" fmla="*/ 82 w 106"/>
                <a:gd name="T77" fmla="*/ 77 h 77"/>
                <a:gd name="T78" fmla="*/ 106 w 106"/>
                <a:gd name="T79" fmla="*/ 53 h 77"/>
                <a:gd name="T80" fmla="*/ 82 w 106"/>
                <a:gd name="T8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77">
                  <a:moveTo>
                    <a:pt x="82" y="28"/>
                  </a:moveTo>
                  <a:cubicBezTo>
                    <a:pt x="80" y="28"/>
                    <a:pt x="78" y="29"/>
                    <a:pt x="77" y="29"/>
                  </a:cubicBezTo>
                  <a:cubicBezTo>
                    <a:pt x="77" y="28"/>
                    <a:pt x="77" y="27"/>
                    <a:pt x="77" y="27"/>
                  </a:cubicBezTo>
                  <a:cubicBezTo>
                    <a:pt x="77" y="12"/>
                    <a:pt x="65" y="0"/>
                    <a:pt x="50" y="0"/>
                  </a:cubicBezTo>
                  <a:cubicBezTo>
                    <a:pt x="37" y="0"/>
                    <a:pt x="27" y="10"/>
                    <a:pt x="25" y="22"/>
                  </a:cubicBezTo>
                  <a:cubicBezTo>
                    <a:pt x="22" y="22"/>
                    <a:pt x="19" y="22"/>
                    <a:pt x="17" y="23"/>
                  </a:cubicBezTo>
                  <a:cubicBezTo>
                    <a:pt x="17" y="23"/>
                    <a:pt x="17" y="23"/>
                    <a:pt x="17" y="23"/>
                  </a:cubicBezTo>
                  <a:cubicBezTo>
                    <a:pt x="10" y="26"/>
                    <a:pt x="6" y="32"/>
                    <a:pt x="6" y="39"/>
                  </a:cubicBezTo>
                  <a:cubicBezTo>
                    <a:pt x="6" y="41"/>
                    <a:pt x="7" y="44"/>
                    <a:pt x="8" y="46"/>
                  </a:cubicBezTo>
                  <a:cubicBezTo>
                    <a:pt x="3" y="49"/>
                    <a:pt x="0" y="55"/>
                    <a:pt x="0" y="60"/>
                  </a:cubicBezTo>
                  <a:cubicBezTo>
                    <a:pt x="0" y="70"/>
                    <a:pt x="8" y="77"/>
                    <a:pt x="17" y="77"/>
                  </a:cubicBezTo>
                  <a:cubicBezTo>
                    <a:pt x="35" y="77"/>
                    <a:pt x="35" y="77"/>
                    <a:pt x="35" y="77"/>
                  </a:cubicBezTo>
                  <a:cubicBezTo>
                    <a:pt x="37" y="77"/>
                    <a:pt x="39" y="75"/>
                    <a:pt x="39" y="73"/>
                  </a:cubicBezTo>
                  <a:cubicBezTo>
                    <a:pt x="39" y="70"/>
                    <a:pt x="37" y="68"/>
                    <a:pt x="35" y="68"/>
                  </a:cubicBezTo>
                  <a:cubicBezTo>
                    <a:pt x="17" y="68"/>
                    <a:pt x="17" y="68"/>
                    <a:pt x="17" y="68"/>
                  </a:cubicBezTo>
                  <a:cubicBezTo>
                    <a:pt x="13" y="68"/>
                    <a:pt x="9" y="65"/>
                    <a:pt x="9" y="60"/>
                  </a:cubicBezTo>
                  <a:cubicBezTo>
                    <a:pt x="9" y="57"/>
                    <a:pt x="12" y="53"/>
                    <a:pt x="16" y="53"/>
                  </a:cubicBezTo>
                  <a:cubicBezTo>
                    <a:pt x="18" y="53"/>
                    <a:pt x="19" y="51"/>
                    <a:pt x="20" y="50"/>
                  </a:cubicBezTo>
                  <a:cubicBezTo>
                    <a:pt x="20" y="48"/>
                    <a:pt x="20" y="46"/>
                    <a:pt x="18" y="45"/>
                  </a:cubicBezTo>
                  <a:cubicBezTo>
                    <a:pt x="16" y="43"/>
                    <a:pt x="15" y="41"/>
                    <a:pt x="15" y="39"/>
                  </a:cubicBezTo>
                  <a:cubicBezTo>
                    <a:pt x="15" y="36"/>
                    <a:pt x="17" y="33"/>
                    <a:pt x="20" y="32"/>
                  </a:cubicBezTo>
                  <a:cubicBezTo>
                    <a:pt x="20" y="32"/>
                    <a:pt x="20" y="32"/>
                    <a:pt x="20" y="32"/>
                  </a:cubicBezTo>
                  <a:cubicBezTo>
                    <a:pt x="22" y="31"/>
                    <a:pt x="25" y="31"/>
                    <a:pt x="27" y="32"/>
                  </a:cubicBezTo>
                  <a:cubicBezTo>
                    <a:pt x="28" y="33"/>
                    <a:pt x="30" y="33"/>
                    <a:pt x="31" y="32"/>
                  </a:cubicBezTo>
                  <a:cubicBezTo>
                    <a:pt x="33" y="31"/>
                    <a:pt x="34" y="30"/>
                    <a:pt x="34" y="28"/>
                  </a:cubicBezTo>
                  <a:cubicBezTo>
                    <a:pt x="33" y="28"/>
                    <a:pt x="33" y="27"/>
                    <a:pt x="33" y="27"/>
                  </a:cubicBezTo>
                  <a:cubicBezTo>
                    <a:pt x="33" y="27"/>
                    <a:pt x="33" y="27"/>
                    <a:pt x="33" y="27"/>
                  </a:cubicBezTo>
                  <a:cubicBezTo>
                    <a:pt x="33" y="17"/>
                    <a:pt x="41" y="9"/>
                    <a:pt x="50" y="9"/>
                  </a:cubicBezTo>
                  <a:cubicBezTo>
                    <a:pt x="60" y="9"/>
                    <a:pt x="67" y="17"/>
                    <a:pt x="67" y="27"/>
                  </a:cubicBezTo>
                  <a:cubicBezTo>
                    <a:pt x="67" y="30"/>
                    <a:pt x="67" y="33"/>
                    <a:pt x="65" y="35"/>
                  </a:cubicBezTo>
                  <a:cubicBezTo>
                    <a:pt x="64" y="37"/>
                    <a:pt x="64" y="40"/>
                    <a:pt x="66" y="41"/>
                  </a:cubicBezTo>
                  <a:cubicBezTo>
                    <a:pt x="68" y="43"/>
                    <a:pt x="70" y="43"/>
                    <a:pt x="72" y="41"/>
                  </a:cubicBezTo>
                  <a:cubicBezTo>
                    <a:pt x="74" y="40"/>
                    <a:pt x="77" y="38"/>
                    <a:pt x="82" y="38"/>
                  </a:cubicBezTo>
                  <a:cubicBezTo>
                    <a:pt x="90" y="38"/>
                    <a:pt x="97" y="44"/>
                    <a:pt x="97" y="53"/>
                  </a:cubicBezTo>
                  <a:cubicBezTo>
                    <a:pt x="97" y="61"/>
                    <a:pt x="90" y="68"/>
                    <a:pt x="82" y="68"/>
                  </a:cubicBezTo>
                  <a:cubicBezTo>
                    <a:pt x="71" y="68"/>
                    <a:pt x="71" y="68"/>
                    <a:pt x="71" y="68"/>
                  </a:cubicBezTo>
                  <a:cubicBezTo>
                    <a:pt x="69" y="68"/>
                    <a:pt x="67" y="70"/>
                    <a:pt x="67" y="73"/>
                  </a:cubicBezTo>
                  <a:cubicBezTo>
                    <a:pt x="67" y="75"/>
                    <a:pt x="69" y="77"/>
                    <a:pt x="71" y="77"/>
                  </a:cubicBezTo>
                  <a:cubicBezTo>
                    <a:pt x="82" y="77"/>
                    <a:pt x="82" y="77"/>
                    <a:pt x="82" y="77"/>
                  </a:cubicBezTo>
                  <a:cubicBezTo>
                    <a:pt x="95" y="77"/>
                    <a:pt x="106" y="66"/>
                    <a:pt x="106" y="53"/>
                  </a:cubicBezTo>
                  <a:cubicBezTo>
                    <a:pt x="106" y="39"/>
                    <a:pt x="95" y="28"/>
                    <a:pt x="82"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3" name="Freeform 27"/>
            <p:cNvSpPr/>
            <p:nvPr/>
          </p:nvSpPr>
          <p:spPr bwMode="auto">
            <a:xfrm>
              <a:off x="70" y="94"/>
              <a:ext cx="92" cy="142"/>
            </a:xfrm>
            <a:custGeom>
              <a:avLst/>
              <a:gdLst>
                <a:gd name="T0" fmla="*/ 33 w 42"/>
                <a:gd name="T1" fmla="*/ 41 h 65"/>
                <a:gd name="T2" fmla="*/ 26 w 42"/>
                <a:gd name="T3" fmla="*/ 49 h 65"/>
                <a:gd name="T4" fmla="*/ 26 w 42"/>
                <a:gd name="T5" fmla="*/ 5 h 65"/>
                <a:gd name="T6" fmla="*/ 21 w 42"/>
                <a:gd name="T7" fmla="*/ 0 h 65"/>
                <a:gd name="T8" fmla="*/ 16 w 42"/>
                <a:gd name="T9" fmla="*/ 5 h 65"/>
                <a:gd name="T10" fmla="*/ 16 w 42"/>
                <a:gd name="T11" fmla="*/ 49 h 65"/>
                <a:gd name="T12" fmla="*/ 9 w 42"/>
                <a:gd name="T13" fmla="*/ 41 h 65"/>
                <a:gd name="T14" fmla="*/ 2 w 42"/>
                <a:gd name="T15" fmla="*/ 41 h 65"/>
                <a:gd name="T16" fmla="*/ 2 w 42"/>
                <a:gd name="T17" fmla="*/ 48 h 65"/>
                <a:gd name="T18" fmla="*/ 18 w 42"/>
                <a:gd name="T19" fmla="*/ 63 h 65"/>
                <a:gd name="T20" fmla="*/ 21 w 42"/>
                <a:gd name="T21" fmla="*/ 65 h 65"/>
                <a:gd name="T22" fmla="*/ 24 w 42"/>
                <a:gd name="T23" fmla="*/ 63 h 65"/>
                <a:gd name="T24" fmla="*/ 40 w 42"/>
                <a:gd name="T25" fmla="*/ 48 h 65"/>
                <a:gd name="T26" fmla="*/ 40 w 42"/>
                <a:gd name="T27" fmla="*/ 41 h 65"/>
                <a:gd name="T28" fmla="*/ 33 w 42"/>
                <a:gd name="T29"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33" y="41"/>
                  </a:moveTo>
                  <a:cubicBezTo>
                    <a:pt x="26" y="49"/>
                    <a:pt x="26" y="49"/>
                    <a:pt x="26" y="49"/>
                  </a:cubicBezTo>
                  <a:cubicBezTo>
                    <a:pt x="26" y="5"/>
                    <a:pt x="26" y="5"/>
                    <a:pt x="26" y="5"/>
                  </a:cubicBezTo>
                  <a:cubicBezTo>
                    <a:pt x="26" y="3"/>
                    <a:pt x="24" y="0"/>
                    <a:pt x="21" y="0"/>
                  </a:cubicBezTo>
                  <a:cubicBezTo>
                    <a:pt x="18" y="0"/>
                    <a:pt x="16" y="3"/>
                    <a:pt x="16" y="5"/>
                  </a:cubicBezTo>
                  <a:cubicBezTo>
                    <a:pt x="16" y="49"/>
                    <a:pt x="16" y="49"/>
                    <a:pt x="16" y="49"/>
                  </a:cubicBezTo>
                  <a:cubicBezTo>
                    <a:pt x="9" y="41"/>
                    <a:pt x="9" y="41"/>
                    <a:pt x="9" y="41"/>
                  </a:cubicBezTo>
                  <a:cubicBezTo>
                    <a:pt x="7" y="39"/>
                    <a:pt x="4" y="39"/>
                    <a:pt x="2" y="41"/>
                  </a:cubicBezTo>
                  <a:cubicBezTo>
                    <a:pt x="0" y="43"/>
                    <a:pt x="0" y="46"/>
                    <a:pt x="2" y="48"/>
                  </a:cubicBezTo>
                  <a:cubicBezTo>
                    <a:pt x="18" y="63"/>
                    <a:pt x="18" y="63"/>
                    <a:pt x="18" y="63"/>
                  </a:cubicBezTo>
                  <a:cubicBezTo>
                    <a:pt x="19" y="64"/>
                    <a:pt x="20" y="65"/>
                    <a:pt x="21" y="65"/>
                  </a:cubicBezTo>
                  <a:cubicBezTo>
                    <a:pt x="22" y="65"/>
                    <a:pt x="23" y="64"/>
                    <a:pt x="24" y="63"/>
                  </a:cubicBezTo>
                  <a:cubicBezTo>
                    <a:pt x="40" y="48"/>
                    <a:pt x="40" y="48"/>
                    <a:pt x="40" y="48"/>
                  </a:cubicBezTo>
                  <a:cubicBezTo>
                    <a:pt x="42" y="46"/>
                    <a:pt x="42" y="43"/>
                    <a:pt x="40" y="41"/>
                  </a:cubicBezTo>
                  <a:cubicBezTo>
                    <a:pt x="38" y="39"/>
                    <a:pt x="35" y="39"/>
                    <a:pt x="3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9724" name="Group 28"/>
          <p:cNvGrpSpPr/>
          <p:nvPr/>
        </p:nvGrpSpPr>
        <p:grpSpPr bwMode="auto">
          <a:xfrm>
            <a:off x="641350" y="2452688"/>
            <a:ext cx="222250" cy="187325"/>
            <a:chOff x="0" y="0"/>
            <a:chExt cx="235" cy="200"/>
          </a:xfrm>
        </p:grpSpPr>
        <p:sp>
          <p:nvSpPr>
            <p:cNvPr id="29725" name="Freeform 29"/>
            <p:cNvSpPr>
              <a:spLocks noEditPoints="1"/>
            </p:cNvSpPr>
            <p:nvPr/>
          </p:nvSpPr>
          <p:spPr bwMode="auto">
            <a:xfrm>
              <a:off x="0" y="0"/>
              <a:ext cx="235" cy="200"/>
            </a:xfrm>
            <a:custGeom>
              <a:avLst/>
              <a:gdLst>
                <a:gd name="T0" fmla="*/ 94 w 108"/>
                <a:gd name="T1" fmla="*/ 15 h 92"/>
                <a:gd name="T2" fmla="*/ 77 w 108"/>
                <a:gd name="T3" fmla="*/ 15 h 92"/>
                <a:gd name="T4" fmla="*/ 77 w 108"/>
                <a:gd name="T5" fmla="*/ 14 h 92"/>
                <a:gd name="T6" fmla="*/ 77 w 108"/>
                <a:gd name="T7" fmla="*/ 11 h 92"/>
                <a:gd name="T8" fmla="*/ 66 w 108"/>
                <a:gd name="T9" fmla="*/ 0 h 92"/>
                <a:gd name="T10" fmla="*/ 54 w 108"/>
                <a:gd name="T11" fmla="*/ 0 h 92"/>
                <a:gd name="T12" fmla="*/ 43 w 108"/>
                <a:gd name="T13" fmla="*/ 11 h 92"/>
                <a:gd name="T14" fmla="*/ 43 w 108"/>
                <a:gd name="T15" fmla="*/ 15 h 92"/>
                <a:gd name="T16" fmla="*/ 14 w 108"/>
                <a:gd name="T17" fmla="*/ 15 h 92"/>
                <a:gd name="T18" fmla="*/ 0 w 108"/>
                <a:gd name="T19" fmla="*/ 29 h 92"/>
                <a:gd name="T20" fmla="*/ 0 w 108"/>
                <a:gd name="T21" fmla="*/ 78 h 92"/>
                <a:gd name="T22" fmla="*/ 14 w 108"/>
                <a:gd name="T23" fmla="*/ 92 h 92"/>
                <a:gd name="T24" fmla="*/ 94 w 108"/>
                <a:gd name="T25" fmla="*/ 92 h 92"/>
                <a:gd name="T26" fmla="*/ 108 w 108"/>
                <a:gd name="T27" fmla="*/ 78 h 92"/>
                <a:gd name="T28" fmla="*/ 108 w 108"/>
                <a:gd name="T29" fmla="*/ 29 h 92"/>
                <a:gd name="T30" fmla="*/ 94 w 108"/>
                <a:gd name="T31" fmla="*/ 15 h 92"/>
                <a:gd name="T32" fmla="*/ 10 w 108"/>
                <a:gd name="T33" fmla="*/ 78 h 92"/>
                <a:gd name="T34" fmla="*/ 10 w 108"/>
                <a:gd name="T35" fmla="*/ 29 h 92"/>
                <a:gd name="T36" fmla="*/ 14 w 108"/>
                <a:gd name="T37" fmla="*/ 24 h 92"/>
                <a:gd name="T38" fmla="*/ 26 w 108"/>
                <a:gd name="T39" fmla="*/ 24 h 92"/>
                <a:gd name="T40" fmla="*/ 26 w 108"/>
                <a:gd name="T41" fmla="*/ 83 h 92"/>
                <a:gd name="T42" fmla="*/ 14 w 108"/>
                <a:gd name="T43" fmla="*/ 83 h 92"/>
                <a:gd name="T44" fmla="*/ 10 w 108"/>
                <a:gd name="T45" fmla="*/ 78 h 92"/>
                <a:gd name="T46" fmla="*/ 99 w 108"/>
                <a:gd name="T47" fmla="*/ 78 h 92"/>
                <a:gd name="T48" fmla="*/ 94 w 108"/>
                <a:gd name="T49" fmla="*/ 83 h 92"/>
                <a:gd name="T50" fmla="*/ 35 w 108"/>
                <a:gd name="T51" fmla="*/ 83 h 92"/>
                <a:gd name="T52" fmla="*/ 35 w 108"/>
                <a:gd name="T53" fmla="*/ 24 h 92"/>
                <a:gd name="T54" fmla="*/ 43 w 108"/>
                <a:gd name="T55" fmla="*/ 24 h 92"/>
                <a:gd name="T56" fmla="*/ 77 w 108"/>
                <a:gd name="T57" fmla="*/ 24 h 92"/>
                <a:gd name="T58" fmla="*/ 94 w 108"/>
                <a:gd name="T59" fmla="*/ 24 h 92"/>
                <a:gd name="T60" fmla="*/ 99 w 108"/>
                <a:gd name="T61" fmla="*/ 29 h 92"/>
                <a:gd name="T62" fmla="*/ 99 w 108"/>
                <a:gd name="T63"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2">
                  <a:moveTo>
                    <a:pt x="94" y="15"/>
                  </a:moveTo>
                  <a:cubicBezTo>
                    <a:pt x="77" y="15"/>
                    <a:pt x="77" y="15"/>
                    <a:pt x="77" y="15"/>
                  </a:cubicBezTo>
                  <a:cubicBezTo>
                    <a:pt x="77" y="14"/>
                    <a:pt x="77" y="14"/>
                    <a:pt x="77" y="14"/>
                  </a:cubicBezTo>
                  <a:cubicBezTo>
                    <a:pt x="77" y="11"/>
                    <a:pt x="77" y="11"/>
                    <a:pt x="77" y="11"/>
                  </a:cubicBezTo>
                  <a:cubicBezTo>
                    <a:pt x="77" y="5"/>
                    <a:pt x="72" y="0"/>
                    <a:pt x="66" y="0"/>
                  </a:cubicBezTo>
                  <a:cubicBezTo>
                    <a:pt x="54" y="0"/>
                    <a:pt x="54" y="0"/>
                    <a:pt x="54" y="0"/>
                  </a:cubicBezTo>
                  <a:cubicBezTo>
                    <a:pt x="48" y="0"/>
                    <a:pt x="43" y="5"/>
                    <a:pt x="43" y="11"/>
                  </a:cubicBezTo>
                  <a:cubicBezTo>
                    <a:pt x="43" y="15"/>
                    <a:pt x="43" y="15"/>
                    <a:pt x="43" y="15"/>
                  </a:cubicBezTo>
                  <a:cubicBezTo>
                    <a:pt x="14" y="15"/>
                    <a:pt x="14" y="15"/>
                    <a:pt x="14" y="15"/>
                  </a:cubicBezTo>
                  <a:cubicBezTo>
                    <a:pt x="7" y="15"/>
                    <a:pt x="0" y="21"/>
                    <a:pt x="0" y="29"/>
                  </a:cubicBezTo>
                  <a:cubicBezTo>
                    <a:pt x="0" y="78"/>
                    <a:pt x="0" y="78"/>
                    <a:pt x="0" y="78"/>
                  </a:cubicBezTo>
                  <a:cubicBezTo>
                    <a:pt x="0" y="86"/>
                    <a:pt x="6" y="92"/>
                    <a:pt x="14" y="92"/>
                  </a:cubicBezTo>
                  <a:cubicBezTo>
                    <a:pt x="94" y="92"/>
                    <a:pt x="94" y="92"/>
                    <a:pt x="94" y="92"/>
                  </a:cubicBezTo>
                  <a:cubicBezTo>
                    <a:pt x="101" y="92"/>
                    <a:pt x="108" y="86"/>
                    <a:pt x="108" y="78"/>
                  </a:cubicBezTo>
                  <a:cubicBezTo>
                    <a:pt x="108" y="29"/>
                    <a:pt x="108" y="29"/>
                    <a:pt x="108" y="29"/>
                  </a:cubicBezTo>
                  <a:cubicBezTo>
                    <a:pt x="108" y="21"/>
                    <a:pt x="101" y="15"/>
                    <a:pt x="94" y="15"/>
                  </a:cubicBezTo>
                  <a:close/>
                  <a:moveTo>
                    <a:pt x="10" y="78"/>
                  </a:moveTo>
                  <a:cubicBezTo>
                    <a:pt x="10" y="29"/>
                    <a:pt x="10" y="29"/>
                    <a:pt x="10" y="29"/>
                  </a:cubicBezTo>
                  <a:cubicBezTo>
                    <a:pt x="10" y="27"/>
                    <a:pt x="12" y="24"/>
                    <a:pt x="14" y="24"/>
                  </a:cubicBezTo>
                  <a:cubicBezTo>
                    <a:pt x="26" y="24"/>
                    <a:pt x="26" y="24"/>
                    <a:pt x="26" y="24"/>
                  </a:cubicBezTo>
                  <a:cubicBezTo>
                    <a:pt x="26" y="83"/>
                    <a:pt x="26" y="83"/>
                    <a:pt x="26" y="83"/>
                  </a:cubicBezTo>
                  <a:cubicBezTo>
                    <a:pt x="14" y="83"/>
                    <a:pt x="14" y="83"/>
                    <a:pt x="14" y="83"/>
                  </a:cubicBezTo>
                  <a:cubicBezTo>
                    <a:pt x="11" y="83"/>
                    <a:pt x="10" y="80"/>
                    <a:pt x="10" y="78"/>
                  </a:cubicBezTo>
                  <a:close/>
                  <a:moveTo>
                    <a:pt x="99" y="78"/>
                  </a:moveTo>
                  <a:cubicBezTo>
                    <a:pt x="99" y="80"/>
                    <a:pt x="96" y="83"/>
                    <a:pt x="94" y="83"/>
                  </a:cubicBezTo>
                  <a:cubicBezTo>
                    <a:pt x="35" y="83"/>
                    <a:pt x="35" y="83"/>
                    <a:pt x="35" y="83"/>
                  </a:cubicBezTo>
                  <a:cubicBezTo>
                    <a:pt x="35" y="24"/>
                    <a:pt x="35" y="24"/>
                    <a:pt x="35" y="24"/>
                  </a:cubicBezTo>
                  <a:cubicBezTo>
                    <a:pt x="43" y="24"/>
                    <a:pt x="43" y="24"/>
                    <a:pt x="43" y="24"/>
                  </a:cubicBezTo>
                  <a:cubicBezTo>
                    <a:pt x="77" y="24"/>
                    <a:pt x="77" y="24"/>
                    <a:pt x="77" y="24"/>
                  </a:cubicBezTo>
                  <a:cubicBezTo>
                    <a:pt x="94" y="24"/>
                    <a:pt x="94" y="24"/>
                    <a:pt x="94" y="24"/>
                  </a:cubicBezTo>
                  <a:cubicBezTo>
                    <a:pt x="96" y="24"/>
                    <a:pt x="99" y="27"/>
                    <a:pt x="99" y="29"/>
                  </a:cubicBezTo>
                  <a:lnTo>
                    <a:pt x="99"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6" name="Freeform 30"/>
            <p:cNvSpPr>
              <a:spLocks noEditPoints="1"/>
            </p:cNvSpPr>
            <p:nvPr/>
          </p:nvSpPr>
          <p:spPr bwMode="auto">
            <a:xfrm>
              <a:off x="93" y="83"/>
              <a:ext cx="74" cy="74"/>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5 h 34"/>
                <a:gd name="T12" fmla="*/ 9 w 34"/>
                <a:gd name="T13" fmla="*/ 17 h 34"/>
                <a:gd name="T14" fmla="*/ 17 w 34"/>
                <a:gd name="T15" fmla="*/ 10 h 34"/>
                <a:gd name="T16" fmla="*/ 25 w 34"/>
                <a:gd name="T17" fmla="*/ 17 h 34"/>
                <a:gd name="T18" fmla="*/ 17 w 34"/>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8"/>
                    <a:pt x="0" y="17"/>
                  </a:cubicBezTo>
                  <a:cubicBezTo>
                    <a:pt x="0" y="27"/>
                    <a:pt x="8" y="34"/>
                    <a:pt x="17" y="34"/>
                  </a:cubicBezTo>
                  <a:cubicBezTo>
                    <a:pt x="26" y="34"/>
                    <a:pt x="34" y="27"/>
                    <a:pt x="34" y="17"/>
                  </a:cubicBezTo>
                  <a:cubicBezTo>
                    <a:pt x="34" y="8"/>
                    <a:pt x="26" y="0"/>
                    <a:pt x="17" y="0"/>
                  </a:cubicBezTo>
                  <a:close/>
                  <a:moveTo>
                    <a:pt x="17" y="25"/>
                  </a:moveTo>
                  <a:cubicBezTo>
                    <a:pt x="13" y="25"/>
                    <a:pt x="9" y="21"/>
                    <a:pt x="9" y="17"/>
                  </a:cubicBezTo>
                  <a:cubicBezTo>
                    <a:pt x="9" y="13"/>
                    <a:pt x="13" y="10"/>
                    <a:pt x="17" y="10"/>
                  </a:cubicBezTo>
                  <a:cubicBezTo>
                    <a:pt x="21" y="10"/>
                    <a:pt x="25" y="13"/>
                    <a:pt x="25" y="17"/>
                  </a:cubicBezTo>
                  <a:cubicBezTo>
                    <a:pt x="25" y="21"/>
                    <a:pt x="21" y="25"/>
                    <a:pt x="17"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731" name="Rectangle 35"/>
          <p:cNvSpPr>
            <a:spLocks noChangeArrowheads="1"/>
          </p:cNvSpPr>
          <p:nvPr/>
        </p:nvSpPr>
        <p:spPr bwMode="auto">
          <a:xfrm>
            <a:off x="1116013" y="1695450"/>
            <a:ext cx="180022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dirty="0">
                <a:solidFill>
                  <a:schemeClr val="tx1">
                    <a:lumMod val="50000"/>
                    <a:lumOff val="50000"/>
                  </a:schemeClr>
                </a:solidFill>
              </a:rPr>
              <a:t>从营销成本的风险管理角度出发</a:t>
            </a:r>
            <a:endParaRPr lang="zh-CN" altLang="en-US" sz="1400" dirty="0">
              <a:solidFill>
                <a:schemeClr val="tx1">
                  <a:lumMod val="50000"/>
                  <a:lumOff val="50000"/>
                </a:schemeClr>
              </a:solidFill>
            </a:endParaRPr>
          </a:p>
        </p:txBody>
      </p:sp>
      <p:sp>
        <p:nvSpPr>
          <p:cNvPr id="29732" name="Rectangle 36"/>
          <p:cNvSpPr>
            <a:spLocks noChangeArrowheads="1"/>
          </p:cNvSpPr>
          <p:nvPr/>
        </p:nvSpPr>
        <p:spPr bwMode="auto">
          <a:xfrm>
            <a:off x="1116013" y="2332038"/>
            <a:ext cx="180022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dirty="0">
                <a:solidFill>
                  <a:schemeClr val="tx1">
                    <a:lumMod val="50000"/>
                    <a:lumOff val="50000"/>
                  </a:schemeClr>
                </a:solidFill>
              </a:rPr>
              <a:t>充分开发互联网推广途径，减少实体营销成本</a:t>
            </a:r>
            <a:endParaRPr lang="zh-CN" altLang="en-US" sz="1400" dirty="0">
              <a:solidFill>
                <a:schemeClr val="tx1">
                  <a:lumMod val="50000"/>
                  <a:lumOff val="50000"/>
                </a:schemeClr>
              </a:solidFill>
            </a:endParaRPr>
          </a:p>
        </p:txBody>
      </p:sp>
      <p:sp>
        <p:nvSpPr>
          <p:cNvPr id="29733" name="Rectangle 37"/>
          <p:cNvSpPr>
            <a:spLocks noChangeArrowheads="1"/>
          </p:cNvSpPr>
          <p:nvPr/>
        </p:nvSpPr>
        <p:spPr bwMode="auto">
          <a:xfrm>
            <a:off x="1116013" y="2984500"/>
            <a:ext cx="180022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dirty="0">
                <a:solidFill>
                  <a:schemeClr val="tx1">
                    <a:lumMod val="50000"/>
                    <a:lumOff val="50000"/>
                  </a:schemeClr>
                </a:solidFill>
              </a:rPr>
              <a:t>声誉是我们的核心竞争力之一</a:t>
            </a:r>
            <a:endParaRPr lang="zh-CN" altLang="en-US" sz="1400" dirty="0">
              <a:solidFill>
                <a:schemeClr val="tx1">
                  <a:lumMod val="50000"/>
                  <a:lumOff val="50000"/>
                </a:schemeClr>
              </a:solidFill>
            </a:endParaRPr>
          </a:p>
        </p:txBody>
      </p:sp>
      <p:sp>
        <p:nvSpPr>
          <p:cNvPr id="29734" name="Rectangle 38"/>
          <p:cNvSpPr>
            <a:spLocks noChangeArrowheads="1"/>
          </p:cNvSpPr>
          <p:nvPr/>
        </p:nvSpPr>
        <p:spPr bwMode="auto">
          <a:xfrm>
            <a:off x="1116013" y="3673475"/>
            <a:ext cx="180022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dirty="0">
                <a:solidFill>
                  <a:schemeClr val="tx1">
                    <a:lumMod val="50000"/>
                    <a:lumOff val="50000"/>
                  </a:schemeClr>
                </a:solidFill>
              </a:rPr>
              <a:t>保证智栏的财务在⼀个安全的状态</a:t>
            </a:r>
            <a:endParaRPr lang="zh-CN" altLang="en-US" sz="1400" dirty="0">
              <a:solidFill>
                <a:schemeClr val="tx1">
                  <a:lumMod val="50000"/>
                  <a:lumOff val="50000"/>
                </a:schemeClr>
              </a:solidFill>
            </a:endParaRPr>
          </a:p>
        </p:txBody>
      </p:sp>
      <p:sp>
        <p:nvSpPr>
          <p:cNvPr id="70" name="TextBox 69"/>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运营声望风险评估</a:t>
            </a:r>
            <a:endParaRPr lang="zh-CN" altLang="en-US" b="1" dirty="0" smtClean="0">
              <a:solidFill>
                <a:schemeClr val="accent1"/>
              </a:solidFill>
              <a:latin typeface="微软雅黑" panose="020B0503020204020204" pitchFamily="34" charset="-122"/>
              <a:ea typeface="微软雅黑" panose="020B0503020204020204" pitchFamily="34" charset="-122"/>
            </a:endParaRPr>
          </a:p>
        </p:txBody>
      </p:sp>
      <p:sp>
        <p:nvSpPr>
          <p:cNvPr id="71"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0" name="Freeform 28"/>
          <p:cNvSpPr/>
          <p:nvPr/>
        </p:nvSpPr>
        <p:spPr bwMode="auto">
          <a:xfrm>
            <a:off x="5154613" y="3363119"/>
            <a:ext cx="914400" cy="539750"/>
          </a:xfrm>
          <a:custGeom>
            <a:avLst/>
            <a:gdLst>
              <a:gd name="T0" fmla="*/ 0 w 576"/>
              <a:gd name="T1" fmla="*/ 340 h 340"/>
              <a:gd name="T2" fmla="*/ 576 w 576"/>
              <a:gd name="T3" fmla="*/ 340 h 340"/>
              <a:gd name="T4" fmla="*/ 576 w 576"/>
              <a:gd name="T5" fmla="*/ 0 h 340"/>
            </a:gdLst>
            <a:ahLst/>
            <a:cxnLst>
              <a:cxn ang="0">
                <a:pos x="T0" y="T1"/>
              </a:cxn>
              <a:cxn ang="0">
                <a:pos x="T2" y="T3"/>
              </a:cxn>
              <a:cxn ang="0">
                <a:pos x="T4" y="T5"/>
              </a:cxn>
            </a:cxnLst>
            <a:rect l="0" t="0" r="r" b="b"/>
            <a:pathLst>
              <a:path w="576" h="340">
                <a:moveTo>
                  <a:pt x="0" y="340"/>
                </a:moveTo>
                <a:lnTo>
                  <a:pt x="576" y="340"/>
                </a:lnTo>
                <a:lnTo>
                  <a:pt x="576" y="0"/>
                </a:lnTo>
              </a:path>
            </a:pathLst>
          </a:custGeom>
          <a:noFill/>
          <a:ln w="6350" cap="flat">
            <a:solidFill>
              <a:schemeClr val="tx1">
                <a:lumMod val="50000"/>
                <a:lumOff val="50000"/>
              </a:schemeClr>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1" name="Line 29"/>
          <p:cNvSpPr>
            <a:spLocks noChangeShapeType="1"/>
          </p:cNvSpPr>
          <p:nvPr/>
        </p:nvSpPr>
        <p:spPr bwMode="auto">
          <a:xfrm>
            <a:off x="5154613" y="1735931"/>
            <a:ext cx="914400" cy="0"/>
          </a:xfrm>
          <a:prstGeom prst="line">
            <a:avLst/>
          </a:prstGeom>
          <a:noFill/>
          <a:ln w="6350">
            <a:solidFill>
              <a:schemeClr val="tx1">
                <a:lumMod val="50000"/>
                <a:lumOff val="50000"/>
              </a:schemeClr>
            </a:solidFill>
            <a:prstDash val="dash"/>
            <a:miter lim="800000"/>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22" name="Freeform 30"/>
          <p:cNvSpPr/>
          <p:nvPr/>
        </p:nvSpPr>
        <p:spPr bwMode="auto">
          <a:xfrm>
            <a:off x="5154613" y="2202656"/>
            <a:ext cx="914400" cy="346075"/>
          </a:xfrm>
          <a:custGeom>
            <a:avLst/>
            <a:gdLst>
              <a:gd name="T0" fmla="*/ 0 w 576"/>
              <a:gd name="T1" fmla="*/ 0 h 218"/>
              <a:gd name="T2" fmla="*/ 576 w 576"/>
              <a:gd name="T3" fmla="*/ 0 h 218"/>
              <a:gd name="T4" fmla="*/ 576 w 576"/>
              <a:gd name="T5" fmla="*/ 218 h 218"/>
            </a:gdLst>
            <a:ahLst/>
            <a:cxnLst>
              <a:cxn ang="0">
                <a:pos x="T0" y="T1"/>
              </a:cxn>
              <a:cxn ang="0">
                <a:pos x="T2" y="T3"/>
              </a:cxn>
              <a:cxn ang="0">
                <a:pos x="T4" y="T5"/>
              </a:cxn>
            </a:cxnLst>
            <a:rect l="0" t="0" r="r" b="b"/>
            <a:pathLst>
              <a:path w="576" h="218">
                <a:moveTo>
                  <a:pt x="0" y="0"/>
                </a:moveTo>
                <a:lnTo>
                  <a:pt x="576" y="0"/>
                </a:lnTo>
                <a:lnTo>
                  <a:pt x="576" y="218"/>
                </a:lnTo>
              </a:path>
            </a:pathLst>
          </a:custGeom>
          <a:noFill/>
          <a:ln w="6350" cap="flat">
            <a:solidFill>
              <a:schemeClr val="tx1">
                <a:lumMod val="50000"/>
                <a:lumOff val="50000"/>
              </a:schemeClr>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3870" name="Group 78"/>
          <p:cNvGrpSpPr/>
          <p:nvPr/>
        </p:nvGrpSpPr>
        <p:grpSpPr bwMode="auto">
          <a:xfrm>
            <a:off x="4572000" y="1372394"/>
            <a:ext cx="676275" cy="3394075"/>
            <a:chOff x="2880" y="712"/>
            <a:chExt cx="426" cy="2138"/>
          </a:xfrm>
        </p:grpSpPr>
        <p:sp>
          <p:nvSpPr>
            <p:cNvPr id="33825" name="Rectangle 33"/>
            <p:cNvSpPr>
              <a:spLocks noChangeArrowheads="1"/>
            </p:cNvSpPr>
            <p:nvPr/>
          </p:nvSpPr>
          <p:spPr bwMode="auto">
            <a:xfrm>
              <a:off x="2940" y="771"/>
              <a:ext cx="307" cy="1535"/>
            </a:xfrm>
            <a:prstGeom prst="rect">
              <a:avLst/>
            </a:prstGeom>
            <a:noFill/>
            <a:ln w="6350">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6" name="Freeform 34"/>
            <p:cNvSpPr/>
            <p:nvPr/>
          </p:nvSpPr>
          <p:spPr bwMode="auto">
            <a:xfrm>
              <a:off x="2940" y="771"/>
              <a:ext cx="307" cy="1535"/>
            </a:xfrm>
            <a:custGeom>
              <a:avLst/>
              <a:gdLst>
                <a:gd name="T0" fmla="*/ 307 w 307"/>
                <a:gd name="T1" fmla="*/ 0 h 1535"/>
                <a:gd name="T2" fmla="*/ 0 w 307"/>
                <a:gd name="T3" fmla="*/ 217 h 1535"/>
                <a:gd name="T4" fmla="*/ 143 w 307"/>
                <a:gd name="T5" fmla="*/ 321 h 1535"/>
                <a:gd name="T6" fmla="*/ 307 w 307"/>
                <a:gd name="T7" fmla="*/ 464 h 1535"/>
                <a:gd name="T8" fmla="*/ 143 w 307"/>
                <a:gd name="T9" fmla="*/ 631 h 1535"/>
                <a:gd name="T10" fmla="*/ 0 w 307"/>
                <a:gd name="T11" fmla="*/ 853 h 1535"/>
                <a:gd name="T12" fmla="*/ 111 w 307"/>
                <a:gd name="T13" fmla="*/ 1058 h 1535"/>
                <a:gd name="T14" fmla="*/ 307 w 307"/>
                <a:gd name="T15" fmla="*/ 957 h 1535"/>
                <a:gd name="T16" fmla="*/ 126 w 307"/>
                <a:gd name="T17" fmla="*/ 1269 h 1535"/>
                <a:gd name="T18" fmla="*/ 307 w 307"/>
                <a:gd name="T19" fmla="*/ 1535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535">
                  <a:moveTo>
                    <a:pt x="307" y="0"/>
                  </a:moveTo>
                  <a:lnTo>
                    <a:pt x="0" y="217"/>
                  </a:lnTo>
                  <a:lnTo>
                    <a:pt x="143" y="321"/>
                  </a:lnTo>
                  <a:lnTo>
                    <a:pt x="307" y="464"/>
                  </a:lnTo>
                  <a:lnTo>
                    <a:pt x="143" y="631"/>
                  </a:lnTo>
                  <a:lnTo>
                    <a:pt x="0" y="853"/>
                  </a:lnTo>
                  <a:lnTo>
                    <a:pt x="111" y="1058"/>
                  </a:lnTo>
                  <a:lnTo>
                    <a:pt x="307" y="957"/>
                  </a:lnTo>
                  <a:lnTo>
                    <a:pt x="126" y="1269"/>
                  </a:lnTo>
                  <a:lnTo>
                    <a:pt x="307" y="1535"/>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7" name="Freeform 35"/>
            <p:cNvSpPr/>
            <p:nvPr/>
          </p:nvSpPr>
          <p:spPr bwMode="auto">
            <a:xfrm>
              <a:off x="2940" y="2040"/>
              <a:ext cx="307" cy="266"/>
            </a:xfrm>
            <a:custGeom>
              <a:avLst/>
              <a:gdLst>
                <a:gd name="T0" fmla="*/ 0 w 307"/>
                <a:gd name="T1" fmla="*/ 266 h 266"/>
                <a:gd name="T2" fmla="*/ 126 w 307"/>
                <a:gd name="T3" fmla="*/ 0 h 266"/>
                <a:gd name="T4" fmla="*/ 307 w 307"/>
                <a:gd name="T5" fmla="*/ 64 h 266"/>
              </a:gdLst>
              <a:ahLst/>
              <a:cxnLst>
                <a:cxn ang="0">
                  <a:pos x="T0" y="T1"/>
                </a:cxn>
                <a:cxn ang="0">
                  <a:pos x="T2" y="T3"/>
                </a:cxn>
                <a:cxn ang="0">
                  <a:pos x="T4" y="T5"/>
                </a:cxn>
              </a:cxnLst>
              <a:rect l="0" t="0" r="r" b="b"/>
              <a:pathLst>
                <a:path w="307" h="266">
                  <a:moveTo>
                    <a:pt x="0" y="266"/>
                  </a:moveTo>
                  <a:lnTo>
                    <a:pt x="126" y="0"/>
                  </a:lnTo>
                  <a:lnTo>
                    <a:pt x="307" y="64"/>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8" name="Freeform 36"/>
            <p:cNvSpPr/>
            <p:nvPr/>
          </p:nvSpPr>
          <p:spPr bwMode="auto">
            <a:xfrm>
              <a:off x="2940" y="941"/>
              <a:ext cx="307" cy="683"/>
            </a:xfrm>
            <a:custGeom>
              <a:avLst/>
              <a:gdLst>
                <a:gd name="T0" fmla="*/ 0 w 307"/>
                <a:gd name="T1" fmla="*/ 683 h 683"/>
                <a:gd name="T2" fmla="*/ 307 w 307"/>
                <a:gd name="T3" fmla="*/ 553 h 683"/>
                <a:gd name="T4" fmla="*/ 143 w 307"/>
                <a:gd name="T5" fmla="*/ 461 h 683"/>
                <a:gd name="T6" fmla="*/ 0 w 307"/>
                <a:gd name="T7" fmla="*/ 345 h 683"/>
                <a:gd name="T8" fmla="*/ 143 w 307"/>
                <a:gd name="T9" fmla="*/ 151 h 683"/>
                <a:gd name="T10" fmla="*/ 307 w 307"/>
                <a:gd name="T11" fmla="*/ 0 h 683"/>
              </a:gdLst>
              <a:ahLst/>
              <a:cxnLst>
                <a:cxn ang="0">
                  <a:pos x="T0" y="T1"/>
                </a:cxn>
                <a:cxn ang="0">
                  <a:pos x="T2" y="T3"/>
                </a:cxn>
                <a:cxn ang="0">
                  <a:pos x="T4" y="T5"/>
                </a:cxn>
                <a:cxn ang="0">
                  <a:pos x="T6" y="T7"/>
                </a:cxn>
                <a:cxn ang="0">
                  <a:pos x="T8" y="T9"/>
                </a:cxn>
                <a:cxn ang="0">
                  <a:pos x="T10" y="T11"/>
                </a:cxn>
              </a:cxnLst>
              <a:rect l="0" t="0" r="r" b="b"/>
              <a:pathLst>
                <a:path w="307" h="683">
                  <a:moveTo>
                    <a:pt x="0" y="683"/>
                  </a:moveTo>
                  <a:lnTo>
                    <a:pt x="307" y="553"/>
                  </a:lnTo>
                  <a:lnTo>
                    <a:pt x="143" y="461"/>
                  </a:lnTo>
                  <a:lnTo>
                    <a:pt x="0" y="345"/>
                  </a:lnTo>
                  <a:lnTo>
                    <a:pt x="143" y="151"/>
                  </a:lnTo>
                  <a:lnTo>
                    <a:pt x="307" y="0"/>
                  </a:lnTo>
                </a:path>
              </a:pathLst>
            </a:custGeom>
            <a:noFill/>
            <a:ln w="6350" cap="flat">
              <a:solidFill>
                <a:schemeClr val="tx1">
                  <a:lumMod val="50000"/>
                  <a:lumOff val="50000"/>
                </a:schemeClr>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9" name="Oval 37"/>
            <p:cNvSpPr>
              <a:spLocks noChangeArrowheads="1"/>
            </p:cNvSpPr>
            <p:nvPr/>
          </p:nvSpPr>
          <p:spPr bwMode="auto">
            <a:xfrm>
              <a:off x="2880" y="712"/>
              <a:ext cx="119" cy="11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0" name="Oval 38"/>
            <p:cNvSpPr>
              <a:spLocks noChangeArrowheads="1"/>
            </p:cNvSpPr>
            <p:nvPr/>
          </p:nvSpPr>
          <p:spPr bwMode="auto">
            <a:xfrm>
              <a:off x="3023" y="1034"/>
              <a:ext cx="119"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1" name="Oval 39"/>
            <p:cNvSpPr>
              <a:spLocks noChangeArrowheads="1"/>
            </p:cNvSpPr>
            <p:nvPr/>
          </p:nvSpPr>
          <p:spPr bwMode="auto">
            <a:xfrm>
              <a:off x="3023" y="1343"/>
              <a:ext cx="119"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2" name="Oval 40"/>
            <p:cNvSpPr>
              <a:spLocks noChangeArrowheads="1"/>
            </p:cNvSpPr>
            <p:nvPr/>
          </p:nvSpPr>
          <p:spPr bwMode="auto">
            <a:xfrm>
              <a:off x="2880" y="1565"/>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3" name="Oval 41"/>
            <p:cNvSpPr>
              <a:spLocks noChangeArrowheads="1"/>
            </p:cNvSpPr>
            <p:nvPr/>
          </p:nvSpPr>
          <p:spPr bwMode="auto">
            <a:xfrm>
              <a:off x="2992" y="1772"/>
              <a:ext cx="117" cy="11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4" name="Oval 42"/>
            <p:cNvSpPr>
              <a:spLocks noChangeArrowheads="1"/>
            </p:cNvSpPr>
            <p:nvPr/>
          </p:nvSpPr>
          <p:spPr bwMode="auto">
            <a:xfrm>
              <a:off x="3190" y="1176"/>
              <a:ext cx="116"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5" name="Oval 43"/>
            <p:cNvSpPr>
              <a:spLocks noChangeArrowheads="1"/>
            </p:cNvSpPr>
            <p:nvPr/>
          </p:nvSpPr>
          <p:spPr bwMode="auto">
            <a:xfrm>
              <a:off x="3190" y="1670"/>
              <a:ext cx="116" cy="117"/>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6" name="Oval 44"/>
            <p:cNvSpPr>
              <a:spLocks noChangeArrowheads="1"/>
            </p:cNvSpPr>
            <p:nvPr/>
          </p:nvSpPr>
          <p:spPr bwMode="auto">
            <a:xfrm>
              <a:off x="3009" y="1981"/>
              <a:ext cx="116" cy="11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7" name="Oval 45"/>
            <p:cNvSpPr>
              <a:spLocks noChangeArrowheads="1"/>
            </p:cNvSpPr>
            <p:nvPr/>
          </p:nvSpPr>
          <p:spPr bwMode="auto">
            <a:xfrm>
              <a:off x="3190" y="712"/>
              <a:ext cx="116" cy="11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8" name="Oval 46"/>
            <p:cNvSpPr>
              <a:spLocks noChangeArrowheads="1"/>
            </p:cNvSpPr>
            <p:nvPr/>
          </p:nvSpPr>
          <p:spPr bwMode="auto">
            <a:xfrm>
              <a:off x="3053" y="730"/>
              <a:ext cx="82" cy="83"/>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9" name="Oval 47"/>
            <p:cNvSpPr>
              <a:spLocks noChangeArrowheads="1"/>
            </p:cNvSpPr>
            <p:nvPr/>
          </p:nvSpPr>
          <p:spPr bwMode="auto">
            <a:xfrm>
              <a:off x="2880" y="2247"/>
              <a:ext cx="119"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0" name="Oval 48"/>
            <p:cNvSpPr>
              <a:spLocks noChangeArrowheads="1"/>
            </p:cNvSpPr>
            <p:nvPr/>
          </p:nvSpPr>
          <p:spPr bwMode="auto">
            <a:xfrm>
              <a:off x="3190" y="2247"/>
              <a:ext cx="116" cy="1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1" name="Oval 49"/>
            <p:cNvSpPr>
              <a:spLocks noChangeArrowheads="1"/>
            </p:cNvSpPr>
            <p:nvPr/>
          </p:nvSpPr>
          <p:spPr bwMode="auto">
            <a:xfrm>
              <a:off x="3053" y="2265"/>
              <a:ext cx="82"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2" name="Oval 50"/>
            <p:cNvSpPr>
              <a:spLocks noChangeArrowheads="1"/>
            </p:cNvSpPr>
            <p:nvPr/>
          </p:nvSpPr>
          <p:spPr bwMode="auto">
            <a:xfrm>
              <a:off x="2898" y="939"/>
              <a:ext cx="83"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3" name="Oval 51"/>
            <p:cNvSpPr>
              <a:spLocks noChangeArrowheads="1"/>
            </p:cNvSpPr>
            <p:nvPr/>
          </p:nvSpPr>
          <p:spPr bwMode="auto">
            <a:xfrm>
              <a:off x="2898" y="1245"/>
              <a:ext cx="83"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4" name="Oval 52"/>
            <p:cNvSpPr>
              <a:spLocks noChangeArrowheads="1"/>
            </p:cNvSpPr>
            <p:nvPr/>
          </p:nvSpPr>
          <p:spPr bwMode="auto">
            <a:xfrm>
              <a:off x="2898" y="1893"/>
              <a:ext cx="83" cy="83"/>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5" name="Oval 53"/>
            <p:cNvSpPr>
              <a:spLocks noChangeArrowheads="1"/>
            </p:cNvSpPr>
            <p:nvPr/>
          </p:nvSpPr>
          <p:spPr bwMode="auto">
            <a:xfrm>
              <a:off x="3208" y="900"/>
              <a:ext cx="80"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6" name="Oval 54"/>
            <p:cNvSpPr>
              <a:spLocks noChangeArrowheads="1"/>
            </p:cNvSpPr>
            <p:nvPr/>
          </p:nvSpPr>
          <p:spPr bwMode="auto">
            <a:xfrm>
              <a:off x="3208" y="1453"/>
              <a:ext cx="80"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7" name="Oval 55"/>
            <p:cNvSpPr>
              <a:spLocks noChangeArrowheads="1"/>
            </p:cNvSpPr>
            <p:nvPr/>
          </p:nvSpPr>
          <p:spPr bwMode="auto">
            <a:xfrm>
              <a:off x="3208" y="2063"/>
              <a:ext cx="80" cy="8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3848" name="Group 56"/>
            <p:cNvGrpSpPr/>
            <p:nvPr/>
          </p:nvGrpSpPr>
          <p:grpSpPr bwMode="auto">
            <a:xfrm>
              <a:off x="2940" y="2431"/>
              <a:ext cx="307" cy="419"/>
              <a:chOff x="2963" y="2431"/>
              <a:chExt cx="307" cy="419"/>
            </a:xfrm>
          </p:grpSpPr>
          <p:sp>
            <p:nvSpPr>
              <p:cNvPr id="33849" name="Freeform 57"/>
              <p:cNvSpPr/>
              <p:nvPr/>
            </p:nvSpPr>
            <p:spPr bwMode="auto">
              <a:xfrm>
                <a:off x="3068" y="2715"/>
                <a:ext cx="99" cy="135"/>
              </a:xfrm>
              <a:custGeom>
                <a:avLst/>
                <a:gdLst>
                  <a:gd name="T0" fmla="*/ 0 w 60"/>
                  <a:gd name="T1" fmla="*/ 0 h 82"/>
                  <a:gd name="T2" fmla="*/ 30 w 60"/>
                  <a:gd name="T3" fmla="*/ 82 h 82"/>
                  <a:gd name="T4" fmla="*/ 60 w 60"/>
                  <a:gd name="T5" fmla="*/ 0 h 82"/>
                  <a:gd name="T6" fmla="*/ 30 w 60"/>
                  <a:gd name="T7" fmla="*/ 3 h 82"/>
                  <a:gd name="T8" fmla="*/ 0 w 60"/>
                  <a:gd name="T9" fmla="*/ 0 h 82"/>
                </a:gdLst>
                <a:ahLst/>
                <a:cxnLst>
                  <a:cxn ang="0">
                    <a:pos x="T0" y="T1"/>
                  </a:cxn>
                  <a:cxn ang="0">
                    <a:pos x="T2" y="T3"/>
                  </a:cxn>
                  <a:cxn ang="0">
                    <a:pos x="T4" y="T5"/>
                  </a:cxn>
                  <a:cxn ang="0">
                    <a:pos x="T6" y="T7"/>
                  </a:cxn>
                  <a:cxn ang="0">
                    <a:pos x="T8" y="T9"/>
                  </a:cxn>
                </a:cxnLst>
                <a:rect l="0" t="0" r="r" b="b"/>
                <a:pathLst>
                  <a:path w="60" h="82">
                    <a:moveTo>
                      <a:pt x="0" y="0"/>
                    </a:moveTo>
                    <a:cubicBezTo>
                      <a:pt x="30" y="82"/>
                      <a:pt x="30" y="82"/>
                      <a:pt x="30" y="82"/>
                    </a:cubicBezTo>
                    <a:cubicBezTo>
                      <a:pt x="60" y="0"/>
                      <a:pt x="60" y="0"/>
                      <a:pt x="60" y="0"/>
                    </a:cubicBezTo>
                    <a:cubicBezTo>
                      <a:pt x="50" y="2"/>
                      <a:pt x="40" y="3"/>
                      <a:pt x="30" y="3"/>
                    </a:cubicBezTo>
                    <a:cubicBezTo>
                      <a:pt x="20" y="3"/>
                      <a:pt x="10" y="2"/>
                      <a:pt x="0"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0" name="Freeform 58"/>
              <p:cNvSpPr/>
              <p:nvPr/>
            </p:nvSpPr>
            <p:spPr bwMode="auto">
              <a:xfrm>
                <a:off x="2963" y="2431"/>
                <a:ext cx="307" cy="289"/>
              </a:xfrm>
              <a:custGeom>
                <a:avLst/>
                <a:gdLst>
                  <a:gd name="T0" fmla="*/ 0 w 187"/>
                  <a:gd name="T1" fmla="*/ 0 h 176"/>
                  <a:gd name="T2" fmla="*/ 64 w 187"/>
                  <a:gd name="T3" fmla="*/ 173 h 176"/>
                  <a:gd name="T4" fmla="*/ 94 w 187"/>
                  <a:gd name="T5" fmla="*/ 176 h 176"/>
                  <a:gd name="T6" fmla="*/ 124 w 187"/>
                  <a:gd name="T7" fmla="*/ 173 h 176"/>
                  <a:gd name="T8" fmla="*/ 187 w 187"/>
                  <a:gd name="T9" fmla="*/ 0 h 176"/>
                  <a:gd name="T10" fmla="*/ 0 w 187"/>
                  <a:gd name="T11" fmla="*/ 0 h 176"/>
                </a:gdLst>
                <a:ahLst/>
                <a:cxnLst>
                  <a:cxn ang="0">
                    <a:pos x="T0" y="T1"/>
                  </a:cxn>
                  <a:cxn ang="0">
                    <a:pos x="T2" y="T3"/>
                  </a:cxn>
                  <a:cxn ang="0">
                    <a:pos x="T4" y="T5"/>
                  </a:cxn>
                  <a:cxn ang="0">
                    <a:pos x="T6" y="T7"/>
                  </a:cxn>
                  <a:cxn ang="0">
                    <a:pos x="T8" y="T9"/>
                  </a:cxn>
                  <a:cxn ang="0">
                    <a:pos x="T10" y="T11"/>
                  </a:cxn>
                </a:cxnLst>
                <a:rect l="0" t="0" r="r" b="b"/>
                <a:pathLst>
                  <a:path w="187" h="176">
                    <a:moveTo>
                      <a:pt x="0" y="0"/>
                    </a:moveTo>
                    <a:cubicBezTo>
                      <a:pt x="64" y="173"/>
                      <a:pt x="64" y="173"/>
                      <a:pt x="64" y="173"/>
                    </a:cubicBezTo>
                    <a:cubicBezTo>
                      <a:pt x="74" y="175"/>
                      <a:pt x="84" y="176"/>
                      <a:pt x="94" y="176"/>
                    </a:cubicBezTo>
                    <a:cubicBezTo>
                      <a:pt x="104" y="176"/>
                      <a:pt x="114" y="175"/>
                      <a:pt x="124" y="173"/>
                    </a:cubicBezTo>
                    <a:cubicBezTo>
                      <a:pt x="187" y="0"/>
                      <a:pt x="187" y="0"/>
                      <a:pt x="187" y="0"/>
                    </a:cubicBezTo>
                    <a:lnTo>
                      <a:pt x="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33851" name="Oval 59"/>
          <p:cNvSpPr>
            <a:spLocks noChangeArrowheads="1"/>
          </p:cNvSpPr>
          <p:nvPr/>
        </p:nvSpPr>
        <p:spPr bwMode="auto">
          <a:xfrm>
            <a:off x="684213" y="3834606"/>
            <a:ext cx="579437" cy="579438"/>
          </a:xfrm>
          <a:prstGeom prst="ellipse">
            <a:avLst/>
          </a:prstGeom>
          <a:solidFill>
            <a:schemeClr val="accent1"/>
          </a:solidFill>
          <a:ln>
            <a:noFill/>
          </a:ln>
          <a:effectLst/>
        </p:spPr>
        <p:txBody>
          <a:bodyPr/>
          <a:lstStyle/>
          <a:p>
            <a:pPr algn="ctr"/>
            <a:endParaRPr lang="zh-CN" altLang="en-US">
              <a:solidFill>
                <a:schemeClr val="bg1"/>
              </a:solidFill>
              <a:latin typeface="Impact" panose="020B0806030902050204" pitchFamily="34" charset="0"/>
            </a:endParaRPr>
          </a:p>
        </p:txBody>
      </p:sp>
      <p:sp>
        <p:nvSpPr>
          <p:cNvPr id="33852" name="Oval 60"/>
          <p:cNvSpPr>
            <a:spLocks noChangeArrowheads="1"/>
          </p:cNvSpPr>
          <p:nvPr/>
        </p:nvSpPr>
        <p:spPr bwMode="auto">
          <a:xfrm>
            <a:off x="1619250" y="3834606"/>
            <a:ext cx="579438" cy="579438"/>
          </a:xfrm>
          <a:prstGeom prst="ellipse">
            <a:avLst/>
          </a:prstGeom>
          <a:solidFill>
            <a:schemeClr val="tx1">
              <a:lumMod val="75000"/>
              <a:lumOff val="25000"/>
            </a:schemeClr>
          </a:solidFill>
          <a:ln>
            <a:noFill/>
          </a:ln>
          <a:effectLst/>
        </p:spPr>
        <p:txBody>
          <a:bodyPr/>
          <a:lstStyle/>
          <a:p>
            <a:pPr algn="ctr"/>
            <a:endParaRPr lang="zh-CN" altLang="en-US">
              <a:solidFill>
                <a:schemeClr val="bg1"/>
              </a:solidFill>
              <a:latin typeface="Impact" panose="020B0806030902050204" pitchFamily="34" charset="0"/>
            </a:endParaRPr>
          </a:p>
        </p:txBody>
      </p:sp>
      <p:sp>
        <p:nvSpPr>
          <p:cNvPr id="33853" name="Oval 61"/>
          <p:cNvSpPr>
            <a:spLocks noChangeArrowheads="1"/>
          </p:cNvSpPr>
          <p:nvPr/>
        </p:nvSpPr>
        <p:spPr bwMode="auto">
          <a:xfrm>
            <a:off x="2552700" y="3834606"/>
            <a:ext cx="579438" cy="579438"/>
          </a:xfrm>
          <a:prstGeom prst="ellipse">
            <a:avLst/>
          </a:prstGeom>
          <a:solidFill>
            <a:schemeClr val="accent1"/>
          </a:solidFill>
          <a:ln>
            <a:noFill/>
          </a:ln>
          <a:effectLst/>
        </p:spPr>
        <p:txBody>
          <a:bodyPr/>
          <a:lstStyle/>
          <a:p>
            <a:pPr algn="ctr"/>
            <a:endParaRPr lang="zh-CN" altLang="en-US">
              <a:solidFill>
                <a:schemeClr val="bg1"/>
              </a:solidFill>
              <a:latin typeface="Impact" panose="020B0806030902050204" pitchFamily="34" charset="0"/>
            </a:endParaRPr>
          </a:p>
        </p:txBody>
      </p:sp>
      <p:grpSp>
        <p:nvGrpSpPr>
          <p:cNvPr id="33854" name="Group 62"/>
          <p:cNvGrpSpPr/>
          <p:nvPr/>
        </p:nvGrpSpPr>
        <p:grpSpPr bwMode="auto">
          <a:xfrm>
            <a:off x="2743200" y="3993356"/>
            <a:ext cx="201613" cy="255588"/>
            <a:chOff x="2234" y="2038"/>
            <a:chExt cx="127" cy="161"/>
          </a:xfrm>
        </p:grpSpPr>
        <p:sp>
          <p:nvSpPr>
            <p:cNvPr id="33855" name="Freeform 63"/>
            <p:cNvSpPr/>
            <p:nvPr/>
          </p:nvSpPr>
          <p:spPr bwMode="auto">
            <a:xfrm>
              <a:off x="2234" y="2038"/>
              <a:ext cx="127" cy="161"/>
            </a:xfrm>
            <a:custGeom>
              <a:avLst/>
              <a:gdLst>
                <a:gd name="T0" fmla="*/ 17 w 77"/>
                <a:gd name="T1" fmla="*/ 90 h 98"/>
                <a:gd name="T2" fmla="*/ 9 w 77"/>
                <a:gd name="T3" fmla="*/ 90 h 98"/>
                <a:gd name="T4" fmla="*/ 9 w 77"/>
                <a:gd name="T5" fmla="*/ 8 h 98"/>
                <a:gd name="T6" fmla="*/ 72 w 77"/>
                <a:gd name="T7" fmla="*/ 8 h 98"/>
                <a:gd name="T8" fmla="*/ 77 w 77"/>
                <a:gd name="T9" fmla="*/ 4 h 98"/>
                <a:gd name="T10" fmla="*/ 72 w 77"/>
                <a:gd name="T11" fmla="*/ 0 h 98"/>
                <a:gd name="T12" fmla="*/ 4 w 77"/>
                <a:gd name="T13" fmla="*/ 0 h 98"/>
                <a:gd name="T14" fmla="*/ 0 w 77"/>
                <a:gd name="T15" fmla="*/ 4 h 98"/>
                <a:gd name="T16" fmla="*/ 0 w 77"/>
                <a:gd name="T17" fmla="*/ 94 h 98"/>
                <a:gd name="T18" fmla="*/ 4 w 77"/>
                <a:gd name="T19" fmla="*/ 98 h 98"/>
                <a:gd name="T20" fmla="*/ 17 w 77"/>
                <a:gd name="T21" fmla="*/ 98 h 98"/>
                <a:gd name="T22" fmla="*/ 21 w 77"/>
                <a:gd name="T23" fmla="*/ 94 h 98"/>
                <a:gd name="T24" fmla="*/ 17 w 77"/>
                <a:gd name="T25"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8">
                  <a:moveTo>
                    <a:pt x="17" y="90"/>
                  </a:moveTo>
                  <a:cubicBezTo>
                    <a:pt x="9" y="90"/>
                    <a:pt x="9" y="90"/>
                    <a:pt x="9" y="90"/>
                  </a:cubicBezTo>
                  <a:cubicBezTo>
                    <a:pt x="9" y="8"/>
                    <a:pt x="9" y="8"/>
                    <a:pt x="9" y="8"/>
                  </a:cubicBezTo>
                  <a:cubicBezTo>
                    <a:pt x="72" y="8"/>
                    <a:pt x="72" y="8"/>
                    <a:pt x="72" y="8"/>
                  </a:cubicBezTo>
                  <a:cubicBezTo>
                    <a:pt x="75" y="8"/>
                    <a:pt x="77" y="6"/>
                    <a:pt x="77" y="4"/>
                  </a:cubicBezTo>
                  <a:cubicBezTo>
                    <a:pt x="77" y="1"/>
                    <a:pt x="75" y="0"/>
                    <a:pt x="72" y="0"/>
                  </a:cubicBezTo>
                  <a:cubicBezTo>
                    <a:pt x="4" y="0"/>
                    <a:pt x="4" y="0"/>
                    <a:pt x="4" y="0"/>
                  </a:cubicBezTo>
                  <a:cubicBezTo>
                    <a:pt x="2" y="0"/>
                    <a:pt x="0" y="1"/>
                    <a:pt x="0" y="4"/>
                  </a:cubicBezTo>
                  <a:cubicBezTo>
                    <a:pt x="0" y="94"/>
                    <a:pt x="0" y="94"/>
                    <a:pt x="0" y="94"/>
                  </a:cubicBezTo>
                  <a:cubicBezTo>
                    <a:pt x="0" y="97"/>
                    <a:pt x="2" y="98"/>
                    <a:pt x="4" y="98"/>
                  </a:cubicBezTo>
                  <a:cubicBezTo>
                    <a:pt x="17" y="98"/>
                    <a:pt x="17" y="98"/>
                    <a:pt x="17" y="98"/>
                  </a:cubicBezTo>
                  <a:cubicBezTo>
                    <a:pt x="19" y="98"/>
                    <a:pt x="21" y="97"/>
                    <a:pt x="21" y="94"/>
                  </a:cubicBezTo>
                  <a:cubicBezTo>
                    <a:pt x="21" y="92"/>
                    <a:pt x="19" y="90"/>
                    <a:pt x="17" y="9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6" name="Freeform 64"/>
            <p:cNvSpPr/>
            <p:nvPr/>
          </p:nvSpPr>
          <p:spPr bwMode="auto">
            <a:xfrm>
              <a:off x="2313" y="2132"/>
              <a:ext cx="48" cy="67"/>
            </a:xfrm>
            <a:custGeom>
              <a:avLst/>
              <a:gdLst>
                <a:gd name="T0" fmla="*/ 24 w 29"/>
                <a:gd name="T1" fmla="*/ 0 h 41"/>
                <a:gd name="T2" fmla="*/ 20 w 29"/>
                <a:gd name="T3" fmla="*/ 5 h 41"/>
                <a:gd name="T4" fmla="*/ 20 w 29"/>
                <a:gd name="T5" fmla="*/ 33 h 41"/>
                <a:gd name="T6" fmla="*/ 4 w 29"/>
                <a:gd name="T7" fmla="*/ 33 h 41"/>
                <a:gd name="T8" fmla="*/ 0 w 29"/>
                <a:gd name="T9" fmla="*/ 37 h 41"/>
                <a:gd name="T10" fmla="*/ 4 w 29"/>
                <a:gd name="T11" fmla="*/ 41 h 41"/>
                <a:gd name="T12" fmla="*/ 24 w 29"/>
                <a:gd name="T13" fmla="*/ 41 h 41"/>
                <a:gd name="T14" fmla="*/ 27 w 29"/>
                <a:gd name="T15" fmla="*/ 40 h 41"/>
                <a:gd name="T16" fmla="*/ 29 w 29"/>
                <a:gd name="T17" fmla="*/ 37 h 41"/>
                <a:gd name="T18" fmla="*/ 29 w 29"/>
                <a:gd name="T19" fmla="*/ 5 h 41"/>
                <a:gd name="T20" fmla="*/ 24 w 2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1">
                  <a:moveTo>
                    <a:pt x="24" y="0"/>
                  </a:moveTo>
                  <a:cubicBezTo>
                    <a:pt x="22" y="0"/>
                    <a:pt x="20" y="2"/>
                    <a:pt x="20" y="5"/>
                  </a:cubicBezTo>
                  <a:cubicBezTo>
                    <a:pt x="20" y="33"/>
                    <a:pt x="20" y="33"/>
                    <a:pt x="20" y="33"/>
                  </a:cubicBezTo>
                  <a:cubicBezTo>
                    <a:pt x="4" y="33"/>
                    <a:pt x="4" y="33"/>
                    <a:pt x="4" y="33"/>
                  </a:cubicBezTo>
                  <a:cubicBezTo>
                    <a:pt x="2" y="33"/>
                    <a:pt x="0" y="35"/>
                    <a:pt x="0" y="37"/>
                  </a:cubicBezTo>
                  <a:cubicBezTo>
                    <a:pt x="0" y="40"/>
                    <a:pt x="2" y="41"/>
                    <a:pt x="4" y="41"/>
                  </a:cubicBezTo>
                  <a:cubicBezTo>
                    <a:pt x="24" y="41"/>
                    <a:pt x="24" y="41"/>
                    <a:pt x="24" y="41"/>
                  </a:cubicBezTo>
                  <a:cubicBezTo>
                    <a:pt x="26" y="41"/>
                    <a:pt x="27" y="41"/>
                    <a:pt x="27" y="40"/>
                  </a:cubicBezTo>
                  <a:cubicBezTo>
                    <a:pt x="28" y="39"/>
                    <a:pt x="29" y="38"/>
                    <a:pt x="29" y="37"/>
                  </a:cubicBezTo>
                  <a:cubicBezTo>
                    <a:pt x="29" y="5"/>
                    <a:pt x="29" y="5"/>
                    <a:pt x="29" y="5"/>
                  </a:cubicBezTo>
                  <a:cubicBezTo>
                    <a:pt x="29" y="2"/>
                    <a:pt x="27" y="0"/>
                    <a:pt x="2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7" name="Freeform 65"/>
            <p:cNvSpPr>
              <a:spLocks noEditPoints="1"/>
            </p:cNvSpPr>
            <p:nvPr/>
          </p:nvSpPr>
          <p:spPr bwMode="auto">
            <a:xfrm>
              <a:off x="2279" y="2071"/>
              <a:ext cx="78" cy="115"/>
            </a:xfrm>
            <a:custGeom>
              <a:avLst/>
              <a:gdLst>
                <a:gd name="T0" fmla="*/ 42 w 48"/>
                <a:gd name="T1" fmla="*/ 2 h 70"/>
                <a:gd name="T2" fmla="*/ 37 w 48"/>
                <a:gd name="T3" fmla="*/ 0 h 70"/>
                <a:gd name="T4" fmla="*/ 28 w 48"/>
                <a:gd name="T5" fmla="*/ 5 h 70"/>
                <a:gd name="T6" fmla="*/ 1 w 48"/>
                <a:gd name="T7" fmla="*/ 53 h 70"/>
                <a:gd name="T8" fmla="*/ 0 w 48"/>
                <a:gd name="T9" fmla="*/ 55 h 70"/>
                <a:gd name="T10" fmla="*/ 1 w 48"/>
                <a:gd name="T11" fmla="*/ 66 h 70"/>
                <a:gd name="T12" fmla="*/ 3 w 48"/>
                <a:gd name="T13" fmla="*/ 69 h 70"/>
                <a:gd name="T14" fmla="*/ 5 w 48"/>
                <a:gd name="T15" fmla="*/ 70 h 70"/>
                <a:gd name="T16" fmla="*/ 7 w 48"/>
                <a:gd name="T17" fmla="*/ 69 h 70"/>
                <a:gd name="T18" fmla="*/ 17 w 48"/>
                <a:gd name="T19" fmla="*/ 64 h 70"/>
                <a:gd name="T20" fmla="*/ 18 w 48"/>
                <a:gd name="T21" fmla="*/ 63 h 70"/>
                <a:gd name="T22" fmla="*/ 46 w 48"/>
                <a:gd name="T23" fmla="*/ 15 h 70"/>
                <a:gd name="T24" fmla="*/ 42 w 48"/>
                <a:gd name="T25" fmla="*/ 2 h 70"/>
                <a:gd name="T26" fmla="*/ 38 w 48"/>
                <a:gd name="T27" fmla="*/ 11 h 70"/>
                <a:gd name="T28" fmla="*/ 11 w 48"/>
                <a:gd name="T29" fmla="*/ 57 h 70"/>
                <a:gd name="T30" fmla="*/ 9 w 48"/>
                <a:gd name="T31" fmla="*/ 59 h 70"/>
                <a:gd name="T32" fmla="*/ 9 w 48"/>
                <a:gd name="T33" fmla="*/ 56 h 70"/>
                <a:gd name="T34" fmla="*/ 36 w 48"/>
                <a:gd name="T35" fmla="*/ 9 h 70"/>
                <a:gd name="T36" fmla="*/ 38 w 48"/>
                <a:gd name="T37" fmla="*/ 9 h 70"/>
                <a:gd name="T38" fmla="*/ 38 w 48"/>
                <a:gd name="T3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70">
                  <a:moveTo>
                    <a:pt x="42" y="2"/>
                  </a:moveTo>
                  <a:cubicBezTo>
                    <a:pt x="40" y="1"/>
                    <a:pt x="39" y="0"/>
                    <a:pt x="37" y="0"/>
                  </a:cubicBezTo>
                  <a:cubicBezTo>
                    <a:pt x="33" y="0"/>
                    <a:pt x="30" y="2"/>
                    <a:pt x="28" y="5"/>
                  </a:cubicBezTo>
                  <a:cubicBezTo>
                    <a:pt x="1" y="53"/>
                    <a:pt x="1" y="53"/>
                    <a:pt x="1" y="53"/>
                  </a:cubicBezTo>
                  <a:cubicBezTo>
                    <a:pt x="0" y="53"/>
                    <a:pt x="0" y="54"/>
                    <a:pt x="0" y="55"/>
                  </a:cubicBezTo>
                  <a:cubicBezTo>
                    <a:pt x="1" y="66"/>
                    <a:pt x="1" y="66"/>
                    <a:pt x="1" y="66"/>
                  </a:cubicBezTo>
                  <a:cubicBezTo>
                    <a:pt x="1" y="67"/>
                    <a:pt x="2" y="69"/>
                    <a:pt x="3" y="69"/>
                  </a:cubicBezTo>
                  <a:cubicBezTo>
                    <a:pt x="3" y="70"/>
                    <a:pt x="4" y="70"/>
                    <a:pt x="5" y="70"/>
                  </a:cubicBezTo>
                  <a:cubicBezTo>
                    <a:pt x="6" y="70"/>
                    <a:pt x="6" y="70"/>
                    <a:pt x="7" y="69"/>
                  </a:cubicBezTo>
                  <a:cubicBezTo>
                    <a:pt x="17" y="64"/>
                    <a:pt x="17" y="64"/>
                    <a:pt x="17" y="64"/>
                  </a:cubicBezTo>
                  <a:cubicBezTo>
                    <a:pt x="17" y="64"/>
                    <a:pt x="18" y="63"/>
                    <a:pt x="18" y="63"/>
                  </a:cubicBezTo>
                  <a:cubicBezTo>
                    <a:pt x="46" y="15"/>
                    <a:pt x="46" y="15"/>
                    <a:pt x="46" y="15"/>
                  </a:cubicBezTo>
                  <a:cubicBezTo>
                    <a:pt x="48" y="10"/>
                    <a:pt x="47" y="4"/>
                    <a:pt x="42" y="2"/>
                  </a:cubicBezTo>
                  <a:moveTo>
                    <a:pt x="38" y="11"/>
                  </a:moveTo>
                  <a:cubicBezTo>
                    <a:pt x="11" y="57"/>
                    <a:pt x="11" y="57"/>
                    <a:pt x="11" y="57"/>
                  </a:cubicBezTo>
                  <a:cubicBezTo>
                    <a:pt x="9" y="59"/>
                    <a:pt x="9" y="59"/>
                    <a:pt x="9" y="59"/>
                  </a:cubicBezTo>
                  <a:cubicBezTo>
                    <a:pt x="9" y="56"/>
                    <a:pt x="9" y="56"/>
                    <a:pt x="9" y="56"/>
                  </a:cubicBezTo>
                  <a:cubicBezTo>
                    <a:pt x="36" y="9"/>
                    <a:pt x="36" y="9"/>
                    <a:pt x="36" y="9"/>
                  </a:cubicBezTo>
                  <a:cubicBezTo>
                    <a:pt x="36" y="9"/>
                    <a:pt x="37" y="8"/>
                    <a:pt x="38" y="9"/>
                  </a:cubicBezTo>
                  <a:cubicBezTo>
                    <a:pt x="38" y="9"/>
                    <a:pt x="39" y="10"/>
                    <a:pt x="38"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8" name="Freeform 66"/>
            <p:cNvSpPr/>
            <p:nvPr/>
          </p:nvSpPr>
          <p:spPr bwMode="auto">
            <a:xfrm>
              <a:off x="2257" y="2084"/>
              <a:ext cx="49" cy="13"/>
            </a:xfrm>
            <a:custGeom>
              <a:avLst/>
              <a:gdLst>
                <a:gd name="T0" fmla="*/ 30 w 30"/>
                <a:gd name="T1" fmla="*/ 4 h 8"/>
                <a:gd name="T2" fmla="*/ 26 w 30"/>
                <a:gd name="T3" fmla="*/ 0 h 8"/>
                <a:gd name="T4" fmla="*/ 4 w 30"/>
                <a:gd name="T5" fmla="*/ 0 h 8"/>
                <a:gd name="T6" fmla="*/ 0 w 30"/>
                <a:gd name="T7" fmla="*/ 4 h 8"/>
                <a:gd name="T8" fmla="*/ 4 w 30"/>
                <a:gd name="T9" fmla="*/ 8 h 8"/>
                <a:gd name="T10" fmla="*/ 26 w 30"/>
                <a:gd name="T11" fmla="*/ 8 h 8"/>
                <a:gd name="T12" fmla="*/ 30 w 3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30" y="4"/>
                  </a:moveTo>
                  <a:cubicBezTo>
                    <a:pt x="30" y="2"/>
                    <a:pt x="28" y="0"/>
                    <a:pt x="26" y="0"/>
                  </a:cubicBezTo>
                  <a:cubicBezTo>
                    <a:pt x="4" y="0"/>
                    <a:pt x="4" y="0"/>
                    <a:pt x="4" y="0"/>
                  </a:cubicBezTo>
                  <a:cubicBezTo>
                    <a:pt x="2" y="0"/>
                    <a:pt x="0" y="2"/>
                    <a:pt x="0" y="4"/>
                  </a:cubicBezTo>
                  <a:cubicBezTo>
                    <a:pt x="0" y="6"/>
                    <a:pt x="2" y="8"/>
                    <a:pt x="4" y="8"/>
                  </a:cubicBezTo>
                  <a:cubicBezTo>
                    <a:pt x="26" y="8"/>
                    <a:pt x="26" y="8"/>
                    <a:pt x="26" y="8"/>
                  </a:cubicBezTo>
                  <a:cubicBezTo>
                    <a:pt x="28" y="8"/>
                    <a:pt x="30" y="6"/>
                    <a:pt x="30"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59" name="Freeform 67"/>
            <p:cNvSpPr/>
            <p:nvPr/>
          </p:nvSpPr>
          <p:spPr bwMode="auto">
            <a:xfrm>
              <a:off x="2257" y="2110"/>
              <a:ext cx="31" cy="15"/>
            </a:xfrm>
            <a:custGeom>
              <a:avLst/>
              <a:gdLst>
                <a:gd name="T0" fmla="*/ 4 w 19"/>
                <a:gd name="T1" fmla="*/ 0 h 9"/>
                <a:gd name="T2" fmla="*/ 0 w 19"/>
                <a:gd name="T3" fmla="*/ 5 h 9"/>
                <a:gd name="T4" fmla="*/ 4 w 19"/>
                <a:gd name="T5" fmla="*/ 9 h 9"/>
                <a:gd name="T6" fmla="*/ 15 w 19"/>
                <a:gd name="T7" fmla="*/ 9 h 9"/>
                <a:gd name="T8" fmla="*/ 19 w 19"/>
                <a:gd name="T9" fmla="*/ 5 h 9"/>
                <a:gd name="T10" fmla="*/ 15 w 19"/>
                <a:gd name="T11" fmla="*/ 0 h 9"/>
                <a:gd name="T12" fmla="*/ 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0"/>
                  </a:moveTo>
                  <a:cubicBezTo>
                    <a:pt x="2" y="0"/>
                    <a:pt x="0" y="2"/>
                    <a:pt x="0" y="5"/>
                  </a:cubicBezTo>
                  <a:cubicBezTo>
                    <a:pt x="0" y="7"/>
                    <a:pt x="2" y="9"/>
                    <a:pt x="4" y="9"/>
                  </a:cubicBezTo>
                  <a:cubicBezTo>
                    <a:pt x="15" y="9"/>
                    <a:pt x="15" y="9"/>
                    <a:pt x="15" y="9"/>
                  </a:cubicBezTo>
                  <a:cubicBezTo>
                    <a:pt x="17" y="9"/>
                    <a:pt x="19" y="7"/>
                    <a:pt x="19" y="5"/>
                  </a:cubicBezTo>
                  <a:cubicBezTo>
                    <a:pt x="19" y="2"/>
                    <a:pt x="17" y="0"/>
                    <a:pt x="1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3860" name="Group 68"/>
          <p:cNvGrpSpPr/>
          <p:nvPr/>
        </p:nvGrpSpPr>
        <p:grpSpPr bwMode="auto">
          <a:xfrm>
            <a:off x="1778000" y="3993356"/>
            <a:ext cx="258763" cy="258763"/>
            <a:chOff x="1714" y="2038"/>
            <a:chExt cx="163" cy="163"/>
          </a:xfrm>
        </p:grpSpPr>
        <p:sp>
          <p:nvSpPr>
            <p:cNvPr id="33861" name="Freeform 69"/>
            <p:cNvSpPr>
              <a:spLocks noEditPoints="1"/>
            </p:cNvSpPr>
            <p:nvPr/>
          </p:nvSpPr>
          <p:spPr bwMode="auto">
            <a:xfrm>
              <a:off x="1714" y="2038"/>
              <a:ext cx="163" cy="163"/>
            </a:xfrm>
            <a:custGeom>
              <a:avLst/>
              <a:gdLst>
                <a:gd name="T0" fmla="*/ 96 w 99"/>
                <a:gd name="T1" fmla="*/ 39 h 99"/>
                <a:gd name="T2" fmla="*/ 86 w 99"/>
                <a:gd name="T3" fmla="*/ 33 h 99"/>
                <a:gd name="T4" fmla="*/ 89 w 99"/>
                <a:gd name="T5" fmla="*/ 21 h 99"/>
                <a:gd name="T6" fmla="*/ 75 w 99"/>
                <a:gd name="T7" fmla="*/ 10 h 99"/>
                <a:gd name="T8" fmla="*/ 63 w 99"/>
                <a:gd name="T9" fmla="*/ 12 h 99"/>
                <a:gd name="T10" fmla="*/ 57 w 99"/>
                <a:gd name="T11" fmla="*/ 1 h 99"/>
                <a:gd name="T12" fmla="*/ 39 w 99"/>
                <a:gd name="T13" fmla="*/ 4 h 99"/>
                <a:gd name="T14" fmla="*/ 32 w 99"/>
                <a:gd name="T15" fmla="*/ 13 h 99"/>
                <a:gd name="T16" fmla="*/ 20 w 99"/>
                <a:gd name="T17" fmla="*/ 10 h 99"/>
                <a:gd name="T18" fmla="*/ 9 w 99"/>
                <a:gd name="T19" fmla="*/ 25 h 99"/>
                <a:gd name="T20" fmla="*/ 11 w 99"/>
                <a:gd name="T21" fmla="*/ 36 h 99"/>
                <a:gd name="T22" fmla="*/ 1 w 99"/>
                <a:gd name="T23" fmla="*/ 43 h 99"/>
                <a:gd name="T24" fmla="*/ 1 w 99"/>
                <a:gd name="T25" fmla="*/ 58 h 99"/>
                <a:gd name="T26" fmla="*/ 11 w 99"/>
                <a:gd name="T27" fmla="*/ 64 h 99"/>
                <a:gd name="T28" fmla="*/ 9 w 99"/>
                <a:gd name="T29" fmla="*/ 75 h 99"/>
                <a:gd name="T30" fmla="*/ 20 w 99"/>
                <a:gd name="T31" fmla="*/ 90 h 99"/>
                <a:gd name="T32" fmla="*/ 32 w 99"/>
                <a:gd name="T33" fmla="*/ 87 h 99"/>
                <a:gd name="T34" fmla="*/ 39 w 99"/>
                <a:gd name="T35" fmla="*/ 96 h 99"/>
                <a:gd name="T36" fmla="*/ 50 w 99"/>
                <a:gd name="T37" fmla="*/ 99 h 99"/>
                <a:gd name="T38" fmla="*/ 61 w 99"/>
                <a:gd name="T39" fmla="*/ 96 h 99"/>
                <a:gd name="T40" fmla="*/ 67 w 99"/>
                <a:gd name="T41" fmla="*/ 87 h 99"/>
                <a:gd name="T42" fmla="*/ 79 w 99"/>
                <a:gd name="T43" fmla="*/ 90 h 99"/>
                <a:gd name="T44" fmla="*/ 90 w 99"/>
                <a:gd name="T45" fmla="*/ 75 h 99"/>
                <a:gd name="T46" fmla="*/ 88 w 99"/>
                <a:gd name="T47" fmla="*/ 64 h 99"/>
                <a:gd name="T48" fmla="*/ 98 w 99"/>
                <a:gd name="T49" fmla="*/ 58 h 99"/>
                <a:gd name="T50" fmla="*/ 98 w 99"/>
                <a:gd name="T51" fmla="*/ 43 h 99"/>
                <a:gd name="T52" fmla="*/ 83 w 99"/>
                <a:gd name="T53" fmla="*/ 56 h 99"/>
                <a:gd name="T54" fmla="*/ 78 w 99"/>
                <a:gd name="T55" fmla="*/ 65 h 99"/>
                <a:gd name="T56" fmla="*/ 81 w 99"/>
                <a:gd name="T57" fmla="*/ 76 h 99"/>
                <a:gd name="T58" fmla="*/ 69 w 99"/>
                <a:gd name="T59" fmla="*/ 78 h 99"/>
                <a:gd name="T60" fmla="*/ 59 w 99"/>
                <a:gd name="T61" fmla="*/ 81 h 99"/>
                <a:gd name="T62" fmla="*/ 53 w 99"/>
                <a:gd name="T63" fmla="*/ 91 h 99"/>
                <a:gd name="T64" fmla="*/ 43 w 99"/>
                <a:gd name="T65" fmla="*/ 83 h 99"/>
                <a:gd name="T66" fmla="*/ 34 w 99"/>
                <a:gd name="T67" fmla="*/ 78 h 99"/>
                <a:gd name="T68" fmla="*/ 24 w 99"/>
                <a:gd name="T69" fmla="*/ 81 h 99"/>
                <a:gd name="T70" fmla="*/ 22 w 99"/>
                <a:gd name="T71" fmla="*/ 69 h 99"/>
                <a:gd name="T72" fmla="*/ 19 w 99"/>
                <a:gd name="T73" fmla="*/ 59 h 99"/>
                <a:gd name="T74" fmla="*/ 9 w 99"/>
                <a:gd name="T75" fmla="*/ 54 h 99"/>
                <a:gd name="T76" fmla="*/ 9 w 99"/>
                <a:gd name="T77" fmla="*/ 46 h 99"/>
                <a:gd name="T78" fmla="*/ 19 w 99"/>
                <a:gd name="T79" fmla="*/ 41 h 99"/>
                <a:gd name="T80" fmla="*/ 22 w 99"/>
                <a:gd name="T81" fmla="*/ 31 h 99"/>
                <a:gd name="T82" fmla="*/ 24 w 99"/>
                <a:gd name="T83" fmla="*/ 19 h 99"/>
                <a:gd name="T84" fmla="*/ 34 w 99"/>
                <a:gd name="T85" fmla="*/ 22 h 99"/>
                <a:gd name="T86" fmla="*/ 43 w 99"/>
                <a:gd name="T87" fmla="*/ 17 h 99"/>
                <a:gd name="T88" fmla="*/ 53 w 99"/>
                <a:gd name="T89" fmla="*/ 9 h 99"/>
                <a:gd name="T90" fmla="*/ 59 w 99"/>
                <a:gd name="T91" fmla="*/ 19 h 99"/>
                <a:gd name="T92" fmla="*/ 69 w 99"/>
                <a:gd name="T93" fmla="*/ 22 h 99"/>
                <a:gd name="T94" fmla="*/ 81 w 99"/>
                <a:gd name="T95" fmla="*/ 24 h 99"/>
                <a:gd name="T96" fmla="*/ 78 w 99"/>
                <a:gd name="T97" fmla="*/ 35 h 99"/>
                <a:gd name="T98" fmla="*/ 83 w 99"/>
                <a:gd name="T99" fmla="*/ 44 h 99"/>
                <a:gd name="T100" fmla="*/ 91 w 99"/>
                <a:gd name="T10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99">
                  <a:moveTo>
                    <a:pt x="98" y="43"/>
                  </a:moveTo>
                  <a:cubicBezTo>
                    <a:pt x="98" y="41"/>
                    <a:pt x="97" y="40"/>
                    <a:pt x="96" y="39"/>
                  </a:cubicBezTo>
                  <a:cubicBezTo>
                    <a:pt x="88" y="36"/>
                    <a:pt x="88" y="36"/>
                    <a:pt x="88" y="36"/>
                  </a:cubicBezTo>
                  <a:cubicBezTo>
                    <a:pt x="87" y="35"/>
                    <a:pt x="87" y="34"/>
                    <a:pt x="86" y="33"/>
                  </a:cubicBezTo>
                  <a:cubicBezTo>
                    <a:pt x="90" y="25"/>
                    <a:pt x="90" y="25"/>
                    <a:pt x="90" y="25"/>
                  </a:cubicBezTo>
                  <a:cubicBezTo>
                    <a:pt x="91" y="24"/>
                    <a:pt x="90" y="22"/>
                    <a:pt x="89" y="21"/>
                  </a:cubicBezTo>
                  <a:cubicBezTo>
                    <a:pt x="86" y="17"/>
                    <a:pt x="83" y="13"/>
                    <a:pt x="79" y="10"/>
                  </a:cubicBezTo>
                  <a:cubicBezTo>
                    <a:pt x="78" y="9"/>
                    <a:pt x="76" y="9"/>
                    <a:pt x="75" y="10"/>
                  </a:cubicBezTo>
                  <a:cubicBezTo>
                    <a:pt x="67" y="13"/>
                    <a:pt x="67" y="13"/>
                    <a:pt x="67" y="13"/>
                  </a:cubicBezTo>
                  <a:cubicBezTo>
                    <a:pt x="66" y="13"/>
                    <a:pt x="65" y="12"/>
                    <a:pt x="63" y="12"/>
                  </a:cubicBezTo>
                  <a:cubicBezTo>
                    <a:pt x="61" y="4"/>
                    <a:pt x="61" y="4"/>
                    <a:pt x="61" y="4"/>
                  </a:cubicBezTo>
                  <a:cubicBezTo>
                    <a:pt x="60" y="2"/>
                    <a:pt x="59" y="1"/>
                    <a:pt x="57" y="1"/>
                  </a:cubicBezTo>
                  <a:cubicBezTo>
                    <a:pt x="52" y="0"/>
                    <a:pt x="48" y="0"/>
                    <a:pt x="42" y="1"/>
                  </a:cubicBezTo>
                  <a:cubicBezTo>
                    <a:pt x="41" y="1"/>
                    <a:pt x="39" y="2"/>
                    <a:pt x="39" y="4"/>
                  </a:cubicBezTo>
                  <a:cubicBezTo>
                    <a:pt x="36" y="12"/>
                    <a:pt x="36" y="12"/>
                    <a:pt x="36" y="12"/>
                  </a:cubicBezTo>
                  <a:cubicBezTo>
                    <a:pt x="35" y="12"/>
                    <a:pt x="33" y="13"/>
                    <a:pt x="32" y="13"/>
                  </a:cubicBezTo>
                  <a:cubicBezTo>
                    <a:pt x="25" y="10"/>
                    <a:pt x="25" y="10"/>
                    <a:pt x="25" y="10"/>
                  </a:cubicBezTo>
                  <a:cubicBezTo>
                    <a:pt x="23" y="9"/>
                    <a:pt x="22" y="9"/>
                    <a:pt x="20" y="10"/>
                  </a:cubicBezTo>
                  <a:cubicBezTo>
                    <a:pt x="16" y="13"/>
                    <a:pt x="13" y="17"/>
                    <a:pt x="10" y="21"/>
                  </a:cubicBezTo>
                  <a:cubicBezTo>
                    <a:pt x="9" y="22"/>
                    <a:pt x="9" y="24"/>
                    <a:pt x="9" y="25"/>
                  </a:cubicBezTo>
                  <a:cubicBezTo>
                    <a:pt x="13" y="33"/>
                    <a:pt x="13" y="33"/>
                    <a:pt x="13" y="33"/>
                  </a:cubicBezTo>
                  <a:cubicBezTo>
                    <a:pt x="12" y="34"/>
                    <a:pt x="12" y="35"/>
                    <a:pt x="11" y="36"/>
                  </a:cubicBezTo>
                  <a:cubicBezTo>
                    <a:pt x="4" y="39"/>
                    <a:pt x="4" y="39"/>
                    <a:pt x="4" y="39"/>
                  </a:cubicBezTo>
                  <a:cubicBezTo>
                    <a:pt x="2" y="40"/>
                    <a:pt x="1" y="41"/>
                    <a:pt x="1" y="43"/>
                  </a:cubicBezTo>
                  <a:cubicBezTo>
                    <a:pt x="0" y="45"/>
                    <a:pt x="0" y="48"/>
                    <a:pt x="0" y="50"/>
                  </a:cubicBezTo>
                  <a:cubicBezTo>
                    <a:pt x="0" y="52"/>
                    <a:pt x="0" y="55"/>
                    <a:pt x="1" y="58"/>
                  </a:cubicBezTo>
                  <a:cubicBezTo>
                    <a:pt x="1" y="59"/>
                    <a:pt x="2" y="60"/>
                    <a:pt x="4" y="61"/>
                  </a:cubicBezTo>
                  <a:cubicBezTo>
                    <a:pt x="11" y="64"/>
                    <a:pt x="11" y="64"/>
                    <a:pt x="11" y="64"/>
                  </a:cubicBezTo>
                  <a:cubicBezTo>
                    <a:pt x="12" y="65"/>
                    <a:pt x="12" y="66"/>
                    <a:pt x="13" y="67"/>
                  </a:cubicBezTo>
                  <a:cubicBezTo>
                    <a:pt x="9" y="75"/>
                    <a:pt x="9" y="75"/>
                    <a:pt x="9" y="75"/>
                  </a:cubicBezTo>
                  <a:cubicBezTo>
                    <a:pt x="9" y="76"/>
                    <a:pt x="9" y="78"/>
                    <a:pt x="10" y="79"/>
                  </a:cubicBezTo>
                  <a:cubicBezTo>
                    <a:pt x="13" y="83"/>
                    <a:pt x="16" y="87"/>
                    <a:pt x="20" y="90"/>
                  </a:cubicBezTo>
                  <a:cubicBezTo>
                    <a:pt x="22" y="91"/>
                    <a:pt x="23" y="91"/>
                    <a:pt x="25" y="90"/>
                  </a:cubicBezTo>
                  <a:cubicBezTo>
                    <a:pt x="32" y="87"/>
                    <a:pt x="32" y="87"/>
                    <a:pt x="32" y="87"/>
                  </a:cubicBezTo>
                  <a:cubicBezTo>
                    <a:pt x="33" y="87"/>
                    <a:pt x="35" y="88"/>
                    <a:pt x="36" y="88"/>
                  </a:cubicBezTo>
                  <a:cubicBezTo>
                    <a:pt x="39" y="96"/>
                    <a:pt x="39" y="96"/>
                    <a:pt x="39" y="96"/>
                  </a:cubicBezTo>
                  <a:cubicBezTo>
                    <a:pt x="39" y="98"/>
                    <a:pt x="41" y="99"/>
                    <a:pt x="42" y="99"/>
                  </a:cubicBezTo>
                  <a:cubicBezTo>
                    <a:pt x="45" y="99"/>
                    <a:pt x="47" y="99"/>
                    <a:pt x="50" y="99"/>
                  </a:cubicBezTo>
                  <a:cubicBezTo>
                    <a:pt x="52" y="99"/>
                    <a:pt x="54" y="99"/>
                    <a:pt x="57" y="99"/>
                  </a:cubicBezTo>
                  <a:cubicBezTo>
                    <a:pt x="59" y="99"/>
                    <a:pt x="60" y="98"/>
                    <a:pt x="61" y="96"/>
                  </a:cubicBezTo>
                  <a:cubicBezTo>
                    <a:pt x="63" y="88"/>
                    <a:pt x="63" y="88"/>
                    <a:pt x="63" y="88"/>
                  </a:cubicBezTo>
                  <a:cubicBezTo>
                    <a:pt x="65" y="88"/>
                    <a:pt x="66" y="87"/>
                    <a:pt x="67" y="87"/>
                  </a:cubicBezTo>
                  <a:cubicBezTo>
                    <a:pt x="75" y="90"/>
                    <a:pt x="75" y="90"/>
                    <a:pt x="75" y="90"/>
                  </a:cubicBezTo>
                  <a:cubicBezTo>
                    <a:pt x="76" y="91"/>
                    <a:pt x="78" y="91"/>
                    <a:pt x="79" y="90"/>
                  </a:cubicBezTo>
                  <a:cubicBezTo>
                    <a:pt x="83" y="87"/>
                    <a:pt x="87" y="83"/>
                    <a:pt x="89" y="79"/>
                  </a:cubicBezTo>
                  <a:cubicBezTo>
                    <a:pt x="90" y="78"/>
                    <a:pt x="91" y="76"/>
                    <a:pt x="90" y="75"/>
                  </a:cubicBezTo>
                  <a:cubicBezTo>
                    <a:pt x="86" y="67"/>
                    <a:pt x="86" y="67"/>
                    <a:pt x="86" y="67"/>
                  </a:cubicBezTo>
                  <a:cubicBezTo>
                    <a:pt x="87" y="66"/>
                    <a:pt x="87" y="65"/>
                    <a:pt x="88" y="64"/>
                  </a:cubicBezTo>
                  <a:cubicBezTo>
                    <a:pt x="96" y="61"/>
                    <a:pt x="96" y="61"/>
                    <a:pt x="96" y="61"/>
                  </a:cubicBezTo>
                  <a:cubicBezTo>
                    <a:pt x="97" y="60"/>
                    <a:pt x="98" y="59"/>
                    <a:pt x="98" y="58"/>
                  </a:cubicBezTo>
                  <a:cubicBezTo>
                    <a:pt x="99" y="55"/>
                    <a:pt x="99" y="52"/>
                    <a:pt x="99" y="50"/>
                  </a:cubicBezTo>
                  <a:cubicBezTo>
                    <a:pt x="99" y="48"/>
                    <a:pt x="99" y="45"/>
                    <a:pt x="98" y="43"/>
                  </a:cubicBezTo>
                  <a:moveTo>
                    <a:pt x="90" y="54"/>
                  </a:moveTo>
                  <a:cubicBezTo>
                    <a:pt x="83" y="56"/>
                    <a:pt x="83" y="56"/>
                    <a:pt x="83" y="56"/>
                  </a:cubicBezTo>
                  <a:cubicBezTo>
                    <a:pt x="82" y="57"/>
                    <a:pt x="81" y="58"/>
                    <a:pt x="80" y="59"/>
                  </a:cubicBezTo>
                  <a:cubicBezTo>
                    <a:pt x="80" y="61"/>
                    <a:pt x="79" y="63"/>
                    <a:pt x="78" y="65"/>
                  </a:cubicBezTo>
                  <a:cubicBezTo>
                    <a:pt x="77" y="67"/>
                    <a:pt x="77" y="68"/>
                    <a:pt x="78" y="69"/>
                  </a:cubicBezTo>
                  <a:cubicBezTo>
                    <a:pt x="81" y="76"/>
                    <a:pt x="81" y="76"/>
                    <a:pt x="81" y="76"/>
                  </a:cubicBezTo>
                  <a:cubicBezTo>
                    <a:pt x="80" y="78"/>
                    <a:pt x="78" y="80"/>
                    <a:pt x="76" y="81"/>
                  </a:cubicBezTo>
                  <a:cubicBezTo>
                    <a:pt x="69" y="78"/>
                    <a:pt x="69" y="78"/>
                    <a:pt x="69" y="78"/>
                  </a:cubicBezTo>
                  <a:cubicBezTo>
                    <a:pt x="68" y="78"/>
                    <a:pt x="66" y="78"/>
                    <a:pt x="65" y="78"/>
                  </a:cubicBezTo>
                  <a:cubicBezTo>
                    <a:pt x="63" y="79"/>
                    <a:pt x="61" y="80"/>
                    <a:pt x="59" y="81"/>
                  </a:cubicBezTo>
                  <a:cubicBezTo>
                    <a:pt x="57" y="81"/>
                    <a:pt x="56" y="82"/>
                    <a:pt x="56" y="83"/>
                  </a:cubicBezTo>
                  <a:cubicBezTo>
                    <a:pt x="53" y="91"/>
                    <a:pt x="53" y="91"/>
                    <a:pt x="53" y="91"/>
                  </a:cubicBezTo>
                  <a:cubicBezTo>
                    <a:pt x="51" y="91"/>
                    <a:pt x="49" y="91"/>
                    <a:pt x="46" y="91"/>
                  </a:cubicBezTo>
                  <a:cubicBezTo>
                    <a:pt x="43" y="83"/>
                    <a:pt x="43" y="83"/>
                    <a:pt x="43" y="83"/>
                  </a:cubicBezTo>
                  <a:cubicBezTo>
                    <a:pt x="43" y="82"/>
                    <a:pt x="42" y="81"/>
                    <a:pt x="41" y="81"/>
                  </a:cubicBezTo>
                  <a:cubicBezTo>
                    <a:pt x="38" y="80"/>
                    <a:pt x="36" y="79"/>
                    <a:pt x="34" y="78"/>
                  </a:cubicBezTo>
                  <a:cubicBezTo>
                    <a:pt x="33" y="78"/>
                    <a:pt x="32" y="78"/>
                    <a:pt x="30" y="78"/>
                  </a:cubicBezTo>
                  <a:cubicBezTo>
                    <a:pt x="24" y="81"/>
                    <a:pt x="24" y="81"/>
                    <a:pt x="24" y="81"/>
                  </a:cubicBezTo>
                  <a:cubicBezTo>
                    <a:pt x="22" y="80"/>
                    <a:pt x="20" y="78"/>
                    <a:pt x="18" y="76"/>
                  </a:cubicBezTo>
                  <a:cubicBezTo>
                    <a:pt x="22" y="69"/>
                    <a:pt x="22" y="69"/>
                    <a:pt x="22" y="69"/>
                  </a:cubicBezTo>
                  <a:cubicBezTo>
                    <a:pt x="22" y="68"/>
                    <a:pt x="22" y="67"/>
                    <a:pt x="21" y="65"/>
                  </a:cubicBezTo>
                  <a:cubicBezTo>
                    <a:pt x="20" y="63"/>
                    <a:pt x="20" y="61"/>
                    <a:pt x="19" y="59"/>
                  </a:cubicBezTo>
                  <a:cubicBezTo>
                    <a:pt x="18" y="58"/>
                    <a:pt x="17" y="57"/>
                    <a:pt x="16" y="56"/>
                  </a:cubicBezTo>
                  <a:cubicBezTo>
                    <a:pt x="9" y="54"/>
                    <a:pt x="9" y="54"/>
                    <a:pt x="9" y="54"/>
                  </a:cubicBezTo>
                  <a:cubicBezTo>
                    <a:pt x="9" y="52"/>
                    <a:pt x="9" y="51"/>
                    <a:pt x="9" y="50"/>
                  </a:cubicBezTo>
                  <a:cubicBezTo>
                    <a:pt x="9" y="49"/>
                    <a:pt x="9" y="48"/>
                    <a:pt x="9" y="46"/>
                  </a:cubicBezTo>
                  <a:cubicBezTo>
                    <a:pt x="16" y="44"/>
                    <a:pt x="16" y="44"/>
                    <a:pt x="16" y="44"/>
                  </a:cubicBezTo>
                  <a:cubicBezTo>
                    <a:pt x="17" y="43"/>
                    <a:pt x="18" y="42"/>
                    <a:pt x="19" y="41"/>
                  </a:cubicBezTo>
                  <a:cubicBezTo>
                    <a:pt x="20" y="39"/>
                    <a:pt x="20" y="37"/>
                    <a:pt x="21" y="35"/>
                  </a:cubicBezTo>
                  <a:cubicBezTo>
                    <a:pt x="22" y="33"/>
                    <a:pt x="22" y="32"/>
                    <a:pt x="22" y="31"/>
                  </a:cubicBezTo>
                  <a:cubicBezTo>
                    <a:pt x="18" y="24"/>
                    <a:pt x="18" y="24"/>
                    <a:pt x="18" y="24"/>
                  </a:cubicBezTo>
                  <a:cubicBezTo>
                    <a:pt x="20" y="22"/>
                    <a:pt x="22" y="20"/>
                    <a:pt x="24" y="19"/>
                  </a:cubicBezTo>
                  <a:cubicBezTo>
                    <a:pt x="30" y="22"/>
                    <a:pt x="30" y="22"/>
                    <a:pt x="30" y="22"/>
                  </a:cubicBezTo>
                  <a:cubicBezTo>
                    <a:pt x="32" y="22"/>
                    <a:pt x="33" y="22"/>
                    <a:pt x="34" y="22"/>
                  </a:cubicBezTo>
                  <a:cubicBezTo>
                    <a:pt x="36" y="21"/>
                    <a:pt x="38" y="20"/>
                    <a:pt x="41" y="19"/>
                  </a:cubicBezTo>
                  <a:cubicBezTo>
                    <a:pt x="42" y="19"/>
                    <a:pt x="43" y="18"/>
                    <a:pt x="43" y="17"/>
                  </a:cubicBezTo>
                  <a:cubicBezTo>
                    <a:pt x="46" y="9"/>
                    <a:pt x="46" y="9"/>
                    <a:pt x="46" y="9"/>
                  </a:cubicBezTo>
                  <a:cubicBezTo>
                    <a:pt x="49" y="9"/>
                    <a:pt x="51" y="9"/>
                    <a:pt x="53" y="9"/>
                  </a:cubicBezTo>
                  <a:cubicBezTo>
                    <a:pt x="56" y="17"/>
                    <a:pt x="56" y="17"/>
                    <a:pt x="56" y="17"/>
                  </a:cubicBezTo>
                  <a:cubicBezTo>
                    <a:pt x="56" y="18"/>
                    <a:pt x="57" y="19"/>
                    <a:pt x="59" y="19"/>
                  </a:cubicBezTo>
                  <a:cubicBezTo>
                    <a:pt x="61" y="20"/>
                    <a:pt x="63" y="21"/>
                    <a:pt x="65" y="22"/>
                  </a:cubicBezTo>
                  <a:cubicBezTo>
                    <a:pt x="66" y="22"/>
                    <a:pt x="68" y="22"/>
                    <a:pt x="69" y="22"/>
                  </a:cubicBezTo>
                  <a:cubicBezTo>
                    <a:pt x="76" y="19"/>
                    <a:pt x="76" y="19"/>
                    <a:pt x="76" y="19"/>
                  </a:cubicBezTo>
                  <a:cubicBezTo>
                    <a:pt x="78" y="20"/>
                    <a:pt x="80" y="22"/>
                    <a:pt x="81" y="24"/>
                  </a:cubicBezTo>
                  <a:cubicBezTo>
                    <a:pt x="78" y="31"/>
                    <a:pt x="78" y="31"/>
                    <a:pt x="78" y="31"/>
                  </a:cubicBezTo>
                  <a:cubicBezTo>
                    <a:pt x="77" y="32"/>
                    <a:pt x="77" y="33"/>
                    <a:pt x="78" y="35"/>
                  </a:cubicBezTo>
                  <a:cubicBezTo>
                    <a:pt x="79" y="37"/>
                    <a:pt x="80" y="39"/>
                    <a:pt x="80" y="41"/>
                  </a:cubicBezTo>
                  <a:cubicBezTo>
                    <a:pt x="81" y="42"/>
                    <a:pt x="82" y="43"/>
                    <a:pt x="83" y="44"/>
                  </a:cubicBezTo>
                  <a:cubicBezTo>
                    <a:pt x="90" y="46"/>
                    <a:pt x="90" y="46"/>
                    <a:pt x="90" y="46"/>
                  </a:cubicBezTo>
                  <a:cubicBezTo>
                    <a:pt x="91" y="48"/>
                    <a:pt x="91" y="49"/>
                    <a:pt x="91" y="50"/>
                  </a:cubicBezTo>
                  <a:cubicBezTo>
                    <a:pt x="91" y="51"/>
                    <a:pt x="91" y="52"/>
                    <a:pt x="90" y="5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2" name="Freeform 70"/>
            <p:cNvSpPr>
              <a:spLocks noEditPoints="1"/>
            </p:cNvSpPr>
            <p:nvPr/>
          </p:nvSpPr>
          <p:spPr bwMode="auto">
            <a:xfrm>
              <a:off x="1764" y="2086"/>
              <a:ext cx="64" cy="65"/>
            </a:xfrm>
            <a:custGeom>
              <a:avLst/>
              <a:gdLst>
                <a:gd name="T0" fmla="*/ 20 w 39"/>
                <a:gd name="T1" fmla="*/ 0 h 40"/>
                <a:gd name="T2" fmla="*/ 0 w 39"/>
                <a:gd name="T3" fmla="*/ 20 h 40"/>
                <a:gd name="T4" fmla="*/ 20 w 39"/>
                <a:gd name="T5" fmla="*/ 40 h 40"/>
                <a:gd name="T6" fmla="*/ 39 w 39"/>
                <a:gd name="T7" fmla="*/ 20 h 40"/>
                <a:gd name="T8" fmla="*/ 20 w 39"/>
                <a:gd name="T9" fmla="*/ 0 h 40"/>
                <a:gd name="T10" fmla="*/ 20 w 39"/>
                <a:gd name="T11" fmla="*/ 31 h 40"/>
                <a:gd name="T12" fmla="*/ 9 w 39"/>
                <a:gd name="T13" fmla="*/ 20 h 40"/>
                <a:gd name="T14" fmla="*/ 20 w 39"/>
                <a:gd name="T15" fmla="*/ 9 h 40"/>
                <a:gd name="T16" fmla="*/ 31 w 39"/>
                <a:gd name="T17" fmla="*/ 20 h 40"/>
                <a:gd name="T18" fmla="*/ 20 w 39"/>
                <a:gd name="T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20" y="0"/>
                  </a:moveTo>
                  <a:cubicBezTo>
                    <a:pt x="9" y="0"/>
                    <a:pt x="0" y="9"/>
                    <a:pt x="0" y="20"/>
                  </a:cubicBezTo>
                  <a:cubicBezTo>
                    <a:pt x="0" y="31"/>
                    <a:pt x="9" y="40"/>
                    <a:pt x="20" y="40"/>
                  </a:cubicBezTo>
                  <a:cubicBezTo>
                    <a:pt x="30" y="40"/>
                    <a:pt x="39" y="31"/>
                    <a:pt x="39" y="20"/>
                  </a:cubicBezTo>
                  <a:cubicBezTo>
                    <a:pt x="39" y="9"/>
                    <a:pt x="30" y="0"/>
                    <a:pt x="20" y="0"/>
                  </a:cubicBezTo>
                  <a:moveTo>
                    <a:pt x="20" y="31"/>
                  </a:moveTo>
                  <a:cubicBezTo>
                    <a:pt x="14" y="31"/>
                    <a:pt x="9" y="26"/>
                    <a:pt x="9" y="20"/>
                  </a:cubicBezTo>
                  <a:cubicBezTo>
                    <a:pt x="9" y="14"/>
                    <a:pt x="14" y="9"/>
                    <a:pt x="20" y="9"/>
                  </a:cubicBezTo>
                  <a:cubicBezTo>
                    <a:pt x="26" y="9"/>
                    <a:pt x="31" y="14"/>
                    <a:pt x="31" y="20"/>
                  </a:cubicBezTo>
                  <a:cubicBezTo>
                    <a:pt x="31" y="26"/>
                    <a:pt x="26" y="31"/>
                    <a:pt x="20" y="3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3863" name="Group 71"/>
          <p:cNvGrpSpPr/>
          <p:nvPr/>
        </p:nvGrpSpPr>
        <p:grpSpPr bwMode="auto">
          <a:xfrm>
            <a:off x="846138" y="3996531"/>
            <a:ext cx="255587" cy="255588"/>
            <a:chOff x="1215" y="2040"/>
            <a:chExt cx="161" cy="161"/>
          </a:xfrm>
        </p:grpSpPr>
        <p:sp>
          <p:nvSpPr>
            <p:cNvPr id="33864" name="Freeform 72"/>
            <p:cNvSpPr/>
            <p:nvPr/>
          </p:nvSpPr>
          <p:spPr bwMode="auto">
            <a:xfrm>
              <a:off x="1215" y="204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65" name="Freeform 73"/>
            <p:cNvSpPr/>
            <p:nvPr/>
          </p:nvSpPr>
          <p:spPr bwMode="auto">
            <a:xfrm>
              <a:off x="1264" y="210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3866" name="Rectangle 74"/>
          <p:cNvSpPr>
            <a:spLocks noChangeArrowheads="1"/>
          </p:cNvSpPr>
          <p:nvPr/>
        </p:nvSpPr>
        <p:spPr bwMode="auto">
          <a:xfrm>
            <a:off x="6191250" y="1654969"/>
            <a:ext cx="244792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2000" dirty="0">
                <a:solidFill>
                  <a:schemeClr val="tx1">
                    <a:lumMod val="50000"/>
                    <a:lumOff val="50000"/>
                  </a:schemeClr>
                </a:solidFill>
              </a:rPr>
              <a:t>优良的产品品质</a:t>
            </a:r>
            <a:endParaRPr lang="zh-CN" altLang="en-US" sz="2000" dirty="0">
              <a:solidFill>
                <a:schemeClr val="tx1">
                  <a:lumMod val="50000"/>
                  <a:lumOff val="50000"/>
                </a:schemeClr>
              </a:solidFill>
            </a:endParaRPr>
          </a:p>
        </p:txBody>
      </p:sp>
      <p:sp>
        <p:nvSpPr>
          <p:cNvPr id="33867" name="Rectangle 75"/>
          <p:cNvSpPr>
            <a:spLocks noChangeArrowheads="1"/>
          </p:cNvSpPr>
          <p:nvPr/>
        </p:nvSpPr>
        <p:spPr bwMode="auto">
          <a:xfrm>
            <a:off x="6191250" y="2467769"/>
            <a:ext cx="244792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dirty="0">
                <a:solidFill>
                  <a:schemeClr val="tx1">
                    <a:lumMod val="50000"/>
                    <a:lumOff val="50000"/>
                  </a:schemeClr>
                </a:solidFill>
              </a:rPr>
              <a:t>极致的服务体验来获得稳定的客户支持</a:t>
            </a:r>
            <a:endParaRPr lang="zh-CN" altLang="en-US" dirty="0">
              <a:solidFill>
                <a:schemeClr val="tx1">
                  <a:lumMod val="50000"/>
                  <a:lumOff val="50000"/>
                </a:schemeClr>
              </a:solidFill>
            </a:endParaRPr>
          </a:p>
        </p:txBody>
      </p:sp>
      <p:sp>
        <p:nvSpPr>
          <p:cNvPr id="33868" name="Rectangle 76"/>
          <p:cNvSpPr>
            <a:spLocks noChangeArrowheads="1"/>
          </p:cNvSpPr>
          <p:nvPr/>
        </p:nvSpPr>
        <p:spPr bwMode="auto">
          <a:xfrm>
            <a:off x="6191250" y="3286919"/>
            <a:ext cx="244792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2000" dirty="0">
                <a:solidFill>
                  <a:schemeClr val="tx1">
                    <a:lumMod val="50000"/>
                    <a:lumOff val="50000"/>
                  </a:schemeClr>
                </a:solidFill>
              </a:rPr>
              <a:t>优质的产品服务</a:t>
            </a:r>
            <a:endParaRPr lang="zh-CN" altLang="en-US" sz="2000" dirty="0">
              <a:solidFill>
                <a:schemeClr val="tx1">
                  <a:lumMod val="50000"/>
                  <a:lumOff val="50000"/>
                </a:schemeClr>
              </a:solidFill>
            </a:endParaRPr>
          </a:p>
        </p:txBody>
      </p:sp>
      <p:sp>
        <p:nvSpPr>
          <p:cNvPr id="33869" name="Rectangle 77"/>
          <p:cNvSpPr>
            <a:spLocks noChangeArrowheads="1"/>
          </p:cNvSpPr>
          <p:nvPr/>
        </p:nvSpPr>
        <p:spPr bwMode="auto">
          <a:xfrm>
            <a:off x="684213" y="1745456"/>
            <a:ext cx="3382962" cy="176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600" dirty="0">
                <a:solidFill>
                  <a:schemeClr val="tx1">
                    <a:lumMod val="50000"/>
                    <a:lumOff val="50000"/>
                  </a:schemeClr>
                </a:solidFill>
              </a:rPr>
              <a:t>用扎实的强大的设计团队及时对原有产品进行升级，推出新产品，并将自身业务做横向的扩展和纵向的深入。做好用户的跟踪调研，及时把问哦，并且及时申请国家专利，铸就技术壁垒，提高核心竞争力。</a:t>
            </a:r>
            <a:endParaRPr lang="zh-CN" altLang="en-US" sz="1600" dirty="0">
              <a:solidFill>
                <a:schemeClr val="tx1">
                  <a:lumMod val="50000"/>
                  <a:lumOff val="50000"/>
                </a:schemeClr>
              </a:solidFill>
            </a:endParaRPr>
          </a:p>
        </p:txBody>
      </p:sp>
      <p:sp>
        <p:nvSpPr>
          <p:cNvPr id="93" name="TextBox 92"/>
          <p:cNvSpPr txBox="1"/>
          <p:nvPr/>
        </p:nvSpPr>
        <p:spPr>
          <a:xfrm>
            <a:off x="3458817" y="358586"/>
            <a:ext cx="2226366" cy="337185"/>
          </a:xfrm>
          <a:prstGeom prst="rect">
            <a:avLst/>
          </a:prstGeom>
          <a:noFill/>
        </p:spPr>
        <p:txBody>
          <a:bodyPr wrap="square" rtlCol="0">
            <a:spAutoFit/>
          </a:bodyPr>
          <a:lstStyle/>
          <a:p>
            <a:pPr algn="ctr"/>
            <a:r>
              <a:rPr lang="zh-CN" altLang="en-US" sz="1600" b="1" dirty="0" smtClean="0">
                <a:solidFill>
                  <a:schemeClr val="accent1"/>
                </a:solidFill>
                <a:latin typeface="微软雅黑" panose="020B0503020204020204" pitchFamily="34" charset="-122"/>
                <a:ea typeface="微软雅黑" panose="020B0503020204020204" pitchFamily="34" charset="-122"/>
              </a:rPr>
              <a:t>核心竞争力风险评估</a:t>
            </a:r>
            <a:endParaRPr lang="zh-CN" altLang="en-US" sz="1600" b="1" dirty="0" smtClean="0">
              <a:solidFill>
                <a:schemeClr val="accent1"/>
              </a:solidFill>
              <a:latin typeface="微软雅黑" panose="020B0503020204020204" pitchFamily="34" charset="-122"/>
              <a:ea typeface="微软雅黑" panose="020B0503020204020204" pitchFamily="34" charset="-122"/>
            </a:endParaRPr>
          </a:p>
        </p:txBody>
      </p:sp>
      <p:sp>
        <p:nvSpPr>
          <p:cNvPr id="94"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140"/>
          <p:cNvSpPr txBox="1"/>
          <p:nvPr/>
        </p:nvSpPr>
        <p:spPr>
          <a:xfrm>
            <a:off x="3168815" y="1706860"/>
            <a:ext cx="5400600" cy="706755"/>
          </a:xfrm>
          <a:prstGeom prst="rect">
            <a:avLst/>
          </a:prstGeom>
          <a:noFill/>
        </p:spPr>
        <p:txBody>
          <a:bodyPr wrap="square" rtlCol="0">
            <a:spAutoFit/>
          </a:bodyPr>
          <a:lstStyle/>
          <a:p>
            <a:r>
              <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rPr>
              <a:t>敬请各位批评指正</a:t>
            </a:r>
            <a:endParaRPr lang="zh-CN" altLang="en-US" sz="4000" dirty="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grpSp>
        <p:nvGrpSpPr>
          <p:cNvPr id="142" name="组合 141"/>
          <p:cNvGrpSpPr/>
          <p:nvPr/>
        </p:nvGrpSpPr>
        <p:grpSpPr>
          <a:xfrm>
            <a:off x="3284658" y="3009913"/>
            <a:ext cx="219347" cy="219347"/>
            <a:chOff x="801291" y="3535885"/>
            <a:chExt cx="219347" cy="219347"/>
          </a:xfrm>
        </p:grpSpPr>
        <p:sp>
          <p:nvSpPr>
            <p:cNvPr id="143" name="Oval 10"/>
            <p:cNvSpPr>
              <a:spLocks noChangeArrowheads="1"/>
            </p:cNvSpPr>
            <p:nvPr/>
          </p:nvSpPr>
          <p:spPr bwMode="auto">
            <a:xfrm>
              <a:off x="801291" y="3535885"/>
              <a:ext cx="219347" cy="21934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860980" y="3583766"/>
              <a:ext cx="100336" cy="114060"/>
              <a:chOff x="860980" y="3583766"/>
              <a:chExt cx="100336" cy="114060"/>
            </a:xfrm>
          </p:grpSpPr>
          <p:sp>
            <p:nvSpPr>
              <p:cNvPr id="146"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7"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148" name="Group 14"/>
          <p:cNvGrpSpPr/>
          <p:nvPr/>
        </p:nvGrpSpPr>
        <p:grpSpPr bwMode="auto">
          <a:xfrm>
            <a:off x="5029470" y="3009913"/>
            <a:ext cx="219347" cy="219347"/>
            <a:chOff x="4248" y="3024"/>
            <a:chExt cx="600" cy="599"/>
          </a:xfrm>
        </p:grpSpPr>
        <p:sp>
          <p:nvSpPr>
            <p:cNvPr id="149" name="Oval 15"/>
            <p:cNvSpPr>
              <a:spLocks noChangeArrowheads="1"/>
            </p:cNvSpPr>
            <p:nvPr/>
          </p:nvSpPr>
          <p:spPr bwMode="auto">
            <a:xfrm>
              <a:off x="4248" y="3024"/>
              <a:ext cx="600" cy="599"/>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0" name="Group 16"/>
            <p:cNvGrpSpPr/>
            <p:nvPr/>
          </p:nvGrpSpPr>
          <p:grpSpPr bwMode="auto">
            <a:xfrm>
              <a:off x="4441" y="3144"/>
              <a:ext cx="215" cy="345"/>
              <a:chOff x="4441" y="3144"/>
              <a:chExt cx="215" cy="345"/>
            </a:xfrm>
          </p:grpSpPr>
          <p:sp>
            <p:nvSpPr>
              <p:cNvPr id="15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153" name="Text Box 19"/>
          <p:cNvSpPr txBox="1">
            <a:spLocks noChangeArrowheads="1"/>
          </p:cNvSpPr>
          <p:nvPr/>
        </p:nvSpPr>
        <p:spPr bwMode="auto">
          <a:xfrm>
            <a:off x="3494480" y="2981088"/>
            <a:ext cx="1249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指导老师：赵震</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4" name="Text Box 20"/>
          <p:cNvSpPr txBox="1">
            <a:spLocks noChangeArrowheads="1"/>
          </p:cNvSpPr>
          <p:nvPr/>
        </p:nvSpPr>
        <p:spPr bwMode="auto">
          <a:xfrm>
            <a:off x="5255167" y="2981088"/>
            <a:ext cx="1249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答辩人：某某某</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5" name="矩形 154"/>
          <p:cNvSpPr/>
          <p:nvPr/>
        </p:nvSpPr>
        <p:spPr>
          <a:xfrm>
            <a:off x="3168815" y="2426940"/>
            <a:ext cx="5256584" cy="338554"/>
          </a:xfrm>
          <a:prstGeom prst="rect">
            <a:avLst/>
          </a:prstGeom>
        </p:spPr>
        <p:txBody>
          <a:bodyPr wrap="square">
            <a:spAutoFit/>
          </a:bodyPr>
          <a:lstStyle/>
          <a:p>
            <a:pPr algn="dist"/>
            <a:r>
              <a:rPr lang="en-US" altLang="zh-CN" sz="1600" dirty="0">
                <a:solidFill>
                  <a:schemeClr val="tx1">
                    <a:lumMod val="50000"/>
                    <a:lumOff val="50000"/>
                  </a:schemeClr>
                </a:solidFill>
              </a:rPr>
              <a:t>THANK YOU FOR WATCHING</a:t>
            </a:r>
            <a:endParaRPr lang="en-US" altLang="zh-CN" sz="1600" dirty="0">
              <a:solidFill>
                <a:schemeClr val="tx1">
                  <a:lumMod val="50000"/>
                  <a:lumOff val="50000"/>
                </a:schemeClr>
              </a:solidFill>
            </a:endParaRPr>
          </a:p>
        </p:txBody>
      </p:sp>
      <p:cxnSp>
        <p:nvCxnSpPr>
          <p:cNvPr id="156" name="直接连接符 155"/>
          <p:cNvCxnSpPr/>
          <p:nvPr/>
        </p:nvCxnSpPr>
        <p:spPr>
          <a:xfrm>
            <a:off x="3240823" y="2426443"/>
            <a:ext cx="511256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7" name="组合 156"/>
          <p:cNvGrpSpPr/>
          <p:nvPr/>
        </p:nvGrpSpPr>
        <p:grpSpPr>
          <a:xfrm>
            <a:off x="446709" y="708630"/>
            <a:ext cx="8033685" cy="3912360"/>
            <a:chOff x="553750" y="708630"/>
            <a:chExt cx="8033685" cy="3912360"/>
          </a:xfrm>
        </p:grpSpPr>
        <p:grpSp>
          <p:nvGrpSpPr>
            <p:cNvPr id="158" name="组合 157"/>
            <p:cNvGrpSpPr/>
            <p:nvPr/>
          </p:nvGrpSpPr>
          <p:grpSpPr>
            <a:xfrm>
              <a:off x="1116212" y="1435353"/>
              <a:ext cx="1363850" cy="2185147"/>
              <a:chOff x="996950" y="2262188"/>
              <a:chExt cx="434975" cy="696913"/>
            </a:xfrm>
          </p:grpSpPr>
          <p:sp>
            <p:nvSpPr>
              <p:cNvPr id="604"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5"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6"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7"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8"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9"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0"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1"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2"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3"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4"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5"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6"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7"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8"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9"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0"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1"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2"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3"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4"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5"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6"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7"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8"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9"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0"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1"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2"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3"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4"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5"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6"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7"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8"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9"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0"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1"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2"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3"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4"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5"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6"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7"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8"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9"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1"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2"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3"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5"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6"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8"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9"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0"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1"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2"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3"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9" name="组合 158"/>
            <p:cNvGrpSpPr/>
            <p:nvPr/>
          </p:nvGrpSpPr>
          <p:grpSpPr>
            <a:xfrm>
              <a:off x="553750" y="708630"/>
              <a:ext cx="2399181" cy="2399181"/>
              <a:chOff x="817563" y="2030413"/>
              <a:chExt cx="765175" cy="765175"/>
            </a:xfrm>
            <a:solidFill>
              <a:schemeClr val="bg1">
                <a:lumMod val="75000"/>
              </a:schemeClr>
            </a:solidFill>
          </p:grpSpPr>
          <p:grpSp>
            <p:nvGrpSpPr>
              <p:cNvPr id="167" name="组合 166"/>
              <p:cNvGrpSpPr/>
              <p:nvPr/>
            </p:nvGrpSpPr>
            <p:grpSpPr>
              <a:xfrm>
                <a:off x="1050925" y="2039938"/>
                <a:ext cx="495300" cy="269876"/>
                <a:chOff x="1050925" y="2039938"/>
                <a:chExt cx="495300" cy="269876"/>
              </a:xfrm>
              <a:grpFill/>
            </p:grpSpPr>
            <p:sp>
              <p:nvSpPr>
                <p:cNvPr id="566"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7"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8"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9"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0"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1"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2"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3"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4"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5"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6"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7"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8"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9"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0"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1"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2"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3"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4"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5"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6"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7"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8"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9"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0"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1"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2"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3"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4"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5"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6"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7"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8"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9"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0"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1"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2"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3"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8" name="组合 167"/>
              <p:cNvGrpSpPr/>
              <p:nvPr/>
            </p:nvGrpSpPr>
            <p:grpSpPr>
              <a:xfrm>
                <a:off x="1341438" y="2374901"/>
                <a:ext cx="174625" cy="404812"/>
                <a:chOff x="1341438" y="2374901"/>
                <a:chExt cx="174625" cy="404812"/>
              </a:xfrm>
              <a:grpFill/>
            </p:grpSpPr>
            <p:sp>
              <p:nvSpPr>
                <p:cNvPr id="493"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3"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4"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5"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6"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7"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8"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9"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0"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1"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2"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3"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4"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5"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6"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7"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8"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9"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0"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1"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2"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3"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4"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5"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9" name="组合 168"/>
              <p:cNvGrpSpPr/>
              <p:nvPr/>
            </p:nvGrpSpPr>
            <p:grpSpPr>
              <a:xfrm>
                <a:off x="817563" y="2030413"/>
                <a:ext cx="765175" cy="765175"/>
                <a:chOff x="817563" y="2030413"/>
                <a:chExt cx="765175" cy="765175"/>
              </a:xfrm>
              <a:grpFill/>
            </p:grpSpPr>
            <p:grpSp>
              <p:nvGrpSpPr>
                <p:cNvPr id="170" name="Group 407"/>
                <p:cNvGrpSpPr/>
                <p:nvPr/>
              </p:nvGrpSpPr>
              <p:grpSpPr bwMode="auto">
                <a:xfrm>
                  <a:off x="817563" y="2030413"/>
                  <a:ext cx="765175" cy="763588"/>
                  <a:chOff x="515" y="1279"/>
                  <a:chExt cx="482" cy="481"/>
                </a:xfrm>
                <a:grpFill/>
              </p:grpSpPr>
              <p:sp>
                <p:nvSpPr>
                  <p:cNvPr id="293"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1" name="组合 170"/>
                <p:cNvGrpSpPr/>
                <p:nvPr/>
              </p:nvGrpSpPr>
              <p:grpSpPr>
                <a:xfrm>
                  <a:off x="819150" y="2128838"/>
                  <a:ext cx="293688" cy="666750"/>
                  <a:chOff x="819150" y="2128838"/>
                  <a:chExt cx="293688" cy="666750"/>
                </a:xfrm>
                <a:grpFill/>
              </p:grpSpPr>
              <p:sp>
                <p:nvSpPr>
                  <p:cNvPr id="172"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160" name="组合 159"/>
            <p:cNvGrpSpPr/>
            <p:nvPr/>
          </p:nvGrpSpPr>
          <p:grpSpPr>
            <a:xfrm>
              <a:off x="1803113" y="3560233"/>
              <a:ext cx="6641589" cy="727259"/>
              <a:chOff x="1216025" y="2955926"/>
              <a:chExt cx="1971675" cy="215900"/>
            </a:xfrm>
          </p:grpSpPr>
          <p:sp>
            <p:nvSpPr>
              <p:cNvPr id="165"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6"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61" name="组合 160"/>
            <p:cNvGrpSpPr/>
            <p:nvPr/>
          </p:nvGrpSpPr>
          <p:grpSpPr>
            <a:xfrm>
              <a:off x="8303713" y="4177986"/>
              <a:ext cx="283722" cy="443004"/>
              <a:chOff x="3141663" y="3136901"/>
              <a:chExt cx="90488" cy="141288"/>
            </a:xfrm>
          </p:grpSpPr>
          <p:sp>
            <p:nvSpPr>
              <p:cNvPr id="162"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505"/>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椭圆 117"/>
          <p:cNvSpPr/>
          <p:nvPr/>
        </p:nvSpPr>
        <p:spPr>
          <a:xfrm>
            <a:off x="7513349" y="271497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5849649" y="271497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213675" y="271497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585150" y="271497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908288" y="2714972"/>
            <a:ext cx="716648" cy="716648"/>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3832860" y="410716"/>
            <a:ext cx="1478280" cy="769441"/>
          </a:xfrm>
          <a:prstGeom prst="rect">
            <a:avLst/>
          </a:prstGeom>
          <a:noFill/>
        </p:spPr>
        <p:txBody>
          <a:bodyPr wrap="square" rtlCol="0">
            <a:spAutoFit/>
          </a:bodyPr>
          <a:lstStyle/>
          <a:p>
            <a:pPr algn="ctr"/>
            <a:r>
              <a:rPr lang="zh-CN" altLang="en-US" sz="2800" b="1" dirty="0" smtClean="0">
                <a:ln w="6350">
                  <a:noFill/>
                </a:ln>
                <a:solidFill>
                  <a:schemeClr val="accent1"/>
                </a:solidFill>
                <a:latin typeface="Impact" panose="020B0806030902050204" pitchFamily="34" charset="0"/>
                <a:ea typeface="微软雅黑" panose="020B0503020204020204" pitchFamily="34" charset="-122"/>
              </a:rPr>
              <a:t>目  录</a:t>
            </a:r>
            <a:endParaRPr lang="en-US" altLang="zh-CN" sz="2800" b="1" dirty="0">
              <a:ln w="6350">
                <a:noFill/>
              </a:ln>
              <a:solidFill>
                <a:schemeClr val="accent1"/>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87" name="Freeform 9"/>
          <p:cNvSpPr>
            <a:spLocks noEditPoints="1"/>
          </p:cNvSpPr>
          <p:nvPr/>
        </p:nvSpPr>
        <p:spPr bwMode="auto">
          <a:xfrm>
            <a:off x="7681431" y="2950133"/>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8" name="Freeform 10"/>
          <p:cNvSpPr>
            <a:spLocks noEditPoints="1"/>
          </p:cNvSpPr>
          <p:nvPr/>
        </p:nvSpPr>
        <p:spPr bwMode="auto">
          <a:xfrm>
            <a:off x="2800042" y="2932664"/>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9" name="Freeform 11"/>
          <p:cNvSpPr>
            <a:spLocks noEditPoints="1"/>
          </p:cNvSpPr>
          <p:nvPr/>
        </p:nvSpPr>
        <p:spPr bwMode="auto">
          <a:xfrm>
            <a:off x="6084764" y="2916758"/>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0" name="Freeform 12"/>
          <p:cNvSpPr>
            <a:spLocks noEditPoints="1"/>
          </p:cNvSpPr>
          <p:nvPr/>
        </p:nvSpPr>
        <p:spPr bwMode="auto">
          <a:xfrm>
            <a:off x="4464895" y="2920173"/>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1" name="Freeform 13"/>
          <p:cNvSpPr>
            <a:spLocks noEditPoints="1"/>
          </p:cNvSpPr>
          <p:nvPr/>
        </p:nvSpPr>
        <p:spPr bwMode="auto">
          <a:xfrm>
            <a:off x="1100223" y="292916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9" name="矩形 108"/>
          <p:cNvSpPr/>
          <p:nvPr/>
        </p:nvSpPr>
        <p:spPr>
          <a:xfrm>
            <a:off x="4023359" y="3815509"/>
            <a:ext cx="1097280" cy="275590"/>
          </a:xfrm>
          <a:prstGeom prst="rect">
            <a:avLst/>
          </a:prstGeom>
        </p:spPr>
        <p:txBody>
          <a:bodyPr wrap="none">
            <a:spAutoFit/>
          </a:bodyPr>
          <a:lstStyle/>
          <a:p>
            <a:pPr algn="ctr"/>
            <a:r>
              <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rPr>
              <a:t>项目预期成效</a:t>
            </a:r>
            <a:endPar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0" name="矩形 109"/>
          <p:cNvSpPr/>
          <p:nvPr/>
        </p:nvSpPr>
        <p:spPr>
          <a:xfrm>
            <a:off x="2294465" y="2017332"/>
            <a:ext cx="1249680" cy="275590"/>
          </a:xfrm>
          <a:prstGeom prst="rect">
            <a:avLst/>
          </a:prstGeom>
        </p:spPr>
        <p:txBody>
          <a:bodyPr wrap="none">
            <a:spAutoFit/>
          </a:bodyPr>
          <a:lstStyle/>
          <a:p>
            <a:pPr algn="ctr"/>
            <a:r>
              <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rPr>
              <a:t>研项目建设安排</a:t>
            </a:r>
            <a:endPar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1" name="矩形 110"/>
          <p:cNvSpPr/>
          <p:nvPr/>
        </p:nvSpPr>
        <p:spPr>
          <a:xfrm>
            <a:off x="697527" y="3815509"/>
            <a:ext cx="1138170" cy="275590"/>
          </a:xfrm>
          <a:prstGeom prst="rect">
            <a:avLst/>
          </a:prstGeom>
        </p:spPr>
        <p:txBody>
          <a:bodyPr wrap="square">
            <a:spAutoFit/>
          </a:bodyPr>
          <a:lstStyle/>
          <a:p>
            <a:pPr algn="ctr"/>
            <a:r>
              <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rPr>
              <a:t>基本情况</a:t>
            </a:r>
            <a:endPar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2" name="矩形 111"/>
          <p:cNvSpPr/>
          <p:nvPr/>
        </p:nvSpPr>
        <p:spPr>
          <a:xfrm>
            <a:off x="7640318" y="3815509"/>
            <a:ext cx="487680" cy="275590"/>
          </a:xfrm>
          <a:prstGeom prst="rect">
            <a:avLst/>
          </a:prstGeom>
        </p:spPr>
        <p:txBody>
          <a:bodyPr wrap="none">
            <a:spAutoFit/>
          </a:bodyPr>
          <a:lstStyle/>
          <a:p>
            <a:pPr algn="ctr"/>
            <a:r>
              <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rPr>
              <a:t>总结</a:t>
            </a:r>
            <a:endPar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13" name="矩形 112"/>
          <p:cNvSpPr/>
          <p:nvPr/>
        </p:nvSpPr>
        <p:spPr>
          <a:xfrm>
            <a:off x="5682824" y="2017332"/>
            <a:ext cx="1097280" cy="275590"/>
          </a:xfrm>
          <a:prstGeom prst="rect">
            <a:avLst/>
          </a:prstGeom>
        </p:spPr>
        <p:txBody>
          <a:bodyPr wrap="none">
            <a:spAutoFit/>
          </a:bodyPr>
          <a:lstStyle/>
          <a:p>
            <a:pPr algn="ctr"/>
            <a:r>
              <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rPr>
              <a:t>项目风险评估</a:t>
            </a:r>
            <a:endParaRPr lang="zh-CN" altLang="en-US" sz="1200" dirty="0">
              <a:ln w="6350">
                <a:noFill/>
              </a:ln>
              <a:solidFill>
                <a:schemeClr val="bg1">
                  <a:lumMod val="50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3995221" y="2388918"/>
            <a:ext cx="1198880" cy="398780"/>
          </a:xfrm>
          <a:prstGeom prst="rect">
            <a:avLst/>
          </a:prstGeom>
          <a:noFill/>
        </p:spPr>
        <p:txBody>
          <a:bodyPr wrap="none" rtlCol="0">
            <a:spAutoFit/>
          </a:bodyPr>
          <a:lstStyle/>
          <a:p>
            <a:pPr algn="l"/>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基本情况</a:t>
            </a:r>
            <a:endPar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3" name="直接连接符 102"/>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13"/>
          <p:cNvSpPr>
            <a:spLocks noEditPoints="1"/>
          </p:cNvSpPr>
          <p:nvPr/>
        </p:nvSpPr>
        <p:spPr bwMode="auto">
          <a:xfrm>
            <a:off x="4308732" y="1306308"/>
            <a:ext cx="526536" cy="43727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0" name="Oval 140"/>
          <p:cNvSpPr>
            <a:spLocks noChangeArrowheads="1"/>
          </p:cNvSpPr>
          <p:nvPr/>
        </p:nvSpPr>
        <p:spPr bwMode="auto">
          <a:xfrm>
            <a:off x="1139825" y="1447800"/>
            <a:ext cx="466725" cy="469900"/>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grpSp>
        <p:nvGrpSpPr>
          <p:cNvPr id="5261" name="Group 141"/>
          <p:cNvGrpSpPr/>
          <p:nvPr/>
        </p:nvGrpSpPr>
        <p:grpSpPr bwMode="auto">
          <a:xfrm>
            <a:off x="1281113" y="1560513"/>
            <a:ext cx="190500" cy="242887"/>
            <a:chOff x="0" y="0"/>
            <a:chExt cx="120" cy="153"/>
          </a:xfrm>
        </p:grpSpPr>
        <p:sp>
          <p:nvSpPr>
            <p:cNvPr id="5262" name="Freeform 142"/>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63" name="Freeform 143"/>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sp>
        <p:nvSpPr>
          <p:cNvPr id="5265" name="Oval 145"/>
          <p:cNvSpPr>
            <a:spLocks noChangeArrowheads="1"/>
          </p:cNvSpPr>
          <p:nvPr/>
        </p:nvSpPr>
        <p:spPr bwMode="auto">
          <a:xfrm>
            <a:off x="5029200" y="2292350"/>
            <a:ext cx="466725" cy="468313"/>
          </a:xfrm>
          <a:prstGeom prst="ellipse">
            <a:avLst/>
          </a:prstGeom>
          <a:solidFill>
            <a:schemeClr val="tx1">
              <a:lumMod val="75000"/>
              <a:lumOff val="25000"/>
            </a:schemeClr>
          </a:solidFill>
          <a:ln>
            <a:noFill/>
          </a:ln>
          <a:effectLst/>
        </p:spPr>
        <p:txBody>
          <a:bodyPr/>
          <a:lstStyle/>
          <a:p>
            <a:endParaRPr lang="zh-CN" altLang="en-US">
              <a:solidFill>
                <a:schemeClr val="tx1">
                  <a:lumMod val="65000"/>
                  <a:lumOff val="35000"/>
                </a:schemeClr>
              </a:solidFill>
            </a:endParaRPr>
          </a:p>
        </p:txBody>
      </p:sp>
      <p:grpSp>
        <p:nvGrpSpPr>
          <p:cNvPr id="5266" name="Group 146"/>
          <p:cNvGrpSpPr/>
          <p:nvPr/>
        </p:nvGrpSpPr>
        <p:grpSpPr bwMode="auto">
          <a:xfrm>
            <a:off x="5141913" y="2416175"/>
            <a:ext cx="238125" cy="231775"/>
            <a:chOff x="0" y="0"/>
            <a:chExt cx="150" cy="146"/>
          </a:xfrm>
        </p:grpSpPr>
        <p:sp>
          <p:nvSpPr>
            <p:cNvPr id="5267" name="Freeform 147"/>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68" name="Freeform 148"/>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sp>
        <p:nvSpPr>
          <p:cNvPr id="5270" name="Oval 150"/>
          <p:cNvSpPr>
            <a:spLocks noChangeArrowheads="1"/>
          </p:cNvSpPr>
          <p:nvPr/>
        </p:nvSpPr>
        <p:spPr bwMode="auto">
          <a:xfrm>
            <a:off x="5029200" y="1447800"/>
            <a:ext cx="466725" cy="469900"/>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sp>
        <p:nvSpPr>
          <p:cNvPr id="5271" name="Freeform 151"/>
          <p:cNvSpPr/>
          <p:nvPr/>
        </p:nvSpPr>
        <p:spPr bwMode="auto">
          <a:xfrm>
            <a:off x="5184775" y="1587500"/>
            <a:ext cx="155575" cy="188913"/>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73" name="Oval 153"/>
          <p:cNvSpPr>
            <a:spLocks noChangeArrowheads="1"/>
          </p:cNvSpPr>
          <p:nvPr/>
        </p:nvSpPr>
        <p:spPr bwMode="auto">
          <a:xfrm>
            <a:off x="1139825" y="2292350"/>
            <a:ext cx="466725" cy="468313"/>
          </a:xfrm>
          <a:prstGeom prst="ellipse">
            <a:avLst/>
          </a:prstGeom>
          <a:solidFill>
            <a:schemeClr val="tx1">
              <a:lumMod val="75000"/>
              <a:lumOff val="25000"/>
            </a:schemeClr>
          </a:solidFill>
          <a:ln>
            <a:noFill/>
          </a:ln>
          <a:effectLst/>
        </p:spPr>
        <p:txBody>
          <a:bodyPr/>
          <a:lstStyle/>
          <a:p>
            <a:endParaRPr lang="zh-CN" altLang="en-US">
              <a:solidFill>
                <a:schemeClr val="tx1">
                  <a:lumMod val="65000"/>
                  <a:lumOff val="35000"/>
                </a:schemeClr>
              </a:solidFill>
            </a:endParaRPr>
          </a:p>
        </p:txBody>
      </p:sp>
      <p:sp>
        <p:nvSpPr>
          <p:cNvPr id="5274" name="Freeform 154"/>
          <p:cNvSpPr>
            <a:spLocks noEditPoints="1"/>
          </p:cNvSpPr>
          <p:nvPr/>
        </p:nvSpPr>
        <p:spPr bwMode="auto">
          <a:xfrm>
            <a:off x="1258888" y="2406650"/>
            <a:ext cx="200025" cy="234950"/>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76" name="Oval 156"/>
          <p:cNvSpPr>
            <a:spLocks noChangeArrowheads="1"/>
          </p:cNvSpPr>
          <p:nvPr/>
        </p:nvSpPr>
        <p:spPr bwMode="auto">
          <a:xfrm>
            <a:off x="1139825" y="3133725"/>
            <a:ext cx="466725" cy="468313"/>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sp>
        <p:nvSpPr>
          <p:cNvPr id="5277" name="Freeform 157"/>
          <p:cNvSpPr>
            <a:spLocks noEditPoints="1"/>
          </p:cNvSpPr>
          <p:nvPr/>
        </p:nvSpPr>
        <p:spPr bwMode="auto">
          <a:xfrm>
            <a:off x="1303338" y="3289300"/>
            <a:ext cx="168275" cy="187325"/>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82" name="Oval 162"/>
          <p:cNvSpPr>
            <a:spLocks noChangeArrowheads="1"/>
          </p:cNvSpPr>
          <p:nvPr/>
        </p:nvSpPr>
        <p:spPr bwMode="auto">
          <a:xfrm>
            <a:off x="5029200" y="3133725"/>
            <a:ext cx="466725" cy="468313"/>
          </a:xfrm>
          <a:prstGeom prst="ellipse">
            <a:avLst/>
          </a:prstGeom>
          <a:solidFill>
            <a:schemeClr val="accent1"/>
          </a:solidFill>
          <a:ln>
            <a:noFill/>
          </a:ln>
          <a:effectLst/>
        </p:spPr>
        <p:txBody>
          <a:bodyPr/>
          <a:lstStyle/>
          <a:p>
            <a:endParaRPr lang="zh-CN" altLang="en-US">
              <a:solidFill>
                <a:schemeClr val="tx1">
                  <a:lumMod val="65000"/>
                  <a:lumOff val="35000"/>
                </a:schemeClr>
              </a:solidFill>
            </a:endParaRPr>
          </a:p>
        </p:txBody>
      </p:sp>
      <p:sp>
        <p:nvSpPr>
          <p:cNvPr id="5283" name="Freeform 163"/>
          <p:cNvSpPr>
            <a:spLocks noEditPoints="1"/>
          </p:cNvSpPr>
          <p:nvPr/>
        </p:nvSpPr>
        <p:spPr bwMode="auto">
          <a:xfrm>
            <a:off x="5146675" y="3267075"/>
            <a:ext cx="230188" cy="236538"/>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5287" name="Rectangle 167"/>
          <p:cNvSpPr>
            <a:spLocks noChangeArrowheads="1"/>
          </p:cNvSpPr>
          <p:nvPr/>
        </p:nvSpPr>
        <p:spPr bwMode="auto">
          <a:xfrm>
            <a:off x="1717675" y="1449388"/>
            <a:ext cx="2808288"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2400" dirty="0">
                <a:solidFill>
                  <a:schemeClr val="tx1">
                    <a:lumMod val="50000"/>
                    <a:lumOff val="50000"/>
                  </a:schemeClr>
                </a:solidFill>
              </a:rPr>
              <a:t>市场价值</a:t>
            </a:r>
            <a:endParaRPr lang="zh-CN" altLang="en-US" sz="2400" dirty="0">
              <a:solidFill>
                <a:schemeClr val="tx1">
                  <a:lumMod val="50000"/>
                  <a:lumOff val="50000"/>
                </a:schemeClr>
              </a:solidFill>
            </a:endParaRPr>
          </a:p>
        </p:txBody>
      </p:sp>
      <p:sp>
        <p:nvSpPr>
          <p:cNvPr id="5288" name="Rectangle 168"/>
          <p:cNvSpPr>
            <a:spLocks noChangeArrowheads="1"/>
          </p:cNvSpPr>
          <p:nvPr/>
        </p:nvSpPr>
        <p:spPr bwMode="auto">
          <a:xfrm>
            <a:off x="1717675" y="2300288"/>
            <a:ext cx="2808288"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sz="2400">
                <a:solidFill>
                  <a:schemeClr val="tx1">
                    <a:lumMod val="50000"/>
                    <a:lumOff val="50000"/>
                  </a:schemeClr>
                </a:solidFill>
              </a:rPr>
              <a:t>大数据分析</a:t>
            </a:r>
            <a:endParaRPr sz="2400">
              <a:solidFill>
                <a:schemeClr val="tx1">
                  <a:lumMod val="50000"/>
                  <a:lumOff val="50000"/>
                </a:schemeClr>
              </a:solidFill>
            </a:endParaRPr>
          </a:p>
        </p:txBody>
      </p:sp>
      <p:sp>
        <p:nvSpPr>
          <p:cNvPr id="5289" name="Rectangle 169"/>
          <p:cNvSpPr>
            <a:spLocks noChangeArrowheads="1"/>
          </p:cNvSpPr>
          <p:nvPr/>
        </p:nvSpPr>
        <p:spPr bwMode="auto">
          <a:xfrm>
            <a:off x="1717675" y="3132138"/>
            <a:ext cx="2808288"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sz="2400">
                <a:solidFill>
                  <a:schemeClr val="tx1">
                    <a:lumMod val="50000"/>
                    <a:lumOff val="50000"/>
                  </a:schemeClr>
                </a:solidFill>
              </a:rPr>
              <a:t>具体实用性</a:t>
            </a:r>
            <a:r>
              <a:rPr lang="zh-CN" sz="2400">
                <a:solidFill>
                  <a:schemeClr val="tx1">
                    <a:lumMod val="50000"/>
                    <a:lumOff val="50000"/>
                  </a:schemeClr>
                </a:solidFill>
              </a:rPr>
              <a:t>和</a:t>
            </a:r>
            <a:r>
              <a:rPr sz="2400">
                <a:solidFill>
                  <a:schemeClr val="tx1">
                    <a:lumMod val="50000"/>
                    <a:lumOff val="50000"/>
                  </a:schemeClr>
                </a:solidFill>
              </a:rPr>
              <a:t>必要性</a:t>
            </a:r>
            <a:endParaRPr sz="2400">
              <a:solidFill>
                <a:schemeClr val="tx1">
                  <a:lumMod val="50000"/>
                  <a:lumOff val="50000"/>
                </a:schemeClr>
              </a:solidFill>
            </a:endParaRPr>
          </a:p>
        </p:txBody>
      </p:sp>
      <p:sp>
        <p:nvSpPr>
          <p:cNvPr id="5291" name="Rectangle 171"/>
          <p:cNvSpPr>
            <a:spLocks noChangeArrowheads="1"/>
          </p:cNvSpPr>
          <p:nvPr/>
        </p:nvSpPr>
        <p:spPr bwMode="auto">
          <a:xfrm>
            <a:off x="5605463" y="1449388"/>
            <a:ext cx="2808287"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sz="1000" dirty="0">
                <a:solidFill>
                  <a:schemeClr val="tx1">
                    <a:lumMod val="50000"/>
                    <a:lumOff val="50000"/>
                  </a:schemeClr>
                </a:solidFill>
              </a:rPr>
              <a:t>浏览器网页，app，骚扰电话，骚扰信息、广告，仍然普遍存在于生活中，甚至有人每天都会接到各种各样的骚扰的电话，骚扰信息等等给网络信息生活带来骚扰的因素。</a:t>
            </a:r>
            <a:endParaRPr sz="1000" dirty="0">
              <a:solidFill>
                <a:schemeClr val="tx1">
                  <a:lumMod val="50000"/>
                  <a:lumOff val="50000"/>
                </a:schemeClr>
              </a:solidFill>
            </a:endParaRPr>
          </a:p>
        </p:txBody>
      </p:sp>
      <p:sp>
        <p:nvSpPr>
          <p:cNvPr id="5292" name="Rectangle 172"/>
          <p:cNvSpPr>
            <a:spLocks noChangeArrowheads="1"/>
          </p:cNvSpPr>
          <p:nvPr/>
        </p:nvSpPr>
        <p:spPr bwMode="auto">
          <a:xfrm>
            <a:off x="5605463" y="2300288"/>
            <a:ext cx="2808287"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000" dirty="0">
                <a:solidFill>
                  <a:schemeClr val="tx1">
                    <a:lumMod val="50000"/>
                    <a:lumOff val="50000"/>
                  </a:schemeClr>
                </a:solidFill>
              </a:rPr>
              <a:t>就项目中四个图像的分析可知，在我们访问各式各样的网页，接听电话，清理消息时。我们的眼睛总会不厌其烦的发现那些广告，严重影响了我们上网、日常访问各种信息的心情。</a:t>
            </a:r>
            <a:endParaRPr lang="zh-CN" altLang="en-US" sz="1000" dirty="0">
              <a:solidFill>
                <a:schemeClr val="tx1">
                  <a:lumMod val="50000"/>
                  <a:lumOff val="50000"/>
                </a:schemeClr>
              </a:solidFill>
            </a:endParaRPr>
          </a:p>
        </p:txBody>
      </p:sp>
      <p:sp>
        <p:nvSpPr>
          <p:cNvPr id="5293" name="Rectangle 173"/>
          <p:cNvSpPr>
            <a:spLocks noChangeArrowheads="1"/>
          </p:cNvSpPr>
          <p:nvPr/>
        </p:nvSpPr>
        <p:spPr bwMode="auto">
          <a:xfrm>
            <a:off x="5605463" y="3132138"/>
            <a:ext cx="28082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000">
                <a:solidFill>
                  <a:schemeClr val="tx1">
                    <a:lumMod val="50000"/>
                    <a:lumOff val="50000"/>
                  </a:schemeClr>
                </a:solidFill>
              </a:rPr>
              <a:t>不仅仅让我们的日常生活变的干净，而且省去了不少时间去清理这些骚扰，更让安全性变得更加可靠。</a:t>
            </a:r>
            <a:endParaRPr lang="zh-CN" altLang="en-US" sz="1000">
              <a:solidFill>
                <a:schemeClr val="tx1">
                  <a:lumMod val="50000"/>
                  <a:lumOff val="50000"/>
                </a:schemeClr>
              </a:solidFill>
            </a:endParaRPr>
          </a:p>
        </p:txBody>
      </p:sp>
      <p:sp>
        <p:nvSpPr>
          <p:cNvPr id="72" name="TextBox 71"/>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项目基本情况</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3"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3581983" y="2388918"/>
            <a:ext cx="1980029" cy="40011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研究思路与方法</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3873730" y="2892974"/>
            <a:ext cx="1396536" cy="790922"/>
          </a:xfrm>
          <a:prstGeom prst="rect">
            <a:avLst/>
          </a:prstGeom>
          <a:noFill/>
        </p:spPr>
        <p:txBody>
          <a:bodyPr wrap="none" rtlCol="0">
            <a:spAutoFit/>
          </a:bodyPr>
          <a:lstStyle/>
          <a:p>
            <a:pPr algn="ctr">
              <a:lnSpc>
                <a:spcPct val="15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研究思路</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研究方法</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研究方案可行性说明</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
          <p:cNvSpPr>
            <a:spLocks noEditPoints="1"/>
          </p:cNvSpPr>
          <p:nvPr/>
        </p:nvSpPr>
        <p:spPr bwMode="auto">
          <a:xfrm>
            <a:off x="4339167" y="1291503"/>
            <a:ext cx="465666" cy="4668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28" name="Group 44"/>
          <p:cNvGrpSpPr/>
          <p:nvPr/>
        </p:nvGrpSpPr>
        <p:grpSpPr bwMode="auto">
          <a:xfrm>
            <a:off x="2627313" y="1348741"/>
            <a:ext cx="3887787" cy="3409950"/>
            <a:chOff x="0" y="0"/>
            <a:chExt cx="2449" cy="2148"/>
          </a:xfrm>
        </p:grpSpPr>
        <p:pic>
          <p:nvPicPr>
            <p:cNvPr id="16429" name="Picture 45" descr="iPhone_5S_freebi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449" cy="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0" name="Rectangle 46" descr="10111220362419802e801c5ef8副本"/>
            <p:cNvSpPr>
              <a:spLocks noChangeArrowheads="1"/>
            </p:cNvSpPr>
            <p:nvPr/>
          </p:nvSpPr>
          <p:spPr bwMode="auto">
            <a:xfrm>
              <a:off x="825" y="294"/>
              <a:ext cx="807" cy="1424"/>
            </a:xfrm>
            <a:prstGeom prst="rect">
              <a:avLst/>
            </a:prstGeom>
            <a:blipFill dpi="0" rotWithShape="1">
              <a:blip r:embed="rId2"/>
              <a:srcRect/>
              <a:stretch>
                <a:fillRect r="-7874"/>
              </a:stretch>
            </a:blipFill>
            <a:ln w="635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31" name="Oval 47"/>
          <p:cNvSpPr>
            <a:spLocks noChangeArrowheads="1"/>
          </p:cNvSpPr>
          <p:nvPr/>
        </p:nvSpPr>
        <p:spPr bwMode="auto">
          <a:xfrm>
            <a:off x="5665788" y="1709103"/>
            <a:ext cx="546100" cy="542925"/>
          </a:xfrm>
          <a:prstGeom prst="ellipse">
            <a:avLst/>
          </a:prstGeom>
          <a:solidFill>
            <a:schemeClr val="accent1"/>
          </a:solidFill>
          <a:ln>
            <a:noFill/>
          </a:ln>
          <a:effectLst/>
        </p:spPr>
        <p:txBody>
          <a:bodyPr/>
          <a:lstStyle/>
          <a:p>
            <a:pPr algn="ctr"/>
            <a:r>
              <a:rPr lang="en-US" altLang="zh-CN" dirty="0">
                <a:solidFill>
                  <a:schemeClr val="bg1"/>
                </a:solidFill>
                <a:latin typeface="Impact" panose="020B0806030902050204" pitchFamily="34" charset="0"/>
              </a:rPr>
              <a:t>4</a:t>
            </a:r>
            <a:endParaRPr lang="en-US" altLang="zh-CN" dirty="0">
              <a:solidFill>
                <a:schemeClr val="bg1"/>
              </a:solidFill>
              <a:latin typeface="Impact" panose="020B0806030902050204" pitchFamily="34" charset="0"/>
            </a:endParaRPr>
          </a:p>
        </p:txBody>
      </p:sp>
      <p:sp>
        <p:nvSpPr>
          <p:cNvPr id="16432" name="Oval 48"/>
          <p:cNvSpPr>
            <a:spLocks noChangeArrowheads="1"/>
          </p:cNvSpPr>
          <p:nvPr/>
        </p:nvSpPr>
        <p:spPr bwMode="auto">
          <a:xfrm>
            <a:off x="5667375" y="2644141"/>
            <a:ext cx="546100" cy="542925"/>
          </a:xfrm>
          <a:prstGeom prst="ellipse">
            <a:avLst/>
          </a:prstGeom>
          <a:solidFill>
            <a:schemeClr val="tx1">
              <a:lumMod val="75000"/>
              <a:lumOff val="25000"/>
            </a:schemeClr>
          </a:solidFill>
          <a:ln>
            <a:noFill/>
          </a:ln>
          <a:effectLst/>
        </p:spPr>
        <p:txBody>
          <a:bodyPr/>
          <a:lstStyle/>
          <a:p>
            <a:pPr algn="ctr"/>
            <a:r>
              <a:rPr lang="en-US" altLang="zh-CN" dirty="0">
                <a:solidFill>
                  <a:schemeClr val="bg1"/>
                </a:solidFill>
                <a:latin typeface="Impact" panose="020B0806030902050204" pitchFamily="34" charset="0"/>
              </a:rPr>
              <a:t>5</a:t>
            </a:r>
            <a:endParaRPr lang="en-US" altLang="zh-CN" dirty="0">
              <a:solidFill>
                <a:schemeClr val="bg1"/>
              </a:solidFill>
              <a:latin typeface="Impact" panose="020B0806030902050204" pitchFamily="34" charset="0"/>
            </a:endParaRPr>
          </a:p>
        </p:txBody>
      </p:sp>
      <p:sp>
        <p:nvSpPr>
          <p:cNvPr id="16433" name="Oval 49"/>
          <p:cNvSpPr>
            <a:spLocks noChangeArrowheads="1"/>
          </p:cNvSpPr>
          <p:nvPr/>
        </p:nvSpPr>
        <p:spPr bwMode="auto">
          <a:xfrm>
            <a:off x="5667375" y="3568066"/>
            <a:ext cx="546100" cy="542925"/>
          </a:xfrm>
          <a:prstGeom prst="ellipse">
            <a:avLst/>
          </a:prstGeom>
          <a:solidFill>
            <a:schemeClr val="accent1"/>
          </a:solidFill>
          <a:ln>
            <a:noFill/>
          </a:ln>
          <a:effectLst/>
        </p:spPr>
        <p:txBody>
          <a:bodyPr/>
          <a:lstStyle/>
          <a:p>
            <a:pPr algn="ctr"/>
            <a:r>
              <a:rPr lang="en-US" altLang="zh-CN">
                <a:solidFill>
                  <a:schemeClr val="bg1"/>
                </a:solidFill>
                <a:latin typeface="Impact" panose="020B0806030902050204" pitchFamily="34" charset="0"/>
              </a:rPr>
              <a:t>6</a:t>
            </a:r>
            <a:endParaRPr lang="en-US" altLang="zh-CN">
              <a:solidFill>
                <a:schemeClr val="bg1"/>
              </a:solidFill>
              <a:latin typeface="Impact" panose="020B0806030902050204" pitchFamily="34" charset="0"/>
            </a:endParaRPr>
          </a:p>
        </p:txBody>
      </p:sp>
      <p:sp>
        <p:nvSpPr>
          <p:cNvPr id="16434" name="Rectangle 50"/>
          <p:cNvSpPr>
            <a:spLocks noChangeArrowheads="1"/>
          </p:cNvSpPr>
          <p:nvPr/>
        </p:nvSpPr>
        <p:spPr bwMode="auto">
          <a:xfrm>
            <a:off x="6372225" y="1721803"/>
            <a:ext cx="244792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2400" dirty="0">
                <a:solidFill>
                  <a:schemeClr val="tx1">
                    <a:lumMod val="50000"/>
                    <a:lumOff val="50000"/>
                  </a:schemeClr>
                </a:solidFill>
              </a:rPr>
              <a:t>拦截、封锁骚扰</a:t>
            </a:r>
            <a:endParaRPr lang="zh-CN" altLang="en-US" sz="2400" dirty="0">
              <a:solidFill>
                <a:schemeClr val="tx1">
                  <a:lumMod val="50000"/>
                  <a:lumOff val="50000"/>
                </a:schemeClr>
              </a:solidFill>
            </a:endParaRPr>
          </a:p>
        </p:txBody>
      </p:sp>
      <p:sp>
        <p:nvSpPr>
          <p:cNvPr id="16435" name="Rectangle 51"/>
          <p:cNvSpPr>
            <a:spLocks noChangeArrowheads="1"/>
          </p:cNvSpPr>
          <p:nvPr/>
        </p:nvSpPr>
        <p:spPr bwMode="auto">
          <a:xfrm>
            <a:off x="6443980" y="2786063"/>
            <a:ext cx="244792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2000" dirty="0">
                <a:solidFill>
                  <a:schemeClr val="tx1">
                    <a:lumMod val="50000"/>
                    <a:lumOff val="50000"/>
                  </a:schemeClr>
                </a:solidFill>
              </a:rPr>
              <a:t>高可靠性、高可用性</a:t>
            </a:r>
            <a:endParaRPr lang="zh-CN" altLang="en-US" sz="2000" dirty="0">
              <a:solidFill>
                <a:schemeClr val="tx1">
                  <a:lumMod val="50000"/>
                  <a:lumOff val="50000"/>
                </a:schemeClr>
              </a:solidFill>
            </a:endParaRPr>
          </a:p>
        </p:txBody>
      </p:sp>
      <p:sp>
        <p:nvSpPr>
          <p:cNvPr id="16436" name="Rectangle 52"/>
          <p:cNvSpPr>
            <a:spLocks noChangeArrowheads="1"/>
          </p:cNvSpPr>
          <p:nvPr/>
        </p:nvSpPr>
        <p:spPr bwMode="auto">
          <a:xfrm>
            <a:off x="6372225" y="3576003"/>
            <a:ext cx="244792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2400" dirty="0">
                <a:solidFill>
                  <a:schemeClr val="tx1">
                    <a:lumMod val="50000"/>
                    <a:lumOff val="50000"/>
                  </a:schemeClr>
                </a:solidFill>
              </a:rPr>
              <a:t>支持主流数据库</a:t>
            </a:r>
            <a:endParaRPr lang="zh-CN" altLang="en-US" sz="2400" dirty="0">
              <a:solidFill>
                <a:schemeClr val="tx1">
                  <a:lumMod val="50000"/>
                  <a:lumOff val="50000"/>
                </a:schemeClr>
              </a:solidFill>
            </a:endParaRPr>
          </a:p>
        </p:txBody>
      </p:sp>
      <p:sp>
        <p:nvSpPr>
          <p:cNvPr id="16437" name="Oval 53"/>
          <p:cNvSpPr>
            <a:spLocks noChangeArrowheads="1"/>
          </p:cNvSpPr>
          <p:nvPr/>
        </p:nvSpPr>
        <p:spPr bwMode="auto">
          <a:xfrm>
            <a:off x="2941638" y="1709103"/>
            <a:ext cx="546100" cy="542925"/>
          </a:xfrm>
          <a:prstGeom prst="ellipse">
            <a:avLst/>
          </a:prstGeom>
          <a:solidFill>
            <a:schemeClr val="accent1"/>
          </a:solidFill>
          <a:ln>
            <a:noFill/>
          </a:ln>
          <a:effectLst/>
        </p:spPr>
        <p:txBody>
          <a:bodyPr/>
          <a:lstStyle/>
          <a:p>
            <a:pPr algn="ctr"/>
            <a:r>
              <a:rPr lang="en-US" altLang="zh-CN">
                <a:solidFill>
                  <a:schemeClr val="bg1"/>
                </a:solidFill>
                <a:latin typeface="Impact" panose="020B0806030902050204" pitchFamily="34" charset="0"/>
              </a:rPr>
              <a:t>1</a:t>
            </a:r>
            <a:endParaRPr lang="en-US" altLang="zh-CN">
              <a:solidFill>
                <a:schemeClr val="bg1"/>
              </a:solidFill>
              <a:latin typeface="Impact" panose="020B0806030902050204" pitchFamily="34" charset="0"/>
            </a:endParaRPr>
          </a:p>
        </p:txBody>
      </p:sp>
      <p:sp>
        <p:nvSpPr>
          <p:cNvPr id="16438" name="Oval 54"/>
          <p:cNvSpPr>
            <a:spLocks noChangeArrowheads="1"/>
          </p:cNvSpPr>
          <p:nvPr/>
        </p:nvSpPr>
        <p:spPr bwMode="auto">
          <a:xfrm>
            <a:off x="2943225" y="2644141"/>
            <a:ext cx="546100" cy="542925"/>
          </a:xfrm>
          <a:prstGeom prst="ellipse">
            <a:avLst/>
          </a:prstGeom>
          <a:solidFill>
            <a:schemeClr val="tx1">
              <a:lumMod val="75000"/>
              <a:lumOff val="25000"/>
            </a:schemeClr>
          </a:solidFill>
          <a:ln>
            <a:noFill/>
          </a:ln>
          <a:effectLst/>
        </p:spPr>
        <p:txBody>
          <a:bodyPr/>
          <a:lstStyle/>
          <a:p>
            <a:pPr algn="ctr"/>
            <a:r>
              <a:rPr lang="en-US" altLang="zh-CN" dirty="0">
                <a:solidFill>
                  <a:schemeClr val="bg1"/>
                </a:solidFill>
                <a:latin typeface="Impact" panose="020B0806030902050204" pitchFamily="34" charset="0"/>
              </a:rPr>
              <a:t>2</a:t>
            </a:r>
            <a:endParaRPr lang="en-US" altLang="zh-CN" dirty="0">
              <a:solidFill>
                <a:schemeClr val="bg1"/>
              </a:solidFill>
              <a:latin typeface="Impact" panose="020B0806030902050204" pitchFamily="34" charset="0"/>
            </a:endParaRPr>
          </a:p>
        </p:txBody>
      </p:sp>
      <p:sp>
        <p:nvSpPr>
          <p:cNvPr id="16439" name="Oval 55"/>
          <p:cNvSpPr>
            <a:spLocks noChangeArrowheads="1"/>
          </p:cNvSpPr>
          <p:nvPr/>
        </p:nvSpPr>
        <p:spPr bwMode="auto">
          <a:xfrm>
            <a:off x="2943225" y="3568066"/>
            <a:ext cx="546100" cy="542925"/>
          </a:xfrm>
          <a:prstGeom prst="ellipse">
            <a:avLst/>
          </a:prstGeom>
          <a:solidFill>
            <a:schemeClr val="accent1"/>
          </a:solidFill>
          <a:ln>
            <a:noFill/>
          </a:ln>
          <a:effectLst/>
        </p:spPr>
        <p:txBody>
          <a:bodyPr/>
          <a:lstStyle/>
          <a:p>
            <a:pPr algn="ctr"/>
            <a:r>
              <a:rPr lang="en-US" altLang="zh-CN">
                <a:solidFill>
                  <a:schemeClr val="bg1"/>
                </a:solidFill>
                <a:latin typeface="Impact" panose="020B0806030902050204" pitchFamily="34" charset="0"/>
              </a:rPr>
              <a:t>3</a:t>
            </a:r>
            <a:endParaRPr lang="en-US" altLang="zh-CN">
              <a:solidFill>
                <a:schemeClr val="bg1"/>
              </a:solidFill>
              <a:latin typeface="Impact" panose="020B0806030902050204" pitchFamily="34" charset="0"/>
            </a:endParaRPr>
          </a:p>
        </p:txBody>
      </p:sp>
      <p:sp>
        <p:nvSpPr>
          <p:cNvPr id="16440" name="Rectangle 56"/>
          <p:cNvSpPr>
            <a:spLocks noChangeArrowheads="1"/>
          </p:cNvSpPr>
          <p:nvPr/>
        </p:nvSpPr>
        <p:spPr bwMode="auto">
          <a:xfrm>
            <a:off x="333375" y="1721803"/>
            <a:ext cx="244792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anose="020B0604020202020204" pitchFamily="34" charset="0"/>
              <a:buNone/>
            </a:pPr>
            <a:r>
              <a:rPr lang="zh-CN" altLang="en-US" sz="2400" dirty="0">
                <a:solidFill>
                  <a:schemeClr val="tx1">
                    <a:lumMod val="50000"/>
                    <a:lumOff val="50000"/>
                  </a:schemeClr>
                </a:solidFill>
              </a:rPr>
              <a:t>提取数据源</a:t>
            </a:r>
            <a:endParaRPr lang="zh-CN" altLang="en-US" sz="2400" dirty="0">
              <a:solidFill>
                <a:schemeClr val="tx1">
                  <a:lumMod val="50000"/>
                  <a:lumOff val="50000"/>
                </a:schemeClr>
              </a:solidFill>
            </a:endParaRPr>
          </a:p>
        </p:txBody>
      </p:sp>
      <p:sp>
        <p:nvSpPr>
          <p:cNvPr id="16441" name="Rectangle 57"/>
          <p:cNvSpPr>
            <a:spLocks noChangeArrowheads="1"/>
          </p:cNvSpPr>
          <p:nvPr/>
        </p:nvSpPr>
        <p:spPr bwMode="auto">
          <a:xfrm>
            <a:off x="335280" y="2714308"/>
            <a:ext cx="244792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anose="020B0604020202020204" pitchFamily="34" charset="0"/>
              <a:buNone/>
            </a:pPr>
            <a:r>
              <a:rPr lang="zh-CN" altLang="en-US" sz="2000" dirty="0">
                <a:solidFill>
                  <a:schemeClr val="tx1">
                    <a:lumMod val="50000"/>
                    <a:lumOff val="50000"/>
                  </a:schemeClr>
                </a:solidFill>
              </a:rPr>
              <a:t>筛选可疑骚扰路径</a:t>
            </a:r>
            <a:r>
              <a:rPr lang="en-US" altLang="zh-CN" sz="800" dirty="0">
                <a:solidFill>
                  <a:schemeClr val="tx1">
                    <a:lumMod val="50000"/>
                    <a:lumOff val="50000"/>
                  </a:schemeClr>
                </a:solidFill>
              </a:rPr>
              <a:t> </a:t>
            </a:r>
            <a:endParaRPr lang="zh-CN" altLang="en-US" sz="800" dirty="0">
              <a:solidFill>
                <a:schemeClr val="tx1">
                  <a:lumMod val="50000"/>
                  <a:lumOff val="50000"/>
                </a:schemeClr>
              </a:solidFill>
            </a:endParaRPr>
          </a:p>
        </p:txBody>
      </p:sp>
      <p:sp>
        <p:nvSpPr>
          <p:cNvPr id="16442" name="Rectangle 58"/>
          <p:cNvSpPr>
            <a:spLocks noChangeArrowheads="1"/>
          </p:cNvSpPr>
          <p:nvPr/>
        </p:nvSpPr>
        <p:spPr bwMode="auto">
          <a:xfrm>
            <a:off x="333375" y="3576003"/>
            <a:ext cx="244792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anose="020B0604020202020204" pitchFamily="34" charset="0"/>
              <a:buNone/>
            </a:pPr>
            <a:r>
              <a:rPr lang="en-US" altLang="zh-CN" sz="2400" dirty="0">
                <a:solidFill>
                  <a:schemeClr val="tx1">
                    <a:lumMod val="50000"/>
                    <a:lumOff val="50000"/>
                  </a:schemeClr>
                </a:solidFill>
              </a:rPr>
              <a:t>人工审核确认 </a:t>
            </a:r>
            <a:endParaRPr lang="zh-CN" altLang="en-US" sz="2400" dirty="0">
              <a:solidFill>
                <a:schemeClr val="tx1">
                  <a:lumMod val="50000"/>
                  <a:lumOff val="50000"/>
                </a:schemeClr>
              </a:solidFill>
            </a:endParaRPr>
          </a:p>
        </p:txBody>
      </p:sp>
      <p:sp>
        <p:nvSpPr>
          <p:cNvPr id="59" name="TextBox 58"/>
          <p:cNvSpPr txBox="1"/>
          <p:nvPr/>
        </p:nvSpPr>
        <p:spPr>
          <a:xfrm>
            <a:off x="3458182" y="33826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项目建设安排</a:t>
            </a:r>
            <a:endParaRPr lang="zh-CN" altLang="en-US" b="1" dirty="0" smtClean="0">
              <a:solidFill>
                <a:schemeClr val="accent1"/>
              </a:solidFill>
              <a:latin typeface="微软雅黑" panose="020B0503020204020204" pitchFamily="34" charset="-122"/>
              <a:ea typeface="微软雅黑" panose="020B0503020204020204" pitchFamily="34" charset="-122"/>
            </a:endParaRPr>
          </a:p>
        </p:txBody>
      </p:sp>
      <p:sp>
        <p:nvSpPr>
          <p:cNvPr id="60"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7" name="Rectangle 21" descr="24215600-1-311156"/>
          <p:cNvSpPr>
            <a:spLocks noChangeArrowheads="1"/>
          </p:cNvSpPr>
          <p:nvPr/>
        </p:nvSpPr>
        <p:spPr bwMode="auto">
          <a:xfrm>
            <a:off x="585788" y="1434897"/>
            <a:ext cx="2028825" cy="1520825"/>
          </a:xfrm>
          <a:prstGeom prst="rect">
            <a:avLst/>
          </a:prstGeom>
          <a:blipFill dpi="0" rotWithShape="1">
            <a:blip r:embed="rId1"/>
            <a:srcRect/>
            <a:stretch>
              <a:fillRect r="-1876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58" name="Rectangle 22"/>
          <p:cNvSpPr>
            <a:spLocks noChangeArrowheads="1"/>
          </p:cNvSpPr>
          <p:nvPr/>
        </p:nvSpPr>
        <p:spPr bwMode="auto">
          <a:xfrm>
            <a:off x="585788" y="2725534"/>
            <a:ext cx="228600" cy="230188"/>
          </a:xfrm>
          <a:prstGeom prst="rect">
            <a:avLst/>
          </a:prstGeom>
          <a:solidFill>
            <a:schemeClr val="accent1"/>
          </a:solidFill>
          <a:ln>
            <a:noFill/>
          </a:ln>
        </p:spPr>
        <p:txBody>
          <a:bodyPr/>
          <a:lstStyle/>
          <a:p>
            <a:endParaRPr lang="zh-CN" altLang="en-US"/>
          </a:p>
        </p:txBody>
      </p:sp>
      <p:sp>
        <p:nvSpPr>
          <p:cNvPr id="14359" name="Rectangle 23"/>
          <p:cNvSpPr>
            <a:spLocks noChangeArrowheads="1"/>
          </p:cNvSpPr>
          <p:nvPr/>
        </p:nvSpPr>
        <p:spPr bwMode="auto">
          <a:xfrm>
            <a:off x="814388" y="2725534"/>
            <a:ext cx="1800225" cy="230188"/>
          </a:xfrm>
          <a:prstGeom prst="rect">
            <a:avLst/>
          </a:prstGeom>
          <a:solidFill>
            <a:schemeClr val="tx1">
              <a:lumMod val="75000"/>
              <a:lumOff val="25000"/>
              <a:alpha val="50000"/>
            </a:schemeClr>
          </a:solidFill>
          <a:ln>
            <a:noFill/>
          </a:ln>
        </p:spPr>
        <p:txBody>
          <a:bodyPr/>
          <a:lstStyle/>
          <a:p>
            <a:endParaRPr lang="zh-CN" altLang="en-US"/>
          </a:p>
        </p:txBody>
      </p:sp>
      <p:sp>
        <p:nvSpPr>
          <p:cNvPr id="14360" name="Rectangle 24" descr="20100516232736"/>
          <p:cNvSpPr>
            <a:spLocks noChangeArrowheads="1"/>
          </p:cNvSpPr>
          <p:nvPr/>
        </p:nvSpPr>
        <p:spPr bwMode="auto">
          <a:xfrm>
            <a:off x="2614613" y="1434897"/>
            <a:ext cx="2028825" cy="1520825"/>
          </a:xfrm>
          <a:prstGeom prst="rect">
            <a:avLst/>
          </a:prstGeom>
          <a:blipFill dpi="0" rotWithShape="1">
            <a:blip r:embed="rId2"/>
            <a:srcRect/>
            <a:stretch>
              <a:fillRect r="-2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61" name="Rectangle 25"/>
          <p:cNvSpPr>
            <a:spLocks noChangeArrowheads="1"/>
          </p:cNvSpPr>
          <p:nvPr/>
        </p:nvSpPr>
        <p:spPr bwMode="auto">
          <a:xfrm>
            <a:off x="2614613" y="2725534"/>
            <a:ext cx="228600" cy="230188"/>
          </a:xfrm>
          <a:prstGeom prst="rect">
            <a:avLst/>
          </a:prstGeom>
          <a:solidFill>
            <a:schemeClr val="accent1"/>
          </a:solidFill>
          <a:ln>
            <a:noFill/>
          </a:ln>
        </p:spPr>
        <p:txBody>
          <a:bodyPr/>
          <a:lstStyle/>
          <a:p>
            <a:endParaRPr lang="zh-CN" altLang="en-US"/>
          </a:p>
        </p:txBody>
      </p:sp>
      <p:sp>
        <p:nvSpPr>
          <p:cNvPr id="14362" name="Rectangle 26"/>
          <p:cNvSpPr>
            <a:spLocks noChangeArrowheads="1"/>
          </p:cNvSpPr>
          <p:nvPr/>
        </p:nvSpPr>
        <p:spPr bwMode="auto">
          <a:xfrm>
            <a:off x="2843213" y="2725534"/>
            <a:ext cx="1800225" cy="230188"/>
          </a:xfrm>
          <a:prstGeom prst="rect">
            <a:avLst/>
          </a:prstGeom>
          <a:solidFill>
            <a:schemeClr val="tx1">
              <a:lumMod val="75000"/>
              <a:lumOff val="25000"/>
              <a:alpha val="50000"/>
            </a:schemeClr>
          </a:solidFill>
          <a:ln>
            <a:noFill/>
          </a:ln>
        </p:spPr>
        <p:txBody>
          <a:bodyPr/>
          <a:lstStyle/>
          <a:p>
            <a:endParaRPr lang="zh-CN" altLang="en-US"/>
          </a:p>
        </p:txBody>
      </p:sp>
      <p:sp>
        <p:nvSpPr>
          <p:cNvPr id="14363" name="Rectangle 27" descr="201107060956141686"/>
          <p:cNvSpPr>
            <a:spLocks noChangeArrowheads="1"/>
          </p:cNvSpPr>
          <p:nvPr/>
        </p:nvSpPr>
        <p:spPr bwMode="auto">
          <a:xfrm>
            <a:off x="585788" y="2955722"/>
            <a:ext cx="2028825" cy="1520825"/>
          </a:xfrm>
          <a:prstGeom prst="rect">
            <a:avLst/>
          </a:prstGeom>
          <a:blipFill dpi="0" rotWithShape="1">
            <a:blip r:embed="rId3"/>
            <a:srcRect/>
            <a:stretch>
              <a:fillRect b="-298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64" name="Rectangle 28"/>
          <p:cNvSpPr>
            <a:spLocks noChangeArrowheads="1"/>
          </p:cNvSpPr>
          <p:nvPr/>
        </p:nvSpPr>
        <p:spPr bwMode="auto">
          <a:xfrm>
            <a:off x="585788" y="4246359"/>
            <a:ext cx="228600" cy="230188"/>
          </a:xfrm>
          <a:prstGeom prst="rect">
            <a:avLst/>
          </a:prstGeom>
          <a:solidFill>
            <a:schemeClr val="accent1"/>
          </a:solidFill>
          <a:ln>
            <a:noFill/>
          </a:ln>
        </p:spPr>
        <p:txBody>
          <a:bodyPr/>
          <a:lstStyle/>
          <a:p>
            <a:endParaRPr lang="zh-CN" altLang="en-US"/>
          </a:p>
        </p:txBody>
      </p:sp>
      <p:sp>
        <p:nvSpPr>
          <p:cNvPr id="14365" name="Rectangle 29"/>
          <p:cNvSpPr>
            <a:spLocks noChangeArrowheads="1"/>
          </p:cNvSpPr>
          <p:nvPr/>
        </p:nvSpPr>
        <p:spPr bwMode="auto">
          <a:xfrm>
            <a:off x="814388" y="4246359"/>
            <a:ext cx="1800225" cy="230188"/>
          </a:xfrm>
          <a:prstGeom prst="rect">
            <a:avLst/>
          </a:prstGeom>
          <a:solidFill>
            <a:schemeClr val="tx1">
              <a:lumMod val="75000"/>
              <a:lumOff val="25000"/>
              <a:alpha val="50000"/>
            </a:schemeClr>
          </a:solidFill>
          <a:ln>
            <a:noFill/>
          </a:ln>
        </p:spPr>
        <p:txBody>
          <a:bodyPr/>
          <a:lstStyle/>
          <a:p>
            <a:endParaRPr lang="zh-CN" altLang="en-US"/>
          </a:p>
        </p:txBody>
      </p:sp>
      <p:sp>
        <p:nvSpPr>
          <p:cNvPr id="14366" name="Rectangle 30" descr="20110224142134"/>
          <p:cNvSpPr>
            <a:spLocks noChangeArrowheads="1"/>
          </p:cNvSpPr>
          <p:nvPr/>
        </p:nvSpPr>
        <p:spPr bwMode="auto">
          <a:xfrm>
            <a:off x="2614613" y="2955722"/>
            <a:ext cx="2028825" cy="1520825"/>
          </a:xfrm>
          <a:prstGeom prst="rect">
            <a:avLst/>
          </a:prstGeom>
          <a:blipFill dpi="0" rotWithShape="1">
            <a:blip r:embed="rId4"/>
            <a:srcRect/>
            <a:stretch>
              <a:fillRect r="-47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67" name="Rectangle 31"/>
          <p:cNvSpPr>
            <a:spLocks noChangeArrowheads="1"/>
          </p:cNvSpPr>
          <p:nvPr/>
        </p:nvSpPr>
        <p:spPr bwMode="auto">
          <a:xfrm>
            <a:off x="2614613" y="4246359"/>
            <a:ext cx="228600" cy="230188"/>
          </a:xfrm>
          <a:prstGeom prst="rect">
            <a:avLst/>
          </a:prstGeom>
          <a:solidFill>
            <a:schemeClr val="accent1"/>
          </a:solidFill>
          <a:ln>
            <a:noFill/>
          </a:ln>
        </p:spPr>
        <p:txBody>
          <a:bodyPr/>
          <a:lstStyle/>
          <a:p>
            <a:endParaRPr lang="zh-CN" altLang="en-US"/>
          </a:p>
        </p:txBody>
      </p:sp>
      <p:sp>
        <p:nvSpPr>
          <p:cNvPr id="14368" name="Rectangle 32"/>
          <p:cNvSpPr>
            <a:spLocks noChangeArrowheads="1"/>
          </p:cNvSpPr>
          <p:nvPr/>
        </p:nvSpPr>
        <p:spPr bwMode="auto">
          <a:xfrm>
            <a:off x="2843213" y="4246359"/>
            <a:ext cx="1800225" cy="230188"/>
          </a:xfrm>
          <a:prstGeom prst="rect">
            <a:avLst/>
          </a:prstGeom>
          <a:solidFill>
            <a:schemeClr val="tx1">
              <a:lumMod val="75000"/>
              <a:lumOff val="25000"/>
              <a:alpha val="50000"/>
            </a:schemeClr>
          </a:solidFill>
          <a:ln>
            <a:noFill/>
          </a:ln>
        </p:spPr>
        <p:txBody>
          <a:bodyPr/>
          <a:lstStyle/>
          <a:p>
            <a:endParaRPr lang="zh-CN" altLang="en-US"/>
          </a:p>
        </p:txBody>
      </p:sp>
      <p:grpSp>
        <p:nvGrpSpPr>
          <p:cNvPr id="14369" name="Group 33"/>
          <p:cNvGrpSpPr/>
          <p:nvPr/>
        </p:nvGrpSpPr>
        <p:grpSpPr bwMode="auto">
          <a:xfrm>
            <a:off x="2679700" y="2784272"/>
            <a:ext cx="100013" cy="111125"/>
            <a:chOff x="0" y="0"/>
            <a:chExt cx="71" cy="78"/>
          </a:xfrm>
        </p:grpSpPr>
        <p:sp>
          <p:nvSpPr>
            <p:cNvPr id="14370" name="Freeform 34"/>
            <p:cNvSpPr/>
            <p:nvPr/>
          </p:nvSpPr>
          <p:spPr bwMode="auto">
            <a:xfrm>
              <a:off x="12" y="31"/>
              <a:ext cx="35" cy="17"/>
            </a:xfrm>
            <a:custGeom>
              <a:avLst/>
              <a:gdLst>
                <a:gd name="T0" fmla="*/ 31 w 62"/>
                <a:gd name="T1" fmla="*/ 19 h 31"/>
                <a:gd name="T2" fmla="*/ 12 w 62"/>
                <a:gd name="T3" fmla="*/ 0 h 31"/>
                <a:gd name="T4" fmla="*/ 0 w 62"/>
                <a:gd name="T5" fmla="*/ 0 h 31"/>
                <a:gd name="T6" fmla="*/ 31 w 62"/>
                <a:gd name="T7" fmla="*/ 31 h 31"/>
                <a:gd name="T8" fmla="*/ 62 w 62"/>
                <a:gd name="T9" fmla="*/ 0 h 31"/>
                <a:gd name="T10" fmla="*/ 50 w 62"/>
                <a:gd name="T11" fmla="*/ 0 h 31"/>
                <a:gd name="T12" fmla="*/ 31 w 6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62" h="31">
                  <a:moveTo>
                    <a:pt x="31" y="19"/>
                  </a:moveTo>
                  <a:cubicBezTo>
                    <a:pt x="20" y="19"/>
                    <a:pt x="12" y="10"/>
                    <a:pt x="12" y="0"/>
                  </a:cubicBezTo>
                  <a:cubicBezTo>
                    <a:pt x="0" y="0"/>
                    <a:pt x="0" y="0"/>
                    <a:pt x="0" y="0"/>
                  </a:cubicBezTo>
                  <a:cubicBezTo>
                    <a:pt x="0" y="17"/>
                    <a:pt x="13" y="31"/>
                    <a:pt x="31" y="31"/>
                  </a:cubicBezTo>
                  <a:cubicBezTo>
                    <a:pt x="48" y="31"/>
                    <a:pt x="62" y="17"/>
                    <a:pt x="62" y="0"/>
                  </a:cubicBezTo>
                  <a:cubicBezTo>
                    <a:pt x="50" y="0"/>
                    <a:pt x="50" y="0"/>
                    <a:pt x="50" y="0"/>
                  </a:cubicBezTo>
                  <a:cubicBezTo>
                    <a:pt x="50" y="10"/>
                    <a:pt x="41" y="19"/>
                    <a:pt x="31" y="1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1" name="Freeform 35"/>
            <p:cNvSpPr>
              <a:spLocks noEditPoints="1"/>
            </p:cNvSpPr>
            <p:nvPr/>
          </p:nvSpPr>
          <p:spPr bwMode="auto">
            <a:xfrm>
              <a:off x="0" y="0"/>
              <a:ext cx="71" cy="78"/>
            </a:xfrm>
            <a:custGeom>
              <a:avLst/>
              <a:gdLst>
                <a:gd name="T0" fmla="*/ 71 w 71"/>
                <a:gd name="T1" fmla="*/ 0 h 78"/>
                <a:gd name="T2" fmla="*/ 14 w 71"/>
                <a:gd name="T3" fmla="*/ 0 h 78"/>
                <a:gd name="T4" fmla="*/ 14 w 71"/>
                <a:gd name="T5" fmla="*/ 11 h 78"/>
                <a:gd name="T6" fmla="*/ 0 w 71"/>
                <a:gd name="T7" fmla="*/ 11 h 78"/>
                <a:gd name="T8" fmla="*/ 0 w 71"/>
                <a:gd name="T9" fmla="*/ 78 h 78"/>
                <a:gd name="T10" fmla="*/ 59 w 71"/>
                <a:gd name="T11" fmla="*/ 78 h 78"/>
                <a:gd name="T12" fmla="*/ 59 w 71"/>
                <a:gd name="T13" fmla="*/ 63 h 78"/>
                <a:gd name="T14" fmla="*/ 71 w 71"/>
                <a:gd name="T15" fmla="*/ 63 h 78"/>
                <a:gd name="T16" fmla="*/ 71 w 71"/>
                <a:gd name="T17" fmla="*/ 0 h 78"/>
                <a:gd name="T18" fmla="*/ 52 w 71"/>
                <a:gd name="T19" fmla="*/ 72 h 78"/>
                <a:gd name="T20" fmla="*/ 6 w 71"/>
                <a:gd name="T21" fmla="*/ 72 h 78"/>
                <a:gd name="T22" fmla="*/ 6 w 71"/>
                <a:gd name="T23" fmla="*/ 18 h 78"/>
                <a:gd name="T24" fmla="*/ 14 w 71"/>
                <a:gd name="T25" fmla="*/ 18 h 78"/>
                <a:gd name="T26" fmla="*/ 52 w 71"/>
                <a:gd name="T27" fmla="*/ 18 h 78"/>
                <a:gd name="T28" fmla="*/ 52 w 71"/>
                <a:gd name="T29" fmla="*/ 63 h 78"/>
                <a:gd name="T30" fmla="*/ 52 w 71"/>
                <a:gd name="T31" fmla="*/ 72 h 78"/>
                <a:gd name="T32" fmla="*/ 64 w 71"/>
                <a:gd name="T33" fmla="*/ 56 h 78"/>
                <a:gd name="T34" fmla="*/ 59 w 71"/>
                <a:gd name="T35" fmla="*/ 56 h 78"/>
                <a:gd name="T36" fmla="*/ 59 w 71"/>
                <a:gd name="T37" fmla="*/ 11 h 78"/>
                <a:gd name="T38" fmla="*/ 21 w 71"/>
                <a:gd name="T39" fmla="*/ 11 h 78"/>
                <a:gd name="T40" fmla="*/ 21 w 71"/>
                <a:gd name="T41" fmla="*/ 6 h 78"/>
                <a:gd name="T42" fmla="*/ 64 w 71"/>
                <a:gd name="T43" fmla="*/ 6 h 78"/>
                <a:gd name="T44" fmla="*/ 64 w 71"/>
                <a:gd name="T4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78">
                  <a:moveTo>
                    <a:pt x="71" y="0"/>
                  </a:moveTo>
                  <a:lnTo>
                    <a:pt x="14" y="0"/>
                  </a:lnTo>
                  <a:lnTo>
                    <a:pt x="14" y="11"/>
                  </a:lnTo>
                  <a:lnTo>
                    <a:pt x="0" y="11"/>
                  </a:lnTo>
                  <a:lnTo>
                    <a:pt x="0" y="78"/>
                  </a:lnTo>
                  <a:lnTo>
                    <a:pt x="59" y="78"/>
                  </a:lnTo>
                  <a:lnTo>
                    <a:pt x="59" y="63"/>
                  </a:lnTo>
                  <a:lnTo>
                    <a:pt x="71" y="63"/>
                  </a:lnTo>
                  <a:lnTo>
                    <a:pt x="71" y="0"/>
                  </a:lnTo>
                  <a:close/>
                  <a:moveTo>
                    <a:pt x="52" y="72"/>
                  </a:moveTo>
                  <a:lnTo>
                    <a:pt x="6" y="72"/>
                  </a:lnTo>
                  <a:lnTo>
                    <a:pt x="6" y="18"/>
                  </a:lnTo>
                  <a:lnTo>
                    <a:pt x="14" y="18"/>
                  </a:lnTo>
                  <a:lnTo>
                    <a:pt x="52" y="18"/>
                  </a:lnTo>
                  <a:lnTo>
                    <a:pt x="52" y="63"/>
                  </a:lnTo>
                  <a:lnTo>
                    <a:pt x="52" y="72"/>
                  </a:lnTo>
                  <a:close/>
                  <a:moveTo>
                    <a:pt x="64" y="56"/>
                  </a:moveTo>
                  <a:lnTo>
                    <a:pt x="59" y="56"/>
                  </a:lnTo>
                  <a:lnTo>
                    <a:pt x="59" y="11"/>
                  </a:lnTo>
                  <a:lnTo>
                    <a:pt x="21" y="11"/>
                  </a:lnTo>
                  <a:lnTo>
                    <a:pt x="21" y="6"/>
                  </a:lnTo>
                  <a:lnTo>
                    <a:pt x="64" y="6"/>
                  </a:lnTo>
                  <a:lnTo>
                    <a:pt x="64"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4372" name="Group 36"/>
          <p:cNvGrpSpPr/>
          <p:nvPr/>
        </p:nvGrpSpPr>
        <p:grpSpPr bwMode="auto">
          <a:xfrm>
            <a:off x="2673350" y="4306684"/>
            <a:ext cx="112713" cy="107950"/>
            <a:chOff x="0" y="0"/>
            <a:chExt cx="79" cy="76"/>
          </a:xfrm>
        </p:grpSpPr>
        <p:sp>
          <p:nvSpPr>
            <p:cNvPr id="14373" name="Freeform 37"/>
            <p:cNvSpPr>
              <a:spLocks noEditPoints="1"/>
            </p:cNvSpPr>
            <p:nvPr/>
          </p:nvSpPr>
          <p:spPr bwMode="auto">
            <a:xfrm>
              <a:off x="0" y="37"/>
              <a:ext cx="52" cy="25"/>
            </a:xfrm>
            <a:custGeom>
              <a:avLst/>
              <a:gdLst>
                <a:gd name="T0" fmla="*/ 52 w 92"/>
                <a:gd name="T1" fmla="*/ 24 h 45"/>
                <a:gd name="T2" fmla="*/ 52 w 92"/>
                <a:gd name="T3" fmla="*/ 37 h 45"/>
                <a:gd name="T4" fmla="*/ 64 w 92"/>
                <a:gd name="T5" fmla="*/ 37 h 45"/>
                <a:gd name="T6" fmla="*/ 64 w 92"/>
                <a:gd name="T7" fmla="*/ 24 h 45"/>
                <a:gd name="T8" fmla="*/ 80 w 92"/>
                <a:gd name="T9" fmla="*/ 24 h 45"/>
                <a:gd name="T10" fmla="*/ 80 w 92"/>
                <a:gd name="T11" fmla="*/ 45 h 45"/>
                <a:gd name="T12" fmla="*/ 92 w 92"/>
                <a:gd name="T13" fmla="*/ 45 h 45"/>
                <a:gd name="T14" fmla="*/ 92 w 92"/>
                <a:gd name="T15" fmla="*/ 12 h 45"/>
                <a:gd name="T16" fmla="*/ 35 w 92"/>
                <a:gd name="T17" fmla="*/ 12 h 45"/>
                <a:gd name="T18" fmla="*/ 18 w 92"/>
                <a:gd name="T19" fmla="*/ 0 h 45"/>
                <a:gd name="T20" fmla="*/ 0 w 92"/>
                <a:gd name="T21" fmla="*/ 18 h 45"/>
                <a:gd name="T22" fmla="*/ 18 w 92"/>
                <a:gd name="T23" fmla="*/ 36 h 45"/>
                <a:gd name="T24" fmla="*/ 35 w 92"/>
                <a:gd name="T25" fmla="*/ 24 h 45"/>
                <a:gd name="T26" fmla="*/ 52 w 92"/>
                <a:gd name="T27" fmla="*/ 24 h 45"/>
                <a:gd name="T28" fmla="*/ 18 w 92"/>
                <a:gd name="T29" fmla="*/ 24 h 45"/>
                <a:gd name="T30" fmla="*/ 12 w 92"/>
                <a:gd name="T31" fmla="*/ 18 h 45"/>
                <a:gd name="T32" fmla="*/ 18 w 92"/>
                <a:gd name="T33" fmla="*/ 12 h 45"/>
                <a:gd name="T34" fmla="*/ 25 w 92"/>
                <a:gd name="T35" fmla="*/ 18 h 45"/>
                <a:gd name="T36" fmla="*/ 18 w 92"/>
                <a:gd name="T37" fmla="*/ 2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45">
                  <a:moveTo>
                    <a:pt x="52" y="24"/>
                  </a:moveTo>
                  <a:cubicBezTo>
                    <a:pt x="52" y="37"/>
                    <a:pt x="52" y="37"/>
                    <a:pt x="52" y="37"/>
                  </a:cubicBezTo>
                  <a:cubicBezTo>
                    <a:pt x="64" y="37"/>
                    <a:pt x="64" y="37"/>
                    <a:pt x="64" y="37"/>
                  </a:cubicBezTo>
                  <a:cubicBezTo>
                    <a:pt x="64" y="24"/>
                    <a:pt x="64" y="24"/>
                    <a:pt x="64" y="24"/>
                  </a:cubicBezTo>
                  <a:cubicBezTo>
                    <a:pt x="80" y="24"/>
                    <a:pt x="80" y="24"/>
                    <a:pt x="80" y="24"/>
                  </a:cubicBezTo>
                  <a:cubicBezTo>
                    <a:pt x="80" y="45"/>
                    <a:pt x="80" y="45"/>
                    <a:pt x="80" y="45"/>
                  </a:cubicBezTo>
                  <a:cubicBezTo>
                    <a:pt x="92" y="45"/>
                    <a:pt x="92" y="45"/>
                    <a:pt x="92" y="45"/>
                  </a:cubicBezTo>
                  <a:cubicBezTo>
                    <a:pt x="92" y="12"/>
                    <a:pt x="92" y="12"/>
                    <a:pt x="92" y="12"/>
                  </a:cubicBezTo>
                  <a:cubicBezTo>
                    <a:pt x="35" y="12"/>
                    <a:pt x="35" y="12"/>
                    <a:pt x="35" y="12"/>
                  </a:cubicBezTo>
                  <a:cubicBezTo>
                    <a:pt x="33" y="5"/>
                    <a:pt x="26" y="0"/>
                    <a:pt x="18" y="0"/>
                  </a:cubicBezTo>
                  <a:cubicBezTo>
                    <a:pt x="8" y="0"/>
                    <a:pt x="0" y="8"/>
                    <a:pt x="0" y="18"/>
                  </a:cubicBezTo>
                  <a:cubicBezTo>
                    <a:pt x="0" y="28"/>
                    <a:pt x="8" y="36"/>
                    <a:pt x="18" y="36"/>
                  </a:cubicBezTo>
                  <a:cubicBezTo>
                    <a:pt x="26" y="36"/>
                    <a:pt x="33" y="31"/>
                    <a:pt x="35" y="24"/>
                  </a:cubicBezTo>
                  <a:lnTo>
                    <a:pt x="52" y="24"/>
                  </a:lnTo>
                  <a:close/>
                  <a:moveTo>
                    <a:pt x="18" y="24"/>
                  </a:moveTo>
                  <a:cubicBezTo>
                    <a:pt x="15" y="24"/>
                    <a:pt x="12" y="21"/>
                    <a:pt x="12" y="18"/>
                  </a:cubicBezTo>
                  <a:cubicBezTo>
                    <a:pt x="12" y="14"/>
                    <a:pt x="15" y="12"/>
                    <a:pt x="18" y="12"/>
                  </a:cubicBezTo>
                  <a:cubicBezTo>
                    <a:pt x="22" y="12"/>
                    <a:pt x="25" y="14"/>
                    <a:pt x="25" y="18"/>
                  </a:cubicBezTo>
                  <a:cubicBezTo>
                    <a:pt x="25" y="21"/>
                    <a:pt x="22" y="24"/>
                    <a:pt x="18" y="2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38"/>
            <p:cNvSpPr>
              <a:spLocks noEditPoints="1"/>
            </p:cNvSpPr>
            <p:nvPr/>
          </p:nvSpPr>
          <p:spPr bwMode="auto">
            <a:xfrm>
              <a:off x="25" y="0"/>
              <a:ext cx="54" cy="76"/>
            </a:xfrm>
            <a:custGeom>
              <a:avLst/>
              <a:gdLst>
                <a:gd name="T0" fmla="*/ 39 w 54"/>
                <a:gd name="T1" fmla="*/ 27 h 76"/>
                <a:gd name="T2" fmla="*/ 39 w 54"/>
                <a:gd name="T3" fmla="*/ 0 h 76"/>
                <a:gd name="T4" fmla="*/ 14 w 54"/>
                <a:gd name="T5" fmla="*/ 0 h 76"/>
                <a:gd name="T6" fmla="*/ 14 w 54"/>
                <a:gd name="T7" fmla="*/ 27 h 76"/>
                <a:gd name="T8" fmla="*/ 0 w 54"/>
                <a:gd name="T9" fmla="*/ 27 h 76"/>
                <a:gd name="T10" fmla="*/ 0 w 54"/>
                <a:gd name="T11" fmla="*/ 38 h 76"/>
                <a:gd name="T12" fmla="*/ 7 w 54"/>
                <a:gd name="T13" fmla="*/ 38 h 76"/>
                <a:gd name="T14" fmla="*/ 7 w 54"/>
                <a:gd name="T15" fmla="*/ 34 h 76"/>
                <a:gd name="T16" fmla="*/ 14 w 54"/>
                <a:gd name="T17" fmla="*/ 34 h 76"/>
                <a:gd name="T18" fmla="*/ 39 w 54"/>
                <a:gd name="T19" fmla="*/ 34 h 76"/>
                <a:gd name="T20" fmla="*/ 47 w 54"/>
                <a:gd name="T21" fmla="*/ 34 h 76"/>
                <a:gd name="T22" fmla="*/ 47 w 54"/>
                <a:gd name="T23" fmla="*/ 69 h 76"/>
                <a:gd name="T24" fmla="*/ 7 w 54"/>
                <a:gd name="T25" fmla="*/ 69 h 76"/>
                <a:gd name="T26" fmla="*/ 7 w 54"/>
                <a:gd name="T27" fmla="*/ 64 h 76"/>
                <a:gd name="T28" fmla="*/ 0 w 54"/>
                <a:gd name="T29" fmla="*/ 64 h 76"/>
                <a:gd name="T30" fmla="*/ 0 w 54"/>
                <a:gd name="T31" fmla="*/ 76 h 76"/>
                <a:gd name="T32" fmla="*/ 54 w 54"/>
                <a:gd name="T33" fmla="*/ 76 h 76"/>
                <a:gd name="T34" fmla="*/ 54 w 54"/>
                <a:gd name="T35" fmla="*/ 27 h 76"/>
                <a:gd name="T36" fmla="*/ 39 w 54"/>
                <a:gd name="T37" fmla="*/ 27 h 76"/>
                <a:gd name="T38" fmla="*/ 20 w 54"/>
                <a:gd name="T39" fmla="*/ 7 h 76"/>
                <a:gd name="T40" fmla="*/ 33 w 54"/>
                <a:gd name="T41" fmla="*/ 7 h 76"/>
                <a:gd name="T42" fmla="*/ 33 w 54"/>
                <a:gd name="T43" fmla="*/ 27 h 76"/>
                <a:gd name="T44" fmla="*/ 20 w 54"/>
                <a:gd name="T45" fmla="*/ 27 h 76"/>
                <a:gd name="T46" fmla="*/ 20 w 54"/>
                <a:gd name="T47"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6">
                  <a:moveTo>
                    <a:pt x="39" y="27"/>
                  </a:moveTo>
                  <a:lnTo>
                    <a:pt x="39" y="0"/>
                  </a:lnTo>
                  <a:lnTo>
                    <a:pt x="14" y="0"/>
                  </a:lnTo>
                  <a:lnTo>
                    <a:pt x="14" y="27"/>
                  </a:lnTo>
                  <a:lnTo>
                    <a:pt x="0" y="27"/>
                  </a:lnTo>
                  <a:lnTo>
                    <a:pt x="0" y="38"/>
                  </a:lnTo>
                  <a:lnTo>
                    <a:pt x="7" y="38"/>
                  </a:lnTo>
                  <a:lnTo>
                    <a:pt x="7" y="34"/>
                  </a:lnTo>
                  <a:lnTo>
                    <a:pt x="14" y="34"/>
                  </a:lnTo>
                  <a:lnTo>
                    <a:pt x="39" y="34"/>
                  </a:lnTo>
                  <a:lnTo>
                    <a:pt x="47" y="34"/>
                  </a:lnTo>
                  <a:lnTo>
                    <a:pt x="47" y="69"/>
                  </a:lnTo>
                  <a:lnTo>
                    <a:pt x="7" y="69"/>
                  </a:lnTo>
                  <a:lnTo>
                    <a:pt x="7" y="64"/>
                  </a:lnTo>
                  <a:lnTo>
                    <a:pt x="0" y="64"/>
                  </a:lnTo>
                  <a:lnTo>
                    <a:pt x="0" y="76"/>
                  </a:lnTo>
                  <a:lnTo>
                    <a:pt x="54" y="76"/>
                  </a:lnTo>
                  <a:lnTo>
                    <a:pt x="54" y="27"/>
                  </a:lnTo>
                  <a:lnTo>
                    <a:pt x="39" y="27"/>
                  </a:lnTo>
                  <a:close/>
                  <a:moveTo>
                    <a:pt x="20" y="7"/>
                  </a:moveTo>
                  <a:lnTo>
                    <a:pt x="33" y="7"/>
                  </a:lnTo>
                  <a:lnTo>
                    <a:pt x="33" y="27"/>
                  </a:lnTo>
                  <a:lnTo>
                    <a:pt x="20" y="27"/>
                  </a:lnTo>
                  <a:lnTo>
                    <a:pt x="20"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4375" name="Group 39"/>
          <p:cNvGrpSpPr/>
          <p:nvPr/>
        </p:nvGrpSpPr>
        <p:grpSpPr bwMode="auto">
          <a:xfrm>
            <a:off x="644525" y="4305097"/>
            <a:ext cx="111125" cy="109537"/>
            <a:chOff x="0" y="0"/>
            <a:chExt cx="79" cy="78"/>
          </a:xfrm>
        </p:grpSpPr>
        <p:sp>
          <p:nvSpPr>
            <p:cNvPr id="14376" name="Freeform 40"/>
            <p:cNvSpPr>
              <a:spLocks noEditPoints="1"/>
            </p:cNvSpPr>
            <p:nvPr/>
          </p:nvSpPr>
          <p:spPr bwMode="auto">
            <a:xfrm>
              <a:off x="0" y="0"/>
              <a:ext cx="79" cy="78"/>
            </a:xfrm>
            <a:custGeom>
              <a:avLst/>
              <a:gdLst>
                <a:gd name="T0" fmla="*/ 79 w 79"/>
                <a:gd name="T1" fmla="*/ 39 h 78"/>
                <a:gd name="T2" fmla="*/ 39 w 79"/>
                <a:gd name="T3" fmla="*/ 0 h 78"/>
                <a:gd name="T4" fmla="*/ 0 w 79"/>
                <a:gd name="T5" fmla="*/ 39 h 78"/>
                <a:gd name="T6" fmla="*/ 4 w 79"/>
                <a:gd name="T7" fmla="*/ 44 h 78"/>
                <a:gd name="T8" fmla="*/ 9 w 79"/>
                <a:gd name="T9" fmla="*/ 39 h 78"/>
                <a:gd name="T10" fmla="*/ 19 w 79"/>
                <a:gd name="T11" fmla="*/ 78 h 78"/>
                <a:gd name="T12" fmla="*/ 58 w 79"/>
                <a:gd name="T13" fmla="*/ 78 h 78"/>
                <a:gd name="T14" fmla="*/ 69 w 79"/>
                <a:gd name="T15" fmla="*/ 39 h 78"/>
                <a:gd name="T16" fmla="*/ 74 w 79"/>
                <a:gd name="T17" fmla="*/ 44 h 78"/>
                <a:gd name="T18" fmla="*/ 79 w 79"/>
                <a:gd name="T19" fmla="*/ 39 h 78"/>
                <a:gd name="T20" fmla="*/ 63 w 79"/>
                <a:gd name="T21" fmla="*/ 34 h 78"/>
                <a:gd name="T22" fmla="*/ 53 w 79"/>
                <a:gd name="T23" fmla="*/ 72 h 78"/>
                <a:gd name="T24" fmla="*/ 25 w 79"/>
                <a:gd name="T25" fmla="*/ 72 h 78"/>
                <a:gd name="T26" fmla="*/ 14 w 79"/>
                <a:gd name="T27" fmla="*/ 34 h 78"/>
                <a:gd name="T28" fmla="*/ 14 w 79"/>
                <a:gd name="T29" fmla="*/ 34 h 78"/>
                <a:gd name="T30" fmla="*/ 39 w 79"/>
                <a:gd name="T31" fmla="*/ 9 h 78"/>
                <a:gd name="T32" fmla="*/ 64 w 79"/>
                <a:gd name="T33" fmla="*/ 34 h 78"/>
                <a:gd name="T34" fmla="*/ 63 w 79"/>
                <a:gd name="T35"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78">
                  <a:moveTo>
                    <a:pt x="79" y="39"/>
                  </a:moveTo>
                  <a:lnTo>
                    <a:pt x="39" y="0"/>
                  </a:lnTo>
                  <a:lnTo>
                    <a:pt x="0" y="39"/>
                  </a:lnTo>
                  <a:lnTo>
                    <a:pt x="4" y="44"/>
                  </a:lnTo>
                  <a:lnTo>
                    <a:pt x="9" y="39"/>
                  </a:lnTo>
                  <a:lnTo>
                    <a:pt x="19" y="78"/>
                  </a:lnTo>
                  <a:lnTo>
                    <a:pt x="58" y="78"/>
                  </a:lnTo>
                  <a:lnTo>
                    <a:pt x="69" y="39"/>
                  </a:lnTo>
                  <a:lnTo>
                    <a:pt x="74" y="44"/>
                  </a:lnTo>
                  <a:lnTo>
                    <a:pt x="79" y="39"/>
                  </a:lnTo>
                  <a:close/>
                  <a:moveTo>
                    <a:pt x="63" y="34"/>
                  </a:moveTo>
                  <a:lnTo>
                    <a:pt x="53" y="72"/>
                  </a:lnTo>
                  <a:lnTo>
                    <a:pt x="25" y="72"/>
                  </a:lnTo>
                  <a:lnTo>
                    <a:pt x="14" y="34"/>
                  </a:lnTo>
                  <a:lnTo>
                    <a:pt x="14" y="34"/>
                  </a:lnTo>
                  <a:lnTo>
                    <a:pt x="39" y="9"/>
                  </a:lnTo>
                  <a:lnTo>
                    <a:pt x="64" y="34"/>
                  </a:lnTo>
                  <a:lnTo>
                    <a:pt x="63" y="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41"/>
            <p:cNvSpPr>
              <a:spLocks noEditPoints="1"/>
            </p:cNvSpPr>
            <p:nvPr/>
          </p:nvSpPr>
          <p:spPr bwMode="auto">
            <a:xfrm>
              <a:off x="30" y="40"/>
              <a:ext cx="18" cy="18"/>
            </a:xfrm>
            <a:custGeom>
              <a:avLst/>
              <a:gdLst>
                <a:gd name="T0" fmla="*/ 0 w 18"/>
                <a:gd name="T1" fmla="*/ 18 h 18"/>
                <a:gd name="T2" fmla="*/ 18 w 18"/>
                <a:gd name="T3" fmla="*/ 18 h 18"/>
                <a:gd name="T4" fmla="*/ 18 w 18"/>
                <a:gd name="T5" fmla="*/ 0 h 18"/>
                <a:gd name="T6" fmla="*/ 0 w 18"/>
                <a:gd name="T7" fmla="*/ 0 h 18"/>
                <a:gd name="T8" fmla="*/ 0 w 18"/>
                <a:gd name="T9" fmla="*/ 18 h 18"/>
                <a:gd name="T10" fmla="*/ 7 w 18"/>
                <a:gd name="T11" fmla="*/ 7 h 18"/>
                <a:gd name="T12" fmla="*/ 11 w 18"/>
                <a:gd name="T13" fmla="*/ 7 h 18"/>
                <a:gd name="T14" fmla="*/ 11 w 18"/>
                <a:gd name="T15" fmla="*/ 11 h 18"/>
                <a:gd name="T16" fmla="*/ 7 w 18"/>
                <a:gd name="T17" fmla="*/ 11 h 18"/>
                <a:gd name="T18" fmla="*/ 7 w 18"/>
                <a:gd name="T1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0" y="18"/>
                  </a:moveTo>
                  <a:lnTo>
                    <a:pt x="18" y="18"/>
                  </a:lnTo>
                  <a:lnTo>
                    <a:pt x="18" y="0"/>
                  </a:lnTo>
                  <a:lnTo>
                    <a:pt x="0" y="0"/>
                  </a:lnTo>
                  <a:lnTo>
                    <a:pt x="0" y="18"/>
                  </a:lnTo>
                  <a:close/>
                  <a:moveTo>
                    <a:pt x="7" y="7"/>
                  </a:moveTo>
                  <a:lnTo>
                    <a:pt x="11" y="7"/>
                  </a:lnTo>
                  <a:lnTo>
                    <a:pt x="11" y="11"/>
                  </a:lnTo>
                  <a:lnTo>
                    <a:pt x="7" y="11"/>
                  </a:lnTo>
                  <a:lnTo>
                    <a:pt x="7"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4378" name="Group 42"/>
          <p:cNvGrpSpPr/>
          <p:nvPr/>
        </p:nvGrpSpPr>
        <p:grpSpPr bwMode="auto">
          <a:xfrm>
            <a:off x="644525" y="2784272"/>
            <a:ext cx="111125" cy="111125"/>
            <a:chOff x="0" y="0"/>
            <a:chExt cx="79" cy="78"/>
          </a:xfrm>
        </p:grpSpPr>
        <p:sp>
          <p:nvSpPr>
            <p:cNvPr id="14379" name="Freeform 43"/>
            <p:cNvSpPr>
              <a:spLocks noEditPoints="1"/>
            </p:cNvSpPr>
            <p:nvPr/>
          </p:nvSpPr>
          <p:spPr bwMode="auto">
            <a:xfrm>
              <a:off x="0" y="0"/>
              <a:ext cx="79" cy="78"/>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53 w 140"/>
                <a:gd name="T11" fmla="*/ 126 h 140"/>
                <a:gd name="T12" fmla="*/ 53 w 140"/>
                <a:gd name="T13" fmla="*/ 99 h 140"/>
                <a:gd name="T14" fmla="*/ 67 w 140"/>
                <a:gd name="T15" fmla="*/ 86 h 140"/>
                <a:gd name="T16" fmla="*/ 72 w 140"/>
                <a:gd name="T17" fmla="*/ 86 h 140"/>
                <a:gd name="T18" fmla="*/ 86 w 140"/>
                <a:gd name="T19" fmla="*/ 99 h 140"/>
                <a:gd name="T20" fmla="*/ 86 w 140"/>
                <a:gd name="T21" fmla="*/ 126 h 140"/>
                <a:gd name="T22" fmla="*/ 70 w 140"/>
                <a:gd name="T23" fmla="*/ 128 h 140"/>
                <a:gd name="T24" fmla="*/ 53 w 140"/>
                <a:gd name="T25" fmla="*/ 126 h 140"/>
                <a:gd name="T26" fmla="*/ 98 w 140"/>
                <a:gd name="T27" fmla="*/ 121 h 140"/>
                <a:gd name="T28" fmla="*/ 98 w 140"/>
                <a:gd name="T29" fmla="*/ 99 h 140"/>
                <a:gd name="T30" fmla="*/ 72 w 140"/>
                <a:gd name="T31" fmla="*/ 74 h 140"/>
                <a:gd name="T32" fmla="*/ 67 w 140"/>
                <a:gd name="T33" fmla="*/ 74 h 140"/>
                <a:gd name="T34" fmla="*/ 42 w 140"/>
                <a:gd name="T35" fmla="*/ 99 h 140"/>
                <a:gd name="T36" fmla="*/ 42 w 140"/>
                <a:gd name="T37" fmla="*/ 121 h 140"/>
                <a:gd name="T38" fmla="*/ 12 w 140"/>
                <a:gd name="T39" fmla="*/ 70 h 140"/>
                <a:gd name="T40" fmla="*/ 70 w 140"/>
                <a:gd name="T41" fmla="*/ 12 h 140"/>
                <a:gd name="T42" fmla="*/ 128 w 140"/>
                <a:gd name="T43" fmla="*/ 70 h 140"/>
                <a:gd name="T44" fmla="*/ 98 w 140"/>
                <a:gd name="T45" fmla="*/ 12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0" h="140">
                  <a:moveTo>
                    <a:pt x="70" y="0"/>
                  </a:moveTo>
                  <a:cubicBezTo>
                    <a:pt x="31" y="0"/>
                    <a:pt x="0" y="32"/>
                    <a:pt x="0" y="70"/>
                  </a:cubicBezTo>
                  <a:cubicBezTo>
                    <a:pt x="0" y="109"/>
                    <a:pt x="31" y="140"/>
                    <a:pt x="70" y="140"/>
                  </a:cubicBezTo>
                  <a:cubicBezTo>
                    <a:pt x="108" y="140"/>
                    <a:pt x="140" y="109"/>
                    <a:pt x="140" y="70"/>
                  </a:cubicBezTo>
                  <a:cubicBezTo>
                    <a:pt x="140" y="32"/>
                    <a:pt x="108" y="0"/>
                    <a:pt x="70" y="0"/>
                  </a:cubicBezTo>
                  <a:moveTo>
                    <a:pt x="53" y="126"/>
                  </a:moveTo>
                  <a:cubicBezTo>
                    <a:pt x="53" y="99"/>
                    <a:pt x="53" y="99"/>
                    <a:pt x="53" y="99"/>
                  </a:cubicBezTo>
                  <a:cubicBezTo>
                    <a:pt x="53" y="92"/>
                    <a:pt x="60" y="86"/>
                    <a:pt x="67" y="86"/>
                  </a:cubicBezTo>
                  <a:cubicBezTo>
                    <a:pt x="72" y="86"/>
                    <a:pt x="72" y="86"/>
                    <a:pt x="72" y="86"/>
                  </a:cubicBezTo>
                  <a:cubicBezTo>
                    <a:pt x="80" y="86"/>
                    <a:pt x="86" y="92"/>
                    <a:pt x="86" y="99"/>
                  </a:cubicBezTo>
                  <a:cubicBezTo>
                    <a:pt x="86" y="126"/>
                    <a:pt x="86" y="126"/>
                    <a:pt x="86" y="126"/>
                  </a:cubicBezTo>
                  <a:cubicBezTo>
                    <a:pt x="81" y="127"/>
                    <a:pt x="75" y="128"/>
                    <a:pt x="70" y="128"/>
                  </a:cubicBezTo>
                  <a:cubicBezTo>
                    <a:pt x="64" y="128"/>
                    <a:pt x="59" y="127"/>
                    <a:pt x="53" y="126"/>
                  </a:cubicBezTo>
                  <a:moveTo>
                    <a:pt x="98" y="121"/>
                  </a:moveTo>
                  <a:cubicBezTo>
                    <a:pt x="98" y="99"/>
                    <a:pt x="98" y="99"/>
                    <a:pt x="98" y="99"/>
                  </a:cubicBezTo>
                  <a:cubicBezTo>
                    <a:pt x="98" y="85"/>
                    <a:pt x="86" y="74"/>
                    <a:pt x="72" y="74"/>
                  </a:cubicBezTo>
                  <a:cubicBezTo>
                    <a:pt x="67" y="74"/>
                    <a:pt x="67" y="74"/>
                    <a:pt x="67" y="74"/>
                  </a:cubicBezTo>
                  <a:cubicBezTo>
                    <a:pt x="53" y="74"/>
                    <a:pt x="42" y="85"/>
                    <a:pt x="42" y="99"/>
                  </a:cubicBezTo>
                  <a:cubicBezTo>
                    <a:pt x="42" y="121"/>
                    <a:pt x="42" y="121"/>
                    <a:pt x="42" y="121"/>
                  </a:cubicBezTo>
                  <a:cubicBezTo>
                    <a:pt x="24" y="111"/>
                    <a:pt x="12" y="92"/>
                    <a:pt x="12" y="70"/>
                  </a:cubicBezTo>
                  <a:cubicBezTo>
                    <a:pt x="12" y="38"/>
                    <a:pt x="38" y="12"/>
                    <a:pt x="70" y="12"/>
                  </a:cubicBezTo>
                  <a:cubicBezTo>
                    <a:pt x="102" y="12"/>
                    <a:pt x="128" y="38"/>
                    <a:pt x="128" y="70"/>
                  </a:cubicBezTo>
                  <a:cubicBezTo>
                    <a:pt x="128" y="92"/>
                    <a:pt x="116" y="111"/>
                    <a:pt x="98" y="12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Oval 44"/>
            <p:cNvSpPr>
              <a:spLocks noChangeArrowheads="1"/>
            </p:cNvSpPr>
            <p:nvPr/>
          </p:nvSpPr>
          <p:spPr bwMode="auto">
            <a:xfrm>
              <a:off x="30" y="18"/>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381" name="Rectangle 45"/>
          <p:cNvSpPr>
            <a:spLocks noChangeArrowheads="1"/>
          </p:cNvSpPr>
          <p:nvPr/>
        </p:nvSpPr>
        <p:spPr bwMode="auto">
          <a:xfrm>
            <a:off x="866775" y="2731884"/>
            <a:ext cx="730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1000" dirty="0">
                <a:solidFill>
                  <a:schemeClr val="bg1"/>
                </a:solidFill>
              </a:rPr>
              <a:t>Option 01</a:t>
            </a:r>
            <a:endParaRPr lang="en-US" altLang="zh-CN" sz="1000" dirty="0">
              <a:solidFill>
                <a:schemeClr val="bg1"/>
              </a:solidFill>
            </a:endParaRPr>
          </a:p>
        </p:txBody>
      </p:sp>
      <p:sp>
        <p:nvSpPr>
          <p:cNvPr id="14382" name="Rectangle 46"/>
          <p:cNvSpPr>
            <a:spLocks noChangeArrowheads="1"/>
          </p:cNvSpPr>
          <p:nvPr/>
        </p:nvSpPr>
        <p:spPr bwMode="auto">
          <a:xfrm>
            <a:off x="866775" y="4251122"/>
            <a:ext cx="730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1000">
                <a:solidFill>
                  <a:schemeClr val="bg1"/>
                </a:solidFill>
              </a:rPr>
              <a:t>Option 03</a:t>
            </a:r>
            <a:endParaRPr lang="en-US" altLang="zh-CN" sz="1000">
              <a:solidFill>
                <a:schemeClr val="bg1"/>
              </a:solidFill>
            </a:endParaRPr>
          </a:p>
        </p:txBody>
      </p:sp>
      <p:sp>
        <p:nvSpPr>
          <p:cNvPr id="14383" name="Rectangle 47"/>
          <p:cNvSpPr>
            <a:spLocks noChangeArrowheads="1"/>
          </p:cNvSpPr>
          <p:nvPr/>
        </p:nvSpPr>
        <p:spPr bwMode="auto">
          <a:xfrm>
            <a:off x="2906713" y="2731884"/>
            <a:ext cx="730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1000">
                <a:solidFill>
                  <a:schemeClr val="bg1"/>
                </a:solidFill>
              </a:rPr>
              <a:t>Option 02</a:t>
            </a:r>
            <a:endParaRPr lang="en-US" altLang="zh-CN" sz="1000">
              <a:solidFill>
                <a:schemeClr val="bg1"/>
              </a:solidFill>
            </a:endParaRPr>
          </a:p>
        </p:txBody>
      </p:sp>
      <p:sp>
        <p:nvSpPr>
          <p:cNvPr id="14384" name="Rectangle 48"/>
          <p:cNvSpPr>
            <a:spLocks noChangeArrowheads="1"/>
          </p:cNvSpPr>
          <p:nvPr/>
        </p:nvSpPr>
        <p:spPr bwMode="auto">
          <a:xfrm>
            <a:off x="2906713" y="4251122"/>
            <a:ext cx="730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1000">
                <a:solidFill>
                  <a:schemeClr val="bg1"/>
                </a:solidFill>
              </a:rPr>
              <a:t>Option 04</a:t>
            </a:r>
            <a:endParaRPr lang="en-US" altLang="zh-CN" sz="1000">
              <a:solidFill>
                <a:schemeClr val="bg1"/>
              </a:solidFill>
            </a:endParaRPr>
          </a:p>
        </p:txBody>
      </p:sp>
      <p:sp>
        <p:nvSpPr>
          <p:cNvPr id="14385" name="Rectangle 49"/>
          <p:cNvSpPr>
            <a:spLocks noChangeArrowheads="1"/>
          </p:cNvSpPr>
          <p:nvPr/>
        </p:nvSpPr>
        <p:spPr bwMode="auto">
          <a:xfrm>
            <a:off x="5003800" y="1660322"/>
            <a:ext cx="3671888" cy="155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00" dirty="0">
                <a:solidFill>
                  <a:schemeClr val="tx1">
                    <a:lumMod val="50000"/>
                    <a:lumOff val="50000"/>
                  </a:schemeClr>
                </a:solidFill>
              </a:rPr>
              <a:t>    </a:t>
            </a:r>
            <a:r>
              <a:rPr sz="1400" dirty="0">
                <a:solidFill>
                  <a:schemeClr val="tx1">
                    <a:lumMod val="50000"/>
                    <a:lumOff val="50000"/>
                  </a:schemeClr>
                </a:solidFill>
              </a:rPr>
              <a:t>管理体系应能保证对系统运行状态进行有效的监控，及时发现系统中可能出现的问题，使系统更易于管理维护。</a:t>
            </a:r>
            <a:endParaRPr sz="1400" dirty="0">
              <a:solidFill>
                <a:schemeClr val="tx1">
                  <a:lumMod val="50000"/>
                  <a:lumOff val="50000"/>
                </a:schemeClr>
              </a:solidFill>
            </a:endParaRPr>
          </a:p>
          <a:p>
            <a:pPr>
              <a:lnSpc>
                <a:spcPct val="120000"/>
              </a:lnSpc>
              <a:buFont typeface="Arial" panose="020B0604020202020204" pitchFamily="34" charset="0"/>
              <a:buNone/>
            </a:pPr>
            <a:r>
              <a:rPr lang="en-US" sz="1400" dirty="0">
                <a:solidFill>
                  <a:schemeClr val="tx1">
                    <a:lumMod val="50000"/>
                    <a:lumOff val="50000"/>
                  </a:schemeClr>
                </a:solidFill>
              </a:rPr>
              <a:t>   </a:t>
            </a:r>
            <a:r>
              <a:rPr sz="1400" dirty="0">
                <a:solidFill>
                  <a:schemeClr val="tx1">
                    <a:lumMod val="50000"/>
                    <a:lumOff val="50000"/>
                  </a:schemeClr>
                </a:solidFill>
              </a:rPr>
              <a:t>为提高投入产出比，在工程建设中，还应当充分考虑到现有设备、技术资源及其它资源的充分利用。</a:t>
            </a:r>
            <a:endParaRPr sz="1400" dirty="0">
              <a:solidFill>
                <a:schemeClr val="tx1">
                  <a:lumMod val="50000"/>
                  <a:lumOff val="50000"/>
                </a:schemeClr>
              </a:solidFill>
            </a:endParaRPr>
          </a:p>
        </p:txBody>
      </p:sp>
      <p:sp>
        <p:nvSpPr>
          <p:cNvPr id="14386" name="Text Box 50"/>
          <p:cNvSpPr txBox="1">
            <a:spLocks noChangeArrowheads="1"/>
          </p:cNvSpPr>
          <p:nvPr/>
        </p:nvSpPr>
        <p:spPr bwMode="auto">
          <a:xfrm>
            <a:off x="5106988" y="3076372"/>
            <a:ext cx="9348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3600" dirty="0">
                <a:solidFill>
                  <a:schemeClr val="accent1"/>
                </a:solidFill>
                <a:latin typeface="Impact" panose="020B0806030902050204" pitchFamily="34" charset="0"/>
              </a:rPr>
              <a:t>75%</a:t>
            </a:r>
            <a:endParaRPr lang="en-US" altLang="zh-CN" sz="3600" dirty="0">
              <a:solidFill>
                <a:schemeClr val="accent1"/>
              </a:solidFill>
              <a:latin typeface="Impact" panose="020B0806030902050204" pitchFamily="34" charset="0"/>
            </a:endParaRPr>
          </a:p>
        </p:txBody>
      </p:sp>
      <p:sp>
        <p:nvSpPr>
          <p:cNvPr id="14387" name="Rectangle 51"/>
          <p:cNvSpPr>
            <a:spLocks noChangeArrowheads="1"/>
          </p:cNvSpPr>
          <p:nvPr/>
        </p:nvSpPr>
        <p:spPr bwMode="auto">
          <a:xfrm>
            <a:off x="4891088" y="3709784"/>
            <a:ext cx="1512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en-US" sz="1000" b="1" dirty="0">
                <a:solidFill>
                  <a:schemeClr val="tx1">
                    <a:lumMod val="50000"/>
                    <a:lumOff val="50000"/>
                  </a:schemeClr>
                </a:solidFill>
              </a:rPr>
              <a:t>Weekday Sales</a:t>
            </a:r>
            <a:endParaRPr lang="zh-CN" altLang="en-US" sz="1000" b="1" dirty="0">
              <a:solidFill>
                <a:schemeClr val="tx1">
                  <a:lumMod val="50000"/>
                  <a:lumOff val="50000"/>
                </a:schemeClr>
              </a:solidFill>
            </a:endParaRPr>
          </a:p>
          <a:p>
            <a:pPr algn="ctr">
              <a:buFont typeface="Arial" panose="020B0604020202020204" pitchFamily="34" charset="0"/>
              <a:buNone/>
            </a:pPr>
            <a:r>
              <a:rPr lang="en-US" altLang="zh-CN" sz="800" dirty="0">
                <a:solidFill>
                  <a:schemeClr val="tx1">
                    <a:lumMod val="50000"/>
                    <a:lumOff val="50000"/>
                  </a:schemeClr>
                </a:solidFill>
              </a:rPr>
              <a:t>We have many PowerPoint </a:t>
            </a:r>
            <a:r>
              <a:rPr lang="zh-CN" altLang="en-US" sz="800" dirty="0">
                <a:solidFill>
                  <a:schemeClr val="tx1">
                    <a:lumMod val="50000"/>
                    <a:lumOff val="50000"/>
                  </a:schemeClr>
                </a:solidFill>
              </a:rPr>
              <a:t>templates</a:t>
            </a:r>
            <a:r>
              <a:rPr lang="en-US" altLang="zh-CN" sz="800" dirty="0">
                <a:solidFill>
                  <a:schemeClr val="tx1">
                    <a:lumMod val="50000"/>
                    <a:lumOff val="50000"/>
                  </a:schemeClr>
                </a:solidFill>
              </a:rPr>
              <a:t> that has been specifically designed</a:t>
            </a:r>
            <a:r>
              <a:rPr lang="zh-CN" altLang="en-US" sz="800" dirty="0">
                <a:solidFill>
                  <a:schemeClr val="tx1">
                    <a:lumMod val="50000"/>
                    <a:lumOff val="50000"/>
                  </a:schemeClr>
                </a:solidFill>
              </a:rPr>
              <a:t>.</a:t>
            </a:r>
            <a:endParaRPr lang="zh-CN" altLang="en-US" sz="800" dirty="0">
              <a:solidFill>
                <a:schemeClr val="tx1">
                  <a:lumMod val="50000"/>
                  <a:lumOff val="50000"/>
                </a:schemeClr>
              </a:solidFill>
            </a:endParaRPr>
          </a:p>
        </p:txBody>
      </p:sp>
      <p:sp>
        <p:nvSpPr>
          <p:cNvPr id="14388" name="Text Box 52"/>
          <p:cNvSpPr txBox="1">
            <a:spLocks noChangeArrowheads="1"/>
          </p:cNvSpPr>
          <p:nvPr/>
        </p:nvSpPr>
        <p:spPr bwMode="auto">
          <a:xfrm>
            <a:off x="6821488" y="3076372"/>
            <a:ext cx="1002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en-US" altLang="zh-CN" sz="3600" dirty="0">
                <a:solidFill>
                  <a:schemeClr val="accent1"/>
                </a:solidFill>
                <a:latin typeface="Impact" panose="020B0806030902050204" pitchFamily="34" charset="0"/>
              </a:rPr>
              <a:t>89%</a:t>
            </a:r>
            <a:endParaRPr lang="en-US" altLang="zh-CN" sz="3600" dirty="0">
              <a:solidFill>
                <a:schemeClr val="accent1"/>
              </a:solidFill>
              <a:latin typeface="Impact" panose="020B0806030902050204" pitchFamily="34" charset="0"/>
            </a:endParaRPr>
          </a:p>
        </p:txBody>
      </p:sp>
      <p:sp>
        <p:nvSpPr>
          <p:cNvPr id="14389" name="Rectangle 53"/>
          <p:cNvSpPr>
            <a:spLocks noChangeArrowheads="1"/>
          </p:cNvSpPr>
          <p:nvPr/>
        </p:nvSpPr>
        <p:spPr bwMode="auto">
          <a:xfrm>
            <a:off x="6605588" y="3709784"/>
            <a:ext cx="1512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en-US" sz="1000" b="1" dirty="0">
                <a:solidFill>
                  <a:schemeClr val="tx1">
                    <a:lumMod val="50000"/>
                    <a:lumOff val="50000"/>
                  </a:schemeClr>
                </a:solidFill>
              </a:rPr>
              <a:t>Weekend Sales</a:t>
            </a:r>
            <a:endParaRPr lang="zh-CN" altLang="en-US" sz="1000" b="1" dirty="0">
              <a:solidFill>
                <a:schemeClr val="tx1">
                  <a:lumMod val="50000"/>
                  <a:lumOff val="50000"/>
                </a:schemeClr>
              </a:solidFill>
            </a:endParaRPr>
          </a:p>
          <a:p>
            <a:pPr algn="ctr">
              <a:buFont typeface="Arial" panose="020B0604020202020204" pitchFamily="34" charset="0"/>
              <a:buNone/>
            </a:pPr>
            <a:r>
              <a:rPr lang="en-US" altLang="zh-CN" sz="800" dirty="0">
                <a:solidFill>
                  <a:schemeClr val="tx1">
                    <a:lumMod val="50000"/>
                    <a:lumOff val="50000"/>
                  </a:schemeClr>
                </a:solidFill>
              </a:rPr>
              <a:t>We have many PowerPoint </a:t>
            </a:r>
            <a:r>
              <a:rPr lang="zh-CN" altLang="en-US" sz="800" dirty="0">
                <a:solidFill>
                  <a:schemeClr val="tx1">
                    <a:lumMod val="50000"/>
                    <a:lumOff val="50000"/>
                  </a:schemeClr>
                </a:solidFill>
              </a:rPr>
              <a:t>templates</a:t>
            </a:r>
            <a:r>
              <a:rPr lang="en-US" altLang="zh-CN" sz="800" dirty="0">
                <a:solidFill>
                  <a:schemeClr val="tx1">
                    <a:lumMod val="50000"/>
                    <a:lumOff val="50000"/>
                  </a:schemeClr>
                </a:solidFill>
              </a:rPr>
              <a:t> that has been specifically designed</a:t>
            </a:r>
            <a:r>
              <a:rPr lang="zh-CN" altLang="en-US" sz="800" dirty="0">
                <a:solidFill>
                  <a:schemeClr val="tx1">
                    <a:lumMod val="50000"/>
                    <a:lumOff val="50000"/>
                  </a:schemeClr>
                </a:solidFill>
              </a:rPr>
              <a:t>.</a:t>
            </a:r>
            <a:endParaRPr lang="zh-CN" altLang="en-US" sz="800" dirty="0">
              <a:solidFill>
                <a:schemeClr val="tx1">
                  <a:lumMod val="50000"/>
                  <a:lumOff val="50000"/>
                </a:schemeClr>
              </a:solidFill>
            </a:endParaRPr>
          </a:p>
        </p:txBody>
      </p:sp>
      <p:sp>
        <p:nvSpPr>
          <p:cNvPr id="77" name="TextBox 76"/>
          <p:cNvSpPr txBox="1"/>
          <p:nvPr/>
        </p:nvSpPr>
        <p:spPr>
          <a:xfrm>
            <a:off x="3458817" y="358586"/>
            <a:ext cx="2226366" cy="275590"/>
          </a:xfrm>
          <a:prstGeom prst="rect">
            <a:avLst/>
          </a:prstGeom>
          <a:noFill/>
        </p:spPr>
        <p:txBody>
          <a:bodyPr wrap="square" rtlCol="0">
            <a:spAutoFit/>
          </a:bodyPr>
          <a:lstStyle/>
          <a:p>
            <a:pPr algn="ctr"/>
            <a:r>
              <a:rPr lang="zh-CN" altLang="en-US" sz="1200" b="1" dirty="0" smtClean="0">
                <a:solidFill>
                  <a:schemeClr val="accent1"/>
                </a:solidFill>
                <a:latin typeface="微软雅黑" panose="020B0503020204020204" pitchFamily="34" charset="-122"/>
                <a:ea typeface="微软雅黑" panose="020B0503020204020204" pitchFamily="34" charset="-122"/>
              </a:rPr>
              <a:t>系统具有良好的可管理性</a:t>
            </a:r>
            <a:endParaRPr lang="zh-CN" altLang="en-US" sz="1200" b="1" dirty="0" smtClean="0">
              <a:solidFill>
                <a:schemeClr val="accent1"/>
              </a:solidFill>
              <a:latin typeface="微软雅黑" panose="020B0503020204020204" pitchFamily="34" charset="-122"/>
              <a:ea typeface="微软雅黑" panose="020B0503020204020204" pitchFamily="34" charset="-122"/>
            </a:endParaRPr>
          </a:p>
        </p:txBody>
      </p:sp>
      <p:sp>
        <p:nvSpPr>
          <p:cNvPr id="78"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0" name="Rectangle 50"/>
          <p:cNvSpPr>
            <a:spLocks noChangeArrowheads="1"/>
          </p:cNvSpPr>
          <p:nvPr/>
        </p:nvSpPr>
        <p:spPr bwMode="auto">
          <a:xfrm>
            <a:off x="1066800" y="1274812"/>
            <a:ext cx="1716088" cy="1711325"/>
          </a:xfrm>
          <a:prstGeom prst="rect">
            <a:avLst/>
          </a:prstGeom>
          <a:solidFill>
            <a:schemeClr val="accent1"/>
          </a:solidFill>
          <a:ln>
            <a:noFill/>
          </a:ln>
        </p:spPr>
        <p:txBody>
          <a:bodyPr/>
          <a:lstStyle/>
          <a:p>
            <a:endParaRPr lang="zh-CN" altLang="en-US"/>
          </a:p>
        </p:txBody>
      </p:sp>
      <p:sp>
        <p:nvSpPr>
          <p:cNvPr id="25651" name="Rectangle 51" descr="sy_64934932458副本"/>
          <p:cNvSpPr>
            <a:spLocks noChangeArrowheads="1"/>
          </p:cNvSpPr>
          <p:nvPr/>
        </p:nvSpPr>
        <p:spPr bwMode="auto">
          <a:xfrm>
            <a:off x="1066800" y="2986137"/>
            <a:ext cx="1716088" cy="1711325"/>
          </a:xfrm>
          <a:prstGeom prst="rect">
            <a:avLst/>
          </a:prstGeom>
          <a:blipFill dpi="0" rotWithShape="1">
            <a:blip r:embed="rId1"/>
            <a:srcRect/>
            <a:stretch>
              <a:fillRect r="-1598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52" name="Rectangle 52" descr="sy_20111224160806078015"/>
          <p:cNvSpPr>
            <a:spLocks noChangeArrowheads="1"/>
          </p:cNvSpPr>
          <p:nvPr/>
        </p:nvSpPr>
        <p:spPr bwMode="auto">
          <a:xfrm>
            <a:off x="2830513" y="1274812"/>
            <a:ext cx="1716087" cy="1711325"/>
          </a:xfrm>
          <a:prstGeom prst="rect">
            <a:avLst/>
          </a:prstGeom>
          <a:blipFill dpi="0" rotWithShape="1">
            <a:blip r:embed="rId2"/>
            <a:srcRect/>
            <a:stretch>
              <a:fillRect b="-2969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53" name="Rectangle 53"/>
          <p:cNvSpPr>
            <a:spLocks noChangeArrowheads="1"/>
          </p:cNvSpPr>
          <p:nvPr/>
        </p:nvSpPr>
        <p:spPr bwMode="auto">
          <a:xfrm>
            <a:off x="2830513" y="2986137"/>
            <a:ext cx="1716087" cy="1711325"/>
          </a:xfrm>
          <a:prstGeom prst="rect">
            <a:avLst/>
          </a:prstGeom>
          <a:solidFill>
            <a:schemeClr val="tx1">
              <a:lumMod val="75000"/>
              <a:lumOff val="25000"/>
            </a:schemeClr>
          </a:solidFill>
          <a:ln>
            <a:noFill/>
          </a:ln>
        </p:spPr>
        <p:txBody>
          <a:bodyPr/>
          <a:lstStyle/>
          <a:p>
            <a:endParaRPr lang="zh-CN" altLang="en-US"/>
          </a:p>
        </p:txBody>
      </p:sp>
      <p:sp>
        <p:nvSpPr>
          <p:cNvPr id="25654" name="Freeform 54" descr="17957756_101728372001_2副本"/>
          <p:cNvSpPr/>
          <p:nvPr/>
        </p:nvSpPr>
        <p:spPr bwMode="auto">
          <a:xfrm>
            <a:off x="4594225" y="1274812"/>
            <a:ext cx="3482975" cy="3422650"/>
          </a:xfrm>
          <a:custGeom>
            <a:avLst/>
            <a:gdLst>
              <a:gd name="T0" fmla="*/ 0 w 2507"/>
              <a:gd name="T1" fmla="*/ 0 h 2464"/>
              <a:gd name="T2" fmla="*/ 0 w 2507"/>
              <a:gd name="T3" fmla="*/ 1232 h 2464"/>
              <a:gd name="T4" fmla="*/ 0 w 2507"/>
              <a:gd name="T5" fmla="*/ 2464 h 2464"/>
              <a:gd name="T6" fmla="*/ 2507 w 2507"/>
              <a:gd name="T7" fmla="*/ 2464 h 2464"/>
              <a:gd name="T8" fmla="*/ 2507 w 2507"/>
              <a:gd name="T9" fmla="*/ 1232 h 2464"/>
              <a:gd name="T10" fmla="*/ 2507 w 2507"/>
              <a:gd name="T11" fmla="*/ 0 h 2464"/>
              <a:gd name="T12" fmla="*/ 0 w 2507"/>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2507" h="2464">
                <a:moveTo>
                  <a:pt x="0" y="0"/>
                </a:moveTo>
                <a:lnTo>
                  <a:pt x="0" y="1232"/>
                </a:lnTo>
                <a:lnTo>
                  <a:pt x="0" y="2464"/>
                </a:lnTo>
                <a:lnTo>
                  <a:pt x="2507" y="2464"/>
                </a:lnTo>
                <a:lnTo>
                  <a:pt x="2507" y="1232"/>
                </a:lnTo>
                <a:lnTo>
                  <a:pt x="2507" y="0"/>
                </a:ln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endParaRPr lang="zh-CN" altLang="en-US"/>
          </a:p>
        </p:txBody>
      </p:sp>
      <p:sp>
        <p:nvSpPr>
          <p:cNvPr id="25655" name="Rectangle 55"/>
          <p:cNvSpPr>
            <a:spLocks noChangeArrowheads="1"/>
          </p:cNvSpPr>
          <p:nvPr/>
        </p:nvSpPr>
        <p:spPr bwMode="auto">
          <a:xfrm>
            <a:off x="1239838" y="1635174"/>
            <a:ext cx="1368425" cy="101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900" b="1">
                <a:solidFill>
                  <a:schemeClr val="bg1"/>
                </a:solidFill>
              </a:rPr>
              <a:t>进一步完善监测和拦截的手段</a:t>
            </a:r>
            <a:endParaRPr lang="en-US" altLang="zh-CN" sz="900" b="1">
              <a:solidFill>
                <a:schemeClr val="bg1"/>
              </a:solidFill>
            </a:endParaRPr>
          </a:p>
          <a:p>
            <a:pPr algn="ctr">
              <a:buFont typeface="Arial" panose="020B0604020202020204" pitchFamily="34" charset="0"/>
              <a:buNone/>
            </a:pPr>
            <a:r>
              <a:rPr sz="1200">
                <a:solidFill>
                  <a:schemeClr val="bg1"/>
                </a:solidFill>
              </a:rPr>
              <a:t>今后将增加基于本地A接口信令监测的拦截策略，整合省际信令监测功能。</a:t>
            </a:r>
            <a:endParaRPr sz="1200">
              <a:solidFill>
                <a:schemeClr val="bg1"/>
              </a:solidFill>
            </a:endParaRPr>
          </a:p>
        </p:txBody>
      </p:sp>
      <p:sp>
        <p:nvSpPr>
          <p:cNvPr id="25656" name="Rectangle 56"/>
          <p:cNvSpPr>
            <a:spLocks noChangeArrowheads="1"/>
          </p:cNvSpPr>
          <p:nvPr/>
        </p:nvSpPr>
        <p:spPr bwMode="auto">
          <a:xfrm>
            <a:off x="3011488" y="3368724"/>
            <a:ext cx="1368425" cy="126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000" b="1">
                <a:solidFill>
                  <a:schemeClr val="bg1"/>
                </a:solidFill>
              </a:rPr>
              <a:t>确保拦截成果</a:t>
            </a:r>
            <a:endParaRPr lang="en-US" altLang="zh-CN" sz="1000" b="1">
              <a:solidFill>
                <a:schemeClr val="bg1"/>
              </a:solidFill>
            </a:endParaRPr>
          </a:p>
          <a:p>
            <a:pPr algn="ctr">
              <a:buFont typeface="Arial" panose="020B0604020202020204" pitchFamily="34" charset="0"/>
              <a:buNone/>
            </a:pPr>
            <a:r>
              <a:rPr sz="1200">
                <a:solidFill>
                  <a:schemeClr val="bg1"/>
                </a:solidFill>
              </a:rPr>
              <a:t>目前，“后台关前台复”的情况较为突出，今后将进一步致力于优化前台部门对骚扰信息影响。	</a:t>
            </a:r>
            <a:endParaRPr sz="1200">
              <a:solidFill>
                <a:schemeClr val="bg1"/>
              </a:solidFill>
            </a:endParaRPr>
          </a:p>
        </p:txBody>
      </p:sp>
      <p:sp>
        <p:nvSpPr>
          <p:cNvPr id="51" name="TextBox 50"/>
          <p:cNvSpPr txBox="1"/>
          <p:nvPr/>
        </p:nvSpPr>
        <p:spPr>
          <a:xfrm>
            <a:off x="3458817" y="358586"/>
            <a:ext cx="2226366" cy="368300"/>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项目未来发展方向</a:t>
            </a:r>
            <a:endParaRPr lang="zh-CN" altLang="en-US" b="1" dirty="0" smtClean="0">
              <a:solidFill>
                <a:schemeClr val="accent1"/>
              </a:solidFill>
              <a:latin typeface="微软雅黑" panose="020B0503020204020204" pitchFamily="34" charset="-122"/>
              <a:ea typeface="微软雅黑" panose="020B0503020204020204" pitchFamily="34" charset="-122"/>
            </a:endParaRPr>
          </a:p>
        </p:txBody>
      </p:sp>
      <p:sp>
        <p:nvSpPr>
          <p:cNvPr id="52" name="Rectangle 20"/>
          <p:cNvSpPr>
            <a:spLocks noChangeArrowheads="1"/>
          </p:cNvSpPr>
          <p:nvPr/>
        </p:nvSpPr>
        <p:spPr bwMode="auto">
          <a:xfrm>
            <a:off x="3671697" y="68549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800" dirty="0" smtClean="0">
                <a:solidFill>
                  <a:schemeClr val="tx1">
                    <a:lumMod val="65000"/>
                    <a:lumOff val="35000"/>
                  </a:schemeClr>
                </a:solidFill>
                <a:latin typeface="Arial" panose="020B0604020202020204" pitchFamily="34" charset="0"/>
                <a:cs typeface="Arial" panose="020B0604020202020204" pitchFamily="34" charset="0"/>
              </a:rPr>
              <a:t>This is a subtitle for your presentation</a:t>
            </a:r>
            <a:endParaRPr lang="zh-CN" altLang="en-US" sz="8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3718558" y="2388918"/>
            <a:ext cx="1706880" cy="398780"/>
          </a:xfrm>
          <a:prstGeom prst="rect">
            <a:avLst/>
          </a:prstGeom>
          <a:noFill/>
        </p:spPr>
        <p:txBody>
          <a:bodyPr wrap="none" rtlCol="0">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项目预期成效</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flipV="1">
            <a:off x="3419872" y="2858988"/>
            <a:ext cx="2448272"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4033837" y="986780"/>
            <a:ext cx="1076326" cy="1076326"/>
          </a:xfrm>
          <a:prstGeom prst="ellipse">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12"/>
          <p:cNvSpPr>
            <a:spLocks noEditPoints="1"/>
          </p:cNvSpPr>
          <p:nvPr/>
        </p:nvSpPr>
        <p:spPr bwMode="auto">
          <a:xfrm>
            <a:off x="4396005" y="1272032"/>
            <a:ext cx="351984" cy="505822"/>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000000"/>
      </a:dk2>
      <a:lt2>
        <a:srgbClr val="FFFFFF"/>
      </a:lt2>
      <a:accent1>
        <a:srgbClr val="F08C00"/>
      </a:accent1>
      <a:accent2>
        <a:srgbClr val="FBCA6E"/>
      </a:accent2>
      <a:accent3>
        <a:srgbClr val="EA6441"/>
      </a:accent3>
      <a:accent4>
        <a:srgbClr val="6D6E72"/>
      </a:accent4>
      <a:accent5>
        <a:srgbClr val="00CC99"/>
      </a:accent5>
      <a:accent6>
        <a:srgbClr val="918CD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Words>
  <Application>WPS 演示</Application>
  <PresentationFormat>自定义</PresentationFormat>
  <Paragraphs>185</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Impact</vt:lpstr>
      <vt:lpstr>微软雅黑</vt:lpstr>
      <vt:lpstr>Arial Black</vt:lpstr>
      <vt:lpstr>Calibri</vt:lpstr>
      <vt:lpstr>Arial Unicode MS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86189</cp:lastModifiedBy>
  <cp:revision>44</cp:revision>
  <dcterms:created xsi:type="dcterms:W3CDTF">2016-03-21T01:49:00Z</dcterms:created>
  <dcterms:modified xsi:type="dcterms:W3CDTF">2021-11-24T13:23:21Z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6F8026949BD54972B31638FE39AB4C89</vt:lpwstr>
  </property>
</Properties>
</file>