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940" r:id="rId1"/>
  </p:sldMasterIdLst>
  <p:notesMasterIdLst>
    <p:notesMasterId r:id="rId20"/>
  </p:notesMasterIdLst>
  <p:handoutMasterIdLst>
    <p:handoutMasterId r:id="rId21"/>
  </p:handoutMasterIdLst>
  <p:sldIdLst>
    <p:sldId id="3154" r:id="rId2"/>
    <p:sldId id="3105" r:id="rId3"/>
    <p:sldId id="3155" r:id="rId4"/>
    <p:sldId id="3165" r:id="rId5"/>
    <p:sldId id="3166" r:id="rId6"/>
    <p:sldId id="3161" r:id="rId7"/>
    <p:sldId id="3103" r:id="rId8"/>
    <p:sldId id="3087" r:id="rId9"/>
    <p:sldId id="3106" r:id="rId10"/>
    <p:sldId id="3162" r:id="rId11"/>
    <p:sldId id="3095" r:id="rId12"/>
    <p:sldId id="3096" r:id="rId13"/>
    <p:sldId id="3091" r:id="rId14"/>
    <p:sldId id="3092" r:id="rId15"/>
    <p:sldId id="3093" r:id="rId16"/>
    <p:sldId id="3163" r:id="rId17"/>
    <p:sldId id="3090" r:id="rId18"/>
    <p:sldId id="3164" r:id="rId19"/>
  </p:sldIdLst>
  <p:sldSz cx="12858750" cy="7232650"/>
  <p:notesSz cx="6858000" cy="9144000"/>
  <p:custDataLst>
    <p:tags r:id="rId2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1686"/>
    <a:srgbClr val="FFFFFF"/>
    <a:srgbClr val="50B34C"/>
    <a:srgbClr val="00B369"/>
    <a:srgbClr val="1A8CE1"/>
    <a:srgbClr val="A78357"/>
    <a:srgbClr val="28C7D4"/>
    <a:srgbClr val="F94D4D"/>
    <a:srgbClr val="FEFEFE"/>
    <a:srgbClr val="8F1A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1" autoAdjust="0"/>
    <p:restoredTop sz="92986" autoAdjust="0"/>
  </p:normalViewPr>
  <p:slideViewPr>
    <p:cSldViewPr>
      <p:cViewPr>
        <p:scale>
          <a:sx n="75" d="100"/>
          <a:sy n="75" d="100"/>
        </p:scale>
        <p:origin x="492" y="54"/>
      </p:cViewPr>
      <p:guideLst>
        <p:guide orient="horz" pos="328"/>
        <p:guide pos="4050"/>
        <p:guide pos="557"/>
        <p:guide orient="horz" pos="4183"/>
        <p:guide pos="7588"/>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2021/11/24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2021/11/24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1820430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31743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543047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12</a:t>
            </a:fld>
            <a:endParaRPr lang="zh-CN" altLang="en-US"/>
          </a:p>
        </p:txBody>
      </p:sp>
    </p:spTree>
    <p:extLst>
      <p:ext uri="{BB962C8B-B14F-4D97-AF65-F5344CB8AC3E}">
        <p14:creationId xmlns:p14="http://schemas.microsoft.com/office/powerpoint/2010/main" val="3539472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684074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929488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875405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869366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541077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79658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187155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20149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25735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588791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4037778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76804" name="灯片编号占位符 3"/>
          <p:cNvSpPr txBox="1">
            <a:spLocks noGrp="1" noChangeArrowheads="1"/>
          </p:cNvSpPr>
          <p:nvPr/>
        </p:nvSpPr>
        <p:spPr bwMode="auto">
          <a:xfrm>
            <a:off x="3884613" y="8685213"/>
            <a:ext cx="2971800" cy="458787"/>
          </a:xfrm>
          <a:prstGeom prst="rect">
            <a:avLst/>
          </a:prstGeom>
          <a:noFill/>
          <a:ln w="9525">
            <a:noFill/>
            <a:miter lim="800000"/>
            <a:headEnd/>
            <a:tailEnd/>
          </a:ln>
        </p:spPr>
        <p:txBody>
          <a:bodyPr anchor="b"/>
          <a:lstStyle/>
          <a:p>
            <a:pPr algn="r">
              <a:buFont typeface="Arial" charset="0"/>
              <a:buNone/>
            </a:pPr>
            <a:fld id="{CEDA688F-47F3-434D-A3A7-906655BCDF8A}" type="slidenum">
              <a:rPr lang="zh-CN" altLang="en-US" sz="1200">
                <a:latin typeface="Calibri" pitchFamily="34" charset="0"/>
              </a:rPr>
              <a:pPr algn="r">
                <a:buFont typeface="Arial" charset="0"/>
                <a:buNone/>
              </a:pPr>
              <a:t>7</a:t>
            </a:fld>
            <a:endParaRPr lang="en-US" altLang="zh-CN" sz="1200">
              <a:latin typeface="Calibri" pitchFamily="34" charset="0"/>
            </a:endParaRPr>
          </a:p>
        </p:txBody>
      </p:sp>
    </p:spTree>
    <p:extLst>
      <p:ext uri="{BB962C8B-B14F-4D97-AF65-F5344CB8AC3E}">
        <p14:creationId xmlns:p14="http://schemas.microsoft.com/office/powerpoint/2010/main" val="1422830407"/>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87337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9801D8-EECC-45AB-9063-1BC64BFC2A90}" type="slidenum">
              <a:rPr lang="zh-CN" altLang="en-US" smtClean="0"/>
              <a:t>9</a:t>
            </a:fld>
            <a:endParaRPr lang="zh-CN" altLang="en-US"/>
          </a:p>
        </p:txBody>
      </p:sp>
    </p:spTree>
    <p:extLst>
      <p:ext uri="{BB962C8B-B14F-4D97-AF65-F5344CB8AC3E}">
        <p14:creationId xmlns:p14="http://schemas.microsoft.com/office/powerpoint/2010/main" val="1774991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5" y="688"/>
            <a:ext cx="12855600" cy="7231274"/>
          </a:xfrm>
          <a:prstGeom prst="rect">
            <a:avLst/>
          </a:prstGeom>
        </p:spPr>
      </p:pic>
    </p:spTree>
    <p:extLst>
      <p:ext uri="{BB962C8B-B14F-4D97-AF65-F5344CB8AC3E}">
        <p14:creationId xmlns:p14="http://schemas.microsoft.com/office/powerpoint/2010/main" val="152378534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92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024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2021/11/24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5" y="0"/>
            <a:ext cx="12857163" cy="7232650"/>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TextBox 6"/>
          <p:cNvSpPr txBox="1">
            <a:spLocks noChangeArrowheads="1"/>
          </p:cNvSpPr>
          <p:nvPr/>
        </p:nvSpPr>
        <p:spPr bwMode="auto">
          <a:xfrm>
            <a:off x="2307602" y="663998"/>
            <a:ext cx="8243547" cy="1175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5998" kern="2000" dirty="0">
                <a:solidFill>
                  <a:schemeClr val="accent2"/>
                </a:solidFill>
                <a:latin typeface="时尚中黑简体" panose="01010104010101010101" pitchFamily="2" charset="-122"/>
                <a:ea typeface="时尚中黑简体" panose="01010104010101010101" pitchFamily="2" charset="-122"/>
                <a:cs typeface="+mn-ea"/>
                <a:sym typeface="Arial" panose="020B0604020202020204" pitchFamily="34" charset="0"/>
              </a:rPr>
              <a:t>宠饵宠物店</a:t>
            </a:r>
          </a:p>
        </p:txBody>
      </p:sp>
      <p:sp>
        <p:nvSpPr>
          <p:cNvPr id="12" name="TextBox 18"/>
          <p:cNvSpPr txBox="1"/>
          <p:nvPr/>
        </p:nvSpPr>
        <p:spPr>
          <a:xfrm>
            <a:off x="4233131" y="2267067"/>
            <a:ext cx="4392488" cy="472630"/>
          </a:xfrm>
          <a:prstGeom prst="rect">
            <a:avLst/>
          </a:prstGeom>
          <a:noFill/>
        </p:spPr>
        <p:txBody>
          <a:bodyPr wrap="square">
            <a:spAutoFit/>
          </a:bodyPr>
          <a:lstStyle/>
          <a:p>
            <a:pPr algn="ctr" fontAlgn="auto">
              <a:lnSpc>
                <a:spcPct val="130000"/>
              </a:lnSpc>
              <a:spcBef>
                <a:spcPts val="0"/>
              </a:spcBef>
              <a:spcAft>
                <a:spcPts val="0"/>
              </a:spcAft>
              <a:defRPr/>
            </a:pPr>
            <a:r>
              <a:rPr lang="zh-CN" altLang="en-US" sz="2109"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汇报人：蒙睿瑞、佟雨竹、谭悦</a:t>
            </a:r>
            <a:endParaRPr lang="en-US" altLang="zh-CN" sz="2109"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6" name="图片 5">
            <a:extLst>
              <a:ext uri="{FF2B5EF4-FFF2-40B4-BE49-F238E27FC236}">
                <a16:creationId xmlns:a16="http://schemas.microsoft.com/office/drawing/2014/main" id="{9DD00036-07B0-458D-A93B-7DDC32C8B8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679" y="26842"/>
            <a:ext cx="1172264" cy="1240061"/>
          </a:xfrm>
          <a:prstGeom prst="rect">
            <a:avLst/>
          </a:prstGeom>
        </p:spPr>
      </p:pic>
    </p:spTree>
    <p:extLst>
      <p:ext uri="{BB962C8B-B14F-4D97-AF65-F5344CB8AC3E}">
        <p14:creationId xmlns:p14="http://schemas.microsoft.com/office/powerpoint/2010/main" val="368517212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17300"/>
            <a:ext cx="12857163" cy="7265268"/>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997381" y="551242"/>
            <a:ext cx="6130169" cy="6130169"/>
          </a:xfrm>
          <a:prstGeom prst="ellipse">
            <a:avLst/>
          </a:prstGeom>
          <a:solidFill>
            <a:schemeClr val="accent2">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2"/>
          <p:cNvSpPr txBox="1"/>
          <p:nvPr/>
        </p:nvSpPr>
        <p:spPr>
          <a:xfrm>
            <a:off x="7113615" y="3112269"/>
            <a:ext cx="3897699" cy="767390"/>
          </a:xfrm>
          <a:prstGeom prst="rect">
            <a:avLst/>
          </a:prstGeom>
          <a:noFill/>
        </p:spPr>
        <p:txBody>
          <a:bodyPr wrap="square" rtlCol="0">
            <a:spAutoFit/>
          </a:bodyPr>
          <a:lstStyle/>
          <a:p>
            <a:pPr algn="r">
              <a:lnSpc>
                <a:spcPct val="120000"/>
              </a:lnSpc>
            </a:pPr>
            <a:r>
              <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宠物服务及用品</a:t>
            </a:r>
            <a:endPar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椭圆 11"/>
          <p:cNvSpPr/>
          <p:nvPr/>
        </p:nvSpPr>
        <p:spPr>
          <a:xfrm>
            <a:off x="1460823" y="551242"/>
            <a:ext cx="1799978" cy="1799978"/>
          </a:xfrm>
          <a:prstGeom prst="ellipse">
            <a:avLst/>
          </a:prstGeom>
          <a:solidFill>
            <a:schemeClr val="accent1">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199" dirty="0">
                <a:latin typeface="Agency FB" panose="020B0503020202020204" pitchFamily="34" charset="0"/>
              </a:rPr>
              <a:t>03</a:t>
            </a:r>
            <a:endParaRPr lang="zh-CN" altLang="en-US" sz="7199" dirty="0">
              <a:latin typeface="Agency FB" panose="020B0503020202020204" pitchFamily="34" charset="0"/>
            </a:endParaRPr>
          </a:p>
        </p:txBody>
      </p:sp>
      <p:pic>
        <p:nvPicPr>
          <p:cNvPr id="7" name="图片 6">
            <a:extLst>
              <a:ext uri="{FF2B5EF4-FFF2-40B4-BE49-F238E27FC236}">
                <a16:creationId xmlns:a16="http://schemas.microsoft.com/office/drawing/2014/main" id="{FEAFCE13-7109-4801-85D7-FC439CEC62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984" y="1714"/>
            <a:ext cx="1172264" cy="1240061"/>
          </a:xfrm>
          <a:prstGeom prst="rect">
            <a:avLst/>
          </a:prstGeom>
        </p:spPr>
      </p:pic>
    </p:spTree>
    <p:extLst>
      <p:ext uri="{BB962C8B-B14F-4D97-AF65-F5344CB8AC3E}">
        <p14:creationId xmlns:p14="http://schemas.microsoft.com/office/powerpoint/2010/main" val="112127048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 calcmode="lin" valueType="num">
                                      <p:cBhvr>
                                        <p:cTn id="17"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anim calcmode="lin" valueType="num">
                                      <p:cBhvr>
                                        <p:cTn id="24" dur="2000" fill="hold"/>
                                        <p:tgtEl>
                                          <p:spTgt spid="9"/>
                                        </p:tgtEl>
                                        <p:attrNameLst>
                                          <p:attrName>ppt_w</p:attrName>
                                        </p:attrNameLst>
                                      </p:cBhvr>
                                      <p:tavLst>
                                        <p:tav tm="0" fmla="#ppt_w*sin(2.5*pi*$)">
                                          <p:val>
                                            <p:fltVal val="0"/>
                                          </p:val>
                                        </p:tav>
                                        <p:tav tm="100000">
                                          <p:val>
                                            <p:fltVal val="1"/>
                                          </p:val>
                                        </p:tav>
                                      </p:tavLst>
                                    </p:anim>
                                    <p:anim calcmode="lin" valueType="num">
                                      <p:cBhvr>
                                        <p:cTn id="25"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56" presetClass="entr" presetSubtype="0" fill="hold" grpId="0" nodeType="click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by="(-#ppt_w*2)" calcmode="lin" valueType="num">
                                      <p:cBhvr rctx="PPT">
                                        <p:cTn id="30" dur="250" autoRev="1" fill="hold">
                                          <p:stCondLst>
                                            <p:cond delay="0"/>
                                          </p:stCondLst>
                                        </p:cTn>
                                        <p:tgtEl>
                                          <p:spTgt spid="11"/>
                                        </p:tgtEl>
                                        <p:attrNameLst>
                                          <p:attrName>ppt_w</p:attrName>
                                        </p:attrNameLst>
                                      </p:cBhvr>
                                    </p:anim>
                                    <p:anim by="(#ppt_w*0.50)" calcmode="lin" valueType="num">
                                      <p:cBhvr>
                                        <p:cTn id="31" dur="250" decel="50000" autoRev="1" fill="hold">
                                          <p:stCondLst>
                                            <p:cond delay="0"/>
                                          </p:stCondLst>
                                        </p:cTn>
                                        <p:tgtEl>
                                          <p:spTgt spid="11"/>
                                        </p:tgtEl>
                                        <p:attrNameLst>
                                          <p:attrName>ppt_x</p:attrName>
                                        </p:attrNameLst>
                                      </p:cBhvr>
                                    </p:anim>
                                    <p:anim from="(-#ppt_h/2)" to="(#ppt_y)" calcmode="lin" valueType="num">
                                      <p:cBhvr>
                                        <p:cTn id="32" dur="500" fill="hold">
                                          <p:stCondLst>
                                            <p:cond delay="0"/>
                                          </p:stCondLst>
                                        </p:cTn>
                                        <p:tgtEl>
                                          <p:spTgt spid="11"/>
                                        </p:tgtEl>
                                        <p:attrNameLst>
                                          <p:attrName>ppt_y</p:attrName>
                                        </p:attrNameLst>
                                      </p:cBhvr>
                                    </p:anim>
                                    <p:animRot by="21600000">
                                      <p:cBhvr>
                                        <p:cTn id="33" dur="5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 Diagonal Corner Rectangle 34"/>
          <p:cNvSpPr/>
          <p:nvPr/>
        </p:nvSpPr>
        <p:spPr>
          <a:xfrm>
            <a:off x="1672186" y="2032273"/>
            <a:ext cx="2104124" cy="3203042"/>
          </a:xfrm>
          <a:prstGeom prst="round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35"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Round Diagonal Corner Rectangle 35"/>
          <p:cNvSpPr/>
          <p:nvPr/>
        </p:nvSpPr>
        <p:spPr>
          <a:xfrm>
            <a:off x="4154064" y="2032273"/>
            <a:ext cx="2104124" cy="3203042"/>
          </a:xfrm>
          <a:prstGeom prst="round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35"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Round Diagonal Corner Rectangle 36"/>
          <p:cNvSpPr/>
          <p:nvPr/>
        </p:nvSpPr>
        <p:spPr>
          <a:xfrm>
            <a:off x="6624336" y="2065571"/>
            <a:ext cx="2104124" cy="3203042"/>
          </a:xfrm>
          <a:prstGeom prst="round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35"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Round Diagonal Corner Rectangle 37"/>
          <p:cNvSpPr/>
          <p:nvPr/>
        </p:nvSpPr>
        <p:spPr>
          <a:xfrm>
            <a:off x="9142408" y="2014804"/>
            <a:ext cx="2104124" cy="3203042"/>
          </a:xfrm>
          <a:prstGeom prst="round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35"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9" name="Group 78"/>
          <p:cNvGrpSpPr/>
          <p:nvPr/>
        </p:nvGrpSpPr>
        <p:grpSpPr>
          <a:xfrm>
            <a:off x="4901803" y="2296372"/>
            <a:ext cx="608689" cy="837885"/>
            <a:chOff x="3291055" y="1604118"/>
            <a:chExt cx="552452" cy="760475"/>
          </a:xfrm>
          <a:solidFill>
            <a:schemeClr val="bg1"/>
          </a:solidFill>
        </p:grpSpPr>
        <p:sp>
          <p:nvSpPr>
            <p:cNvPr id="5125" name="Freeform 5"/>
            <p:cNvSpPr>
              <a:spLocks noEditPoints="1"/>
            </p:cNvSpPr>
            <p:nvPr/>
          </p:nvSpPr>
          <p:spPr bwMode="auto">
            <a:xfrm>
              <a:off x="3291055" y="1604118"/>
              <a:ext cx="552452" cy="760475"/>
            </a:xfrm>
            <a:custGeom>
              <a:avLst/>
              <a:gdLst/>
              <a:ahLst/>
              <a:cxnLst>
                <a:cxn ang="0">
                  <a:pos x="55" y="19"/>
                </a:cxn>
                <a:cxn ang="0">
                  <a:pos x="55" y="17"/>
                </a:cxn>
                <a:cxn ang="0">
                  <a:pos x="51" y="13"/>
                </a:cxn>
                <a:cxn ang="0">
                  <a:pos x="43" y="13"/>
                </a:cxn>
                <a:cxn ang="0">
                  <a:pos x="44" y="9"/>
                </a:cxn>
                <a:cxn ang="0">
                  <a:pos x="36" y="0"/>
                </a:cxn>
                <a:cxn ang="0">
                  <a:pos x="27" y="9"/>
                </a:cxn>
                <a:cxn ang="0">
                  <a:pos x="28" y="13"/>
                </a:cxn>
                <a:cxn ang="0">
                  <a:pos x="22" y="13"/>
                </a:cxn>
                <a:cxn ang="0">
                  <a:pos x="17" y="17"/>
                </a:cxn>
                <a:cxn ang="0">
                  <a:pos x="17" y="19"/>
                </a:cxn>
                <a:cxn ang="0">
                  <a:pos x="7" y="19"/>
                </a:cxn>
                <a:cxn ang="0">
                  <a:pos x="0" y="26"/>
                </a:cxn>
                <a:cxn ang="0">
                  <a:pos x="0" y="95"/>
                </a:cxn>
                <a:cxn ang="0">
                  <a:pos x="7" y="102"/>
                </a:cxn>
                <a:cxn ang="0">
                  <a:pos x="66" y="102"/>
                </a:cxn>
                <a:cxn ang="0">
                  <a:pos x="73" y="95"/>
                </a:cxn>
                <a:cxn ang="0">
                  <a:pos x="73" y="26"/>
                </a:cxn>
                <a:cxn ang="0">
                  <a:pos x="66" y="19"/>
                </a:cxn>
                <a:cxn ang="0">
                  <a:pos x="55" y="19"/>
                </a:cxn>
                <a:cxn ang="0">
                  <a:pos x="31" y="9"/>
                </a:cxn>
                <a:cxn ang="0">
                  <a:pos x="36" y="3"/>
                </a:cxn>
                <a:cxn ang="0">
                  <a:pos x="41" y="9"/>
                </a:cxn>
                <a:cxn ang="0">
                  <a:pos x="39" y="13"/>
                </a:cxn>
                <a:cxn ang="0">
                  <a:pos x="32" y="13"/>
                </a:cxn>
                <a:cxn ang="0">
                  <a:pos x="31" y="9"/>
                </a:cxn>
                <a:cxn ang="0">
                  <a:pos x="66" y="91"/>
                </a:cxn>
                <a:cxn ang="0">
                  <a:pos x="61" y="95"/>
                </a:cxn>
                <a:cxn ang="0">
                  <a:pos x="11" y="95"/>
                </a:cxn>
                <a:cxn ang="0">
                  <a:pos x="7" y="91"/>
                </a:cxn>
                <a:cxn ang="0">
                  <a:pos x="7" y="31"/>
                </a:cxn>
                <a:cxn ang="0">
                  <a:pos x="11" y="26"/>
                </a:cxn>
                <a:cxn ang="0">
                  <a:pos x="17" y="26"/>
                </a:cxn>
                <a:cxn ang="0">
                  <a:pos x="21" y="30"/>
                </a:cxn>
                <a:cxn ang="0">
                  <a:pos x="52" y="30"/>
                </a:cxn>
                <a:cxn ang="0">
                  <a:pos x="55" y="26"/>
                </a:cxn>
                <a:cxn ang="0">
                  <a:pos x="61" y="26"/>
                </a:cxn>
                <a:cxn ang="0">
                  <a:pos x="66" y="31"/>
                </a:cxn>
                <a:cxn ang="0">
                  <a:pos x="66" y="91"/>
                </a:cxn>
                <a:cxn ang="0">
                  <a:pos x="66" y="91"/>
                </a:cxn>
                <a:cxn ang="0">
                  <a:pos x="66" y="91"/>
                </a:cxn>
              </a:cxnLst>
              <a:rect l="0" t="0" r="r" b="b"/>
              <a:pathLst>
                <a:path w="73" h="102">
                  <a:moveTo>
                    <a:pt x="55" y="19"/>
                  </a:moveTo>
                  <a:cubicBezTo>
                    <a:pt x="55" y="17"/>
                    <a:pt x="55" y="17"/>
                    <a:pt x="55" y="17"/>
                  </a:cubicBezTo>
                  <a:cubicBezTo>
                    <a:pt x="55" y="15"/>
                    <a:pt x="53" y="13"/>
                    <a:pt x="51" y="13"/>
                  </a:cubicBezTo>
                  <a:cubicBezTo>
                    <a:pt x="43" y="13"/>
                    <a:pt x="43" y="13"/>
                    <a:pt x="43" y="13"/>
                  </a:cubicBezTo>
                  <a:cubicBezTo>
                    <a:pt x="44" y="11"/>
                    <a:pt x="44" y="10"/>
                    <a:pt x="44" y="9"/>
                  </a:cubicBezTo>
                  <a:cubicBezTo>
                    <a:pt x="44" y="4"/>
                    <a:pt x="40" y="0"/>
                    <a:pt x="36" y="0"/>
                  </a:cubicBezTo>
                  <a:cubicBezTo>
                    <a:pt x="31" y="0"/>
                    <a:pt x="27" y="4"/>
                    <a:pt x="27" y="9"/>
                  </a:cubicBezTo>
                  <a:cubicBezTo>
                    <a:pt x="27" y="10"/>
                    <a:pt x="27" y="11"/>
                    <a:pt x="28" y="13"/>
                  </a:cubicBezTo>
                  <a:cubicBezTo>
                    <a:pt x="22" y="13"/>
                    <a:pt x="22" y="13"/>
                    <a:pt x="22" y="13"/>
                  </a:cubicBezTo>
                  <a:cubicBezTo>
                    <a:pt x="19" y="13"/>
                    <a:pt x="17" y="15"/>
                    <a:pt x="17" y="17"/>
                  </a:cubicBezTo>
                  <a:cubicBezTo>
                    <a:pt x="17" y="19"/>
                    <a:pt x="17" y="19"/>
                    <a:pt x="17" y="19"/>
                  </a:cubicBezTo>
                  <a:cubicBezTo>
                    <a:pt x="7" y="19"/>
                    <a:pt x="7" y="19"/>
                    <a:pt x="7" y="19"/>
                  </a:cubicBezTo>
                  <a:cubicBezTo>
                    <a:pt x="3" y="19"/>
                    <a:pt x="0" y="23"/>
                    <a:pt x="0" y="26"/>
                  </a:cubicBezTo>
                  <a:cubicBezTo>
                    <a:pt x="0" y="95"/>
                    <a:pt x="0" y="95"/>
                    <a:pt x="0" y="95"/>
                  </a:cubicBezTo>
                  <a:cubicBezTo>
                    <a:pt x="0" y="99"/>
                    <a:pt x="3" y="102"/>
                    <a:pt x="7" y="102"/>
                  </a:cubicBezTo>
                  <a:cubicBezTo>
                    <a:pt x="66" y="102"/>
                    <a:pt x="66" y="102"/>
                    <a:pt x="66" y="102"/>
                  </a:cubicBezTo>
                  <a:cubicBezTo>
                    <a:pt x="70" y="102"/>
                    <a:pt x="73" y="99"/>
                    <a:pt x="73" y="95"/>
                  </a:cubicBezTo>
                  <a:cubicBezTo>
                    <a:pt x="73" y="26"/>
                    <a:pt x="73" y="26"/>
                    <a:pt x="73" y="26"/>
                  </a:cubicBezTo>
                  <a:cubicBezTo>
                    <a:pt x="73" y="23"/>
                    <a:pt x="70" y="19"/>
                    <a:pt x="66" y="19"/>
                  </a:cubicBezTo>
                  <a:lnTo>
                    <a:pt x="55" y="19"/>
                  </a:lnTo>
                  <a:close/>
                  <a:moveTo>
                    <a:pt x="31" y="9"/>
                  </a:moveTo>
                  <a:cubicBezTo>
                    <a:pt x="31" y="6"/>
                    <a:pt x="33" y="3"/>
                    <a:pt x="36" y="3"/>
                  </a:cubicBezTo>
                  <a:cubicBezTo>
                    <a:pt x="38" y="3"/>
                    <a:pt x="41" y="6"/>
                    <a:pt x="41" y="9"/>
                  </a:cubicBezTo>
                  <a:cubicBezTo>
                    <a:pt x="41" y="10"/>
                    <a:pt x="40" y="12"/>
                    <a:pt x="39" y="13"/>
                  </a:cubicBezTo>
                  <a:cubicBezTo>
                    <a:pt x="32" y="13"/>
                    <a:pt x="32" y="13"/>
                    <a:pt x="32" y="13"/>
                  </a:cubicBezTo>
                  <a:cubicBezTo>
                    <a:pt x="31" y="12"/>
                    <a:pt x="31" y="10"/>
                    <a:pt x="31" y="9"/>
                  </a:cubicBezTo>
                  <a:close/>
                  <a:moveTo>
                    <a:pt x="66" y="91"/>
                  </a:moveTo>
                  <a:cubicBezTo>
                    <a:pt x="66" y="94"/>
                    <a:pt x="64" y="95"/>
                    <a:pt x="61" y="95"/>
                  </a:cubicBezTo>
                  <a:cubicBezTo>
                    <a:pt x="11" y="95"/>
                    <a:pt x="11" y="95"/>
                    <a:pt x="11" y="95"/>
                  </a:cubicBezTo>
                  <a:cubicBezTo>
                    <a:pt x="9" y="95"/>
                    <a:pt x="7" y="94"/>
                    <a:pt x="7" y="91"/>
                  </a:cubicBezTo>
                  <a:cubicBezTo>
                    <a:pt x="7" y="31"/>
                    <a:pt x="7" y="31"/>
                    <a:pt x="7" y="31"/>
                  </a:cubicBezTo>
                  <a:cubicBezTo>
                    <a:pt x="7" y="28"/>
                    <a:pt x="9" y="26"/>
                    <a:pt x="11" y="26"/>
                  </a:cubicBezTo>
                  <a:cubicBezTo>
                    <a:pt x="17" y="26"/>
                    <a:pt x="17" y="26"/>
                    <a:pt x="17" y="26"/>
                  </a:cubicBezTo>
                  <a:cubicBezTo>
                    <a:pt x="17" y="28"/>
                    <a:pt x="19" y="30"/>
                    <a:pt x="21" y="30"/>
                  </a:cubicBezTo>
                  <a:cubicBezTo>
                    <a:pt x="52" y="30"/>
                    <a:pt x="52" y="30"/>
                    <a:pt x="52" y="30"/>
                  </a:cubicBezTo>
                  <a:cubicBezTo>
                    <a:pt x="54" y="30"/>
                    <a:pt x="55" y="28"/>
                    <a:pt x="55" y="26"/>
                  </a:cubicBezTo>
                  <a:cubicBezTo>
                    <a:pt x="61" y="26"/>
                    <a:pt x="61" y="26"/>
                    <a:pt x="61" y="26"/>
                  </a:cubicBezTo>
                  <a:cubicBezTo>
                    <a:pt x="64" y="26"/>
                    <a:pt x="66" y="28"/>
                    <a:pt x="66" y="31"/>
                  </a:cubicBezTo>
                  <a:lnTo>
                    <a:pt x="66" y="91"/>
                  </a:lnTo>
                  <a:close/>
                  <a:moveTo>
                    <a:pt x="66" y="91"/>
                  </a:moveTo>
                  <a:cubicBezTo>
                    <a:pt x="66" y="91"/>
                    <a:pt x="66" y="91"/>
                    <a:pt x="66" y="91"/>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26" name="Freeform 6"/>
            <p:cNvSpPr>
              <a:spLocks noEditPoints="1"/>
            </p:cNvSpPr>
            <p:nvPr/>
          </p:nvSpPr>
          <p:spPr bwMode="auto">
            <a:xfrm>
              <a:off x="3396771" y="1872387"/>
              <a:ext cx="90939" cy="89802"/>
            </a:xfrm>
            <a:custGeom>
              <a:avLst/>
              <a:gdLst/>
              <a:ahLst/>
              <a:cxnLst>
                <a:cxn ang="0">
                  <a:pos x="12" y="6"/>
                </a:cxn>
                <a:cxn ang="0">
                  <a:pos x="6" y="12"/>
                </a:cxn>
                <a:cxn ang="0">
                  <a:pos x="0" y="6"/>
                </a:cxn>
                <a:cxn ang="0">
                  <a:pos x="6" y="0"/>
                </a:cxn>
                <a:cxn ang="0">
                  <a:pos x="12" y="6"/>
                </a:cxn>
                <a:cxn ang="0">
                  <a:pos x="12" y="6"/>
                </a:cxn>
                <a:cxn ang="0">
                  <a:pos x="12" y="6"/>
                </a:cxn>
              </a:cxnLst>
              <a:rect l="0" t="0" r="r" b="b"/>
              <a:pathLst>
                <a:path w="12" h="12">
                  <a:moveTo>
                    <a:pt x="12" y="6"/>
                  </a:moveTo>
                  <a:cubicBezTo>
                    <a:pt x="12" y="9"/>
                    <a:pt x="9" y="12"/>
                    <a:pt x="6" y="12"/>
                  </a:cubicBezTo>
                  <a:cubicBezTo>
                    <a:pt x="3" y="12"/>
                    <a:pt x="0" y="9"/>
                    <a:pt x="0" y="6"/>
                  </a:cubicBezTo>
                  <a:cubicBezTo>
                    <a:pt x="0" y="3"/>
                    <a:pt x="3" y="0"/>
                    <a:pt x="6" y="0"/>
                  </a:cubicBezTo>
                  <a:cubicBezTo>
                    <a:pt x="9" y="0"/>
                    <a:pt x="12" y="3"/>
                    <a:pt x="12" y="6"/>
                  </a:cubicBezTo>
                  <a:close/>
                  <a:moveTo>
                    <a:pt x="12" y="6"/>
                  </a:moveTo>
                  <a:cubicBezTo>
                    <a:pt x="12" y="6"/>
                    <a:pt x="12" y="6"/>
                    <a:pt x="12" y="6"/>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27" name="Freeform 7"/>
            <p:cNvSpPr>
              <a:spLocks noEditPoints="1"/>
            </p:cNvSpPr>
            <p:nvPr/>
          </p:nvSpPr>
          <p:spPr bwMode="auto">
            <a:xfrm>
              <a:off x="3518402" y="1895122"/>
              <a:ext cx="211432" cy="44333"/>
            </a:xfrm>
            <a:custGeom>
              <a:avLst/>
              <a:gdLst/>
              <a:ahLst/>
              <a:cxnLst>
                <a:cxn ang="0">
                  <a:pos x="24" y="0"/>
                </a:cxn>
                <a:cxn ang="0">
                  <a:pos x="4" y="0"/>
                </a:cxn>
                <a:cxn ang="0">
                  <a:pos x="0" y="3"/>
                </a:cxn>
                <a:cxn ang="0">
                  <a:pos x="4" y="6"/>
                </a:cxn>
                <a:cxn ang="0">
                  <a:pos x="24" y="6"/>
                </a:cxn>
                <a:cxn ang="0">
                  <a:pos x="28" y="3"/>
                </a:cxn>
                <a:cxn ang="0">
                  <a:pos x="24" y="0"/>
                </a:cxn>
                <a:cxn ang="0">
                  <a:pos x="24" y="0"/>
                </a:cxn>
                <a:cxn ang="0">
                  <a:pos x="24" y="0"/>
                </a:cxn>
              </a:cxnLst>
              <a:rect l="0" t="0" r="r" b="b"/>
              <a:pathLst>
                <a:path w="28" h="6">
                  <a:moveTo>
                    <a:pt x="24" y="0"/>
                  </a:moveTo>
                  <a:cubicBezTo>
                    <a:pt x="4" y="0"/>
                    <a:pt x="4" y="0"/>
                    <a:pt x="4" y="0"/>
                  </a:cubicBezTo>
                  <a:cubicBezTo>
                    <a:pt x="2" y="0"/>
                    <a:pt x="0" y="1"/>
                    <a:pt x="0" y="3"/>
                  </a:cubicBezTo>
                  <a:cubicBezTo>
                    <a:pt x="0" y="5"/>
                    <a:pt x="2" y="6"/>
                    <a:pt x="4" y="6"/>
                  </a:cubicBezTo>
                  <a:cubicBezTo>
                    <a:pt x="24" y="6"/>
                    <a:pt x="24" y="6"/>
                    <a:pt x="24" y="6"/>
                  </a:cubicBezTo>
                  <a:cubicBezTo>
                    <a:pt x="26" y="6"/>
                    <a:pt x="28" y="5"/>
                    <a:pt x="28" y="3"/>
                  </a:cubicBezTo>
                  <a:cubicBezTo>
                    <a:pt x="28" y="1"/>
                    <a:pt x="26" y="0"/>
                    <a:pt x="24" y="0"/>
                  </a:cubicBezTo>
                  <a:close/>
                  <a:moveTo>
                    <a:pt x="24" y="0"/>
                  </a:moveTo>
                  <a:cubicBezTo>
                    <a:pt x="24" y="0"/>
                    <a:pt x="24" y="0"/>
                    <a:pt x="24" y="0"/>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28" name="Freeform 8"/>
            <p:cNvSpPr>
              <a:spLocks noEditPoints="1"/>
            </p:cNvSpPr>
            <p:nvPr/>
          </p:nvSpPr>
          <p:spPr bwMode="auto">
            <a:xfrm>
              <a:off x="3396771" y="1999701"/>
              <a:ext cx="90939" cy="89802"/>
            </a:xfrm>
            <a:custGeom>
              <a:avLst/>
              <a:gdLst/>
              <a:ahLst/>
              <a:cxnLst>
                <a:cxn ang="0">
                  <a:pos x="12" y="6"/>
                </a:cxn>
                <a:cxn ang="0">
                  <a:pos x="6" y="12"/>
                </a:cxn>
                <a:cxn ang="0">
                  <a:pos x="0" y="6"/>
                </a:cxn>
                <a:cxn ang="0">
                  <a:pos x="6" y="0"/>
                </a:cxn>
                <a:cxn ang="0">
                  <a:pos x="12" y="6"/>
                </a:cxn>
                <a:cxn ang="0">
                  <a:pos x="12" y="6"/>
                </a:cxn>
                <a:cxn ang="0">
                  <a:pos x="12" y="6"/>
                </a:cxn>
              </a:cxnLst>
              <a:rect l="0" t="0" r="r" b="b"/>
              <a:pathLst>
                <a:path w="12" h="12">
                  <a:moveTo>
                    <a:pt x="12" y="6"/>
                  </a:moveTo>
                  <a:cubicBezTo>
                    <a:pt x="12" y="10"/>
                    <a:pt x="9" y="12"/>
                    <a:pt x="6" y="12"/>
                  </a:cubicBezTo>
                  <a:cubicBezTo>
                    <a:pt x="3" y="12"/>
                    <a:pt x="0" y="10"/>
                    <a:pt x="0" y="6"/>
                  </a:cubicBezTo>
                  <a:cubicBezTo>
                    <a:pt x="0" y="3"/>
                    <a:pt x="3" y="0"/>
                    <a:pt x="6" y="0"/>
                  </a:cubicBezTo>
                  <a:cubicBezTo>
                    <a:pt x="9" y="0"/>
                    <a:pt x="12" y="3"/>
                    <a:pt x="12" y="6"/>
                  </a:cubicBezTo>
                  <a:close/>
                  <a:moveTo>
                    <a:pt x="12" y="6"/>
                  </a:moveTo>
                  <a:cubicBezTo>
                    <a:pt x="12" y="6"/>
                    <a:pt x="12" y="6"/>
                    <a:pt x="12" y="6"/>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29" name="Freeform 9"/>
            <p:cNvSpPr>
              <a:spLocks noEditPoints="1"/>
            </p:cNvSpPr>
            <p:nvPr/>
          </p:nvSpPr>
          <p:spPr bwMode="auto">
            <a:xfrm>
              <a:off x="3518402" y="2021299"/>
              <a:ext cx="211432" cy="52290"/>
            </a:xfrm>
            <a:custGeom>
              <a:avLst/>
              <a:gdLst/>
              <a:ahLst/>
              <a:cxnLst>
                <a:cxn ang="0">
                  <a:pos x="24" y="0"/>
                </a:cxn>
                <a:cxn ang="0">
                  <a:pos x="4" y="0"/>
                </a:cxn>
                <a:cxn ang="0">
                  <a:pos x="0" y="3"/>
                </a:cxn>
                <a:cxn ang="0">
                  <a:pos x="4" y="7"/>
                </a:cxn>
                <a:cxn ang="0">
                  <a:pos x="24" y="7"/>
                </a:cxn>
                <a:cxn ang="0">
                  <a:pos x="28" y="3"/>
                </a:cxn>
                <a:cxn ang="0">
                  <a:pos x="24" y="0"/>
                </a:cxn>
                <a:cxn ang="0">
                  <a:pos x="24" y="0"/>
                </a:cxn>
                <a:cxn ang="0">
                  <a:pos x="24" y="0"/>
                </a:cxn>
              </a:cxnLst>
              <a:rect l="0" t="0" r="r" b="b"/>
              <a:pathLst>
                <a:path w="28" h="7">
                  <a:moveTo>
                    <a:pt x="24" y="0"/>
                  </a:moveTo>
                  <a:cubicBezTo>
                    <a:pt x="4" y="0"/>
                    <a:pt x="4" y="0"/>
                    <a:pt x="4" y="0"/>
                  </a:cubicBezTo>
                  <a:cubicBezTo>
                    <a:pt x="2" y="0"/>
                    <a:pt x="0" y="1"/>
                    <a:pt x="0" y="3"/>
                  </a:cubicBezTo>
                  <a:cubicBezTo>
                    <a:pt x="0" y="5"/>
                    <a:pt x="2" y="7"/>
                    <a:pt x="4" y="7"/>
                  </a:cubicBezTo>
                  <a:cubicBezTo>
                    <a:pt x="24" y="7"/>
                    <a:pt x="24" y="7"/>
                    <a:pt x="24" y="7"/>
                  </a:cubicBezTo>
                  <a:cubicBezTo>
                    <a:pt x="26" y="7"/>
                    <a:pt x="28" y="5"/>
                    <a:pt x="28" y="3"/>
                  </a:cubicBezTo>
                  <a:cubicBezTo>
                    <a:pt x="28" y="1"/>
                    <a:pt x="26" y="0"/>
                    <a:pt x="24" y="0"/>
                  </a:cubicBezTo>
                  <a:close/>
                  <a:moveTo>
                    <a:pt x="24" y="0"/>
                  </a:moveTo>
                  <a:cubicBezTo>
                    <a:pt x="24" y="0"/>
                    <a:pt x="24" y="0"/>
                    <a:pt x="24" y="0"/>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30" name="Freeform 10"/>
            <p:cNvSpPr>
              <a:spLocks noEditPoints="1"/>
            </p:cNvSpPr>
            <p:nvPr/>
          </p:nvSpPr>
          <p:spPr bwMode="auto">
            <a:xfrm>
              <a:off x="3396771" y="2133836"/>
              <a:ext cx="90939" cy="96622"/>
            </a:xfrm>
            <a:custGeom>
              <a:avLst/>
              <a:gdLst/>
              <a:ahLst/>
              <a:cxnLst>
                <a:cxn ang="0">
                  <a:pos x="12" y="7"/>
                </a:cxn>
                <a:cxn ang="0">
                  <a:pos x="6" y="13"/>
                </a:cxn>
                <a:cxn ang="0">
                  <a:pos x="0" y="7"/>
                </a:cxn>
                <a:cxn ang="0">
                  <a:pos x="6" y="0"/>
                </a:cxn>
                <a:cxn ang="0">
                  <a:pos x="12" y="7"/>
                </a:cxn>
                <a:cxn ang="0">
                  <a:pos x="12" y="7"/>
                </a:cxn>
                <a:cxn ang="0">
                  <a:pos x="12" y="7"/>
                </a:cxn>
              </a:cxnLst>
              <a:rect l="0" t="0" r="r" b="b"/>
              <a:pathLst>
                <a:path w="12" h="13">
                  <a:moveTo>
                    <a:pt x="12" y="7"/>
                  </a:moveTo>
                  <a:cubicBezTo>
                    <a:pt x="12" y="10"/>
                    <a:pt x="9" y="13"/>
                    <a:pt x="6" y="13"/>
                  </a:cubicBezTo>
                  <a:cubicBezTo>
                    <a:pt x="3" y="13"/>
                    <a:pt x="0" y="10"/>
                    <a:pt x="0" y="7"/>
                  </a:cubicBezTo>
                  <a:cubicBezTo>
                    <a:pt x="0" y="3"/>
                    <a:pt x="3" y="0"/>
                    <a:pt x="6" y="0"/>
                  </a:cubicBezTo>
                  <a:cubicBezTo>
                    <a:pt x="9" y="0"/>
                    <a:pt x="12" y="3"/>
                    <a:pt x="12" y="7"/>
                  </a:cubicBezTo>
                  <a:close/>
                  <a:moveTo>
                    <a:pt x="12" y="7"/>
                  </a:moveTo>
                  <a:cubicBezTo>
                    <a:pt x="12" y="7"/>
                    <a:pt x="12" y="7"/>
                    <a:pt x="12" y="7"/>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31" name="Freeform 11"/>
            <p:cNvSpPr>
              <a:spLocks noEditPoints="1"/>
            </p:cNvSpPr>
            <p:nvPr/>
          </p:nvSpPr>
          <p:spPr bwMode="auto">
            <a:xfrm>
              <a:off x="3518402" y="2156571"/>
              <a:ext cx="211432" cy="52290"/>
            </a:xfrm>
            <a:custGeom>
              <a:avLst/>
              <a:gdLst/>
              <a:ahLst/>
              <a:cxnLst>
                <a:cxn ang="0">
                  <a:pos x="24" y="0"/>
                </a:cxn>
                <a:cxn ang="0">
                  <a:pos x="4" y="0"/>
                </a:cxn>
                <a:cxn ang="0">
                  <a:pos x="0" y="4"/>
                </a:cxn>
                <a:cxn ang="0">
                  <a:pos x="4" y="7"/>
                </a:cxn>
                <a:cxn ang="0">
                  <a:pos x="24" y="7"/>
                </a:cxn>
                <a:cxn ang="0">
                  <a:pos x="28" y="4"/>
                </a:cxn>
                <a:cxn ang="0">
                  <a:pos x="24" y="0"/>
                </a:cxn>
                <a:cxn ang="0">
                  <a:pos x="24" y="0"/>
                </a:cxn>
                <a:cxn ang="0">
                  <a:pos x="24" y="0"/>
                </a:cxn>
              </a:cxnLst>
              <a:rect l="0" t="0" r="r" b="b"/>
              <a:pathLst>
                <a:path w="28" h="7">
                  <a:moveTo>
                    <a:pt x="24" y="0"/>
                  </a:moveTo>
                  <a:cubicBezTo>
                    <a:pt x="4" y="0"/>
                    <a:pt x="4" y="0"/>
                    <a:pt x="4" y="0"/>
                  </a:cubicBezTo>
                  <a:cubicBezTo>
                    <a:pt x="2" y="0"/>
                    <a:pt x="0" y="2"/>
                    <a:pt x="0" y="4"/>
                  </a:cubicBezTo>
                  <a:cubicBezTo>
                    <a:pt x="0" y="5"/>
                    <a:pt x="2" y="7"/>
                    <a:pt x="4" y="7"/>
                  </a:cubicBezTo>
                  <a:cubicBezTo>
                    <a:pt x="24" y="7"/>
                    <a:pt x="24" y="7"/>
                    <a:pt x="24" y="7"/>
                  </a:cubicBezTo>
                  <a:cubicBezTo>
                    <a:pt x="26" y="7"/>
                    <a:pt x="28" y="5"/>
                    <a:pt x="28" y="4"/>
                  </a:cubicBezTo>
                  <a:cubicBezTo>
                    <a:pt x="28" y="2"/>
                    <a:pt x="26" y="0"/>
                    <a:pt x="24" y="0"/>
                  </a:cubicBezTo>
                  <a:close/>
                  <a:moveTo>
                    <a:pt x="24" y="0"/>
                  </a:moveTo>
                  <a:cubicBezTo>
                    <a:pt x="24" y="0"/>
                    <a:pt x="24" y="0"/>
                    <a:pt x="24" y="0"/>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0" name="Group 79"/>
          <p:cNvGrpSpPr/>
          <p:nvPr/>
        </p:nvGrpSpPr>
        <p:grpSpPr>
          <a:xfrm>
            <a:off x="2334759" y="2314589"/>
            <a:ext cx="778990" cy="801523"/>
            <a:chOff x="1222376" y="1701801"/>
            <a:chExt cx="768350" cy="790576"/>
          </a:xfrm>
          <a:solidFill>
            <a:schemeClr val="bg1"/>
          </a:solidFill>
        </p:grpSpPr>
        <p:sp>
          <p:nvSpPr>
            <p:cNvPr id="5135" name="Freeform 15"/>
            <p:cNvSpPr>
              <a:spLocks noEditPoints="1"/>
            </p:cNvSpPr>
            <p:nvPr/>
          </p:nvSpPr>
          <p:spPr bwMode="auto">
            <a:xfrm>
              <a:off x="1222376" y="1701801"/>
              <a:ext cx="419100" cy="688975"/>
            </a:xfrm>
            <a:custGeom>
              <a:avLst/>
              <a:gdLst/>
              <a:ahLst/>
              <a:cxnLst>
                <a:cxn ang="0">
                  <a:pos x="26" y="61"/>
                </a:cxn>
                <a:cxn ang="0">
                  <a:pos x="35" y="38"/>
                </a:cxn>
                <a:cxn ang="0">
                  <a:pos x="54" y="29"/>
                </a:cxn>
                <a:cxn ang="0">
                  <a:pos x="38" y="3"/>
                </a:cxn>
                <a:cxn ang="0">
                  <a:pos x="32" y="0"/>
                </a:cxn>
                <a:cxn ang="0">
                  <a:pos x="27" y="3"/>
                </a:cxn>
                <a:cxn ang="0">
                  <a:pos x="0" y="56"/>
                </a:cxn>
                <a:cxn ang="0">
                  <a:pos x="32" y="89"/>
                </a:cxn>
                <a:cxn ang="0">
                  <a:pos x="40" y="87"/>
                </a:cxn>
                <a:cxn ang="0">
                  <a:pos x="35" y="83"/>
                </a:cxn>
                <a:cxn ang="0">
                  <a:pos x="26" y="61"/>
                </a:cxn>
                <a:cxn ang="0">
                  <a:pos x="21" y="74"/>
                </a:cxn>
                <a:cxn ang="0">
                  <a:pos x="18" y="76"/>
                </a:cxn>
                <a:cxn ang="0">
                  <a:pos x="15" y="75"/>
                </a:cxn>
                <a:cxn ang="0">
                  <a:pos x="7" y="48"/>
                </a:cxn>
                <a:cxn ang="0">
                  <a:pos x="12" y="45"/>
                </a:cxn>
                <a:cxn ang="0">
                  <a:pos x="15" y="50"/>
                </a:cxn>
                <a:cxn ang="0">
                  <a:pos x="20" y="68"/>
                </a:cxn>
                <a:cxn ang="0">
                  <a:pos x="21" y="74"/>
                </a:cxn>
                <a:cxn ang="0">
                  <a:pos x="21" y="74"/>
                </a:cxn>
                <a:cxn ang="0">
                  <a:pos x="21" y="74"/>
                </a:cxn>
              </a:cxnLst>
              <a:rect l="0" t="0" r="r" b="b"/>
              <a:pathLst>
                <a:path w="54" h="89">
                  <a:moveTo>
                    <a:pt x="26" y="61"/>
                  </a:moveTo>
                  <a:cubicBezTo>
                    <a:pt x="26" y="52"/>
                    <a:pt x="29" y="44"/>
                    <a:pt x="35" y="38"/>
                  </a:cubicBezTo>
                  <a:cubicBezTo>
                    <a:pt x="40" y="33"/>
                    <a:pt x="47" y="30"/>
                    <a:pt x="54" y="29"/>
                  </a:cubicBezTo>
                  <a:cubicBezTo>
                    <a:pt x="49" y="19"/>
                    <a:pt x="42" y="9"/>
                    <a:pt x="38" y="3"/>
                  </a:cubicBezTo>
                  <a:cubicBezTo>
                    <a:pt x="36" y="1"/>
                    <a:pt x="34" y="0"/>
                    <a:pt x="32" y="0"/>
                  </a:cubicBezTo>
                  <a:cubicBezTo>
                    <a:pt x="30" y="0"/>
                    <a:pt x="28" y="1"/>
                    <a:pt x="27" y="3"/>
                  </a:cubicBezTo>
                  <a:cubicBezTo>
                    <a:pt x="18" y="16"/>
                    <a:pt x="0" y="43"/>
                    <a:pt x="0" y="56"/>
                  </a:cubicBezTo>
                  <a:cubicBezTo>
                    <a:pt x="0" y="74"/>
                    <a:pt x="14" y="89"/>
                    <a:pt x="32" y="89"/>
                  </a:cubicBezTo>
                  <a:cubicBezTo>
                    <a:pt x="35" y="89"/>
                    <a:pt x="38" y="88"/>
                    <a:pt x="40" y="87"/>
                  </a:cubicBezTo>
                  <a:cubicBezTo>
                    <a:pt x="39" y="86"/>
                    <a:pt x="37" y="85"/>
                    <a:pt x="35" y="83"/>
                  </a:cubicBezTo>
                  <a:cubicBezTo>
                    <a:pt x="29" y="77"/>
                    <a:pt x="26" y="69"/>
                    <a:pt x="26" y="61"/>
                  </a:cubicBezTo>
                  <a:close/>
                  <a:moveTo>
                    <a:pt x="21" y="74"/>
                  </a:moveTo>
                  <a:cubicBezTo>
                    <a:pt x="20" y="76"/>
                    <a:pt x="19" y="76"/>
                    <a:pt x="18" y="76"/>
                  </a:cubicBezTo>
                  <a:cubicBezTo>
                    <a:pt x="17" y="76"/>
                    <a:pt x="15" y="76"/>
                    <a:pt x="15" y="75"/>
                  </a:cubicBezTo>
                  <a:cubicBezTo>
                    <a:pt x="2" y="64"/>
                    <a:pt x="6" y="48"/>
                    <a:pt x="7" y="48"/>
                  </a:cubicBezTo>
                  <a:cubicBezTo>
                    <a:pt x="7" y="45"/>
                    <a:pt x="10" y="44"/>
                    <a:pt x="12" y="45"/>
                  </a:cubicBezTo>
                  <a:cubicBezTo>
                    <a:pt x="14" y="45"/>
                    <a:pt x="16" y="48"/>
                    <a:pt x="15" y="50"/>
                  </a:cubicBezTo>
                  <a:cubicBezTo>
                    <a:pt x="15" y="51"/>
                    <a:pt x="12" y="61"/>
                    <a:pt x="20" y="68"/>
                  </a:cubicBezTo>
                  <a:cubicBezTo>
                    <a:pt x="22" y="70"/>
                    <a:pt x="23" y="73"/>
                    <a:pt x="21" y="74"/>
                  </a:cubicBezTo>
                  <a:close/>
                  <a:moveTo>
                    <a:pt x="21" y="74"/>
                  </a:moveTo>
                  <a:cubicBezTo>
                    <a:pt x="21" y="74"/>
                    <a:pt x="21" y="74"/>
                    <a:pt x="21" y="74"/>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36" name="Freeform 16"/>
            <p:cNvSpPr>
              <a:spLocks noEditPoints="1"/>
            </p:cNvSpPr>
            <p:nvPr/>
          </p:nvSpPr>
          <p:spPr bwMode="auto">
            <a:xfrm>
              <a:off x="1547814" y="2174876"/>
              <a:ext cx="133350" cy="123825"/>
            </a:xfrm>
            <a:custGeom>
              <a:avLst/>
              <a:gdLst/>
              <a:ahLst/>
              <a:cxnLst>
                <a:cxn ang="0">
                  <a:pos x="14" y="11"/>
                </a:cxn>
                <a:cxn ang="0">
                  <a:pos x="5" y="2"/>
                </a:cxn>
                <a:cxn ang="0">
                  <a:pos x="2" y="0"/>
                </a:cxn>
                <a:cxn ang="0">
                  <a:pos x="0" y="4"/>
                </a:cxn>
                <a:cxn ang="0">
                  <a:pos x="13" y="16"/>
                </a:cxn>
                <a:cxn ang="0">
                  <a:pos x="14" y="16"/>
                </a:cxn>
                <a:cxn ang="0">
                  <a:pos x="16" y="14"/>
                </a:cxn>
                <a:cxn ang="0">
                  <a:pos x="14" y="11"/>
                </a:cxn>
                <a:cxn ang="0">
                  <a:pos x="14" y="11"/>
                </a:cxn>
                <a:cxn ang="0">
                  <a:pos x="14" y="11"/>
                </a:cxn>
              </a:cxnLst>
              <a:rect l="0" t="0" r="r" b="b"/>
              <a:pathLst>
                <a:path w="17" h="16">
                  <a:moveTo>
                    <a:pt x="14" y="11"/>
                  </a:moveTo>
                  <a:cubicBezTo>
                    <a:pt x="7" y="9"/>
                    <a:pt x="5" y="3"/>
                    <a:pt x="5" y="2"/>
                  </a:cubicBezTo>
                  <a:cubicBezTo>
                    <a:pt x="5" y="1"/>
                    <a:pt x="4" y="0"/>
                    <a:pt x="2" y="0"/>
                  </a:cubicBezTo>
                  <a:cubicBezTo>
                    <a:pt x="1" y="1"/>
                    <a:pt x="0" y="2"/>
                    <a:pt x="0" y="4"/>
                  </a:cubicBezTo>
                  <a:cubicBezTo>
                    <a:pt x="0" y="4"/>
                    <a:pt x="3" y="14"/>
                    <a:pt x="13" y="16"/>
                  </a:cubicBezTo>
                  <a:cubicBezTo>
                    <a:pt x="13" y="16"/>
                    <a:pt x="14" y="16"/>
                    <a:pt x="14" y="16"/>
                  </a:cubicBezTo>
                  <a:cubicBezTo>
                    <a:pt x="15" y="16"/>
                    <a:pt x="16" y="15"/>
                    <a:pt x="16" y="14"/>
                  </a:cubicBezTo>
                  <a:cubicBezTo>
                    <a:pt x="17" y="12"/>
                    <a:pt x="16" y="11"/>
                    <a:pt x="14" y="11"/>
                  </a:cubicBezTo>
                  <a:close/>
                  <a:moveTo>
                    <a:pt x="14" y="11"/>
                  </a:moveTo>
                  <a:cubicBezTo>
                    <a:pt x="14" y="11"/>
                    <a:pt x="14" y="11"/>
                    <a:pt x="14" y="11"/>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37" name="Freeform 17"/>
            <p:cNvSpPr>
              <a:spLocks noEditPoints="1"/>
            </p:cNvSpPr>
            <p:nvPr/>
          </p:nvSpPr>
          <p:spPr bwMode="auto">
            <a:xfrm>
              <a:off x="1470026" y="1973264"/>
              <a:ext cx="520700" cy="519113"/>
            </a:xfrm>
            <a:custGeom>
              <a:avLst/>
              <a:gdLst/>
              <a:ahLst/>
              <a:cxnLst>
                <a:cxn ang="0">
                  <a:pos x="66" y="54"/>
                </a:cxn>
                <a:cxn ang="0">
                  <a:pos x="55" y="44"/>
                </a:cxn>
                <a:cxn ang="0">
                  <a:pos x="50" y="44"/>
                </a:cxn>
                <a:cxn ang="0">
                  <a:pos x="47" y="41"/>
                </a:cxn>
                <a:cxn ang="0">
                  <a:pos x="44" y="7"/>
                </a:cxn>
                <a:cxn ang="0">
                  <a:pos x="26" y="0"/>
                </a:cxn>
                <a:cxn ang="0">
                  <a:pos x="7" y="7"/>
                </a:cxn>
                <a:cxn ang="0">
                  <a:pos x="0" y="26"/>
                </a:cxn>
                <a:cxn ang="0">
                  <a:pos x="7" y="44"/>
                </a:cxn>
                <a:cxn ang="0">
                  <a:pos x="26" y="52"/>
                </a:cxn>
                <a:cxn ang="0">
                  <a:pos x="41" y="47"/>
                </a:cxn>
                <a:cxn ang="0">
                  <a:pos x="44" y="50"/>
                </a:cxn>
                <a:cxn ang="0">
                  <a:pos x="44" y="55"/>
                </a:cxn>
                <a:cxn ang="0">
                  <a:pos x="54" y="66"/>
                </a:cxn>
                <a:cxn ang="0">
                  <a:pos x="60" y="66"/>
                </a:cxn>
                <a:cxn ang="0">
                  <a:pos x="66" y="60"/>
                </a:cxn>
                <a:cxn ang="0">
                  <a:pos x="67" y="57"/>
                </a:cxn>
                <a:cxn ang="0">
                  <a:pos x="66" y="54"/>
                </a:cxn>
                <a:cxn ang="0">
                  <a:pos x="39" y="39"/>
                </a:cxn>
                <a:cxn ang="0">
                  <a:pos x="26" y="44"/>
                </a:cxn>
                <a:cxn ang="0">
                  <a:pos x="13" y="39"/>
                </a:cxn>
                <a:cxn ang="0">
                  <a:pos x="8" y="26"/>
                </a:cxn>
                <a:cxn ang="0">
                  <a:pos x="10" y="17"/>
                </a:cxn>
                <a:cxn ang="0">
                  <a:pos x="13" y="13"/>
                </a:cxn>
                <a:cxn ang="0">
                  <a:pos x="14" y="13"/>
                </a:cxn>
                <a:cxn ang="0">
                  <a:pos x="26" y="8"/>
                </a:cxn>
                <a:cxn ang="0">
                  <a:pos x="39" y="13"/>
                </a:cxn>
                <a:cxn ang="0">
                  <a:pos x="40" y="15"/>
                </a:cxn>
                <a:cxn ang="0">
                  <a:pos x="39" y="39"/>
                </a:cxn>
                <a:cxn ang="0">
                  <a:pos x="39" y="39"/>
                </a:cxn>
                <a:cxn ang="0">
                  <a:pos x="39" y="39"/>
                </a:cxn>
              </a:cxnLst>
              <a:rect l="0" t="0" r="r" b="b"/>
              <a:pathLst>
                <a:path w="67" h="67">
                  <a:moveTo>
                    <a:pt x="66" y="54"/>
                  </a:moveTo>
                  <a:cubicBezTo>
                    <a:pt x="55" y="44"/>
                    <a:pt x="55" y="44"/>
                    <a:pt x="55" y="44"/>
                  </a:cubicBezTo>
                  <a:cubicBezTo>
                    <a:pt x="54" y="42"/>
                    <a:pt x="51" y="42"/>
                    <a:pt x="50" y="44"/>
                  </a:cubicBezTo>
                  <a:cubicBezTo>
                    <a:pt x="47" y="41"/>
                    <a:pt x="47" y="41"/>
                    <a:pt x="47" y="41"/>
                  </a:cubicBezTo>
                  <a:cubicBezTo>
                    <a:pt x="54" y="31"/>
                    <a:pt x="53" y="17"/>
                    <a:pt x="44" y="7"/>
                  </a:cubicBezTo>
                  <a:cubicBezTo>
                    <a:pt x="39" y="2"/>
                    <a:pt x="33" y="0"/>
                    <a:pt x="26" y="0"/>
                  </a:cubicBezTo>
                  <a:cubicBezTo>
                    <a:pt x="19" y="0"/>
                    <a:pt x="12" y="2"/>
                    <a:pt x="7" y="7"/>
                  </a:cubicBezTo>
                  <a:cubicBezTo>
                    <a:pt x="2" y="12"/>
                    <a:pt x="0" y="19"/>
                    <a:pt x="0" y="26"/>
                  </a:cubicBezTo>
                  <a:cubicBezTo>
                    <a:pt x="0" y="33"/>
                    <a:pt x="2" y="39"/>
                    <a:pt x="7" y="44"/>
                  </a:cubicBezTo>
                  <a:cubicBezTo>
                    <a:pt x="12" y="49"/>
                    <a:pt x="19" y="52"/>
                    <a:pt x="26" y="52"/>
                  </a:cubicBezTo>
                  <a:cubicBezTo>
                    <a:pt x="31" y="52"/>
                    <a:pt x="37" y="50"/>
                    <a:pt x="41" y="47"/>
                  </a:cubicBezTo>
                  <a:cubicBezTo>
                    <a:pt x="44" y="50"/>
                    <a:pt x="44" y="50"/>
                    <a:pt x="44" y="50"/>
                  </a:cubicBezTo>
                  <a:cubicBezTo>
                    <a:pt x="42" y="51"/>
                    <a:pt x="42" y="54"/>
                    <a:pt x="44" y="55"/>
                  </a:cubicBezTo>
                  <a:cubicBezTo>
                    <a:pt x="54" y="66"/>
                    <a:pt x="54" y="66"/>
                    <a:pt x="54" y="66"/>
                  </a:cubicBezTo>
                  <a:cubicBezTo>
                    <a:pt x="56" y="67"/>
                    <a:pt x="59" y="67"/>
                    <a:pt x="60" y="66"/>
                  </a:cubicBezTo>
                  <a:cubicBezTo>
                    <a:pt x="66" y="60"/>
                    <a:pt x="66" y="60"/>
                    <a:pt x="66" y="60"/>
                  </a:cubicBezTo>
                  <a:cubicBezTo>
                    <a:pt x="66" y="60"/>
                    <a:pt x="67" y="59"/>
                    <a:pt x="67" y="57"/>
                  </a:cubicBezTo>
                  <a:cubicBezTo>
                    <a:pt x="67" y="56"/>
                    <a:pt x="66" y="55"/>
                    <a:pt x="66" y="54"/>
                  </a:cubicBezTo>
                  <a:close/>
                  <a:moveTo>
                    <a:pt x="39" y="39"/>
                  </a:moveTo>
                  <a:cubicBezTo>
                    <a:pt x="35" y="42"/>
                    <a:pt x="31" y="44"/>
                    <a:pt x="26" y="44"/>
                  </a:cubicBezTo>
                  <a:cubicBezTo>
                    <a:pt x="21" y="44"/>
                    <a:pt x="16" y="42"/>
                    <a:pt x="13" y="39"/>
                  </a:cubicBezTo>
                  <a:cubicBezTo>
                    <a:pt x="10" y="35"/>
                    <a:pt x="8" y="31"/>
                    <a:pt x="8" y="26"/>
                  </a:cubicBezTo>
                  <a:cubicBezTo>
                    <a:pt x="8" y="23"/>
                    <a:pt x="8" y="20"/>
                    <a:pt x="10" y="17"/>
                  </a:cubicBezTo>
                  <a:cubicBezTo>
                    <a:pt x="11" y="16"/>
                    <a:pt x="12" y="14"/>
                    <a:pt x="13" y="13"/>
                  </a:cubicBezTo>
                  <a:cubicBezTo>
                    <a:pt x="13" y="13"/>
                    <a:pt x="13" y="13"/>
                    <a:pt x="14" y="13"/>
                  </a:cubicBezTo>
                  <a:cubicBezTo>
                    <a:pt x="17" y="9"/>
                    <a:pt x="21" y="8"/>
                    <a:pt x="26" y="8"/>
                  </a:cubicBezTo>
                  <a:cubicBezTo>
                    <a:pt x="31" y="8"/>
                    <a:pt x="35" y="10"/>
                    <a:pt x="39" y="13"/>
                  </a:cubicBezTo>
                  <a:cubicBezTo>
                    <a:pt x="39" y="14"/>
                    <a:pt x="40" y="14"/>
                    <a:pt x="40" y="15"/>
                  </a:cubicBezTo>
                  <a:cubicBezTo>
                    <a:pt x="45" y="22"/>
                    <a:pt x="45" y="32"/>
                    <a:pt x="39" y="39"/>
                  </a:cubicBezTo>
                  <a:close/>
                  <a:moveTo>
                    <a:pt x="39" y="39"/>
                  </a:moveTo>
                  <a:cubicBezTo>
                    <a:pt x="39" y="39"/>
                    <a:pt x="39" y="39"/>
                    <a:pt x="39" y="39"/>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38" name="Freeform 18"/>
            <p:cNvSpPr>
              <a:spLocks noEditPoints="1"/>
            </p:cNvSpPr>
            <p:nvPr/>
          </p:nvSpPr>
          <p:spPr bwMode="auto">
            <a:xfrm>
              <a:off x="1555751" y="2112964"/>
              <a:ext cx="39688" cy="46038"/>
            </a:xfrm>
            <a:custGeom>
              <a:avLst/>
              <a:gdLst/>
              <a:ahLst/>
              <a:cxnLst>
                <a:cxn ang="0">
                  <a:pos x="5" y="3"/>
                </a:cxn>
                <a:cxn ang="0">
                  <a:pos x="2" y="6"/>
                </a:cxn>
                <a:cxn ang="0">
                  <a:pos x="0" y="3"/>
                </a:cxn>
                <a:cxn ang="0">
                  <a:pos x="2" y="0"/>
                </a:cxn>
                <a:cxn ang="0">
                  <a:pos x="5" y="3"/>
                </a:cxn>
                <a:cxn ang="0">
                  <a:pos x="5" y="3"/>
                </a:cxn>
                <a:cxn ang="0">
                  <a:pos x="5" y="3"/>
                </a:cxn>
              </a:cxnLst>
              <a:rect l="0" t="0" r="r" b="b"/>
              <a:pathLst>
                <a:path w="5" h="6">
                  <a:moveTo>
                    <a:pt x="5" y="3"/>
                  </a:moveTo>
                  <a:cubicBezTo>
                    <a:pt x="5" y="4"/>
                    <a:pt x="4" y="6"/>
                    <a:pt x="2" y="6"/>
                  </a:cubicBezTo>
                  <a:cubicBezTo>
                    <a:pt x="1" y="6"/>
                    <a:pt x="0" y="4"/>
                    <a:pt x="0" y="3"/>
                  </a:cubicBezTo>
                  <a:cubicBezTo>
                    <a:pt x="0" y="1"/>
                    <a:pt x="1" y="0"/>
                    <a:pt x="2" y="0"/>
                  </a:cubicBezTo>
                  <a:cubicBezTo>
                    <a:pt x="4" y="0"/>
                    <a:pt x="5" y="1"/>
                    <a:pt x="5" y="3"/>
                  </a:cubicBezTo>
                  <a:close/>
                  <a:moveTo>
                    <a:pt x="5" y="3"/>
                  </a:moveTo>
                  <a:cubicBezTo>
                    <a:pt x="5" y="3"/>
                    <a:pt x="5" y="3"/>
                    <a:pt x="5" y="3"/>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3" name="Group 72"/>
          <p:cNvGrpSpPr/>
          <p:nvPr/>
        </p:nvGrpSpPr>
        <p:grpSpPr>
          <a:xfrm>
            <a:off x="7144406" y="2206048"/>
            <a:ext cx="1063963" cy="1018588"/>
            <a:chOff x="5105401" y="1701801"/>
            <a:chExt cx="873880" cy="836612"/>
          </a:xfrm>
          <a:solidFill>
            <a:schemeClr val="bg1"/>
          </a:solidFill>
        </p:grpSpPr>
        <p:sp>
          <p:nvSpPr>
            <p:cNvPr id="5142" name="Freeform 22"/>
            <p:cNvSpPr>
              <a:spLocks noEditPoints="1"/>
            </p:cNvSpPr>
            <p:nvPr/>
          </p:nvSpPr>
          <p:spPr bwMode="auto">
            <a:xfrm>
              <a:off x="5105401" y="1701801"/>
              <a:ext cx="873880" cy="836612"/>
            </a:xfrm>
            <a:custGeom>
              <a:avLst/>
              <a:gdLst/>
              <a:ahLst/>
              <a:cxnLst>
                <a:cxn ang="0">
                  <a:pos x="174" y="144"/>
                </a:cxn>
                <a:cxn ang="0">
                  <a:pos x="230" y="95"/>
                </a:cxn>
                <a:cxn ang="0">
                  <a:pos x="318" y="39"/>
                </a:cxn>
                <a:cxn ang="0">
                  <a:pos x="224" y="91"/>
                </a:cxn>
                <a:cxn ang="0">
                  <a:pos x="174" y="141"/>
                </a:cxn>
                <a:cxn ang="0">
                  <a:pos x="221" y="88"/>
                </a:cxn>
                <a:cxn ang="0">
                  <a:pos x="281" y="76"/>
                </a:cxn>
                <a:cxn ang="0">
                  <a:pos x="223" y="75"/>
                </a:cxn>
                <a:cxn ang="0">
                  <a:pos x="174" y="137"/>
                </a:cxn>
                <a:cxn ang="0">
                  <a:pos x="185" y="96"/>
                </a:cxn>
                <a:cxn ang="0">
                  <a:pos x="165" y="78"/>
                </a:cxn>
                <a:cxn ang="0">
                  <a:pos x="145" y="96"/>
                </a:cxn>
                <a:cxn ang="0">
                  <a:pos x="157" y="137"/>
                </a:cxn>
                <a:cxn ang="0">
                  <a:pos x="108" y="75"/>
                </a:cxn>
                <a:cxn ang="0">
                  <a:pos x="50" y="76"/>
                </a:cxn>
                <a:cxn ang="0">
                  <a:pos x="110" y="88"/>
                </a:cxn>
                <a:cxn ang="0">
                  <a:pos x="157" y="141"/>
                </a:cxn>
                <a:cxn ang="0">
                  <a:pos x="106" y="91"/>
                </a:cxn>
                <a:cxn ang="0">
                  <a:pos x="13" y="39"/>
                </a:cxn>
                <a:cxn ang="0">
                  <a:pos x="101" y="95"/>
                </a:cxn>
                <a:cxn ang="0">
                  <a:pos x="157" y="144"/>
                </a:cxn>
                <a:cxn ang="0">
                  <a:pos x="23" y="87"/>
                </a:cxn>
                <a:cxn ang="0">
                  <a:pos x="38" y="113"/>
                </a:cxn>
                <a:cxn ang="0">
                  <a:pos x="157" y="145"/>
                </a:cxn>
                <a:cxn ang="0">
                  <a:pos x="156" y="193"/>
                </a:cxn>
                <a:cxn ang="0">
                  <a:pos x="151" y="160"/>
                </a:cxn>
                <a:cxn ang="0">
                  <a:pos x="143" y="147"/>
                </a:cxn>
                <a:cxn ang="0">
                  <a:pos x="143" y="197"/>
                </a:cxn>
                <a:cxn ang="0">
                  <a:pos x="144" y="232"/>
                </a:cxn>
                <a:cxn ang="0">
                  <a:pos x="145" y="260"/>
                </a:cxn>
                <a:cxn ang="0">
                  <a:pos x="152" y="289"/>
                </a:cxn>
                <a:cxn ang="0">
                  <a:pos x="157" y="290"/>
                </a:cxn>
                <a:cxn ang="0">
                  <a:pos x="157" y="298"/>
                </a:cxn>
                <a:cxn ang="0">
                  <a:pos x="163" y="316"/>
                </a:cxn>
                <a:cxn ang="0">
                  <a:pos x="169" y="314"/>
                </a:cxn>
                <a:cxn ang="0">
                  <a:pos x="174" y="297"/>
                </a:cxn>
                <a:cxn ang="0">
                  <a:pos x="175" y="290"/>
                </a:cxn>
                <a:cxn ang="0">
                  <a:pos x="190" y="271"/>
                </a:cxn>
                <a:cxn ang="0">
                  <a:pos x="195" y="244"/>
                </a:cxn>
                <a:cxn ang="0">
                  <a:pos x="199" y="210"/>
                </a:cxn>
                <a:cxn ang="0">
                  <a:pos x="202" y="158"/>
                </a:cxn>
                <a:cxn ang="0">
                  <a:pos x="175" y="155"/>
                </a:cxn>
                <a:cxn ang="0">
                  <a:pos x="191" y="163"/>
                </a:cxn>
                <a:cxn ang="0">
                  <a:pos x="174" y="193"/>
                </a:cxn>
                <a:cxn ang="0">
                  <a:pos x="234" y="109"/>
                </a:cxn>
                <a:cxn ang="0">
                  <a:pos x="306" y="90"/>
                </a:cxn>
                <a:cxn ang="0">
                  <a:pos x="232" y="102"/>
                </a:cxn>
                <a:cxn ang="0">
                  <a:pos x="153" y="271"/>
                </a:cxn>
                <a:cxn ang="0">
                  <a:pos x="157" y="277"/>
                </a:cxn>
                <a:cxn ang="0">
                  <a:pos x="148" y="245"/>
                </a:cxn>
                <a:cxn ang="0">
                  <a:pos x="157" y="254"/>
                </a:cxn>
                <a:cxn ang="0">
                  <a:pos x="143" y="212"/>
                </a:cxn>
                <a:cxn ang="0">
                  <a:pos x="157" y="227"/>
                </a:cxn>
                <a:cxn ang="0">
                  <a:pos x="174" y="266"/>
                </a:cxn>
                <a:cxn ang="0">
                  <a:pos x="174" y="277"/>
                </a:cxn>
                <a:cxn ang="0">
                  <a:pos x="174" y="238"/>
                </a:cxn>
                <a:cxn ang="0">
                  <a:pos x="174" y="254"/>
                </a:cxn>
                <a:cxn ang="0">
                  <a:pos x="174" y="227"/>
                </a:cxn>
                <a:cxn ang="0">
                  <a:pos x="188" y="212"/>
                </a:cxn>
                <a:cxn ang="0">
                  <a:pos x="188" y="212"/>
                </a:cxn>
              </a:cxnLst>
              <a:rect l="0" t="0" r="r" b="b"/>
              <a:pathLst>
                <a:path w="330" h="316">
                  <a:moveTo>
                    <a:pt x="232" y="102"/>
                  </a:moveTo>
                  <a:cubicBezTo>
                    <a:pt x="207" y="132"/>
                    <a:pt x="185" y="142"/>
                    <a:pt x="174" y="144"/>
                  </a:cubicBezTo>
                  <a:cubicBezTo>
                    <a:pt x="174" y="141"/>
                    <a:pt x="174" y="141"/>
                    <a:pt x="174" y="141"/>
                  </a:cubicBezTo>
                  <a:cubicBezTo>
                    <a:pt x="209" y="131"/>
                    <a:pt x="230" y="95"/>
                    <a:pt x="230" y="95"/>
                  </a:cubicBezTo>
                  <a:cubicBezTo>
                    <a:pt x="254" y="104"/>
                    <a:pt x="277" y="99"/>
                    <a:pt x="277" y="99"/>
                  </a:cubicBezTo>
                  <a:cubicBezTo>
                    <a:pt x="319" y="88"/>
                    <a:pt x="318" y="39"/>
                    <a:pt x="318" y="39"/>
                  </a:cubicBezTo>
                  <a:cubicBezTo>
                    <a:pt x="299" y="99"/>
                    <a:pt x="233" y="89"/>
                    <a:pt x="229" y="88"/>
                  </a:cubicBezTo>
                  <a:cubicBezTo>
                    <a:pt x="225" y="87"/>
                    <a:pt x="224" y="91"/>
                    <a:pt x="224" y="91"/>
                  </a:cubicBezTo>
                  <a:cubicBezTo>
                    <a:pt x="222" y="95"/>
                    <a:pt x="222" y="95"/>
                    <a:pt x="222" y="95"/>
                  </a:cubicBezTo>
                  <a:cubicBezTo>
                    <a:pt x="207" y="125"/>
                    <a:pt x="186" y="136"/>
                    <a:pt x="174" y="141"/>
                  </a:cubicBezTo>
                  <a:cubicBezTo>
                    <a:pt x="174" y="138"/>
                    <a:pt x="174" y="138"/>
                    <a:pt x="174" y="138"/>
                  </a:cubicBezTo>
                  <a:cubicBezTo>
                    <a:pt x="203" y="125"/>
                    <a:pt x="219" y="92"/>
                    <a:pt x="221" y="88"/>
                  </a:cubicBezTo>
                  <a:cubicBezTo>
                    <a:pt x="223" y="83"/>
                    <a:pt x="225" y="84"/>
                    <a:pt x="225" y="84"/>
                  </a:cubicBezTo>
                  <a:cubicBezTo>
                    <a:pt x="260" y="87"/>
                    <a:pt x="281" y="76"/>
                    <a:pt x="281" y="76"/>
                  </a:cubicBezTo>
                  <a:cubicBezTo>
                    <a:pt x="330" y="51"/>
                    <a:pt x="305" y="0"/>
                    <a:pt x="305" y="0"/>
                  </a:cubicBezTo>
                  <a:cubicBezTo>
                    <a:pt x="306" y="70"/>
                    <a:pt x="229" y="74"/>
                    <a:pt x="223" y="75"/>
                  </a:cubicBezTo>
                  <a:cubicBezTo>
                    <a:pt x="216" y="76"/>
                    <a:pt x="215" y="83"/>
                    <a:pt x="215" y="83"/>
                  </a:cubicBezTo>
                  <a:cubicBezTo>
                    <a:pt x="206" y="115"/>
                    <a:pt x="186" y="130"/>
                    <a:pt x="174" y="137"/>
                  </a:cubicBezTo>
                  <a:cubicBezTo>
                    <a:pt x="174" y="113"/>
                    <a:pt x="174" y="113"/>
                    <a:pt x="174" y="113"/>
                  </a:cubicBezTo>
                  <a:cubicBezTo>
                    <a:pt x="181" y="110"/>
                    <a:pt x="185" y="104"/>
                    <a:pt x="185" y="96"/>
                  </a:cubicBezTo>
                  <a:cubicBezTo>
                    <a:pt x="185" y="85"/>
                    <a:pt x="175" y="78"/>
                    <a:pt x="165" y="78"/>
                  </a:cubicBezTo>
                  <a:cubicBezTo>
                    <a:pt x="165" y="78"/>
                    <a:pt x="165" y="78"/>
                    <a:pt x="165" y="78"/>
                  </a:cubicBezTo>
                  <a:cubicBezTo>
                    <a:pt x="165" y="78"/>
                    <a:pt x="165" y="78"/>
                    <a:pt x="165" y="78"/>
                  </a:cubicBezTo>
                  <a:cubicBezTo>
                    <a:pt x="155" y="78"/>
                    <a:pt x="145" y="85"/>
                    <a:pt x="145" y="96"/>
                  </a:cubicBezTo>
                  <a:cubicBezTo>
                    <a:pt x="145" y="104"/>
                    <a:pt x="150" y="110"/>
                    <a:pt x="157" y="113"/>
                  </a:cubicBezTo>
                  <a:cubicBezTo>
                    <a:pt x="157" y="137"/>
                    <a:pt x="157" y="137"/>
                    <a:pt x="157" y="137"/>
                  </a:cubicBezTo>
                  <a:cubicBezTo>
                    <a:pt x="145" y="130"/>
                    <a:pt x="125" y="115"/>
                    <a:pt x="115" y="83"/>
                  </a:cubicBezTo>
                  <a:cubicBezTo>
                    <a:pt x="115" y="83"/>
                    <a:pt x="114" y="76"/>
                    <a:pt x="108" y="75"/>
                  </a:cubicBezTo>
                  <a:cubicBezTo>
                    <a:pt x="101" y="74"/>
                    <a:pt x="24" y="70"/>
                    <a:pt x="26" y="0"/>
                  </a:cubicBezTo>
                  <a:cubicBezTo>
                    <a:pt x="26" y="0"/>
                    <a:pt x="0" y="51"/>
                    <a:pt x="50" y="76"/>
                  </a:cubicBezTo>
                  <a:cubicBezTo>
                    <a:pt x="50" y="76"/>
                    <a:pt x="71" y="87"/>
                    <a:pt x="105" y="84"/>
                  </a:cubicBezTo>
                  <a:cubicBezTo>
                    <a:pt x="105" y="84"/>
                    <a:pt x="108" y="83"/>
                    <a:pt x="110" y="88"/>
                  </a:cubicBezTo>
                  <a:cubicBezTo>
                    <a:pt x="111" y="92"/>
                    <a:pt x="128" y="125"/>
                    <a:pt x="157" y="138"/>
                  </a:cubicBezTo>
                  <a:cubicBezTo>
                    <a:pt x="157" y="141"/>
                    <a:pt x="157" y="141"/>
                    <a:pt x="157" y="141"/>
                  </a:cubicBezTo>
                  <a:cubicBezTo>
                    <a:pt x="145" y="136"/>
                    <a:pt x="124" y="125"/>
                    <a:pt x="108" y="95"/>
                  </a:cubicBezTo>
                  <a:cubicBezTo>
                    <a:pt x="106" y="91"/>
                    <a:pt x="106" y="91"/>
                    <a:pt x="106" y="91"/>
                  </a:cubicBezTo>
                  <a:cubicBezTo>
                    <a:pt x="106" y="91"/>
                    <a:pt x="105" y="87"/>
                    <a:pt x="101" y="88"/>
                  </a:cubicBezTo>
                  <a:cubicBezTo>
                    <a:pt x="97" y="89"/>
                    <a:pt x="32" y="99"/>
                    <a:pt x="13" y="39"/>
                  </a:cubicBezTo>
                  <a:cubicBezTo>
                    <a:pt x="13" y="39"/>
                    <a:pt x="12" y="88"/>
                    <a:pt x="54" y="99"/>
                  </a:cubicBezTo>
                  <a:cubicBezTo>
                    <a:pt x="54" y="99"/>
                    <a:pt x="77" y="104"/>
                    <a:pt x="101" y="95"/>
                  </a:cubicBezTo>
                  <a:cubicBezTo>
                    <a:pt x="101" y="95"/>
                    <a:pt x="122" y="131"/>
                    <a:pt x="157" y="141"/>
                  </a:cubicBezTo>
                  <a:cubicBezTo>
                    <a:pt x="157" y="144"/>
                    <a:pt x="157" y="144"/>
                    <a:pt x="157" y="144"/>
                  </a:cubicBezTo>
                  <a:cubicBezTo>
                    <a:pt x="146" y="142"/>
                    <a:pt x="124" y="132"/>
                    <a:pt x="99" y="102"/>
                  </a:cubicBezTo>
                  <a:cubicBezTo>
                    <a:pt x="99" y="102"/>
                    <a:pt x="53" y="118"/>
                    <a:pt x="23" y="87"/>
                  </a:cubicBezTo>
                  <a:cubicBezTo>
                    <a:pt x="23" y="88"/>
                    <a:pt x="24" y="89"/>
                    <a:pt x="24" y="90"/>
                  </a:cubicBezTo>
                  <a:cubicBezTo>
                    <a:pt x="28" y="98"/>
                    <a:pt x="33" y="105"/>
                    <a:pt x="38" y="113"/>
                  </a:cubicBezTo>
                  <a:cubicBezTo>
                    <a:pt x="51" y="121"/>
                    <a:pt x="70" y="124"/>
                    <a:pt x="96" y="109"/>
                  </a:cubicBezTo>
                  <a:cubicBezTo>
                    <a:pt x="96" y="109"/>
                    <a:pt x="132" y="141"/>
                    <a:pt x="157" y="145"/>
                  </a:cubicBezTo>
                  <a:cubicBezTo>
                    <a:pt x="157" y="193"/>
                    <a:pt x="157" y="193"/>
                    <a:pt x="157" y="193"/>
                  </a:cubicBezTo>
                  <a:cubicBezTo>
                    <a:pt x="156" y="193"/>
                    <a:pt x="156" y="193"/>
                    <a:pt x="156" y="193"/>
                  </a:cubicBezTo>
                  <a:cubicBezTo>
                    <a:pt x="136" y="171"/>
                    <a:pt x="139" y="164"/>
                    <a:pt x="139" y="163"/>
                  </a:cubicBezTo>
                  <a:cubicBezTo>
                    <a:pt x="141" y="161"/>
                    <a:pt x="147" y="160"/>
                    <a:pt x="151" y="160"/>
                  </a:cubicBezTo>
                  <a:cubicBezTo>
                    <a:pt x="154" y="161"/>
                    <a:pt x="155" y="158"/>
                    <a:pt x="156" y="155"/>
                  </a:cubicBezTo>
                  <a:cubicBezTo>
                    <a:pt x="156" y="152"/>
                    <a:pt x="146" y="148"/>
                    <a:pt x="143" y="147"/>
                  </a:cubicBezTo>
                  <a:cubicBezTo>
                    <a:pt x="141" y="147"/>
                    <a:pt x="134" y="147"/>
                    <a:pt x="129" y="158"/>
                  </a:cubicBezTo>
                  <a:cubicBezTo>
                    <a:pt x="124" y="167"/>
                    <a:pt x="129" y="179"/>
                    <a:pt x="143" y="197"/>
                  </a:cubicBezTo>
                  <a:cubicBezTo>
                    <a:pt x="138" y="199"/>
                    <a:pt x="133" y="203"/>
                    <a:pt x="131" y="210"/>
                  </a:cubicBezTo>
                  <a:cubicBezTo>
                    <a:pt x="130" y="217"/>
                    <a:pt x="134" y="224"/>
                    <a:pt x="144" y="232"/>
                  </a:cubicBezTo>
                  <a:cubicBezTo>
                    <a:pt x="140" y="235"/>
                    <a:pt x="137" y="239"/>
                    <a:pt x="136" y="244"/>
                  </a:cubicBezTo>
                  <a:cubicBezTo>
                    <a:pt x="135" y="249"/>
                    <a:pt x="139" y="255"/>
                    <a:pt x="145" y="260"/>
                  </a:cubicBezTo>
                  <a:cubicBezTo>
                    <a:pt x="143" y="263"/>
                    <a:pt x="141" y="266"/>
                    <a:pt x="141" y="271"/>
                  </a:cubicBezTo>
                  <a:cubicBezTo>
                    <a:pt x="140" y="277"/>
                    <a:pt x="144" y="283"/>
                    <a:pt x="152" y="289"/>
                  </a:cubicBezTo>
                  <a:cubicBezTo>
                    <a:pt x="153" y="290"/>
                    <a:pt x="154" y="290"/>
                    <a:pt x="156" y="290"/>
                  </a:cubicBezTo>
                  <a:cubicBezTo>
                    <a:pt x="156" y="290"/>
                    <a:pt x="156" y="290"/>
                    <a:pt x="157" y="290"/>
                  </a:cubicBezTo>
                  <a:cubicBezTo>
                    <a:pt x="157" y="297"/>
                    <a:pt x="157" y="297"/>
                    <a:pt x="157" y="297"/>
                  </a:cubicBezTo>
                  <a:cubicBezTo>
                    <a:pt x="157" y="298"/>
                    <a:pt x="157" y="298"/>
                    <a:pt x="157" y="298"/>
                  </a:cubicBezTo>
                  <a:cubicBezTo>
                    <a:pt x="161" y="314"/>
                    <a:pt x="161" y="314"/>
                    <a:pt x="161" y="314"/>
                  </a:cubicBezTo>
                  <a:cubicBezTo>
                    <a:pt x="161" y="315"/>
                    <a:pt x="162" y="316"/>
                    <a:pt x="163" y="316"/>
                  </a:cubicBezTo>
                  <a:cubicBezTo>
                    <a:pt x="167" y="316"/>
                    <a:pt x="167" y="316"/>
                    <a:pt x="167" y="316"/>
                  </a:cubicBezTo>
                  <a:cubicBezTo>
                    <a:pt x="168" y="316"/>
                    <a:pt x="169" y="315"/>
                    <a:pt x="169" y="314"/>
                  </a:cubicBezTo>
                  <a:cubicBezTo>
                    <a:pt x="174" y="298"/>
                    <a:pt x="174" y="298"/>
                    <a:pt x="174" y="298"/>
                  </a:cubicBezTo>
                  <a:cubicBezTo>
                    <a:pt x="174" y="298"/>
                    <a:pt x="174" y="298"/>
                    <a:pt x="174" y="297"/>
                  </a:cubicBezTo>
                  <a:cubicBezTo>
                    <a:pt x="174" y="290"/>
                    <a:pt x="174" y="290"/>
                    <a:pt x="174" y="290"/>
                  </a:cubicBezTo>
                  <a:cubicBezTo>
                    <a:pt x="174" y="290"/>
                    <a:pt x="175" y="290"/>
                    <a:pt x="175" y="290"/>
                  </a:cubicBezTo>
                  <a:cubicBezTo>
                    <a:pt x="176" y="290"/>
                    <a:pt x="177" y="290"/>
                    <a:pt x="178" y="289"/>
                  </a:cubicBezTo>
                  <a:cubicBezTo>
                    <a:pt x="186" y="283"/>
                    <a:pt x="190" y="277"/>
                    <a:pt x="190" y="271"/>
                  </a:cubicBezTo>
                  <a:cubicBezTo>
                    <a:pt x="190" y="266"/>
                    <a:pt x="188" y="263"/>
                    <a:pt x="185" y="260"/>
                  </a:cubicBezTo>
                  <a:cubicBezTo>
                    <a:pt x="192" y="255"/>
                    <a:pt x="195" y="249"/>
                    <a:pt x="195" y="244"/>
                  </a:cubicBezTo>
                  <a:cubicBezTo>
                    <a:pt x="194" y="239"/>
                    <a:pt x="191" y="235"/>
                    <a:pt x="187" y="232"/>
                  </a:cubicBezTo>
                  <a:cubicBezTo>
                    <a:pt x="197" y="224"/>
                    <a:pt x="201" y="217"/>
                    <a:pt x="199" y="210"/>
                  </a:cubicBezTo>
                  <a:cubicBezTo>
                    <a:pt x="198" y="203"/>
                    <a:pt x="193" y="199"/>
                    <a:pt x="187" y="197"/>
                  </a:cubicBezTo>
                  <a:cubicBezTo>
                    <a:pt x="202" y="179"/>
                    <a:pt x="207" y="167"/>
                    <a:pt x="202" y="158"/>
                  </a:cubicBezTo>
                  <a:cubicBezTo>
                    <a:pt x="196" y="147"/>
                    <a:pt x="189" y="147"/>
                    <a:pt x="188" y="147"/>
                  </a:cubicBezTo>
                  <a:cubicBezTo>
                    <a:pt x="184" y="148"/>
                    <a:pt x="175" y="152"/>
                    <a:pt x="175" y="155"/>
                  </a:cubicBezTo>
                  <a:cubicBezTo>
                    <a:pt x="175" y="158"/>
                    <a:pt x="177" y="161"/>
                    <a:pt x="180" y="160"/>
                  </a:cubicBezTo>
                  <a:cubicBezTo>
                    <a:pt x="183" y="160"/>
                    <a:pt x="190" y="161"/>
                    <a:pt x="191" y="163"/>
                  </a:cubicBezTo>
                  <a:cubicBezTo>
                    <a:pt x="192" y="164"/>
                    <a:pt x="194" y="171"/>
                    <a:pt x="175" y="193"/>
                  </a:cubicBezTo>
                  <a:cubicBezTo>
                    <a:pt x="175" y="193"/>
                    <a:pt x="174" y="193"/>
                    <a:pt x="174" y="193"/>
                  </a:cubicBezTo>
                  <a:cubicBezTo>
                    <a:pt x="174" y="145"/>
                    <a:pt x="174" y="145"/>
                    <a:pt x="174" y="145"/>
                  </a:cubicBezTo>
                  <a:cubicBezTo>
                    <a:pt x="199" y="141"/>
                    <a:pt x="234" y="109"/>
                    <a:pt x="234" y="109"/>
                  </a:cubicBezTo>
                  <a:cubicBezTo>
                    <a:pt x="261" y="124"/>
                    <a:pt x="280" y="121"/>
                    <a:pt x="293" y="113"/>
                  </a:cubicBezTo>
                  <a:cubicBezTo>
                    <a:pt x="298" y="105"/>
                    <a:pt x="302" y="98"/>
                    <a:pt x="306" y="90"/>
                  </a:cubicBezTo>
                  <a:cubicBezTo>
                    <a:pt x="307" y="89"/>
                    <a:pt x="307" y="88"/>
                    <a:pt x="308" y="87"/>
                  </a:cubicBezTo>
                  <a:cubicBezTo>
                    <a:pt x="278" y="118"/>
                    <a:pt x="232" y="102"/>
                    <a:pt x="232" y="102"/>
                  </a:cubicBezTo>
                  <a:close/>
                  <a:moveTo>
                    <a:pt x="157" y="277"/>
                  </a:moveTo>
                  <a:cubicBezTo>
                    <a:pt x="154" y="275"/>
                    <a:pt x="152" y="273"/>
                    <a:pt x="153" y="271"/>
                  </a:cubicBezTo>
                  <a:cubicBezTo>
                    <a:pt x="153" y="269"/>
                    <a:pt x="156" y="267"/>
                    <a:pt x="157" y="266"/>
                  </a:cubicBezTo>
                  <a:lnTo>
                    <a:pt x="157" y="277"/>
                  </a:lnTo>
                  <a:close/>
                  <a:moveTo>
                    <a:pt x="157" y="254"/>
                  </a:moveTo>
                  <a:cubicBezTo>
                    <a:pt x="149" y="249"/>
                    <a:pt x="148" y="246"/>
                    <a:pt x="148" y="245"/>
                  </a:cubicBezTo>
                  <a:cubicBezTo>
                    <a:pt x="148" y="243"/>
                    <a:pt x="153" y="240"/>
                    <a:pt x="157" y="238"/>
                  </a:cubicBezTo>
                  <a:lnTo>
                    <a:pt x="157" y="254"/>
                  </a:lnTo>
                  <a:close/>
                  <a:moveTo>
                    <a:pt x="157" y="227"/>
                  </a:moveTo>
                  <a:cubicBezTo>
                    <a:pt x="143" y="217"/>
                    <a:pt x="143" y="213"/>
                    <a:pt x="143" y="212"/>
                  </a:cubicBezTo>
                  <a:cubicBezTo>
                    <a:pt x="144" y="207"/>
                    <a:pt x="156" y="205"/>
                    <a:pt x="157" y="205"/>
                  </a:cubicBezTo>
                  <a:lnTo>
                    <a:pt x="157" y="227"/>
                  </a:lnTo>
                  <a:close/>
                  <a:moveTo>
                    <a:pt x="174" y="277"/>
                  </a:moveTo>
                  <a:cubicBezTo>
                    <a:pt x="174" y="266"/>
                    <a:pt x="174" y="266"/>
                    <a:pt x="174" y="266"/>
                  </a:cubicBezTo>
                  <a:cubicBezTo>
                    <a:pt x="175" y="267"/>
                    <a:pt x="178" y="269"/>
                    <a:pt x="178" y="271"/>
                  </a:cubicBezTo>
                  <a:cubicBezTo>
                    <a:pt x="178" y="273"/>
                    <a:pt x="177" y="275"/>
                    <a:pt x="174" y="277"/>
                  </a:cubicBezTo>
                  <a:close/>
                  <a:moveTo>
                    <a:pt x="174" y="254"/>
                  </a:moveTo>
                  <a:cubicBezTo>
                    <a:pt x="174" y="238"/>
                    <a:pt x="174" y="238"/>
                    <a:pt x="174" y="238"/>
                  </a:cubicBezTo>
                  <a:cubicBezTo>
                    <a:pt x="178" y="240"/>
                    <a:pt x="183" y="243"/>
                    <a:pt x="183" y="245"/>
                  </a:cubicBezTo>
                  <a:cubicBezTo>
                    <a:pt x="183" y="246"/>
                    <a:pt x="181" y="249"/>
                    <a:pt x="174" y="254"/>
                  </a:cubicBezTo>
                  <a:close/>
                  <a:moveTo>
                    <a:pt x="188" y="212"/>
                  </a:moveTo>
                  <a:cubicBezTo>
                    <a:pt x="188" y="213"/>
                    <a:pt x="188" y="217"/>
                    <a:pt x="174" y="227"/>
                  </a:cubicBezTo>
                  <a:cubicBezTo>
                    <a:pt x="174" y="205"/>
                    <a:pt x="174" y="205"/>
                    <a:pt x="174" y="205"/>
                  </a:cubicBezTo>
                  <a:cubicBezTo>
                    <a:pt x="175" y="205"/>
                    <a:pt x="187" y="207"/>
                    <a:pt x="188" y="212"/>
                  </a:cubicBezTo>
                  <a:close/>
                  <a:moveTo>
                    <a:pt x="188" y="212"/>
                  </a:moveTo>
                  <a:cubicBezTo>
                    <a:pt x="188" y="212"/>
                    <a:pt x="188" y="212"/>
                    <a:pt x="188" y="212"/>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43" name="Freeform 23"/>
            <p:cNvSpPr>
              <a:spLocks noEditPoints="1"/>
            </p:cNvSpPr>
            <p:nvPr/>
          </p:nvSpPr>
          <p:spPr bwMode="auto">
            <a:xfrm>
              <a:off x="5352144" y="2080911"/>
              <a:ext cx="110520" cy="39839"/>
            </a:xfrm>
            <a:custGeom>
              <a:avLst/>
              <a:gdLst/>
              <a:ahLst/>
              <a:cxnLst>
                <a:cxn ang="0">
                  <a:pos x="14" y="0"/>
                </a:cxn>
                <a:cxn ang="0">
                  <a:pos x="0" y="14"/>
                </a:cxn>
                <a:cxn ang="0">
                  <a:pos x="42" y="6"/>
                </a:cxn>
                <a:cxn ang="0">
                  <a:pos x="14" y="0"/>
                </a:cxn>
                <a:cxn ang="0">
                  <a:pos x="14" y="0"/>
                </a:cxn>
                <a:cxn ang="0">
                  <a:pos x="14" y="0"/>
                </a:cxn>
              </a:cxnLst>
              <a:rect l="0" t="0" r="r" b="b"/>
              <a:pathLst>
                <a:path w="42" h="15">
                  <a:moveTo>
                    <a:pt x="14" y="0"/>
                  </a:moveTo>
                  <a:cubicBezTo>
                    <a:pt x="14" y="0"/>
                    <a:pt x="13" y="11"/>
                    <a:pt x="0" y="14"/>
                  </a:cubicBezTo>
                  <a:cubicBezTo>
                    <a:pt x="0" y="14"/>
                    <a:pt x="23" y="15"/>
                    <a:pt x="42" y="6"/>
                  </a:cubicBezTo>
                  <a:lnTo>
                    <a:pt x="14" y="0"/>
                  </a:lnTo>
                  <a:close/>
                  <a:moveTo>
                    <a:pt x="14" y="0"/>
                  </a:moveTo>
                  <a:cubicBezTo>
                    <a:pt x="14" y="0"/>
                    <a:pt x="14" y="0"/>
                    <a:pt x="14" y="0"/>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44" name="Freeform 24"/>
            <p:cNvSpPr>
              <a:spLocks noEditPoints="1"/>
            </p:cNvSpPr>
            <p:nvPr/>
          </p:nvSpPr>
          <p:spPr bwMode="auto">
            <a:xfrm>
              <a:off x="5227487" y="2006374"/>
              <a:ext cx="259594" cy="77107"/>
            </a:xfrm>
            <a:custGeom>
              <a:avLst/>
              <a:gdLst/>
              <a:ahLst/>
              <a:cxnLst>
                <a:cxn ang="0">
                  <a:pos x="50" y="9"/>
                </a:cxn>
                <a:cxn ang="0">
                  <a:pos x="98" y="29"/>
                </a:cxn>
                <a:cxn ang="0">
                  <a:pos x="51" y="0"/>
                </a:cxn>
                <a:cxn ang="0">
                  <a:pos x="0" y="10"/>
                </a:cxn>
                <a:cxn ang="0">
                  <a:pos x="13" y="27"/>
                </a:cxn>
                <a:cxn ang="0">
                  <a:pos x="50" y="9"/>
                </a:cxn>
                <a:cxn ang="0">
                  <a:pos x="50" y="9"/>
                </a:cxn>
                <a:cxn ang="0">
                  <a:pos x="50" y="9"/>
                </a:cxn>
              </a:cxnLst>
              <a:rect l="0" t="0" r="r" b="b"/>
              <a:pathLst>
                <a:path w="98" h="29">
                  <a:moveTo>
                    <a:pt x="50" y="9"/>
                  </a:moveTo>
                  <a:cubicBezTo>
                    <a:pt x="50" y="9"/>
                    <a:pt x="89" y="28"/>
                    <a:pt x="98" y="29"/>
                  </a:cubicBezTo>
                  <a:cubicBezTo>
                    <a:pt x="98" y="29"/>
                    <a:pt x="68" y="16"/>
                    <a:pt x="51" y="0"/>
                  </a:cubicBezTo>
                  <a:cubicBezTo>
                    <a:pt x="51" y="0"/>
                    <a:pt x="26" y="16"/>
                    <a:pt x="0" y="10"/>
                  </a:cubicBezTo>
                  <a:cubicBezTo>
                    <a:pt x="4" y="16"/>
                    <a:pt x="9" y="22"/>
                    <a:pt x="13" y="27"/>
                  </a:cubicBezTo>
                  <a:cubicBezTo>
                    <a:pt x="24" y="28"/>
                    <a:pt x="36" y="24"/>
                    <a:pt x="50" y="9"/>
                  </a:cubicBezTo>
                  <a:close/>
                  <a:moveTo>
                    <a:pt x="50" y="9"/>
                  </a:moveTo>
                  <a:cubicBezTo>
                    <a:pt x="50" y="9"/>
                    <a:pt x="50" y="9"/>
                    <a:pt x="50" y="9"/>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45" name="Freeform 25"/>
            <p:cNvSpPr>
              <a:spLocks noEditPoints="1"/>
            </p:cNvSpPr>
            <p:nvPr/>
          </p:nvSpPr>
          <p:spPr bwMode="auto">
            <a:xfrm>
              <a:off x="5272466" y="2043642"/>
              <a:ext cx="195338" cy="77107"/>
            </a:xfrm>
            <a:custGeom>
              <a:avLst/>
              <a:gdLst/>
              <a:ahLst/>
              <a:cxnLst>
                <a:cxn ang="0">
                  <a:pos x="39" y="8"/>
                </a:cxn>
                <a:cxn ang="0">
                  <a:pos x="74" y="16"/>
                </a:cxn>
                <a:cxn ang="0">
                  <a:pos x="35" y="0"/>
                </a:cxn>
                <a:cxn ang="0">
                  <a:pos x="0" y="18"/>
                </a:cxn>
                <a:cxn ang="0">
                  <a:pos x="5" y="23"/>
                </a:cxn>
                <a:cxn ang="0">
                  <a:pos x="39" y="8"/>
                </a:cxn>
                <a:cxn ang="0">
                  <a:pos x="39" y="8"/>
                </a:cxn>
                <a:cxn ang="0">
                  <a:pos x="39" y="8"/>
                </a:cxn>
              </a:cxnLst>
              <a:rect l="0" t="0" r="r" b="b"/>
              <a:pathLst>
                <a:path w="74" h="29">
                  <a:moveTo>
                    <a:pt x="39" y="8"/>
                  </a:moveTo>
                  <a:cubicBezTo>
                    <a:pt x="74" y="16"/>
                    <a:pt x="74" y="16"/>
                    <a:pt x="74" y="16"/>
                  </a:cubicBezTo>
                  <a:cubicBezTo>
                    <a:pt x="74" y="16"/>
                    <a:pt x="59" y="10"/>
                    <a:pt x="35" y="0"/>
                  </a:cubicBezTo>
                  <a:cubicBezTo>
                    <a:pt x="35" y="0"/>
                    <a:pt x="20" y="18"/>
                    <a:pt x="0" y="18"/>
                  </a:cubicBezTo>
                  <a:cubicBezTo>
                    <a:pt x="2" y="19"/>
                    <a:pt x="3" y="21"/>
                    <a:pt x="5" y="23"/>
                  </a:cubicBezTo>
                  <a:cubicBezTo>
                    <a:pt x="18" y="27"/>
                    <a:pt x="35" y="29"/>
                    <a:pt x="39" y="8"/>
                  </a:cubicBezTo>
                  <a:close/>
                  <a:moveTo>
                    <a:pt x="39" y="8"/>
                  </a:moveTo>
                  <a:cubicBezTo>
                    <a:pt x="39" y="8"/>
                    <a:pt x="39" y="8"/>
                    <a:pt x="39" y="8"/>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46" name="Freeform 26"/>
            <p:cNvSpPr>
              <a:spLocks noEditPoints="1"/>
            </p:cNvSpPr>
            <p:nvPr/>
          </p:nvSpPr>
          <p:spPr bwMode="auto">
            <a:xfrm>
              <a:off x="5624589" y="2080911"/>
              <a:ext cx="110520" cy="39839"/>
            </a:xfrm>
            <a:custGeom>
              <a:avLst/>
              <a:gdLst/>
              <a:ahLst/>
              <a:cxnLst>
                <a:cxn ang="0">
                  <a:pos x="28" y="0"/>
                </a:cxn>
                <a:cxn ang="0">
                  <a:pos x="0" y="6"/>
                </a:cxn>
                <a:cxn ang="0">
                  <a:pos x="42" y="14"/>
                </a:cxn>
                <a:cxn ang="0">
                  <a:pos x="28" y="0"/>
                </a:cxn>
                <a:cxn ang="0">
                  <a:pos x="28" y="0"/>
                </a:cxn>
                <a:cxn ang="0">
                  <a:pos x="28" y="0"/>
                </a:cxn>
              </a:cxnLst>
              <a:rect l="0" t="0" r="r" b="b"/>
              <a:pathLst>
                <a:path w="42" h="15">
                  <a:moveTo>
                    <a:pt x="28" y="0"/>
                  </a:moveTo>
                  <a:cubicBezTo>
                    <a:pt x="0" y="6"/>
                    <a:pt x="0" y="6"/>
                    <a:pt x="0" y="6"/>
                  </a:cubicBezTo>
                  <a:cubicBezTo>
                    <a:pt x="19" y="15"/>
                    <a:pt x="42" y="14"/>
                    <a:pt x="42" y="14"/>
                  </a:cubicBezTo>
                  <a:cubicBezTo>
                    <a:pt x="29" y="11"/>
                    <a:pt x="28" y="0"/>
                    <a:pt x="28" y="0"/>
                  </a:cubicBezTo>
                  <a:close/>
                  <a:moveTo>
                    <a:pt x="28" y="0"/>
                  </a:moveTo>
                  <a:cubicBezTo>
                    <a:pt x="28" y="0"/>
                    <a:pt x="28" y="0"/>
                    <a:pt x="28" y="0"/>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47" name="Freeform 27"/>
            <p:cNvSpPr>
              <a:spLocks noEditPoints="1"/>
            </p:cNvSpPr>
            <p:nvPr/>
          </p:nvSpPr>
          <p:spPr bwMode="auto">
            <a:xfrm>
              <a:off x="5600171" y="2006374"/>
              <a:ext cx="259594" cy="77107"/>
            </a:xfrm>
            <a:custGeom>
              <a:avLst/>
              <a:gdLst/>
              <a:ahLst/>
              <a:cxnLst>
                <a:cxn ang="0">
                  <a:pos x="47" y="0"/>
                </a:cxn>
                <a:cxn ang="0">
                  <a:pos x="0" y="29"/>
                </a:cxn>
                <a:cxn ang="0">
                  <a:pos x="48" y="9"/>
                </a:cxn>
                <a:cxn ang="0">
                  <a:pos x="85" y="27"/>
                </a:cxn>
                <a:cxn ang="0">
                  <a:pos x="98" y="10"/>
                </a:cxn>
                <a:cxn ang="0">
                  <a:pos x="47" y="0"/>
                </a:cxn>
                <a:cxn ang="0">
                  <a:pos x="47" y="0"/>
                </a:cxn>
                <a:cxn ang="0">
                  <a:pos x="47" y="0"/>
                </a:cxn>
              </a:cxnLst>
              <a:rect l="0" t="0" r="r" b="b"/>
              <a:pathLst>
                <a:path w="98" h="29">
                  <a:moveTo>
                    <a:pt x="47" y="0"/>
                  </a:moveTo>
                  <a:cubicBezTo>
                    <a:pt x="30" y="16"/>
                    <a:pt x="0" y="29"/>
                    <a:pt x="0" y="29"/>
                  </a:cubicBezTo>
                  <a:cubicBezTo>
                    <a:pt x="9" y="28"/>
                    <a:pt x="48" y="9"/>
                    <a:pt x="48" y="9"/>
                  </a:cubicBezTo>
                  <a:cubicBezTo>
                    <a:pt x="61" y="24"/>
                    <a:pt x="74" y="28"/>
                    <a:pt x="85" y="27"/>
                  </a:cubicBezTo>
                  <a:cubicBezTo>
                    <a:pt x="89" y="22"/>
                    <a:pt x="94" y="16"/>
                    <a:pt x="98" y="10"/>
                  </a:cubicBezTo>
                  <a:cubicBezTo>
                    <a:pt x="72" y="16"/>
                    <a:pt x="47" y="0"/>
                    <a:pt x="47" y="0"/>
                  </a:cubicBezTo>
                  <a:close/>
                  <a:moveTo>
                    <a:pt x="47" y="0"/>
                  </a:moveTo>
                  <a:cubicBezTo>
                    <a:pt x="47" y="0"/>
                    <a:pt x="47" y="0"/>
                    <a:pt x="47" y="0"/>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48" name="Freeform 28"/>
            <p:cNvSpPr>
              <a:spLocks noEditPoints="1"/>
            </p:cNvSpPr>
            <p:nvPr/>
          </p:nvSpPr>
          <p:spPr bwMode="auto">
            <a:xfrm>
              <a:off x="5619448" y="2043642"/>
              <a:ext cx="195338" cy="77107"/>
            </a:xfrm>
            <a:custGeom>
              <a:avLst/>
              <a:gdLst/>
              <a:ahLst/>
              <a:cxnLst>
                <a:cxn ang="0">
                  <a:pos x="39" y="0"/>
                </a:cxn>
                <a:cxn ang="0">
                  <a:pos x="0" y="16"/>
                </a:cxn>
                <a:cxn ang="0">
                  <a:pos x="35" y="8"/>
                </a:cxn>
                <a:cxn ang="0">
                  <a:pos x="69" y="23"/>
                </a:cxn>
                <a:cxn ang="0">
                  <a:pos x="74" y="18"/>
                </a:cxn>
                <a:cxn ang="0">
                  <a:pos x="39" y="0"/>
                </a:cxn>
                <a:cxn ang="0">
                  <a:pos x="39" y="0"/>
                </a:cxn>
                <a:cxn ang="0">
                  <a:pos x="39" y="0"/>
                </a:cxn>
              </a:cxnLst>
              <a:rect l="0" t="0" r="r" b="b"/>
              <a:pathLst>
                <a:path w="74" h="29">
                  <a:moveTo>
                    <a:pt x="39" y="0"/>
                  </a:moveTo>
                  <a:cubicBezTo>
                    <a:pt x="14" y="10"/>
                    <a:pt x="0" y="16"/>
                    <a:pt x="0" y="16"/>
                  </a:cubicBezTo>
                  <a:cubicBezTo>
                    <a:pt x="35" y="8"/>
                    <a:pt x="35" y="8"/>
                    <a:pt x="35" y="8"/>
                  </a:cubicBezTo>
                  <a:cubicBezTo>
                    <a:pt x="38" y="29"/>
                    <a:pt x="56" y="27"/>
                    <a:pt x="69" y="23"/>
                  </a:cubicBezTo>
                  <a:cubicBezTo>
                    <a:pt x="71" y="21"/>
                    <a:pt x="72" y="19"/>
                    <a:pt x="74" y="18"/>
                  </a:cubicBezTo>
                  <a:cubicBezTo>
                    <a:pt x="54" y="18"/>
                    <a:pt x="39" y="0"/>
                    <a:pt x="39" y="0"/>
                  </a:cubicBezTo>
                  <a:close/>
                  <a:moveTo>
                    <a:pt x="39" y="0"/>
                  </a:moveTo>
                  <a:cubicBezTo>
                    <a:pt x="39" y="0"/>
                    <a:pt x="39" y="0"/>
                    <a:pt x="39" y="0"/>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5" name="Group 74"/>
          <p:cNvGrpSpPr/>
          <p:nvPr/>
        </p:nvGrpSpPr>
        <p:grpSpPr>
          <a:xfrm>
            <a:off x="9688492" y="2336511"/>
            <a:ext cx="916409" cy="757661"/>
            <a:chOff x="7309384" y="1676401"/>
            <a:chExt cx="752687" cy="622300"/>
          </a:xfrm>
          <a:solidFill>
            <a:schemeClr val="bg1"/>
          </a:solidFill>
        </p:grpSpPr>
        <p:sp>
          <p:nvSpPr>
            <p:cNvPr id="5152" name="Freeform 32"/>
            <p:cNvSpPr>
              <a:spLocks noEditPoints="1"/>
            </p:cNvSpPr>
            <p:nvPr/>
          </p:nvSpPr>
          <p:spPr bwMode="auto">
            <a:xfrm>
              <a:off x="7309384" y="1834050"/>
              <a:ext cx="361527" cy="464651"/>
            </a:xfrm>
            <a:custGeom>
              <a:avLst/>
              <a:gdLst/>
              <a:ahLst/>
              <a:cxnLst>
                <a:cxn ang="0">
                  <a:pos x="151" y="136"/>
                </a:cxn>
                <a:cxn ang="0">
                  <a:pos x="97" y="122"/>
                </a:cxn>
                <a:cxn ang="0">
                  <a:pos x="91" y="119"/>
                </a:cxn>
                <a:cxn ang="0">
                  <a:pos x="84" y="113"/>
                </a:cxn>
                <a:cxn ang="0">
                  <a:pos x="75" y="103"/>
                </a:cxn>
                <a:cxn ang="0">
                  <a:pos x="35" y="71"/>
                </a:cxn>
                <a:cxn ang="0">
                  <a:pos x="24" y="80"/>
                </a:cxn>
                <a:cxn ang="0">
                  <a:pos x="47" y="112"/>
                </a:cxn>
                <a:cxn ang="0">
                  <a:pos x="55" y="121"/>
                </a:cxn>
                <a:cxn ang="0">
                  <a:pos x="62" y="129"/>
                </a:cxn>
                <a:cxn ang="0">
                  <a:pos x="46" y="117"/>
                </a:cxn>
                <a:cxn ang="0">
                  <a:pos x="42" y="112"/>
                </a:cxn>
                <a:cxn ang="0">
                  <a:pos x="38" y="105"/>
                </a:cxn>
                <a:cxn ang="0">
                  <a:pos x="33" y="98"/>
                </a:cxn>
                <a:cxn ang="0">
                  <a:pos x="25" y="88"/>
                </a:cxn>
                <a:cxn ang="0">
                  <a:pos x="21" y="83"/>
                </a:cxn>
                <a:cxn ang="0">
                  <a:pos x="28" y="66"/>
                </a:cxn>
                <a:cxn ang="0">
                  <a:pos x="24" y="29"/>
                </a:cxn>
                <a:cxn ang="0">
                  <a:pos x="13" y="1"/>
                </a:cxn>
                <a:cxn ang="0">
                  <a:pos x="8" y="2"/>
                </a:cxn>
                <a:cxn ang="0">
                  <a:pos x="4" y="21"/>
                </a:cxn>
                <a:cxn ang="0">
                  <a:pos x="1" y="74"/>
                </a:cxn>
                <a:cxn ang="0">
                  <a:pos x="38" y="155"/>
                </a:cxn>
                <a:cxn ang="0">
                  <a:pos x="108" y="200"/>
                </a:cxn>
                <a:cxn ang="0">
                  <a:pos x="122" y="223"/>
                </a:cxn>
                <a:cxn ang="0">
                  <a:pos x="122" y="248"/>
                </a:cxn>
                <a:cxn ang="0">
                  <a:pos x="190" y="248"/>
                </a:cxn>
                <a:cxn ang="0">
                  <a:pos x="190" y="225"/>
                </a:cxn>
                <a:cxn ang="0">
                  <a:pos x="191" y="212"/>
                </a:cxn>
                <a:cxn ang="0">
                  <a:pos x="191" y="194"/>
                </a:cxn>
                <a:cxn ang="0">
                  <a:pos x="151" y="136"/>
                </a:cxn>
                <a:cxn ang="0">
                  <a:pos x="151" y="136"/>
                </a:cxn>
                <a:cxn ang="0">
                  <a:pos x="151" y="136"/>
                </a:cxn>
              </a:cxnLst>
              <a:rect l="0" t="0" r="r" b="b"/>
              <a:pathLst>
                <a:path w="193" h="248">
                  <a:moveTo>
                    <a:pt x="151" y="136"/>
                  </a:moveTo>
                  <a:cubicBezTo>
                    <a:pt x="149" y="135"/>
                    <a:pt x="135" y="124"/>
                    <a:pt x="97" y="122"/>
                  </a:cubicBezTo>
                  <a:cubicBezTo>
                    <a:pt x="95" y="121"/>
                    <a:pt x="93" y="120"/>
                    <a:pt x="91" y="119"/>
                  </a:cubicBezTo>
                  <a:cubicBezTo>
                    <a:pt x="88" y="117"/>
                    <a:pt x="86" y="115"/>
                    <a:pt x="84" y="113"/>
                  </a:cubicBezTo>
                  <a:cubicBezTo>
                    <a:pt x="81" y="110"/>
                    <a:pt x="78" y="107"/>
                    <a:pt x="75" y="103"/>
                  </a:cubicBezTo>
                  <a:cubicBezTo>
                    <a:pt x="56" y="77"/>
                    <a:pt x="38" y="72"/>
                    <a:pt x="35" y="71"/>
                  </a:cubicBezTo>
                  <a:cubicBezTo>
                    <a:pt x="32" y="69"/>
                    <a:pt x="18" y="71"/>
                    <a:pt x="24" y="80"/>
                  </a:cubicBezTo>
                  <a:cubicBezTo>
                    <a:pt x="25" y="80"/>
                    <a:pt x="46" y="110"/>
                    <a:pt x="47" y="112"/>
                  </a:cubicBezTo>
                  <a:cubicBezTo>
                    <a:pt x="50" y="116"/>
                    <a:pt x="52" y="118"/>
                    <a:pt x="55" y="121"/>
                  </a:cubicBezTo>
                  <a:cubicBezTo>
                    <a:pt x="57" y="124"/>
                    <a:pt x="60" y="126"/>
                    <a:pt x="62" y="129"/>
                  </a:cubicBezTo>
                  <a:cubicBezTo>
                    <a:pt x="62" y="129"/>
                    <a:pt x="49" y="121"/>
                    <a:pt x="46" y="117"/>
                  </a:cubicBezTo>
                  <a:cubicBezTo>
                    <a:pt x="44" y="116"/>
                    <a:pt x="43" y="113"/>
                    <a:pt x="42" y="112"/>
                  </a:cubicBezTo>
                  <a:cubicBezTo>
                    <a:pt x="41" y="109"/>
                    <a:pt x="40" y="107"/>
                    <a:pt x="38" y="105"/>
                  </a:cubicBezTo>
                  <a:cubicBezTo>
                    <a:pt x="36" y="103"/>
                    <a:pt x="35" y="100"/>
                    <a:pt x="33" y="98"/>
                  </a:cubicBezTo>
                  <a:cubicBezTo>
                    <a:pt x="30" y="95"/>
                    <a:pt x="28" y="91"/>
                    <a:pt x="25" y="88"/>
                  </a:cubicBezTo>
                  <a:cubicBezTo>
                    <a:pt x="24" y="86"/>
                    <a:pt x="22" y="85"/>
                    <a:pt x="21" y="83"/>
                  </a:cubicBezTo>
                  <a:cubicBezTo>
                    <a:pt x="14" y="72"/>
                    <a:pt x="21" y="67"/>
                    <a:pt x="28" y="66"/>
                  </a:cubicBezTo>
                  <a:cubicBezTo>
                    <a:pt x="28" y="65"/>
                    <a:pt x="25" y="34"/>
                    <a:pt x="24" y="29"/>
                  </a:cubicBezTo>
                  <a:cubicBezTo>
                    <a:pt x="23" y="15"/>
                    <a:pt x="21" y="4"/>
                    <a:pt x="13" y="1"/>
                  </a:cubicBezTo>
                  <a:cubicBezTo>
                    <a:pt x="11" y="0"/>
                    <a:pt x="9" y="0"/>
                    <a:pt x="8" y="2"/>
                  </a:cubicBezTo>
                  <a:cubicBezTo>
                    <a:pt x="6" y="4"/>
                    <a:pt x="4" y="15"/>
                    <a:pt x="4" y="21"/>
                  </a:cubicBezTo>
                  <a:cubicBezTo>
                    <a:pt x="4" y="21"/>
                    <a:pt x="0" y="57"/>
                    <a:pt x="1" y="74"/>
                  </a:cubicBezTo>
                  <a:cubicBezTo>
                    <a:pt x="2" y="83"/>
                    <a:pt x="30" y="145"/>
                    <a:pt x="38" y="155"/>
                  </a:cubicBezTo>
                  <a:cubicBezTo>
                    <a:pt x="46" y="164"/>
                    <a:pt x="108" y="200"/>
                    <a:pt x="108" y="200"/>
                  </a:cubicBezTo>
                  <a:cubicBezTo>
                    <a:pt x="111" y="202"/>
                    <a:pt x="122" y="211"/>
                    <a:pt x="122" y="223"/>
                  </a:cubicBezTo>
                  <a:cubicBezTo>
                    <a:pt x="122" y="248"/>
                    <a:pt x="122" y="248"/>
                    <a:pt x="122" y="248"/>
                  </a:cubicBezTo>
                  <a:cubicBezTo>
                    <a:pt x="190" y="248"/>
                    <a:pt x="190" y="248"/>
                    <a:pt x="190" y="248"/>
                  </a:cubicBezTo>
                  <a:cubicBezTo>
                    <a:pt x="190" y="225"/>
                    <a:pt x="190" y="225"/>
                    <a:pt x="190" y="225"/>
                  </a:cubicBezTo>
                  <a:cubicBezTo>
                    <a:pt x="190" y="221"/>
                    <a:pt x="191" y="216"/>
                    <a:pt x="191" y="212"/>
                  </a:cubicBezTo>
                  <a:cubicBezTo>
                    <a:pt x="193" y="207"/>
                    <a:pt x="192" y="198"/>
                    <a:pt x="191" y="194"/>
                  </a:cubicBezTo>
                  <a:cubicBezTo>
                    <a:pt x="183" y="159"/>
                    <a:pt x="154" y="138"/>
                    <a:pt x="151" y="136"/>
                  </a:cubicBezTo>
                  <a:close/>
                  <a:moveTo>
                    <a:pt x="151" y="136"/>
                  </a:moveTo>
                  <a:cubicBezTo>
                    <a:pt x="151" y="136"/>
                    <a:pt x="151" y="136"/>
                    <a:pt x="151" y="136"/>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53" name="Freeform 33"/>
            <p:cNvSpPr>
              <a:spLocks noEditPoints="1"/>
            </p:cNvSpPr>
            <p:nvPr/>
          </p:nvSpPr>
          <p:spPr bwMode="auto">
            <a:xfrm>
              <a:off x="7700544" y="1834050"/>
              <a:ext cx="361527" cy="464651"/>
            </a:xfrm>
            <a:custGeom>
              <a:avLst/>
              <a:gdLst/>
              <a:ahLst/>
              <a:cxnLst>
                <a:cxn ang="0">
                  <a:pos x="189" y="21"/>
                </a:cxn>
                <a:cxn ang="0">
                  <a:pos x="186" y="2"/>
                </a:cxn>
                <a:cxn ang="0">
                  <a:pos x="180" y="1"/>
                </a:cxn>
                <a:cxn ang="0">
                  <a:pos x="169" y="29"/>
                </a:cxn>
                <a:cxn ang="0">
                  <a:pos x="165" y="66"/>
                </a:cxn>
                <a:cxn ang="0">
                  <a:pos x="173" y="83"/>
                </a:cxn>
                <a:cxn ang="0">
                  <a:pos x="168" y="88"/>
                </a:cxn>
                <a:cxn ang="0">
                  <a:pos x="161" y="98"/>
                </a:cxn>
                <a:cxn ang="0">
                  <a:pos x="155" y="105"/>
                </a:cxn>
                <a:cxn ang="0">
                  <a:pos x="151" y="112"/>
                </a:cxn>
                <a:cxn ang="0">
                  <a:pos x="148" y="117"/>
                </a:cxn>
                <a:cxn ang="0">
                  <a:pos x="131" y="129"/>
                </a:cxn>
                <a:cxn ang="0">
                  <a:pos x="138" y="121"/>
                </a:cxn>
                <a:cxn ang="0">
                  <a:pos x="146" y="112"/>
                </a:cxn>
                <a:cxn ang="0">
                  <a:pos x="169" y="80"/>
                </a:cxn>
                <a:cxn ang="0">
                  <a:pos x="158" y="71"/>
                </a:cxn>
                <a:cxn ang="0">
                  <a:pos x="118" y="103"/>
                </a:cxn>
                <a:cxn ang="0">
                  <a:pos x="109" y="113"/>
                </a:cxn>
                <a:cxn ang="0">
                  <a:pos x="102" y="119"/>
                </a:cxn>
                <a:cxn ang="0">
                  <a:pos x="96" y="122"/>
                </a:cxn>
                <a:cxn ang="0">
                  <a:pos x="42" y="136"/>
                </a:cxn>
                <a:cxn ang="0">
                  <a:pos x="2" y="194"/>
                </a:cxn>
                <a:cxn ang="0">
                  <a:pos x="2" y="212"/>
                </a:cxn>
                <a:cxn ang="0">
                  <a:pos x="3" y="225"/>
                </a:cxn>
                <a:cxn ang="0">
                  <a:pos x="3" y="248"/>
                </a:cxn>
                <a:cxn ang="0">
                  <a:pos x="71" y="248"/>
                </a:cxn>
                <a:cxn ang="0">
                  <a:pos x="71" y="223"/>
                </a:cxn>
                <a:cxn ang="0">
                  <a:pos x="85" y="200"/>
                </a:cxn>
                <a:cxn ang="0">
                  <a:pos x="156" y="155"/>
                </a:cxn>
                <a:cxn ang="0">
                  <a:pos x="192" y="74"/>
                </a:cxn>
                <a:cxn ang="0">
                  <a:pos x="189" y="21"/>
                </a:cxn>
                <a:cxn ang="0">
                  <a:pos x="189" y="21"/>
                </a:cxn>
                <a:cxn ang="0">
                  <a:pos x="189" y="21"/>
                </a:cxn>
              </a:cxnLst>
              <a:rect l="0" t="0" r="r" b="b"/>
              <a:pathLst>
                <a:path w="193" h="248">
                  <a:moveTo>
                    <a:pt x="189" y="21"/>
                  </a:moveTo>
                  <a:cubicBezTo>
                    <a:pt x="189" y="15"/>
                    <a:pt x="188" y="4"/>
                    <a:pt x="186" y="2"/>
                  </a:cubicBezTo>
                  <a:cubicBezTo>
                    <a:pt x="184" y="0"/>
                    <a:pt x="183" y="0"/>
                    <a:pt x="180" y="1"/>
                  </a:cubicBezTo>
                  <a:cubicBezTo>
                    <a:pt x="172" y="4"/>
                    <a:pt x="170" y="15"/>
                    <a:pt x="169" y="29"/>
                  </a:cubicBezTo>
                  <a:cubicBezTo>
                    <a:pt x="168" y="34"/>
                    <a:pt x="165" y="65"/>
                    <a:pt x="165" y="66"/>
                  </a:cubicBezTo>
                  <a:cubicBezTo>
                    <a:pt x="172" y="67"/>
                    <a:pt x="179" y="72"/>
                    <a:pt x="173" y="83"/>
                  </a:cubicBezTo>
                  <a:cubicBezTo>
                    <a:pt x="171" y="85"/>
                    <a:pt x="170" y="86"/>
                    <a:pt x="168" y="88"/>
                  </a:cubicBezTo>
                  <a:cubicBezTo>
                    <a:pt x="165" y="91"/>
                    <a:pt x="163" y="95"/>
                    <a:pt x="161" y="98"/>
                  </a:cubicBezTo>
                  <a:cubicBezTo>
                    <a:pt x="159" y="100"/>
                    <a:pt x="157" y="103"/>
                    <a:pt x="155" y="105"/>
                  </a:cubicBezTo>
                  <a:cubicBezTo>
                    <a:pt x="154" y="107"/>
                    <a:pt x="152" y="109"/>
                    <a:pt x="151" y="112"/>
                  </a:cubicBezTo>
                  <a:cubicBezTo>
                    <a:pt x="150" y="113"/>
                    <a:pt x="149" y="116"/>
                    <a:pt x="148" y="117"/>
                  </a:cubicBezTo>
                  <a:cubicBezTo>
                    <a:pt x="144" y="121"/>
                    <a:pt x="131" y="129"/>
                    <a:pt x="131" y="129"/>
                  </a:cubicBezTo>
                  <a:cubicBezTo>
                    <a:pt x="133" y="126"/>
                    <a:pt x="136" y="124"/>
                    <a:pt x="138" y="121"/>
                  </a:cubicBezTo>
                  <a:cubicBezTo>
                    <a:pt x="141" y="118"/>
                    <a:pt x="144" y="116"/>
                    <a:pt x="146" y="112"/>
                  </a:cubicBezTo>
                  <a:cubicBezTo>
                    <a:pt x="147" y="110"/>
                    <a:pt x="168" y="80"/>
                    <a:pt x="169" y="80"/>
                  </a:cubicBezTo>
                  <a:cubicBezTo>
                    <a:pt x="175" y="71"/>
                    <a:pt x="162" y="69"/>
                    <a:pt x="158" y="71"/>
                  </a:cubicBezTo>
                  <a:cubicBezTo>
                    <a:pt x="155" y="72"/>
                    <a:pt x="137" y="77"/>
                    <a:pt x="118" y="103"/>
                  </a:cubicBezTo>
                  <a:cubicBezTo>
                    <a:pt x="115" y="107"/>
                    <a:pt x="112" y="110"/>
                    <a:pt x="109" y="113"/>
                  </a:cubicBezTo>
                  <a:cubicBezTo>
                    <a:pt x="107" y="115"/>
                    <a:pt x="105" y="117"/>
                    <a:pt x="102" y="119"/>
                  </a:cubicBezTo>
                  <a:cubicBezTo>
                    <a:pt x="100" y="120"/>
                    <a:pt x="98" y="121"/>
                    <a:pt x="96" y="122"/>
                  </a:cubicBezTo>
                  <a:cubicBezTo>
                    <a:pt x="58" y="124"/>
                    <a:pt x="44" y="135"/>
                    <a:pt x="42" y="136"/>
                  </a:cubicBezTo>
                  <a:cubicBezTo>
                    <a:pt x="39" y="138"/>
                    <a:pt x="10" y="159"/>
                    <a:pt x="2" y="194"/>
                  </a:cubicBezTo>
                  <a:cubicBezTo>
                    <a:pt x="1" y="198"/>
                    <a:pt x="0" y="207"/>
                    <a:pt x="2" y="212"/>
                  </a:cubicBezTo>
                  <a:cubicBezTo>
                    <a:pt x="2" y="216"/>
                    <a:pt x="3" y="221"/>
                    <a:pt x="3" y="225"/>
                  </a:cubicBezTo>
                  <a:cubicBezTo>
                    <a:pt x="3" y="248"/>
                    <a:pt x="3" y="248"/>
                    <a:pt x="3" y="248"/>
                  </a:cubicBezTo>
                  <a:cubicBezTo>
                    <a:pt x="71" y="248"/>
                    <a:pt x="71" y="248"/>
                    <a:pt x="71" y="248"/>
                  </a:cubicBezTo>
                  <a:cubicBezTo>
                    <a:pt x="71" y="223"/>
                    <a:pt x="71" y="223"/>
                    <a:pt x="71" y="223"/>
                  </a:cubicBezTo>
                  <a:cubicBezTo>
                    <a:pt x="71" y="211"/>
                    <a:pt x="83" y="202"/>
                    <a:pt x="85" y="200"/>
                  </a:cubicBezTo>
                  <a:cubicBezTo>
                    <a:pt x="85" y="200"/>
                    <a:pt x="148" y="164"/>
                    <a:pt x="156" y="155"/>
                  </a:cubicBezTo>
                  <a:cubicBezTo>
                    <a:pt x="164" y="145"/>
                    <a:pt x="192" y="83"/>
                    <a:pt x="192" y="74"/>
                  </a:cubicBezTo>
                  <a:cubicBezTo>
                    <a:pt x="193" y="57"/>
                    <a:pt x="189" y="21"/>
                    <a:pt x="189" y="21"/>
                  </a:cubicBezTo>
                  <a:close/>
                  <a:moveTo>
                    <a:pt x="189" y="21"/>
                  </a:moveTo>
                  <a:cubicBezTo>
                    <a:pt x="189" y="21"/>
                    <a:pt x="189" y="21"/>
                    <a:pt x="189" y="21"/>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54" name="Freeform 34"/>
            <p:cNvSpPr>
              <a:spLocks noEditPoints="1"/>
            </p:cNvSpPr>
            <p:nvPr/>
          </p:nvSpPr>
          <p:spPr bwMode="auto">
            <a:xfrm>
              <a:off x="7457551" y="1676401"/>
              <a:ext cx="456354" cy="403013"/>
            </a:xfrm>
            <a:custGeom>
              <a:avLst/>
              <a:gdLst/>
              <a:ahLst/>
              <a:cxnLst>
                <a:cxn ang="0">
                  <a:pos x="163" y="185"/>
                </a:cxn>
                <a:cxn ang="0">
                  <a:pos x="240" y="84"/>
                </a:cxn>
                <a:cxn ang="0">
                  <a:pos x="229" y="26"/>
                </a:cxn>
                <a:cxn ang="0">
                  <a:pos x="176" y="0"/>
                </a:cxn>
                <a:cxn ang="0">
                  <a:pos x="170" y="0"/>
                </a:cxn>
                <a:cxn ang="0">
                  <a:pos x="122" y="17"/>
                </a:cxn>
                <a:cxn ang="0">
                  <a:pos x="74" y="0"/>
                </a:cxn>
                <a:cxn ang="0">
                  <a:pos x="68" y="0"/>
                </a:cxn>
                <a:cxn ang="0">
                  <a:pos x="15" y="26"/>
                </a:cxn>
                <a:cxn ang="0">
                  <a:pos x="4" y="84"/>
                </a:cxn>
                <a:cxn ang="0">
                  <a:pos x="81" y="185"/>
                </a:cxn>
                <a:cxn ang="0">
                  <a:pos x="102" y="206"/>
                </a:cxn>
                <a:cxn ang="0">
                  <a:pos x="122" y="215"/>
                </a:cxn>
                <a:cxn ang="0">
                  <a:pos x="142" y="206"/>
                </a:cxn>
                <a:cxn ang="0">
                  <a:pos x="163" y="185"/>
                </a:cxn>
                <a:cxn ang="0">
                  <a:pos x="81" y="40"/>
                </a:cxn>
                <a:cxn ang="0">
                  <a:pos x="44" y="73"/>
                </a:cxn>
                <a:cxn ang="0">
                  <a:pos x="34" y="83"/>
                </a:cxn>
                <a:cxn ang="0">
                  <a:pos x="24" y="73"/>
                </a:cxn>
                <a:cxn ang="0">
                  <a:pos x="81" y="20"/>
                </a:cxn>
                <a:cxn ang="0">
                  <a:pos x="91" y="30"/>
                </a:cxn>
                <a:cxn ang="0">
                  <a:pos x="81" y="40"/>
                </a:cxn>
                <a:cxn ang="0">
                  <a:pos x="81" y="40"/>
                </a:cxn>
                <a:cxn ang="0">
                  <a:pos x="81" y="40"/>
                </a:cxn>
              </a:cxnLst>
              <a:rect l="0" t="0" r="r" b="b"/>
              <a:pathLst>
                <a:path w="244" h="215">
                  <a:moveTo>
                    <a:pt x="163" y="185"/>
                  </a:moveTo>
                  <a:cubicBezTo>
                    <a:pt x="195" y="155"/>
                    <a:pt x="235" y="118"/>
                    <a:pt x="240" y="84"/>
                  </a:cubicBezTo>
                  <a:cubicBezTo>
                    <a:pt x="244" y="61"/>
                    <a:pt x="240" y="41"/>
                    <a:pt x="229" y="26"/>
                  </a:cubicBezTo>
                  <a:cubicBezTo>
                    <a:pt x="218" y="11"/>
                    <a:pt x="201" y="3"/>
                    <a:pt x="176" y="0"/>
                  </a:cubicBezTo>
                  <a:cubicBezTo>
                    <a:pt x="174" y="0"/>
                    <a:pt x="172" y="0"/>
                    <a:pt x="170" y="0"/>
                  </a:cubicBezTo>
                  <a:cubicBezTo>
                    <a:pt x="153" y="0"/>
                    <a:pt x="135" y="6"/>
                    <a:pt x="122" y="17"/>
                  </a:cubicBezTo>
                  <a:cubicBezTo>
                    <a:pt x="109" y="6"/>
                    <a:pt x="92" y="0"/>
                    <a:pt x="74" y="0"/>
                  </a:cubicBezTo>
                  <a:cubicBezTo>
                    <a:pt x="72" y="0"/>
                    <a:pt x="70" y="0"/>
                    <a:pt x="68" y="0"/>
                  </a:cubicBezTo>
                  <a:cubicBezTo>
                    <a:pt x="44" y="3"/>
                    <a:pt x="26" y="11"/>
                    <a:pt x="15" y="26"/>
                  </a:cubicBezTo>
                  <a:cubicBezTo>
                    <a:pt x="4" y="41"/>
                    <a:pt x="0" y="61"/>
                    <a:pt x="4" y="84"/>
                  </a:cubicBezTo>
                  <a:cubicBezTo>
                    <a:pt x="9" y="118"/>
                    <a:pt x="49" y="155"/>
                    <a:pt x="81" y="185"/>
                  </a:cubicBezTo>
                  <a:cubicBezTo>
                    <a:pt x="81" y="185"/>
                    <a:pt x="97" y="201"/>
                    <a:pt x="102" y="206"/>
                  </a:cubicBezTo>
                  <a:cubicBezTo>
                    <a:pt x="106" y="209"/>
                    <a:pt x="114" y="215"/>
                    <a:pt x="122" y="215"/>
                  </a:cubicBezTo>
                  <a:cubicBezTo>
                    <a:pt x="131" y="215"/>
                    <a:pt x="138" y="209"/>
                    <a:pt x="142" y="206"/>
                  </a:cubicBezTo>
                  <a:cubicBezTo>
                    <a:pt x="147" y="201"/>
                    <a:pt x="163" y="185"/>
                    <a:pt x="163" y="185"/>
                  </a:cubicBezTo>
                  <a:close/>
                  <a:moveTo>
                    <a:pt x="81" y="40"/>
                  </a:moveTo>
                  <a:cubicBezTo>
                    <a:pt x="61" y="40"/>
                    <a:pt x="44" y="55"/>
                    <a:pt x="44" y="73"/>
                  </a:cubicBezTo>
                  <a:cubicBezTo>
                    <a:pt x="44" y="78"/>
                    <a:pt x="40" y="83"/>
                    <a:pt x="34" y="83"/>
                  </a:cubicBezTo>
                  <a:cubicBezTo>
                    <a:pt x="29" y="83"/>
                    <a:pt x="24" y="78"/>
                    <a:pt x="24" y="73"/>
                  </a:cubicBezTo>
                  <a:cubicBezTo>
                    <a:pt x="24" y="44"/>
                    <a:pt x="50" y="20"/>
                    <a:pt x="81" y="20"/>
                  </a:cubicBezTo>
                  <a:cubicBezTo>
                    <a:pt x="87" y="20"/>
                    <a:pt x="91" y="24"/>
                    <a:pt x="91" y="30"/>
                  </a:cubicBezTo>
                  <a:cubicBezTo>
                    <a:pt x="91" y="35"/>
                    <a:pt x="87" y="40"/>
                    <a:pt x="81" y="40"/>
                  </a:cubicBezTo>
                  <a:close/>
                  <a:moveTo>
                    <a:pt x="81" y="40"/>
                  </a:moveTo>
                  <a:cubicBezTo>
                    <a:pt x="81" y="40"/>
                    <a:pt x="81" y="40"/>
                    <a:pt x="81" y="40"/>
                  </a:cubicBezTo>
                </a:path>
              </a:pathLst>
            </a:custGeom>
            <a:grpFill/>
            <a:ln w="9525">
              <a:noFill/>
              <a:round/>
              <a:headEnd/>
              <a:tailEnd/>
            </a:ln>
          </p:spPr>
          <p:txBody>
            <a:bodyPr vert="horz" wrap="square" lIns="111330" tIns="55665" rIns="111330" bIns="55665" numCol="1" anchor="t" anchorCtr="0" compatLnSpc="1">
              <a:prstTxWarp prst="textNoShape">
                <a:avLst/>
              </a:prstTxWarp>
            </a:bodyPr>
            <a:lstStyle/>
            <a:p>
              <a:pPr>
                <a:lnSpc>
                  <a:spcPct val="120000"/>
                </a:lnSpc>
              </a:pPr>
              <a:endParaRPr lang="en-US" sz="2435">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1" name="TextBox 80"/>
          <p:cNvSpPr txBox="1"/>
          <p:nvPr/>
        </p:nvSpPr>
        <p:spPr>
          <a:xfrm>
            <a:off x="1898117" y="3641129"/>
            <a:ext cx="1652262" cy="540020"/>
          </a:xfrm>
          <a:prstGeom prst="rect">
            <a:avLst/>
          </a:prstGeom>
          <a:noFill/>
        </p:spPr>
        <p:txBody>
          <a:bodyPr wrap="square" lIns="0" tIns="0" rIns="0" bIns="0" rtlCol="0">
            <a:spAutoFit/>
          </a:bodyPr>
          <a:lstStyle/>
          <a:p>
            <a:pPr algn="just">
              <a:lnSpc>
                <a:spcPct val="120000"/>
              </a:lnSpc>
            </a:pPr>
            <a:r>
              <a:rPr lang="zh-CN" altLang="en-US" sz="3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宠物用品</a:t>
            </a:r>
          </a:p>
        </p:txBody>
      </p:sp>
      <p:sp>
        <p:nvSpPr>
          <p:cNvPr id="85" name="Footer Text"/>
          <p:cNvSpPr txBox="1"/>
          <p:nvPr/>
        </p:nvSpPr>
        <p:spPr>
          <a:xfrm>
            <a:off x="1705511" y="5585440"/>
            <a:ext cx="9447791" cy="443198"/>
          </a:xfrm>
          <a:prstGeom prst="rect">
            <a:avLst/>
          </a:prstGeom>
          <a:noFill/>
        </p:spPr>
        <p:txBody>
          <a:bodyPr wrap="square" lIns="0" tIns="0" rIns="0" bIns="0" rtlCol="0">
            <a:spAutoFit/>
          </a:bodyPr>
          <a:lstStyle/>
          <a:p>
            <a:pPr algn="just">
              <a:lnSpc>
                <a:spcPct val="120000"/>
              </a:lnSpc>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a:t>
            </a:r>
            <a:r>
              <a:rPr lang="en-US" altLang="zh-CN" sz="8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directly.Please</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replace text, click add relevant headline, modify the text content, also can copy your content to this </a:t>
            </a:r>
            <a:r>
              <a:rPr lang="en-US" altLang="zh-CN" sz="8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directly.Please</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replace text, click add relevant headline, modify the text content, also can copy your content to this </a:t>
            </a:r>
            <a:r>
              <a:rPr lang="en-US" altLang="zh-CN" sz="800" dirty="0" err="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directly.Please</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replace text, click add relevant headline, modify the text content, also can copy your content to this directly.</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86" name="Straight Line buttom"/>
          <p:cNvCxnSpPr/>
          <p:nvPr/>
        </p:nvCxnSpPr>
        <p:spPr>
          <a:xfrm>
            <a:off x="1697865" y="5422930"/>
            <a:ext cx="9463023"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87" name="Arc 86"/>
          <p:cNvSpPr/>
          <p:nvPr/>
        </p:nvSpPr>
        <p:spPr>
          <a:xfrm rot="19051047">
            <a:off x="3088550" y="1452338"/>
            <a:ext cx="1992256" cy="1992256"/>
          </a:xfrm>
          <a:prstGeom prst="arc">
            <a:avLst/>
          </a:prstGeom>
          <a:ln w="12700">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2435"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Arc 87"/>
          <p:cNvSpPr/>
          <p:nvPr/>
        </p:nvSpPr>
        <p:spPr>
          <a:xfrm rot="19051047">
            <a:off x="5498964" y="1452340"/>
            <a:ext cx="1992256" cy="1992256"/>
          </a:xfrm>
          <a:prstGeom prst="arc">
            <a:avLst/>
          </a:prstGeom>
          <a:ln w="12700">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2435"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rc 88"/>
          <p:cNvSpPr/>
          <p:nvPr/>
        </p:nvSpPr>
        <p:spPr>
          <a:xfrm rot="19051047">
            <a:off x="7909376" y="1452340"/>
            <a:ext cx="1992256" cy="1992256"/>
          </a:xfrm>
          <a:prstGeom prst="arc">
            <a:avLst/>
          </a:prstGeom>
          <a:ln w="12700">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2435"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2" name="图片 41">
            <a:extLst>
              <a:ext uri="{FF2B5EF4-FFF2-40B4-BE49-F238E27FC236}">
                <a16:creationId xmlns:a16="http://schemas.microsoft.com/office/drawing/2014/main" id="{614702BE-0F39-4E0A-9A33-FB67F0D844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930" y="15505"/>
            <a:ext cx="1172264" cy="1240061"/>
          </a:xfrm>
          <a:prstGeom prst="rect">
            <a:avLst/>
          </a:prstGeom>
        </p:spPr>
      </p:pic>
      <p:sp>
        <p:nvSpPr>
          <p:cNvPr id="43" name="TextBox 80">
            <a:extLst>
              <a:ext uri="{FF2B5EF4-FFF2-40B4-BE49-F238E27FC236}">
                <a16:creationId xmlns:a16="http://schemas.microsoft.com/office/drawing/2014/main" id="{236D132E-24B0-460E-8CB8-F3C19D9D74E6}"/>
              </a:ext>
            </a:extLst>
          </p:cNvPr>
          <p:cNvSpPr txBox="1"/>
          <p:nvPr/>
        </p:nvSpPr>
        <p:spPr>
          <a:xfrm>
            <a:off x="4423896" y="3656456"/>
            <a:ext cx="1652262" cy="540020"/>
          </a:xfrm>
          <a:prstGeom prst="rect">
            <a:avLst/>
          </a:prstGeom>
          <a:noFill/>
        </p:spPr>
        <p:txBody>
          <a:bodyPr wrap="square" lIns="0" tIns="0" rIns="0" bIns="0" rtlCol="0">
            <a:spAutoFit/>
          </a:bodyPr>
          <a:lstStyle/>
          <a:p>
            <a:pPr algn="just">
              <a:lnSpc>
                <a:spcPct val="120000"/>
              </a:lnSpc>
            </a:pPr>
            <a:r>
              <a:rPr lang="zh-CN" altLang="en-US" sz="3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宠物美容</a:t>
            </a:r>
          </a:p>
        </p:txBody>
      </p:sp>
      <p:sp>
        <p:nvSpPr>
          <p:cNvPr id="44" name="TextBox 80">
            <a:extLst>
              <a:ext uri="{FF2B5EF4-FFF2-40B4-BE49-F238E27FC236}">
                <a16:creationId xmlns:a16="http://schemas.microsoft.com/office/drawing/2014/main" id="{44C0E712-2F41-4493-BA85-F5E81C2E6859}"/>
              </a:ext>
            </a:extLst>
          </p:cNvPr>
          <p:cNvSpPr txBox="1"/>
          <p:nvPr/>
        </p:nvSpPr>
        <p:spPr>
          <a:xfrm>
            <a:off x="6866162" y="3652523"/>
            <a:ext cx="1652262" cy="540020"/>
          </a:xfrm>
          <a:prstGeom prst="rect">
            <a:avLst/>
          </a:prstGeom>
          <a:noFill/>
        </p:spPr>
        <p:txBody>
          <a:bodyPr wrap="square" lIns="0" tIns="0" rIns="0" bIns="0" rtlCol="0">
            <a:spAutoFit/>
          </a:bodyPr>
          <a:lstStyle/>
          <a:p>
            <a:pPr algn="just">
              <a:lnSpc>
                <a:spcPct val="120000"/>
              </a:lnSpc>
            </a:pPr>
            <a:r>
              <a:rPr lang="zh-CN" altLang="en-US" sz="3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宠物寄养</a:t>
            </a:r>
          </a:p>
        </p:txBody>
      </p:sp>
      <p:sp>
        <p:nvSpPr>
          <p:cNvPr id="45" name="TextBox 80">
            <a:extLst>
              <a:ext uri="{FF2B5EF4-FFF2-40B4-BE49-F238E27FC236}">
                <a16:creationId xmlns:a16="http://schemas.microsoft.com/office/drawing/2014/main" id="{3D0876A9-C805-4C5F-B3B2-307C38F4D2ED}"/>
              </a:ext>
            </a:extLst>
          </p:cNvPr>
          <p:cNvSpPr txBox="1"/>
          <p:nvPr/>
        </p:nvSpPr>
        <p:spPr>
          <a:xfrm>
            <a:off x="9392213" y="3641129"/>
            <a:ext cx="1652262" cy="540020"/>
          </a:xfrm>
          <a:prstGeom prst="rect">
            <a:avLst/>
          </a:prstGeom>
          <a:noFill/>
        </p:spPr>
        <p:txBody>
          <a:bodyPr wrap="square" lIns="0" tIns="0" rIns="0" bIns="0" rtlCol="0">
            <a:spAutoFit/>
          </a:bodyPr>
          <a:lstStyle/>
          <a:p>
            <a:pPr algn="just">
              <a:lnSpc>
                <a:spcPct val="120000"/>
              </a:lnSpc>
            </a:pPr>
            <a:r>
              <a:rPr lang="zh-CN" altLang="en-US" sz="32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上门服务</a:t>
            </a:r>
          </a:p>
        </p:txBody>
      </p:sp>
      <p:sp>
        <p:nvSpPr>
          <p:cNvPr id="46" name="文本框 45">
            <a:extLst>
              <a:ext uri="{FF2B5EF4-FFF2-40B4-BE49-F238E27FC236}">
                <a16:creationId xmlns:a16="http://schemas.microsoft.com/office/drawing/2014/main" id="{4A906E45-2133-4CC0-B58D-94E7E36C482D}"/>
              </a:ext>
            </a:extLst>
          </p:cNvPr>
          <p:cNvSpPr txBox="1"/>
          <p:nvPr/>
        </p:nvSpPr>
        <p:spPr>
          <a:xfrm>
            <a:off x="1483371" y="461469"/>
            <a:ext cx="2154436" cy="369332"/>
          </a:xfrm>
          <a:prstGeom prst="rect">
            <a:avLst/>
          </a:prstGeom>
          <a:noFill/>
        </p:spPr>
        <p:txBody>
          <a:bodyPr wrap="none" lIns="0" tIns="0" rIns="0" bIns="0" rtlCol="0">
            <a:spAutoFit/>
          </a:bodyPr>
          <a:lstStyle/>
          <a:p>
            <a:pPr defTabSz="964278"/>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宠物服务及用品</a:t>
            </a:r>
          </a:p>
        </p:txBody>
      </p:sp>
    </p:spTree>
    <p:extLst>
      <p:ext uri="{BB962C8B-B14F-4D97-AF65-F5344CB8AC3E}">
        <p14:creationId xmlns:p14="http://schemas.microsoft.com/office/powerpoint/2010/main" val="1663298182"/>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80"/>
                                        </p:tgtEl>
                                        <p:attrNameLst>
                                          <p:attrName>style.visibility</p:attrName>
                                        </p:attrNameLst>
                                      </p:cBhvr>
                                      <p:to>
                                        <p:strVal val="visible"/>
                                      </p:to>
                                    </p:set>
                                    <p:anim calcmode="lin" valueType="num">
                                      <p:cBhvr>
                                        <p:cTn id="12" dur="500" fill="hold"/>
                                        <p:tgtEl>
                                          <p:spTgt spid="80"/>
                                        </p:tgtEl>
                                        <p:attrNameLst>
                                          <p:attrName>ppt_w</p:attrName>
                                        </p:attrNameLst>
                                      </p:cBhvr>
                                      <p:tavLst>
                                        <p:tav tm="0">
                                          <p:val>
                                            <p:fltVal val="0"/>
                                          </p:val>
                                        </p:tav>
                                        <p:tav tm="100000">
                                          <p:val>
                                            <p:strVal val="#ppt_w"/>
                                          </p:val>
                                        </p:tav>
                                      </p:tavLst>
                                    </p:anim>
                                    <p:anim calcmode="lin" valueType="num">
                                      <p:cBhvr>
                                        <p:cTn id="13" dur="500" fill="hold"/>
                                        <p:tgtEl>
                                          <p:spTgt spid="80"/>
                                        </p:tgtEl>
                                        <p:attrNameLst>
                                          <p:attrName>ppt_h</p:attrName>
                                        </p:attrNameLst>
                                      </p:cBhvr>
                                      <p:tavLst>
                                        <p:tav tm="0">
                                          <p:val>
                                            <p:fltVal val="0"/>
                                          </p:val>
                                        </p:tav>
                                        <p:tav tm="100000">
                                          <p:val>
                                            <p:strVal val="#ppt_h"/>
                                          </p:val>
                                        </p:tav>
                                      </p:tavLst>
                                    </p:anim>
                                    <p:animEffect transition="in" filter="fade">
                                      <p:cBhvr>
                                        <p:cTn id="14" dur="500"/>
                                        <p:tgtEl>
                                          <p:spTgt spid="80"/>
                                        </p:tgtEl>
                                      </p:cBhvr>
                                    </p:animEffect>
                                  </p:childTnLst>
                                </p:cTn>
                              </p:par>
                              <p:par>
                                <p:cTn id="15" presetID="2" presetClass="entr" presetSubtype="4" accel="50000" decel="50000"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 calcmode="lin" valueType="num">
                                      <p:cBhvr additive="base">
                                        <p:cTn id="17" dur="500" fill="hold"/>
                                        <p:tgtEl>
                                          <p:spTgt spid="81"/>
                                        </p:tgtEl>
                                        <p:attrNameLst>
                                          <p:attrName>ppt_x</p:attrName>
                                        </p:attrNameLst>
                                      </p:cBhvr>
                                      <p:tavLst>
                                        <p:tav tm="0">
                                          <p:val>
                                            <p:strVal val="#ppt_x"/>
                                          </p:val>
                                        </p:tav>
                                        <p:tav tm="100000">
                                          <p:val>
                                            <p:strVal val="#ppt_x"/>
                                          </p:val>
                                        </p:tav>
                                      </p:tavLst>
                                    </p:anim>
                                    <p:anim calcmode="lin" valueType="num">
                                      <p:cBhvr additive="base">
                                        <p:cTn id="18" dur="500" fill="hold"/>
                                        <p:tgtEl>
                                          <p:spTgt spid="8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53" presetClass="entr" presetSubtype="0" fill="hold" nodeType="after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childTnLst>
                          </p:cTn>
                        </p:par>
                        <p:par>
                          <p:cTn id="30" fill="hold">
                            <p:stCondLst>
                              <p:cond delay="2000"/>
                            </p:stCondLst>
                            <p:childTnLst>
                              <p:par>
                                <p:cTn id="31" presetID="2" presetClass="entr" presetSubtype="4" accel="50000" decel="5000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53" presetClass="entr" presetSubtype="0" fill="hold" nodeType="afterEffect">
                                  <p:stCondLst>
                                    <p:cond delay="0"/>
                                  </p:stCondLst>
                                  <p:childTnLst>
                                    <p:set>
                                      <p:cBhvr>
                                        <p:cTn id="37" dur="1" fill="hold">
                                          <p:stCondLst>
                                            <p:cond delay="0"/>
                                          </p:stCondLst>
                                        </p:cTn>
                                        <p:tgtEl>
                                          <p:spTgt spid="73"/>
                                        </p:tgtEl>
                                        <p:attrNameLst>
                                          <p:attrName>style.visibility</p:attrName>
                                        </p:attrNameLst>
                                      </p:cBhvr>
                                      <p:to>
                                        <p:strVal val="visible"/>
                                      </p:to>
                                    </p:set>
                                    <p:anim calcmode="lin" valueType="num">
                                      <p:cBhvr>
                                        <p:cTn id="38" dur="500" fill="hold"/>
                                        <p:tgtEl>
                                          <p:spTgt spid="73"/>
                                        </p:tgtEl>
                                        <p:attrNameLst>
                                          <p:attrName>ppt_w</p:attrName>
                                        </p:attrNameLst>
                                      </p:cBhvr>
                                      <p:tavLst>
                                        <p:tav tm="0">
                                          <p:val>
                                            <p:fltVal val="0"/>
                                          </p:val>
                                        </p:tav>
                                        <p:tav tm="100000">
                                          <p:val>
                                            <p:strVal val="#ppt_w"/>
                                          </p:val>
                                        </p:tav>
                                      </p:tavLst>
                                    </p:anim>
                                    <p:anim calcmode="lin" valueType="num">
                                      <p:cBhvr>
                                        <p:cTn id="39" dur="500" fill="hold"/>
                                        <p:tgtEl>
                                          <p:spTgt spid="73"/>
                                        </p:tgtEl>
                                        <p:attrNameLst>
                                          <p:attrName>ppt_h</p:attrName>
                                        </p:attrNameLst>
                                      </p:cBhvr>
                                      <p:tavLst>
                                        <p:tav tm="0">
                                          <p:val>
                                            <p:fltVal val="0"/>
                                          </p:val>
                                        </p:tav>
                                        <p:tav tm="100000">
                                          <p:val>
                                            <p:strVal val="#ppt_h"/>
                                          </p:val>
                                        </p:tav>
                                      </p:tavLst>
                                    </p:anim>
                                    <p:animEffect transition="in" filter="fade">
                                      <p:cBhvr>
                                        <p:cTn id="40" dur="500"/>
                                        <p:tgtEl>
                                          <p:spTgt spid="73"/>
                                        </p:tgtEl>
                                      </p:cBhvr>
                                    </p:animEffect>
                                  </p:childTnLst>
                                </p:cTn>
                              </p:par>
                            </p:childTnLst>
                          </p:cTn>
                        </p:par>
                        <p:par>
                          <p:cTn id="41" fill="hold">
                            <p:stCondLst>
                              <p:cond delay="3000"/>
                            </p:stCondLst>
                            <p:childTnLst>
                              <p:par>
                                <p:cTn id="42" presetID="2" presetClass="entr" presetSubtype="4" accel="50000" decel="5000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ppt_x"/>
                                          </p:val>
                                        </p:tav>
                                        <p:tav tm="100000">
                                          <p:val>
                                            <p:strVal val="#ppt_x"/>
                                          </p:val>
                                        </p:tav>
                                      </p:tavLst>
                                    </p:anim>
                                    <p:anim calcmode="lin" valueType="num">
                                      <p:cBhvr additive="base">
                                        <p:cTn id="45" dur="500" fill="hold"/>
                                        <p:tgtEl>
                                          <p:spTgt spid="38"/>
                                        </p:tgtEl>
                                        <p:attrNameLst>
                                          <p:attrName>ppt_y</p:attrName>
                                        </p:attrNameLst>
                                      </p:cBhvr>
                                      <p:tavLst>
                                        <p:tav tm="0">
                                          <p:val>
                                            <p:strVal val="1+#ppt_h/2"/>
                                          </p:val>
                                        </p:tav>
                                        <p:tav tm="100000">
                                          <p:val>
                                            <p:strVal val="#ppt_y"/>
                                          </p:val>
                                        </p:tav>
                                      </p:tavLst>
                                    </p:anim>
                                  </p:childTnLst>
                                </p:cTn>
                              </p:par>
                            </p:childTnLst>
                          </p:cTn>
                        </p:par>
                        <p:par>
                          <p:cTn id="46" fill="hold">
                            <p:stCondLst>
                              <p:cond delay="3500"/>
                            </p:stCondLst>
                            <p:childTnLst>
                              <p:par>
                                <p:cTn id="47" presetID="53" presetClass="entr" presetSubtype="0" fill="hold" nodeType="afterEffect">
                                  <p:stCondLst>
                                    <p:cond delay="0"/>
                                  </p:stCondLst>
                                  <p:childTnLst>
                                    <p:set>
                                      <p:cBhvr>
                                        <p:cTn id="48" dur="1" fill="hold">
                                          <p:stCondLst>
                                            <p:cond delay="0"/>
                                          </p:stCondLst>
                                        </p:cTn>
                                        <p:tgtEl>
                                          <p:spTgt spid="75"/>
                                        </p:tgtEl>
                                        <p:attrNameLst>
                                          <p:attrName>style.visibility</p:attrName>
                                        </p:attrNameLst>
                                      </p:cBhvr>
                                      <p:to>
                                        <p:strVal val="visible"/>
                                      </p:to>
                                    </p:set>
                                    <p:anim calcmode="lin" valueType="num">
                                      <p:cBhvr>
                                        <p:cTn id="49" dur="500" fill="hold"/>
                                        <p:tgtEl>
                                          <p:spTgt spid="75"/>
                                        </p:tgtEl>
                                        <p:attrNameLst>
                                          <p:attrName>ppt_w</p:attrName>
                                        </p:attrNameLst>
                                      </p:cBhvr>
                                      <p:tavLst>
                                        <p:tav tm="0">
                                          <p:val>
                                            <p:fltVal val="0"/>
                                          </p:val>
                                        </p:tav>
                                        <p:tav tm="100000">
                                          <p:val>
                                            <p:strVal val="#ppt_w"/>
                                          </p:val>
                                        </p:tav>
                                      </p:tavLst>
                                    </p:anim>
                                    <p:anim calcmode="lin" valueType="num">
                                      <p:cBhvr>
                                        <p:cTn id="50" dur="500" fill="hold"/>
                                        <p:tgtEl>
                                          <p:spTgt spid="75"/>
                                        </p:tgtEl>
                                        <p:attrNameLst>
                                          <p:attrName>ppt_h</p:attrName>
                                        </p:attrNameLst>
                                      </p:cBhvr>
                                      <p:tavLst>
                                        <p:tav tm="0">
                                          <p:val>
                                            <p:fltVal val="0"/>
                                          </p:val>
                                        </p:tav>
                                        <p:tav tm="100000">
                                          <p:val>
                                            <p:strVal val="#ppt_h"/>
                                          </p:val>
                                        </p:tav>
                                      </p:tavLst>
                                    </p:anim>
                                    <p:animEffect transition="in" filter="fade">
                                      <p:cBhvr>
                                        <p:cTn id="51" dur="500"/>
                                        <p:tgtEl>
                                          <p:spTgt spid="75"/>
                                        </p:tgtEl>
                                      </p:cBhvr>
                                    </p:animEffect>
                                  </p:childTnLst>
                                </p:cTn>
                              </p:par>
                            </p:childTnLst>
                          </p:cTn>
                        </p:par>
                        <p:par>
                          <p:cTn id="52" fill="hold">
                            <p:stCondLst>
                              <p:cond delay="4000"/>
                            </p:stCondLst>
                            <p:childTnLst>
                              <p:par>
                                <p:cTn id="53" presetID="18" presetClass="entr" presetSubtype="6" fill="hold" grpId="0" nodeType="after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strips(downRight)">
                                      <p:cBhvr>
                                        <p:cTn id="55" dur="500"/>
                                        <p:tgtEl>
                                          <p:spTgt spid="87"/>
                                        </p:tgtEl>
                                      </p:cBhvr>
                                    </p:animEffect>
                                  </p:childTnLst>
                                </p:cTn>
                              </p:par>
                            </p:childTnLst>
                          </p:cTn>
                        </p:par>
                        <p:par>
                          <p:cTn id="56" fill="hold">
                            <p:stCondLst>
                              <p:cond delay="4500"/>
                            </p:stCondLst>
                            <p:childTnLst>
                              <p:par>
                                <p:cTn id="57" presetID="18" presetClass="entr" presetSubtype="6" fill="hold" grpId="0" nodeType="after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strips(downRight)">
                                      <p:cBhvr>
                                        <p:cTn id="59" dur="500"/>
                                        <p:tgtEl>
                                          <p:spTgt spid="88"/>
                                        </p:tgtEl>
                                      </p:cBhvr>
                                    </p:animEffect>
                                  </p:childTnLst>
                                </p:cTn>
                              </p:par>
                            </p:childTnLst>
                          </p:cTn>
                        </p:par>
                        <p:par>
                          <p:cTn id="60" fill="hold">
                            <p:stCondLst>
                              <p:cond delay="5000"/>
                            </p:stCondLst>
                            <p:childTnLst>
                              <p:par>
                                <p:cTn id="61" presetID="18" presetClass="entr" presetSubtype="6" fill="hold" grpId="0" nodeType="after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strips(downRight)">
                                      <p:cBhvr>
                                        <p:cTn id="63" dur="500"/>
                                        <p:tgtEl>
                                          <p:spTgt spid="89"/>
                                        </p:tgtEl>
                                      </p:cBhvr>
                                    </p:animEffect>
                                  </p:childTnLst>
                                </p:cTn>
                              </p:par>
                            </p:childTnLst>
                          </p:cTn>
                        </p:par>
                        <p:par>
                          <p:cTn id="64" fill="hold">
                            <p:stCondLst>
                              <p:cond delay="5500"/>
                            </p:stCondLst>
                            <p:childTnLst>
                              <p:par>
                                <p:cTn id="65" presetID="13" presetClass="entr" presetSubtype="16" fill="hold"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plus(in)">
                                      <p:cBhvr>
                                        <p:cTn id="67" dur="500"/>
                                        <p:tgtEl>
                                          <p:spTgt spid="8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2" presetClass="entr" presetSubtype="4" accel="50000" decel="5000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 calcmode="lin" valueType="num">
                                      <p:cBhvr additive="base">
                                        <p:cTn id="73" dur="500" fill="hold"/>
                                        <p:tgtEl>
                                          <p:spTgt spid="43"/>
                                        </p:tgtEl>
                                        <p:attrNameLst>
                                          <p:attrName>ppt_x</p:attrName>
                                        </p:attrNameLst>
                                      </p:cBhvr>
                                      <p:tavLst>
                                        <p:tav tm="0">
                                          <p:val>
                                            <p:strVal val="#ppt_x"/>
                                          </p:val>
                                        </p:tav>
                                        <p:tav tm="100000">
                                          <p:val>
                                            <p:strVal val="#ppt_x"/>
                                          </p:val>
                                        </p:tav>
                                      </p:tavLst>
                                    </p:anim>
                                    <p:anim calcmode="lin" valueType="num">
                                      <p:cBhvr additive="base">
                                        <p:cTn id="74" dur="500" fill="hold"/>
                                        <p:tgtEl>
                                          <p:spTgt spid="43"/>
                                        </p:tgtEl>
                                        <p:attrNameLst>
                                          <p:attrName>ppt_y</p:attrName>
                                        </p:attrNameLst>
                                      </p:cBhvr>
                                      <p:tavLst>
                                        <p:tav tm="0">
                                          <p:val>
                                            <p:strVal val="1+#ppt_h/2"/>
                                          </p:val>
                                        </p:tav>
                                        <p:tav tm="100000">
                                          <p:val>
                                            <p:strVal val="#ppt_y"/>
                                          </p:val>
                                        </p:tav>
                                      </p:tavLst>
                                    </p:anim>
                                  </p:childTnLst>
                                </p:cTn>
                              </p:par>
                              <p:par>
                                <p:cTn id="75" presetID="2" presetClass="entr" presetSubtype="4" accel="50000" decel="5000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 calcmode="lin" valueType="num">
                                      <p:cBhvr additive="base">
                                        <p:cTn id="77" dur="500" fill="hold"/>
                                        <p:tgtEl>
                                          <p:spTgt spid="44"/>
                                        </p:tgtEl>
                                        <p:attrNameLst>
                                          <p:attrName>ppt_x</p:attrName>
                                        </p:attrNameLst>
                                      </p:cBhvr>
                                      <p:tavLst>
                                        <p:tav tm="0">
                                          <p:val>
                                            <p:strVal val="#ppt_x"/>
                                          </p:val>
                                        </p:tav>
                                        <p:tav tm="100000">
                                          <p:val>
                                            <p:strVal val="#ppt_x"/>
                                          </p:val>
                                        </p:tav>
                                      </p:tavLst>
                                    </p:anim>
                                    <p:anim calcmode="lin" valueType="num">
                                      <p:cBhvr additive="base">
                                        <p:cTn id="78" dur="500" fill="hold"/>
                                        <p:tgtEl>
                                          <p:spTgt spid="44"/>
                                        </p:tgtEl>
                                        <p:attrNameLst>
                                          <p:attrName>ppt_y</p:attrName>
                                        </p:attrNameLst>
                                      </p:cBhvr>
                                      <p:tavLst>
                                        <p:tav tm="0">
                                          <p:val>
                                            <p:strVal val="1+#ppt_h/2"/>
                                          </p:val>
                                        </p:tav>
                                        <p:tav tm="100000">
                                          <p:val>
                                            <p:strVal val="#ppt_y"/>
                                          </p:val>
                                        </p:tav>
                                      </p:tavLst>
                                    </p:anim>
                                  </p:childTnLst>
                                </p:cTn>
                              </p:par>
                              <p:par>
                                <p:cTn id="79" presetID="2" presetClass="entr" presetSubtype="4" accel="50000" decel="5000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additive="base">
                                        <p:cTn id="81" dur="500" fill="hold"/>
                                        <p:tgtEl>
                                          <p:spTgt spid="45"/>
                                        </p:tgtEl>
                                        <p:attrNameLst>
                                          <p:attrName>ppt_x</p:attrName>
                                        </p:attrNameLst>
                                      </p:cBhvr>
                                      <p:tavLst>
                                        <p:tav tm="0">
                                          <p:val>
                                            <p:strVal val="#ppt_x"/>
                                          </p:val>
                                        </p:tav>
                                        <p:tav tm="100000">
                                          <p:val>
                                            <p:strVal val="#ppt_x"/>
                                          </p:val>
                                        </p:tav>
                                      </p:tavLst>
                                    </p:anim>
                                    <p:anim calcmode="lin" valueType="num">
                                      <p:cBhvr additive="base">
                                        <p:cTn id="8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81" grpId="0"/>
      <p:bldP spid="85" grpId="0"/>
      <p:bldP spid="87" grpId="0" animBg="1"/>
      <p:bldP spid="88" grpId="0" animBg="1"/>
      <p:bldP spid="89" grpId="0" animBg="1"/>
      <p:bldP spid="43" grpId="0"/>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6432639" y="1006207"/>
            <a:ext cx="6426111" cy="5636296"/>
            <a:chOff x="0" y="0"/>
            <a:chExt cx="2449" cy="2148"/>
          </a:xfrm>
        </p:grpSpPr>
        <p:pic>
          <p:nvPicPr>
            <p:cNvPr id="9219" name="Picture 3" descr="iPhone_5S_freebie"/>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0"/>
              <a:ext cx="2449" cy="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descr="10111220362419802e801c5ef8副本"/>
            <p:cNvSpPr>
              <a:spLocks noChangeArrowheads="1"/>
            </p:cNvSpPr>
            <p:nvPr/>
          </p:nvSpPr>
          <p:spPr bwMode="auto">
            <a:xfrm>
              <a:off x="825" y="294"/>
              <a:ext cx="807" cy="142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6350" cmpd="sng">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9221" name="Oval 5"/>
          <p:cNvSpPr>
            <a:spLocks noChangeArrowheads="1"/>
          </p:cNvSpPr>
          <p:nvPr/>
        </p:nvSpPr>
        <p:spPr bwMode="auto">
          <a:xfrm>
            <a:off x="1973461" y="2298082"/>
            <a:ext cx="767953" cy="763488"/>
          </a:xfrm>
          <a:prstGeom prst="ellipse">
            <a:avLst/>
          </a:prstGeom>
          <a:solidFill>
            <a:schemeClr val="accent1"/>
          </a:solidFill>
          <a:ln>
            <a:noFill/>
          </a:ln>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222" name="Group 6"/>
          <p:cNvGrpSpPr>
            <a:grpSpLocks/>
          </p:cNvGrpSpPr>
          <p:nvPr/>
        </p:nvGrpSpPr>
        <p:grpSpPr bwMode="auto">
          <a:xfrm>
            <a:off x="2172147" y="2492301"/>
            <a:ext cx="375047" cy="383977"/>
            <a:chOff x="0" y="0"/>
            <a:chExt cx="276" cy="281"/>
          </a:xfrm>
        </p:grpSpPr>
        <p:sp>
          <p:nvSpPr>
            <p:cNvPr id="9223" name="Freeform 7"/>
            <p:cNvSpPr>
              <a:spLocks/>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24" name="Freeform 8"/>
            <p:cNvSpPr>
              <a:spLocks/>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9225" name="Oval 9"/>
          <p:cNvSpPr>
            <a:spLocks noChangeArrowheads="1"/>
          </p:cNvSpPr>
          <p:nvPr/>
        </p:nvSpPr>
        <p:spPr bwMode="auto">
          <a:xfrm>
            <a:off x="1975694" y="3615211"/>
            <a:ext cx="767953" cy="763488"/>
          </a:xfrm>
          <a:prstGeom prst="ellipse">
            <a:avLst/>
          </a:prstGeom>
          <a:solidFill>
            <a:schemeClr val="accent2"/>
          </a:solidFill>
          <a:ln>
            <a:noFill/>
          </a:ln>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226" name="Group 10"/>
          <p:cNvGrpSpPr>
            <a:grpSpLocks/>
          </p:cNvGrpSpPr>
          <p:nvPr/>
        </p:nvGrpSpPr>
        <p:grpSpPr bwMode="auto">
          <a:xfrm>
            <a:off x="2219028" y="3789339"/>
            <a:ext cx="281285" cy="410766"/>
            <a:chOff x="0" y="0"/>
            <a:chExt cx="206" cy="305"/>
          </a:xfrm>
        </p:grpSpPr>
        <p:sp>
          <p:nvSpPr>
            <p:cNvPr id="9227" name="Freeform 11"/>
            <p:cNvSpPr>
              <a:spLocks noEditPoints="1"/>
            </p:cNvSpPr>
            <p:nvPr/>
          </p:nvSpPr>
          <p:spPr bwMode="auto">
            <a:xfrm>
              <a:off x="0" y="43"/>
              <a:ext cx="206" cy="262"/>
            </a:xfrm>
            <a:custGeom>
              <a:avLst/>
              <a:gdLst>
                <a:gd name="T0" fmla="*/ 124 w 153"/>
                <a:gd name="T1" fmla="*/ 0 h 193"/>
                <a:gd name="T2" fmla="*/ 29 w 153"/>
                <a:gd name="T3" fmla="*/ 0 h 193"/>
                <a:gd name="T4" fmla="*/ 0 w 153"/>
                <a:gd name="T5" fmla="*/ 29 h 193"/>
                <a:gd name="T6" fmla="*/ 0 w 153"/>
                <a:gd name="T7" fmla="*/ 183 h 193"/>
                <a:gd name="T8" fmla="*/ 5 w 153"/>
                <a:gd name="T9" fmla="*/ 191 h 193"/>
                <a:gd name="T10" fmla="*/ 14 w 153"/>
                <a:gd name="T11" fmla="*/ 192 h 193"/>
                <a:gd name="T12" fmla="*/ 77 w 153"/>
                <a:gd name="T13" fmla="*/ 160 h 193"/>
                <a:gd name="T14" fmla="*/ 139 w 153"/>
                <a:gd name="T15" fmla="*/ 192 h 193"/>
                <a:gd name="T16" fmla="*/ 144 w 153"/>
                <a:gd name="T17" fmla="*/ 193 h 193"/>
                <a:gd name="T18" fmla="*/ 149 w 153"/>
                <a:gd name="T19" fmla="*/ 191 h 193"/>
                <a:gd name="T20" fmla="*/ 153 w 153"/>
                <a:gd name="T21" fmla="*/ 183 h 193"/>
                <a:gd name="T22" fmla="*/ 153 w 153"/>
                <a:gd name="T23" fmla="*/ 29 h 193"/>
                <a:gd name="T24" fmla="*/ 124 w 153"/>
                <a:gd name="T25" fmla="*/ 0 h 193"/>
                <a:gd name="T26" fmla="*/ 134 w 153"/>
                <a:gd name="T27" fmla="*/ 168 h 193"/>
                <a:gd name="T28" fmla="*/ 81 w 153"/>
                <a:gd name="T29" fmla="*/ 140 h 193"/>
                <a:gd name="T30" fmla="*/ 77 w 153"/>
                <a:gd name="T31" fmla="*/ 139 h 193"/>
                <a:gd name="T32" fmla="*/ 72 w 153"/>
                <a:gd name="T33" fmla="*/ 140 h 193"/>
                <a:gd name="T34" fmla="*/ 19 w 153"/>
                <a:gd name="T35" fmla="*/ 168 h 193"/>
                <a:gd name="T36" fmla="*/ 19 w 153"/>
                <a:gd name="T37" fmla="*/ 29 h 193"/>
                <a:gd name="T38" fmla="*/ 29 w 153"/>
                <a:gd name="T39" fmla="*/ 19 h 193"/>
                <a:gd name="T40" fmla="*/ 124 w 153"/>
                <a:gd name="T41" fmla="*/ 19 h 193"/>
                <a:gd name="T42" fmla="*/ 134 w 153"/>
                <a:gd name="T43" fmla="*/ 29 h 193"/>
                <a:gd name="T44" fmla="*/ 134 w 153"/>
                <a:gd name="T45" fmla="*/ 16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93">
                  <a:moveTo>
                    <a:pt x="124" y="0"/>
                  </a:moveTo>
                  <a:cubicBezTo>
                    <a:pt x="29" y="0"/>
                    <a:pt x="29" y="0"/>
                    <a:pt x="29" y="0"/>
                  </a:cubicBezTo>
                  <a:cubicBezTo>
                    <a:pt x="13" y="0"/>
                    <a:pt x="0" y="13"/>
                    <a:pt x="0" y="29"/>
                  </a:cubicBezTo>
                  <a:cubicBezTo>
                    <a:pt x="0" y="183"/>
                    <a:pt x="0" y="183"/>
                    <a:pt x="0" y="183"/>
                  </a:cubicBezTo>
                  <a:cubicBezTo>
                    <a:pt x="0" y="187"/>
                    <a:pt x="2" y="190"/>
                    <a:pt x="5" y="191"/>
                  </a:cubicBezTo>
                  <a:cubicBezTo>
                    <a:pt x="8" y="193"/>
                    <a:pt x="11" y="193"/>
                    <a:pt x="14" y="192"/>
                  </a:cubicBezTo>
                  <a:cubicBezTo>
                    <a:pt x="77" y="160"/>
                    <a:pt x="77" y="160"/>
                    <a:pt x="77" y="160"/>
                  </a:cubicBezTo>
                  <a:cubicBezTo>
                    <a:pt x="139" y="192"/>
                    <a:pt x="139" y="192"/>
                    <a:pt x="139" y="192"/>
                  </a:cubicBezTo>
                  <a:cubicBezTo>
                    <a:pt x="141" y="193"/>
                    <a:pt x="142" y="193"/>
                    <a:pt x="144" y="193"/>
                  </a:cubicBezTo>
                  <a:cubicBezTo>
                    <a:pt x="146" y="193"/>
                    <a:pt x="147" y="192"/>
                    <a:pt x="149" y="191"/>
                  </a:cubicBezTo>
                  <a:cubicBezTo>
                    <a:pt x="152" y="190"/>
                    <a:pt x="153" y="187"/>
                    <a:pt x="153" y="183"/>
                  </a:cubicBezTo>
                  <a:cubicBezTo>
                    <a:pt x="153" y="29"/>
                    <a:pt x="153" y="29"/>
                    <a:pt x="153" y="29"/>
                  </a:cubicBezTo>
                  <a:cubicBezTo>
                    <a:pt x="153" y="13"/>
                    <a:pt x="140" y="0"/>
                    <a:pt x="124" y="0"/>
                  </a:cubicBezTo>
                  <a:close/>
                  <a:moveTo>
                    <a:pt x="134" y="168"/>
                  </a:moveTo>
                  <a:cubicBezTo>
                    <a:pt x="81" y="140"/>
                    <a:pt x="81" y="140"/>
                    <a:pt x="81" y="140"/>
                  </a:cubicBezTo>
                  <a:cubicBezTo>
                    <a:pt x="80" y="140"/>
                    <a:pt x="78" y="139"/>
                    <a:pt x="77" y="139"/>
                  </a:cubicBezTo>
                  <a:cubicBezTo>
                    <a:pt x="75" y="139"/>
                    <a:pt x="74" y="140"/>
                    <a:pt x="72" y="140"/>
                  </a:cubicBezTo>
                  <a:cubicBezTo>
                    <a:pt x="19" y="168"/>
                    <a:pt x="19" y="168"/>
                    <a:pt x="19" y="168"/>
                  </a:cubicBezTo>
                  <a:cubicBezTo>
                    <a:pt x="19" y="29"/>
                    <a:pt x="19" y="29"/>
                    <a:pt x="19" y="29"/>
                  </a:cubicBezTo>
                  <a:cubicBezTo>
                    <a:pt x="19" y="23"/>
                    <a:pt x="24" y="19"/>
                    <a:pt x="29" y="19"/>
                  </a:cubicBezTo>
                  <a:cubicBezTo>
                    <a:pt x="124" y="19"/>
                    <a:pt x="124" y="19"/>
                    <a:pt x="124" y="19"/>
                  </a:cubicBezTo>
                  <a:cubicBezTo>
                    <a:pt x="130" y="19"/>
                    <a:pt x="134" y="23"/>
                    <a:pt x="134" y="29"/>
                  </a:cubicBezTo>
                  <a:lnTo>
                    <a:pt x="134"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28" name="Freeform 12"/>
            <p:cNvSpPr>
              <a:spLocks/>
            </p:cNvSpPr>
            <p:nvPr/>
          </p:nvSpPr>
          <p:spPr bwMode="auto">
            <a:xfrm>
              <a:off x="42" y="0"/>
              <a:ext cx="123" cy="26"/>
            </a:xfrm>
            <a:custGeom>
              <a:avLst/>
              <a:gdLst>
                <a:gd name="T0" fmla="*/ 10 w 91"/>
                <a:gd name="T1" fmla="*/ 19 h 19"/>
                <a:gd name="T2" fmla="*/ 82 w 91"/>
                <a:gd name="T3" fmla="*/ 19 h 19"/>
                <a:gd name="T4" fmla="*/ 91 w 91"/>
                <a:gd name="T5" fmla="*/ 10 h 19"/>
                <a:gd name="T6" fmla="*/ 82 w 91"/>
                <a:gd name="T7" fmla="*/ 0 h 19"/>
                <a:gd name="T8" fmla="*/ 10 w 91"/>
                <a:gd name="T9" fmla="*/ 0 h 19"/>
                <a:gd name="T10" fmla="*/ 0 w 91"/>
                <a:gd name="T11" fmla="*/ 10 h 19"/>
                <a:gd name="T12" fmla="*/ 10 w 9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91" h="19">
                  <a:moveTo>
                    <a:pt x="10" y="19"/>
                  </a:moveTo>
                  <a:cubicBezTo>
                    <a:pt x="82" y="19"/>
                    <a:pt x="82" y="19"/>
                    <a:pt x="82" y="19"/>
                  </a:cubicBezTo>
                  <a:cubicBezTo>
                    <a:pt x="87" y="19"/>
                    <a:pt x="91" y="15"/>
                    <a:pt x="91" y="10"/>
                  </a:cubicBezTo>
                  <a:cubicBezTo>
                    <a:pt x="91" y="4"/>
                    <a:pt x="87" y="0"/>
                    <a:pt x="82" y="0"/>
                  </a:cubicBezTo>
                  <a:cubicBezTo>
                    <a:pt x="10" y="0"/>
                    <a:pt x="10" y="0"/>
                    <a:pt x="10" y="0"/>
                  </a:cubicBezTo>
                  <a:cubicBezTo>
                    <a:pt x="5" y="0"/>
                    <a:pt x="0" y="4"/>
                    <a:pt x="0" y="10"/>
                  </a:cubicBezTo>
                  <a:cubicBezTo>
                    <a:pt x="0" y="15"/>
                    <a:pt x="5" y="19"/>
                    <a:pt x="10"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29" name="Freeform 13"/>
            <p:cNvSpPr>
              <a:spLocks/>
            </p:cNvSpPr>
            <p:nvPr/>
          </p:nvSpPr>
          <p:spPr bwMode="auto">
            <a:xfrm>
              <a:off x="56" y="105"/>
              <a:ext cx="94" cy="94"/>
            </a:xfrm>
            <a:custGeom>
              <a:avLst/>
              <a:gdLst>
                <a:gd name="T0" fmla="*/ 60 w 69"/>
                <a:gd name="T1" fmla="*/ 25 h 69"/>
                <a:gd name="T2" fmla="*/ 44 w 69"/>
                <a:gd name="T3" fmla="*/ 25 h 69"/>
                <a:gd name="T4" fmla="*/ 44 w 69"/>
                <a:gd name="T5" fmla="*/ 9 h 69"/>
                <a:gd name="T6" fmla="*/ 35 w 69"/>
                <a:gd name="T7" fmla="*/ 0 h 69"/>
                <a:gd name="T8" fmla="*/ 25 w 69"/>
                <a:gd name="T9" fmla="*/ 9 h 69"/>
                <a:gd name="T10" fmla="*/ 25 w 69"/>
                <a:gd name="T11" fmla="*/ 25 h 69"/>
                <a:gd name="T12" fmla="*/ 10 w 69"/>
                <a:gd name="T13" fmla="*/ 25 h 69"/>
                <a:gd name="T14" fmla="*/ 0 w 69"/>
                <a:gd name="T15" fmla="*/ 34 h 69"/>
                <a:gd name="T16" fmla="*/ 10 w 69"/>
                <a:gd name="T17" fmla="*/ 44 h 69"/>
                <a:gd name="T18" fmla="*/ 25 w 69"/>
                <a:gd name="T19" fmla="*/ 44 h 69"/>
                <a:gd name="T20" fmla="*/ 25 w 69"/>
                <a:gd name="T21" fmla="*/ 59 h 69"/>
                <a:gd name="T22" fmla="*/ 35 w 69"/>
                <a:gd name="T23" fmla="*/ 69 h 69"/>
                <a:gd name="T24" fmla="*/ 44 w 69"/>
                <a:gd name="T25" fmla="*/ 59 h 69"/>
                <a:gd name="T26" fmla="*/ 44 w 69"/>
                <a:gd name="T27" fmla="*/ 44 h 69"/>
                <a:gd name="T28" fmla="*/ 60 w 69"/>
                <a:gd name="T29" fmla="*/ 44 h 69"/>
                <a:gd name="T30" fmla="*/ 69 w 69"/>
                <a:gd name="T31" fmla="*/ 34 h 69"/>
                <a:gd name="T32" fmla="*/ 60 w 69"/>
                <a:gd name="T33" fmla="*/ 2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60" y="25"/>
                  </a:moveTo>
                  <a:cubicBezTo>
                    <a:pt x="44" y="25"/>
                    <a:pt x="44" y="25"/>
                    <a:pt x="44" y="25"/>
                  </a:cubicBezTo>
                  <a:cubicBezTo>
                    <a:pt x="44" y="9"/>
                    <a:pt x="44" y="9"/>
                    <a:pt x="44" y="9"/>
                  </a:cubicBezTo>
                  <a:cubicBezTo>
                    <a:pt x="44" y="4"/>
                    <a:pt x="40" y="0"/>
                    <a:pt x="35" y="0"/>
                  </a:cubicBezTo>
                  <a:cubicBezTo>
                    <a:pt x="30" y="0"/>
                    <a:pt x="25" y="4"/>
                    <a:pt x="25" y="9"/>
                  </a:cubicBezTo>
                  <a:cubicBezTo>
                    <a:pt x="25" y="25"/>
                    <a:pt x="25" y="25"/>
                    <a:pt x="25" y="25"/>
                  </a:cubicBezTo>
                  <a:cubicBezTo>
                    <a:pt x="10" y="25"/>
                    <a:pt x="10" y="25"/>
                    <a:pt x="10" y="25"/>
                  </a:cubicBezTo>
                  <a:cubicBezTo>
                    <a:pt x="5" y="25"/>
                    <a:pt x="0" y="29"/>
                    <a:pt x="0" y="34"/>
                  </a:cubicBezTo>
                  <a:cubicBezTo>
                    <a:pt x="0" y="39"/>
                    <a:pt x="5" y="44"/>
                    <a:pt x="10" y="44"/>
                  </a:cubicBezTo>
                  <a:cubicBezTo>
                    <a:pt x="25" y="44"/>
                    <a:pt x="25" y="44"/>
                    <a:pt x="25" y="44"/>
                  </a:cubicBezTo>
                  <a:cubicBezTo>
                    <a:pt x="25" y="59"/>
                    <a:pt x="25" y="59"/>
                    <a:pt x="25" y="59"/>
                  </a:cubicBezTo>
                  <a:cubicBezTo>
                    <a:pt x="25" y="64"/>
                    <a:pt x="30" y="69"/>
                    <a:pt x="35" y="69"/>
                  </a:cubicBezTo>
                  <a:cubicBezTo>
                    <a:pt x="40" y="69"/>
                    <a:pt x="44" y="64"/>
                    <a:pt x="44" y="59"/>
                  </a:cubicBezTo>
                  <a:cubicBezTo>
                    <a:pt x="44" y="44"/>
                    <a:pt x="44" y="44"/>
                    <a:pt x="44" y="44"/>
                  </a:cubicBezTo>
                  <a:cubicBezTo>
                    <a:pt x="60" y="44"/>
                    <a:pt x="60" y="44"/>
                    <a:pt x="60" y="44"/>
                  </a:cubicBezTo>
                  <a:cubicBezTo>
                    <a:pt x="65" y="44"/>
                    <a:pt x="69" y="39"/>
                    <a:pt x="69" y="34"/>
                  </a:cubicBezTo>
                  <a:cubicBezTo>
                    <a:pt x="69" y="29"/>
                    <a:pt x="65" y="25"/>
                    <a:pt x="60"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9230" name="Oval 14"/>
          <p:cNvSpPr>
            <a:spLocks noChangeArrowheads="1"/>
          </p:cNvSpPr>
          <p:nvPr/>
        </p:nvSpPr>
        <p:spPr bwMode="auto">
          <a:xfrm>
            <a:off x="1975694" y="4914480"/>
            <a:ext cx="767953" cy="763488"/>
          </a:xfrm>
          <a:prstGeom prst="ellipse">
            <a:avLst/>
          </a:prstGeom>
          <a:solidFill>
            <a:schemeClr val="accent3"/>
          </a:solidFill>
          <a:ln>
            <a:noFill/>
          </a:ln>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231" name="Group 15"/>
          <p:cNvGrpSpPr>
            <a:grpSpLocks/>
          </p:cNvGrpSpPr>
          <p:nvPr/>
        </p:nvGrpSpPr>
        <p:grpSpPr bwMode="auto">
          <a:xfrm>
            <a:off x="2194472" y="5162278"/>
            <a:ext cx="366117" cy="317004"/>
            <a:chOff x="0" y="0"/>
            <a:chExt cx="346" cy="301"/>
          </a:xfrm>
        </p:grpSpPr>
        <p:sp>
          <p:nvSpPr>
            <p:cNvPr id="9232" name="Freeform 16"/>
            <p:cNvSpPr>
              <a:spLocks/>
            </p:cNvSpPr>
            <p:nvPr/>
          </p:nvSpPr>
          <p:spPr bwMode="auto">
            <a:xfrm>
              <a:off x="0" y="0"/>
              <a:ext cx="291" cy="254"/>
            </a:xfrm>
            <a:custGeom>
              <a:avLst/>
              <a:gdLst>
                <a:gd name="T0" fmla="*/ 30 w 291"/>
                <a:gd name="T1" fmla="*/ 28 h 254"/>
                <a:gd name="T2" fmla="*/ 261 w 291"/>
                <a:gd name="T3" fmla="*/ 28 h 254"/>
                <a:gd name="T4" fmla="*/ 261 w 291"/>
                <a:gd name="T5" fmla="*/ 126 h 254"/>
                <a:gd name="T6" fmla="*/ 291 w 291"/>
                <a:gd name="T7" fmla="*/ 126 h 254"/>
                <a:gd name="T8" fmla="*/ 291 w 291"/>
                <a:gd name="T9" fmla="*/ 0 h 254"/>
                <a:gd name="T10" fmla="*/ 0 w 291"/>
                <a:gd name="T11" fmla="*/ 0 h 254"/>
                <a:gd name="T12" fmla="*/ 0 w 291"/>
                <a:gd name="T13" fmla="*/ 254 h 254"/>
                <a:gd name="T14" fmla="*/ 146 w 291"/>
                <a:gd name="T15" fmla="*/ 254 h 254"/>
                <a:gd name="T16" fmla="*/ 146 w 291"/>
                <a:gd name="T17" fmla="*/ 224 h 254"/>
                <a:gd name="T18" fmla="*/ 30 w 291"/>
                <a:gd name="T19" fmla="*/ 224 h 254"/>
                <a:gd name="T20" fmla="*/ 30 w 291"/>
                <a:gd name="T21" fmla="*/ 2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1" h="254">
                  <a:moveTo>
                    <a:pt x="30" y="28"/>
                  </a:moveTo>
                  <a:lnTo>
                    <a:pt x="261" y="28"/>
                  </a:lnTo>
                  <a:lnTo>
                    <a:pt x="261" y="126"/>
                  </a:lnTo>
                  <a:lnTo>
                    <a:pt x="291" y="126"/>
                  </a:lnTo>
                  <a:lnTo>
                    <a:pt x="291" y="0"/>
                  </a:lnTo>
                  <a:lnTo>
                    <a:pt x="0" y="0"/>
                  </a:lnTo>
                  <a:lnTo>
                    <a:pt x="0" y="254"/>
                  </a:lnTo>
                  <a:lnTo>
                    <a:pt x="146" y="254"/>
                  </a:lnTo>
                  <a:lnTo>
                    <a:pt x="146" y="224"/>
                  </a:lnTo>
                  <a:lnTo>
                    <a:pt x="30" y="224"/>
                  </a:lnTo>
                  <a:lnTo>
                    <a:pt x="3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33" name="Freeform 17"/>
            <p:cNvSpPr>
              <a:spLocks/>
            </p:cNvSpPr>
            <p:nvPr/>
          </p:nvSpPr>
          <p:spPr bwMode="auto">
            <a:xfrm>
              <a:off x="207" y="161"/>
              <a:ext cx="139" cy="140"/>
            </a:xfrm>
            <a:custGeom>
              <a:avLst/>
              <a:gdLst>
                <a:gd name="T0" fmla="*/ 139 w 139"/>
                <a:gd name="T1" fmla="*/ 56 h 140"/>
                <a:gd name="T2" fmla="*/ 84 w 139"/>
                <a:gd name="T3" fmla="*/ 56 h 140"/>
                <a:gd name="T4" fmla="*/ 84 w 139"/>
                <a:gd name="T5" fmla="*/ 0 h 140"/>
                <a:gd name="T6" fmla="*/ 54 w 139"/>
                <a:gd name="T7" fmla="*/ 0 h 140"/>
                <a:gd name="T8" fmla="*/ 54 w 139"/>
                <a:gd name="T9" fmla="*/ 56 h 140"/>
                <a:gd name="T10" fmla="*/ 0 w 139"/>
                <a:gd name="T11" fmla="*/ 56 h 140"/>
                <a:gd name="T12" fmla="*/ 0 w 139"/>
                <a:gd name="T13" fmla="*/ 86 h 140"/>
                <a:gd name="T14" fmla="*/ 54 w 139"/>
                <a:gd name="T15" fmla="*/ 86 h 140"/>
                <a:gd name="T16" fmla="*/ 54 w 139"/>
                <a:gd name="T17" fmla="*/ 140 h 140"/>
                <a:gd name="T18" fmla="*/ 84 w 139"/>
                <a:gd name="T19" fmla="*/ 140 h 140"/>
                <a:gd name="T20" fmla="*/ 84 w 139"/>
                <a:gd name="T21" fmla="*/ 86 h 140"/>
                <a:gd name="T22" fmla="*/ 139 w 139"/>
                <a:gd name="T23" fmla="*/ 86 h 140"/>
                <a:gd name="T24" fmla="*/ 139 w 139"/>
                <a:gd name="T25" fmla="*/ 5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0">
                  <a:moveTo>
                    <a:pt x="139" y="56"/>
                  </a:moveTo>
                  <a:lnTo>
                    <a:pt x="84" y="56"/>
                  </a:lnTo>
                  <a:lnTo>
                    <a:pt x="84" y="0"/>
                  </a:lnTo>
                  <a:lnTo>
                    <a:pt x="54" y="0"/>
                  </a:lnTo>
                  <a:lnTo>
                    <a:pt x="54" y="56"/>
                  </a:lnTo>
                  <a:lnTo>
                    <a:pt x="0" y="56"/>
                  </a:lnTo>
                  <a:lnTo>
                    <a:pt x="0" y="86"/>
                  </a:lnTo>
                  <a:lnTo>
                    <a:pt x="54" y="86"/>
                  </a:lnTo>
                  <a:lnTo>
                    <a:pt x="54" y="140"/>
                  </a:lnTo>
                  <a:lnTo>
                    <a:pt x="84" y="140"/>
                  </a:lnTo>
                  <a:lnTo>
                    <a:pt x="84" y="86"/>
                  </a:lnTo>
                  <a:lnTo>
                    <a:pt x="139" y="86"/>
                  </a:lnTo>
                  <a:lnTo>
                    <a:pt x="13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34" name="Rectangle 18"/>
            <p:cNvSpPr>
              <a:spLocks noChangeArrowheads="1"/>
            </p:cNvSpPr>
            <p:nvPr/>
          </p:nvSpPr>
          <p:spPr bwMode="auto">
            <a:xfrm>
              <a:off x="70" y="75"/>
              <a:ext cx="127"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35" name="Rectangle 19"/>
            <p:cNvSpPr>
              <a:spLocks noChangeArrowheads="1"/>
            </p:cNvSpPr>
            <p:nvPr/>
          </p:nvSpPr>
          <p:spPr bwMode="auto">
            <a:xfrm>
              <a:off x="70" y="134"/>
              <a:ext cx="96" cy="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9236" name="Rectangle 20"/>
          <p:cNvSpPr>
            <a:spLocks noChangeArrowheads="1"/>
          </p:cNvSpPr>
          <p:nvPr/>
        </p:nvSpPr>
        <p:spPr bwMode="auto">
          <a:xfrm>
            <a:off x="2966889" y="2221461"/>
            <a:ext cx="4902645" cy="109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600" dirty="0">
                <a:latin typeface="微软雅黑" panose="020B0503020204020204" pitchFamily="34" charset="-122"/>
                <a:ea typeface="微软雅黑" panose="020B0503020204020204" pitchFamily="34" charset="-122"/>
                <a:sym typeface="Arial" panose="020B0604020202020204" pitchFamily="34" charset="0"/>
              </a:rPr>
              <a:t>鸡胸肉</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pPr>
            <a:r>
              <a:rPr lang="zh-CN" altLang="en-US" sz="1100" dirty="0">
                <a:latin typeface="微软雅黑" panose="020B0503020204020204" pitchFamily="34" charset="-122"/>
                <a:ea typeface="微软雅黑" panose="020B0503020204020204" pitchFamily="34" charset="-122"/>
              </a:rPr>
              <a:t>       鸡胸肉可以满足狗对蛋白质等的需求，而且鸡胸肉很容易消化</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鸡胸肉蛋白含量和牛肉是非常接近的。 鸡胸肉含有丰富的蛋白质</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而且维</a:t>
            </a:r>
            <a:r>
              <a:rPr lang="en-US" altLang="zh-CN" sz="1100" dirty="0">
                <a:latin typeface="微软雅黑" panose="020B0503020204020204" pitchFamily="34" charset="-122"/>
                <a:ea typeface="微软雅黑" panose="020B0503020204020204" pitchFamily="34" charset="-122"/>
              </a:rPr>
              <a:t>C</a:t>
            </a:r>
            <a:r>
              <a:rPr lang="zh-CN" altLang="en-US" sz="1100" dirty="0">
                <a:latin typeface="微软雅黑" panose="020B0503020204020204" pitchFamily="34" charset="-122"/>
                <a:ea typeface="微软雅黑" panose="020B0503020204020204" pitchFamily="34" charset="-122"/>
              </a:rPr>
              <a:t>、维</a:t>
            </a:r>
            <a:r>
              <a:rPr lang="en-US" altLang="zh-CN" sz="1100" dirty="0">
                <a:latin typeface="微软雅黑" panose="020B0503020204020204" pitchFamily="34" charset="-122"/>
                <a:ea typeface="微软雅黑" panose="020B0503020204020204" pitchFamily="34" charset="-122"/>
              </a:rPr>
              <a:t>E</a:t>
            </a:r>
            <a:r>
              <a:rPr lang="zh-CN" altLang="en-US" sz="1100" dirty="0">
                <a:latin typeface="微软雅黑" panose="020B0503020204020204" pitchFamily="34" charset="-122"/>
                <a:ea typeface="微软雅黑" panose="020B0503020204020204" pitchFamily="34" charset="-122"/>
              </a:rPr>
              <a:t>含量高</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且易被吸收利用</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有增强体质的作用</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对狗狗而言也是有很大益处</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能够保障狗狗毛发的生长质量</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让毛发生长更快</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还可以改善毛发分叉</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而且能补充营养增强骨骼。 </a:t>
            </a:r>
            <a:endParaRPr lang="en-GB" altLang="zh-CN" sz="1100" dirty="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237" name="Rectangle 21"/>
          <p:cNvSpPr>
            <a:spLocks noChangeArrowheads="1"/>
          </p:cNvSpPr>
          <p:nvPr/>
        </p:nvSpPr>
        <p:spPr bwMode="auto">
          <a:xfrm>
            <a:off x="2966890" y="3646032"/>
            <a:ext cx="4902644" cy="87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600" dirty="0">
                <a:latin typeface="微软雅黑" panose="020B0503020204020204" pitchFamily="34" charset="-122"/>
                <a:ea typeface="微软雅黑" panose="020B0503020204020204" pitchFamily="34" charset="-122"/>
                <a:sym typeface="Arial" panose="020B0604020202020204" pitchFamily="34" charset="0"/>
              </a:rPr>
              <a:t>狗咬咬</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狗咬胶主要用于给狗狗解闷，其原料主要是由合成皮制成。在挑选时同样要通过观察外表光滑、做工精细来判断好坏程度。</a:t>
            </a:r>
          </a:p>
          <a:p>
            <a:pPr>
              <a:lnSpc>
                <a:spcPct val="120000"/>
              </a:lnSpc>
            </a:pP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38" name="Rectangle 22"/>
          <p:cNvSpPr>
            <a:spLocks noChangeArrowheads="1"/>
          </p:cNvSpPr>
          <p:nvPr/>
        </p:nvSpPr>
        <p:spPr bwMode="auto">
          <a:xfrm>
            <a:off x="2930550" y="4914480"/>
            <a:ext cx="4902644" cy="104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600" dirty="0">
                <a:latin typeface="微软雅黑" panose="020B0503020204020204" pitchFamily="34" charset="-122"/>
                <a:ea typeface="微软雅黑" panose="020B0503020204020204" pitchFamily="34" charset="-122"/>
                <a:sym typeface="Arial" panose="020B0604020202020204" pitchFamily="34" charset="0"/>
              </a:rPr>
              <a:t>洁牙骨</a:t>
            </a:r>
            <a:endParaRPr lang="en-US" altLang="zh-CN" sz="1600" dirty="0">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pPr>
            <a:r>
              <a:rPr lang="zh-CN" altLang="zh-CN" dirty="0"/>
              <a:t> </a:t>
            </a:r>
            <a:r>
              <a:rPr lang="en-US" altLang="zh-CN" dirty="0"/>
              <a:t>     </a:t>
            </a:r>
            <a:r>
              <a:rPr lang="zh-CN" altLang="zh-CN" sz="1200" dirty="0">
                <a:latin typeface="微软雅黑" panose="020B0503020204020204" pitchFamily="34" charset="-122"/>
                <a:ea typeface="微软雅黑" panose="020B0503020204020204" pitchFamily="34" charset="-122"/>
              </a:rPr>
              <a:t>主要用于犬的口腔清洁，一般口臭的狗一星期吃两根，无口臭的狗每星期吃一根，要注意洁牙骨不能向狗咬胶那样经常喂食，如果吃的过量会造成狗狗呕吐。</a:t>
            </a:r>
            <a:endParaRPr lang="en-GB" altLang="zh-CN" sz="800" dirty="0">
              <a:latin typeface="微软雅黑" panose="020B0503020204020204" pitchFamily="34" charset="-122"/>
              <a:ea typeface="微软雅黑" panose="020B0503020204020204" pitchFamily="34" charset="-122"/>
              <a:cs typeface="+mn-ea"/>
              <a:sym typeface="Arial" panose="020B0604020202020204" pitchFamily="34" charset="0"/>
            </a:endParaRPr>
          </a:p>
        </p:txBody>
      </p:sp>
      <p:pic>
        <p:nvPicPr>
          <p:cNvPr id="25" name="图片 24">
            <a:extLst>
              <a:ext uri="{FF2B5EF4-FFF2-40B4-BE49-F238E27FC236}">
                <a16:creationId xmlns:a16="http://schemas.microsoft.com/office/drawing/2014/main" id="{B019C968-25E8-4CE7-990A-9351643C0AF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687" y="0"/>
            <a:ext cx="1172264" cy="1240061"/>
          </a:xfrm>
          <a:prstGeom prst="rect">
            <a:avLst/>
          </a:prstGeom>
        </p:spPr>
      </p:pic>
      <p:sp>
        <p:nvSpPr>
          <p:cNvPr id="26" name="文本框 25">
            <a:extLst>
              <a:ext uri="{FF2B5EF4-FFF2-40B4-BE49-F238E27FC236}">
                <a16:creationId xmlns:a16="http://schemas.microsoft.com/office/drawing/2014/main" id="{3C50C366-4729-40CB-BECA-F2CD83455541}"/>
              </a:ext>
            </a:extLst>
          </p:cNvPr>
          <p:cNvSpPr txBox="1"/>
          <p:nvPr/>
        </p:nvSpPr>
        <p:spPr>
          <a:xfrm>
            <a:off x="1483371" y="461469"/>
            <a:ext cx="1949252" cy="369332"/>
          </a:xfrm>
          <a:prstGeom prst="rect">
            <a:avLst/>
          </a:prstGeom>
          <a:noFill/>
        </p:spPr>
        <p:txBody>
          <a:bodyPr wrap="none" lIns="0" tIns="0" rIns="0" bIns="0" rtlCol="0">
            <a:spAutoFit/>
          </a:bodyPr>
          <a:lstStyle/>
          <a:p>
            <a:pPr defTabSz="964278"/>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宠物用品</a:t>
            </a:r>
            <a:r>
              <a:rPr lang="en-US" altLang="zh-CN" sz="24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零食</a:t>
            </a:r>
          </a:p>
        </p:txBody>
      </p:sp>
    </p:spTree>
    <p:extLst>
      <p:ext uri="{BB962C8B-B14F-4D97-AF65-F5344CB8AC3E}">
        <p14:creationId xmlns:p14="http://schemas.microsoft.com/office/powerpoint/2010/main" val="1135699105"/>
      </p:ext>
    </p:extLst>
  </p:cSld>
  <p:clrMapOvr>
    <a:masterClrMapping/>
  </p:clrMapOvr>
  <mc:AlternateContent xmlns:mc="http://schemas.openxmlformats.org/markup-compatibility/2006" xmlns:p14="http://schemas.microsoft.com/office/powerpoint/2010/main">
    <mc:Choice Requires="p14">
      <p:transition spd="slow" p14:dur="1600" advTm="5000">
        <p14:gallery dir="l"/>
      </p:transition>
    </mc:Choice>
    <mc:Fallback xmlns="">
      <p:transition spd="slow"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p:cTn id="7" dur="300" fill="hold"/>
                                            <p:tgtEl>
                                              <p:spTgt spid="9221"/>
                                            </p:tgtEl>
                                            <p:attrNameLst>
                                              <p:attrName>ppt_w</p:attrName>
                                            </p:attrNameLst>
                                          </p:cBhvr>
                                          <p:tavLst>
                                            <p:tav tm="0">
                                              <p:val>
                                                <p:fltVal val="0"/>
                                              </p:val>
                                            </p:tav>
                                            <p:tav tm="100000">
                                              <p:val>
                                                <p:strVal val="#ppt_w"/>
                                              </p:val>
                                            </p:tav>
                                          </p:tavLst>
                                        </p:anim>
                                        <p:anim calcmode="lin" valueType="num">
                                          <p:cBhvr>
                                            <p:cTn id="8" dur="300" fill="hold"/>
                                            <p:tgtEl>
                                              <p:spTgt spid="9221"/>
                                            </p:tgtEl>
                                            <p:attrNameLst>
                                              <p:attrName>ppt_h</p:attrName>
                                            </p:attrNameLst>
                                          </p:cBhvr>
                                          <p:tavLst>
                                            <p:tav tm="0">
                                              <p:val>
                                                <p:fltVal val="0"/>
                                              </p:val>
                                            </p:tav>
                                            <p:tav tm="100000">
                                              <p:val>
                                                <p:strVal val="#ppt_h"/>
                                              </p:val>
                                            </p:tav>
                                          </p:tavLst>
                                        </p:anim>
                                        <p:animEffect transition="in" filter="fade">
                                          <p:cBhvr>
                                            <p:cTn id="9" dur="300"/>
                                            <p:tgtEl>
                                              <p:spTgt spid="9221"/>
                                            </p:tgtEl>
                                          </p:cBhvr>
                                        </p:animEffect>
                                      </p:childTnLst>
                                    </p:cTn>
                                  </p:par>
                                  <p:par>
                                    <p:cTn id="10" presetID="6" presetClass="emph" presetSubtype="0" autoRev="1" fill="hold" grpId="1" nodeType="withEffect">
                                      <p:stCondLst>
                                        <p:cond delay="300"/>
                                      </p:stCondLst>
                                      <p:childTnLst>
                                        <p:animScale>
                                          <p:cBhvr>
                                            <p:cTn id="11" dur="150" fill="hold"/>
                                            <p:tgtEl>
                                              <p:spTgt spid="9221"/>
                                            </p:tgtEl>
                                          </p:cBhvr>
                                          <p:by x="110000" y="110000"/>
                                        </p:animScale>
                                      </p:childTnLst>
                                    </p:cTn>
                                  </p:par>
                                  <p:par>
                                    <p:cTn id="12" presetID="53" presetClass="entr" presetSubtype="16" fill="hold" nodeType="withEffect">
                                      <p:stCondLst>
                                        <p:cond delay="100"/>
                                      </p:stCondLst>
                                      <p:childTnLst>
                                        <p:set>
                                          <p:cBhvr>
                                            <p:cTn id="13" dur="1" fill="hold">
                                              <p:stCondLst>
                                                <p:cond delay="0"/>
                                              </p:stCondLst>
                                            </p:cTn>
                                            <p:tgtEl>
                                              <p:spTgt spid="9222"/>
                                            </p:tgtEl>
                                            <p:attrNameLst>
                                              <p:attrName>style.visibility</p:attrName>
                                            </p:attrNameLst>
                                          </p:cBhvr>
                                          <p:to>
                                            <p:strVal val="visible"/>
                                          </p:to>
                                        </p:set>
                                        <p:anim calcmode="lin" valueType="num">
                                          <p:cBhvr>
                                            <p:cTn id="14" dur="300" fill="hold"/>
                                            <p:tgtEl>
                                              <p:spTgt spid="9222"/>
                                            </p:tgtEl>
                                            <p:attrNameLst>
                                              <p:attrName>ppt_w</p:attrName>
                                            </p:attrNameLst>
                                          </p:cBhvr>
                                          <p:tavLst>
                                            <p:tav tm="0">
                                              <p:val>
                                                <p:fltVal val="0"/>
                                              </p:val>
                                            </p:tav>
                                            <p:tav tm="100000">
                                              <p:val>
                                                <p:strVal val="#ppt_w"/>
                                              </p:val>
                                            </p:tav>
                                          </p:tavLst>
                                        </p:anim>
                                        <p:anim calcmode="lin" valueType="num">
                                          <p:cBhvr>
                                            <p:cTn id="15" dur="300" fill="hold"/>
                                            <p:tgtEl>
                                              <p:spTgt spid="9222"/>
                                            </p:tgtEl>
                                            <p:attrNameLst>
                                              <p:attrName>ppt_h</p:attrName>
                                            </p:attrNameLst>
                                          </p:cBhvr>
                                          <p:tavLst>
                                            <p:tav tm="0">
                                              <p:val>
                                                <p:fltVal val="0"/>
                                              </p:val>
                                            </p:tav>
                                            <p:tav tm="100000">
                                              <p:val>
                                                <p:strVal val="#ppt_h"/>
                                              </p:val>
                                            </p:tav>
                                          </p:tavLst>
                                        </p:anim>
                                        <p:animEffect transition="in" filter="fade">
                                          <p:cBhvr>
                                            <p:cTn id="16" dur="300"/>
                                            <p:tgtEl>
                                              <p:spTgt spid="9222"/>
                                            </p:tgtEl>
                                          </p:cBhvr>
                                        </p:animEffect>
                                      </p:childTnLst>
                                    </p:cTn>
                                  </p:par>
                                  <p:par>
                                    <p:cTn id="17" presetID="6" presetClass="emph" presetSubtype="0" autoRev="1" fill="hold" nodeType="withEffect">
                                      <p:stCondLst>
                                        <p:cond delay="400"/>
                                      </p:stCondLst>
                                      <p:childTnLst>
                                        <p:animScale>
                                          <p:cBhvr>
                                            <p:cTn id="18" dur="150" fill="hold"/>
                                            <p:tgtEl>
                                              <p:spTgt spid="9222"/>
                                            </p:tgtEl>
                                          </p:cBhvr>
                                          <p:by x="110000" y="110000"/>
                                        </p:animScale>
                                      </p:childTnLst>
                                    </p:cTn>
                                  </p:par>
                                  <p:par>
                                    <p:cTn id="19" presetID="2" presetClass="entr" presetSubtype="2" fill="hold" grpId="0" nodeType="withEffect" p14:presetBounceEnd="30000">
                                      <p:stCondLst>
                                        <p:cond delay="400"/>
                                      </p:stCondLst>
                                      <p:childTnLst>
                                        <p:set>
                                          <p:cBhvr>
                                            <p:cTn id="20" dur="1" fill="hold">
                                              <p:stCondLst>
                                                <p:cond delay="0"/>
                                              </p:stCondLst>
                                            </p:cTn>
                                            <p:tgtEl>
                                              <p:spTgt spid="9236"/>
                                            </p:tgtEl>
                                            <p:attrNameLst>
                                              <p:attrName>style.visibility</p:attrName>
                                            </p:attrNameLst>
                                          </p:cBhvr>
                                          <p:to>
                                            <p:strVal val="visible"/>
                                          </p:to>
                                        </p:set>
                                        <p:anim calcmode="lin" valueType="num" p14:bounceEnd="30000">
                                          <p:cBhvr additive="base">
                                            <p:cTn id="21" dur="500" fill="hold"/>
                                            <p:tgtEl>
                                              <p:spTgt spid="9236"/>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9236"/>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400"/>
                                      </p:stCondLst>
                                      <p:childTnLst>
                                        <p:set>
                                          <p:cBhvr>
                                            <p:cTn id="24" dur="1" fill="hold">
                                              <p:stCondLst>
                                                <p:cond delay="0"/>
                                              </p:stCondLst>
                                            </p:cTn>
                                            <p:tgtEl>
                                              <p:spTgt spid="9225"/>
                                            </p:tgtEl>
                                            <p:attrNameLst>
                                              <p:attrName>style.visibility</p:attrName>
                                            </p:attrNameLst>
                                          </p:cBhvr>
                                          <p:to>
                                            <p:strVal val="visible"/>
                                          </p:to>
                                        </p:set>
                                        <p:anim calcmode="lin" valueType="num">
                                          <p:cBhvr>
                                            <p:cTn id="25" dur="300" fill="hold"/>
                                            <p:tgtEl>
                                              <p:spTgt spid="9225"/>
                                            </p:tgtEl>
                                            <p:attrNameLst>
                                              <p:attrName>ppt_w</p:attrName>
                                            </p:attrNameLst>
                                          </p:cBhvr>
                                          <p:tavLst>
                                            <p:tav tm="0">
                                              <p:val>
                                                <p:fltVal val="0"/>
                                              </p:val>
                                            </p:tav>
                                            <p:tav tm="100000">
                                              <p:val>
                                                <p:strVal val="#ppt_w"/>
                                              </p:val>
                                            </p:tav>
                                          </p:tavLst>
                                        </p:anim>
                                        <p:anim calcmode="lin" valueType="num">
                                          <p:cBhvr>
                                            <p:cTn id="26" dur="300" fill="hold"/>
                                            <p:tgtEl>
                                              <p:spTgt spid="9225"/>
                                            </p:tgtEl>
                                            <p:attrNameLst>
                                              <p:attrName>ppt_h</p:attrName>
                                            </p:attrNameLst>
                                          </p:cBhvr>
                                          <p:tavLst>
                                            <p:tav tm="0">
                                              <p:val>
                                                <p:fltVal val="0"/>
                                              </p:val>
                                            </p:tav>
                                            <p:tav tm="100000">
                                              <p:val>
                                                <p:strVal val="#ppt_h"/>
                                              </p:val>
                                            </p:tav>
                                          </p:tavLst>
                                        </p:anim>
                                        <p:animEffect transition="in" filter="fade">
                                          <p:cBhvr>
                                            <p:cTn id="27" dur="300"/>
                                            <p:tgtEl>
                                              <p:spTgt spid="9225"/>
                                            </p:tgtEl>
                                          </p:cBhvr>
                                        </p:animEffect>
                                      </p:childTnLst>
                                    </p:cTn>
                                  </p:par>
                                  <p:par>
                                    <p:cTn id="28" presetID="6" presetClass="emph" presetSubtype="0" autoRev="1" fill="hold" grpId="1" nodeType="withEffect">
                                      <p:stCondLst>
                                        <p:cond delay="700"/>
                                      </p:stCondLst>
                                      <p:childTnLst>
                                        <p:animScale>
                                          <p:cBhvr>
                                            <p:cTn id="29" dur="150" fill="hold"/>
                                            <p:tgtEl>
                                              <p:spTgt spid="9225"/>
                                            </p:tgtEl>
                                          </p:cBhvr>
                                          <p:by x="110000" y="110000"/>
                                        </p:animScale>
                                      </p:childTnLst>
                                    </p:cTn>
                                  </p:par>
                                  <p:par>
                                    <p:cTn id="30" presetID="53" presetClass="entr" presetSubtype="16" fill="hold" nodeType="withEffect">
                                      <p:stCondLst>
                                        <p:cond delay="500"/>
                                      </p:stCondLst>
                                      <p:childTnLst>
                                        <p:set>
                                          <p:cBhvr>
                                            <p:cTn id="31" dur="1" fill="hold">
                                              <p:stCondLst>
                                                <p:cond delay="0"/>
                                              </p:stCondLst>
                                            </p:cTn>
                                            <p:tgtEl>
                                              <p:spTgt spid="9226"/>
                                            </p:tgtEl>
                                            <p:attrNameLst>
                                              <p:attrName>style.visibility</p:attrName>
                                            </p:attrNameLst>
                                          </p:cBhvr>
                                          <p:to>
                                            <p:strVal val="visible"/>
                                          </p:to>
                                        </p:set>
                                        <p:anim calcmode="lin" valueType="num">
                                          <p:cBhvr>
                                            <p:cTn id="32" dur="300" fill="hold"/>
                                            <p:tgtEl>
                                              <p:spTgt spid="9226"/>
                                            </p:tgtEl>
                                            <p:attrNameLst>
                                              <p:attrName>ppt_w</p:attrName>
                                            </p:attrNameLst>
                                          </p:cBhvr>
                                          <p:tavLst>
                                            <p:tav tm="0">
                                              <p:val>
                                                <p:fltVal val="0"/>
                                              </p:val>
                                            </p:tav>
                                            <p:tav tm="100000">
                                              <p:val>
                                                <p:strVal val="#ppt_w"/>
                                              </p:val>
                                            </p:tav>
                                          </p:tavLst>
                                        </p:anim>
                                        <p:anim calcmode="lin" valueType="num">
                                          <p:cBhvr>
                                            <p:cTn id="33" dur="300" fill="hold"/>
                                            <p:tgtEl>
                                              <p:spTgt spid="9226"/>
                                            </p:tgtEl>
                                            <p:attrNameLst>
                                              <p:attrName>ppt_h</p:attrName>
                                            </p:attrNameLst>
                                          </p:cBhvr>
                                          <p:tavLst>
                                            <p:tav tm="0">
                                              <p:val>
                                                <p:fltVal val="0"/>
                                              </p:val>
                                            </p:tav>
                                            <p:tav tm="100000">
                                              <p:val>
                                                <p:strVal val="#ppt_h"/>
                                              </p:val>
                                            </p:tav>
                                          </p:tavLst>
                                        </p:anim>
                                        <p:animEffect transition="in" filter="fade">
                                          <p:cBhvr>
                                            <p:cTn id="34" dur="300"/>
                                            <p:tgtEl>
                                              <p:spTgt spid="9226"/>
                                            </p:tgtEl>
                                          </p:cBhvr>
                                        </p:animEffect>
                                      </p:childTnLst>
                                    </p:cTn>
                                  </p:par>
                                  <p:par>
                                    <p:cTn id="35" presetID="6" presetClass="emph" presetSubtype="0" autoRev="1" fill="hold" nodeType="withEffect">
                                      <p:stCondLst>
                                        <p:cond delay="800"/>
                                      </p:stCondLst>
                                      <p:childTnLst>
                                        <p:animScale>
                                          <p:cBhvr>
                                            <p:cTn id="36" dur="150" fill="hold"/>
                                            <p:tgtEl>
                                              <p:spTgt spid="9226"/>
                                            </p:tgtEl>
                                          </p:cBhvr>
                                          <p:by x="110000" y="110000"/>
                                        </p:animScale>
                                      </p:childTnLst>
                                    </p:cTn>
                                  </p:par>
                                  <p:par>
                                    <p:cTn id="37" presetID="2" presetClass="entr" presetSubtype="2" fill="hold" grpId="0" nodeType="withEffect" p14:presetBounceEnd="30000">
                                      <p:stCondLst>
                                        <p:cond delay="800"/>
                                      </p:stCondLst>
                                      <p:childTnLst>
                                        <p:set>
                                          <p:cBhvr>
                                            <p:cTn id="38" dur="1" fill="hold">
                                              <p:stCondLst>
                                                <p:cond delay="0"/>
                                              </p:stCondLst>
                                            </p:cTn>
                                            <p:tgtEl>
                                              <p:spTgt spid="9237"/>
                                            </p:tgtEl>
                                            <p:attrNameLst>
                                              <p:attrName>style.visibility</p:attrName>
                                            </p:attrNameLst>
                                          </p:cBhvr>
                                          <p:to>
                                            <p:strVal val="visible"/>
                                          </p:to>
                                        </p:set>
                                        <p:anim calcmode="lin" valueType="num" p14:bounceEnd="30000">
                                          <p:cBhvr additive="base">
                                            <p:cTn id="39" dur="500" fill="hold"/>
                                            <p:tgtEl>
                                              <p:spTgt spid="9237"/>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9237"/>
                                            </p:tgtEl>
                                            <p:attrNameLst>
                                              <p:attrName>ppt_y</p:attrName>
                                            </p:attrNameLst>
                                          </p:cBhvr>
                                          <p:tavLst>
                                            <p:tav tm="0">
                                              <p:val>
                                                <p:strVal val="#ppt_y"/>
                                              </p:val>
                                            </p:tav>
                                            <p:tav tm="100000">
                                              <p:val>
                                                <p:strVal val="#ppt_y"/>
                                              </p:val>
                                            </p:tav>
                                          </p:tavLst>
                                        </p:anim>
                                      </p:childTnLst>
                                    </p:cTn>
                                  </p:par>
                                  <p:par>
                                    <p:cTn id="41" presetID="53" presetClass="entr" presetSubtype="16" fill="hold" grpId="0" nodeType="withEffect">
                                      <p:stCondLst>
                                        <p:cond delay="800"/>
                                      </p:stCondLst>
                                      <p:childTnLst>
                                        <p:set>
                                          <p:cBhvr>
                                            <p:cTn id="42" dur="1" fill="hold">
                                              <p:stCondLst>
                                                <p:cond delay="0"/>
                                              </p:stCondLst>
                                            </p:cTn>
                                            <p:tgtEl>
                                              <p:spTgt spid="9230"/>
                                            </p:tgtEl>
                                            <p:attrNameLst>
                                              <p:attrName>style.visibility</p:attrName>
                                            </p:attrNameLst>
                                          </p:cBhvr>
                                          <p:to>
                                            <p:strVal val="visible"/>
                                          </p:to>
                                        </p:set>
                                        <p:anim calcmode="lin" valueType="num">
                                          <p:cBhvr>
                                            <p:cTn id="43" dur="300" fill="hold"/>
                                            <p:tgtEl>
                                              <p:spTgt spid="9230"/>
                                            </p:tgtEl>
                                            <p:attrNameLst>
                                              <p:attrName>ppt_w</p:attrName>
                                            </p:attrNameLst>
                                          </p:cBhvr>
                                          <p:tavLst>
                                            <p:tav tm="0">
                                              <p:val>
                                                <p:fltVal val="0"/>
                                              </p:val>
                                            </p:tav>
                                            <p:tav tm="100000">
                                              <p:val>
                                                <p:strVal val="#ppt_w"/>
                                              </p:val>
                                            </p:tav>
                                          </p:tavLst>
                                        </p:anim>
                                        <p:anim calcmode="lin" valueType="num">
                                          <p:cBhvr>
                                            <p:cTn id="44" dur="300" fill="hold"/>
                                            <p:tgtEl>
                                              <p:spTgt spid="9230"/>
                                            </p:tgtEl>
                                            <p:attrNameLst>
                                              <p:attrName>ppt_h</p:attrName>
                                            </p:attrNameLst>
                                          </p:cBhvr>
                                          <p:tavLst>
                                            <p:tav tm="0">
                                              <p:val>
                                                <p:fltVal val="0"/>
                                              </p:val>
                                            </p:tav>
                                            <p:tav tm="100000">
                                              <p:val>
                                                <p:strVal val="#ppt_h"/>
                                              </p:val>
                                            </p:tav>
                                          </p:tavLst>
                                        </p:anim>
                                        <p:animEffect transition="in" filter="fade">
                                          <p:cBhvr>
                                            <p:cTn id="45" dur="300"/>
                                            <p:tgtEl>
                                              <p:spTgt spid="9230"/>
                                            </p:tgtEl>
                                          </p:cBhvr>
                                        </p:animEffect>
                                      </p:childTnLst>
                                    </p:cTn>
                                  </p:par>
                                  <p:par>
                                    <p:cTn id="46" presetID="6" presetClass="emph" presetSubtype="0" autoRev="1" fill="hold" grpId="1" nodeType="withEffect">
                                      <p:stCondLst>
                                        <p:cond delay="1100"/>
                                      </p:stCondLst>
                                      <p:childTnLst>
                                        <p:animScale>
                                          <p:cBhvr>
                                            <p:cTn id="47" dur="150" fill="hold"/>
                                            <p:tgtEl>
                                              <p:spTgt spid="9230"/>
                                            </p:tgtEl>
                                          </p:cBhvr>
                                          <p:by x="110000" y="110000"/>
                                        </p:animScale>
                                      </p:childTnLst>
                                    </p:cTn>
                                  </p:par>
                                  <p:par>
                                    <p:cTn id="48" presetID="53" presetClass="entr" presetSubtype="16" fill="hold" nodeType="withEffect">
                                      <p:stCondLst>
                                        <p:cond delay="900"/>
                                      </p:stCondLst>
                                      <p:childTnLst>
                                        <p:set>
                                          <p:cBhvr>
                                            <p:cTn id="49" dur="1" fill="hold">
                                              <p:stCondLst>
                                                <p:cond delay="0"/>
                                              </p:stCondLst>
                                            </p:cTn>
                                            <p:tgtEl>
                                              <p:spTgt spid="9231"/>
                                            </p:tgtEl>
                                            <p:attrNameLst>
                                              <p:attrName>style.visibility</p:attrName>
                                            </p:attrNameLst>
                                          </p:cBhvr>
                                          <p:to>
                                            <p:strVal val="visible"/>
                                          </p:to>
                                        </p:set>
                                        <p:anim calcmode="lin" valueType="num">
                                          <p:cBhvr>
                                            <p:cTn id="50" dur="300" fill="hold"/>
                                            <p:tgtEl>
                                              <p:spTgt spid="9231"/>
                                            </p:tgtEl>
                                            <p:attrNameLst>
                                              <p:attrName>ppt_w</p:attrName>
                                            </p:attrNameLst>
                                          </p:cBhvr>
                                          <p:tavLst>
                                            <p:tav tm="0">
                                              <p:val>
                                                <p:fltVal val="0"/>
                                              </p:val>
                                            </p:tav>
                                            <p:tav tm="100000">
                                              <p:val>
                                                <p:strVal val="#ppt_w"/>
                                              </p:val>
                                            </p:tav>
                                          </p:tavLst>
                                        </p:anim>
                                        <p:anim calcmode="lin" valueType="num">
                                          <p:cBhvr>
                                            <p:cTn id="51" dur="300" fill="hold"/>
                                            <p:tgtEl>
                                              <p:spTgt spid="9231"/>
                                            </p:tgtEl>
                                            <p:attrNameLst>
                                              <p:attrName>ppt_h</p:attrName>
                                            </p:attrNameLst>
                                          </p:cBhvr>
                                          <p:tavLst>
                                            <p:tav tm="0">
                                              <p:val>
                                                <p:fltVal val="0"/>
                                              </p:val>
                                            </p:tav>
                                            <p:tav tm="100000">
                                              <p:val>
                                                <p:strVal val="#ppt_h"/>
                                              </p:val>
                                            </p:tav>
                                          </p:tavLst>
                                        </p:anim>
                                        <p:animEffect transition="in" filter="fade">
                                          <p:cBhvr>
                                            <p:cTn id="52" dur="300"/>
                                            <p:tgtEl>
                                              <p:spTgt spid="9231"/>
                                            </p:tgtEl>
                                          </p:cBhvr>
                                        </p:animEffect>
                                      </p:childTnLst>
                                    </p:cTn>
                                  </p:par>
                                  <p:par>
                                    <p:cTn id="53" presetID="6" presetClass="emph" presetSubtype="0" autoRev="1" fill="hold" nodeType="withEffect">
                                      <p:stCondLst>
                                        <p:cond delay="1200"/>
                                      </p:stCondLst>
                                      <p:childTnLst>
                                        <p:animScale>
                                          <p:cBhvr>
                                            <p:cTn id="54" dur="150" fill="hold"/>
                                            <p:tgtEl>
                                              <p:spTgt spid="9231"/>
                                            </p:tgtEl>
                                          </p:cBhvr>
                                          <p:by x="110000" y="110000"/>
                                        </p:animScale>
                                      </p:childTnLst>
                                    </p:cTn>
                                  </p:par>
                                  <p:par>
                                    <p:cTn id="55" presetID="2" presetClass="entr" presetSubtype="2" fill="hold" grpId="0" nodeType="withEffect" p14:presetBounceEnd="30000">
                                      <p:stCondLst>
                                        <p:cond delay="1200"/>
                                      </p:stCondLst>
                                      <p:childTnLst>
                                        <p:set>
                                          <p:cBhvr>
                                            <p:cTn id="56" dur="1" fill="hold">
                                              <p:stCondLst>
                                                <p:cond delay="0"/>
                                              </p:stCondLst>
                                            </p:cTn>
                                            <p:tgtEl>
                                              <p:spTgt spid="9238"/>
                                            </p:tgtEl>
                                            <p:attrNameLst>
                                              <p:attrName>style.visibility</p:attrName>
                                            </p:attrNameLst>
                                          </p:cBhvr>
                                          <p:to>
                                            <p:strVal val="visible"/>
                                          </p:to>
                                        </p:set>
                                        <p:anim calcmode="lin" valueType="num" p14:bounceEnd="30000">
                                          <p:cBhvr additive="base">
                                            <p:cTn id="57" dur="500" fill="hold"/>
                                            <p:tgtEl>
                                              <p:spTgt spid="9238"/>
                                            </p:tgtEl>
                                            <p:attrNameLst>
                                              <p:attrName>ppt_x</p:attrName>
                                            </p:attrNameLst>
                                          </p:cBhvr>
                                          <p:tavLst>
                                            <p:tav tm="0">
                                              <p:val>
                                                <p:strVal val="1+#ppt_w/2"/>
                                              </p:val>
                                            </p:tav>
                                            <p:tav tm="100000">
                                              <p:val>
                                                <p:strVal val="#ppt_x"/>
                                              </p:val>
                                            </p:tav>
                                          </p:tavLst>
                                        </p:anim>
                                        <p:anim calcmode="lin" valueType="num" p14:bounceEnd="30000">
                                          <p:cBhvr additive="base">
                                            <p:cTn id="58" dur="500" fill="hold"/>
                                            <p:tgtEl>
                                              <p:spTgt spid="923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14:presetBounceEnd="30000">
                                      <p:stCondLst>
                                        <p:cond delay="1500"/>
                                      </p:stCondLst>
                                      <p:childTnLst>
                                        <p:set>
                                          <p:cBhvr>
                                            <p:cTn id="60" dur="1" fill="hold">
                                              <p:stCondLst>
                                                <p:cond delay="0"/>
                                              </p:stCondLst>
                                            </p:cTn>
                                            <p:tgtEl>
                                              <p:spTgt spid="9218"/>
                                            </p:tgtEl>
                                            <p:attrNameLst>
                                              <p:attrName>style.visibility</p:attrName>
                                            </p:attrNameLst>
                                          </p:cBhvr>
                                          <p:to>
                                            <p:strVal val="visible"/>
                                          </p:to>
                                        </p:set>
                                        <p:anim calcmode="lin" valueType="num" p14:bounceEnd="30000">
                                          <p:cBhvr additive="base">
                                            <p:cTn id="61" dur="500" fill="hold"/>
                                            <p:tgtEl>
                                              <p:spTgt spid="9218"/>
                                            </p:tgtEl>
                                            <p:attrNameLst>
                                              <p:attrName>ppt_x</p:attrName>
                                            </p:attrNameLst>
                                          </p:cBhvr>
                                          <p:tavLst>
                                            <p:tav tm="0">
                                              <p:val>
                                                <p:strVal val="1+#ppt_w/2"/>
                                              </p:val>
                                            </p:tav>
                                            <p:tav tm="100000">
                                              <p:val>
                                                <p:strVal val="#ppt_x"/>
                                              </p:val>
                                            </p:tav>
                                          </p:tavLst>
                                        </p:anim>
                                        <p:anim calcmode="lin" valueType="num" p14:bounceEnd="30000">
                                          <p:cBhvr additive="base">
                                            <p:cTn id="62"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21" grpId="1" animBg="1"/>
          <p:bldP spid="9225" grpId="0" animBg="1"/>
          <p:bldP spid="9225" grpId="1" animBg="1"/>
          <p:bldP spid="9230" grpId="0" animBg="1"/>
          <p:bldP spid="9230" grpId="1" animBg="1"/>
          <p:bldP spid="9236" grpId="0"/>
          <p:bldP spid="9237" grpId="0"/>
          <p:bldP spid="923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p:cTn id="7" dur="300" fill="hold"/>
                                            <p:tgtEl>
                                              <p:spTgt spid="9221"/>
                                            </p:tgtEl>
                                            <p:attrNameLst>
                                              <p:attrName>ppt_w</p:attrName>
                                            </p:attrNameLst>
                                          </p:cBhvr>
                                          <p:tavLst>
                                            <p:tav tm="0">
                                              <p:val>
                                                <p:fltVal val="0"/>
                                              </p:val>
                                            </p:tav>
                                            <p:tav tm="100000">
                                              <p:val>
                                                <p:strVal val="#ppt_w"/>
                                              </p:val>
                                            </p:tav>
                                          </p:tavLst>
                                        </p:anim>
                                        <p:anim calcmode="lin" valueType="num">
                                          <p:cBhvr>
                                            <p:cTn id="8" dur="300" fill="hold"/>
                                            <p:tgtEl>
                                              <p:spTgt spid="9221"/>
                                            </p:tgtEl>
                                            <p:attrNameLst>
                                              <p:attrName>ppt_h</p:attrName>
                                            </p:attrNameLst>
                                          </p:cBhvr>
                                          <p:tavLst>
                                            <p:tav tm="0">
                                              <p:val>
                                                <p:fltVal val="0"/>
                                              </p:val>
                                            </p:tav>
                                            <p:tav tm="100000">
                                              <p:val>
                                                <p:strVal val="#ppt_h"/>
                                              </p:val>
                                            </p:tav>
                                          </p:tavLst>
                                        </p:anim>
                                        <p:animEffect transition="in" filter="fade">
                                          <p:cBhvr>
                                            <p:cTn id="9" dur="300"/>
                                            <p:tgtEl>
                                              <p:spTgt spid="9221"/>
                                            </p:tgtEl>
                                          </p:cBhvr>
                                        </p:animEffect>
                                      </p:childTnLst>
                                    </p:cTn>
                                  </p:par>
                                  <p:par>
                                    <p:cTn id="10" presetID="6" presetClass="emph" presetSubtype="0" autoRev="1" fill="hold" grpId="1" nodeType="withEffect">
                                      <p:stCondLst>
                                        <p:cond delay="300"/>
                                      </p:stCondLst>
                                      <p:childTnLst>
                                        <p:animScale>
                                          <p:cBhvr>
                                            <p:cTn id="11" dur="150" fill="hold"/>
                                            <p:tgtEl>
                                              <p:spTgt spid="9221"/>
                                            </p:tgtEl>
                                          </p:cBhvr>
                                          <p:by x="110000" y="110000"/>
                                        </p:animScale>
                                      </p:childTnLst>
                                    </p:cTn>
                                  </p:par>
                                  <p:par>
                                    <p:cTn id="12" presetID="53" presetClass="entr" presetSubtype="16" fill="hold" nodeType="withEffect">
                                      <p:stCondLst>
                                        <p:cond delay="100"/>
                                      </p:stCondLst>
                                      <p:childTnLst>
                                        <p:set>
                                          <p:cBhvr>
                                            <p:cTn id="13" dur="1" fill="hold">
                                              <p:stCondLst>
                                                <p:cond delay="0"/>
                                              </p:stCondLst>
                                            </p:cTn>
                                            <p:tgtEl>
                                              <p:spTgt spid="9222"/>
                                            </p:tgtEl>
                                            <p:attrNameLst>
                                              <p:attrName>style.visibility</p:attrName>
                                            </p:attrNameLst>
                                          </p:cBhvr>
                                          <p:to>
                                            <p:strVal val="visible"/>
                                          </p:to>
                                        </p:set>
                                        <p:anim calcmode="lin" valueType="num">
                                          <p:cBhvr>
                                            <p:cTn id="14" dur="300" fill="hold"/>
                                            <p:tgtEl>
                                              <p:spTgt spid="9222"/>
                                            </p:tgtEl>
                                            <p:attrNameLst>
                                              <p:attrName>ppt_w</p:attrName>
                                            </p:attrNameLst>
                                          </p:cBhvr>
                                          <p:tavLst>
                                            <p:tav tm="0">
                                              <p:val>
                                                <p:fltVal val="0"/>
                                              </p:val>
                                            </p:tav>
                                            <p:tav tm="100000">
                                              <p:val>
                                                <p:strVal val="#ppt_w"/>
                                              </p:val>
                                            </p:tav>
                                          </p:tavLst>
                                        </p:anim>
                                        <p:anim calcmode="lin" valueType="num">
                                          <p:cBhvr>
                                            <p:cTn id="15" dur="300" fill="hold"/>
                                            <p:tgtEl>
                                              <p:spTgt spid="9222"/>
                                            </p:tgtEl>
                                            <p:attrNameLst>
                                              <p:attrName>ppt_h</p:attrName>
                                            </p:attrNameLst>
                                          </p:cBhvr>
                                          <p:tavLst>
                                            <p:tav tm="0">
                                              <p:val>
                                                <p:fltVal val="0"/>
                                              </p:val>
                                            </p:tav>
                                            <p:tav tm="100000">
                                              <p:val>
                                                <p:strVal val="#ppt_h"/>
                                              </p:val>
                                            </p:tav>
                                          </p:tavLst>
                                        </p:anim>
                                        <p:animEffect transition="in" filter="fade">
                                          <p:cBhvr>
                                            <p:cTn id="16" dur="300"/>
                                            <p:tgtEl>
                                              <p:spTgt spid="9222"/>
                                            </p:tgtEl>
                                          </p:cBhvr>
                                        </p:animEffect>
                                      </p:childTnLst>
                                    </p:cTn>
                                  </p:par>
                                  <p:par>
                                    <p:cTn id="17" presetID="6" presetClass="emph" presetSubtype="0" autoRev="1" fill="hold" nodeType="withEffect">
                                      <p:stCondLst>
                                        <p:cond delay="400"/>
                                      </p:stCondLst>
                                      <p:childTnLst>
                                        <p:animScale>
                                          <p:cBhvr>
                                            <p:cTn id="18" dur="150" fill="hold"/>
                                            <p:tgtEl>
                                              <p:spTgt spid="9222"/>
                                            </p:tgtEl>
                                          </p:cBhvr>
                                          <p:by x="110000" y="110000"/>
                                        </p:animScale>
                                      </p:childTnLst>
                                    </p:cTn>
                                  </p:par>
                                  <p:par>
                                    <p:cTn id="19" presetID="2" presetClass="entr" presetSubtype="2" fill="hold" grpId="0" nodeType="withEffect">
                                      <p:stCondLst>
                                        <p:cond delay="400"/>
                                      </p:stCondLst>
                                      <p:childTnLst>
                                        <p:set>
                                          <p:cBhvr>
                                            <p:cTn id="20" dur="1" fill="hold">
                                              <p:stCondLst>
                                                <p:cond delay="0"/>
                                              </p:stCondLst>
                                            </p:cTn>
                                            <p:tgtEl>
                                              <p:spTgt spid="9236"/>
                                            </p:tgtEl>
                                            <p:attrNameLst>
                                              <p:attrName>style.visibility</p:attrName>
                                            </p:attrNameLst>
                                          </p:cBhvr>
                                          <p:to>
                                            <p:strVal val="visible"/>
                                          </p:to>
                                        </p:set>
                                        <p:anim calcmode="lin" valueType="num">
                                          <p:cBhvr additive="base">
                                            <p:cTn id="21" dur="500" fill="hold"/>
                                            <p:tgtEl>
                                              <p:spTgt spid="9236"/>
                                            </p:tgtEl>
                                            <p:attrNameLst>
                                              <p:attrName>ppt_x</p:attrName>
                                            </p:attrNameLst>
                                          </p:cBhvr>
                                          <p:tavLst>
                                            <p:tav tm="0">
                                              <p:val>
                                                <p:strVal val="1+#ppt_w/2"/>
                                              </p:val>
                                            </p:tav>
                                            <p:tav tm="100000">
                                              <p:val>
                                                <p:strVal val="#ppt_x"/>
                                              </p:val>
                                            </p:tav>
                                          </p:tavLst>
                                        </p:anim>
                                        <p:anim calcmode="lin" valueType="num">
                                          <p:cBhvr additive="base">
                                            <p:cTn id="22" dur="500" fill="hold"/>
                                            <p:tgtEl>
                                              <p:spTgt spid="9236"/>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400"/>
                                      </p:stCondLst>
                                      <p:childTnLst>
                                        <p:set>
                                          <p:cBhvr>
                                            <p:cTn id="24" dur="1" fill="hold">
                                              <p:stCondLst>
                                                <p:cond delay="0"/>
                                              </p:stCondLst>
                                            </p:cTn>
                                            <p:tgtEl>
                                              <p:spTgt spid="9225"/>
                                            </p:tgtEl>
                                            <p:attrNameLst>
                                              <p:attrName>style.visibility</p:attrName>
                                            </p:attrNameLst>
                                          </p:cBhvr>
                                          <p:to>
                                            <p:strVal val="visible"/>
                                          </p:to>
                                        </p:set>
                                        <p:anim calcmode="lin" valueType="num">
                                          <p:cBhvr>
                                            <p:cTn id="25" dur="300" fill="hold"/>
                                            <p:tgtEl>
                                              <p:spTgt spid="9225"/>
                                            </p:tgtEl>
                                            <p:attrNameLst>
                                              <p:attrName>ppt_w</p:attrName>
                                            </p:attrNameLst>
                                          </p:cBhvr>
                                          <p:tavLst>
                                            <p:tav tm="0">
                                              <p:val>
                                                <p:fltVal val="0"/>
                                              </p:val>
                                            </p:tav>
                                            <p:tav tm="100000">
                                              <p:val>
                                                <p:strVal val="#ppt_w"/>
                                              </p:val>
                                            </p:tav>
                                          </p:tavLst>
                                        </p:anim>
                                        <p:anim calcmode="lin" valueType="num">
                                          <p:cBhvr>
                                            <p:cTn id="26" dur="300" fill="hold"/>
                                            <p:tgtEl>
                                              <p:spTgt spid="9225"/>
                                            </p:tgtEl>
                                            <p:attrNameLst>
                                              <p:attrName>ppt_h</p:attrName>
                                            </p:attrNameLst>
                                          </p:cBhvr>
                                          <p:tavLst>
                                            <p:tav tm="0">
                                              <p:val>
                                                <p:fltVal val="0"/>
                                              </p:val>
                                            </p:tav>
                                            <p:tav tm="100000">
                                              <p:val>
                                                <p:strVal val="#ppt_h"/>
                                              </p:val>
                                            </p:tav>
                                          </p:tavLst>
                                        </p:anim>
                                        <p:animEffect transition="in" filter="fade">
                                          <p:cBhvr>
                                            <p:cTn id="27" dur="300"/>
                                            <p:tgtEl>
                                              <p:spTgt spid="9225"/>
                                            </p:tgtEl>
                                          </p:cBhvr>
                                        </p:animEffect>
                                      </p:childTnLst>
                                    </p:cTn>
                                  </p:par>
                                  <p:par>
                                    <p:cTn id="28" presetID="6" presetClass="emph" presetSubtype="0" autoRev="1" fill="hold" grpId="1" nodeType="withEffect">
                                      <p:stCondLst>
                                        <p:cond delay="700"/>
                                      </p:stCondLst>
                                      <p:childTnLst>
                                        <p:animScale>
                                          <p:cBhvr>
                                            <p:cTn id="29" dur="150" fill="hold"/>
                                            <p:tgtEl>
                                              <p:spTgt spid="9225"/>
                                            </p:tgtEl>
                                          </p:cBhvr>
                                          <p:by x="110000" y="110000"/>
                                        </p:animScale>
                                      </p:childTnLst>
                                    </p:cTn>
                                  </p:par>
                                  <p:par>
                                    <p:cTn id="30" presetID="53" presetClass="entr" presetSubtype="16" fill="hold" nodeType="withEffect">
                                      <p:stCondLst>
                                        <p:cond delay="500"/>
                                      </p:stCondLst>
                                      <p:childTnLst>
                                        <p:set>
                                          <p:cBhvr>
                                            <p:cTn id="31" dur="1" fill="hold">
                                              <p:stCondLst>
                                                <p:cond delay="0"/>
                                              </p:stCondLst>
                                            </p:cTn>
                                            <p:tgtEl>
                                              <p:spTgt spid="9226"/>
                                            </p:tgtEl>
                                            <p:attrNameLst>
                                              <p:attrName>style.visibility</p:attrName>
                                            </p:attrNameLst>
                                          </p:cBhvr>
                                          <p:to>
                                            <p:strVal val="visible"/>
                                          </p:to>
                                        </p:set>
                                        <p:anim calcmode="lin" valueType="num">
                                          <p:cBhvr>
                                            <p:cTn id="32" dur="300" fill="hold"/>
                                            <p:tgtEl>
                                              <p:spTgt spid="9226"/>
                                            </p:tgtEl>
                                            <p:attrNameLst>
                                              <p:attrName>ppt_w</p:attrName>
                                            </p:attrNameLst>
                                          </p:cBhvr>
                                          <p:tavLst>
                                            <p:tav tm="0">
                                              <p:val>
                                                <p:fltVal val="0"/>
                                              </p:val>
                                            </p:tav>
                                            <p:tav tm="100000">
                                              <p:val>
                                                <p:strVal val="#ppt_w"/>
                                              </p:val>
                                            </p:tav>
                                          </p:tavLst>
                                        </p:anim>
                                        <p:anim calcmode="lin" valueType="num">
                                          <p:cBhvr>
                                            <p:cTn id="33" dur="300" fill="hold"/>
                                            <p:tgtEl>
                                              <p:spTgt spid="9226"/>
                                            </p:tgtEl>
                                            <p:attrNameLst>
                                              <p:attrName>ppt_h</p:attrName>
                                            </p:attrNameLst>
                                          </p:cBhvr>
                                          <p:tavLst>
                                            <p:tav tm="0">
                                              <p:val>
                                                <p:fltVal val="0"/>
                                              </p:val>
                                            </p:tav>
                                            <p:tav tm="100000">
                                              <p:val>
                                                <p:strVal val="#ppt_h"/>
                                              </p:val>
                                            </p:tav>
                                          </p:tavLst>
                                        </p:anim>
                                        <p:animEffect transition="in" filter="fade">
                                          <p:cBhvr>
                                            <p:cTn id="34" dur="300"/>
                                            <p:tgtEl>
                                              <p:spTgt spid="9226"/>
                                            </p:tgtEl>
                                          </p:cBhvr>
                                        </p:animEffect>
                                      </p:childTnLst>
                                    </p:cTn>
                                  </p:par>
                                  <p:par>
                                    <p:cTn id="35" presetID="6" presetClass="emph" presetSubtype="0" autoRev="1" fill="hold" nodeType="withEffect">
                                      <p:stCondLst>
                                        <p:cond delay="800"/>
                                      </p:stCondLst>
                                      <p:childTnLst>
                                        <p:animScale>
                                          <p:cBhvr>
                                            <p:cTn id="36" dur="150" fill="hold"/>
                                            <p:tgtEl>
                                              <p:spTgt spid="9226"/>
                                            </p:tgtEl>
                                          </p:cBhvr>
                                          <p:by x="110000" y="110000"/>
                                        </p:animScale>
                                      </p:childTnLst>
                                    </p:cTn>
                                  </p:par>
                                  <p:par>
                                    <p:cTn id="37" presetID="2" presetClass="entr" presetSubtype="2" fill="hold" grpId="0" nodeType="withEffect">
                                      <p:stCondLst>
                                        <p:cond delay="800"/>
                                      </p:stCondLst>
                                      <p:childTnLst>
                                        <p:set>
                                          <p:cBhvr>
                                            <p:cTn id="38" dur="1" fill="hold">
                                              <p:stCondLst>
                                                <p:cond delay="0"/>
                                              </p:stCondLst>
                                            </p:cTn>
                                            <p:tgtEl>
                                              <p:spTgt spid="9237"/>
                                            </p:tgtEl>
                                            <p:attrNameLst>
                                              <p:attrName>style.visibility</p:attrName>
                                            </p:attrNameLst>
                                          </p:cBhvr>
                                          <p:to>
                                            <p:strVal val="visible"/>
                                          </p:to>
                                        </p:set>
                                        <p:anim calcmode="lin" valueType="num">
                                          <p:cBhvr additive="base">
                                            <p:cTn id="39" dur="500" fill="hold"/>
                                            <p:tgtEl>
                                              <p:spTgt spid="9237"/>
                                            </p:tgtEl>
                                            <p:attrNameLst>
                                              <p:attrName>ppt_x</p:attrName>
                                            </p:attrNameLst>
                                          </p:cBhvr>
                                          <p:tavLst>
                                            <p:tav tm="0">
                                              <p:val>
                                                <p:strVal val="1+#ppt_w/2"/>
                                              </p:val>
                                            </p:tav>
                                            <p:tav tm="100000">
                                              <p:val>
                                                <p:strVal val="#ppt_x"/>
                                              </p:val>
                                            </p:tav>
                                          </p:tavLst>
                                        </p:anim>
                                        <p:anim calcmode="lin" valueType="num">
                                          <p:cBhvr additive="base">
                                            <p:cTn id="40" dur="500" fill="hold"/>
                                            <p:tgtEl>
                                              <p:spTgt spid="9237"/>
                                            </p:tgtEl>
                                            <p:attrNameLst>
                                              <p:attrName>ppt_y</p:attrName>
                                            </p:attrNameLst>
                                          </p:cBhvr>
                                          <p:tavLst>
                                            <p:tav tm="0">
                                              <p:val>
                                                <p:strVal val="#ppt_y"/>
                                              </p:val>
                                            </p:tav>
                                            <p:tav tm="100000">
                                              <p:val>
                                                <p:strVal val="#ppt_y"/>
                                              </p:val>
                                            </p:tav>
                                          </p:tavLst>
                                        </p:anim>
                                      </p:childTnLst>
                                    </p:cTn>
                                  </p:par>
                                  <p:par>
                                    <p:cTn id="41" presetID="53" presetClass="entr" presetSubtype="16" fill="hold" grpId="0" nodeType="withEffect">
                                      <p:stCondLst>
                                        <p:cond delay="800"/>
                                      </p:stCondLst>
                                      <p:childTnLst>
                                        <p:set>
                                          <p:cBhvr>
                                            <p:cTn id="42" dur="1" fill="hold">
                                              <p:stCondLst>
                                                <p:cond delay="0"/>
                                              </p:stCondLst>
                                            </p:cTn>
                                            <p:tgtEl>
                                              <p:spTgt spid="9230"/>
                                            </p:tgtEl>
                                            <p:attrNameLst>
                                              <p:attrName>style.visibility</p:attrName>
                                            </p:attrNameLst>
                                          </p:cBhvr>
                                          <p:to>
                                            <p:strVal val="visible"/>
                                          </p:to>
                                        </p:set>
                                        <p:anim calcmode="lin" valueType="num">
                                          <p:cBhvr>
                                            <p:cTn id="43" dur="300" fill="hold"/>
                                            <p:tgtEl>
                                              <p:spTgt spid="9230"/>
                                            </p:tgtEl>
                                            <p:attrNameLst>
                                              <p:attrName>ppt_w</p:attrName>
                                            </p:attrNameLst>
                                          </p:cBhvr>
                                          <p:tavLst>
                                            <p:tav tm="0">
                                              <p:val>
                                                <p:fltVal val="0"/>
                                              </p:val>
                                            </p:tav>
                                            <p:tav tm="100000">
                                              <p:val>
                                                <p:strVal val="#ppt_w"/>
                                              </p:val>
                                            </p:tav>
                                          </p:tavLst>
                                        </p:anim>
                                        <p:anim calcmode="lin" valueType="num">
                                          <p:cBhvr>
                                            <p:cTn id="44" dur="300" fill="hold"/>
                                            <p:tgtEl>
                                              <p:spTgt spid="9230"/>
                                            </p:tgtEl>
                                            <p:attrNameLst>
                                              <p:attrName>ppt_h</p:attrName>
                                            </p:attrNameLst>
                                          </p:cBhvr>
                                          <p:tavLst>
                                            <p:tav tm="0">
                                              <p:val>
                                                <p:fltVal val="0"/>
                                              </p:val>
                                            </p:tav>
                                            <p:tav tm="100000">
                                              <p:val>
                                                <p:strVal val="#ppt_h"/>
                                              </p:val>
                                            </p:tav>
                                          </p:tavLst>
                                        </p:anim>
                                        <p:animEffect transition="in" filter="fade">
                                          <p:cBhvr>
                                            <p:cTn id="45" dur="300"/>
                                            <p:tgtEl>
                                              <p:spTgt spid="9230"/>
                                            </p:tgtEl>
                                          </p:cBhvr>
                                        </p:animEffect>
                                      </p:childTnLst>
                                    </p:cTn>
                                  </p:par>
                                  <p:par>
                                    <p:cTn id="46" presetID="6" presetClass="emph" presetSubtype="0" autoRev="1" fill="hold" grpId="1" nodeType="withEffect">
                                      <p:stCondLst>
                                        <p:cond delay="1100"/>
                                      </p:stCondLst>
                                      <p:childTnLst>
                                        <p:animScale>
                                          <p:cBhvr>
                                            <p:cTn id="47" dur="150" fill="hold"/>
                                            <p:tgtEl>
                                              <p:spTgt spid="9230"/>
                                            </p:tgtEl>
                                          </p:cBhvr>
                                          <p:by x="110000" y="110000"/>
                                        </p:animScale>
                                      </p:childTnLst>
                                    </p:cTn>
                                  </p:par>
                                  <p:par>
                                    <p:cTn id="48" presetID="53" presetClass="entr" presetSubtype="16" fill="hold" nodeType="withEffect">
                                      <p:stCondLst>
                                        <p:cond delay="900"/>
                                      </p:stCondLst>
                                      <p:childTnLst>
                                        <p:set>
                                          <p:cBhvr>
                                            <p:cTn id="49" dur="1" fill="hold">
                                              <p:stCondLst>
                                                <p:cond delay="0"/>
                                              </p:stCondLst>
                                            </p:cTn>
                                            <p:tgtEl>
                                              <p:spTgt spid="9231"/>
                                            </p:tgtEl>
                                            <p:attrNameLst>
                                              <p:attrName>style.visibility</p:attrName>
                                            </p:attrNameLst>
                                          </p:cBhvr>
                                          <p:to>
                                            <p:strVal val="visible"/>
                                          </p:to>
                                        </p:set>
                                        <p:anim calcmode="lin" valueType="num">
                                          <p:cBhvr>
                                            <p:cTn id="50" dur="300" fill="hold"/>
                                            <p:tgtEl>
                                              <p:spTgt spid="9231"/>
                                            </p:tgtEl>
                                            <p:attrNameLst>
                                              <p:attrName>ppt_w</p:attrName>
                                            </p:attrNameLst>
                                          </p:cBhvr>
                                          <p:tavLst>
                                            <p:tav tm="0">
                                              <p:val>
                                                <p:fltVal val="0"/>
                                              </p:val>
                                            </p:tav>
                                            <p:tav tm="100000">
                                              <p:val>
                                                <p:strVal val="#ppt_w"/>
                                              </p:val>
                                            </p:tav>
                                          </p:tavLst>
                                        </p:anim>
                                        <p:anim calcmode="lin" valueType="num">
                                          <p:cBhvr>
                                            <p:cTn id="51" dur="300" fill="hold"/>
                                            <p:tgtEl>
                                              <p:spTgt spid="9231"/>
                                            </p:tgtEl>
                                            <p:attrNameLst>
                                              <p:attrName>ppt_h</p:attrName>
                                            </p:attrNameLst>
                                          </p:cBhvr>
                                          <p:tavLst>
                                            <p:tav tm="0">
                                              <p:val>
                                                <p:fltVal val="0"/>
                                              </p:val>
                                            </p:tav>
                                            <p:tav tm="100000">
                                              <p:val>
                                                <p:strVal val="#ppt_h"/>
                                              </p:val>
                                            </p:tav>
                                          </p:tavLst>
                                        </p:anim>
                                        <p:animEffect transition="in" filter="fade">
                                          <p:cBhvr>
                                            <p:cTn id="52" dur="300"/>
                                            <p:tgtEl>
                                              <p:spTgt spid="9231"/>
                                            </p:tgtEl>
                                          </p:cBhvr>
                                        </p:animEffect>
                                      </p:childTnLst>
                                    </p:cTn>
                                  </p:par>
                                  <p:par>
                                    <p:cTn id="53" presetID="6" presetClass="emph" presetSubtype="0" autoRev="1" fill="hold" nodeType="withEffect">
                                      <p:stCondLst>
                                        <p:cond delay="1200"/>
                                      </p:stCondLst>
                                      <p:childTnLst>
                                        <p:animScale>
                                          <p:cBhvr>
                                            <p:cTn id="54" dur="150" fill="hold"/>
                                            <p:tgtEl>
                                              <p:spTgt spid="9231"/>
                                            </p:tgtEl>
                                          </p:cBhvr>
                                          <p:by x="110000" y="110000"/>
                                        </p:animScale>
                                      </p:childTnLst>
                                    </p:cTn>
                                  </p:par>
                                  <p:par>
                                    <p:cTn id="55" presetID="2" presetClass="entr" presetSubtype="2" fill="hold" grpId="0" nodeType="withEffect">
                                      <p:stCondLst>
                                        <p:cond delay="1200"/>
                                      </p:stCondLst>
                                      <p:childTnLst>
                                        <p:set>
                                          <p:cBhvr>
                                            <p:cTn id="56" dur="1" fill="hold">
                                              <p:stCondLst>
                                                <p:cond delay="0"/>
                                              </p:stCondLst>
                                            </p:cTn>
                                            <p:tgtEl>
                                              <p:spTgt spid="9238"/>
                                            </p:tgtEl>
                                            <p:attrNameLst>
                                              <p:attrName>style.visibility</p:attrName>
                                            </p:attrNameLst>
                                          </p:cBhvr>
                                          <p:to>
                                            <p:strVal val="visible"/>
                                          </p:to>
                                        </p:set>
                                        <p:anim calcmode="lin" valueType="num">
                                          <p:cBhvr additive="base">
                                            <p:cTn id="57" dur="500" fill="hold"/>
                                            <p:tgtEl>
                                              <p:spTgt spid="9238"/>
                                            </p:tgtEl>
                                            <p:attrNameLst>
                                              <p:attrName>ppt_x</p:attrName>
                                            </p:attrNameLst>
                                          </p:cBhvr>
                                          <p:tavLst>
                                            <p:tav tm="0">
                                              <p:val>
                                                <p:strVal val="1+#ppt_w/2"/>
                                              </p:val>
                                            </p:tav>
                                            <p:tav tm="100000">
                                              <p:val>
                                                <p:strVal val="#ppt_x"/>
                                              </p:val>
                                            </p:tav>
                                          </p:tavLst>
                                        </p:anim>
                                        <p:anim calcmode="lin" valueType="num">
                                          <p:cBhvr additive="base">
                                            <p:cTn id="58" dur="500" fill="hold"/>
                                            <p:tgtEl>
                                              <p:spTgt spid="923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1500"/>
                                      </p:stCondLst>
                                      <p:childTnLst>
                                        <p:set>
                                          <p:cBhvr>
                                            <p:cTn id="60" dur="1" fill="hold">
                                              <p:stCondLst>
                                                <p:cond delay="0"/>
                                              </p:stCondLst>
                                            </p:cTn>
                                            <p:tgtEl>
                                              <p:spTgt spid="9218"/>
                                            </p:tgtEl>
                                            <p:attrNameLst>
                                              <p:attrName>style.visibility</p:attrName>
                                            </p:attrNameLst>
                                          </p:cBhvr>
                                          <p:to>
                                            <p:strVal val="visible"/>
                                          </p:to>
                                        </p:set>
                                        <p:anim calcmode="lin" valueType="num">
                                          <p:cBhvr additive="base">
                                            <p:cTn id="61" dur="500" fill="hold"/>
                                            <p:tgtEl>
                                              <p:spTgt spid="9218"/>
                                            </p:tgtEl>
                                            <p:attrNameLst>
                                              <p:attrName>ppt_x</p:attrName>
                                            </p:attrNameLst>
                                          </p:cBhvr>
                                          <p:tavLst>
                                            <p:tav tm="0">
                                              <p:val>
                                                <p:strVal val="1+#ppt_w/2"/>
                                              </p:val>
                                            </p:tav>
                                            <p:tav tm="100000">
                                              <p:val>
                                                <p:strVal val="#ppt_x"/>
                                              </p:val>
                                            </p:tav>
                                          </p:tavLst>
                                        </p:anim>
                                        <p:anim calcmode="lin" valueType="num">
                                          <p:cBhvr additive="base">
                                            <p:cTn id="62" dur="500" fill="hold"/>
                                            <p:tgtEl>
                                              <p:spTgt spid="92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21" grpId="1" animBg="1"/>
          <p:bldP spid="9225" grpId="0" animBg="1"/>
          <p:bldP spid="9225" grpId="1" animBg="1"/>
          <p:bldP spid="9230" grpId="0" animBg="1"/>
          <p:bldP spid="9230" grpId="1" animBg="1"/>
          <p:bldP spid="9236" grpId="0"/>
          <p:bldP spid="9237" grpId="0"/>
          <p:bldP spid="923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 name="Group 227"/>
          <p:cNvGrpSpPr/>
          <p:nvPr/>
        </p:nvGrpSpPr>
        <p:grpSpPr>
          <a:xfrm>
            <a:off x="1802782" y="2206670"/>
            <a:ext cx="9253188" cy="3713324"/>
            <a:chOff x="0" y="0"/>
            <a:chExt cx="20725991" cy="8317383"/>
          </a:xfrm>
        </p:grpSpPr>
        <p:sp>
          <p:nvSpPr>
            <p:cNvPr id="197" name="Shape 197"/>
            <p:cNvSpPr/>
            <p:nvPr/>
          </p:nvSpPr>
          <p:spPr>
            <a:xfrm>
              <a:off x="1819340" y="0"/>
              <a:ext cx="7134254" cy="2390468"/>
            </a:xfrm>
            <a:prstGeom prst="roundRect">
              <a:avLst>
                <a:gd name="adj" fmla="val 15000"/>
              </a:avLst>
            </a:prstGeom>
            <a:solidFill>
              <a:srgbClr val="777777">
                <a:alpha val="13587"/>
              </a:srgbClr>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198" name="Shape 198"/>
            <p:cNvSpPr/>
            <p:nvPr/>
          </p:nvSpPr>
          <p:spPr>
            <a:xfrm>
              <a:off x="0" y="0"/>
              <a:ext cx="2390468" cy="2390468"/>
            </a:xfrm>
            <a:prstGeom prst="roundRect">
              <a:avLst>
                <a:gd name="adj" fmla="val 15000"/>
              </a:avLst>
            </a:prstGeom>
            <a:solidFill>
              <a:schemeClr val="accent1"/>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199" name="Shape 199"/>
            <p:cNvSpPr/>
            <p:nvPr/>
          </p:nvSpPr>
          <p:spPr>
            <a:xfrm>
              <a:off x="718982" y="642009"/>
              <a:ext cx="940719" cy="11064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6600">
                  <a:solidFill>
                    <a:srgbClr val="F9FAFC"/>
                  </a:solidFill>
                  <a:latin typeface="STIXGeneral-Bold"/>
                  <a:ea typeface="STIXGeneral-Bold"/>
                  <a:cs typeface="STIXGeneral-Bold"/>
                  <a:sym typeface="STIXGeneral-Bold"/>
                </a:defRPr>
              </a:lvl1pPr>
            </a:lstStyle>
            <a:p>
              <a:pPr lvl="0">
                <a:lnSpc>
                  <a:spcPct val="120000"/>
                </a:lnSpc>
                <a:defRPr sz="1800">
                  <a:solidFill>
                    <a:srgbClr val="000000"/>
                  </a:solidFill>
                </a:defRPr>
              </a:pPr>
              <a:r>
                <a:rPr sz="2946">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200" name="Shape 200"/>
            <p:cNvSpPr/>
            <p:nvPr/>
          </p:nvSpPr>
          <p:spPr>
            <a:xfrm>
              <a:off x="1819340" y="2963457"/>
              <a:ext cx="7134254" cy="2390468"/>
            </a:xfrm>
            <a:prstGeom prst="roundRect">
              <a:avLst>
                <a:gd name="adj" fmla="val 15000"/>
              </a:avLst>
            </a:prstGeom>
            <a:solidFill>
              <a:srgbClr val="777777">
                <a:alpha val="13587"/>
              </a:srgbClr>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201" name="Shape 201"/>
            <p:cNvSpPr/>
            <p:nvPr/>
          </p:nvSpPr>
          <p:spPr>
            <a:xfrm>
              <a:off x="0" y="2963457"/>
              <a:ext cx="2390468" cy="2390468"/>
            </a:xfrm>
            <a:prstGeom prst="roundRect">
              <a:avLst>
                <a:gd name="adj" fmla="val 15000"/>
              </a:avLst>
            </a:prstGeom>
            <a:solidFill>
              <a:schemeClr val="accent3"/>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202" name="Shape 202"/>
            <p:cNvSpPr/>
            <p:nvPr/>
          </p:nvSpPr>
          <p:spPr>
            <a:xfrm>
              <a:off x="718982" y="3632724"/>
              <a:ext cx="940719" cy="11064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6600">
                  <a:solidFill>
                    <a:srgbClr val="F9FAFC"/>
                  </a:solidFill>
                  <a:latin typeface="STIXGeneral-Bold"/>
                  <a:ea typeface="STIXGeneral-Bold"/>
                  <a:cs typeface="STIXGeneral-Bold"/>
                  <a:sym typeface="STIXGeneral-Bold"/>
                </a:defRPr>
              </a:lvl1pPr>
            </a:lstStyle>
            <a:p>
              <a:pPr lvl="0">
                <a:lnSpc>
                  <a:spcPct val="120000"/>
                </a:lnSpc>
                <a:defRPr sz="1800">
                  <a:solidFill>
                    <a:srgbClr val="000000"/>
                  </a:solidFill>
                </a:defRPr>
              </a:pPr>
              <a:r>
                <a:rPr sz="2946">
                  <a:solidFill>
                    <a:schemeClr val="bg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203" name="Shape 203"/>
            <p:cNvSpPr/>
            <p:nvPr/>
          </p:nvSpPr>
          <p:spPr>
            <a:xfrm>
              <a:off x="1819340" y="5926914"/>
              <a:ext cx="7134254" cy="2390469"/>
            </a:xfrm>
            <a:prstGeom prst="roundRect">
              <a:avLst>
                <a:gd name="adj" fmla="val 15000"/>
              </a:avLst>
            </a:prstGeom>
            <a:solidFill>
              <a:srgbClr val="777777">
                <a:alpha val="13587"/>
              </a:srgbClr>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204" name="Shape 204"/>
            <p:cNvSpPr/>
            <p:nvPr/>
          </p:nvSpPr>
          <p:spPr>
            <a:xfrm>
              <a:off x="0" y="5926914"/>
              <a:ext cx="2390468" cy="2390469"/>
            </a:xfrm>
            <a:prstGeom prst="roundRect">
              <a:avLst>
                <a:gd name="adj" fmla="val 15000"/>
              </a:avLst>
            </a:prstGeom>
            <a:solidFill>
              <a:schemeClr val="accent5"/>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205" name="Shape 205"/>
            <p:cNvSpPr/>
            <p:nvPr/>
          </p:nvSpPr>
          <p:spPr>
            <a:xfrm>
              <a:off x="718982" y="6568921"/>
              <a:ext cx="940719" cy="11064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6600">
                  <a:solidFill>
                    <a:srgbClr val="F9FAFC"/>
                  </a:solidFill>
                  <a:latin typeface="STIXGeneral-Bold"/>
                  <a:ea typeface="STIXGeneral-Bold"/>
                  <a:cs typeface="STIXGeneral-Bold"/>
                  <a:sym typeface="STIXGeneral-Bold"/>
                </a:defRPr>
              </a:lvl1pPr>
            </a:lstStyle>
            <a:p>
              <a:pPr lvl="0">
                <a:lnSpc>
                  <a:spcPct val="120000"/>
                </a:lnSpc>
                <a:defRPr sz="1800">
                  <a:solidFill>
                    <a:srgbClr val="000000"/>
                  </a:solidFill>
                </a:defRPr>
              </a:pPr>
              <a:r>
                <a:rPr sz="2946">
                  <a:solidFill>
                    <a:schemeClr val="bg1"/>
                  </a:solidFill>
                  <a:latin typeface="Arial" panose="020B0604020202020204" pitchFamily="34" charset="0"/>
                  <a:ea typeface="微软雅黑" panose="020B0503020204020204" pitchFamily="34" charset="-122"/>
                  <a:sym typeface="Arial" panose="020B0604020202020204" pitchFamily="34" charset="0"/>
                </a:rPr>
                <a:t>05</a:t>
              </a:r>
            </a:p>
          </p:txBody>
        </p:sp>
        <p:sp>
          <p:nvSpPr>
            <p:cNvPr id="206" name="Shape 206"/>
            <p:cNvSpPr/>
            <p:nvPr/>
          </p:nvSpPr>
          <p:spPr>
            <a:xfrm>
              <a:off x="11645490" y="0"/>
              <a:ext cx="7134254" cy="2390468"/>
            </a:xfrm>
            <a:prstGeom prst="roundRect">
              <a:avLst>
                <a:gd name="adj" fmla="val 15000"/>
              </a:avLst>
            </a:prstGeom>
            <a:solidFill>
              <a:srgbClr val="777777">
                <a:alpha val="13587"/>
              </a:srgbClr>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207" name="Shape 207"/>
            <p:cNvSpPr/>
            <p:nvPr/>
          </p:nvSpPr>
          <p:spPr>
            <a:xfrm>
              <a:off x="18335522" y="0"/>
              <a:ext cx="2390469" cy="2390468"/>
            </a:xfrm>
            <a:prstGeom prst="roundRect">
              <a:avLst>
                <a:gd name="adj" fmla="val 15000"/>
              </a:avLst>
            </a:prstGeom>
            <a:solidFill>
              <a:schemeClr val="accent2"/>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208" name="Shape 208"/>
            <p:cNvSpPr/>
            <p:nvPr/>
          </p:nvSpPr>
          <p:spPr>
            <a:xfrm>
              <a:off x="19054504" y="642009"/>
              <a:ext cx="940719" cy="11064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6600">
                  <a:solidFill>
                    <a:srgbClr val="F9FAFC"/>
                  </a:solidFill>
                  <a:latin typeface="STIXGeneral-Bold"/>
                  <a:ea typeface="STIXGeneral-Bold"/>
                  <a:cs typeface="STIXGeneral-Bold"/>
                  <a:sym typeface="STIXGeneral-Bold"/>
                </a:defRPr>
              </a:lvl1pPr>
            </a:lstStyle>
            <a:p>
              <a:pPr lvl="0">
                <a:lnSpc>
                  <a:spcPct val="120000"/>
                </a:lnSpc>
                <a:defRPr sz="1800">
                  <a:solidFill>
                    <a:srgbClr val="000000"/>
                  </a:solidFill>
                </a:defRPr>
              </a:pPr>
              <a:r>
                <a:rPr sz="2946">
                  <a:solidFill>
                    <a:schemeClr val="bg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209" name="Shape 209"/>
            <p:cNvSpPr/>
            <p:nvPr/>
          </p:nvSpPr>
          <p:spPr>
            <a:xfrm>
              <a:off x="11652524" y="2990716"/>
              <a:ext cx="7134254" cy="2390469"/>
            </a:xfrm>
            <a:prstGeom prst="roundRect">
              <a:avLst>
                <a:gd name="adj" fmla="val 15000"/>
              </a:avLst>
            </a:prstGeom>
            <a:solidFill>
              <a:srgbClr val="777777">
                <a:alpha val="13587"/>
              </a:srgbClr>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210" name="Shape 210"/>
            <p:cNvSpPr/>
            <p:nvPr/>
          </p:nvSpPr>
          <p:spPr>
            <a:xfrm>
              <a:off x="18335522" y="2963457"/>
              <a:ext cx="2390469" cy="2390468"/>
            </a:xfrm>
            <a:prstGeom prst="roundRect">
              <a:avLst>
                <a:gd name="adj" fmla="val 15000"/>
              </a:avLst>
            </a:prstGeom>
            <a:solidFill>
              <a:schemeClr val="accent4"/>
            </a:solidFill>
            <a:ln w="12700" cap="flat">
              <a:noFill/>
              <a:miter lim="400000"/>
            </a:ln>
            <a:effectLst/>
          </p:spPr>
          <p:txBody>
            <a:bodyPr wrap="square" lIns="0" tIns="0" rIns="0" bIns="0" numCol="1" anchor="ctr">
              <a:noAutofit/>
            </a:bodyPr>
            <a:lstStyle/>
            <a:p>
              <a:pPr lvl="0">
                <a:lnSpc>
                  <a:spcPct val="120000"/>
                </a:lnSpc>
                <a:defRPr sz="3600">
                  <a:solidFill>
                    <a:srgbClr val="FFFFFF"/>
                  </a:solidFill>
                </a:defRPr>
              </a:pPr>
              <a:endParaRPr sz="1607">
                <a:latin typeface="Arial" panose="020B0604020202020204" pitchFamily="34" charset="0"/>
                <a:ea typeface="微软雅黑" panose="020B0503020204020204" pitchFamily="34" charset="-122"/>
                <a:sym typeface="Arial" panose="020B0604020202020204" pitchFamily="34" charset="0"/>
              </a:endParaRPr>
            </a:p>
          </p:txBody>
        </p:sp>
        <p:sp>
          <p:nvSpPr>
            <p:cNvPr id="211" name="Shape 211"/>
            <p:cNvSpPr/>
            <p:nvPr/>
          </p:nvSpPr>
          <p:spPr>
            <a:xfrm>
              <a:off x="19054504" y="3605465"/>
              <a:ext cx="940719" cy="11064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6600">
                  <a:solidFill>
                    <a:srgbClr val="F9FAFC"/>
                  </a:solidFill>
                  <a:latin typeface="STIXGeneral-Bold"/>
                  <a:ea typeface="STIXGeneral-Bold"/>
                  <a:cs typeface="STIXGeneral-Bold"/>
                  <a:sym typeface="STIXGeneral-Bold"/>
                </a:defRPr>
              </a:lvl1pPr>
            </a:lstStyle>
            <a:p>
              <a:pPr lvl="0">
                <a:lnSpc>
                  <a:spcPct val="120000"/>
                </a:lnSpc>
                <a:defRPr sz="1800">
                  <a:solidFill>
                    <a:srgbClr val="000000"/>
                  </a:solidFill>
                </a:defRPr>
              </a:pPr>
              <a:r>
                <a:rPr sz="2946"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215" name="Shape 215"/>
            <p:cNvSpPr/>
            <p:nvPr/>
          </p:nvSpPr>
          <p:spPr>
            <a:xfrm>
              <a:off x="3449601" y="425655"/>
              <a:ext cx="3328601" cy="529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3000">
                  <a:solidFill>
                    <a:srgbClr val="4A5E6C"/>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毛皮护理</a:t>
              </a:r>
              <a:endParaRPr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6" name="Shape 216"/>
            <p:cNvSpPr/>
            <p:nvPr/>
          </p:nvSpPr>
          <p:spPr>
            <a:xfrm>
              <a:off x="3449601" y="1131301"/>
              <a:ext cx="4296335" cy="7916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2400">
                  <a:solidFill>
                    <a:srgbClr val="828589"/>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000" b="0" i="0" dirty="0">
                  <a:solidFill>
                    <a:srgbClr val="333333"/>
                  </a:solidFill>
                  <a:effectLst/>
                  <a:latin typeface="微软雅黑" panose="020B0503020204020204" pitchFamily="34" charset="-122"/>
                  <a:ea typeface="微软雅黑" panose="020B0503020204020204" pitchFamily="34" charset="-122"/>
                </a:rPr>
                <a:t>有洗澡、全身毛发护理、耳朵清理、指甲修剪等内容</a:t>
              </a:r>
              <a:endParaRPr sz="1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7" name="Shape 217"/>
            <p:cNvSpPr/>
            <p:nvPr/>
          </p:nvSpPr>
          <p:spPr>
            <a:xfrm>
              <a:off x="3453785" y="3389113"/>
              <a:ext cx="3328601" cy="529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3000">
                  <a:solidFill>
                    <a:srgbClr val="CD321B"/>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400" b="0" i="0" dirty="0">
                  <a:solidFill>
                    <a:srgbClr val="333333"/>
                  </a:solidFill>
                  <a:effectLst/>
                  <a:latin typeface="PingFang SC"/>
                </a:rPr>
                <a:t>头部护理</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8" name="Shape 218"/>
            <p:cNvSpPr/>
            <p:nvPr/>
          </p:nvSpPr>
          <p:spPr>
            <a:xfrm>
              <a:off x="3453785" y="3887944"/>
              <a:ext cx="4296335" cy="120526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2400">
                  <a:solidFill>
                    <a:srgbClr val="828589"/>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000" b="0" i="0" dirty="0">
                  <a:solidFill>
                    <a:srgbClr val="333333"/>
                  </a:solidFill>
                  <a:effectLst/>
                  <a:latin typeface="微软雅黑" panose="020B0503020204020204" pitchFamily="34" charset="-122"/>
                  <a:ea typeface="微软雅黑" panose="020B0503020204020204" pitchFamily="34" charset="-122"/>
                </a:rPr>
                <a:t>有些宠物泪液多，眼角的毛容易变色，这时就需要专用的药水擦拭、清理。</a:t>
              </a:r>
              <a:endParaRPr lang="en-US" sz="1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9" name="Shape 219"/>
            <p:cNvSpPr/>
            <p:nvPr/>
          </p:nvSpPr>
          <p:spPr>
            <a:xfrm>
              <a:off x="3453785" y="6352571"/>
              <a:ext cx="3328601" cy="529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3000">
                  <a:solidFill>
                    <a:srgbClr val="3A9A87"/>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400" b="0" i="0" dirty="0">
                  <a:solidFill>
                    <a:srgbClr val="333333"/>
                  </a:solidFill>
                  <a:effectLst/>
                  <a:latin typeface="PingFang SC"/>
                </a:rPr>
                <a:t>健康护理</a:t>
              </a:r>
              <a:endParaRPr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0" name="Shape 220"/>
            <p:cNvSpPr/>
            <p:nvPr/>
          </p:nvSpPr>
          <p:spPr>
            <a:xfrm>
              <a:off x="3453785" y="6851116"/>
              <a:ext cx="4296335" cy="12058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2400">
                  <a:solidFill>
                    <a:srgbClr val="828589"/>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000" b="0" i="0" dirty="0">
                  <a:solidFill>
                    <a:srgbClr val="333333"/>
                  </a:solidFill>
                  <a:effectLst/>
                  <a:latin typeface="微软雅黑" panose="020B0503020204020204" pitchFamily="34" charset="-122"/>
                  <a:ea typeface="微软雅黑" panose="020B0503020204020204" pitchFamily="34" charset="-122"/>
                </a:rPr>
                <a:t>宠物身上出现红肿、生疮、发炎，或者是营养不良等病变也要进行一些护理的。</a:t>
              </a:r>
              <a:endParaRPr sz="1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1" name="Shape 221"/>
            <p:cNvSpPr/>
            <p:nvPr/>
          </p:nvSpPr>
          <p:spPr>
            <a:xfrm>
              <a:off x="13869608" y="400140"/>
              <a:ext cx="3374205" cy="529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defRPr sz="3000">
                  <a:solidFill>
                    <a:srgbClr val="809D2C"/>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400" b="0" i="0" dirty="0">
                  <a:solidFill>
                    <a:srgbClr val="333333"/>
                  </a:solidFill>
                  <a:effectLst/>
                  <a:latin typeface="PingFang SC"/>
                </a:rPr>
                <a:t>口腔护理</a:t>
              </a:r>
              <a:endParaRPr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2" name="Shape 222"/>
            <p:cNvSpPr/>
            <p:nvPr/>
          </p:nvSpPr>
          <p:spPr>
            <a:xfrm>
              <a:off x="12932314" y="1326645"/>
              <a:ext cx="4311499" cy="3780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defRPr sz="2400">
                  <a:solidFill>
                    <a:srgbClr val="828589"/>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000" b="0" i="0" dirty="0">
                  <a:solidFill>
                    <a:srgbClr val="333333"/>
                  </a:solidFill>
                  <a:effectLst/>
                  <a:latin typeface="微软雅黑" panose="020B0503020204020204" pitchFamily="34" charset="-122"/>
                  <a:ea typeface="微软雅黑" panose="020B0503020204020204" pitchFamily="34" charset="-122"/>
                </a:rPr>
                <a:t>清除宠物的牙垢、拔牙等服务</a:t>
              </a:r>
              <a:endParaRPr sz="1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3" name="Shape 223"/>
            <p:cNvSpPr/>
            <p:nvPr/>
          </p:nvSpPr>
          <p:spPr>
            <a:xfrm>
              <a:off x="13873792" y="3363598"/>
              <a:ext cx="3374205" cy="529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defRPr sz="3000">
                  <a:solidFill>
                    <a:srgbClr val="694E7F"/>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400" b="0" i="0" dirty="0">
                  <a:solidFill>
                    <a:srgbClr val="333333"/>
                  </a:solidFill>
                  <a:effectLst/>
                  <a:latin typeface="PingFang SC"/>
                </a:rPr>
                <a:t>修剪</a:t>
              </a:r>
              <a:endParaRPr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4" name="Shape 224"/>
            <p:cNvSpPr/>
            <p:nvPr/>
          </p:nvSpPr>
          <p:spPr>
            <a:xfrm>
              <a:off x="12936498" y="4290103"/>
              <a:ext cx="4311499" cy="3780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defRPr sz="2400">
                  <a:solidFill>
                    <a:srgbClr val="828589"/>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000" b="0" i="0" dirty="0">
                  <a:solidFill>
                    <a:srgbClr val="333333"/>
                  </a:solidFill>
                  <a:effectLst/>
                  <a:latin typeface="微软雅黑" panose="020B0503020204020204" pitchFamily="34" charset="-122"/>
                  <a:ea typeface="微软雅黑" panose="020B0503020204020204" pitchFamily="34" charset="-122"/>
                </a:rPr>
                <a:t>宠物的趾甲长了，需要修剪。</a:t>
              </a:r>
              <a:endParaRPr sz="1000" dirty="0">
                <a:solidFill>
                  <a:schemeClr val="bg1">
                    <a:lumMod val="6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35" name="图片 34">
            <a:extLst>
              <a:ext uri="{FF2B5EF4-FFF2-40B4-BE49-F238E27FC236}">
                <a16:creationId xmlns:a16="http://schemas.microsoft.com/office/drawing/2014/main" id="{40D230E9-87F3-4295-B8B0-129D0B847F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687" y="45687"/>
            <a:ext cx="1172264" cy="1240061"/>
          </a:xfrm>
          <a:prstGeom prst="rect">
            <a:avLst/>
          </a:prstGeom>
        </p:spPr>
      </p:pic>
      <p:sp>
        <p:nvSpPr>
          <p:cNvPr id="36" name="文本框 35">
            <a:extLst>
              <a:ext uri="{FF2B5EF4-FFF2-40B4-BE49-F238E27FC236}">
                <a16:creationId xmlns:a16="http://schemas.microsoft.com/office/drawing/2014/main" id="{3416A2D9-5D7C-47D0-B71A-40645B2679BA}"/>
              </a:ext>
            </a:extLst>
          </p:cNvPr>
          <p:cNvSpPr txBox="1"/>
          <p:nvPr/>
        </p:nvSpPr>
        <p:spPr>
          <a:xfrm>
            <a:off x="1483371" y="461469"/>
            <a:ext cx="1231106" cy="369332"/>
          </a:xfrm>
          <a:prstGeom prst="rect">
            <a:avLst/>
          </a:prstGeom>
          <a:noFill/>
        </p:spPr>
        <p:txBody>
          <a:bodyPr wrap="none" lIns="0" tIns="0" rIns="0" bIns="0" rtlCol="0">
            <a:spAutoFit/>
          </a:bodyPr>
          <a:lstStyle/>
          <a:p>
            <a:pPr defTabSz="964278"/>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宠物美容</a:t>
            </a:r>
          </a:p>
        </p:txBody>
      </p:sp>
    </p:spTree>
    <p:extLst>
      <p:ext uri="{BB962C8B-B14F-4D97-AF65-F5344CB8AC3E}">
        <p14:creationId xmlns:p14="http://schemas.microsoft.com/office/powerpoint/2010/main" val="168676959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227"/>
                                        </p:tgtEl>
                                        <p:attrNameLst>
                                          <p:attrName>style.visibility</p:attrName>
                                        </p:attrNameLst>
                                      </p:cBhvr>
                                      <p:to>
                                        <p:strVal val="visible"/>
                                      </p:to>
                                    </p:set>
                                    <p:animEffect transition="in" filter="box(out)">
                                      <p:cBhvr>
                                        <p:cTn id="7" dur="10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Shape 812"/>
          <p:cNvSpPr/>
          <p:nvPr/>
        </p:nvSpPr>
        <p:spPr>
          <a:xfrm>
            <a:off x="1604839" y="1960141"/>
            <a:ext cx="9484920" cy="46782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defTabSz="767715">
              <a:defRPr sz="2232">
                <a:solidFill>
                  <a:srgbClr val="828589"/>
                </a:solidFill>
                <a:latin typeface="STIXGeneral-Regular"/>
                <a:ea typeface="STIXGeneral-Regular"/>
                <a:cs typeface="STIXGeneral-Regular"/>
                <a:sym typeface="STIXGeneral-Regular"/>
              </a:defRPr>
            </a:lvl1pPr>
          </a:lstStyle>
          <a:p>
            <a:pPr algn="l"/>
            <a:r>
              <a:rPr lang="zh-CN" altLang="en-US" sz="1600" b="0" i="0" dirty="0">
                <a:solidFill>
                  <a:srgbClr val="333333"/>
                </a:solidFill>
                <a:effectLst/>
                <a:latin typeface="微软雅黑" panose="020B0503020204020204" pitchFamily="34" charset="-122"/>
                <a:ea typeface="微软雅黑" panose="020B0503020204020204" pitchFamily="34" charset="-122"/>
              </a:rPr>
              <a:t>       宠物寄养指的是宠物主人因外出在短期内无法照料或照看自己的宠物，寄托或托付给他人或第三方照料照看宠物。目前主要以宠物店寄养、家庭式寄养、亲友式寄养三种形式的服务体制存在。从寄养的常见宠物种类来分，由宠物犬、宠物猫及其它宠物三种类别。大多数城市宠物已经成为家庭“必须”成员，由于节假日、出差等原因不能照顾宠物成了一大困扰，而越来越多的人选择了家庭式宠物寄养，可以让宠物像在自己家里一样舒适。</a:t>
            </a:r>
            <a:endParaRPr lang="en-US" altLang="zh-CN" sz="1600" b="0" i="0" dirty="0">
              <a:solidFill>
                <a:srgbClr val="333333"/>
              </a:solidFill>
              <a:effectLst/>
              <a:latin typeface="微软雅黑" panose="020B0503020204020204" pitchFamily="34" charset="-122"/>
              <a:ea typeface="微软雅黑" panose="020B0503020204020204" pitchFamily="34" charset="-122"/>
            </a:endParaRPr>
          </a:p>
          <a:p>
            <a:pPr algn="l"/>
            <a:r>
              <a:rPr lang="zh-CN" altLang="en-US" sz="1600" b="0" i="0" dirty="0">
                <a:solidFill>
                  <a:srgbClr val="333333"/>
                </a:solidFill>
                <a:effectLst/>
                <a:latin typeface="微软雅黑" panose="020B0503020204020204" pitchFamily="34" charset="-122"/>
                <a:ea typeface="微软雅黑" panose="020B0503020204020204" pitchFamily="34" charset="-122"/>
              </a:rPr>
              <a:t>       宠物店寄养</a:t>
            </a:r>
          </a:p>
          <a:p>
            <a:pPr algn="l"/>
            <a:r>
              <a:rPr lang="zh-CN" altLang="en-US" sz="1600" b="0" i="0" dirty="0">
                <a:solidFill>
                  <a:srgbClr val="333333"/>
                </a:solidFill>
                <a:effectLst/>
                <a:latin typeface="微软雅黑" panose="020B0503020204020204" pitchFamily="34" charset="-122"/>
                <a:ea typeface="微软雅黑" panose="020B0503020204020204" pitchFamily="34" charset="-122"/>
              </a:rPr>
              <a:t>       一般是指将宠物寄托到专业宠物店内，并支付一定的费用，满足宠物的基本生存需求。由于宠物离开主人较长时间，不应该放置笼中寄养，宠物在笼中过久会导致抑郁，精神紧张，对人会产生攻击型，没有活动空间，对身体健康也会产生极大的影响，为对自己和他人的宠物负责，寄养时务必打好疫苗一周后，确定健康后送入宠物寄养中心。</a:t>
            </a:r>
            <a:endParaRPr lang="en-US" altLang="zh-CN" sz="1600" dirty="0">
              <a:solidFill>
                <a:srgbClr val="333333"/>
              </a:solidFill>
              <a:latin typeface="微软雅黑" panose="020B0503020204020204" pitchFamily="34" charset="-122"/>
              <a:ea typeface="微软雅黑" panose="020B0503020204020204" pitchFamily="34" charset="-122"/>
            </a:endParaRPr>
          </a:p>
          <a:p>
            <a:pPr algn="l"/>
            <a:r>
              <a:rPr lang="zh-CN" altLang="en-US" sz="1600" b="0" i="0" dirty="0">
                <a:solidFill>
                  <a:srgbClr val="333333"/>
                </a:solidFill>
                <a:effectLst/>
                <a:latin typeface="微软雅黑" panose="020B0503020204020204" pitchFamily="34" charset="-122"/>
                <a:ea typeface="微软雅黑" panose="020B0503020204020204" pitchFamily="34" charset="-122"/>
              </a:rPr>
              <a:t>       家庭式寄养，是像你一样爱它的宠友帮你照顾宠物，散养在温馨的家庭环境。每天可以按照你的要求遛狗喂猫，及时让你了解宠物的情况。在寄养期间，保证宠物的安全和身心健康，同时也签订寄养协议。</a:t>
            </a:r>
          </a:p>
          <a:p>
            <a:pPr algn="l"/>
            <a:r>
              <a:rPr lang="zh-CN" altLang="en-US" sz="1600" b="0" i="0" dirty="0">
                <a:solidFill>
                  <a:srgbClr val="333333"/>
                </a:solidFill>
                <a:effectLst/>
                <a:latin typeface="微软雅黑" panose="020B0503020204020204" pitchFamily="34" charset="-122"/>
                <a:ea typeface="微软雅黑" panose="020B0503020204020204" pitchFamily="34" charset="-122"/>
              </a:rPr>
              <a:t>       亲友式寄养</a:t>
            </a:r>
          </a:p>
          <a:p>
            <a:pPr algn="l"/>
            <a:r>
              <a:rPr lang="zh-CN" altLang="en-US" sz="1600" b="0" i="0" dirty="0">
                <a:solidFill>
                  <a:srgbClr val="333333"/>
                </a:solidFill>
                <a:effectLst/>
                <a:latin typeface="微软雅黑" panose="020B0503020204020204" pitchFamily="34" charset="-122"/>
                <a:ea typeface="微软雅黑" panose="020B0503020204020204" pitchFamily="34" charset="-122"/>
              </a:rPr>
              <a:t>将宠物托付给自己信得过、狗狗也熟悉环境的亲朋、好友、邻居家里来照顾它，这也是最古老的一种寄养方式，也是相对比较妥善的方案。</a:t>
            </a:r>
          </a:p>
          <a:p>
            <a:pPr algn="l"/>
            <a:endParaRPr lang="en-US" altLang="zh-CN" sz="2000" b="0" i="0" dirty="0">
              <a:solidFill>
                <a:srgbClr val="333333"/>
              </a:solidFill>
              <a:effectLst/>
              <a:latin typeface="微软雅黑" panose="020B0503020204020204" pitchFamily="34" charset="-122"/>
              <a:ea typeface="微软雅黑" panose="020B0503020204020204" pitchFamily="34" charset="-122"/>
            </a:endParaRPr>
          </a:p>
          <a:p>
            <a:pPr algn="l"/>
            <a:endParaRPr lang="en-US" altLang="zh-CN" sz="2000" dirty="0">
              <a:solidFill>
                <a:srgbClr val="333333"/>
              </a:solidFill>
              <a:latin typeface="微软雅黑" panose="020B0503020204020204" pitchFamily="34" charset="-122"/>
              <a:ea typeface="微软雅黑" panose="020B0503020204020204" pitchFamily="34" charset="-122"/>
            </a:endParaRPr>
          </a:p>
          <a:p>
            <a:pPr algn="l"/>
            <a:endParaRPr lang="zh-CN" altLang="en-US" sz="1600" b="0" i="0" dirty="0">
              <a:solidFill>
                <a:srgbClr val="333333"/>
              </a:solidFill>
              <a:effectLst/>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19F691A0-A98B-4658-93F1-BE52F3514B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679" y="5612"/>
            <a:ext cx="1172264" cy="1240061"/>
          </a:xfrm>
          <a:prstGeom prst="rect">
            <a:avLst/>
          </a:prstGeom>
        </p:spPr>
      </p:pic>
      <p:sp>
        <p:nvSpPr>
          <p:cNvPr id="28" name="文本框 27">
            <a:extLst>
              <a:ext uri="{FF2B5EF4-FFF2-40B4-BE49-F238E27FC236}">
                <a16:creationId xmlns:a16="http://schemas.microsoft.com/office/drawing/2014/main" id="{F6F7EBD4-0A66-4963-B4AB-A3FBCE0DD4B1}"/>
              </a:ext>
            </a:extLst>
          </p:cNvPr>
          <p:cNvSpPr txBox="1"/>
          <p:nvPr/>
        </p:nvSpPr>
        <p:spPr>
          <a:xfrm>
            <a:off x="1483371" y="461469"/>
            <a:ext cx="1231106" cy="369332"/>
          </a:xfrm>
          <a:prstGeom prst="rect">
            <a:avLst/>
          </a:prstGeom>
          <a:noFill/>
        </p:spPr>
        <p:txBody>
          <a:bodyPr wrap="none" lIns="0" tIns="0" rIns="0" bIns="0" rtlCol="0">
            <a:spAutoFit/>
          </a:bodyPr>
          <a:lstStyle/>
          <a:p>
            <a:pPr defTabSz="964278"/>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宠物寄养</a:t>
            </a:r>
          </a:p>
        </p:txBody>
      </p:sp>
    </p:spTree>
    <p:extLst>
      <p:ext uri="{BB962C8B-B14F-4D97-AF65-F5344CB8AC3E}">
        <p14:creationId xmlns:p14="http://schemas.microsoft.com/office/powerpoint/2010/main" val="242717537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8" name="Group 868"/>
          <p:cNvGrpSpPr/>
          <p:nvPr/>
        </p:nvGrpSpPr>
        <p:grpSpPr>
          <a:xfrm>
            <a:off x="1892871" y="1804592"/>
            <a:ext cx="8621425" cy="3623466"/>
            <a:chOff x="-142621" y="-114092"/>
            <a:chExt cx="19282743" cy="3522034"/>
          </a:xfrm>
        </p:grpSpPr>
        <p:sp>
          <p:nvSpPr>
            <p:cNvPr id="866" name="Shape 866"/>
            <p:cNvSpPr/>
            <p:nvPr/>
          </p:nvSpPr>
          <p:spPr>
            <a:xfrm>
              <a:off x="278923" y="-114092"/>
              <a:ext cx="4748145" cy="68043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defTabSz="817244">
                <a:defRPr sz="2970">
                  <a:solidFill>
                    <a:srgbClr val="4A5E6C"/>
                  </a:solidFill>
                  <a:latin typeface="STIXGeneral-Bold"/>
                  <a:ea typeface="STIXGeneral-Bold"/>
                  <a:cs typeface="STIXGeneral-Bold"/>
                  <a:sym typeface="STIXGeneral-Bold"/>
                </a:defRPr>
              </a:lvl1pPr>
            </a:lstStyle>
            <a:p>
              <a:pPr marL="285750" lvl="0" indent="-285750">
                <a:lnSpc>
                  <a:spcPct val="120000"/>
                </a:lnSpc>
                <a:buFont typeface="Wingdings" panose="05000000000000000000" pitchFamily="2" charset="2"/>
                <a:buChar char="l"/>
                <a:defRPr sz="1800">
                  <a:solidFill>
                    <a:srgbClr val="000000"/>
                  </a:solidFill>
                </a:defRPr>
              </a:pPr>
              <a:r>
                <a:rPr lang="zh-CN" altLang="en-US" sz="1800" dirty="0">
                  <a:solidFill>
                    <a:schemeClr val="tx1"/>
                  </a:solidFill>
                  <a:latin typeface="Arial" panose="020B0604020202020204" pitchFamily="34" charset="0"/>
                  <a:ea typeface="微软雅黑" panose="020B0503020204020204" pitchFamily="34" charset="-122"/>
                  <a:sym typeface="Arial" panose="020B0604020202020204" pitchFamily="34" charset="0"/>
                </a:rPr>
                <a:t>上门服务</a:t>
              </a:r>
              <a:endParaRPr sz="18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67" name="Shape 867"/>
            <p:cNvSpPr/>
            <p:nvPr/>
          </p:nvSpPr>
          <p:spPr>
            <a:xfrm>
              <a:off x="-142621" y="488505"/>
              <a:ext cx="19282743" cy="29194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2400">
                  <a:solidFill>
                    <a:srgbClr val="828589"/>
                  </a:solidFill>
                  <a:latin typeface="STIXGeneral-Regular"/>
                  <a:ea typeface="STIXGeneral-Regular"/>
                  <a:cs typeface="STIXGeneral-Regular"/>
                  <a:sym typeface="STIXGeneral-Regular"/>
                </a:defRPr>
              </a:lvl1pPr>
            </a:lstStyle>
            <a:p>
              <a:pPr algn="just">
                <a:lnSpc>
                  <a:spcPct val="120000"/>
                </a:lnSpc>
                <a:defRPr sz="1800">
                  <a:solidFill>
                    <a:srgbClr val="000000"/>
                  </a:solidFill>
                </a:defRPr>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上门服务</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一般</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面对老年人和一些短期或长期出差的职场青年</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。对于我们来说上门服务有利有弊，利有：</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节约店铺资源  </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减少宠物生病风险  </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避免纠纷</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defRPr sz="1800">
                  <a:solidFill>
                    <a:srgbClr val="000000"/>
                  </a:solidFill>
                </a:defRPr>
              </a:pPr>
              <a:r>
                <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rPr>
                <a:t>      1.</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宠物寄养需要占用店内大量空间，用来布置宠物寄养的笼子、小屋，还需要腾出地方安放宠物主人放在店里的常用主粮。上门喂养并不会占用宠物店的空间。</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defRPr sz="1800">
                  <a:solidFill>
                    <a:srgbClr val="000000"/>
                  </a:solidFill>
                </a:defRPr>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2.</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宠物寄养服务需要随时关注宠物的身体健康状况，因为大量宠物集中喂养，遇上患病宠物，很容易互相感染。而上门喂养保证了宠物独立的空间，减少宠物生病风险，杜绝患病宠物感染其他宠物。</a:t>
              </a:r>
              <a:endPar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defRPr sz="1800">
                  <a:solidFill>
                    <a:srgbClr val="000000"/>
                  </a:solidFill>
                </a:defRPr>
              </a:pPr>
              <a:r>
                <a:rPr lang="en-US" altLang="zh-CN" sz="16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       3.</a:t>
              </a:r>
              <a:r>
                <a:rPr lang="zh-CN" altLang="en-US" sz="16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避兔部分纠纷。很多时候由于寄养服务，客户会和宠物店发生一些纠纷，比如</a:t>
              </a:r>
              <a:r>
                <a:rPr lang="en-US" altLang="zh-CN" sz="16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a:t>
              </a:r>
              <a:r>
                <a:rPr lang="zh-CN" altLang="en-US" sz="16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宠物因为到陌生环境而感到精神紧张，表现反常，会被爱宠心切的主人误以为虐待宠物等，而上门喂养则可以避免这些纠纷。</a:t>
              </a:r>
              <a:endParaRPr lang="zh-CN" altLang="en-US" sz="700"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8" name="文本框 37"/>
          <p:cNvSpPr txBox="1"/>
          <p:nvPr/>
        </p:nvSpPr>
        <p:spPr>
          <a:xfrm>
            <a:off x="1523707" y="638512"/>
            <a:ext cx="1231106" cy="369332"/>
          </a:xfrm>
          <a:prstGeom prst="rect">
            <a:avLst/>
          </a:prstGeom>
          <a:noFill/>
        </p:spPr>
        <p:txBody>
          <a:bodyPr wrap="none" lIns="0" tIns="0" rIns="0" bIns="0" rtlCol="0">
            <a:spAutoFit/>
          </a:bodyPr>
          <a:lstStyle/>
          <a:p>
            <a:pPr defTabSz="964278"/>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宠物服务</a:t>
            </a:r>
          </a:p>
        </p:txBody>
      </p:sp>
      <p:pic>
        <p:nvPicPr>
          <p:cNvPr id="40" name="图片 39">
            <a:extLst>
              <a:ext uri="{FF2B5EF4-FFF2-40B4-BE49-F238E27FC236}">
                <a16:creationId xmlns:a16="http://schemas.microsoft.com/office/drawing/2014/main" id="{99E2D8E1-1D54-4B29-9A6F-44603AC632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679" y="18482"/>
            <a:ext cx="1172264" cy="1240061"/>
          </a:xfrm>
          <a:prstGeom prst="rect">
            <a:avLst/>
          </a:prstGeom>
        </p:spPr>
      </p:pic>
    </p:spTree>
    <p:extLst>
      <p:ext uri="{BB962C8B-B14F-4D97-AF65-F5344CB8AC3E}">
        <p14:creationId xmlns:p14="http://schemas.microsoft.com/office/powerpoint/2010/main" val="59522752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p:tmAbs val="0"/>
                                  </p:iterate>
                                  <p:childTnLst>
                                    <p:set>
                                      <p:cBhvr>
                                        <p:cTn id="6" fill="hold"/>
                                        <p:tgtEl>
                                          <p:spTgt spid="868"/>
                                        </p:tgtEl>
                                        <p:attrNameLst>
                                          <p:attrName>style.visibility</p:attrName>
                                        </p:attrNameLst>
                                      </p:cBhvr>
                                      <p:to>
                                        <p:strVal val="visible"/>
                                      </p:to>
                                    </p:set>
                                    <p:anim calcmode="lin" valueType="num">
                                      <p:cBhvr>
                                        <p:cTn id="7" dur="1000" fill="hold"/>
                                        <p:tgtEl>
                                          <p:spTgt spid="868"/>
                                        </p:tgtEl>
                                        <p:attrNameLst>
                                          <p:attrName>ppt_x</p:attrName>
                                        </p:attrNameLst>
                                      </p:cBhvr>
                                      <p:tavLst>
                                        <p:tav tm="0">
                                          <p:val>
                                            <p:strVal val="0-#ppt_w/2"/>
                                          </p:val>
                                        </p:tav>
                                        <p:tav tm="100000">
                                          <p:val>
                                            <p:strVal val="#ppt_x"/>
                                          </p:val>
                                        </p:tav>
                                      </p:tavLst>
                                    </p:anim>
                                    <p:anim calcmode="lin" valueType="num">
                                      <p:cBhvr>
                                        <p:cTn id="8" dur="1000" fill="hold"/>
                                        <p:tgtEl>
                                          <p:spTgt spid="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 grpId="0"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17300"/>
            <a:ext cx="12857163" cy="7265268"/>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997381" y="551242"/>
            <a:ext cx="6130169" cy="6130169"/>
          </a:xfrm>
          <a:prstGeom prst="ellipse">
            <a:avLst/>
          </a:prstGeom>
          <a:solidFill>
            <a:schemeClr val="accent2">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2"/>
          <p:cNvSpPr txBox="1"/>
          <p:nvPr/>
        </p:nvSpPr>
        <p:spPr>
          <a:xfrm>
            <a:off x="6285359" y="3231639"/>
            <a:ext cx="3897699" cy="767390"/>
          </a:xfrm>
          <a:prstGeom prst="rect">
            <a:avLst/>
          </a:prstGeom>
          <a:noFill/>
        </p:spPr>
        <p:txBody>
          <a:bodyPr wrap="square" rtlCol="0">
            <a:spAutoFit/>
          </a:bodyPr>
          <a:lstStyle/>
          <a:p>
            <a:pPr algn="r">
              <a:lnSpc>
                <a:spcPct val="120000"/>
              </a:lnSpc>
            </a:pPr>
            <a:r>
              <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市场分析</a:t>
            </a:r>
            <a:endParaRPr lang="en-GB"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椭圆 11"/>
          <p:cNvSpPr/>
          <p:nvPr/>
        </p:nvSpPr>
        <p:spPr>
          <a:xfrm>
            <a:off x="1460823" y="589866"/>
            <a:ext cx="1799978" cy="1799978"/>
          </a:xfrm>
          <a:prstGeom prst="ellipse">
            <a:avLst/>
          </a:prstGeom>
          <a:solidFill>
            <a:schemeClr val="accent1">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199" dirty="0">
                <a:latin typeface="Agency FB" panose="020B0503020202020204" pitchFamily="34" charset="0"/>
              </a:rPr>
              <a:t>04</a:t>
            </a:r>
            <a:endParaRPr lang="zh-CN" altLang="en-US" sz="7199" dirty="0">
              <a:latin typeface="Agency FB" panose="020B0503020202020204" pitchFamily="34" charset="0"/>
            </a:endParaRPr>
          </a:p>
        </p:txBody>
      </p:sp>
      <p:pic>
        <p:nvPicPr>
          <p:cNvPr id="7" name="图片 6">
            <a:extLst>
              <a:ext uri="{FF2B5EF4-FFF2-40B4-BE49-F238E27FC236}">
                <a16:creationId xmlns:a16="http://schemas.microsoft.com/office/drawing/2014/main" id="{A2195010-80BF-417D-90C8-532620B683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276" y="0"/>
            <a:ext cx="1172264" cy="1240061"/>
          </a:xfrm>
          <a:prstGeom prst="rect">
            <a:avLst/>
          </a:prstGeom>
        </p:spPr>
      </p:pic>
    </p:spTree>
    <p:extLst>
      <p:ext uri="{BB962C8B-B14F-4D97-AF65-F5344CB8AC3E}">
        <p14:creationId xmlns:p14="http://schemas.microsoft.com/office/powerpoint/2010/main" val="160420488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 calcmode="lin" valueType="num">
                                      <p:cBhvr>
                                        <p:cTn id="17"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anim calcmode="lin" valueType="num">
                                      <p:cBhvr>
                                        <p:cTn id="24" dur="2000" fill="hold"/>
                                        <p:tgtEl>
                                          <p:spTgt spid="9"/>
                                        </p:tgtEl>
                                        <p:attrNameLst>
                                          <p:attrName>ppt_w</p:attrName>
                                        </p:attrNameLst>
                                      </p:cBhvr>
                                      <p:tavLst>
                                        <p:tav tm="0" fmla="#ppt_w*sin(2.5*pi*$)">
                                          <p:val>
                                            <p:fltVal val="0"/>
                                          </p:val>
                                        </p:tav>
                                        <p:tav tm="100000">
                                          <p:val>
                                            <p:fltVal val="1"/>
                                          </p:val>
                                        </p:tav>
                                      </p:tavLst>
                                    </p:anim>
                                    <p:anim calcmode="lin" valueType="num">
                                      <p:cBhvr>
                                        <p:cTn id="25"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56" presetClass="entr" presetSubtype="0" fill="hold" grpId="0" nodeType="click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by="(-#ppt_w*2)" calcmode="lin" valueType="num">
                                      <p:cBhvr rctx="PPT">
                                        <p:cTn id="30" dur="250" autoRev="1" fill="hold">
                                          <p:stCondLst>
                                            <p:cond delay="0"/>
                                          </p:stCondLst>
                                        </p:cTn>
                                        <p:tgtEl>
                                          <p:spTgt spid="11"/>
                                        </p:tgtEl>
                                        <p:attrNameLst>
                                          <p:attrName>ppt_w</p:attrName>
                                        </p:attrNameLst>
                                      </p:cBhvr>
                                    </p:anim>
                                    <p:anim by="(#ppt_w*0.50)" calcmode="lin" valueType="num">
                                      <p:cBhvr>
                                        <p:cTn id="31" dur="250" decel="50000" autoRev="1" fill="hold">
                                          <p:stCondLst>
                                            <p:cond delay="0"/>
                                          </p:stCondLst>
                                        </p:cTn>
                                        <p:tgtEl>
                                          <p:spTgt spid="11"/>
                                        </p:tgtEl>
                                        <p:attrNameLst>
                                          <p:attrName>ppt_x</p:attrName>
                                        </p:attrNameLst>
                                      </p:cBhvr>
                                    </p:anim>
                                    <p:anim from="(-#ppt_h/2)" to="(#ppt_y)" calcmode="lin" valueType="num">
                                      <p:cBhvr>
                                        <p:cTn id="32" dur="500" fill="hold">
                                          <p:stCondLst>
                                            <p:cond delay="0"/>
                                          </p:stCondLst>
                                        </p:cTn>
                                        <p:tgtEl>
                                          <p:spTgt spid="11"/>
                                        </p:tgtEl>
                                        <p:attrNameLst>
                                          <p:attrName>ppt_y</p:attrName>
                                        </p:attrNameLst>
                                      </p:cBhvr>
                                    </p:anim>
                                    <p:animRot by="21600000">
                                      <p:cBhvr>
                                        <p:cTn id="33" dur="5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5" name="Group 2155"/>
          <p:cNvGrpSpPr/>
          <p:nvPr/>
        </p:nvGrpSpPr>
        <p:grpSpPr>
          <a:xfrm>
            <a:off x="1100783" y="808013"/>
            <a:ext cx="10387397" cy="5976664"/>
            <a:chOff x="400065" y="0"/>
            <a:chExt cx="4532431" cy="15527719"/>
          </a:xfrm>
        </p:grpSpPr>
        <p:sp>
          <p:nvSpPr>
            <p:cNvPr id="2151" name="Shape 2151"/>
            <p:cNvSpPr/>
            <p:nvPr/>
          </p:nvSpPr>
          <p:spPr>
            <a:xfrm>
              <a:off x="449783" y="1604511"/>
              <a:ext cx="344146" cy="1881022"/>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428"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2" name="Shape 2152"/>
            <p:cNvSpPr/>
            <p:nvPr/>
          </p:nvSpPr>
          <p:spPr>
            <a:xfrm>
              <a:off x="1401353" y="0"/>
              <a:ext cx="146" cy="5258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l" defTabSz="457200">
                <a:defRPr sz="3400">
                  <a:solidFill>
                    <a:srgbClr val="828589"/>
                  </a:solidFill>
                  <a:latin typeface="STIXGeneral-Bold"/>
                  <a:ea typeface="STIXGeneral-Bold"/>
                  <a:cs typeface="STIXGeneral-Bold"/>
                  <a:sym typeface="STIXGeneral-Bold"/>
                </a:defRPr>
              </a:lvl1pPr>
            </a:lstStyle>
            <a:p>
              <a:pPr>
                <a:lnSpc>
                  <a:spcPct val="120000"/>
                </a:lnSpc>
                <a:defRPr sz="1800">
                  <a:solidFill>
                    <a:srgbClr val="000000"/>
                  </a:solidFill>
                </a:defRPr>
              </a:pPr>
              <a:endParaRPr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3" name="Shape 2153"/>
            <p:cNvSpPr/>
            <p:nvPr/>
          </p:nvSpPr>
          <p:spPr>
            <a:xfrm>
              <a:off x="933783" y="1065299"/>
              <a:ext cx="3998713" cy="1446242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Regular"/>
                  <a:ea typeface="STIXGeneral-Regular"/>
                  <a:cs typeface="STIXGeneral-Regular"/>
                  <a:sym typeface="STIXGeneral-Regular"/>
                </a:defRPr>
              </a:lvl1pPr>
            </a:lstStyle>
            <a:p>
              <a:pPr defTabSz="816385">
                <a:lnSpc>
                  <a:spcPct val="120000"/>
                </a:lnSpc>
                <a:defRPr/>
              </a:pPr>
              <a:r>
                <a:rPr lang="zh-CN" altLang="en-US" sz="2000" kern="0" dirty="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rPr>
                <a:t>      随着人民生活水平的日益提高，在中国，宠物也逐渐成为人们越来越密切的伴侣。无论是狗、猫、鸟，还是鱼或龟，这些往日看家护院、供人娱乐的小动物，开始成为家庭中的重要成员。在竞争日益激烈的社会环境中，宠物的可爱活泼为正处于紧张的现代生活中的人类派遣孤独、增加情趣、缓解压力。经过专门训练的犬，不仅可以充当家庭伴倡型的宠物，还可以开发各种各样的工作潜力。中国南北方宠物市场是全国乃至世界的宠物交易基地之一，为全国及世界各地源源不断的输送各类犬种，充盈着整个宠物交易市场。宠物行业的兴盛，一定会为丰富人民精神文化生活，拓宽就业门路，引领人们致富，带动相关产业发展，促进国民经济腾飞作出更大的贡献。中国南北方宠物交易市场的持续稳定发展，同时也是促进中国宠物业繁盛的重要组成部分，影响着中国未来宠物业的长足发展。目前市场上的宠物店林林总总，风格不一。有专门给宠物提供各种粮食及零食营养品之类的食品店</a:t>
              </a:r>
              <a:r>
                <a:rPr lang="en-US" altLang="zh-CN" sz="2000" kern="0" dirty="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rPr>
                <a:t>;</a:t>
              </a:r>
              <a:r>
                <a:rPr lang="zh-CN" altLang="en-US" sz="2000" kern="0" dirty="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rPr>
                <a:t>也有专门给宠物提供各种精致的宠物小窝、喂食器的用品专卖店。宠物美容、宠物医院等新概念的特色门店将成为新的投资方向。此外，对宠物主人来说，最头疼的是宠物生病。作为心灵的寄托和感情的延续，宠物主人一定是不能让宠物受半点儿委屈。</a:t>
              </a:r>
              <a:endParaRPr sz="2000" kern="0" dirty="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154" name="Shape 2154"/>
            <p:cNvSpPr/>
            <p:nvPr/>
          </p:nvSpPr>
          <p:spPr>
            <a:xfrm>
              <a:off x="400065" y="574049"/>
              <a:ext cx="146" cy="6032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endParaRPr sz="1606"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25" name="图片 24">
            <a:extLst>
              <a:ext uri="{FF2B5EF4-FFF2-40B4-BE49-F238E27FC236}">
                <a16:creationId xmlns:a16="http://schemas.microsoft.com/office/drawing/2014/main" id="{2DC48F44-8C8A-4ACA-A66C-26848B12D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679" y="0"/>
            <a:ext cx="1172264" cy="1240061"/>
          </a:xfrm>
          <a:prstGeom prst="rect">
            <a:avLst/>
          </a:prstGeom>
        </p:spPr>
      </p:pic>
      <p:sp>
        <p:nvSpPr>
          <p:cNvPr id="27" name="文本框 26">
            <a:extLst>
              <a:ext uri="{FF2B5EF4-FFF2-40B4-BE49-F238E27FC236}">
                <a16:creationId xmlns:a16="http://schemas.microsoft.com/office/drawing/2014/main" id="{1AA39076-405F-451B-A925-9AA6F60C205C}"/>
              </a:ext>
            </a:extLst>
          </p:cNvPr>
          <p:cNvSpPr txBox="1"/>
          <p:nvPr/>
        </p:nvSpPr>
        <p:spPr>
          <a:xfrm>
            <a:off x="1336943" y="447973"/>
            <a:ext cx="1630944" cy="523220"/>
          </a:xfrm>
          <a:prstGeom prst="rect">
            <a:avLst/>
          </a:prstGeom>
          <a:noFill/>
        </p:spPr>
        <p:txBody>
          <a:bodyPr wrap="square">
            <a:spAutoFit/>
          </a:bodyPr>
          <a:lstStyle/>
          <a:p>
            <a:pPr defTabSz="964278"/>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市场分析</a:t>
            </a:r>
          </a:p>
        </p:txBody>
      </p:sp>
      <p:pic>
        <p:nvPicPr>
          <p:cNvPr id="34" name="图片 33">
            <a:extLst>
              <a:ext uri="{FF2B5EF4-FFF2-40B4-BE49-F238E27FC236}">
                <a16:creationId xmlns:a16="http://schemas.microsoft.com/office/drawing/2014/main" id="{24415610-EB9E-42FA-9BF6-5F53C510F0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570" y="1494649"/>
            <a:ext cx="534590" cy="565507"/>
          </a:xfrm>
          <a:prstGeom prst="rect">
            <a:avLst/>
          </a:prstGeom>
        </p:spPr>
      </p:pic>
    </p:spTree>
    <p:extLst>
      <p:ext uri="{BB962C8B-B14F-4D97-AF65-F5344CB8AC3E}">
        <p14:creationId xmlns:p14="http://schemas.microsoft.com/office/powerpoint/2010/main" val="71780965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2155"/>
                                        </p:tgtEl>
                                        <p:attrNameLst>
                                          <p:attrName>style.visibility</p:attrName>
                                        </p:attrNameLst>
                                      </p:cBhvr>
                                      <p:to>
                                        <p:strVal val="visible"/>
                                      </p:to>
                                    </p:set>
                                    <p:anim calcmode="lin" valueType="num">
                                      <p:cBhvr>
                                        <p:cTn id="7" dur="750" fill="hold"/>
                                        <p:tgtEl>
                                          <p:spTgt spid="2155"/>
                                        </p:tgtEl>
                                        <p:attrNameLst>
                                          <p:attrName>ppt_w</p:attrName>
                                        </p:attrNameLst>
                                      </p:cBhvr>
                                      <p:tavLst>
                                        <p:tav tm="0">
                                          <p:val>
                                            <p:strVal val="4*#ppt_w"/>
                                          </p:val>
                                        </p:tav>
                                        <p:tav tm="100000">
                                          <p:val>
                                            <p:strVal val="#ppt_w"/>
                                          </p:val>
                                        </p:tav>
                                      </p:tavLst>
                                    </p:anim>
                                    <p:anim calcmode="lin" valueType="num">
                                      <p:cBhvr>
                                        <p:cTn id="8" dur="750" fill="hold"/>
                                        <p:tgtEl>
                                          <p:spTgt spid="215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5" y="0"/>
            <a:ext cx="12857163" cy="7232650"/>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TextBox 6"/>
          <p:cNvSpPr txBox="1">
            <a:spLocks noChangeArrowheads="1"/>
          </p:cNvSpPr>
          <p:nvPr/>
        </p:nvSpPr>
        <p:spPr bwMode="auto">
          <a:xfrm>
            <a:off x="2307602" y="663998"/>
            <a:ext cx="8243547" cy="1175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5998" kern="2000" dirty="0">
                <a:solidFill>
                  <a:schemeClr val="accent2"/>
                </a:solidFill>
                <a:latin typeface="方正正准黑简体" panose="02000000000000000000" pitchFamily="2" charset="-122"/>
                <a:ea typeface="方正正准黑简体" panose="02000000000000000000" pitchFamily="2" charset="-122"/>
                <a:cs typeface="+mn-ea"/>
                <a:sym typeface="Arial" panose="020B0604020202020204" pitchFamily="34" charset="0"/>
              </a:rPr>
              <a:t>感谢聆听🌹🌹</a:t>
            </a:r>
          </a:p>
        </p:txBody>
      </p:sp>
      <p:pic>
        <p:nvPicPr>
          <p:cNvPr id="6" name="图片 5">
            <a:extLst>
              <a:ext uri="{FF2B5EF4-FFF2-40B4-BE49-F238E27FC236}">
                <a16:creationId xmlns:a16="http://schemas.microsoft.com/office/drawing/2014/main" id="{E842D351-EF3C-4F03-AE16-54B97AEE87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679" y="43967"/>
            <a:ext cx="1172264" cy="1240061"/>
          </a:xfrm>
          <a:prstGeom prst="rect">
            <a:avLst/>
          </a:prstGeom>
        </p:spPr>
      </p:pic>
      <p:sp>
        <p:nvSpPr>
          <p:cNvPr id="9" name="TextBox 18">
            <a:extLst>
              <a:ext uri="{FF2B5EF4-FFF2-40B4-BE49-F238E27FC236}">
                <a16:creationId xmlns:a16="http://schemas.microsoft.com/office/drawing/2014/main" id="{CBF89A46-FE48-47A8-8B14-42F54AA246B7}"/>
              </a:ext>
            </a:extLst>
          </p:cNvPr>
          <p:cNvSpPr txBox="1"/>
          <p:nvPr/>
        </p:nvSpPr>
        <p:spPr>
          <a:xfrm>
            <a:off x="3765079" y="2030752"/>
            <a:ext cx="4392488" cy="472630"/>
          </a:xfrm>
          <a:prstGeom prst="rect">
            <a:avLst/>
          </a:prstGeom>
          <a:noFill/>
        </p:spPr>
        <p:txBody>
          <a:bodyPr wrap="square">
            <a:spAutoFit/>
          </a:bodyPr>
          <a:lstStyle/>
          <a:p>
            <a:pPr algn="ctr" fontAlgn="auto">
              <a:lnSpc>
                <a:spcPct val="130000"/>
              </a:lnSpc>
              <a:spcBef>
                <a:spcPts val="0"/>
              </a:spcBef>
              <a:spcAft>
                <a:spcPts val="0"/>
              </a:spcAft>
              <a:defRPr/>
            </a:pPr>
            <a:r>
              <a:rPr lang="zh-CN" altLang="en-US" sz="2109"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汇报人：蒙睿瑞、佟雨竹、谭悦</a:t>
            </a:r>
            <a:endParaRPr lang="en-US" altLang="zh-CN" sz="2109"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12514681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7"/>
          <p:cNvSpPr>
            <a:spLocks/>
          </p:cNvSpPr>
          <p:nvPr/>
        </p:nvSpPr>
        <p:spPr bwMode="auto">
          <a:xfrm rot="10800000">
            <a:off x="4291986" y="91011"/>
            <a:ext cx="8566764" cy="7141639"/>
          </a:xfrm>
          <a:custGeom>
            <a:avLst/>
            <a:gdLst>
              <a:gd name="T0" fmla="*/ 0 w 3821"/>
              <a:gd name="T1" fmla="*/ 0 h 3184"/>
              <a:gd name="T2" fmla="*/ 2886 w 3821"/>
              <a:gd name="T3" fmla="*/ 0 h 3184"/>
              <a:gd name="T4" fmla="*/ 2903 w 3821"/>
              <a:gd name="T5" fmla="*/ 17 h 3184"/>
              <a:gd name="T6" fmla="*/ 3821 w 3821"/>
              <a:gd name="T7" fmla="*/ 1059 h 3184"/>
              <a:gd name="T8" fmla="*/ 0 w 3821"/>
              <a:gd name="T9" fmla="*/ 3184 h 3184"/>
              <a:gd name="T10" fmla="*/ 0 w 3821"/>
              <a:gd name="T11" fmla="*/ 0 h 3184"/>
            </a:gdLst>
            <a:ahLst/>
            <a:cxnLst>
              <a:cxn ang="0">
                <a:pos x="T0" y="T1"/>
              </a:cxn>
              <a:cxn ang="0">
                <a:pos x="T2" y="T3"/>
              </a:cxn>
              <a:cxn ang="0">
                <a:pos x="T4" y="T5"/>
              </a:cxn>
              <a:cxn ang="0">
                <a:pos x="T6" y="T7"/>
              </a:cxn>
              <a:cxn ang="0">
                <a:pos x="T8" y="T9"/>
              </a:cxn>
              <a:cxn ang="0">
                <a:pos x="T10" y="T11"/>
              </a:cxn>
            </a:cxnLst>
            <a:rect l="0" t="0" r="r" b="b"/>
            <a:pathLst>
              <a:path w="3821" h="3184">
                <a:moveTo>
                  <a:pt x="0" y="0"/>
                </a:moveTo>
                <a:lnTo>
                  <a:pt x="2886" y="0"/>
                </a:lnTo>
                <a:lnTo>
                  <a:pt x="2903" y="17"/>
                </a:lnTo>
                <a:lnTo>
                  <a:pt x="3821" y="1059"/>
                </a:lnTo>
                <a:lnTo>
                  <a:pt x="0" y="3184"/>
                </a:lnTo>
                <a:lnTo>
                  <a:pt x="0" y="0"/>
                </a:lnTo>
                <a:close/>
              </a:path>
            </a:pathLst>
          </a:custGeom>
          <a:solidFill>
            <a:schemeClr val="accent1"/>
          </a:solidFill>
          <a:ln w="0">
            <a:noFill/>
            <a:prstDash val="solid"/>
            <a:round/>
            <a:headEnd/>
            <a:tailEnd/>
          </a:ln>
        </p:spPr>
        <p:txBody>
          <a:bodyPr vert="horz" wrap="square" lIns="128557" tIns="64278" rIns="128557" bIns="64278" numCol="1" anchor="t" anchorCtr="0" compatLnSpc="1">
            <a:prstTxWarp prst="textNoShape">
              <a:avLst/>
            </a:prstTxWarp>
          </a:bodyPr>
          <a:lstStyle/>
          <a:p>
            <a:endParaRPr lang="zh-CN" altLang="en-US" sz="2000"/>
          </a:p>
        </p:txBody>
      </p:sp>
      <p:sp>
        <p:nvSpPr>
          <p:cNvPr id="7" name="TextBox 32"/>
          <p:cNvSpPr txBox="1"/>
          <p:nvPr/>
        </p:nvSpPr>
        <p:spPr>
          <a:xfrm>
            <a:off x="795188" y="1384077"/>
            <a:ext cx="5429368" cy="4839273"/>
          </a:xfrm>
          <a:prstGeom prst="rect">
            <a:avLst/>
          </a:prstGeom>
          <a:noFill/>
        </p:spPr>
        <p:txBody>
          <a:bodyPr wrap="square" rtlCol="0">
            <a:spAutoFit/>
          </a:bodyPr>
          <a:lstStyle/>
          <a:p>
            <a:pPr>
              <a:lnSpc>
                <a:spcPct val="150000"/>
              </a:lnSpc>
              <a:spcBef>
                <a:spcPts val="1800"/>
              </a:spcBef>
            </a:pPr>
            <a:r>
              <a:rPr lang="zh-CN" altLang="en-US" dirty="0">
                <a:latin typeface="微软雅黑" panose="020B0503020204020204" pitchFamily="34" charset="-122"/>
                <a:ea typeface="微软雅黑" panose="020B0503020204020204" pitchFamily="34" charset="-122"/>
              </a:rPr>
              <a:t>      为了关爱社会特殊群体，构建和谐社会，我们创业团队决定开一家宠物店，</a:t>
            </a:r>
            <a:r>
              <a:rPr lang="zh-CN" altLang="en-US" sz="2000" dirty="0">
                <a:latin typeface="微软雅黑" panose="020B0503020204020204" pitchFamily="34" charset="-122"/>
                <a:ea typeface="微软雅黑" panose="020B0503020204020204" pitchFamily="34" charset="-122"/>
              </a:rPr>
              <a:t>来填补当下宠物行业的缺口，命名为“宠饵”，“宠饵”与“宠儿”同音，意思每个宠物都是主人的宠儿，需要我们去用心呵护；“饵”字代表着食物，说明本店的食品可以放心使用。借助发音特点来延伸提取取名，突出宠物店特点同时，也饱含了消费者心理。</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180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接下来我将从四个方面仔细讲解</a:t>
            </a:r>
            <a:br>
              <a:rPr lang="zh-CN" altLang="en-US" sz="2000" dirty="0">
                <a:latin typeface="微软雅黑" panose="020B0503020204020204" pitchFamily="34" charset="-122"/>
                <a:ea typeface="微软雅黑" panose="020B0503020204020204" pitchFamily="34" charset="-122"/>
              </a:rPr>
            </a:br>
            <a:endParaRPr lang="zh-CN" altLang="zh-CN" sz="20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03A5B71F-36BC-48EB-98D7-6799DED53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056" y="21102"/>
            <a:ext cx="1172264" cy="1240061"/>
          </a:xfrm>
          <a:prstGeom prst="rect">
            <a:avLst/>
          </a:prstGeom>
        </p:spPr>
      </p:pic>
      <p:pic>
        <p:nvPicPr>
          <p:cNvPr id="14" name="图片 13">
            <a:extLst>
              <a:ext uri="{FF2B5EF4-FFF2-40B4-BE49-F238E27FC236}">
                <a16:creationId xmlns:a16="http://schemas.microsoft.com/office/drawing/2014/main" id="{8D6F55A2-E443-47BC-B2F2-FCA716C0A3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5479" y="969947"/>
            <a:ext cx="4352348" cy="4604063"/>
          </a:xfrm>
          <a:prstGeom prst="rect">
            <a:avLst/>
          </a:prstGeom>
        </p:spPr>
      </p:pic>
    </p:spTree>
    <p:extLst>
      <p:ext uri="{BB962C8B-B14F-4D97-AF65-F5344CB8AC3E}">
        <p14:creationId xmlns:p14="http://schemas.microsoft.com/office/powerpoint/2010/main" val="765548787"/>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0-#ppt_w/2"/>
                                          </p:val>
                                        </p:tav>
                                        <p:tav tm="100000">
                                          <p:val>
                                            <p:strVal val="#ppt_x"/>
                                          </p:val>
                                        </p:tav>
                                      </p:tavLst>
                                    </p:anim>
                                    <p:anim calcmode="lin" valueType="num">
                                      <p:cBhvr additive="base">
                                        <p:cTn id="13"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5703" y="-10321"/>
            <a:ext cx="12857163" cy="7231757"/>
          </a:xfrm>
          <a:prstGeom prst="rect">
            <a:avLst/>
          </a:prstGeom>
          <a:solidFill>
            <a:srgbClr val="FB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直角三角形 2"/>
          <p:cNvSpPr/>
          <p:nvPr/>
        </p:nvSpPr>
        <p:spPr>
          <a:xfrm>
            <a:off x="795" y="448"/>
            <a:ext cx="9301115" cy="7231757"/>
          </a:xfrm>
          <a:prstGeom prst="rtTriangle">
            <a:avLst/>
          </a:prstGeom>
          <a:blipFill dpi="0" rotWithShape="1">
            <a:blip r:embed="rId3" cstate="screen">
              <a:extLst>
                <a:ext uri="{28A0092B-C50C-407E-A947-70E740481C1C}">
                  <a14:useLocalDpi xmlns:a14="http://schemas.microsoft.com/office/drawing/2010/main"/>
                </a:ext>
              </a:extLst>
            </a:blip>
            <a:srcRect/>
            <a:stretch>
              <a:fillRect r="343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323422" y="2145532"/>
            <a:ext cx="1620957" cy="564898"/>
          </a:xfrm>
          <a:prstGeom prst="rect">
            <a:avLst/>
          </a:prstGeom>
          <a:effectLst/>
        </p:spPr>
        <p:txBody>
          <a:bodyPr wrap="none">
            <a:spAutoFit/>
          </a:bodyPr>
          <a:lstStyle/>
          <a:p>
            <a:pPr algn="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项目背景</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圆角矩形 44"/>
          <p:cNvSpPr/>
          <p:nvPr/>
        </p:nvSpPr>
        <p:spPr bwMode="auto">
          <a:xfrm>
            <a:off x="2787231" y="2096765"/>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rgbClr val="FBB600"/>
                </a:solidFill>
                <a:latin typeface="Impact" panose="020B0806030902050204" pitchFamily="34" charset="0"/>
                <a:cs typeface="+mn-ea"/>
                <a:sym typeface="+mn-lt"/>
              </a:rPr>
              <a:t>01</a:t>
            </a:r>
            <a:endParaRPr lang="zh-CN" altLang="en-US" sz="4000" dirty="0">
              <a:solidFill>
                <a:srgbClr val="FBB600"/>
              </a:solidFill>
              <a:latin typeface="Impact" panose="020B0806030902050204" pitchFamily="34" charset="0"/>
              <a:cs typeface="+mn-ea"/>
              <a:sym typeface="+mn-lt"/>
            </a:endParaRPr>
          </a:p>
        </p:txBody>
      </p:sp>
      <p:sp>
        <p:nvSpPr>
          <p:cNvPr id="46" name="矩形 45"/>
          <p:cNvSpPr/>
          <p:nvPr/>
        </p:nvSpPr>
        <p:spPr>
          <a:xfrm>
            <a:off x="5618895" y="3090723"/>
            <a:ext cx="1620957" cy="564898"/>
          </a:xfrm>
          <a:prstGeom prst="rect">
            <a:avLst/>
          </a:prstGeom>
          <a:effectLst/>
        </p:spPr>
        <p:txBody>
          <a:bodyPr wrap="none">
            <a:spAutoFit/>
          </a:bodyPr>
          <a:lstStyle/>
          <a:p>
            <a:pPr algn="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具体项目</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圆角矩形 46"/>
          <p:cNvSpPr/>
          <p:nvPr/>
        </p:nvSpPr>
        <p:spPr bwMode="auto">
          <a:xfrm>
            <a:off x="4006280" y="3011052"/>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rgbClr val="FBB600"/>
                </a:solidFill>
                <a:latin typeface="Impact" panose="020B0806030902050204" pitchFamily="34" charset="0"/>
                <a:cs typeface="+mn-ea"/>
                <a:sym typeface="+mn-lt"/>
              </a:rPr>
              <a:t>02</a:t>
            </a:r>
            <a:endParaRPr lang="zh-CN" altLang="en-US" sz="4000" dirty="0">
              <a:solidFill>
                <a:srgbClr val="FBB600"/>
              </a:solidFill>
              <a:latin typeface="Impact" panose="020B0806030902050204" pitchFamily="34" charset="0"/>
              <a:cs typeface="+mn-ea"/>
              <a:sym typeface="+mn-lt"/>
            </a:endParaRPr>
          </a:p>
        </p:txBody>
      </p:sp>
      <p:sp>
        <p:nvSpPr>
          <p:cNvPr id="48" name="矩形 47"/>
          <p:cNvSpPr/>
          <p:nvPr/>
        </p:nvSpPr>
        <p:spPr>
          <a:xfrm>
            <a:off x="6463952" y="4058138"/>
            <a:ext cx="2698175" cy="564898"/>
          </a:xfrm>
          <a:prstGeom prst="rect">
            <a:avLst/>
          </a:prstGeom>
          <a:effectLst/>
        </p:spPr>
        <p:txBody>
          <a:bodyPr wrap="none">
            <a:spAutoFit/>
          </a:bodyPr>
          <a:lstStyle/>
          <a:p>
            <a:pPr algn="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宠物服务及用品</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圆角矩形 48"/>
          <p:cNvSpPr/>
          <p:nvPr/>
        </p:nvSpPr>
        <p:spPr bwMode="auto">
          <a:xfrm>
            <a:off x="5133901" y="3986292"/>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rgbClr val="FBB600"/>
                </a:solidFill>
                <a:latin typeface="Impact" panose="020B0806030902050204" pitchFamily="34" charset="0"/>
                <a:cs typeface="+mn-ea"/>
                <a:sym typeface="+mn-lt"/>
              </a:rPr>
              <a:t>03</a:t>
            </a:r>
            <a:endParaRPr lang="zh-CN" altLang="en-US" sz="4000" dirty="0">
              <a:solidFill>
                <a:srgbClr val="FBB600"/>
              </a:solidFill>
              <a:latin typeface="Impact" panose="020B0806030902050204" pitchFamily="34" charset="0"/>
              <a:cs typeface="+mn-ea"/>
              <a:sym typeface="+mn-lt"/>
            </a:endParaRPr>
          </a:p>
        </p:txBody>
      </p:sp>
      <p:sp>
        <p:nvSpPr>
          <p:cNvPr id="50" name="矩形 49"/>
          <p:cNvSpPr/>
          <p:nvPr/>
        </p:nvSpPr>
        <p:spPr>
          <a:xfrm>
            <a:off x="8013551" y="5074889"/>
            <a:ext cx="1620957" cy="564898"/>
          </a:xfrm>
          <a:prstGeom prst="rect">
            <a:avLst/>
          </a:prstGeom>
          <a:effectLst/>
        </p:spPr>
        <p:txBody>
          <a:bodyPr wrap="none">
            <a:spAutoFit/>
          </a:bodyPr>
          <a:lstStyle/>
          <a:p>
            <a:pPr algn="r">
              <a:lnSpc>
                <a:spcPct val="120000"/>
              </a:lnSpc>
            </a:pPr>
            <a:r>
              <a:rPr lang="zh-CN" altLang="en-US"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市场评估</a:t>
            </a:r>
            <a:endParaRPr lang="en-US" altLang="zh-CN" sz="2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圆角矩形 50"/>
          <p:cNvSpPr/>
          <p:nvPr/>
        </p:nvSpPr>
        <p:spPr bwMode="auto">
          <a:xfrm>
            <a:off x="6551046" y="4961531"/>
            <a:ext cx="860230" cy="709226"/>
          </a:xfrm>
          <a:prstGeom prst="roundRect">
            <a:avLst/>
          </a:prstGeom>
          <a:solidFill>
            <a:schemeClr val="bg1"/>
          </a:solidFill>
          <a:ln w="38100">
            <a:no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4000" dirty="0">
                <a:solidFill>
                  <a:srgbClr val="FBB600"/>
                </a:solidFill>
                <a:latin typeface="Impact" panose="020B0806030902050204" pitchFamily="34" charset="0"/>
                <a:cs typeface="+mn-ea"/>
                <a:sym typeface="+mn-lt"/>
              </a:rPr>
              <a:t>04</a:t>
            </a:r>
            <a:endParaRPr lang="zh-CN" altLang="en-US" sz="4000" dirty="0">
              <a:solidFill>
                <a:srgbClr val="FBB600"/>
              </a:solidFill>
              <a:latin typeface="Impact" panose="020B0806030902050204" pitchFamily="34" charset="0"/>
              <a:cs typeface="+mn-ea"/>
              <a:sym typeface="+mn-lt"/>
            </a:endParaRPr>
          </a:p>
        </p:txBody>
      </p:sp>
      <p:sp>
        <p:nvSpPr>
          <p:cNvPr id="52" name="文本框 51"/>
          <p:cNvSpPr txBox="1"/>
          <p:nvPr/>
        </p:nvSpPr>
        <p:spPr>
          <a:xfrm>
            <a:off x="1395760" y="371273"/>
            <a:ext cx="2850081" cy="830894"/>
          </a:xfrm>
          <a:prstGeom prst="rect">
            <a:avLst/>
          </a:prstGeom>
          <a:noFill/>
        </p:spPr>
        <p:txBody>
          <a:bodyPr wrap="square" rtlCol="0">
            <a:spAutoFit/>
          </a:bodyPr>
          <a:lstStyle/>
          <a:p>
            <a:pPr algn="ctr">
              <a:lnSpc>
                <a:spcPct val="120000"/>
              </a:lnSpc>
            </a:pPr>
            <a:r>
              <a:rPr lang="zh-CN" altLang="en-US" sz="4000" b="1" cap="all" spc="300" dirty="0">
                <a:solidFill>
                  <a:schemeClr val="bg1"/>
                </a:solidFill>
                <a:latin typeface="微软雅黑" panose="020B0503020204020204" pitchFamily="34" charset="-122"/>
                <a:ea typeface="微软雅黑" panose="020B0503020204020204" pitchFamily="34" charset="-122"/>
                <a:cs typeface="+mn-ea"/>
                <a:sym typeface="+mn-lt"/>
              </a:rPr>
              <a:t>目录</a:t>
            </a:r>
            <a:r>
              <a:rPr lang="en-US" altLang="zh-CN" sz="4000" b="1" cap="all" spc="300" dirty="0">
                <a:solidFill>
                  <a:schemeClr val="bg1"/>
                </a:solidFill>
                <a:latin typeface="微软雅黑" panose="020B0503020204020204" pitchFamily="34" charset="-122"/>
                <a:ea typeface="微软雅黑" panose="020B0503020204020204" pitchFamily="34" charset="-122"/>
                <a:cs typeface="+mn-ea"/>
                <a:sym typeface="+mn-lt"/>
              </a:rPr>
              <a:t>/</a:t>
            </a:r>
            <a:r>
              <a:rPr lang="en-US" altLang="zh-CN" sz="2000" b="1" cap="all" dirty="0">
                <a:solidFill>
                  <a:schemeClr val="bg1"/>
                </a:solidFill>
                <a:latin typeface="Franklin Gothic Book" panose="020B0503020102020204" pitchFamily="34" charset="0"/>
                <a:ea typeface="Cambria Math" panose="02040503050406030204" pitchFamily="18" charset="0"/>
                <a:cs typeface="+mn-ea"/>
                <a:sym typeface="+mn-lt"/>
              </a:rPr>
              <a:t>contents</a:t>
            </a:r>
            <a:endParaRPr lang="zh-CN" altLang="en-US" sz="2000" b="1" cap="all" dirty="0">
              <a:solidFill>
                <a:schemeClr val="bg1"/>
              </a:solidFill>
              <a:latin typeface="Franklin Gothic Book" panose="020B0503020102020204" pitchFamily="34" charset="0"/>
              <a:cs typeface="+mn-ea"/>
              <a:sym typeface="+mn-lt"/>
            </a:endParaRPr>
          </a:p>
        </p:txBody>
      </p:sp>
      <p:pic>
        <p:nvPicPr>
          <p:cNvPr id="4" name="图片 3">
            <a:extLst>
              <a:ext uri="{FF2B5EF4-FFF2-40B4-BE49-F238E27FC236}">
                <a16:creationId xmlns:a16="http://schemas.microsoft.com/office/drawing/2014/main" id="{DA24C606-6201-4496-AF72-6C4407B9C3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46" y="7185"/>
            <a:ext cx="1172264" cy="1240061"/>
          </a:xfrm>
          <a:prstGeom prst="rect">
            <a:avLst/>
          </a:prstGeom>
        </p:spPr>
      </p:pic>
    </p:spTree>
    <p:extLst>
      <p:ext uri="{BB962C8B-B14F-4D97-AF65-F5344CB8AC3E}">
        <p14:creationId xmlns:p14="http://schemas.microsoft.com/office/powerpoint/2010/main" val="296052505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anim calcmode="lin" valueType="num">
                                      <p:cBhvr>
                                        <p:cTn id="8" dur="250" fill="hold"/>
                                        <p:tgtEl>
                                          <p:spTgt spid="41"/>
                                        </p:tgtEl>
                                        <p:attrNameLst>
                                          <p:attrName>ppt_x</p:attrName>
                                        </p:attrNameLst>
                                      </p:cBhvr>
                                      <p:tavLst>
                                        <p:tav tm="0">
                                          <p:val>
                                            <p:strVal val="#ppt_x"/>
                                          </p:val>
                                        </p:tav>
                                        <p:tav tm="100000">
                                          <p:val>
                                            <p:strVal val="#ppt_x"/>
                                          </p:val>
                                        </p:tav>
                                      </p:tavLst>
                                    </p:anim>
                                    <p:anim calcmode="lin" valueType="num">
                                      <p:cBhvr>
                                        <p:cTn id="9" dur="250" fill="hold"/>
                                        <p:tgtEl>
                                          <p:spTgt spid="41"/>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750"/>
                            </p:stCondLst>
                            <p:childTnLst>
                              <p:par>
                                <p:cTn id="15" presetID="22" presetClass="entr" presetSubtype="8"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childTnLst>
                          </p:cTn>
                        </p:par>
                        <p:par>
                          <p:cTn id="18" fill="hold">
                            <p:stCondLst>
                              <p:cond delay="1250"/>
                            </p:stCondLst>
                            <p:childTnLst>
                              <p:par>
                                <p:cTn id="19" presetID="26" presetClass="emph" presetSubtype="0" fill="hold" grpId="1" nodeType="afterEffect">
                                  <p:stCondLst>
                                    <p:cond delay="0"/>
                                  </p:stCondLst>
                                  <p:childTnLst>
                                    <p:animEffect transition="out" filter="fade">
                                      <p:cBhvr>
                                        <p:cTn id="20" dur="500" tmFilter="0, 0; .2, .5; .8, .5; 1, 0"/>
                                        <p:tgtEl>
                                          <p:spTgt spid="52"/>
                                        </p:tgtEl>
                                      </p:cBhvr>
                                    </p:animEffect>
                                    <p:animScale>
                                      <p:cBhvr>
                                        <p:cTn id="21" dur="250" autoRev="1" fill="hold"/>
                                        <p:tgtEl>
                                          <p:spTgt spid="52"/>
                                        </p:tgtEl>
                                      </p:cBhvr>
                                      <p:by x="105000" y="105000"/>
                                    </p:animScale>
                                  </p:childTnLst>
                                </p:cTn>
                              </p:par>
                            </p:childTnLst>
                          </p:cTn>
                        </p:par>
                        <p:par>
                          <p:cTn id="22" fill="hold">
                            <p:stCondLst>
                              <p:cond delay="1750"/>
                            </p:stCondLst>
                            <p:childTnLst>
                              <p:par>
                                <p:cTn id="23" presetID="2" presetClass="entr" presetSubtype="1"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ppt_x"/>
                                          </p:val>
                                        </p:tav>
                                        <p:tav tm="100000">
                                          <p:val>
                                            <p:strVal val="#ppt_x"/>
                                          </p:val>
                                        </p:tav>
                                      </p:tavLst>
                                    </p:anim>
                                    <p:anim calcmode="lin" valueType="num">
                                      <p:cBhvr additive="base">
                                        <p:cTn id="26" dur="500" fill="hold"/>
                                        <p:tgtEl>
                                          <p:spTgt spid="45"/>
                                        </p:tgtEl>
                                        <p:attrNameLst>
                                          <p:attrName>ppt_y</p:attrName>
                                        </p:attrNameLst>
                                      </p:cBhvr>
                                      <p:tavLst>
                                        <p:tav tm="0">
                                          <p:val>
                                            <p:strVal val="0-#ppt_h/2"/>
                                          </p:val>
                                        </p:tav>
                                        <p:tav tm="100000">
                                          <p:val>
                                            <p:strVal val="#ppt_y"/>
                                          </p:val>
                                        </p:tav>
                                      </p:tavLst>
                                    </p:anim>
                                  </p:childTnLst>
                                </p:cTn>
                              </p:par>
                            </p:childTnLst>
                          </p:cTn>
                        </p:par>
                        <p:par>
                          <p:cTn id="27" fill="hold">
                            <p:stCondLst>
                              <p:cond delay="2250"/>
                            </p:stCondLst>
                            <p:childTnLst>
                              <p:par>
                                <p:cTn id="28" presetID="22" presetClass="entr" presetSubtype="8"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left)">
                                      <p:cBhvr>
                                        <p:cTn id="30" dur="500"/>
                                        <p:tgtEl>
                                          <p:spTgt spid="44"/>
                                        </p:tgtEl>
                                      </p:cBhvr>
                                    </p:animEffect>
                                  </p:childTnLst>
                                </p:cTn>
                              </p:par>
                            </p:childTnLst>
                          </p:cTn>
                        </p:par>
                        <p:par>
                          <p:cTn id="31" fill="hold">
                            <p:stCondLst>
                              <p:cond delay="2750"/>
                            </p:stCondLst>
                            <p:childTnLst>
                              <p:par>
                                <p:cTn id="32" presetID="2" presetClass="entr" presetSubtype="1"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additive="base">
                                        <p:cTn id="34" dur="500" fill="hold"/>
                                        <p:tgtEl>
                                          <p:spTgt spid="47"/>
                                        </p:tgtEl>
                                        <p:attrNameLst>
                                          <p:attrName>ppt_x</p:attrName>
                                        </p:attrNameLst>
                                      </p:cBhvr>
                                      <p:tavLst>
                                        <p:tav tm="0">
                                          <p:val>
                                            <p:strVal val="#ppt_x"/>
                                          </p:val>
                                        </p:tav>
                                        <p:tav tm="100000">
                                          <p:val>
                                            <p:strVal val="#ppt_x"/>
                                          </p:val>
                                        </p:tav>
                                      </p:tavLst>
                                    </p:anim>
                                    <p:anim calcmode="lin" valueType="num">
                                      <p:cBhvr additive="base">
                                        <p:cTn id="35" dur="500" fill="hold"/>
                                        <p:tgtEl>
                                          <p:spTgt spid="47"/>
                                        </p:tgtEl>
                                        <p:attrNameLst>
                                          <p:attrName>ppt_y</p:attrName>
                                        </p:attrNameLst>
                                      </p:cBhvr>
                                      <p:tavLst>
                                        <p:tav tm="0">
                                          <p:val>
                                            <p:strVal val="0-#ppt_h/2"/>
                                          </p:val>
                                        </p:tav>
                                        <p:tav tm="100000">
                                          <p:val>
                                            <p:strVal val="#ppt_y"/>
                                          </p:val>
                                        </p:tav>
                                      </p:tavLst>
                                    </p:anim>
                                  </p:childTnLst>
                                </p:cTn>
                              </p:par>
                            </p:childTnLst>
                          </p:cTn>
                        </p:par>
                        <p:par>
                          <p:cTn id="36" fill="hold">
                            <p:stCondLst>
                              <p:cond delay="3250"/>
                            </p:stCondLst>
                            <p:childTnLst>
                              <p:par>
                                <p:cTn id="37" presetID="22" presetClass="entr" presetSubtype="8"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par>
                          <p:cTn id="40" fill="hold">
                            <p:stCondLst>
                              <p:cond delay="3750"/>
                            </p:stCondLst>
                            <p:childTnLst>
                              <p:par>
                                <p:cTn id="41" presetID="2" presetClass="entr" presetSubtype="1"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0-#ppt_h/2"/>
                                          </p:val>
                                        </p:tav>
                                        <p:tav tm="100000">
                                          <p:val>
                                            <p:strVal val="#ppt_y"/>
                                          </p:val>
                                        </p:tav>
                                      </p:tavLst>
                                    </p:anim>
                                  </p:childTnLst>
                                </p:cTn>
                              </p:par>
                            </p:childTnLst>
                          </p:cTn>
                        </p:par>
                        <p:par>
                          <p:cTn id="45" fill="hold">
                            <p:stCondLst>
                              <p:cond delay="4250"/>
                            </p:stCondLst>
                            <p:childTnLst>
                              <p:par>
                                <p:cTn id="46" presetID="22" presetClass="entr" presetSubtype="8"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500"/>
                                        <p:tgtEl>
                                          <p:spTgt spid="48"/>
                                        </p:tgtEl>
                                      </p:cBhvr>
                                    </p:animEffect>
                                  </p:childTnLst>
                                </p:cTn>
                              </p:par>
                            </p:childTnLst>
                          </p:cTn>
                        </p:par>
                        <p:par>
                          <p:cTn id="49" fill="hold">
                            <p:stCondLst>
                              <p:cond delay="4750"/>
                            </p:stCondLst>
                            <p:childTnLst>
                              <p:par>
                                <p:cTn id="50" presetID="2" presetClass="entr" presetSubtype="1"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additive="base">
                                        <p:cTn id="52" dur="500" fill="hold"/>
                                        <p:tgtEl>
                                          <p:spTgt spid="51"/>
                                        </p:tgtEl>
                                        <p:attrNameLst>
                                          <p:attrName>ppt_x</p:attrName>
                                        </p:attrNameLst>
                                      </p:cBhvr>
                                      <p:tavLst>
                                        <p:tav tm="0">
                                          <p:val>
                                            <p:strVal val="#ppt_x"/>
                                          </p:val>
                                        </p:tav>
                                        <p:tav tm="100000">
                                          <p:val>
                                            <p:strVal val="#ppt_x"/>
                                          </p:val>
                                        </p:tav>
                                      </p:tavLst>
                                    </p:anim>
                                    <p:anim calcmode="lin" valueType="num">
                                      <p:cBhvr additive="base">
                                        <p:cTn id="53" dur="500" fill="hold"/>
                                        <p:tgtEl>
                                          <p:spTgt spid="51"/>
                                        </p:tgtEl>
                                        <p:attrNameLst>
                                          <p:attrName>ppt_y</p:attrName>
                                        </p:attrNameLst>
                                      </p:cBhvr>
                                      <p:tavLst>
                                        <p:tav tm="0">
                                          <p:val>
                                            <p:strVal val="0-#ppt_h/2"/>
                                          </p:val>
                                        </p:tav>
                                        <p:tav tm="100000">
                                          <p:val>
                                            <p:strVal val="#ppt_y"/>
                                          </p:val>
                                        </p:tav>
                                      </p:tavLst>
                                    </p:anim>
                                  </p:childTnLst>
                                </p:cTn>
                              </p:par>
                            </p:childTnLst>
                          </p:cTn>
                        </p:par>
                        <p:par>
                          <p:cTn id="54" fill="hold">
                            <p:stCondLst>
                              <p:cond delay="5250"/>
                            </p:stCondLst>
                            <p:childTnLst>
                              <p:par>
                                <p:cTn id="55" presetID="22" presetClass="entr" presetSubtype="8" fill="hold" grpId="0"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left)">
                                      <p:cBhvr>
                                        <p:cTn id="5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 grpId="0" animBg="1"/>
      <p:bldP spid="44" grpId="0"/>
      <p:bldP spid="45" grpId="0" animBg="1"/>
      <p:bldP spid="46" grpId="0"/>
      <p:bldP spid="47" grpId="0" animBg="1"/>
      <p:bldP spid="48" grpId="0"/>
      <p:bldP spid="49" grpId="0" animBg="1"/>
      <p:bldP spid="50" grpId="0"/>
      <p:bldP spid="51" grpId="0" animBg="1"/>
      <p:bldP spid="52" grpId="0"/>
      <p:bldP spid="5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17300"/>
            <a:ext cx="12857163" cy="7265268"/>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997381" y="551242"/>
            <a:ext cx="6130169" cy="6130169"/>
          </a:xfrm>
          <a:prstGeom prst="ellipse">
            <a:avLst/>
          </a:prstGeom>
          <a:solidFill>
            <a:schemeClr val="accent2">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2"/>
          <p:cNvSpPr txBox="1"/>
          <p:nvPr/>
        </p:nvSpPr>
        <p:spPr>
          <a:xfrm>
            <a:off x="6285359" y="3231639"/>
            <a:ext cx="3897699" cy="767390"/>
          </a:xfrm>
          <a:prstGeom prst="rect">
            <a:avLst/>
          </a:prstGeom>
          <a:noFill/>
        </p:spPr>
        <p:txBody>
          <a:bodyPr wrap="square" rtlCol="0">
            <a:spAutoFit/>
          </a:bodyPr>
          <a:lstStyle/>
          <a:p>
            <a:pPr algn="r">
              <a:lnSpc>
                <a:spcPct val="120000"/>
              </a:lnSpc>
            </a:pPr>
            <a:r>
              <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项目背景</a:t>
            </a:r>
            <a:endParaRPr lang="en-GB"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椭圆 11"/>
          <p:cNvSpPr/>
          <p:nvPr/>
        </p:nvSpPr>
        <p:spPr>
          <a:xfrm>
            <a:off x="1198041" y="551242"/>
            <a:ext cx="1799978" cy="1799978"/>
          </a:xfrm>
          <a:prstGeom prst="ellipse">
            <a:avLst/>
          </a:prstGeom>
          <a:solidFill>
            <a:schemeClr val="accent1">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199" dirty="0">
                <a:latin typeface="Agency FB" panose="020B0503020202020204" pitchFamily="34" charset="0"/>
              </a:rPr>
              <a:t>01</a:t>
            </a:r>
            <a:endParaRPr lang="zh-CN" altLang="en-US" sz="7199" dirty="0">
              <a:latin typeface="Agency FB" panose="020B0503020202020204" pitchFamily="34" charset="0"/>
            </a:endParaRPr>
          </a:p>
        </p:txBody>
      </p:sp>
      <p:pic>
        <p:nvPicPr>
          <p:cNvPr id="7" name="图片 6">
            <a:extLst>
              <a:ext uri="{FF2B5EF4-FFF2-40B4-BE49-F238E27FC236}">
                <a16:creationId xmlns:a16="http://schemas.microsoft.com/office/drawing/2014/main" id="{00D68917-E583-40F1-94E7-26A92B475C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068" y="0"/>
            <a:ext cx="1172264" cy="1240061"/>
          </a:xfrm>
          <a:prstGeom prst="rect">
            <a:avLst/>
          </a:prstGeom>
        </p:spPr>
      </p:pic>
    </p:spTree>
    <p:extLst>
      <p:ext uri="{BB962C8B-B14F-4D97-AF65-F5344CB8AC3E}">
        <p14:creationId xmlns:p14="http://schemas.microsoft.com/office/powerpoint/2010/main" val="161302346"/>
      </p:ext>
    </p:extLst>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 calcmode="lin" valueType="num">
                                      <p:cBhvr>
                                        <p:cTn id="17"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anim calcmode="lin" valueType="num">
                                      <p:cBhvr>
                                        <p:cTn id="24" dur="2000" fill="hold"/>
                                        <p:tgtEl>
                                          <p:spTgt spid="9"/>
                                        </p:tgtEl>
                                        <p:attrNameLst>
                                          <p:attrName>ppt_w</p:attrName>
                                        </p:attrNameLst>
                                      </p:cBhvr>
                                      <p:tavLst>
                                        <p:tav tm="0" fmla="#ppt_w*sin(2.5*pi*$)">
                                          <p:val>
                                            <p:fltVal val="0"/>
                                          </p:val>
                                        </p:tav>
                                        <p:tav tm="100000">
                                          <p:val>
                                            <p:fltVal val="1"/>
                                          </p:val>
                                        </p:tav>
                                      </p:tavLst>
                                    </p:anim>
                                    <p:anim calcmode="lin" valueType="num">
                                      <p:cBhvr>
                                        <p:cTn id="25"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56" presetClass="entr" presetSubtype="0" fill="hold" grpId="0" nodeType="click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by="(-#ppt_w*2)" calcmode="lin" valueType="num">
                                      <p:cBhvr rctx="PPT">
                                        <p:cTn id="30" dur="250" autoRev="1" fill="hold">
                                          <p:stCondLst>
                                            <p:cond delay="0"/>
                                          </p:stCondLst>
                                        </p:cTn>
                                        <p:tgtEl>
                                          <p:spTgt spid="11"/>
                                        </p:tgtEl>
                                        <p:attrNameLst>
                                          <p:attrName>ppt_w</p:attrName>
                                        </p:attrNameLst>
                                      </p:cBhvr>
                                    </p:anim>
                                    <p:anim by="(#ppt_w*0.50)" calcmode="lin" valueType="num">
                                      <p:cBhvr>
                                        <p:cTn id="31" dur="250" decel="50000" autoRev="1" fill="hold">
                                          <p:stCondLst>
                                            <p:cond delay="0"/>
                                          </p:stCondLst>
                                        </p:cTn>
                                        <p:tgtEl>
                                          <p:spTgt spid="11"/>
                                        </p:tgtEl>
                                        <p:attrNameLst>
                                          <p:attrName>ppt_x</p:attrName>
                                        </p:attrNameLst>
                                      </p:cBhvr>
                                    </p:anim>
                                    <p:anim from="(-#ppt_h/2)" to="(#ppt_y)" calcmode="lin" valueType="num">
                                      <p:cBhvr>
                                        <p:cTn id="32" dur="500" fill="hold">
                                          <p:stCondLst>
                                            <p:cond delay="0"/>
                                          </p:stCondLst>
                                        </p:cTn>
                                        <p:tgtEl>
                                          <p:spTgt spid="11"/>
                                        </p:tgtEl>
                                        <p:attrNameLst>
                                          <p:attrName>ppt_y</p:attrName>
                                        </p:attrNameLst>
                                      </p:cBhvr>
                                    </p:anim>
                                    <p:animRot by="21600000">
                                      <p:cBhvr>
                                        <p:cTn id="33" dur="5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7"/>
          <p:cNvSpPr>
            <a:spLocks/>
          </p:cNvSpPr>
          <p:nvPr/>
        </p:nvSpPr>
        <p:spPr bwMode="auto">
          <a:xfrm>
            <a:off x="-20304" y="14499"/>
            <a:ext cx="8566764" cy="7141639"/>
          </a:xfrm>
          <a:custGeom>
            <a:avLst/>
            <a:gdLst>
              <a:gd name="T0" fmla="*/ 0 w 3821"/>
              <a:gd name="T1" fmla="*/ 0 h 3184"/>
              <a:gd name="T2" fmla="*/ 2886 w 3821"/>
              <a:gd name="T3" fmla="*/ 0 h 3184"/>
              <a:gd name="T4" fmla="*/ 2903 w 3821"/>
              <a:gd name="T5" fmla="*/ 17 h 3184"/>
              <a:gd name="T6" fmla="*/ 3821 w 3821"/>
              <a:gd name="T7" fmla="*/ 1059 h 3184"/>
              <a:gd name="T8" fmla="*/ 0 w 3821"/>
              <a:gd name="T9" fmla="*/ 3184 h 3184"/>
              <a:gd name="T10" fmla="*/ 0 w 3821"/>
              <a:gd name="T11" fmla="*/ 0 h 3184"/>
            </a:gdLst>
            <a:ahLst/>
            <a:cxnLst>
              <a:cxn ang="0">
                <a:pos x="T0" y="T1"/>
              </a:cxn>
              <a:cxn ang="0">
                <a:pos x="T2" y="T3"/>
              </a:cxn>
              <a:cxn ang="0">
                <a:pos x="T4" y="T5"/>
              </a:cxn>
              <a:cxn ang="0">
                <a:pos x="T6" y="T7"/>
              </a:cxn>
              <a:cxn ang="0">
                <a:pos x="T8" y="T9"/>
              </a:cxn>
              <a:cxn ang="0">
                <a:pos x="T10" y="T11"/>
              </a:cxn>
            </a:cxnLst>
            <a:rect l="0" t="0" r="r" b="b"/>
            <a:pathLst>
              <a:path w="3821" h="3184">
                <a:moveTo>
                  <a:pt x="0" y="0"/>
                </a:moveTo>
                <a:lnTo>
                  <a:pt x="2886" y="0"/>
                </a:lnTo>
                <a:lnTo>
                  <a:pt x="2903" y="17"/>
                </a:lnTo>
                <a:lnTo>
                  <a:pt x="3821" y="1059"/>
                </a:lnTo>
                <a:lnTo>
                  <a:pt x="0" y="3184"/>
                </a:lnTo>
                <a:lnTo>
                  <a:pt x="0" y="0"/>
                </a:lnTo>
                <a:close/>
              </a:path>
            </a:pathLst>
          </a:custGeom>
          <a:solidFill>
            <a:schemeClr val="accent1"/>
          </a:solidFill>
          <a:ln w="0">
            <a:noFill/>
            <a:prstDash val="solid"/>
            <a:round/>
            <a:headEnd/>
            <a:tailEnd/>
          </a:ln>
        </p:spPr>
        <p:txBody>
          <a:bodyPr vert="horz" wrap="square" lIns="128557" tIns="64278" rIns="128557" bIns="64278" numCol="1" anchor="t" anchorCtr="0" compatLnSpc="1">
            <a:prstTxWarp prst="textNoShape">
              <a:avLst/>
            </a:prstTxWarp>
          </a:bodyPr>
          <a:lstStyle/>
          <a:p>
            <a:endParaRPr lang="zh-CN" altLang="en-US" sz="2000"/>
          </a:p>
        </p:txBody>
      </p:sp>
      <p:sp>
        <p:nvSpPr>
          <p:cNvPr id="7" name="TextBox 32"/>
          <p:cNvSpPr txBox="1"/>
          <p:nvPr/>
        </p:nvSpPr>
        <p:spPr>
          <a:xfrm>
            <a:off x="884759" y="1273351"/>
            <a:ext cx="5127327" cy="5632311"/>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如今社会，</a:t>
            </a:r>
            <a:r>
              <a:rPr lang="zh-CN" altLang="zh-CN" sz="2000" dirty="0">
                <a:latin typeface="微软雅黑" panose="020B0503020204020204" pitchFamily="34" charset="-122"/>
                <a:ea typeface="微软雅黑" panose="020B0503020204020204" pitchFamily="34" charset="-122"/>
              </a:rPr>
              <a:t>各种各样的宠物正在成为世界各地各大城市里的一个新型</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居民</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随着养宠物的人不断增多，人们对宠物的关注也逐渐增加。而随之而来的兴起的新星产业就如雨后春笋般的逐渐出现在人们的视野里。</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饲养宠物赚钱</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为宠物服务</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赚宠物的钱</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这两部分组成了宠物经济庞大的产业链。在宠物经济尘埃落定的今天，涉及到宠物的方方面面，都会发展出许许多多的新星的产业。</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目前，全国大概有</a:t>
            </a:r>
            <a:r>
              <a:rPr lang="en-US" altLang="zh-CN" sz="2000" dirty="0">
                <a:latin typeface="微软雅黑" panose="020B0503020204020204" pitchFamily="34" charset="-122"/>
                <a:ea typeface="微软雅黑" panose="020B0503020204020204" pitchFamily="34" charset="-122"/>
              </a:rPr>
              <a:t>5000</a:t>
            </a:r>
            <a:r>
              <a:rPr lang="zh-CN" altLang="en-US" sz="2000" dirty="0">
                <a:latin typeface="微软雅黑" panose="020B0503020204020204" pitchFamily="34" charset="-122"/>
                <a:ea typeface="微软雅黑" panose="020B0503020204020204" pitchFamily="34" charset="-122"/>
              </a:rPr>
              <a:t>家左右宠物用品店（辽宁</a:t>
            </a:r>
            <a:r>
              <a:rPr lang="en-US" altLang="zh-CN" sz="2000" dirty="0">
                <a:latin typeface="微软雅黑" panose="020B0503020204020204" pitchFamily="34" charset="-122"/>
                <a:ea typeface="微软雅黑" panose="020B0503020204020204" pitchFamily="34" charset="-122"/>
              </a:rPr>
              <a:t>350</a:t>
            </a:r>
            <a:r>
              <a:rPr lang="zh-CN" altLang="en-US" sz="2000" dirty="0">
                <a:latin typeface="微软雅黑" panose="020B0503020204020204" pitchFamily="34" charset="-122"/>
                <a:ea typeface="微软雅黑" panose="020B0503020204020204" pitchFamily="34" charset="-122"/>
              </a:rPr>
              <a:t>家左右），基本都是单店，很少有连锁店，并且依然处于非常初级阶段，缺乏系统化的零售管理，大部分宠物用品店的店员的管理能力较低，不能有效的向消费者介绍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推荐产品，是厂家营销的一大障碍，一般而言，一家宠物用品店的品项在</a:t>
            </a:r>
            <a:r>
              <a:rPr lang="en-US" altLang="zh-CN" sz="2000" dirty="0">
                <a:latin typeface="微软雅黑" panose="020B0503020204020204" pitchFamily="34" charset="-122"/>
                <a:ea typeface="微软雅黑" panose="020B0503020204020204" pitchFamily="34" charset="-122"/>
              </a:rPr>
              <a:t>400-600</a:t>
            </a:r>
            <a:r>
              <a:rPr lang="zh-CN" altLang="en-US" sz="2000" dirty="0">
                <a:latin typeface="微软雅黑" panose="020B0503020204020204" pitchFamily="34" charset="-122"/>
                <a:ea typeface="微软雅黑" panose="020B0503020204020204" pitchFamily="34" charset="-122"/>
              </a:rPr>
              <a:t>个左右</a:t>
            </a:r>
            <a:endParaRPr lang="zh-CN"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76847" y="591989"/>
            <a:ext cx="1512168" cy="430887"/>
          </a:xfrm>
          <a:prstGeom prst="rect">
            <a:avLst/>
          </a:prstGeom>
          <a:noFill/>
        </p:spPr>
        <p:txBody>
          <a:bodyPr wrap="square" lIns="0" tIns="0" rIns="0" bIns="0" rtlCol="0">
            <a:spAutoFit/>
          </a:bodyPr>
          <a:lstStyle/>
          <a:p>
            <a:pPr defTabSz="964278"/>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项目背景</a:t>
            </a:r>
          </a:p>
        </p:txBody>
      </p:sp>
      <p:pic>
        <p:nvPicPr>
          <p:cNvPr id="12" name="图片 11">
            <a:extLst>
              <a:ext uri="{FF2B5EF4-FFF2-40B4-BE49-F238E27FC236}">
                <a16:creationId xmlns:a16="http://schemas.microsoft.com/office/drawing/2014/main" id="{03A5B71F-36BC-48EB-98D7-6799DED53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576" y="14499"/>
            <a:ext cx="1172264" cy="1240061"/>
          </a:xfrm>
          <a:prstGeom prst="rect">
            <a:avLst/>
          </a:prstGeom>
        </p:spPr>
      </p:pic>
      <p:pic>
        <p:nvPicPr>
          <p:cNvPr id="3" name="图片 2">
            <a:extLst>
              <a:ext uri="{FF2B5EF4-FFF2-40B4-BE49-F238E27FC236}">
                <a16:creationId xmlns:a16="http://schemas.microsoft.com/office/drawing/2014/main" id="{C33AA010-415C-4347-AE99-0E87F53CFCC8}"/>
              </a:ext>
            </a:extLst>
          </p:cNvPr>
          <p:cNvPicPr>
            <a:picLocks noChangeAspect="1"/>
          </p:cNvPicPr>
          <p:nvPr/>
        </p:nvPicPr>
        <p:blipFill>
          <a:blip r:embed="rId4"/>
          <a:stretch>
            <a:fillRect/>
          </a:stretch>
        </p:blipFill>
        <p:spPr>
          <a:xfrm>
            <a:off x="6349250" y="2248173"/>
            <a:ext cx="6204545" cy="3960440"/>
          </a:xfrm>
          <a:prstGeom prst="rect">
            <a:avLst/>
          </a:prstGeom>
        </p:spPr>
      </p:pic>
    </p:spTree>
    <p:extLst>
      <p:ext uri="{BB962C8B-B14F-4D97-AF65-F5344CB8AC3E}">
        <p14:creationId xmlns:p14="http://schemas.microsoft.com/office/powerpoint/2010/main" val="674862195"/>
      </p:ext>
    </p:extLst>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0-#ppt_w/2"/>
                                          </p:val>
                                        </p:tav>
                                        <p:tav tm="100000">
                                          <p:val>
                                            <p:strVal val="#ppt_x"/>
                                          </p:val>
                                        </p:tav>
                                      </p:tavLst>
                                    </p:anim>
                                    <p:anim calcmode="lin" valueType="num">
                                      <p:cBhvr additive="base">
                                        <p:cTn id="13"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17300"/>
            <a:ext cx="12857163" cy="7265268"/>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997381" y="551242"/>
            <a:ext cx="6130169" cy="6130169"/>
          </a:xfrm>
          <a:prstGeom prst="ellipse">
            <a:avLst/>
          </a:prstGeom>
          <a:solidFill>
            <a:schemeClr val="accent2">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2"/>
          <p:cNvSpPr txBox="1"/>
          <p:nvPr/>
        </p:nvSpPr>
        <p:spPr>
          <a:xfrm>
            <a:off x="6429375" y="3231639"/>
            <a:ext cx="3897699" cy="767390"/>
          </a:xfrm>
          <a:prstGeom prst="rect">
            <a:avLst/>
          </a:prstGeom>
          <a:noFill/>
        </p:spPr>
        <p:txBody>
          <a:bodyPr wrap="square" rtlCol="0">
            <a:spAutoFit/>
          </a:bodyPr>
          <a:lstStyle/>
          <a:p>
            <a:pPr algn="r">
              <a:lnSpc>
                <a:spcPct val="120000"/>
              </a:lnSpc>
            </a:pPr>
            <a:r>
              <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具体项目</a:t>
            </a:r>
            <a:endParaRPr lang="en-GB"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椭圆 11"/>
          <p:cNvSpPr/>
          <p:nvPr/>
        </p:nvSpPr>
        <p:spPr>
          <a:xfrm>
            <a:off x="1388815" y="551242"/>
            <a:ext cx="1799978" cy="1799978"/>
          </a:xfrm>
          <a:prstGeom prst="ellipse">
            <a:avLst/>
          </a:prstGeom>
          <a:solidFill>
            <a:schemeClr val="accent1">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199" dirty="0">
                <a:latin typeface="Agency FB" panose="020B0503020202020204" pitchFamily="34" charset="0"/>
              </a:rPr>
              <a:t>02</a:t>
            </a:r>
            <a:endParaRPr lang="zh-CN" altLang="en-US" sz="7199" dirty="0">
              <a:latin typeface="Agency FB" panose="020B0503020202020204" pitchFamily="34" charset="0"/>
            </a:endParaRPr>
          </a:p>
        </p:txBody>
      </p:sp>
      <p:pic>
        <p:nvPicPr>
          <p:cNvPr id="7" name="图片 6">
            <a:extLst>
              <a:ext uri="{FF2B5EF4-FFF2-40B4-BE49-F238E27FC236}">
                <a16:creationId xmlns:a16="http://schemas.microsoft.com/office/drawing/2014/main" id="{290FF724-0D7D-4F4F-A8B9-1AB1D05443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500" y="0"/>
            <a:ext cx="1172264" cy="1240061"/>
          </a:xfrm>
          <a:prstGeom prst="rect">
            <a:avLst/>
          </a:prstGeom>
        </p:spPr>
      </p:pic>
    </p:spTree>
    <p:extLst>
      <p:ext uri="{BB962C8B-B14F-4D97-AF65-F5344CB8AC3E}">
        <p14:creationId xmlns:p14="http://schemas.microsoft.com/office/powerpoint/2010/main" val="69407013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5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1000" fill="hold"/>
                                        <p:tgtEl>
                                          <p:spTgt spid="12"/>
                                        </p:tgtEl>
                                        <p:attrNameLst>
                                          <p:attrName>ppt_w</p:attrName>
                                        </p:attrNameLst>
                                      </p:cBhvr>
                                      <p:tavLst>
                                        <p:tav tm="0">
                                          <p:val>
                                            <p:fltVal val="0"/>
                                          </p:val>
                                        </p:tav>
                                        <p:tav tm="100000">
                                          <p:val>
                                            <p:strVal val="#ppt_w"/>
                                          </p:val>
                                        </p:tav>
                                      </p:tavLst>
                                    </p:anim>
                                    <p:anim calcmode="lin" valueType="num">
                                      <p:cBhvr>
                                        <p:cTn id="16" dur="1000" fill="hold"/>
                                        <p:tgtEl>
                                          <p:spTgt spid="12"/>
                                        </p:tgtEl>
                                        <p:attrNameLst>
                                          <p:attrName>ppt_h</p:attrName>
                                        </p:attrNameLst>
                                      </p:cBhvr>
                                      <p:tavLst>
                                        <p:tav tm="0">
                                          <p:val>
                                            <p:fltVal val="0"/>
                                          </p:val>
                                        </p:tav>
                                        <p:tav tm="100000">
                                          <p:val>
                                            <p:strVal val="#ppt_h"/>
                                          </p:val>
                                        </p:tav>
                                      </p:tavLst>
                                    </p:anim>
                                    <p:anim calcmode="lin" valueType="num">
                                      <p:cBhvr>
                                        <p:cTn id="17"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000"/>
                                        <p:tgtEl>
                                          <p:spTgt spid="9"/>
                                        </p:tgtEl>
                                      </p:cBhvr>
                                    </p:animEffect>
                                    <p:anim calcmode="lin" valueType="num">
                                      <p:cBhvr>
                                        <p:cTn id="24" dur="2000" fill="hold"/>
                                        <p:tgtEl>
                                          <p:spTgt spid="9"/>
                                        </p:tgtEl>
                                        <p:attrNameLst>
                                          <p:attrName>ppt_w</p:attrName>
                                        </p:attrNameLst>
                                      </p:cBhvr>
                                      <p:tavLst>
                                        <p:tav tm="0" fmla="#ppt_w*sin(2.5*pi*$)">
                                          <p:val>
                                            <p:fltVal val="0"/>
                                          </p:val>
                                        </p:tav>
                                        <p:tav tm="100000">
                                          <p:val>
                                            <p:fltVal val="1"/>
                                          </p:val>
                                        </p:tav>
                                      </p:tavLst>
                                    </p:anim>
                                    <p:anim calcmode="lin" valueType="num">
                                      <p:cBhvr>
                                        <p:cTn id="25"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56" presetClass="entr" presetSubtype="0" fill="hold" grpId="0" nodeType="clickEffect">
                                  <p:stCondLst>
                                    <p:cond delay="0"/>
                                  </p:stCondLst>
                                  <p:iterate type="lt">
                                    <p:tmPct val="10000"/>
                                  </p:iterate>
                                  <p:childTnLst>
                                    <p:set>
                                      <p:cBhvr>
                                        <p:cTn id="29" dur="1" fill="hold">
                                          <p:stCondLst>
                                            <p:cond delay="0"/>
                                          </p:stCondLst>
                                        </p:cTn>
                                        <p:tgtEl>
                                          <p:spTgt spid="11"/>
                                        </p:tgtEl>
                                        <p:attrNameLst>
                                          <p:attrName>style.visibility</p:attrName>
                                        </p:attrNameLst>
                                      </p:cBhvr>
                                      <p:to>
                                        <p:strVal val="visible"/>
                                      </p:to>
                                    </p:set>
                                    <p:anim by="(-#ppt_w*2)" calcmode="lin" valueType="num">
                                      <p:cBhvr rctx="PPT">
                                        <p:cTn id="30" dur="250" autoRev="1" fill="hold">
                                          <p:stCondLst>
                                            <p:cond delay="0"/>
                                          </p:stCondLst>
                                        </p:cTn>
                                        <p:tgtEl>
                                          <p:spTgt spid="11"/>
                                        </p:tgtEl>
                                        <p:attrNameLst>
                                          <p:attrName>ppt_w</p:attrName>
                                        </p:attrNameLst>
                                      </p:cBhvr>
                                    </p:anim>
                                    <p:anim by="(#ppt_w*0.50)" calcmode="lin" valueType="num">
                                      <p:cBhvr>
                                        <p:cTn id="31" dur="250" decel="50000" autoRev="1" fill="hold">
                                          <p:stCondLst>
                                            <p:cond delay="0"/>
                                          </p:stCondLst>
                                        </p:cTn>
                                        <p:tgtEl>
                                          <p:spTgt spid="11"/>
                                        </p:tgtEl>
                                        <p:attrNameLst>
                                          <p:attrName>ppt_x</p:attrName>
                                        </p:attrNameLst>
                                      </p:cBhvr>
                                    </p:anim>
                                    <p:anim from="(-#ppt_h/2)" to="(#ppt_y)" calcmode="lin" valueType="num">
                                      <p:cBhvr>
                                        <p:cTn id="32" dur="500" fill="hold">
                                          <p:stCondLst>
                                            <p:cond delay="0"/>
                                          </p:stCondLst>
                                        </p:cTn>
                                        <p:tgtEl>
                                          <p:spTgt spid="11"/>
                                        </p:tgtEl>
                                        <p:attrNameLst>
                                          <p:attrName>ppt_y</p:attrName>
                                        </p:attrNameLst>
                                      </p:cBhvr>
                                    </p:anim>
                                    <p:animRot by="21600000">
                                      <p:cBhvr>
                                        <p:cTn id="33" dur="5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任意多边形 17"/>
          <p:cNvSpPr>
            <a:spLocks/>
          </p:cNvSpPr>
          <p:nvPr/>
        </p:nvSpPr>
        <p:spPr bwMode="auto">
          <a:xfrm>
            <a:off x="3095426" y="0"/>
            <a:ext cx="5997072" cy="6425674"/>
          </a:xfrm>
          <a:custGeom>
            <a:avLst/>
            <a:gdLst>
              <a:gd name="T0" fmla="*/ 0 w 1641135"/>
              <a:gd name="T1" fmla="*/ 0 h 1714500"/>
              <a:gd name="T2" fmla="*/ 236550717 w 1641135"/>
              <a:gd name="T3" fmla="*/ 0 h 1714500"/>
              <a:gd name="T4" fmla="*/ 213100770 w 1641135"/>
              <a:gd name="T5" fmla="*/ 273440078 h 1714500"/>
              <a:gd name="T6" fmla="*/ 0 w 1641135"/>
              <a:gd name="T7" fmla="*/ 0 h 1714500"/>
              <a:gd name="T8" fmla="*/ 0 60000 65536"/>
              <a:gd name="T9" fmla="*/ 0 60000 65536"/>
              <a:gd name="T10" fmla="*/ 0 60000 65536"/>
              <a:gd name="T11" fmla="*/ 0 60000 65536"/>
              <a:gd name="T12" fmla="*/ 0 w 1641135"/>
              <a:gd name="T13" fmla="*/ 0 h 1714500"/>
              <a:gd name="T14" fmla="*/ 1641135 w 1641135"/>
              <a:gd name="T15" fmla="*/ 1714500 h 1714500"/>
            </a:gdLst>
            <a:ahLst/>
            <a:cxnLst>
              <a:cxn ang="T8">
                <a:pos x="T0" y="T1"/>
              </a:cxn>
              <a:cxn ang="T9">
                <a:pos x="T2" y="T3"/>
              </a:cxn>
              <a:cxn ang="T10">
                <a:pos x="T4" y="T5"/>
              </a:cxn>
              <a:cxn ang="T11">
                <a:pos x="T6" y="T7"/>
              </a:cxn>
            </a:cxnLst>
            <a:rect l="T12" t="T13" r="T14" b="T15"/>
            <a:pathLst>
              <a:path w="1641135" h="1714500">
                <a:moveTo>
                  <a:pt x="0" y="0"/>
                </a:moveTo>
                <a:lnTo>
                  <a:pt x="1641135" y="0"/>
                </a:lnTo>
                <a:lnTo>
                  <a:pt x="1478445" y="1714500"/>
                </a:lnTo>
                <a:lnTo>
                  <a:pt x="0" y="0"/>
                </a:lnTo>
                <a:close/>
              </a:path>
            </a:pathLst>
          </a:custGeom>
          <a:solidFill>
            <a:schemeClr val="accent2"/>
          </a:solidFill>
          <a:ln w="3175" cmpd="sng">
            <a:noFill/>
            <a:round/>
            <a:headEnd/>
            <a:tailEnd/>
          </a:ln>
        </p:spPr>
        <p:txBody>
          <a:bodyPr anchor="ctr"/>
          <a:lstStyle/>
          <a:p>
            <a:endParaRPr lang="zh-CN" altLang="en-US"/>
          </a:p>
        </p:txBody>
      </p:sp>
      <p:sp>
        <p:nvSpPr>
          <p:cNvPr id="75778" name="任意多边形 12"/>
          <p:cNvSpPr>
            <a:spLocks/>
          </p:cNvSpPr>
          <p:nvPr/>
        </p:nvSpPr>
        <p:spPr bwMode="auto">
          <a:xfrm>
            <a:off x="5303928" y="0"/>
            <a:ext cx="7554822" cy="7232650"/>
          </a:xfrm>
          <a:custGeom>
            <a:avLst/>
            <a:gdLst>
              <a:gd name="T0" fmla="*/ 3457570 w 7144661"/>
              <a:gd name="T1" fmla="*/ 0 h 6858000"/>
              <a:gd name="T2" fmla="*/ 7147365 w 7144661"/>
              <a:gd name="T3" fmla="*/ 0 h 6858000"/>
              <a:gd name="T4" fmla="*/ 7147365 w 7144661"/>
              <a:gd name="T5" fmla="*/ 6858000 h 6858000"/>
              <a:gd name="T6" fmla="*/ 0 w 7144661"/>
              <a:gd name="T7" fmla="*/ 6858000 h 6858000"/>
              <a:gd name="T8" fmla="*/ 3457570 w 7144661"/>
              <a:gd name="T9" fmla="*/ 0 h 6858000"/>
              <a:gd name="T10" fmla="*/ 0 60000 65536"/>
              <a:gd name="T11" fmla="*/ 0 60000 65536"/>
              <a:gd name="T12" fmla="*/ 0 60000 65536"/>
              <a:gd name="T13" fmla="*/ 0 60000 65536"/>
              <a:gd name="T14" fmla="*/ 0 60000 65536"/>
              <a:gd name="T15" fmla="*/ 0 w 7144661"/>
              <a:gd name="T16" fmla="*/ 0 h 6858000"/>
              <a:gd name="T17" fmla="*/ 7144661 w 7144661"/>
              <a:gd name="T18" fmla="*/ 6858000 h 6858000"/>
            </a:gdLst>
            <a:ahLst/>
            <a:cxnLst>
              <a:cxn ang="T10">
                <a:pos x="T0" y="T1"/>
              </a:cxn>
              <a:cxn ang="T11">
                <a:pos x="T2" y="T3"/>
              </a:cxn>
              <a:cxn ang="T12">
                <a:pos x="T4" y="T5"/>
              </a:cxn>
              <a:cxn ang="T13">
                <a:pos x="T6" y="T7"/>
              </a:cxn>
              <a:cxn ang="T14">
                <a:pos x="T8" y="T9"/>
              </a:cxn>
            </a:cxnLst>
            <a:rect l="T15" t="T16" r="T17" b="T18"/>
            <a:pathLst>
              <a:path w="7144661" h="6858000">
                <a:moveTo>
                  <a:pt x="3456261" y="0"/>
                </a:moveTo>
                <a:lnTo>
                  <a:pt x="7144661" y="0"/>
                </a:lnTo>
                <a:lnTo>
                  <a:pt x="7144661" y="6858000"/>
                </a:lnTo>
                <a:lnTo>
                  <a:pt x="0" y="6858000"/>
                </a:lnTo>
                <a:lnTo>
                  <a:pt x="3456261" y="0"/>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w="3175" cmpd="sng">
            <a:noFill/>
            <a:round/>
            <a:headEnd/>
            <a:tailEnd/>
          </a:ln>
        </p:spPr>
        <p:txBody>
          <a:bodyPr anchor="ctr"/>
          <a:lstStyle/>
          <a:p>
            <a:endParaRPr lang="zh-CN" altLang="en-US"/>
          </a:p>
        </p:txBody>
      </p:sp>
      <p:sp>
        <p:nvSpPr>
          <p:cNvPr id="5" name="文本框 4"/>
          <p:cNvSpPr txBox="1">
            <a:spLocks noChangeArrowheads="1"/>
          </p:cNvSpPr>
          <p:nvPr/>
        </p:nvSpPr>
        <p:spPr bwMode="auto">
          <a:xfrm>
            <a:off x="488307" y="2644629"/>
            <a:ext cx="5076971"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dirty="0">
                <a:latin typeface="微软雅黑" panose="020B0503020204020204" pitchFamily="34" charset="-122"/>
                <a:ea typeface="微软雅黑" panose="020B0503020204020204" pitchFamily="34" charset="-122"/>
              </a:rPr>
              <a:t>       对于服务行业来讲，客户的重要性不言而喻，作为宠物店也是同样如此。如今社会竞争激烈，工作压力大，人际关系也很难处理，而宠物是完全属于宠物主人自己的，他们可以通过和宠物进行交流，来排解工作生活中的烦躁和苦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孤寡老人，需要心灵的慰藉，子女就可以买来宠物送给父母，老人也可以自己去购买或领养宠物，这让老人在精神上有了寄托</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此外，独生子女家庭，年轻的父母也愿意饲养宠物</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一来让孩子有一个玩伴，二来也能够培养孩子的爱心，独居女孩也可以选择大型犬科动物来保护自己，职场青年也可以在宠物身上找到心灵慰藉。</a:t>
            </a:r>
            <a:endParaRPr lang="zh-CN"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380703" y="2457813"/>
            <a:ext cx="4752528" cy="82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文本框 8"/>
          <p:cNvSpPr txBox="1"/>
          <p:nvPr/>
        </p:nvSpPr>
        <p:spPr>
          <a:xfrm>
            <a:off x="488308" y="2033756"/>
            <a:ext cx="1691367" cy="400110"/>
          </a:xfrm>
          <a:prstGeom prst="rect">
            <a:avLst/>
          </a:prstGeom>
          <a:noFill/>
        </p:spPr>
        <p:txBody>
          <a:bodyPr wrap="square">
            <a:spAutoFit/>
          </a:bodyPr>
          <a:lstStyle/>
          <a:p>
            <a:r>
              <a:rPr lang="zh-CN" altLang="en-US" sz="2000" dirty="0">
                <a:solidFill>
                  <a:schemeClr val="tx1">
                    <a:lumMod val="65000"/>
                    <a:lumOff val="35000"/>
                  </a:schemeClr>
                </a:solidFill>
                <a:ea typeface="微软雅黑" panose="020B0503020204020204" pitchFamily="34" charset="-122"/>
              </a:rPr>
              <a:t>目标顾客</a:t>
            </a:r>
          </a:p>
        </p:txBody>
      </p:sp>
      <p:sp>
        <p:nvSpPr>
          <p:cNvPr id="7" name="文本框 6"/>
          <p:cNvSpPr txBox="1"/>
          <p:nvPr/>
        </p:nvSpPr>
        <p:spPr>
          <a:xfrm>
            <a:off x="1677188" y="591532"/>
            <a:ext cx="1436291" cy="430887"/>
          </a:xfrm>
          <a:prstGeom prst="rect">
            <a:avLst/>
          </a:prstGeom>
          <a:noFill/>
        </p:spPr>
        <p:txBody>
          <a:bodyPr wrap="none" lIns="0" tIns="0" rIns="0" bIns="0" rtlCol="0">
            <a:spAutoFit/>
          </a:bodyPr>
          <a:lstStyle/>
          <a:p>
            <a:pPr defTabSz="964278"/>
            <a:r>
              <a:rPr lang="zh-CN" altLang="en-US" sz="2800" dirty="0">
                <a:latin typeface="Arial" panose="020B0604020202020204" pitchFamily="34" charset="0"/>
                <a:ea typeface="微软雅黑" panose="020B0503020204020204" pitchFamily="34" charset="-122"/>
                <a:cs typeface="+mn-ea"/>
                <a:sym typeface="Arial" panose="020B0604020202020204" pitchFamily="34" charset="0"/>
              </a:rPr>
              <a:t>目标顾客</a:t>
            </a:r>
          </a:p>
        </p:txBody>
      </p:sp>
      <p:pic>
        <p:nvPicPr>
          <p:cNvPr id="10" name="图片 9">
            <a:extLst>
              <a:ext uri="{FF2B5EF4-FFF2-40B4-BE49-F238E27FC236}">
                <a16:creationId xmlns:a16="http://schemas.microsoft.com/office/drawing/2014/main" id="{C129B93B-8A52-4A3E-8D00-98CC4A6003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892" y="27583"/>
            <a:ext cx="1172264" cy="1240061"/>
          </a:xfrm>
          <a:prstGeom prst="rect">
            <a:avLst/>
          </a:prstGeom>
        </p:spPr>
      </p:pic>
    </p:spTree>
    <p:extLst>
      <p:ext uri="{BB962C8B-B14F-4D97-AF65-F5344CB8AC3E}">
        <p14:creationId xmlns:p14="http://schemas.microsoft.com/office/powerpoint/2010/main" val="3955101239"/>
      </p:ext>
    </p:extLst>
  </p:cSld>
  <p:clrMapOvr>
    <a:masterClrMapping/>
  </p:clrMapOvr>
  <mc:AlternateContent xmlns:mc="http://schemas.openxmlformats.org/markup-compatibility/2006" xmlns:p14="http://schemas.microsoft.com/office/powerpoint/2010/main">
    <mc:Choice Requires="p14">
      <p:transition spd="slow" p14:dur="1600" advTm="1000">
        <p14:gallery dir="l"/>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1+#ppt_w/2"/>
                                          </p:val>
                                        </p:tav>
                                        <p:tav tm="100000">
                                          <p:val>
                                            <p:strVal val="#ppt_x"/>
                                          </p:val>
                                        </p:tav>
                                      </p:tavLst>
                                    </p:anim>
                                    <p:anim calcmode="lin" valueType="num">
                                      <p:cBhvr additive="base">
                                        <p:cTn id="8" dur="500" fill="hold"/>
                                        <p:tgtEl>
                                          <p:spTgt spid="757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75777"/>
                                        </p:tgtEl>
                                        <p:attrNameLst>
                                          <p:attrName>style.visibility</p:attrName>
                                        </p:attrNameLst>
                                      </p:cBhvr>
                                      <p:to>
                                        <p:strVal val="visible"/>
                                      </p:to>
                                    </p:set>
                                    <p:anim calcmode="lin" valueType="num">
                                      <p:cBhvr additive="base">
                                        <p:cTn id="12" dur="500" fill="hold"/>
                                        <p:tgtEl>
                                          <p:spTgt spid="75777"/>
                                        </p:tgtEl>
                                        <p:attrNameLst>
                                          <p:attrName>ppt_x</p:attrName>
                                        </p:attrNameLst>
                                      </p:cBhvr>
                                      <p:tavLst>
                                        <p:tav tm="0">
                                          <p:val>
                                            <p:strVal val="0-#ppt_w/2"/>
                                          </p:val>
                                        </p:tav>
                                        <p:tav tm="100000">
                                          <p:val>
                                            <p:strVal val="#ppt_x"/>
                                          </p:val>
                                        </p:tav>
                                      </p:tavLst>
                                    </p:anim>
                                    <p:anim calcmode="lin" valueType="num">
                                      <p:cBhvr additive="base">
                                        <p:cTn id="13" dur="500" fill="hold"/>
                                        <p:tgtEl>
                                          <p:spTgt spid="7577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7" grpId="0" animBg="1"/>
      <p:bldP spid="75778" grpId="0" animBg="1"/>
      <p:bldP spid="5" grpId="0"/>
      <p:bldP spid="6"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896"/>
          <p:cNvSpPr/>
          <p:nvPr/>
        </p:nvSpPr>
        <p:spPr>
          <a:xfrm>
            <a:off x="9064309" y="4888359"/>
            <a:ext cx="2727012" cy="114672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l">
              <a:lnSpc>
                <a:spcPct val="120000"/>
              </a:lnSpc>
              <a:spcBef>
                <a:spcPts val="2500"/>
              </a:spcBef>
              <a:defRPr sz="2000">
                <a:solidFill>
                  <a:srgbClr val="53585F"/>
                </a:solidFill>
              </a:defRPr>
            </a:lvl1pPr>
          </a:lstStyle>
          <a:p>
            <a:pPr>
              <a:defRPr sz="1800">
                <a:solidFill>
                  <a:srgbClr val="000000"/>
                </a:solidFill>
              </a:defRPr>
            </a:pPr>
            <a:r>
              <a:rPr lang="zh-CN" altLang="en-US" sz="1050" dirty="0">
                <a:solidFill>
                  <a:schemeClr val="accent5"/>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了解竞争对手的目标、战略、强弱，都是为了解释其可能的竞争行动，及其对公司的产品营销、市场定位及兼并收购等战略的反应，也就是确定竞争对手的反应模式。此外，竞争对手特殊的经营哲学、内部文化、指导信念也会影响其反应模式。</a:t>
            </a:r>
          </a:p>
        </p:txBody>
      </p:sp>
      <p:sp>
        <p:nvSpPr>
          <p:cNvPr id="10" name="Shape 1897"/>
          <p:cNvSpPr/>
          <p:nvPr/>
        </p:nvSpPr>
        <p:spPr>
          <a:xfrm>
            <a:off x="1820678" y="3709191"/>
            <a:ext cx="2713354" cy="95282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lgn="r">
              <a:lnSpc>
                <a:spcPct val="120000"/>
              </a:lnSpc>
              <a:spcBef>
                <a:spcPts val="4500"/>
              </a:spcBef>
              <a:defRPr sz="2000">
                <a:solidFill>
                  <a:srgbClr val="53585F"/>
                </a:solidFill>
              </a:defRPr>
            </a:lvl1pPr>
          </a:lstStyle>
          <a:p>
            <a:pPr algn="l">
              <a:defRPr sz="1800">
                <a:solidFill>
                  <a:srgbClr val="000000"/>
                </a:solidFill>
              </a:defRPr>
            </a:pPr>
            <a:r>
              <a:rPr lang="zh-CN" altLang="en-US" sz="1050" dirty="0">
                <a:solidFill>
                  <a:srgbClr val="6B1686"/>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       我们可以通过二手资料、个人经历、传闻分析了竞争对手的强弱，同时也进行顾客价值分析了解这方面的信息。主要分析的指标是产品销量增长率、利润增长率。同时对产品销量的增长率和利润的增长率做出比较分析。</a:t>
            </a:r>
          </a:p>
        </p:txBody>
      </p:sp>
      <p:sp>
        <p:nvSpPr>
          <p:cNvPr id="12" name="Shape 1899"/>
          <p:cNvSpPr/>
          <p:nvPr/>
        </p:nvSpPr>
        <p:spPr>
          <a:xfrm>
            <a:off x="3794437" y="4882282"/>
            <a:ext cx="5269876" cy="1213162"/>
          </a:xfrm>
          <a:custGeom>
            <a:avLst/>
            <a:gdLst/>
            <a:ahLst/>
            <a:cxnLst>
              <a:cxn ang="0">
                <a:pos x="wd2" y="hd2"/>
              </a:cxn>
              <a:cxn ang="5400000">
                <a:pos x="wd2" y="hd2"/>
              </a:cxn>
              <a:cxn ang="10800000">
                <a:pos x="wd2" y="hd2"/>
              </a:cxn>
              <a:cxn ang="16200000">
                <a:pos x="wd2" y="hd2"/>
              </a:cxn>
            </a:cxnLst>
            <a:rect l="0" t="0" r="r" b="b"/>
            <a:pathLst>
              <a:path w="21600" h="21600" extrusionOk="0">
                <a:moveTo>
                  <a:pt x="3557" y="0"/>
                </a:moveTo>
                <a:lnTo>
                  <a:pt x="0" y="21600"/>
                </a:lnTo>
                <a:lnTo>
                  <a:pt x="21600" y="21600"/>
                </a:lnTo>
                <a:lnTo>
                  <a:pt x="18043" y="0"/>
                </a:lnTo>
                <a:lnTo>
                  <a:pt x="3557" y="0"/>
                </a:lnTo>
                <a:close/>
              </a:path>
            </a:pathLst>
          </a:custGeom>
          <a:solidFill>
            <a:schemeClr val="accent3"/>
          </a:solidFill>
          <a:ln w="12700">
            <a:miter lim="400000"/>
          </a:ln>
        </p:spPr>
        <p:txBody>
          <a:bodyPr lIns="26788" tIns="26788" rIns="26788" bIns="26788" anchor="ctr"/>
          <a:lstStyle/>
          <a:p>
            <a:pPr>
              <a:lnSpc>
                <a:spcPct val="120000"/>
              </a:lnSpc>
            </a:pPr>
            <a:endParaRPr sz="1846">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Shape 1900"/>
          <p:cNvSpPr/>
          <p:nvPr/>
        </p:nvSpPr>
        <p:spPr>
          <a:xfrm>
            <a:off x="4660210" y="3657600"/>
            <a:ext cx="3538330" cy="1224682"/>
          </a:xfrm>
          <a:custGeom>
            <a:avLst/>
            <a:gdLst/>
            <a:ahLst/>
            <a:cxnLst>
              <a:cxn ang="0">
                <a:pos x="wd2" y="hd2"/>
              </a:cxn>
              <a:cxn ang="5400000">
                <a:pos x="wd2" y="hd2"/>
              </a:cxn>
              <a:cxn ang="10800000">
                <a:pos x="wd2" y="hd2"/>
              </a:cxn>
              <a:cxn ang="16200000">
                <a:pos x="wd2" y="hd2"/>
              </a:cxn>
            </a:cxnLst>
            <a:rect l="0" t="0" r="r" b="b"/>
            <a:pathLst>
              <a:path w="21600" h="21600" extrusionOk="0">
                <a:moveTo>
                  <a:pt x="5347" y="0"/>
                </a:moveTo>
                <a:lnTo>
                  <a:pt x="0" y="21600"/>
                </a:lnTo>
                <a:lnTo>
                  <a:pt x="21600" y="21600"/>
                </a:lnTo>
                <a:lnTo>
                  <a:pt x="16251" y="0"/>
                </a:lnTo>
                <a:lnTo>
                  <a:pt x="5347" y="0"/>
                </a:lnTo>
                <a:close/>
              </a:path>
            </a:pathLst>
          </a:custGeom>
          <a:solidFill>
            <a:schemeClr val="accent2"/>
          </a:solidFill>
          <a:ln w="12700">
            <a:miter lim="400000"/>
          </a:ln>
        </p:spPr>
        <p:txBody>
          <a:bodyPr lIns="26788" tIns="26788" rIns="26788" bIns="26788" anchor="ctr"/>
          <a:lstStyle/>
          <a:p>
            <a:pPr>
              <a:lnSpc>
                <a:spcPct val="120000"/>
              </a:lnSpc>
            </a:pPr>
            <a:endParaRPr sz="1846">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Shape 1901"/>
          <p:cNvSpPr/>
          <p:nvPr/>
        </p:nvSpPr>
        <p:spPr>
          <a:xfrm>
            <a:off x="5538092" y="2404123"/>
            <a:ext cx="1782568" cy="12470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8183" y="5234"/>
                </a:lnTo>
                <a:lnTo>
                  <a:pt x="8190" y="5234"/>
                </a:lnTo>
                <a:lnTo>
                  <a:pt x="0" y="21600"/>
                </a:lnTo>
                <a:lnTo>
                  <a:pt x="21600" y="21600"/>
                </a:lnTo>
                <a:lnTo>
                  <a:pt x="13410" y="5234"/>
                </a:lnTo>
                <a:lnTo>
                  <a:pt x="13417" y="5234"/>
                </a:lnTo>
                <a:lnTo>
                  <a:pt x="10800" y="0"/>
                </a:lnTo>
                <a:close/>
              </a:path>
            </a:pathLst>
          </a:custGeom>
          <a:solidFill>
            <a:schemeClr val="accent1"/>
          </a:solidFill>
          <a:ln w="12700">
            <a:miter lim="400000"/>
          </a:ln>
        </p:spPr>
        <p:txBody>
          <a:bodyPr lIns="26788" tIns="26788" rIns="26788" bIns="26788" anchor="ctr"/>
          <a:lstStyle/>
          <a:p>
            <a:pPr>
              <a:lnSpc>
                <a:spcPct val="120000"/>
              </a:lnSpc>
            </a:pPr>
            <a:endParaRPr sz="1846">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 Placeholder 3"/>
          <p:cNvSpPr>
            <a:spLocks noGrp="1"/>
          </p:cNvSpPr>
          <p:nvPr>
            <p:ph type="body" sz="quarter" idx="4294967295"/>
          </p:nvPr>
        </p:nvSpPr>
        <p:spPr>
          <a:xfrm>
            <a:off x="0" y="5359400"/>
            <a:ext cx="1628775" cy="258763"/>
          </a:xfrm>
          <a:prstGeom prst="rect">
            <a:avLst/>
          </a:prstGeom>
        </p:spPr>
        <p:txBody>
          <a:bodyPr wrap="square" lIns="0" tIns="0" rIns="0" bIns="0" anchor="ctr">
            <a:spAutoFit/>
          </a:bodyPr>
          <a:lstStyle/>
          <a:p>
            <a:pPr marL="0" indent="0" algn="ctr">
              <a:lnSpc>
                <a:spcPct val="120000"/>
              </a:lnSpc>
              <a:buNone/>
            </a:pPr>
            <a:r>
              <a:rPr lang="zh-CN" altLang="en-US" sz="1400">
                <a:solidFill>
                  <a:srgbClr val="FCFCFC"/>
                </a:solidFill>
                <a:latin typeface="+mn-ea"/>
                <a:ea typeface="+mn-ea"/>
                <a:sym typeface="Arial" panose="020B0604020202020204" pitchFamily="34" charset="0"/>
              </a:rPr>
              <a:t>请替换文字内容</a:t>
            </a:r>
            <a:endParaRPr lang="id-ID" sz="1400" dirty="0">
              <a:solidFill>
                <a:srgbClr val="FCFCFC"/>
              </a:solidFill>
              <a:latin typeface="+mn-ea"/>
              <a:ea typeface="+mn-ea"/>
              <a:sym typeface="Arial" panose="020B0604020202020204" pitchFamily="34" charset="0"/>
            </a:endParaRPr>
          </a:p>
        </p:txBody>
      </p:sp>
      <p:sp>
        <p:nvSpPr>
          <p:cNvPr id="20" name="Text Placeholder 3"/>
          <p:cNvSpPr txBox="1">
            <a:spLocks/>
          </p:cNvSpPr>
          <p:nvPr/>
        </p:nvSpPr>
        <p:spPr>
          <a:xfrm>
            <a:off x="6008004" y="2997329"/>
            <a:ext cx="842738" cy="565476"/>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600" dirty="0">
                <a:solidFill>
                  <a:srgbClr val="FCFCFC"/>
                </a:solidFill>
                <a:latin typeface="Arial" panose="020B0604020202020204" pitchFamily="34" charset="0"/>
                <a:ea typeface="微软雅黑" panose="020B0503020204020204" pitchFamily="34" charset="-122"/>
                <a:sym typeface="Arial" panose="020B0604020202020204" pitchFamily="34" charset="0"/>
              </a:rPr>
              <a:t>确认竞争对手</a:t>
            </a:r>
            <a:endParaRPr lang="id-ID" sz="1600" dirty="0">
              <a:solidFill>
                <a:srgbClr val="FCFCFC"/>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 Placeholder 3"/>
          <p:cNvSpPr txBox="1">
            <a:spLocks/>
          </p:cNvSpPr>
          <p:nvPr/>
        </p:nvSpPr>
        <p:spPr>
          <a:xfrm>
            <a:off x="5743573" y="3992674"/>
            <a:ext cx="1371602" cy="565476"/>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600" dirty="0">
                <a:solidFill>
                  <a:srgbClr val="FCFCFC"/>
                </a:solidFill>
                <a:latin typeface="Arial" panose="020B0604020202020204" pitchFamily="34" charset="0"/>
                <a:ea typeface="微软雅黑" panose="020B0503020204020204" pitchFamily="34" charset="-122"/>
                <a:sym typeface="Arial" panose="020B0604020202020204" pitchFamily="34" charset="0"/>
              </a:rPr>
              <a:t>确认竞争对手的优势和弱势</a:t>
            </a:r>
            <a:endParaRPr lang="id-ID" sz="1600" dirty="0">
              <a:solidFill>
                <a:srgbClr val="FCFCFC"/>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Shape 1896"/>
          <p:cNvSpPr/>
          <p:nvPr/>
        </p:nvSpPr>
        <p:spPr>
          <a:xfrm>
            <a:off x="7317163" y="2879219"/>
            <a:ext cx="2727012" cy="23621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l">
              <a:lnSpc>
                <a:spcPct val="120000"/>
              </a:lnSpc>
              <a:spcBef>
                <a:spcPts val="2500"/>
              </a:spcBef>
              <a:defRPr sz="2000">
                <a:solidFill>
                  <a:srgbClr val="53585F"/>
                </a:solidFill>
              </a:defRPr>
            </a:lvl1pPr>
          </a:lstStyle>
          <a:p>
            <a:pPr>
              <a:defRPr sz="1800">
                <a:solidFill>
                  <a:srgbClr val="000000"/>
                </a:solidFill>
              </a:defRPr>
            </a:pPr>
            <a:r>
              <a:rPr lang="zh-CN" altLang="en-US" sz="1400" dirty="0">
                <a:solidFill>
                  <a:schemeClr val="accent5"/>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周围几家宠物店</a:t>
            </a:r>
          </a:p>
        </p:txBody>
      </p:sp>
      <p:sp>
        <p:nvSpPr>
          <p:cNvPr id="15" name="文本框 14"/>
          <p:cNvSpPr txBox="1"/>
          <p:nvPr/>
        </p:nvSpPr>
        <p:spPr>
          <a:xfrm>
            <a:off x="1812028" y="437404"/>
            <a:ext cx="1538883" cy="369332"/>
          </a:xfrm>
          <a:prstGeom prst="rect">
            <a:avLst/>
          </a:prstGeom>
          <a:noFill/>
        </p:spPr>
        <p:txBody>
          <a:bodyPr wrap="none" lIns="0" tIns="0" rIns="0" bIns="0" rtlCol="0">
            <a:spAutoFit/>
          </a:bodyPr>
          <a:lstStyle/>
          <a:p>
            <a:pPr defTabSz="964278"/>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竞争者分析</a:t>
            </a:r>
          </a:p>
        </p:txBody>
      </p:sp>
      <p:pic>
        <p:nvPicPr>
          <p:cNvPr id="17" name="图片 16">
            <a:extLst>
              <a:ext uri="{FF2B5EF4-FFF2-40B4-BE49-F238E27FC236}">
                <a16:creationId xmlns:a16="http://schemas.microsoft.com/office/drawing/2014/main" id="{AB85DFDD-0205-450B-B2D3-AA0A409E8E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255" y="2040"/>
            <a:ext cx="1172264" cy="1240061"/>
          </a:xfrm>
          <a:prstGeom prst="rect">
            <a:avLst/>
          </a:prstGeom>
        </p:spPr>
      </p:pic>
      <p:sp>
        <p:nvSpPr>
          <p:cNvPr id="18" name="Text Placeholder 3">
            <a:extLst>
              <a:ext uri="{FF2B5EF4-FFF2-40B4-BE49-F238E27FC236}">
                <a16:creationId xmlns:a16="http://schemas.microsoft.com/office/drawing/2014/main" id="{052887AE-A05A-4599-9C9B-122F5D3FF93C}"/>
              </a:ext>
            </a:extLst>
          </p:cNvPr>
          <p:cNvSpPr txBox="1">
            <a:spLocks/>
          </p:cNvSpPr>
          <p:nvPr/>
        </p:nvSpPr>
        <p:spPr>
          <a:xfrm>
            <a:off x="5743572" y="5242015"/>
            <a:ext cx="1371602" cy="565476"/>
          </a:xfrm>
          <a:prstGeom prst="rect">
            <a:avLst/>
          </a:prstGeom>
        </p:spPr>
        <p:txBody>
          <a:bodyPr vert="horz" wrap="square" lIns="0" tIns="0" rIns="0" bIns="0" rtlCol="0" anchor="ctr">
            <a:sp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zh-CN" altLang="en-US" sz="1600" dirty="0">
                <a:solidFill>
                  <a:srgbClr val="FCFCFC"/>
                </a:solidFill>
                <a:latin typeface="Arial" panose="020B0604020202020204" pitchFamily="34" charset="0"/>
                <a:ea typeface="微软雅黑" panose="020B0503020204020204" pitchFamily="34" charset="-122"/>
                <a:sym typeface="Arial" panose="020B0604020202020204" pitchFamily="34" charset="0"/>
              </a:rPr>
              <a:t>确认竞争对手的优反应模式</a:t>
            </a:r>
            <a:endParaRPr lang="id-ID" sz="1600" dirty="0">
              <a:solidFill>
                <a:srgbClr val="FCFCFC"/>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3305559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trips(downRight)">
                                      <p:cBhvr>
                                        <p:cTn id="15" dur="500"/>
                                        <p:tgtEl>
                                          <p:spTgt spid="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8" presetClass="entr" presetSubtype="1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Left)">
                                      <p:cBhvr>
                                        <p:cTn id="27" dur="500"/>
                                        <p:tgtEl>
                                          <p:spTgt spid="10"/>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000"/>
                            </p:stCondLst>
                            <p:childTnLst>
                              <p:par>
                                <p:cTn id="37" presetID="18" presetClass="entr" presetSubtype="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strips(downRight)">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4" grpId="0" build="p"/>
      <p:bldP spid="20" grpId="0"/>
      <p:bldP spid="19" grpId="0"/>
      <p:bldP spid="11"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26549" y="-29064"/>
            <a:ext cx="12884505" cy="7281428"/>
          </a:xfrm>
          <a:custGeom>
            <a:avLst/>
            <a:gdLst>
              <a:gd name="connsiteX0" fmla="*/ 0 w 3131840"/>
              <a:gd name="connsiteY0" fmla="*/ 0 h 3131840"/>
              <a:gd name="connsiteX1" fmla="*/ 3131840 w 3131840"/>
              <a:gd name="connsiteY1" fmla="*/ 0 h 3131840"/>
              <a:gd name="connsiteX2" fmla="*/ 3131840 w 3131840"/>
              <a:gd name="connsiteY2" fmla="*/ 3131840 h 3131840"/>
              <a:gd name="connsiteX3" fmla="*/ 0 w 3131840"/>
              <a:gd name="connsiteY3" fmla="*/ 3131840 h 3131840"/>
              <a:gd name="connsiteX4" fmla="*/ 0 w 3131840"/>
              <a:gd name="connsiteY4" fmla="*/ 0 h 3131840"/>
              <a:gd name="connsiteX0" fmla="*/ 0 w 8048397"/>
              <a:gd name="connsiteY0" fmla="*/ 1987826 h 5119666"/>
              <a:gd name="connsiteX1" fmla="*/ 8048397 w 8048397"/>
              <a:gd name="connsiteY1" fmla="*/ 0 h 5119666"/>
              <a:gd name="connsiteX2" fmla="*/ 3131840 w 8048397"/>
              <a:gd name="connsiteY2" fmla="*/ 5119666 h 5119666"/>
              <a:gd name="connsiteX3" fmla="*/ 0 w 8048397"/>
              <a:gd name="connsiteY3" fmla="*/ 5119666 h 5119666"/>
              <a:gd name="connsiteX4" fmla="*/ 0 w 8048397"/>
              <a:gd name="connsiteY4" fmla="*/ 1987826 h 5119666"/>
              <a:gd name="connsiteX0" fmla="*/ 0 w 8048397"/>
              <a:gd name="connsiteY0" fmla="*/ 1987826 h 5134136"/>
              <a:gd name="connsiteX1" fmla="*/ 8048397 w 8048397"/>
              <a:gd name="connsiteY1" fmla="*/ 0 h 5134136"/>
              <a:gd name="connsiteX2" fmla="*/ 4176869 w 8048397"/>
              <a:gd name="connsiteY2" fmla="*/ 5134136 h 5134136"/>
              <a:gd name="connsiteX3" fmla="*/ 0 w 8048397"/>
              <a:gd name="connsiteY3" fmla="*/ 5119666 h 5134136"/>
              <a:gd name="connsiteX4" fmla="*/ 0 w 8048397"/>
              <a:gd name="connsiteY4" fmla="*/ 1987826 h 5134136"/>
              <a:gd name="connsiteX0" fmla="*/ 0 w 8048397"/>
              <a:gd name="connsiteY0" fmla="*/ 1987826 h 5134136"/>
              <a:gd name="connsiteX1" fmla="*/ 8048397 w 8048397"/>
              <a:gd name="connsiteY1" fmla="*/ 0 h 5134136"/>
              <a:gd name="connsiteX2" fmla="*/ 5584755 w 8048397"/>
              <a:gd name="connsiteY2" fmla="*/ 5134136 h 5134136"/>
              <a:gd name="connsiteX3" fmla="*/ 0 w 8048397"/>
              <a:gd name="connsiteY3" fmla="*/ 5119666 h 5134136"/>
              <a:gd name="connsiteX4" fmla="*/ 0 w 8048397"/>
              <a:gd name="connsiteY4" fmla="*/ 1987826 h 5134136"/>
              <a:gd name="connsiteX0" fmla="*/ 0 w 7075940"/>
              <a:gd name="connsiteY0" fmla="*/ 2016764 h 5163074"/>
              <a:gd name="connsiteX1" fmla="*/ 7075940 w 7075940"/>
              <a:gd name="connsiteY1" fmla="*/ 0 h 5163074"/>
              <a:gd name="connsiteX2" fmla="*/ 5584755 w 7075940"/>
              <a:gd name="connsiteY2" fmla="*/ 5163074 h 5163074"/>
              <a:gd name="connsiteX3" fmla="*/ 0 w 7075940"/>
              <a:gd name="connsiteY3" fmla="*/ 5148604 h 5163074"/>
              <a:gd name="connsiteX4" fmla="*/ 0 w 7075940"/>
              <a:gd name="connsiteY4" fmla="*/ 2016764 h 5163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5940" h="5163074">
                <a:moveTo>
                  <a:pt x="0" y="2016764"/>
                </a:moveTo>
                <a:lnTo>
                  <a:pt x="7075940" y="0"/>
                </a:lnTo>
                <a:lnTo>
                  <a:pt x="5584755" y="5163074"/>
                </a:lnTo>
                <a:lnTo>
                  <a:pt x="0" y="5148604"/>
                </a:lnTo>
                <a:lnTo>
                  <a:pt x="0" y="201676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549" y="-29067"/>
            <a:ext cx="9948084" cy="7281429"/>
          </a:xfrm>
          <a:custGeom>
            <a:avLst/>
            <a:gdLst>
              <a:gd name="connsiteX0" fmla="*/ 0 w 3131840"/>
              <a:gd name="connsiteY0" fmla="*/ 0 h 3131840"/>
              <a:gd name="connsiteX1" fmla="*/ 3131840 w 3131840"/>
              <a:gd name="connsiteY1" fmla="*/ 0 h 3131840"/>
              <a:gd name="connsiteX2" fmla="*/ 3131840 w 3131840"/>
              <a:gd name="connsiteY2" fmla="*/ 3131840 h 3131840"/>
              <a:gd name="connsiteX3" fmla="*/ 0 w 3131840"/>
              <a:gd name="connsiteY3" fmla="*/ 3131840 h 3131840"/>
              <a:gd name="connsiteX4" fmla="*/ 0 w 3131840"/>
              <a:gd name="connsiteY4" fmla="*/ 0 h 3131840"/>
              <a:gd name="connsiteX0" fmla="*/ 0 w 8048397"/>
              <a:gd name="connsiteY0" fmla="*/ 1987826 h 5119666"/>
              <a:gd name="connsiteX1" fmla="*/ 8048397 w 8048397"/>
              <a:gd name="connsiteY1" fmla="*/ 0 h 5119666"/>
              <a:gd name="connsiteX2" fmla="*/ 3131840 w 8048397"/>
              <a:gd name="connsiteY2" fmla="*/ 5119666 h 5119666"/>
              <a:gd name="connsiteX3" fmla="*/ 0 w 8048397"/>
              <a:gd name="connsiteY3" fmla="*/ 5119666 h 5119666"/>
              <a:gd name="connsiteX4" fmla="*/ 0 w 8048397"/>
              <a:gd name="connsiteY4" fmla="*/ 1987826 h 5119666"/>
              <a:gd name="connsiteX0" fmla="*/ 0 w 8048397"/>
              <a:gd name="connsiteY0" fmla="*/ 1987826 h 5134136"/>
              <a:gd name="connsiteX1" fmla="*/ 8048397 w 8048397"/>
              <a:gd name="connsiteY1" fmla="*/ 0 h 5134136"/>
              <a:gd name="connsiteX2" fmla="*/ 4176869 w 8048397"/>
              <a:gd name="connsiteY2" fmla="*/ 5134136 h 5134136"/>
              <a:gd name="connsiteX3" fmla="*/ 0 w 8048397"/>
              <a:gd name="connsiteY3" fmla="*/ 5119666 h 5134136"/>
              <a:gd name="connsiteX4" fmla="*/ 0 w 8048397"/>
              <a:gd name="connsiteY4" fmla="*/ 1987826 h 5134136"/>
              <a:gd name="connsiteX0" fmla="*/ 0 w 7075940"/>
              <a:gd name="connsiteY0" fmla="*/ 2016765 h 5163075"/>
              <a:gd name="connsiteX1" fmla="*/ 7075940 w 7075940"/>
              <a:gd name="connsiteY1" fmla="*/ 0 h 5163075"/>
              <a:gd name="connsiteX2" fmla="*/ 4176869 w 7075940"/>
              <a:gd name="connsiteY2" fmla="*/ 5163075 h 5163075"/>
              <a:gd name="connsiteX3" fmla="*/ 0 w 7075940"/>
              <a:gd name="connsiteY3" fmla="*/ 5148605 h 5163075"/>
              <a:gd name="connsiteX4" fmla="*/ 0 w 7075940"/>
              <a:gd name="connsiteY4" fmla="*/ 2016765 h 5163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5940" h="5163075">
                <a:moveTo>
                  <a:pt x="0" y="2016765"/>
                </a:moveTo>
                <a:lnTo>
                  <a:pt x="7075940" y="0"/>
                </a:lnTo>
                <a:lnTo>
                  <a:pt x="4176869" y="5163075"/>
                </a:lnTo>
                <a:lnTo>
                  <a:pt x="0" y="5148605"/>
                </a:lnTo>
                <a:lnTo>
                  <a:pt x="0" y="20167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89" y="1794075"/>
            <a:ext cx="5742660" cy="5429205"/>
          </a:xfrm>
          <a:custGeom>
            <a:avLst/>
            <a:gdLst>
              <a:gd name="connsiteX0" fmla="*/ 0 w 4139952"/>
              <a:gd name="connsiteY0" fmla="*/ 0 h 3141641"/>
              <a:gd name="connsiteX1" fmla="*/ 4139952 w 4139952"/>
              <a:gd name="connsiteY1" fmla="*/ 0 h 3141641"/>
              <a:gd name="connsiteX2" fmla="*/ 4139952 w 4139952"/>
              <a:gd name="connsiteY2" fmla="*/ 3141641 h 3141641"/>
              <a:gd name="connsiteX3" fmla="*/ 0 w 4139952"/>
              <a:gd name="connsiteY3" fmla="*/ 3141641 h 3141641"/>
              <a:gd name="connsiteX4" fmla="*/ 0 w 4139952"/>
              <a:gd name="connsiteY4" fmla="*/ 0 h 3141641"/>
              <a:gd name="connsiteX0" fmla="*/ 0 w 4546352"/>
              <a:gd name="connsiteY0" fmla="*/ 508000 h 3649641"/>
              <a:gd name="connsiteX1" fmla="*/ 4546352 w 4546352"/>
              <a:gd name="connsiteY1" fmla="*/ 0 h 3649641"/>
              <a:gd name="connsiteX2" fmla="*/ 4139952 w 4546352"/>
              <a:gd name="connsiteY2" fmla="*/ 3649641 h 3649641"/>
              <a:gd name="connsiteX3" fmla="*/ 0 w 4546352"/>
              <a:gd name="connsiteY3" fmla="*/ 3649641 h 3649641"/>
              <a:gd name="connsiteX4" fmla="*/ 0 w 4546352"/>
              <a:gd name="connsiteY4" fmla="*/ 508000 h 3649641"/>
              <a:gd name="connsiteX0" fmla="*/ 0 w 4641602"/>
              <a:gd name="connsiteY0" fmla="*/ 755650 h 3897291"/>
              <a:gd name="connsiteX1" fmla="*/ 4641602 w 4641602"/>
              <a:gd name="connsiteY1" fmla="*/ 0 h 3897291"/>
              <a:gd name="connsiteX2" fmla="*/ 4139952 w 4641602"/>
              <a:gd name="connsiteY2" fmla="*/ 3897291 h 3897291"/>
              <a:gd name="connsiteX3" fmla="*/ 0 w 4641602"/>
              <a:gd name="connsiteY3" fmla="*/ 3897291 h 3897291"/>
              <a:gd name="connsiteX4" fmla="*/ 0 w 4641602"/>
              <a:gd name="connsiteY4" fmla="*/ 755650 h 3897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1602" h="3897291">
                <a:moveTo>
                  <a:pt x="0" y="755650"/>
                </a:moveTo>
                <a:lnTo>
                  <a:pt x="4641602" y="0"/>
                </a:lnTo>
                <a:lnTo>
                  <a:pt x="4139952" y="3897291"/>
                </a:lnTo>
                <a:lnTo>
                  <a:pt x="0" y="3897291"/>
                </a:lnTo>
                <a:lnTo>
                  <a:pt x="0" y="755650"/>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a:spLocks noChangeArrowheads="1"/>
          </p:cNvSpPr>
          <p:nvPr/>
        </p:nvSpPr>
        <p:spPr bwMode="auto">
          <a:xfrm>
            <a:off x="5677800" y="2411965"/>
            <a:ext cx="6800247" cy="393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400" dirty="0">
                <a:latin typeface="微软雅黑" panose="020B0503020204020204" pitchFamily="34" charset="-122"/>
                <a:ea typeface="微软雅黑" panose="020B0503020204020204" pitchFamily="34" charset="-122"/>
                <a:cs typeface="+mn-ea"/>
                <a:sym typeface="+mn-lt"/>
              </a:rPr>
              <a:t>       为了打造自己的核心竞争力，我们从三个地方入手</a:t>
            </a:r>
            <a:r>
              <a:rPr lang="en-US" altLang="zh-CN" sz="1400" dirty="0">
                <a:latin typeface="微软雅黑" panose="020B0503020204020204" pitchFamily="34" charset="-122"/>
                <a:ea typeface="微软雅黑" panose="020B0503020204020204" pitchFamily="34" charset="-122"/>
                <a:cs typeface="+mn-ea"/>
                <a:sym typeface="+mn-lt"/>
              </a:rPr>
              <a:t>:</a:t>
            </a:r>
            <a:r>
              <a:rPr lang="zh-CN" altLang="en-US" sz="1400" dirty="0">
                <a:latin typeface="微软雅黑" panose="020B0503020204020204" pitchFamily="34" charset="-122"/>
                <a:ea typeface="微软雅黑" panose="020B0503020204020204" pitchFamily="34" charset="-122"/>
                <a:cs typeface="+mn-ea"/>
                <a:sym typeface="+mn-lt"/>
              </a:rPr>
              <a:t>专业店员、货品品质、客源维护。</a:t>
            </a:r>
            <a:endParaRPr lang="en-US" altLang="zh-CN" sz="1400" dirty="0">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400" dirty="0">
                <a:latin typeface="微软雅黑" panose="020B0503020204020204" pitchFamily="34" charset="-122"/>
                <a:ea typeface="微软雅黑" panose="020B0503020204020204" pitchFamily="34" charset="-122"/>
                <a:cs typeface="+mn-ea"/>
                <a:sym typeface="+mn-lt"/>
              </a:rPr>
              <a:t>       ①</a:t>
            </a:r>
            <a:r>
              <a:rPr lang="en-US" altLang="zh-CN" sz="1400" dirty="0">
                <a:latin typeface="微软雅黑" panose="020B0503020204020204" pitchFamily="34" charset="-122"/>
                <a:ea typeface="微软雅黑" panose="020B0503020204020204" pitchFamily="34" charset="-122"/>
                <a:cs typeface="+mn-ea"/>
                <a:sym typeface="+mn-lt"/>
              </a:rPr>
              <a:t>.</a:t>
            </a:r>
            <a:r>
              <a:rPr lang="zh-CN" altLang="en-US" sz="1400" dirty="0">
                <a:latin typeface="微软雅黑" panose="020B0503020204020204" pitchFamily="34" charset="-122"/>
                <a:ea typeface="微软雅黑" panose="020B0503020204020204" pitchFamily="34" charset="-122"/>
                <a:cs typeface="+mn-ea"/>
                <a:sym typeface="+mn-lt"/>
              </a:rPr>
              <a:t>对店员的要求和提供的培训聘用的店员要热爱宠物，有责任心。上岗之前，要先经过培训。识别各种宠物的品种</a:t>
            </a:r>
            <a:r>
              <a:rPr lang="en-US" altLang="zh-CN" sz="1400" dirty="0">
                <a:latin typeface="微软雅黑" panose="020B0503020204020204" pitchFamily="34" charset="-122"/>
                <a:ea typeface="微软雅黑" panose="020B0503020204020204" pitchFamily="34" charset="-122"/>
                <a:cs typeface="+mn-ea"/>
                <a:sym typeface="+mn-lt"/>
              </a:rPr>
              <a:t>;</a:t>
            </a:r>
            <a:r>
              <a:rPr lang="zh-CN" altLang="en-US" sz="1400" dirty="0">
                <a:latin typeface="微软雅黑" panose="020B0503020204020204" pitchFamily="34" charset="-122"/>
                <a:ea typeface="微软雅黑" panose="020B0503020204020204" pitchFamily="34" charset="-122"/>
                <a:cs typeface="+mn-ea"/>
                <a:sym typeface="+mn-lt"/>
              </a:rPr>
              <a:t>要了解店内商品的性能、适用范围等信息</a:t>
            </a:r>
            <a:r>
              <a:rPr lang="en-US" altLang="zh-CN" sz="1400" dirty="0">
                <a:latin typeface="微软雅黑" panose="020B0503020204020204" pitchFamily="34" charset="-122"/>
                <a:ea typeface="微软雅黑" panose="020B0503020204020204" pitchFamily="34" charset="-122"/>
                <a:cs typeface="+mn-ea"/>
                <a:sym typeface="+mn-lt"/>
              </a:rPr>
              <a:t>;</a:t>
            </a:r>
            <a:r>
              <a:rPr lang="zh-CN" altLang="en-US" sz="1400" dirty="0">
                <a:latin typeface="微软雅黑" panose="020B0503020204020204" pitchFamily="34" charset="-122"/>
                <a:ea typeface="微软雅黑" panose="020B0503020204020204" pitchFamily="34" charset="-122"/>
                <a:cs typeface="+mn-ea"/>
                <a:sym typeface="+mn-lt"/>
              </a:rPr>
              <a:t>此外，还需要接受传统商业模式的培训，包括一些礼节、礼貌用语、站姿、坐姿要求等。</a:t>
            </a:r>
            <a:endParaRPr lang="en-US" altLang="zh-CN" sz="1400" dirty="0">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400" dirty="0">
                <a:latin typeface="微软雅黑" panose="020B0503020204020204" pitchFamily="34" charset="-122"/>
                <a:ea typeface="微软雅黑" panose="020B0503020204020204" pitchFamily="34" charset="-122"/>
                <a:cs typeface="+mn-ea"/>
                <a:sym typeface="+mn-lt"/>
              </a:rPr>
              <a:t>       ②</a:t>
            </a:r>
            <a:r>
              <a:rPr lang="en-US" altLang="zh-CN" sz="1400" dirty="0">
                <a:latin typeface="微软雅黑" panose="020B0503020204020204" pitchFamily="34" charset="-122"/>
                <a:ea typeface="微软雅黑" panose="020B0503020204020204" pitchFamily="34" charset="-122"/>
                <a:cs typeface="+mn-ea"/>
                <a:sym typeface="+mn-lt"/>
              </a:rPr>
              <a:t>.</a:t>
            </a:r>
            <a:r>
              <a:rPr lang="zh-CN" altLang="en-US" sz="1400" dirty="0">
                <a:latin typeface="微软雅黑" panose="020B0503020204020204" pitchFamily="34" charset="-122"/>
                <a:ea typeface="微软雅黑" panose="020B0503020204020204" pitchFamily="34" charset="-122"/>
                <a:cs typeface="+mn-ea"/>
                <a:sym typeface="+mn-lt"/>
              </a:rPr>
              <a:t>货品选择保证质量宠物用品</a:t>
            </a:r>
            <a:r>
              <a:rPr lang="en-US" altLang="zh-CN" sz="1400" dirty="0">
                <a:latin typeface="微软雅黑" panose="020B0503020204020204" pitchFamily="34" charset="-122"/>
                <a:ea typeface="微软雅黑" panose="020B0503020204020204" pitchFamily="34" charset="-122"/>
                <a:cs typeface="+mn-ea"/>
                <a:sym typeface="+mn-lt"/>
              </a:rPr>
              <a:t>:</a:t>
            </a:r>
            <a:r>
              <a:rPr lang="zh-CN" altLang="en-US" sz="1400" dirty="0">
                <a:latin typeface="微软雅黑" panose="020B0503020204020204" pitchFamily="34" charset="-122"/>
                <a:ea typeface="微软雅黑" panose="020B0503020204020204" pitchFamily="34" charset="-122"/>
                <a:cs typeface="+mn-ea"/>
                <a:sym typeface="+mn-lt"/>
              </a:rPr>
              <a:t>宠物用品是宠物日常消耗最大的一个项目，包括粮食、肉质零食、牵引带、宠物浴液、营养品、窝筐垫笼、宠物药品、食盆水具、宠物玩具盒等。创业初期多借用名牌的质量好的商品，为提高顾客信任度打下基础。</a:t>
            </a:r>
            <a:endParaRPr lang="en-US" altLang="zh-CN" sz="1400" dirty="0">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400" dirty="0">
                <a:latin typeface="微软雅黑" panose="020B0503020204020204" pitchFamily="34" charset="-122"/>
                <a:ea typeface="微软雅黑" panose="020B0503020204020204" pitchFamily="34" charset="-122"/>
                <a:cs typeface="+mn-ea"/>
                <a:sym typeface="+mn-lt"/>
              </a:rPr>
              <a:t>       ③</a:t>
            </a:r>
            <a:r>
              <a:rPr lang="en-US" altLang="zh-CN" sz="1400" dirty="0">
                <a:latin typeface="微软雅黑" panose="020B0503020204020204" pitchFamily="34" charset="-122"/>
                <a:ea typeface="微软雅黑" panose="020B0503020204020204" pitchFamily="34" charset="-122"/>
                <a:cs typeface="+mn-ea"/>
                <a:sym typeface="+mn-lt"/>
              </a:rPr>
              <a:t>.</a:t>
            </a:r>
            <a:r>
              <a:rPr lang="zh-CN" altLang="en-US" sz="1400" dirty="0">
                <a:latin typeface="微软雅黑" panose="020B0503020204020204" pitchFamily="34" charset="-122"/>
                <a:ea typeface="微软雅黑" panose="020B0503020204020204" pitchFamily="34" charset="-122"/>
                <a:cs typeface="+mn-ea"/>
                <a:sym typeface="+mn-lt"/>
              </a:rPr>
              <a:t>固定客源与附加服务我们要求每位员工都有养宠物的体会</a:t>
            </a:r>
            <a:r>
              <a:rPr lang="en-US" altLang="zh-CN" sz="1400" dirty="0">
                <a:latin typeface="微软雅黑" panose="020B0503020204020204" pitchFamily="34" charset="-122"/>
                <a:ea typeface="微软雅黑" panose="020B0503020204020204" pitchFamily="34" charset="-122"/>
                <a:cs typeface="+mn-ea"/>
                <a:sym typeface="+mn-lt"/>
              </a:rPr>
              <a:t>,</a:t>
            </a:r>
            <a:r>
              <a:rPr lang="zh-CN" altLang="en-US" sz="1400" dirty="0">
                <a:latin typeface="微软雅黑" panose="020B0503020204020204" pitchFamily="34" charset="-122"/>
                <a:ea typeface="微软雅黑" panose="020B0503020204020204" pitchFamily="34" charset="-122"/>
                <a:cs typeface="+mn-ea"/>
                <a:sym typeface="+mn-lt"/>
              </a:rPr>
              <a:t>能为店内的客户提供一定的咨询服务。每个月出台一些促销方案，吸引更多的客户。适当时候可以成立会员制，成为会员能享受更多的回馈和升值服务。每年可组织几次户外宠物出行活动，以拉近和客户们的距离。</a:t>
            </a:r>
            <a:endParaRPr lang="en-US" altLang="zh-CN" sz="1400" dirty="0">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flipV="1">
            <a:off x="5708037" y="2171101"/>
            <a:ext cx="4938958" cy="457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4" name="文本框 13"/>
          <p:cNvSpPr txBox="1"/>
          <p:nvPr/>
        </p:nvSpPr>
        <p:spPr>
          <a:xfrm>
            <a:off x="5721258" y="1576480"/>
            <a:ext cx="2215572" cy="458459"/>
          </a:xfrm>
          <a:prstGeom prst="rect">
            <a:avLst/>
          </a:prstGeom>
          <a:noFill/>
        </p:spPr>
        <p:txBody>
          <a:bodyPr wrap="square">
            <a:spAutoFit/>
          </a:bodyPr>
          <a:lstStyle/>
          <a:p>
            <a:pPr>
              <a:lnSpc>
                <a:spcPct val="150000"/>
              </a:lnSpc>
            </a:pPr>
            <a:r>
              <a:rPr lang="zh-CN" altLang="en-US" dirty="0">
                <a:latin typeface="Arial" panose="020B0604020202020204" pitchFamily="34" charset="0"/>
                <a:ea typeface="微软雅黑" panose="020B0503020204020204" pitchFamily="34" charset="-122"/>
                <a:sym typeface="Arial" panose="020B0604020202020204" pitchFamily="34" charset="0"/>
              </a:rPr>
              <a:t>自己的竞争力</a:t>
            </a:r>
          </a:p>
        </p:txBody>
      </p:sp>
      <p:pic>
        <p:nvPicPr>
          <p:cNvPr id="11" name="图片 10">
            <a:extLst>
              <a:ext uri="{FF2B5EF4-FFF2-40B4-BE49-F238E27FC236}">
                <a16:creationId xmlns:a16="http://schemas.microsoft.com/office/drawing/2014/main" id="{D41DE65C-26C9-430B-94AB-78BB8DC5E6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974" y="74058"/>
            <a:ext cx="1172264" cy="1240061"/>
          </a:xfrm>
          <a:prstGeom prst="rect">
            <a:avLst/>
          </a:prstGeom>
        </p:spPr>
      </p:pic>
      <p:sp>
        <p:nvSpPr>
          <p:cNvPr id="16" name="文本框 15">
            <a:extLst>
              <a:ext uri="{FF2B5EF4-FFF2-40B4-BE49-F238E27FC236}">
                <a16:creationId xmlns:a16="http://schemas.microsoft.com/office/drawing/2014/main" id="{F1EA7102-8F73-4EFB-BA51-789332A0C558}"/>
              </a:ext>
            </a:extLst>
          </p:cNvPr>
          <p:cNvSpPr txBox="1"/>
          <p:nvPr/>
        </p:nvSpPr>
        <p:spPr>
          <a:xfrm>
            <a:off x="1611480" y="509422"/>
            <a:ext cx="1538883" cy="369332"/>
          </a:xfrm>
          <a:prstGeom prst="rect">
            <a:avLst/>
          </a:prstGeom>
          <a:noFill/>
        </p:spPr>
        <p:txBody>
          <a:bodyPr wrap="none" lIns="0" tIns="0" rIns="0" bIns="0" rtlCol="0">
            <a:spAutoFit/>
          </a:bodyPr>
          <a:lstStyle/>
          <a:p>
            <a:pPr defTabSz="964278"/>
            <a:r>
              <a:rPr lang="zh-CN" altLang="en-US" sz="2400" dirty="0">
                <a:latin typeface="Arial" panose="020B0604020202020204" pitchFamily="34" charset="0"/>
                <a:ea typeface="微软雅黑" panose="020B0503020204020204" pitchFamily="34" charset="-122"/>
                <a:cs typeface="+mn-ea"/>
                <a:sym typeface="Arial" panose="020B0604020202020204" pitchFamily="34" charset="0"/>
              </a:rPr>
              <a:t>竞争者分析</a:t>
            </a:r>
          </a:p>
        </p:txBody>
      </p:sp>
    </p:spTree>
    <p:extLst>
      <p:ext uri="{BB962C8B-B14F-4D97-AF65-F5344CB8AC3E}">
        <p14:creationId xmlns:p14="http://schemas.microsoft.com/office/powerpoint/2010/main" val="366068807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Scale>
                                      <p:cBhvr>
                                        <p:cTn id="7"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8"/>
                                        </p:tgtEl>
                                        <p:attrNameLst>
                                          <p:attrName>ppt_x</p:attrName>
                                          <p:attrName>ppt_y</p:attrName>
                                        </p:attrNameLst>
                                      </p:cBhvr>
                                    </p:animMotion>
                                    <p:animEffect transition="in" filter="fade">
                                      <p:cBhvr>
                                        <p:cTn id="9" dur="500"/>
                                        <p:tgtEl>
                                          <p:spTgt spid="8"/>
                                        </p:tgtEl>
                                      </p:cBhvr>
                                    </p:animEffect>
                                  </p:childTnLst>
                                </p:cTn>
                              </p:par>
                            </p:childTnLst>
                          </p:cTn>
                        </p:par>
                        <p:par>
                          <p:cTn id="10" fill="hold">
                            <p:stCondLst>
                              <p:cond delay="500"/>
                            </p:stCondLst>
                            <p:childTnLst>
                              <p:par>
                                <p:cTn id="11" presetID="5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Scale>
                                      <p:cBhvr>
                                        <p:cTn id="13" dur="5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500" decel="50000" fill="hold">
                                          <p:stCondLst>
                                            <p:cond delay="0"/>
                                          </p:stCondLst>
                                        </p:cTn>
                                        <p:tgtEl>
                                          <p:spTgt spid="5"/>
                                        </p:tgtEl>
                                        <p:attrNameLst>
                                          <p:attrName>ppt_x</p:attrName>
                                          <p:attrName>ppt_y</p:attrName>
                                        </p:attrNameLst>
                                      </p:cBhvr>
                                    </p:animMotion>
                                    <p:animEffect transition="in" filter="fade">
                                      <p:cBhvr>
                                        <p:cTn id="15" dur="500"/>
                                        <p:tgtEl>
                                          <p:spTgt spid="5"/>
                                        </p:tgtEl>
                                      </p:cBhvr>
                                    </p:animEffect>
                                  </p:childTnLst>
                                </p:cTn>
                              </p:par>
                            </p:childTnLst>
                          </p:cTn>
                        </p:par>
                        <p:par>
                          <p:cTn id="16" fill="hold">
                            <p:stCondLst>
                              <p:cond delay="1000"/>
                            </p:stCondLst>
                            <p:childTnLst>
                              <p:par>
                                <p:cTn id="17" presetID="5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Scale>
                                      <p:cBhvr>
                                        <p:cTn id="19"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6"/>
                                        </p:tgtEl>
                                        <p:attrNameLst>
                                          <p:attrName>ppt_x</p:attrName>
                                          <p:attrName>ppt_y</p:attrName>
                                        </p:attrNameLst>
                                      </p:cBhvr>
                                    </p:animMotion>
                                    <p:animEffect transition="in" filter="fade">
                                      <p:cBhvr>
                                        <p:cTn id="21" dur="500"/>
                                        <p:tgtEl>
                                          <p:spTgt spid="6"/>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anim calcmode="lin" valueType="num">
                                      <p:cBhvr>
                                        <p:cTn id="34" dur="500" fill="hold"/>
                                        <p:tgtEl>
                                          <p:spTgt spid="12"/>
                                        </p:tgtEl>
                                        <p:attrNameLst>
                                          <p:attrName>ppt_x</p:attrName>
                                        </p:attrNameLst>
                                      </p:cBhvr>
                                      <p:tavLst>
                                        <p:tav tm="0">
                                          <p:val>
                                            <p:strVal val="#ppt_x"/>
                                          </p:val>
                                        </p:tav>
                                        <p:tav tm="100000">
                                          <p:val>
                                            <p:strVal val="#ppt_x"/>
                                          </p:val>
                                        </p:tav>
                                      </p:tavLst>
                                    </p:anim>
                                    <p:anim calcmode="lin" valueType="num">
                                      <p:cBhvr>
                                        <p:cTn id="3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animBg="1"/>
      <p:bldP spid="12" grpId="0"/>
      <p:bldP spid="13" grpId="0" animBg="1"/>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6341912-F864-42EF-89AA-BDD8345CC355"/>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467.pptx"/>
</p:tagLst>
</file>

<file path=ppt/theme/theme1.xml><?xml version="1.0" encoding="utf-8"?>
<a:theme xmlns:a="http://schemas.openxmlformats.org/drawingml/2006/main" name="第一PPT，www.1ppt.com">
  <a:themeElements>
    <a:clrScheme name="自定义 31">
      <a:dk1>
        <a:sysClr val="windowText" lastClr="000000"/>
      </a:dk1>
      <a:lt1>
        <a:sysClr val="window" lastClr="FFFFFF"/>
      </a:lt1>
      <a:dk2>
        <a:srgbClr val="44546A"/>
      </a:dk2>
      <a:lt2>
        <a:srgbClr val="E7E6E6"/>
      </a:lt2>
      <a:accent1>
        <a:srgbClr val="E5A600"/>
      </a:accent1>
      <a:accent2>
        <a:srgbClr val="6B1686"/>
      </a:accent2>
      <a:accent3>
        <a:srgbClr val="E5A600"/>
      </a:accent3>
      <a:accent4>
        <a:srgbClr val="6B1686"/>
      </a:accent4>
      <a:accent5>
        <a:srgbClr val="E5A600"/>
      </a:accent5>
      <a:accent6>
        <a:srgbClr val="6B1686"/>
      </a:accent6>
      <a:hlink>
        <a:srgbClr val="E5A600"/>
      </a:hlink>
      <a:folHlink>
        <a:srgbClr val="6B168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2155</Words>
  <Application>Microsoft Office PowerPoint</Application>
  <PresentationFormat>自定义</PresentationFormat>
  <Paragraphs>106</Paragraphs>
  <Slides>18</Slides>
  <Notes>18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PingFang SC</vt:lpstr>
      <vt:lpstr>方正正准黑简体</vt:lpstr>
      <vt:lpstr>时尚中黑简体</vt:lpstr>
      <vt:lpstr>宋体</vt:lpstr>
      <vt:lpstr>微软雅黑</vt:lpstr>
      <vt:lpstr>Agency FB</vt:lpstr>
      <vt:lpstr>Arial</vt:lpstr>
      <vt:lpstr>Calibri</vt:lpstr>
      <vt:lpstr>Calibri Light</vt:lpstr>
      <vt:lpstr>Franklin Gothic Book</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宠物</dc:title>
  <dc:creator/>
  <cp:keywords>www.1ppt.com</cp:keywords>
  <cp:lastModifiedBy/>
  <cp:revision>1</cp:revision>
  <dcterms:created xsi:type="dcterms:W3CDTF">2016-10-17T14:00:15Z</dcterms:created>
  <dcterms:modified xsi:type="dcterms:W3CDTF">2021-11-25T02:03:33Z</dcterms:modified>
</cp:coreProperties>
</file>