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6" r:id="rId5"/>
    <p:sldId id="259" r:id="rId6"/>
    <p:sldId id="262" r:id="rId7"/>
    <p:sldId id="277" r:id="rId8"/>
    <p:sldId id="278" r:id="rId9"/>
    <p:sldId id="279" r:id="rId10"/>
    <p:sldId id="266" r:id="rId11"/>
    <p:sldId id="267" r:id="rId12"/>
    <p:sldId id="274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DA3"/>
    <a:srgbClr val="067E84"/>
    <a:srgbClr val="0ABFC8"/>
    <a:srgbClr val="2BBB99"/>
    <a:srgbClr val="42D3B2"/>
    <a:srgbClr val="F2F2F2"/>
    <a:srgbClr val="54F0C9"/>
    <a:srgbClr val="DD392E"/>
    <a:srgbClr val="FCE331"/>
    <a:srgbClr val="3ED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02" y="82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猪七爷素材淘宝店：https://shop149141837.taobao.com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BF7E-E213-4581-83DE-16148037A06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FB47-79D2-4B48-9A91-25DAF6EFB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BF7E-E213-4581-83DE-16148037A06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FB47-79D2-4B48-9A91-25DAF6EFB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BF7E-E213-4581-83DE-16148037A06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FB47-79D2-4B48-9A91-25DAF6EFB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BF7E-E213-4581-83DE-16148037A06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FB47-79D2-4B48-9A91-25DAF6EFB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BF7E-E213-4581-83DE-16148037A06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FB47-79D2-4B48-9A91-25DAF6EFB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BF7E-E213-4581-83DE-16148037A06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FB47-79D2-4B48-9A91-25DAF6EFB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BF7E-E213-4581-83DE-16148037A06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FB47-79D2-4B48-9A91-25DAF6EFB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BF7E-E213-4581-83DE-16148037A06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FB47-79D2-4B48-9A91-25DAF6EFB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BF7E-E213-4581-83DE-16148037A06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FB47-79D2-4B48-9A91-25DAF6EFB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BF7E-E213-4581-83DE-16148037A06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FB47-79D2-4B48-9A91-25DAF6EFB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BF7E-E213-4581-83DE-16148037A06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FB47-79D2-4B48-9A91-25DAF6EFB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BF7E-E213-4581-83DE-16148037A06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FB47-79D2-4B48-9A91-25DAF6EFB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33475" y="1899920"/>
            <a:ext cx="10333355" cy="31400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085139" y="0"/>
            <a:ext cx="0" cy="22250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983539" y="2148802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077833" y="0"/>
            <a:ext cx="0" cy="22250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976233" y="2148802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772729">
            <a:off x="9872336" y="3834254"/>
            <a:ext cx="571500" cy="637564"/>
          </a:xfrm>
          <a:prstGeom prst="triangle">
            <a:avLst>
              <a:gd name="adj" fmla="val 10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8809157" flipH="1" flipV="1">
            <a:off x="10991155" y="2977187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809157" flipH="1" flipV="1">
            <a:off x="10535775" y="5556641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772729">
            <a:off x="1200716" y="2645047"/>
            <a:ext cx="571500" cy="637564"/>
          </a:xfrm>
          <a:prstGeom prst="triangle">
            <a:avLst>
              <a:gd name="adj" fmla="val 10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809157" flipH="1" flipV="1">
            <a:off x="1588172" y="1261683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809157" flipH="1" flipV="1">
            <a:off x="3359821" y="5943024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9401926" y="643892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142885" y="1476813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495493" y="3852068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236452" y="4684989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梯形 23"/>
          <p:cNvSpPr/>
          <p:nvPr/>
        </p:nvSpPr>
        <p:spPr>
          <a:xfrm>
            <a:off x="3762375" y="5299161"/>
            <a:ext cx="4667250" cy="381311"/>
          </a:xfrm>
          <a:prstGeom prst="trapezoid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4"/>
          <p:cNvSpPr txBox="1"/>
          <p:nvPr/>
        </p:nvSpPr>
        <p:spPr>
          <a:xfrm>
            <a:off x="1132840" y="2426335"/>
            <a:ext cx="104857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老人打车平台的优化和实现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297492" y="3680944"/>
            <a:ext cx="3576508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89D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答辩人：董兴镇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30171" y="4166231"/>
            <a:ext cx="4731658" cy="310693"/>
            <a:chOff x="3730171" y="4173164"/>
            <a:chExt cx="4731658" cy="310693"/>
          </a:xfrm>
        </p:grpSpPr>
        <p:sp>
          <p:nvSpPr>
            <p:cNvPr id="26" name="文本框 25"/>
            <p:cNvSpPr txBox="1"/>
            <p:nvPr/>
          </p:nvSpPr>
          <p:spPr>
            <a:xfrm>
              <a:off x="3730171" y="4173164"/>
              <a:ext cx="4731658" cy="260350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sz="11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REPORT  POWERPOINT TEMPLATE</a:t>
              </a:r>
              <a:endParaRPr lang="zh-CN" altLang="en-US" sz="11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905250" y="4483857"/>
              <a:ext cx="127635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973946" y="4483857"/>
              <a:ext cx="127635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3616036" y="3972505"/>
            <a:ext cx="49599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服务提升和建议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584947" y="4557280"/>
            <a:ext cx="5022106" cy="39877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Service improvement and suggestions</a:t>
            </a:r>
          </a:p>
        </p:txBody>
      </p:sp>
      <p:sp>
        <p:nvSpPr>
          <p:cNvPr id="5" name="矩形 4"/>
          <p:cNvSpPr/>
          <p:nvPr/>
        </p:nvSpPr>
        <p:spPr>
          <a:xfrm>
            <a:off x="4028045" y="1576444"/>
            <a:ext cx="4135910" cy="372271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735371" y="-267090"/>
            <a:ext cx="0" cy="22250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633771" y="1881712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453718" y="-270734"/>
            <a:ext cx="0" cy="22250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352118" y="1878068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9401926" y="643892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142885" y="1476813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495493" y="3852068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236452" y="4684989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5313951" y="1968876"/>
            <a:ext cx="1564096" cy="1564096"/>
            <a:chOff x="5313952" y="1347584"/>
            <a:chExt cx="1564096" cy="1564096"/>
          </a:xfrm>
        </p:grpSpPr>
        <p:grpSp>
          <p:nvGrpSpPr>
            <p:cNvPr id="25" name="组合 24"/>
            <p:cNvGrpSpPr/>
            <p:nvPr/>
          </p:nvGrpSpPr>
          <p:grpSpPr>
            <a:xfrm>
              <a:off x="5313952" y="1347584"/>
              <a:ext cx="1564096" cy="1564096"/>
              <a:chOff x="4767578" y="1848961"/>
              <a:chExt cx="2656842" cy="265684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767578" y="1848961"/>
                <a:ext cx="2656842" cy="26568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934127" y="2015510"/>
                <a:ext cx="2323745" cy="2323745"/>
              </a:xfrm>
              <a:prstGeom prst="rect">
                <a:avLst/>
              </a:prstGeom>
              <a:solidFill>
                <a:srgbClr val="089D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519057" y="1621801"/>
              <a:ext cx="1153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60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等腰三角形 30"/>
          <p:cNvSpPr/>
          <p:nvPr/>
        </p:nvSpPr>
        <p:spPr>
          <a:xfrm rot="20772729">
            <a:off x="9872336" y="3834254"/>
            <a:ext cx="571500" cy="637564"/>
          </a:xfrm>
          <a:prstGeom prst="triangle">
            <a:avLst>
              <a:gd name="adj" fmla="val 10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8809157" flipH="1" flipV="1">
            <a:off x="10991155" y="2977187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8809157" flipH="1" flipV="1">
            <a:off x="10535775" y="5556641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772729">
            <a:off x="1200716" y="2645047"/>
            <a:ext cx="571500" cy="637564"/>
          </a:xfrm>
          <a:prstGeom prst="triangle">
            <a:avLst>
              <a:gd name="adj" fmla="val 10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8809157" flipH="1" flipV="1">
            <a:off x="1588172" y="1261683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8809157" flipH="1" flipV="1">
            <a:off x="3359821" y="5943024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820965" y="379754"/>
            <a:ext cx="717550" cy="717550"/>
            <a:chOff x="5276850" y="1310482"/>
            <a:chExt cx="1638300" cy="1638300"/>
          </a:xfrm>
        </p:grpSpPr>
        <p:grpSp>
          <p:nvGrpSpPr>
            <p:cNvPr id="32" name="组合 31"/>
            <p:cNvGrpSpPr/>
            <p:nvPr/>
          </p:nvGrpSpPr>
          <p:grpSpPr>
            <a:xfrm>
              <a:off x="5276850" y="1310482"/>
              <a:ext cx="1638300" cy="1638300"/>
              <a:chOff x="4704555" y="1785938"/>
              <a:chExt cx="2782888" cy="278288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704555" y="1785938"/>
                <a:ext cx="2782888" cy="2782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934127" y="2015510"/>
                <a:ext cx="2323745" cy="2323745"/>
              </a:xfrm>
              <a:prstGeom prst="rect">
                <a:avLst/>
              </a:prstGeom>
              <a:solidFill>
                <a:srgbClr val="089D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5344425" y="1527643"/>
              <a:ext cx="1503149" cy="1194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4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1820261" y="320859"/>
            <a:ext cx="178308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服务提升和建议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Oval 81"/>
          <p:cNvSpPr/>
          <p:nvPr/>
        </p:nvSpPr>
        <p:spPr>
          <a:xfrm>
            <a:off x="1225427" y="3144717"/>
            <a:ext cx="1282327" cy="12823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2"/>
          <p:cNvSpPr/>
          <p:nvPr/>
        </p:nvSpPr>
        <p:spPr>
          <a:xfrm>
            <a:off x="1173048" y="3144717"/>
            <a:ext cx="1282327" cy="1282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84"/>
          <p:cNvSpPr/>
          <p:nvPr/>
        </p:nvSpPr>
        <p:spPr>
          <a:xfrm>
            <a:off x="3364228" y="3144717"/>
            <a:ext cx="1282327" cy="12823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85"/>
          <p:cNvSpPr/>
          <p:nvPr/>
        </p:nvSpPr>
        <p:spPr>
          <a:xfrm>
            <a:off x="3311849" y="3144717"/>
            <a:ext cx="1282327" cy="1282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87"/>
          <p:cNvSpPr/>
          <p:nvPr/>
        </p:nvSpPr>
        <p:spPr>
          <a:xfrm>
            <a:off x="5503030" y="3144717"/>
            <a:ext cx="1282327" cy="12823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88"/>
          <p:cNvSpPr/>
          <p:nvPr/>
        </p:nvSpPr>
        <p:spPr>
          <a:xfrm>
            <a:off x="5450651" y="3144717"/>
            <a:ext cx="1282327" cy="1282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0"/>
          <p:cNvSpPr/>
          <p:nvPr/>
        </p:nvSpPr>
        <p:spPr>
          <a:xfrm>
            <a:off x="7641830" y="3144717"/>
            <a:ext cx="1282327" cy="12823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1"/>
          <p:cNvSpPr/>
          <p:nvPr/>
        </p:nvSpPr>
        <p:spPr>
          <a:xfrm>
            <a:off x="7589451" y="3144717"/>
            <a:ext cx="1282327" cy="1282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hevron 93"/>
          <p:cNvSpPr/>
          <p:nvPr/>
        </p:nvSpPr>
        <p:spPr>
          <a:xfrm>
            <a:off x="2741810" y="3591698"/>
            <a:ext cx="388362" cy="388361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Chevron 94"/>
          <p:cNvSpPr/>
          <p:nvPr/>
        </p:nvSpPr>
        <p:spPr>
          <a:xfrm>
            <a:off x="2689431" y="3591698"/>
            <a:ext cx="388362" cy="38836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Chevron 96"/>
          <p:cNvSpPr/>
          <p:nvPr/>
        </p:nvSpPr>
        <p:spPr>
          <a:xfrm>
            <a:off x="7019412" y="3591698"/>
            <a:ext cx="388362" cy="388361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hevron 97"/>
          <p:cNvSpPr/>
          <p:nvPr/>
        </p:nvSpPr>
        <p:spPr>
          <a:xfrm>
            <a:off x="6967033" y="3591698"/>
            <a:ext cx="388362" cy="38836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hevron 99"/>
          <p:cNvSpPr/>
          <p:nvPr/>
        </p:nvSpPr>
        <p:spPr>
          <a:xfrm>
            <a:off x="4880622" y="3591698"/>
            <a:ext cx="388362" cy="388361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hevron 100"/>
          <p:cNvSpPr/>
          <p:nvPr/>
        </p:nvSpPr>
        <p:spPr>
          <a:xfrm>
            <a:off x="4828243" y="3591698"/>
            <a:ext cx="388362" cy="38836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AutoShape 19"/>
          <p:cNvSpPr>
            <a:spLocks noChangeAspect="1"/>
          </p:cNvSpPr>
          <p:nvPr/>
        </p:nvSpPr>
        <p:spPr bwMode="auto">
          <a:xfrm>
            <a:off x="5882047" y="3576060"/>
            <a:ext cx="419531" cy="419640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6565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to Regular"/>
              <a:cs typeface="Lato Regular"/>
              <a:sym typeface="Gill Sans" charset="0"/>
            </a:endParaRPr>
          </a:p>
        </p:txBody>
      </p:sp>
      <p:sp>
        <p:nvSpPr>
          <p:cNvPr id="110" name="AutoShape 114"/>
          <p:cNvSpPr>
            <a:spLocks noChangeAspect="1"/>
          </p:cNvSpPr>
          <p:nvPr/>
        </p:nvSpPr>
        <p:spPr bwMode="auto">
          <a:xfrm>
            <a:off x="1583563" y="3554152"/>
            <a:ext cx="461296" cy="4634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6565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to Regular"/>
              <a:cs typeface="Lato Regular"/>
              <a:sym typeface="Gill Sans" charset="0"/>
            </a:endParaRPr>
          </a:p>
        </p:txBody>
      </p:sp>
      <p:sp>
        <p:nvSpPr>
          <p:cNvPr id="111" name="AutoShape 84"/>
          <p:cNvSpPr>
            <a:spLocks noChangeAspect="1"/>
          </p:cNvSpPr>
          <p:nvPr/>
        </p:nvSpPr>
        <p:spPr bwMode="auto">
          <a:xfrm>
            <a:off x="8036441" y="3590876"/>
            <a:ext cx="388347" cy="3900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rgbClr val="089DA3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3765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2" name="Freeform 102"/>
          <p:cNvSpPr>
            <a:spLocks noChangeAspect="1" noChangeArrowheads="1"/>
          </p:cNvSpPr>
          <p:nvPr/>
        </p:nvSpPr>
        <p:spPr bwMode="auto">
          <a:xfrm>
            <a:off x="3724145" y="3581318"/>
            <a:ext cx="457735" cy="409124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 dirty="0"/>
          </a:p>
        </p:txBody>
      </p:sp>
      <p:sp>
        <p:nvSpPr>
          <p:cNvPr id="114" name="Oval 106"/>
          <p:cNvSpPr/>
          <p:nvPr/>
        </p:nvSpPr>
        <p:spPr>
          <a:xfrm>
            <a:off x="9799382" y="3144717"/>
            <a:ext cx="1282327" cy="12823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07"/>
          <p:cNvSpPr/>
          <p:nvPr/>
        </p:nvSpPr>
        <p:spPr>
          <a:xfrm>
            <a:off x="9747003" y="3144717"/>
            <a:ext cx="1282327" cy="1282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hevron 109"/>
          <p:cNvSpPr/>
          <p:nvPr/>
        </p:nvSpPr>
        <p:spPr>
          <a:xfrm>
            <a:off x="9176964" y="3591698"/>
            <a:ext cx="388362" cy="388361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Chevron 110"/>
          <p:cNvSpPr/>
          <p:nvPr/>
        </p:nvSpPr>
        <p:spPr>
          <a:xfrm>
            <a:off x="9124585" y="3591698"/>
            <a:ext cx="388362" cy="38836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eeform 115"/>
          <p:cNvSpPr>
            <a:spLocks noChangeAspect="1" noChangeArrowheads="1"/>
          </p:cNvSpPr>
          <p:nvPr/>
        </p:nvSpPr>
        <p:spPr bwMode="auto">
          <a:xfrm>
            <a:off x="10206228" y="3568127"/>
            <a:ext cx="363877" cy="4355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宋体" panose="02010600030101010101" pitchFamily="2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805693" y="4834574"/>
            <a:ext cx="201831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采用了大字体、无广告，操作流程更便捷，可为老年人乘客提供便捷的叫车、优先派单等服务。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826770" y="4497705"/>
            <a:ext cx="1997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简化打车车程序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4742815" y="4857115"/>
            <a:ext cx="266446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线上专为老人开通了一键叫车服务，只要打开软件和定位，点击按钮即可一键叫车，无需输入当前位置和目的地，如果担心位置不准确，可以在叫车后，直接电话联系接单司机。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4880610" y="4473575"/>
            <a:ext cx="2273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完善线上叫车服务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8641715" y="4744085"/>
            <a:ext cx="337439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老年人相对密集的小区，可以由政府和企业共同推广一键叫车电子屏，也可以打通老年卡和地铁、公交、出租车的支付渠道，并在小区门口甚至单元楼门口安装刷卡叫车设备，让老年人刷老年卡即可完成约车、支付。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9401175" y="4497705"/>
            <a:ext cx="21005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完善线下智慧打车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6330950" y="1939925"/>
            <a:ext cx="3903980" cy="122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支持一键打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的同时，也要尝试鼓励网约车或出租车，在载客不足的情况下，顺路加载老年乘客。“这对于网约车和出租车来说是一笔额外生意。对老年人来说，也能有效解决打车难的问题，有助于缓解运力紧张并提高老年人打车成功的几率。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7154545" y="1602740"/>
            <a:ext cx="2319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简化打车程序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2478405" y="2023110"/>
            <a:ext cx="30530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在公共交通生态系统内增加更多“可休息空间”，让老年人和残障人士可以短暂休息；完善公交站的语音播报系统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2943860" y="1602740"/>
            <a:ext cx="2122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提供清晰易懂的信息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820965" y="379754"/>
            <a:ext cx="717550" cy="717550"/>
            <a:chOff x="5276850" y="1310482"/>
            <a:chExt cx="1638300" cy="1638300"/>
          </a:xfrm>
        </p:grpSpPr>
        <p:grpSp>
          <p:nvGrpSpPr>
            <p:cNvPr id="32" name="组合 31"/>
            <p:cNvGrpSpPr/>
            <p:nvPr/>
          </p:nvGrpSpPr>
          <p:grpSpPr>
            <a:xfrm>
              <a:off x="5276850" y="1310482"/>
              <a:ext cx="1638300" cy="1638300"/>
              <a:chOff x="4704555" y="1785938"/>
              <a:chExt cx="2782888" cy="278288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704555" y="1785938"/>
                <a:ext cx="2782888" cy="2782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934127" y="2015510"/>
                <a:ext cx="2323745" cy="2323745"/>
              </a:xfrm>
              <a:prstGeom prst="rect">
                <a:avLst/>
              </a:prstGeom>
              <a:solidFill>
                <a:srgbClr val="089D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5344425" y="1527643"/>
              <a:ext cx="1503149" cy="1194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44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818933" y="201039"/>
            <a:ext cx="1800493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课题研究的结论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18933" y="795125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The Conclusion Of Study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2" name="Group 17"/>
          <p:cNvGrpSpPr/>
          <p:nvPr/>
        </p:nvGrpSpPr>
        <p:grpSpPr>
          <a:xfrm>
            <a:off x="1479322" y="4508512"/>
            <a:ext cx="4050184" cy="1642418"/>
            <a:chOff x="1422808" y="4480802"/>
            <a:chExt cx="4050184" cy="1642418"/>
          </a:xfrm>
        </p:grpSpPr>
        <p:sp>
          <p:nvSpPr>
            <p:cNvPr id="23" name="Freeform 18"/>
            <p:cNvSpPr/>
            <p:nvPr/>
          </p:nvSpPr>
          <p:spPr bwMode="auto">
            <a:xfrm>
              <a:off x="1422808" y="5144439"/>
              <a:ext cx="1287255" cy="693650"/>
            </a:xfrm>
            <a:custGeom>
              <a:avLst/>
              <a:gdLst>
                <a:gd name="T0" fmla="*/ 0 w 772"/>
                <a:gd name="T1" fmla="*/ 171 h 416"/>
                <a:gd name="T2" fmla="*/ 623 w 772"/>
                <a:gd name="T3" fmla="*/ 0 h 416"/>
                <a:gd name="T4" fmla="*/ 772 w 772"/>
                <a:gd name="T5" fmla="*/ 104 h 416"/>
                <a:gd name="T6" fmla="*/ 636 w 772"/>
                <a:gd name="T7" fmla="*/ 416 h 416"/>
                <a:gd name="T8" fmla="*/ 553 w 772"/>
                <a:gd name="T9" fmla="*/ 386 h 416"/>
                <a:gd name="T10" fmla="*/ 80 w 772"/>
                <a:gd name="T11" fmla="*/ 198 h 416"/>
                <a:gd name="T12" fmla="*/ 0 w 772"/>
                <a:gd name="T13" fmla="*/ 17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2" h="416">
                  <a:moveTo>
                    <a:pt x="0" y="171"/>
                  </a:moveTo>
                  <a:lnTo>
                    <a:pt x="623" y="0"/>
                  </a:lnTo>
                  <a:lnTo>
                    <a:pt x="772" y="104"/>
                  </a:lnTo>
                  <a:lnTo>
                    <a:pt x="636" y="416"/>
                  </a:lnTo>
                  <a:lnTo>
                    <a:pt x="553" y="386"/>
                  </a:lnTo>
                  <a:lnTo>
                    <a:pt x="80" y="198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1449487" y="5357870"/>
              <a:ext cx="4023505" cy="765350"/>
            </a:xfrm>
            <a:custGeom>
              <a:avLst/>
              <a:gdLst>
                <a:gd name="T0" fmla="*/ 690 w 2665"/>
                <a:gd name="T1" fmla="*/ 318 h 507"/>
                <a:gd name="T2" fmla="*/ 0 w 2665"/>
                <a:gd name="T3" fmla="*/ 47 h 507"/>
                <a:gd name="T4" fmla="*/ 0 w 2665"/>
                <a:gd name="T5" fmla="*/ 129 h 507"/>
                <a:gd name="T6" fmla="*/ 639 w 2665"/>
                <a:gd name="T7" fmla="*/ 369 h 507"/>
                <a:gd name="T8" fmla="*/ 1627 w 2665"/>
                <a:gd name="T9" fmla="*/ 507 h 507"/>
                <a:gd name="T10" fmla="*/ 2665 w 2665"/>
                <a:gd name="T11" fmla="*/ 121 h 507"/>
                <a:gd name="T12" fmla="*/ 2663 w 2665"/>
                <a:gd name="T13" fmla="*/ 58 h 507"/>
                <a:gd name="T14" fmla="*/ 1258 w 2665"/>
                <a:gd name="T15" fmla="*/ 56 h 507"/>
                <a:gd name="T16" fmla="*/ 690 w 2665"/>
                <a:gd name="T17" fmla="*/ 31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5" h="507">
                  <a:moveTo>
                    <a:pt x="690" y="318"/>
                  </a:moveTo>
                  <a:cubicBezTo>
                    <a:pt x="690" y="318"/>
                    <a:pt x="300" y="0"/>
                    <a:pt x="0" y="47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352" y="107"/>
                    <a:pt x="639" y="369"/>
                  </a:cubicBezTo>
                  <a:cubicBezTo>
                    <a:pt x="1627" y="507"/>
                    <a:pt x="1627" y="507"/>
                    <a:pt x="1627" y="507"/>
                  </a:cubicBezTo>
                  <a:cubicBezTo>
                    <a:pt x="2665" y="121"/>
                    <a:pt x="2665" y="121"/>
                    <a:pt x="2665" y="121"/>
                  </a:cubicBezTo>
                  <a:cubicBezTo>
                    <a:pt x="2663" y="58"/>
                    <a:pt x="2663" y="58"/>
                    <a:pt x="2663" y="58"/>
                  </a:cubicBezTo>
                  <a:cubicBezTo>
                    <a:pt x="1258" y="56"/>
                    <a:pt x="1258" y="56"/>
                    <a:pt x="1258" y="56"/>
                  </a:cubicBezTo>
                  <a:lnTo>
                    <a:pt x="690" y="3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2483292" y="5279500"/>
              <a:ext cx="2984697" cy="738671"/>
            </a:xfrm>
            <a:custGeom>
              <a:avLst/>
              <a:gdLst>
                <a:gd name="T0" fmla="*/ 0 w 1790"/>
                <a:gd name="T1" fmla="*/ 335 h 443"/>
                <a:gd name="T2" fmla="*/ 851 w 1790"/>
                <a:gd name="T3" fmla="*/ 443 h 443"/>
                <a:gd name="T4" fmla="*/ 1790 w 1790"/>
                <a:gd name="T5" fmla="*/ 100 h 443"/>
                <a:gd name="T6" fmla="*/ 949 w 1790"/>
                <a:gd name="T7" fmla="*/ 0 h 443"/>
                <a:gd name="T8" fmla="*/ 0 w 1790"/>
                <a:gd name="T9" fmla="*/ 335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0" h="443">
                  <a:moveTo>
                    <a:pt x="0" y="335"/>
                  </a:moveTo>
                  <a:lnTo>
                    <a:pt x="851" y="443"/>
                  </a:lnTo>
                  <a:lnTo>
                    <a:pt x="1790" y="100"/>
                  </a:lnTo>
                  <a:lnTo>
                    <a:pt x="949" y="0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/>
          </p:nvSpPr>
          <p:spPr bwMode="auto">
            <a:xfrm>
              <a:off x="2483292" y="5279500"/>
              <a:ext cx="2943012" cy="636958"/>
            </a:xfrm>
            <a:custGeom>
              <a:avLst/>
              <a:gdLst>
                <a:gd name="T0" fmla="*/ 0 w 1765"/>
                <a:gd name="T1" fmla="*/ 335 h 382"/>
                <a:gd name="T2" fmla="*/ 825 w 1765"/>
                <a:gd name="T3" fmla="*/ 382 h 382"/>
                <a:gd name="T4" fmla="*/ 1765 w 1765"/>
                <a:gd name="T5" fmla="*/ 38 h 382"/>
                <a:gd name="T6" fmla="*/ 949 w 1765"/>
                <a:gd name="T7" fmla="*/ 0 h 382"/>
                <a:gd name="T8" fmla="*/ 0 w 1765"/>
                <a:gd name="T9" fmla="*/ 335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5" h="382">
                  <a:moveTo>
                    <a:pt x="0" y="335"/>
                  </a:moveTo>
                  <a:lnTo>
                    <a:pt x="825" y="382"/>
                  </a:lnTo>
                  <a:lnTo>
                    <a:pt x="1765" y="38"/>
                  </a:lnTo>
                  <a:lnTo>
                    <a:pt x="949" y="0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auto">
            <a:xfrm>
              <a:off x="2499967" y="5241150"/>
              <a:ext cx="2894656" cy="606944"/>
            </a:xfrm>
            <a:custGeom>
              <a:avLst/>
              <a:gdLst>
                <a:gd name="T0" fmla="*/ 1037 w 1917"/>
                <a:gd name="T1" fmla="*/ 25 h 402"/>
                <a:gd name="T2" fmla="*/ 1917 w 1917"/>
                <a:gd name="T3" fmla="*/ 0 h 402"/>
                <a:gd name="T4" fmla="*/ 906 w 1917"/>
                <a:gd name="T5" fmla="*/ 402 h 402"/>
                <a:gd name="T6" fmla="*/ 0 w 1917"/>
                <a:gd name="T7" fmla="*/ 390 h 402"/>
                <a:gd name="T8" fmla="*/ 1037 w 1917"/>
                <a:gd name="T9" fmla="*/ 2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402">
                  <a:moveTo>
                    <a:pt x="1037" y="25"/>
                  </a:moveTo>
                  <a:cubicBezTo>
                    <a:pt x="1037" y="25"/>
                    <a:pt x="1703" y="67"/>
                    <a:pt x="1917" y="0"/>
                  </a:cubicBezTo>
                  <a:cubicBezTo>
                    <a:pt x="906" y="402"/>
                    <a:pt x="906" y="402"/>
                    <a:pt x="906" y="402"/>
                  </a:cubicBezTo>
                  <a:cubicBezTo>
                    <a:pt x="0" y="390"/>
                    <a:pt x="0" y="390"/>
                    <a:pt x="0" y="390"/>
                  </a:cubicBezTo>
                  <a:lnTo>
                    <a:pt x="1037" y="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/>
          </p:nvSpPr>
          <p:spPr bwMode="auto">
            <a:xfrm>
              <a:off x="1442817" y="4647545"/>
              <a:ext cx="2622865" cy="1190544"/>
            </a:xfrm>
            <a:custGeom>
              <a:avLst/>
              <a:gdLst>
                <a:gd name="T0" fmla="*/ 689 w 1738"/>
                <a:gd name="T1" fmla="*/ 789 h 789"/>
                <a:gd name="T2" fmla="*/ 0 w 1738"/>
                <a:gd name="T3" fmla="*/ 465 h 789"/>
                <a:gd name="T4" fmla="*/ 1250 w 1738"/>
                <a:gd name="T5" fmla="*/ 0 h 789"/>
                <a:gd name="T6" fmla="*/ 1738 w 1738"/>
                <a:gd name="T7" fmla="*/ 419 h 789"/>
                <a:gd name="T8" fmla="*/ 689 w 1738"/>
                <a:gd name="T9" fmla="*/ 78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8" h="789">
                  <a:moveTo>
                    <a:pt x="689" y="789"/>
                  </a:moveTo>
                  <a:cubicBezTo>
                    <a:pt x="689" y="789"/>
                    <a:pt x="333" y="454"/>
                    <a:pt x="0" y="465"/>
                  </a:cubicBezTo>
                  <a:cubicBezTo>
                    <a:pt x="1250" y="0"/>
                    <a:pt x="1250" y="0"/>
                    <a:pt x="1250" y="0"/>
                  </a:cubicBezTo>
                  <a:cubicBezTo>
                    <a:pt x="1250" y="0"/>
                    <a:pt x="1647" y="17"/>
                    <a:pt x="1738" y="419"/>
                  </a:cubicBezTo>
                  <a:lnTo>
                    <a:pt x="689" y="78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/>
            <p:nvPr/>
          </p:nvSpPr>
          <p:spPr bwMode="auto">
            <a:xfrm>
              <a:off x="1456157" y="4552501"/>
              <a:ext cx="2609526" cy="1285588"/>
            </a:xfrm>
            <a:custGeom>
              <a:avLst/>
              <a:gdLst>
                <a:gd name="T0" fmla="*/ 680 w 1729"/>
                <a:gd name="T1" fmla="*/ 851 h 851"/>
                <a:gd name="T2" fmla="*/ 0 w 1729"/>
                <a:gd name="T3" fmla="*/ 479 h 851"/>
                <a:gd name="T4" fmla="*/ 1243 w 1729"/>
                <a:gd name="T5" fmla="*/ 0 h 851"/>
                <a:gd name="T6" fmla="*/ 1729 w 1729"/>
                <a:gd name="T7" fmla="*/ 481 h 851"/>
                <a:gd name="T8" fmla="*/ 680 w 1729"/>
                <a:gd name="T9" fmla="*/ 851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9" h="851">
                  <a:moveTo>
                    <a:pt x="680" y="851"/>
                  </a:moveTo>
                  <a:cubicBezTo>
                    <a:pt x="680" y="851"/>
                    <a:pt x="420" y="471"/>
                    <a:pt x="0" y="479"/>
                  </a:cubicBezTo>
                  <a:cubicBezTo>
                    <a:pt x="1243" y="0"/>
                    <a:pt x="1243" y="0"/>
                    <a:pt x="1243" y="0"/>
                  </a:cubicBezTo>
                  <a:cubicBezTo>
                    <a:pt x="1243" y="0"/>
                    <a:pt x="1574" y="109"/>
                    <a:pt x="1729" y="481"/>
                  </a:cubicBezTo>
                  <a:lnTo>
                    <a:pt x="680" y="85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5"/>
            <p:cNvSpPr/>
            <p:nvPr/>
          </p:nvSpPr>
          <p:spPr bwMode="auto">
            <a:xfrm>
              <a:off x="1532858" y="4480802"/>
              <a:ext cx="2532824" cy="1357287"/>
            </a:xfrm>
            <a:custGeom>
              <a:avLst/>
              <a:gdLst>
                <a:gd name="T0" fmla="*/ 629 w 1678"/>
                <a:gd name="T1" fmla="*/ 899 h 899"/>
                <a:gd name="T2" fmla="*/ 0 w 1678"/>
                <a:gd name="T3" fmla="*/ 434 h 899"/>
                <a:gd name="T4" fmla="*/ 1170 w 1678"/>
                <a:gd name="T5" fmla="*/ 0 h 899"/>
                <a:gd name="T6" fmla="*/ 1678 w 1678"/>
                <a:gd name="T7" fmla="*/ 529 h 899"/>
                <a:gd name="T8" fmla="*/ 629 w 1678"/>
                <a:gd name="T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8" h="899">
                  <a:moveTo>
                    <a:pt x="629" y="899"/>
                  </a:moveTo>
                  <a:cubicBezTo>
                    <a:pt x="629" y="899"/>
                    <a:pt x="499" y="428"/>
                    <a:pt x="0" y="434"/>
                  </a:cubicBezTo>
                  <a:cubicBezTo>
                    <a:pt x="1170" y="0"/>
                    <a:pt x="1170" y="0"/>
                    <a:pt x="1170" y="0"/>
                  </a:cubicBezTo>
                  <a:cubicBezTo>
                    <a:pt x="1170" y="0"/>
                    <a:pt x="1602" y="41"/>
                    <a:pt x="1678" y="529"/>
                  </a:cubicBezTo>
                  <a:lnTo>
                    <a:pt x="629" y="8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Rectangle 64"/>
            <p:cNvSpPr>
              <a:spLocks noChangeArrowheads="1"/>
            </p:cNvSpPr>
            <p:nvPr/>
          </p:nvSpPr>
          <p:spPr bwMode="auto">
            <a:xfrm>
              <a:off x="3925618" y="4635873"/>
              <a:ext cx="20009" cy="203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Oval 65"/>
            <p:cNvSpPr>
              <a:spLocks noChangeArrowheads="1"/>
            </p:cNvSpPr>
            <p:nvPr/>
          </p:nvSpPr>
          <p:spPr bwMode="auto">
            <a:xfrm>
              <a:off x="3903941" y="4815955"/>
              <a:ext cx="63362" cy="616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66"/>
            <p:cNvSpPr/>
            <p:nvPr/>
          </p:nvSpPr>
          <p:spPr bwMode="auto">
            <a:xfrm>
              <a:off x="3897272" y="4849304"/>
              <a:ext cx="45021" cy="135062"/>
            </a:xfrm>
            <a:custGeom>
              <a:avLst/>
              <a:gdLst>
                <a:gd name="T0" fmla="*/ 16 w 30"/>
                <a:gd name="T1" fmla="*/ 5 h 90"/>
                <a:gd name="T2" fmla="*/ 7 w 30"/>
                <a:gd name="T3" fmla="*/ 90 h 90"/>
                <a:gd name="T4" fmla="*/ 30 w 30"/>
                <a:gd name="T5" fmla="*/ 90 h 90"/>
                <a:gd name="T6" fmla="*/ 30 w 30"/>
                <a:gd name="T7" fmla="*/ 0 h 90"/>
                <a:gd name="T8" fmla="*/ 16 w 30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90">
                  <a:moveTo>
                    <a:pt x="16" y="5"/>
                  </a:moveTo>
                  <a:cubicBezTo>
                    <a:pt x="16" y="5"/>
                    <a:pt x="0" y="38"/>
                    <a:pt x="7" y="90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6" y="7"/>
                    <a:pt x="16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67"/>
            <p:cNvSpPr/>
            <p:nvPr/>
          </p:nvSpPr>
          <p:spPr bwMode="auto">
            <a:xfrm>
              <a:off x="3932288" y="4849304"/>
              <a:ext cx="45021" cy="135062"/>
            </a:xfrm>
            <a:custGeom>
              <a:avLst/>
              <a:gdLst>
                <a:gd name="T0" fmla="*/ 14 w 30"/>
                <a:gd name="T1" fmla="*/ 5 h 90"/>
                <a:gd name="T2" fmla="*/ 23 w 30"/>
                <a:gd name="T3" fmla="*/ 90 h 90"/>
                <a:gd name="T4" fmla="*/ 0 w 30"/>
                <a:gd name="T5" fmla="*/ 90 h 90"/>
                <a:gd name="T6" fmla="*/ 0 w 30"/>
                <a:gd name="T7" fmla="*/ 0 h 90"/>
                <a:gd name="T8" fmla="*/ 14 w 30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90">
                  <a:moveTo>
                    <a:pt x="14" y="5"/>
                  </a:moveTo>
                  <a:cubicBezTo>
                    <a:pt x="14" y="5"/>
                    <a:pt x="30" y="38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7"/>
                    <a:pt x="14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3" name="Freeform 31"/>
          <p:cNvSpPr>
            <a:spLocks noChangeArrowheads="1"/>
          </p:cNvSpPr>
          <p:nvPr/>
        </p:nvSpPr>
        <p:spPr bwMode="auto">
          <a:xfrm>
            <a:off x="3957119" y="2019040"/>
            <a:ext cx="525242" cy="615282"/>
          </a:xfrm>
          <a:custGeom>
            <a:avLst/>
            <a:gdLst>
              <a:gd name="connsiteX0" fmla="*/ 250032 w 500064"/>
              <a:gd name="connsiteY0" fmla="*/ 0 h 585788"/>
              <a:gd name="connsiteX1" fmla="*/ 500064 w 500064"/>
              <a:gd name="connsiteY1" fmla="*/ 250032 h 585788"/>
              <a:gd name="connsiteX2" fmla="*/ 250032 w 500064"/>
              <a:gd name="connsiteY2" fmla="*/ 500064 h 585788"/>
              <a:gd name="connsiteX3" fmla="*/ 239993 w 500064"/>
              <a:gd name="connsiteY3" fmla="*/ 499052 h 585788"/>
              <a:gd name="connsiteX4" fmla="*/ 138113 w 500064"/>
              <a:gd name="connsiteY4" fmla="*/ 585788 h 585788"/>
              <a:gd name="connsiteX5" fmla="*/ 127000 w 500064"/>
              <a:gd name="connsiteY5" fmla="*/ 465138 h 585788"/>
              <a:gd name="connsiteX6" fmla="*/ 131002 w 500064"/>
              <a:gd name="connsiteY6" fmla="*/ 465780 h 585788"/>
              <a:gd name="connsiteX7" fmla="*/ 73233 w 500064"/>
              <a:gd name="connsiteY7" fmla="*/ 426831 h 585788"/>
              <a:gd name="connsiteX8" fmla="*/ 0 w 500064"/>
              <a:gd name="connsiteY8" fmla="*/ 250032 h 585788"/>
              <a:gd name="connsiteX9" fmla="*/ 250032 w 500064"/>
              <a:gd name="connsiteY9" fmla="*/ 0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0064" h="585788">
                <a:moveTo>
                  <a:pt x="250032" y="0"/>
                </a:moveTo>
                <a:cubicBezTo>
                  <a:pt x="388121" y="0"/>
                  <a:pt x="500064" y="111943"/>
                  <a:pt x="500064" y="250032"/>
                </a:cubicBezTo>
                <a:cubicBezTo>
                  <a:pt x="500064" y="388121"/>
                  <a:pt x="388121" y="500064"/>
                  <a:pt x="250032" y="500064"/>
                </a:cubicBezTo>
                <a:lnTo>
                  <a:pt x="239993" y="499052"/>
                </a:lnTo>
                <a:lnTo>
                  <a:pt x="138113" y="585788"/>
                </a:lnTo>
                <a:lnTo>
                  <a:pt x="127000" y="465138"/>
                </a:lnTo>
                <a:lnTo>
                  <a:pt x="131002" y="465780"/>
                </a:lnTo>
                <a:lnTo>
                  <a:pt x="73233" y="426831"/>
                </a:lnTo>
                <a:cubicBezTo>
                  <a:pt x="27986" y="381585"/>
                  <a:pt x="0" y="319077"/>
                  <a:pt x="0" y="250032"/>
                </a:cubicBezTo>
                <a:cubicBezTo>
                  <a:pt x="0" y="111943"/>
                  <a:pt x="111943" y="0"/>
                  <a:pt x="250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4" name="Freeform 28"/>
          <p:cNvSpPr/>
          <p:nvPr/>
        </p:nvSpPr>
        <p:spPr bwMode="auto">
          <a:xfrm>
            <a:off x="4132201" y="2157438"/>
            <a:ext cx="66697" cy="281796"/>
          </a:xfrm>
          <a:custGeom>
            <a:avLst/>
            <a:gdLst>
              <a:gd name="T0" fmla="*/ 40 w 40"/>
              <a:gd name="T1" fmla="*/ 135 h 169"/>
              <a:gd name="T2" fmla="*/ 27 w 40"/>
              <a:gd name="T3" fmla="*/ 169 h 169"/>
              <a:gd name="T4" fmla="*/ 12 w 40"/>
              <a:gd name="T5" fmla="*/ 169 h 169"/>
              <a:gd name="T6" fmla="*/ 0 w 40"/>
              <a:gd name="T7" fmla="*/ 135 h 169"/>
              <a:gd name="T8" fmla="*/ 0 w 40"/>
              <a:gd name="T9" fmla="*/ 0 h 169"/>
              <a:gd name="T10" fmla="*/ 40 w 40"/>
              <a:gd name="T11" fmla="*/ 0 h 169"/>
              <a:gd name="T12" fmla="*/ 40 w 40"/>
              <a:gd name="T13" fmla="*/ 135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169">
                <a:moveTo>
                  <a:pt x="40" y="135"/>
                </a:moveTo>
                <a:lnTo>
                  <a:pt x="27" y="169"/>
                </a:lnTo>
                <a:lnTo>
                  <a:pt x="12" y="169"/>
                </a:lnTo>
                <a:lnTo>
                  <a:pt x="0" y="135"/>
                </a:lnTo>
                <a:lnTo>
                  <a:pt x="0" y="0"/>
                </a:lnTo>
                <a:lnTo>
                  <a:pt x="40" y="0"/>
                </a:lnTo>
                <a:lnTo>
                  <a:pt x="40" y="135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Freeform 29"/>
          <p:cNvSpPr/>
          <p:nvPr/>
        </p:nvSpPr>
        <p:spPr bwMode="auto">
          <a:xfrm>
            <a:off x="4132201" y="2107415"/>
            <a:ext cx="66697" cy="80037"/>
          </a:xfrm>
          <a:custGeom>
            <a:avLst/>
            <a:gdLst>
              <a:gd name="T0" fmla="*/ 44 w 44"/>
              <a:gd name="T1" fmla="*/ 32 h 54"/>
              <a:gd name="T2" fmla="*/ 22 w 44"/>
              <a:gd name="T3" fmla="*/ 54 h 54"/>
              <a:gd name="T4" fmla="*/ 22 w 44"/>
              <a:gd name="T5" fmla="*/ 54 h 54"/>
              <a:gd name="T6" fmla="*/ 0 w 44"/>
              <a:gd name="T7" fmla="*/ 32 h 54"/>
              <a:gd name="T8" fmla="*/ 0 w 44"/>
              <a:gd name="T9" fmla="*/ 12 h 54"/>
              <a:gd name="T10" fmla="*/ 22 w 44"/>
              <a:gd name="T11" fmla="*/ 2 h 54"/>
              <a:gd name="T12" fmla="*/ 22 w 44"/>
              <a:gd name="T13" fmla="*/ 2 h 54"/>
              <a:gd name="T14" fmla="*/ 44 w 44"/>
              <a:gd name="T15" fmla="*/ 12 h 54"/>
              <a:gd name="T16" fmla="*/ 44 w 44"/>
              <a:gd name="T17" fmla="*/ 3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54">
                <a:moveTo>
                  <a:pt x="44" y="32"/>
                </a:moveTo>
                <a:cubicBezTo>
                  <a:pt x="44" y="44"/>
                  <a:pt x="34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10" y="54"/>
                  <a:pt x="0" y="44"/>
                  <a:pt x="0" y="3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0"/>
                  <a:pt x="10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34" y="2"/>
                  <a:pt x="44" y="0"/>
                  <a:pt x="44" y="12"/>
                </a:cubicBezTo>
                <a:lnTo>
                  <a:pt x="44" y="32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Rectangle 30"/>
          <p:cNvSpPr>
            <a:spLocks noChangeArrowheads="1"/>
          </p:cNvSpPr>
          <p:nvPr/>
        </p:nvSpPr>
        <p:spPr bwMode="auto">
          <a:xfrm>
            <a:off x="4127198" y="2139096"/>
            <a:ext cx="73367" cy="70032"/>
          </a:xfrm>
          <a:prstGeom prst="rect">
            <a:avLst/>
          </a:pr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7" name="Freeform 31"/>
          <p:cNvSpPr/>
          <p:nvPr/>
        </p:nvSpPr>
        <p:spPr bwMode="auto">
          <a:xfrm>
            <a:off x="4150542" y="2429228"/>
            <a:ext cx="26679" cy="41686"/>
          </a:xfrm>
          <a:custGeom>
            <a:avLst/>
            <a:gdLst>
              <a:gd name="T0" fmla="*/ 0 w 17"/>
              <a:gd name="T1" fmla="*/ 5 h 27"/>
              <a:gd name="T2" fmla="*/ 6 w 17"/>
              <a:gd name="T3" fmla="*/ 21 h 27"/>
              <a:gd name="T4" fmla="*/ 17 w 17"/>
              <a:gd name="T5" fmla="*/ 6 h 27"/>
              <a:gd name="T6" fmla="*/ 0 w 17"/>
              <a:gd name="T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27">
                <a:moveTo>
                  <a:pt x="0" y="5"/>
                </a:moveTo>
                <a:cubicBezTo>
                  <a:pt x="0" y="5"/>
                  <a:pt x="4" y="18"/>
                  <a:pt x="6" y="21"/>
                </a:cubicBezTo>
                <a:cubicBezTo>
                  <a:pt x="8" y="25"/>
                  <a:pt x="11" y="27"/>
                  <a:pt x="17" y="6"/>
                </a:cubicBezTo>
                <a:cubicBezTo>
                  <a:pt x="17" y="6"/>
                  <a:pt x="10" y="0"/>
                  <a:pt x="0" y="5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8" name="Freeform 32"/>
          <p:cNvSpPr/>
          <p:nvPr/>
        </p:nvSpPr>
        <p:spPr bwMode="auto">
          <a:xfrm>
            <a:off x="4230579" y="2157438"/>
            <a:ext cx="66697" cy="281796"/>
          </a:xfrm>
          <a:custGeom>
            <a:avLst/>
            <a:gdLst>
              <a:gd name="T0" fmla="*/ 40 w 40"/>
              <a:gd name="T1" fmla="*/ 135 h 169"/>
              <a:gd name="T2" fmla="*/ 28 w 40"/>
              <a:gd name="T3" fmla="*/ 169 h 169"/>
              <a:gd name="T4" fmla="*/ 13 w 40"/>
              <a:gd name="T5" fmla="*/ 169 h 169"/>
              <a:gd name="T6" fmla="*/ 0 w 40"/>
              <a:gd name="T7" fmla="*/ 135 h 169"/>
              <a:gd name="T8" fmla="*/ 0 w 40"/>
              <a:gd name="T9" fmla="*/ 0 h 169"/>
              <a:gd name="T10" fmla="*/ 40 w 40"/>
              <a:gd name="T11" fmla="*/ 0 h 169"/>
              <a:gd name="T12" fmla="*/ 40 w 40"/>
              <a:gd name="T13" fmla="*/ 135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169">
                <a:moveTo>
                  <a:pt x="40" y="135"/>
                </a:moveTo>
                <a:lnTo>
                  <a:pt x="28" y="169"/>
                </a:lnTo>
                <a:lnTo>
                  <a:pt x="13" y="169"/>
                </a:lnTo>
                <a:lnTo>
                  <a:pt x="0" y="135"/>
                </a:lnTo>
                <a:lnTo>
                  <a:pt x="0" y="0"/>
                </a:lnTo>
                <a:lnTo>
                  <a:pt x="40" y="0"/>
                </a:lnTo>
                <a:lnTo>
                  <a:pt x="40" y="135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9" name="Freeform 33"/>
          <p:cNvSpPr/>
          <p:nvPr/>
        </p:nvSpPr>
        <p:spPr bwMode="auto">
          <a:xfrm>
            <a:off x="4230579" y="2107415"/>
            <a:ext cx="66697" cy="80037"/>
          </a:xfrm>
          <a:custGeom>
            <a:avLst/>
            <a:gdLst>
              <a:gd name="T0" fmla="*/ 44 w 44"/>
              <a:gd name="T1" fmla="*/ 32 h 54"/>
              <a:gd name="T2" fmla="*/ 22 w 44"/>
              <a:gd name="T3" fmla="*/ 54 h 54"/>
              <a:gd name="T4" fmla="*/ 22 w 44"/>
              <a:gd name="T5" fmla="*/ 54 h 54"/>
              <a:gd name="T6" fmla="*/ 0 w 44"/>
              <a:gd name="T7" fmla="*/ 32 h 54"/>
              <a:gd name="T8" fmla="*/ 0 w 44"/>
              <a:gd name="T9" fmla="*/ 12 h 54"/>
              <a:gd name="T10" fmla="*/ 22 w 44"/>
              <a:gd name="T11" fmla="*/ 2 h 54"/>
              <a:gd name="T12" fmla="*/ 22 w 44"/>
              <a:gd name="T13" fmla="*/ 2 h 54"/>
              <a:gd name="T14" fmla="*/ 44 w 44"/>
              <a:gd name="T15" fmla="*/ 12 h 54"/>
              <a:gd name="T16" fmla="*/ 44 w 44"/>
              <a:gd name="T17" fmla="*/ 3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54">
                <a:moveTo>
                  <a:pt x="44" y="32"/>
                </a:moveTo>
                <a:cubicBezTo>
                  <a:pt x="44" y="44"/>
                  <a:pt x="34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10" y="54"/>
                  <a:pt x="0" y="44"/>
                  <a:pt x="0" y="3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0"/>
                  <a:pt x="10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34" y="2"/>
                  <a:pt x="44" y="0"/>
                  <a:pt x="44" y="12"/>
                </a:cubicBezTo>
                <a:lnTo>
                  <a:pt x="44" y="32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4228912" y="2139096"/>
            <a:ext cx="73367" cy="70032"/>
          </a:xfrm>
          <a:prstGeom prst="rect">
            <a:avLst/>
          </a:pr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" name="Freeform 35"/>
          <p:cNvSpPr/>
          <p:nvPr/>
        </p:nvSpPr>
        <p:spPr bwMode="auto">
          <a:xfrm>
            <a:off x="4250588" y="2429228"/>
            <a:ext cx="26679" cy="41686"/>
          </a:xfrm>
          <a:custGeom>
            <a:avLst/>
            <a:gdLst>
              <a:gd name="T0" fmla="*/ 0 w 17"/>
              <a:gd name="T1" fmla="*/ 5 h 27"/>
              <a:gd name="T2" fmla="*/ 6 w 17"/>
              <a:gd name="T3" fmla="*/ 21 h 27"/>
              <a:gd name="T4" fmla="*/ 17 w 17"/>
              <a:gd name="T5" fmla="*/ 6 h 27"/>
              <a:gd name="T6" fmla="*/ 0 w 17"/>
              <a:gd name="T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27">
                <a:moveTo>
                  <a:pt x="0" y="5"/>
                </a:moveTo>
                <a:cubicBezTo>
                  <a:pt x="0" y="5"/>
                  <a:pt x="5" y="18"/>
                  <a:pt x="6" y="21"/>
                </a:cubicBezTo>
                <a:cubicBezTo>
                  <a:pt x="8" y="25"/>
                  <a:pt x="11" y="27"/>
                  <a:pt x="17" y="6"/>
                </a:cubicBezTo>
                <a:cubicBezTo>
                  <a:pt x="17" y="6"/>
                  <a:pt x="10" y="0"/>
                  <a:pt x="0" y="5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2" name="Freeform 36"/>
          <p:cNvSpPr/>
          <p:nvPr/>
        </p:nvSpPr>
        <p:spPr bwMode="auto">
          <a:xfrm>
            <a:off x="4293941" y="2152435"/>
            <a:ext cx="23344" cy="143399"/>
          </a:xfrm>
          <a:custGeom>
            <a:avLst/>
            <a:gdLst>
              <a:gd name="T0" fmla="*/ 1 w 16"/>
              <a:gd name="T1" fmla="*/ 1 h 95"/>
              <a:gd name="T2" fmla="*/ 14 w 16"/>
              <a:gd name="T3" fmla="*/ 11 h 95"/>
              <a:gd name="T4" fmla="*/ 14 w 16"/>
              <a:gd name="T5" fmla="*/ 89 h 95"/>
              <a:gd name="T6" fmla="*/ 10 w 16"/>
              <a:gd name="T7" fmla="*/ 95 h 95"/>
              <a:gd name="T8" fmla="*/ 10 w 16"/>
              <a:gd name="T9" fmla="*/ 33 h 95"/>
              <a:gd name="T10" fmla="*/ 5 w 16"/>
              <a:gd name="T11" fmla="*/ 26 h 95"/>
              <a:gd name="T12" fmla="*/ 0 w 16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95">
                <a:moveTo>
                  <a:pt x="1" y="1"/>
                </a:moveTo>
                <a:cubicBezTo>
                  <a:pt x="1" y="1"/>
                  <a:pt x="13" y="7"/>
                  <a:pt x="14" y="11"/>
                </a:cubicBezTo>
                <a:cubicBezTo>
                  <a:pt x="14" y="15"/>
                  <a:pt x="14" y="89"/>
                  <a:pt x="14" y="89"/>
                </a:cubicBezTo>
                <a:cubicBezTo>
                  <a:pt x="14" y="89"/>
                  <a:pt x="16" y="95"/>
                  <a:pt x="10" y="95"/>
                </a:cubicBezTo>
                <a:cubicBezTo>
                  <a:pt x="10" y="33"/>
                  <a:pt x="10" y="33"/>
                  <a:pt x="10" y="33"/>
                </a:cubicBez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" name="Freeform 41"/>
          <p:cNvSpPr>
            <a:spLocks noChangeArrowheads="1"/>
          </p:cNvSpPr>
          <p:nvPr/>
        </p:nvSpPr>
        <p:spPr bwMode="auto">
          <a:xfrm>
            <a:off x="3250131" y="4348439"/>
            <a:ext cx="887072" cy="1040475"/>
          </a:xfrm>
          <a:custGeom>
            <a:avLst/>
            <a:gdLst>
              <a:gd name="connsiteX0" fmla="*/ 422275 w 844550"/>
              <a:gd name="connsiteY0" fmla="*/ 0 h 990600"/>
              <a:gd name="connsiteX1" fmla="*/ 844550 w 844550"/>
              <a:gd name="connsiteY1" fmla="*/ 423069 h 990600"/>
              <a:gd name="connsiteX2" fmla="*/ 422275 w 844550"/>
              <a:gd name="connsiteY2" fmla="*/ 846138 h 990600"/>
              <a:gd name="connsiteX3" fmla="*/ 405694 w 844550"/>
              <a:gd name="connsiteY3" fmla="*/ 844464 h 990600"/>
              <a:gd name="connsiteX4" fmla="*/ 233363 w 844550"/>
              <a:gd name="connsiteY4" fmla="*/ 990600 h 990600"/>
              <a:gd name="connsiteX5" fmla="*/ 214489 w 844550"/>
              <a:gd name="connsiteY5" fmla="*/ 789281 h 990600"/>
              <a:gd name="connsiteX6" fmla="*/ 186177 w 844550"/>
              <a:gd name="connsiteY6" fmla="*/ 773885 h 990600"/>
              <a:gd name="connsiteX7" fmla="*/ 0 w 844550"/>
              <a:gd name="connsiteY7" fmla="*/ 423069 h 990600"/>
              <a:gd name="connsiteX8" fmla="*/ 422275 w 844550"/>
              <a:gd name="connsiteY8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4550" h="990600">
                <a:moveTo>
                  <a:pt x="422275" y="0"/>
                </a:moveTo>
                <a:cubicBezTo>
                  <a:pt x="655491" y="0"/>
                  <a:pt x="844550" y="189414"/>
                  <a:pt x="844550" y="423069"/>
                </a:cubicBezTo>
                <a:cubicBezTo>
                  <a:pt x="844550" y="656724"/>
                  <a:pt x="655491" y="846138"/>
                  <a:pt x="422275" y="846138"/>
                </a:cubicBezTo>
                <a:lnTo>
                  <a:pt x="405694" y="844464"/>
                </a:lnTo>
                <a:lnTo>
                  <a:pt x="233363" y="990600"/>
                </a:lnTo>
                <a:lnTo>
                  <a:pt x="214489" y="789281"/>
                </a:lnTo>
                <a:lnTo>
                  <a:pt x="186177" y="773885"/>
                </a:lnTo>
                <a:cubicBezTo>
                  <a:pt x="73851" y="697856"/>
                  <a:pt x="0" y="569104"/>
                  <a:pt x="0" y="423069"/>
                </a:cubicBezTo>
                <a:cubicBezTo>
                  <a:pt x="0" y="189414"/>
                  <a:pt x="189059" y="0"/>
                  <a:pt x="422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54" name="Freeform 42"/>
          <p:cNvSpPr>
            <a:spLocks noChangeArrowheads="1"/>
          </p:cNvSpPr>
          <p:nvPr/>
        </p:nvSpPr>
        <p:spPr bwMode="auto">
          <a:xfrm>
            <a:off x="4358971" y="4171692"/>
            <a:ext cx="581933" cy="678644"/>
          </a:xfrm>
          <a:custGeom>
            <a:avLst/>
            <a:gdLst>
              <a:gd name="connsiteX0" fmla="*/ 277019 w 554038"/>
              <a:gd name="connsiteY0" fmla="*/ 0 h 646113"/>
              <a:gd name="connsiteX1" fmla="*/ 554038 w 554038"/>
              <a:gd name="connsiteY1" fmla="*/ 276225 h 646113"/>
              <a:gd name="connsiteX2" fmla="*/ 277019 w 554038"/>
              <a:gd name="connsiteY2" fmla="*/ 552450 h 646113"/>
              <a:gd name="connsiteX3" fmla="*/ 266356 w 554038"/>
              <a:gd name="connsiteY3" fmla="*/ 551378 h 646113"/>
              <a:gd name="connsiteX4" fmla="*/ 152400 w 554038"/>
              <a:gd name="connsiteY4" fmla="*/ 646113 h 646113"/>
              <a:gd name="connsiteX5" fmla="*/ 141401 w 554038"/>
              <a:gd name="connsiteY5" fmla="*/ 515703 h 646113"/>
              <a:gd name="connsiteX6" fmla="*/ 122135 w 554038"/>
              <a:gd name="connsiteY6" fmla="*/ 505275 h 646113"/>
              <a:gd name="connsiteX7" fmla="*/ 0 w 554038"/>
              <a:gd name="connsiteY7" fmla="*/ 276225 h 646113"/>
              <a:gd name="connsiteX8" fmla="*/ 277019 w 554038"/>
              <a:gd name="connsiteY8" fmla="*/ 0 h 64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38" h="646113">
                <a:moveTo>
                  <a:pt x="277019" y="0"/>
                </a:moveTo>
                <a:cubicBezTo>
                  <a:pt x="430012" y="0"/>
                  <a:pt x="554038" y="123670"/>
                  <a:pt x="554038" y="276225"/>
                </a:cubicBezTo>
                <a:cubicBezTo>
                  <a:pt x="554038" y="428780"/>
                  <a:pt x="430012" y="552450"/>
                  <a:pt x="277019" y="552450"/>
                </a:cubicBezTo>
                <a:lnTo>
                  <a:pt x="266356" y="551378"/>
                </a:lnTo>
                <a:lnTo>
                  <a:pt x="152400" y="646113"/>
                </a:lnTo>
                <a:lnTo>
                  <a:pt x="141401" y="515703"/>
                </a:lnTo>
                <a:lnTo>
                  <a:pt x="122135" y="505275"/>
                </a:lnTo>
                <a:cubicBezTo>
                  <a:pt x="48448" y="455636"/>
                  <a:pt x="0" y="371572"/>
                  <a:pt x="0" y="276225"/>
                </a:cubicBezTo>
                <a:cubicBezTo>
                  <a:pt x="0" y="123670"/>
                  <a:pt x="124026" y="0"/>
                  <a:pt x="277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55" name="Freeform 43"/>
          <p:cNvSpPr>
            <a:spLocks noChangeArrowheads="1"/>
          </p:cNvSpPr>
          <p:nvPr/>
        </p:nvSpPr>
        <p:spPr bwMode="auto">
          <a:xfrm>
            <a:off x="4038825" y="3396337"/>
            <a:ext cx="701988" cy="820375"/>
          </a:xfrm>
          <a:custGeom>
            <a:avLst/>
            <a:gdLst>
              <a:gd name="connsiteX0" fmla="*/ 334169 w 668338"/>
              <a:gd name="connsiteY0" fmla="*/ 0 h 781050"/>
              <a:gd name="connsiteX1" fmla="*/ 668338 w 668338"/>
              <a:gd name="connsiteY1" fmla="*/ 334169 h 781050"/>
              <a:gd name="connsiteX2" fmla="*/ 334169 w 668338"/>
              <a:gd name="connsiteY2" fmla="*/ 668338 h 781050"/>
              <a:gd name="connsiteX3" fmla="*/ 318611 w 668338"/>
              <a:gd name="connsiteY3" fmla="*/ 666770 h 781050"/>
              <a:gd name="connsiteX4" fmla="*/ 182563 w 668338"/>
              <a:gd name="connsiteY4" fmla="*/ 781050 h 781050"/>
              <a:gd name="connsiteX5" fmla="*/ 168307 w 668338"/>
              <a:gd name="connsiteY5" fmla="*/ 622652 h 781050"/>
              <a:gd name="connsiteX6" fmla="*/ 147332 w 668338"/>
              <a:gd name="connsiteY6" fmla="*/ 611267 h 781050"/>
              <a:gd name="connsiteX7" fmla="*/ 0 w 668338"/>
              <a:gd name="connsiteY7" fmla="*/ 334169 h 781050"/>
              <a:gd name="connsiteX8" fmla="*/ 334169 w 668338"/>
              <a:gd name="connsiteY8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338" h="781050">
                <a:moveTo>
                  <a:pt x="334169" y="0"/>
                </a:moveTo>
                <a:cubicBezTo>
                  <a:pt x="518725" y="0"/>
                  <a:pt x="668338" y="149613"/>
                  <a:pt x="668338" y="334169"/>
                </a:cubicBezTo>
                <a:cubicBezTo>
                  <a:pt x="668338" y="518725"/>
                  <a:pt x="518725" y="668338"/>
                  <a:pt x="334169" y="668338"/>
                </a:cubicBezTo>
                <a:lnTo>
                  <a:pt x="318611" y="666770"/>
                </a:lnTo>
                <a:lnTo>
                  <a:pt x="182563" y="781050"/>
                </a:lnTo>
                <a:lnTo>
                  <a:pt x="168307" y="622652"/>
                </a:lnTo>
                <a:lnTo>
                  <a:pt x="147332" y="611267"/>
                </a:lnTo>
                <a:cubicBezTo>
                  <a:pt x="58443" y="551215"/>
                  <a:pt x="0" y="449517"/>
                  <a:pt x="0" y="334169"/>
                </a:cubicBezTo>
                <a:cubicBezTo>
                  <a:pt x="0" y="149613"/>
                  <a:pt x="149613" y="0"/>
                  <a:pt x="33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56" name="Freeform 44"/>
          <p:cNvSpPr>
            <a:spLocks noChangeArrowheads="1"/>
          </p:cNvSpPr>
          <p:nvPr/>
        </p:nvSpPr>
        <p:spPr bwMode="auto">
          <a:xfrm>
            <a:off x="3381858" y="2661002"/>
            <a:ext cx="701988" cy="820375"/>
          </a:xfrm>
          <a:custGeom>
            <a:avLst/>
            <a:gdLst>
              <a:gd name="connsiteX0" fmla="*/ 334169 w 668338"/>
              <a:gd name="connsiteY0" fmla="*/ 0 h 781050"/>
              <a:gd name="connsiteX1" fmla="*/ 668338 w 668338"/>
              <a:gd name="connsiteY1" fmla="*/ 334169 h 781050"/>
              <a:gd name="connsiteX2" fmla="*/ 334169 w 668338"/>
              <a:gd name="connsiteY2" fmla="*/ 668338 h 781050"/>
              <a:gd name="connsiteX3" fmla="*/ 320262 w 668338"/>
              <a:gd name="connsiteY3" fmla="*/ 666936 h 781050"/>
              <a:gd name="connsiteX4" fmla="*/ 184150 w 668338"/>
              <a:gd name="connsiteY4" fmla="*/ 781050 h 781050"/>
              <a:gd name="connsiteX5" fmla="*/ 169975 w 668338"/>
              <a:gd name="connsiteY5" fmla="*/ 623557 h 781050"/>
              <a:gd name="connsiteX6" fmla="*/ 147332 w 668338"/>
              <a:gd name="connsiteY6" fmla="*/ 611267 h 781050"/>
              <a:gd name="connsiteX7" fmla="*/ 0 w 668338"/>
              <a:gd name="connsiteY7" fmla="*/ 334169 h 781050"/>
              <a:gd name="connsiteX8" fmla="*/ 334169 w 668338"/>
              <a:gd name="connsiteY8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338" h="781050">
                <a:moveTo>
                  <a:pt x="334169" y="0"/>
                </a:moveTo>
                <a:cubicBezTo>
                  <a:pt x="518725" y="0"/>
                  <a:pt x="668338" y="149613"/>
                  <a:pt x="668338" y="334169"/>
                </a:cubicBezTo>
                <a:cubicBezTo>
                  <a:pt x="668338" y="518725"/>
                  <a:pt x="518725" y="668338"/>
                  <a:pt x="334169" y="668338"/>
                </a:cubicBezTo>
                <a:lnTo>
                  <a:pt x="320262" y="666936"/>
                </a:lnTo>
                <a:lnTo>
                  <a:pt x="184150" y="781050"/>
                </a:lnTo>
                <a:lnTo>
                  <a:pt x="169975" y="623557"/>
                </a:lnTo>
                <a:lnTo>
                  <a:pt x="147332" y="611267"/>
                </a:lnTo>
                <a:cubicBezTo>
                  <a:pt x="58443" y="551215"/>
                  <a:pt x="0" y="449517"/>
                  <a:pt x="0" y="334169"/>
                </a:cubicBezTo>
                <a:cubicBezTo>
                  <a:pt x="0" y="149613"/>
                  <a:pt x="149613" y="0"/>
                  <a:pt x="33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57" name="Freeform 45"/>
          <p:cNvSpPr>
            <a:spLocks noChangeArrowheads="1"/>
          </p:cNvSpPr>
          <p:nvPr/>
        </p:nvSpPr>
        <p:spPr bwMode="auto">
          <a:xfrm>
            <a:off x="4947573" y="3421349"/>
            <a:ext cx="555254" cy="650297"/>
          </a:xfrm>
          <a:custGeom>
            <a:avLst/>
            <a:gdLst>
              <a:gd name="connsiteX0" fmla="*/ 264319 w 528638"/>
              <a:gd name="connsiteY0" fmla="*/ 0 h 619125"/>
              <a:gd name="connsiteX1" fmla="*/ 528638 w 528638"/>
              <a:gd name="connsiteY1" fmla="*/ 264319 h 619125"/>
              <a:gd name="connsiteX2" fmla="*/ 264319 w 528638"/>
              <a:gd name="connsiteY2" fmla="*/ 528638 h 619125"/>
              <a:gd name="connsiteX3" fmla="*/ 252554 w 528638"/>
              <a:gd name="connsiteY3" fmla="*/ 527452 h 619125"/>
              <a:gd name="connsiteX4" fmla="*/ 144463 w 528638"/>
              <a:gd name="connsiteY4" fmla="*/ 619125 h 619125"/>
              <a:gd name="connsiteX5" fmla="*/ 133350 w 528638"/>
              <a:gd name="connsiteY5" fmla="*/ 493712 h 619125"/>
              <a:gd name="connsiteX6" fmla="*/ 136051 w 528638"/>
              <a:gd name="connsiteY6" fmla="*/ 494089 h 619125"/>
              <a:gd name="connsiteX7" fmla="*/ 116536 w 528638"/>
              <a:gd name="connsiteY7" fmla="*/ 483497 h 619125"/>
              <a:gd name="connsiteX8" fmla="*/ 0 w 528638"/>
              <a:gd name="connsiteY8" fmla="*/ 264319 h 619125"/>
              <a:gd name="connsiteX9" fmla="*/ 264319 w 528638"/>
              <a:gd name="connsiteY9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638" h="619125">
                <a:moveTo>
                  <a:pt x="264319" y="0"/>
                </a:moveTo>
                <a:cubicBezTo>
                  <a:pt x="410298" y="0"/>
                  <a:pt x="528638" y="118340"/>
                  <a:pt x="528638" y="264319"/>
                </a:cubicBezTo>
                <a:cubicBezTo>
                  <a:pt x="528638" y="410298"/>
                  <a:pt x="410298" y="528638"/>
                  <a:pt x="264319" y="528638"/>
                </a:cubicBezTo>
                <a:lnTo>
                  <a:pt x="252554" y="527452"/>
                </a:lnTo>
                <a:lnTo>
                  <a:pt x="144463" y="619125"/>
                </a:lnTo>
                <a:lnTo>
                  <a:pt x="133350" y="493712"/>
                </a:lnTo>
                <a:lnTo>
                  <a:pt x="136051" y="494089"/>
                </a:lnTo>
                <a:lnTo>
                  <a:pt x="116536" y="483497"/>
                </a:lnTo>
                <a:cubicBezTo>
                  <a:pt x="46227" y="435996"/>
                  <a:pt x="0" y="355556"/>
                  <a:pt x="0" y="264319"/>
                </a:cubicBezTo>
                <a:cubicBezTo>
                  <a:pt x="0" y="118340"/>
                  <a:pt x="118340" y="0"/>
                  <a:pt x="26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58" name="Freeform 46"/>
          <p:cNvSpPr>
            <a:spLocks noChangeArrowheads="1"/>
          </p:cNvSpPr>
          <p:nvPr/>
        </p:nvSpPr>
        <p:spPr bwMode="auto">
          <a:xfrm>
            <a:off x="2793256" y="2029046"/>
            <a:ext cx="555254" cy="651965"/>
          </a:xfrm>
          <a:custGeom>
            <a:avLst/>
            <a:gdLst>
              <a:gd name="connsiteX0" fmla="*/ 264319 w 528638"/>
              <a:gd name="connsiteY0" fmla="*/ 0 h 620713"/>
              <a:gd name="connsiteX1" fmla="*/ 528638 w 528638"/>
              <a:gd name="connsiteY1" fmla="*/ 265113 h 620713"/>
              <a:gd name="connsiteX2" fmla="*/ 412102 w 528638"/>
              <a:gd name="connsiteY2" fmla="*/ 484949 h 620713"/>
              <a:gd name="connsiteX3" fmla="*/ 393569 w 528638"/>
              <a:gd name="connsiteY3" fmla="*/ 495039 h 620713"/>
              <a:gd name="connsiteX4" fmla="*/ 381001 w 528638"/>
              <a:gd name="connsiteY4" fmla="*/ 620713 h 620713"/>
              <a:gd name="connsiteX5" fmla="*/ 275687 w 528638"/>
              <a:gd name="connsiteY5" fmla="*/ 529077 h 620713"/>
              <a:gd name="connsiteX6" fmla="*/ 264319 w 528638"/>
              <a:gd name="connsiteY6" fmla="*/ 530226 h 620713"/>
              <a:gd name="connsiteX7" fmla="*/ 0 w 528638"/>
              <a:gd name="connsiteY7" fmla="*/ 265113 h 620713"/>
              <a:gd name="connsiteX8" fmla="*/ 264319 w 528638"/>
              <a:gd name="connsiteY8" fmla="*/ 0 h 62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8638" h="620713">
                <a:moveTo>
                  <a:pt x="264319" y="0"/>
                </a:moveTo>
                <a:cubicBezTo>
                  <a:pt x="410298" y="0"/>
                  <a:pt x="528638" y="118695"/>
                  <a:pt x="528638" y="265113"/>
                </a:cubicBezTo>
                <a:cubicBezTo>
                  <a:pt x="528638" y="356624"/>
                  <a:pt x="482412" y="437306"/>
                  <a:pt x="412102" y="484949"/>
                </a:cubicBezTo>
                <a:lnTo>
                  <a:pt x="393569" y="495039"/>
                </a:lnTo>
                <a:lnTo>
                  <a:pt x="381001" y="620713"/>
                </a:lnTo>
                <a:lnTo>
                  <a:pt x="275687" y="529077"/>
                </a:lnTo>
                <a:lnTo>
                  <a:pt x="264319" y="530226"/>
                </a:lnTo>
                <a:cubicBezTo>
                  <a:pt x="118340" y="530226"/>
                  <a:pt x="0" y="411531"/>
                  <a:pt x="0" y="265113"/>
                </a:cubicBezTo>
                <a:cubicBezTo>
                  <a:pt x="0" y="118695"/>
                  <a:pt x="118340" y="0"/>
                  <a:pt x="26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59" name="Freeform 47"/>
          <p:cNvSpPr>
            <a:spLocks noChangeArrowheads="1"/>
          </p:cNvSpPr>
          <p:nvPr/>
        </p:nvSpPr>
        <p:spPr bwMode="auto">
          <a:xfrm>
            <a:off x="1999559" y="2319178"/>
            <a:ext cx="556922" cy="650298"/>
          </a:xfrm>
          <a:custGeom>
            <a:avLst/>
            <a:gdLst>
              <a:gd name="connsiteX0" fmla="*/ 265113 w 530226"/>
              <a:gd name="connsiteY0" fmla="*/ 0 h 619126"/>
              <a:gd name="connsiteX1" fmla="*/ 530226 w 530226"/>
              <a:gd name="connsiteY1" fmla="*/ 264319 h 619126"/>
              <a:gd name="connsiteX2" fmla="*/ 413340 w 530226"/>
              <a:gd name="connsiteY2" fmla="*/ 483496 h 619126"/>
              <a:gd name="connsiteX3" fmla="*/ 394141 w 530226"/>
              <a:gd name="connsiteY3" fmla="*/ 493887 h 619126"/>
              <a:gd name="connsiteX4" fmla="*/ 395288 w 530226"/>
              <a:gd name="connsiteY4" fmla="*/ 493713 h 619126"/>
              <a:gd name="connsiteX5" fmla="*/ 384176 w 530226"/>
              <a:gd name="connsiteY5" fmla="*/ 619126 h 619126"/>
              <a:gd name="connsiteX6" fmla="*/ 274710 w 530226"/>
              <a:gd name="connsiteY6" fmla="*/ 527674 h 619126"/>
              <a:gd name="connsiteX7" fmla="*/ 265113 w 530226"/>
              <a:gd name="connsiteY7" fmla="*/ 528638 h 619126"/>
              <a:gd name="connsiteX8" fmla="*/ 0 w 530226"/>
              <a:gd name="connsiteY8" fmla="*/ 264319 h 619126"/>
              <a:gd name="connsiteX9" fmla="*/ 265113 w 530226"/>
              <a:gd name="connsiteY9" fmla="*/ 0 h 61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0226" h="619126">
                <a:moveTo>
                  <a:pt x="265113" y="0"/>
                </a:moveTo>
                <a:cubicBezTo>
                  <a:pt x="411531" y="0"/>
                  <a:pt x="530226" y="118340"/>
                  <a:pt x="530226" y="264319"/>
                </a:cubicBezTo>
                <a:cubicBezTo>
                  <a:pt x="530226" y="355556"/>
                  <a:pt x="483861" y="435996"/>
                  <a:pt x="413340" y="483496"/>
                </a:cubicBezTo>
                <a:lnTo>
                  <a:pt x="394141" y="493887"/>
                </a:lnTo>
                <a:lnTo>
                  <a:pt x="395288" y="493713"/>
                </a:lnTo>
                <a:lnTo>
                  <a:pt x="384176" y="619126"/>
                </a:lnTo>
                <a:lnTo>
                  <a:pt x="274710" y="527674"/>
                </a:lnTo>
                <a:lnTo>
                  <a:pt x="265113" y="528638"/>
                </a:lnTo>
                <a:cubicBezTo>
                  <a:pt x="118695" y="528638"/>
                  <a:pt x="0" y="410298"/>
                  <a:pt x="0" y="264319"/>
                </a:cubicBezTo>
                <a:cubicBezTo>
                  <a:pt x="0" y="118340"/>
                  <a:pt x="118695" y="0"/>
                  <a:pt x="26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61" name="Freeform 48"/>
          <p:cNvSpPr>
            <a:spLocks noChangeArrowheads="1"/>
          </p:cNvSpPr>
          <p:nvPr/>
        </p:nvSpPr>
        <p:spPr bwMode="auto">
          <a:xfrm>
            <a:off x="1642730" y="3044510"/>
            <a:ext cx="555254" cy="650297"/>
          </a:xfrm>
          <a:custGeom>
            <a:avLst/>
            <a:gdLst>
              <a:gd name="connsiteX0" fmla="*/ 264319 w 528638"/>
              <a:gd name="connsiteY0" fmla="*/ 0 h 619125"/>
              <a:gd name="connsiteX1" fmla="*/ 528638 w 528638"/>
              <a:gd name="connsiteY1" fmla="*/ 264319 h 619125"/>
              <a:gd name="connsiteX2" fmla="*/ 412102 w 528638"/>
              <a:gd name="connsiteY2" fmla="*/ 483496 h 619125"/>
              <a:gd name="connsiteX3" fmla="*/ 395242 w 528638"/>
              <a:gd name="connsiteY3" fmla="*/ 492648 h 619125"/>
              <a:gd name="connsiteX4" fmla="*/ 384176 w 528638"/>
              <a:gd name="connsiteY4" fmla="*/ 619125 h 619125"/>
              <a:gd name="connsiteX5" fmla="*/ 274622 w 528638"/>
              <a:gd name="connsiteY5" fmla="*/ 527599 h 619125"/>
              <a:gd name="connsiteX6" fmla="*/ 264319 w 528638"/>
              <a:gd name="connsiteY6" fmla="*/ 528638 h 619125"/>
              <a:gd name="connsiteX7" fmla="*/ 0 w 528638"/>
              <a:gd name="connsiteY7" fmla="*/ 264319 h 619125"/>
              <a:gd name="connsiteX8" fmla="*/ 264319 w 528638"/>
              <a:gd name="connsiteY8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8638" h="619125">
                <a:moveTo>
                  <a:pt x="264319" y="0"/>
                </a:moveTo>
                <a:cubicBezTo>
                  <a:pt x="410298" y="0"/>
                  <a:pt x="528638" y="118340"/>
                  <a:pt x="528638" y="264319"/>
                </a:cubicBezTo>
                <a:cubicBezTo>
                  <a:pt x="528638" y="355556"/>
                  <a:pt x="482412" y="435996"/>
                  <a:pt x="412102" y="483496"/>
                </a:cubicBezTo>
                <a:lnTo>
                  <a:pt x="395242" y="492648"/>
                </a:lnTo>
                <a:lnTo>
                  <a:pt x="384176" y="619125"/>
                </a:lnTo>
                <a:lnTo>
                  <a:pt x="274622" y="527599"/>
                </a:lnTo>
                <a:lnTo>
                  <a:pt x="264319" y="528638"/>
                </a:lnTo>
                <a:cubicBezTo>
                  <a:pt x="118340" y="528638"/>
                  <a:pt x="0" y="410298"/>
                  <a:pt x="0" y="264319"/>
                </a:cubicBezTo>
                <a:cubicBezTo>
                  <a:pt x="0" y="118340"/>
                  <a:pt x="118340" y="0"/>
                  <a:pt x="26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62" name="Freeform 49"/>
          <p:cNvSpPr>
            <a:spLocks noChangeArrowheads="1"/>
          </p:cNvSpPr>
          <p:nvPr/>
        </p:nvSpPr>
        <p:spPr bwMode="auto">
          <a:xfrm>
            <a:off x="3285147" y="3614771"/>
            <a:ext cx="555254" cy="650297"/>
          </a:xfrm>
          <a:custGeom>
            <a:avLst/>
            <a:gdLst>
              <a:gd name="connsiteX0" fmla="*/ 264319 w 528638"/>
              <a:gd name="connsiteY0" fmla="*/ 0 h 619125"/>
              <a:gd name="connsiteX1" fmla="*/ 528638 w 528638"/>
              <a:gd name="connsiteY1" fmla="*/ 264319 h 619125"/>
              <a:gd name="connsiteX2" fmla="*/ 412102 w 528638"/>
              <a:gd name="connsiteY2" fmla="*/ 483496 h 619125"/>
              <a:gd name="connsiteX3" fmla="*/ 392587 w 528638"/>
              <a:gd name="connsiteY3" fmla="*/ 494089 h 619125"/>
              <a:gd name="connsiteX4" fmla="*/ 395287 w 528638"/>
              <a:gd name="connsiteY4" fmla="*/ 493712 h 619125"/>
              <a:gd name="connsiteX5" fmla="*/ 384175 w 528638"/>
              <a:gd name="connsiteY5" fmla="*/ 619125 h 619125"/>
              <a:gd name="connsiteX6" fmla="*/ 276083 w 528638"/>
              <a:gd name="connsiteY6" fmla="*/ 527452 h 619125"/>
              <a:gd name="connsiteX7" fmla="*/ 264319 w 528638"/>
              <a:gd name="connsiteY7" fmla="*/ 528638 h 619125"/>
              <a:gd name="connsiteX8" fmla="*/ 0 w 528638"/>
              <a:gd name="connsiteY8" fmla="*/ 264319 h 619125"/>
              <a:gd name="connsiteX9" fmla="*/ 264319 w 528638"/>
              <a:gd name="connsiteY9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638" h="619125">
                <a:moveTo>
                  <a:pt x="264319" y="0"/>
                </a:moveTo>
                <a:cubicBezTo>
                  <a:pt x="410298" y="0"/>
                  <a:pt x="528638" y="118340"/>
                  <a:pt x="528638" y="264319"/>
                </a:cubicBezTo>
                <a:cubicBezTo>
                  <a:pt x="528638" y="355556"/>
                  <a:pt x="482412" y="435996"/>
                  <a:pt x="412102" y="483496"/>
                </a:cubicBezTo>
                <a:lnTo>
                  <a:pt x="392587" y="494089"/>
                </a:lnTo>
                <a:lnTo>
                  <a:pt x="395287" y="493712"/>
                </a:lnTo>
                <a:lnTo>
                  <a:pt x="384175" y="619125"/>
                </a:lnTo>
                <a:lnTo>
                  <a:pt x="276083" y="527452"/>
                </a:lnTo>
                <a:lnTo>
                  <a:pt x="264319" y="528638"/>
                </a:lnTo>
                <a:cubicBezTo>
                  <a:pt x="118340" y="528638"/>
                  <a:pt x="0" y="410298"/>
                  <a:pt x="0" y="264319"/>
                </a:cubicBezTo>
                <a:cubicBezTo>
                  <a:pt x="0" y="118340"/>
                  <a:pt x="118340" y="0"/>
                  <a:pt x="26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63" name="Freeform 50"/>
          <p:cNvSpPr>
            <a:spLocks noChangeArrowheads="1"/>
          </p:cNvSpPr>
          <p:nvPr/>
        </p:nvSpPr>
        <p:spPr bwMode="auto">
          <a:xfrm>
            <a:off x="1642730" y="3788183"/>
            <a:ext cx="555254" cy="650297"/>
          </a:xfrm>
          <a:custGeom>
            <a:avLst/>
            <a:gdLst>
              <a:gd name="connsiteX0" fmla="*/ 264319 w 528638"/>
              <a:gd name="connsiteY0" fmla="*/ 0 h 619125"/>
              <a:gd name="connsiteX1" fmla="*/ 528638 w 528638"/>
              <a:gd name="connsiteY1" fmla="*/ 264319 h 619125"/>
              <a:gd name="connsiteX2" fmla="*/ 412102 w 528638"/>
              <a:gd name="connsiteY2" fmla="*/ 483496 h 619125"/>
              <a:gd name="connsiteX3" fmla="*/ 392587 w 528638"/>
              <a:gd name="connsiteY3" fmla="*/ 494089 h 619125"/>
              <a:gd name="connsiteX4" fmla="*/ 395288 w 528638"/>
              <a:gd name="connsiteY4" fmla="*/ 493712 h 619125"/>
              <a:gd name="connsiteX5" fmla="*/ 384176 w 528638"/>
              <a:gd name="connsiteY5" fmla="*/ 619125 h 619125"/>
              <a:gd name="connsiteX6" fmla="*/ 276084 w 528638"/>
              <a:gd name="connsiteY6" fmla="*/ 527452 h 619125"/>
              <a:gd name="connsiteX7" fmla="*/ 264319 w 528638"/>
              <a:gd name="connsiteY7" fmla="*/ 528638 h 619125"/>
              <a:gd name="connsiteX8" fmla="*/ 0 w 528638"/>
              <a:gd name="connsiteY8" fmla="*/ 264319 h 619125"/>
              <a:gd name="connsiteX9" fmla="*/ 264319 w 528638"/>
              <a:gd name="connsiteY9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638" h="619125">
                <a:moveTo>
                  <a:pt x="264319" y="0"/>
                </a:moveTo>
                <a:cubicBezTo>
                  <a:pt x="410298" y="0"/>
                  <a:pt x="528638" y="118340"/>
                  <a:pt x="528638" y="264319"/>
                </a:cubicBezTo>
                <a:cubicBezTo>
                  <a:pt x="528638" y="355556"/>
                  <a:pt x="482412" y="435996"/>
                  <a:pt x="412102" y="483496"/>
                </a:cubicBezTo>
                <a:lnTo>
                  <a:pt x="392587" y="494089"/>
                </a:lnTo>
                <a:lnTo>
                  <a:pt x="395288" y="493712"/>
                </a:lnTo>
                <a:lnTo>
                  <a:pt x="384176" y="619125"/>
                </a:lnTo>
                <a:lnTo>
                  <a:pt x="276084" y="527452"/>
                </a:lnTo>
                <a:lnTo>
                  <a:pt x="264319" y="528638"/>
                </a:lnTo>
                <a:cubicBezTo>
                  <a:pt x="118340" y="528638"/>
                  <a:pt x="0" y="410298"/>
                  <a:pt x="0" y="264319"/>
                </a:cubicBezTo>
                <a:cubicBezTo>
                  <a:pt x="0" y="118340"/>
                  <a:pt x="118340" y="0"/>
                  <a:pt x="26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65" name="Freeform 51"/>
          <p:cNvSpPr>
            <a:spLocks noChangeArrowheads="1"/>
          </p:cNvSpPr>
          <p:nvPr/>
        </p:nvSpPr>
        <p:spPr bwMode="auto">
          <a:xfrm>
            <a:off x="2324709" y="3731491"/>
            <a:ext cx="775355" cy="907081"/>
          </a:xfrm>
          <a:custGeom>
            <a:avLst/>
            <a:gdLst>
              <a:gd name="connsiteX0" fmla="*/ 369094 w 738188"/>
              <a:gd name="connsiteY0" fmla="*/ 0 h 863600"/>
              <a:gd name="connsiteX1" fmla="*/ 738188 w 738188"/>
              <a:gd name="connsiteY1" fmla="*/ 369094 h 863600"/>
              <a:gd name="connsiteX2" fmla="*/ 575458 w 738188"/>
              <a:gd name="connsiteY2" fmla="*/ 675153 h 863600"/>
              <a:gd name="connsiteX3" fmla="*/ 552259 w 738188"/>
              <a:gd name="connsiteY3" fmla="*/ 687745 h 863600"/>
              <a:gd name="connsiteX4" fmla="*/ 534988 w 738188"/>
              <a:gd name="connsiteY4" fmla="*/ 863600 h 863600"/>
              <a:gd name="connsiteX5" fmla="*/ 384780 w 738188"/>
              <a:gd name="connsiteY5" fmla="*/ 736607 h 863600"/>
              <a:gd name="connsiteX6" fmla="*/ 369094 w 738188"/>
              <a:gd name="connsiteY6" fmla="*/ 738188 h 863600"/>
              <a:gd name="connsiteX7" fmla="*/ 0 w 738188"/>
              <a:gd name="connsiteY7" fmla="*/ 369094 h 863600"/>
              <a:gd name="connsiteX8" fmla="*/ 369094 w 738188"/>
              <a:gd name="connsiteY8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188" h="863600">
                <a:moveTo>
                  <a:pt x="369094" y="0"/>
                </a:moveTo>
                <a:cubicBezTo>
                  <a:pt x="572939" y="0"/>
                  <a:pt x="738188" y="165249"/>
                  <a:pt x="738188" y="369094"/>
                </a:cubicBezTo>
                <a:cubicBezTo>
                  <a:pt x="738188" y="496497"/>
                  <a:pt x="673638" y="608824"/>
                  <a:pt x="575458" y="675153"/>
                </a:cubicBezTo>
                <a:lnTo>
                  <a:pt x="552259" y="687745"/>
                </a:lnTo>
                <a:lnTo>
                  <a:pt x="534988" y="863600"/>
                </a:lnTo>
                <a:lnTo>
                  <a:pt x="384780" y="736607"/>
                </a:lnTo>
                <a:lnTo>
                  <a:pt x="369094" y="738188"/>
                </a:lnTo>
                <a:cubicBezTo>
                  <a:pt x="165249" y="738188"/>
                  <a:pt x="0" y="572939"/>
                  <a:pt x="0" y="369094"/>
                </a:cubicBezTo>
                <a:cubicBezTo>
                  <a:pt x="0" y="165249"/>
                  <a:pt x="165249" y="0"/>
                  <a:pt x="369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66" name="Freeform 52"/>
          <p:cNvSpPr>
            <a:spLocks noChangeArrowheads="1"/>
          </p:cNvSpPr>
          <p:nvPr/>
        </p:nvSpPr>
        <p:spPr bwMode="auto">
          <a:xfrm>
            <a:off x="2546476" y="2926122"/>
            <a:ext cx="641960" cy="752011"/>
          </a:xfrm>
          <a:custGeom>
            <a:avLst/>
            <a:gdLst>
              <a:gd name="connsiteX0" fmla="*/ 305594 w 611188"/>
              <a:gd name="connsiteY0" fmla="*/ 0 h 715963"/>
              <a:gd name="connsiteX1" fmla="*/ 611188 w 611188"/>
              <a:gd name="connsiteY1" fmla="*/ 305594 h 715963"/>
              <a:gd name="connsiteX2" fmla="*/ 476455 w 611188"/>
              <a:gd name="connsiteY2" fmla="*/ 558997 h 715963"/>
              <a:gd name="connsiteX3" fmla="*/ 455577 w 611188"/>
              <a:gd name="connsiteY3" fmla="*/ 570330 h 715963"/>
              <a:gd name="connsiteX4" fmla="*/ 442913 w 611188"/>
              <a:gd name="connsiteY4" fmla="*/ 715963 h 715963"/>
              <a:gd name="connsiteX5" fmla="*/ 317651 w 611188"/>
              <a:gd name="connsiteY5" fmla="*/ 609973 h 715963"/>
              <a:gd name="connsiteX6" fmla="*/ 305594 w 611188"/>
              <a:gd name="connsiteY6" fmla="*/ 611188 h 715963"/>
              <a:gd name="connsiteX7" fmla="*/ 0 w 611188"/>
              <a:gd name="connsiteY7" fmla="*/ 305594 h 715963"/>
              <a:gd name="connsiteX8" fmla="*/ 305594 w 611188"/>
              <a:gd name="connsiteY8" fmla="*/ 0 h 71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188" h="715963">
                <a:moveTo>
                  <a:pt x="305594" y="0"/>
                </a:moveTo>
                <a:cubicBezTo>
                  <a:pt x="474369" y="0"/>
                  <a:pt x="611188" y="136819"/>
                  <a:pt x="611188" y="305594"/>
                </a:cubicBezTo>
                <a:cubicBezTo>
                  <a:pt x="611188" y="411079"/>
                  <a:pt x="557743" y="504080"/>
                  <a:pt x="476455" y="558997"/>
                </a:cubicBezTo>
                <a:lnTo>
                  <a:pt x="455577" y="570330"/>
                </a:lnTo>
                <a:lnTo>
                  <a:pt x="442913" y="715963"/>
                </a:lnTo>
                <a:lnTo>
                  <a:pt x="317651" y="609973"/>
                </a:lnTo>
                <a:lnTo>
                  <a:pt x="305594" y="611188"/>
                </a:lnTo>
                <a:cubicBezTo>
                  <a:pt x="136819" y="611188"/>
                  <a:pt x="0" y="474369"/>
                  <a:pt x="0" y="305594"/>
                </a:cubicBezTo>
                <a:cubicBezTo>
                  <a:pt x="0" y="136819"/>
                  <a:pt x="136819" y="0"/>
                  <a:pt x="3055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67" name="Freeform 53"/>
          <p:cNvSpPr>
            <a:spLocks noChangeArrowheads="1"/>
          </p:cNvSpPr>
          <p:nvPr/>
        </p:nvSpPr>
        <p:spPr bwMode="auto">
          <a:xfrm>
            <a:off x="4418998" y="2554286"/>
            <a:ext cx="665305" cy="780357"/>
          </a:xfrm>
          <a:custGeom>
            <a:avLst/>
            <a:gdLst>
              <a:gd name="connsiteX0" fmla="*/ 316707 w 633414"/>
              <a:gd name="connsiteY0" fmla="*/ 0 h 742950"/>
              <a:gd name="connsiteX1" fmla="*/ 633414 w 633414"/>
              <a:gd name="connsiteY1" fmla="*/ 317500 h 742950"/>
              <a:gd name="connsiteX2" fmla="*/ 316707 w 633414"/>
              <a:gd name="connsiteY2" fmla="*/ 635000 h 742950"/>
              <a:gd name="connsiteX3" fmla="*/ 301665 w 633414"/>
              <a:gd name="connsiteY3" fmla="*/ 633480 h 742950"/>
              <a:gd name="connsiteX4" fmla="*/ 173037 w 633414"/>
              <a:gd name="connsiteY4" fmla="*/ 742950 h 742950"/>
              <a:gd name="connsiteX5" fmla="*/ 160467 w 633414"/>
              <a:gd name="connsiteY5" fmla="*/ 592113 h 742950"/>
              <a:gd name="connsiteX6" fmla="*/ 139633 w 633414"/>
              <a:gd name="connsiteY6" fmla="*/ 580776 h 742950"/>
              <a:gd name="connsiteX7" fmla="*/ 0 w 633414"/>
              <a:gd name="connsiteY7" fmla="*/ 317500 h 742950"/>
              <a:gd name="connsiteX8" fmla="*/ 316707 w 633414"/>
              <a:gd name="connsiteY8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414" h="742950">
                <a:moveTo>
                  <a:pt x="316707" y="0"/>
                </a:moveTo>
                <a:cubicBezTo>
                  <a:pt x="491619" y="0"/>
                  <a:pt x="633414" y="142150"/>
                  <a:pt x="633414" y="317500"/>
                </a:cubicBezTo>
                <a:cubicBezTo>
                  <a:pt x="633414" y="492850"/>
                  <a:pt x="491619" y="635000"/>
                  <a:pt x="316707" y="635000"/>
                </a:cubicBezTo>
                <a:lnTo>
                  <a:pt x="301665" y="633480"/>
                </a:lnTo>
                <a:lnTo>
                  <a:pt x="173037" y="742950"/>
                </a:lnTo>
                <a:lnTo>
                  <a:pt x="160467" y="592113"/>
                </a:lnTo>
                <a:lnTo>
                  <a:pt x="139633" y="580776"/>
                </a:lnTo>
                <a:cubicBezTo>
                  <a:pt x="55389" y="523719"/>
                  <a:pt x="0" y="427094"/>
                  <a:pt x="0" y="317500"/>
                </a:cubicBezTo>
                <a:cubicBezTo>
                  <a:pt x="0" y="142150"/>
                  <a:pt x="141795" y="0"/>
                  <a:pt x="3167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68" name="Freeform 63"/>
          <p:cNvSpPr/>
          <p:nvPr/>
        </p:nvSpPr>
        <p:spPr bwMode="auto">
          <a:xfrm>
            <a:off x="3391863" y="4533523"/>
            <a:ext cx="615282" cy="276793"/>
          </a:xfrm>
          <a:custGeom>
            <a:avLst/>
            <a:gdLst>
              <a:gd name="T0" fmla="*/ 183 w 369"/>
              <a:gd name="T1" fmla="*/ 166 h 166"/>
              <a:gd name="T2" fmla="*/ 0 w 369"/>
              <a:gd name="T3" fmla="*/ 84 h 166"/>
              <a:gd name="T4" fmla="*/ 188 w 369"/>
              <a:gd name="T5" fmla="*/ 0 h 166"/>
              <a:gd name="T6" fmla="*/ 369 w 369"/>
              <a:gd name="T7" fmla="*/ 81 h 166"/>
              <a:gd name="T8" fmla="*/ 183 w 369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166">
                <a:moveTo>
                  <a:pt x="183" y="166"/>
                </a:moveTo>
                <a:lnTo>
                  <a:pt x="0" y="84"/>
                </a:lnTo>
                <a:lnTo>
                  <a:pt x="188" y="0"/>
                </a:lnTo>
                <a:lnTo>
                  <a:pt x="369" y="81"/>
                </a:lnTo>
                <a:lnTo>
                  <a:pt x="183" y="166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9" name="Freeform 68"/>
          <p:cNvSpPr/>
          <p:nvPr/>
        </p:nvSpPr>
        <p:spPr bwMode="auto">
          <a:xfrm>
            <a:off x="3513585" y="4755292"/>
            <a:ext cx="356830" cy="266789"/>
          </a:xfrm>
          <a:custGeom>
            <a:avLst/>
            <a:gdLst>
              <a:gd name="T0" fmla="*/ 236 w 236"/>
              <a:gd name="T1" fmla="*/ 0 h 177"/>
              <a:gd name="T2" fmla="*/ 118 w 236"/>
              <a:gd name="T3" fmla="*/ 56 h 177"/>
              <a:gd name="T4" fmla="*/ 0 w 236"/>
              <a:gd name="T5" fmla="*/ 0 h 177"/>
              <a:gd name="T6" fmla="*/ 0 w 236"/>
              <a:gd name="T7" fmla="*/ 136 h 177"/>
              <a:gd name="T8" fmla="*/ 115 w 236"/>
              <a:gd name="T9" fmla="*/ 177 h 177"/>
              <a:gd name="T10" fmla="*/ 115 w 236"/>
              <a:gd name="T11" fmla="*/ 177 h 177"/>
              <a:gd name="T12" fmla="*/ 118 w 236"/>
              <a:gd name="T13" fmla="*/ 177 h 177"/>
              <a:gd name="T14" fmla="*/ 121 w 236"/>
              <a:gd name="T15" fmla="*/ 177 h 177"/>
              <a:gd name="T16" fmla="*/ 121 w 236"/>
              <a:gd name="T17" fmla="*/ 177 h 177"/>
              <a:gd name="T18" fmla="*/ 236 w 236"/>
              <a:gd name="T19" fmla="*/ 136 h 177"/>
              <a:gd name="T20" fmla="*/ 236 w 236"/>
              <a:gd name="T21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177">
                <a:moveTo>
                  <a:pt x="236" y="0"/>
                </a:moveTo>
                <a:cubicBezTo>
                  <a:pt x="236" y="1"/>
                  <a:pt x="137" y="47"/>
                  <a:pt x="118" y="56"/>
                </a:cubicBezTo>
                <a:cubicBezTo>
                  <a:pt x="99" y="47"/>
                  <a:pt x="0" y="1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32" y="170"/>
                  <a:pt x="95" y="176"/>
                  <a:pt x="115" y="177"/>
                </a:cubicBezTo>
                <a:cubicBezTo>
                  <a:pt x="115" y="177"/>
                  <a:pt x="115" y="177"/>
                  <a:pt x="115" y="177"/>
                </a:cubicBezTo>
                <a:cubicBezTo>
                  <a:pt x="115" y="177"/>
                  <a:pt x="116" y="177"/>
                  <a:pt x="118" y="177"/>
                </a:cubicBezTo>
                <a:cubicBezTo>
                  <a:pt x="120" y="177"/>
                  <a:pt x="121" y="177"/>
                  <a:pt x="121" y="177"/>
                </a:cubicBezTo>
                <a:cubicBezTo>
                  <a:pt x="121" y="177"/>
                  <a:pt x="121" y="177"/>
                  <a:pt x="121" y="177"/>
                </a:cubicBezTo>
                <a:cubicBezTo>
                  <a:pt x="141" y="176"/>
                  <a:pt x="204" y="170"/>
                  <a:pt x="236" y="136"/>
                </a:cubicBezTo>
                <a:lnTo>
                  <a:pt x="236" y="0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" name="Freeform 69"/>
          <p:cNvSpPr>
            <a:spLocks noEditPoints="1"/>
          </p:cNvSpPr>
          <p:nvPr/>
        </p:nvSpPr>
        <p:spPr bwMode="auto">
          <a:xfrm>
            <a:off x="4485696" y="4265068"/>
            <a:ext cx="346825" cy="348493"/>
          </a:xfrm>
          <a:custGeom>
            <a:avLst/>
            <a:gdLst>
              <a:gd name="T0" fmla="*/ 147 w 229"/>
              <a:gd name="T1" fmla="*/ 112 h 231"/>
              <a:gd name="T2" fmla="*/ 141 w 229"/>
              <a:gd name="T3" fmla="*/ 98 h 231"/>
              <a:gd name="T4" fmla="*/ 141 w 229"/>
              <a:gd name="T5" fmla="*/ 44 h 231"/>
              <a:gd name="T6" fmla="*/ 147 w 229"/>
              <a:gd name="T7" fmla="*/ 37 h 231"/>
              <a:gd name="T8" fmla="*/ 148 w 229"/>
              <a:gd name="T9" fmla="*/ 37 h 231"/>
              <a:gd name="T10" fmla="*/ 148 w 229"/>
              <a:gd name="T11" fmla="*/ 13 h 231"/>
              <a:gd name="T12" fmla="*/ 147 w 229"/>
              <a:gd name="T13" fmla="*/ 13 h 231"/>
              <a:gd name="T14" fmla="*/ 147 w 229"/>
              <a:gd name="T15" fmla="*/ 12 h 231"/>
              <a:gd name="T16" fmla="*/ 114 w 229"/>
              <a:gd name="T17" fmla="*/ 0 h 231"/>
              <a:gd name="T18" fmla="*/ 81 w 229"/>
              <a:gd name="T19" fmla="*/ 12 h 231"/>
              <a:gd name="T20" fmla="*/ 81 w 229"/>
              <a:gd name="T21" fmla="*/ 13 h 231"/>
              <a:gd name="T22" fmla="*/ 80 w 229"/>
              <a:gd name="T23" fmla="*/ 13 h 231"/>
              <a:gd name="T24" fmla="*/ 80 w 229"/>
              <a:gd name="T25" fmla="*/ 37 h 231"/>
              <a:gd name="T26" fmla="*/ 81 w 229"/>
              <a:gd name="T27" fmla="*/ 37 h 231"/>
              <a:gd name="T28" fmla="*/ 91 w 229"/>
              <a:gd name="T29" fmla="*/ 44 h 231"/>
              <a:gd name="T30" fmla="*/ 91 w 229"/>
              <a:gd name="T31" fmla="*/ 98 h 231"/>
              <a:gd name="T32" fmla="*/ 83 w 229"/>
              <a:gd name="T33" fmla="*/ 112 h 231"/>
              <a:gd name="T34" fmla="*/ 31 w 229"/>
              <a:gd name="T35" fmla="*/ 212 h 231"/>
              <a:gd name="T36" fmla="*/ 115 w 229"/>
              <a:gd name="T37" fmla="*/ 230 h 231"/>
              <a:gd name="T38" fmla="*/ 198 w 229"/>
              <a:gd name="T39" fmla="*/ 212 h 231"/>
              <a:gd name="T40" fmla="*/ 147 w 229"/>
              <a:gd name="T41" fmla="*/ 112 h 231"/>
              <a:gd name="T42" fmla="*/ 145 w 229"/>
              <a:gd name="T43" fmla="*/ 213 h 231"/>
              <a:gd name="T44" fmla="*/ 182 w 229"/>
              <a:gd name="T45" fmla="*/ 187 h 231"/>
              <a:gd name="T46" fmla="*/ 150 w 229"/>
              <a:gd name="T47" fmla="*/ 134 h 231"/>
              <a:gd name="T48" fmla="*/ 193 w 229"/>
              <a:gd name="T49" fmla="*/ 190 h 231"/>
              <a:gd name="T50" fmla="*/ 145 w 229"/>
              <a:gd name="T51" fmla="*/ 213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9" h="231">
                <a:moveTo>
                  <a:pt x="147" y="112"/>
                </a:moveTo>
                <a:cubicBezTo>
                  <a:pt x="147" y="112"/>
                  <a:pt x="141" y="109"/>
                  <a:pt x="141" y="98"/>
                </a:cubicBezTo>
                <a:cubicBezTo>
                  <a:pt x="141" y="89"/>
                  <a:pt x="141" y="55"/>
                  <a:pt x="141" y="44"/>
                </a:cubicBezTo>
                <a:cubicBezTo>
                  <a:pt x="145" y="42"/>
                  <a:pt x="147" y="40"/>
                  <a:pt x="147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7" y="13"/>
                  <a:pt x="147" y="13"/>
                  <a:pt x="147" y="13"/>
                </a:cubicBezTo>
                <a:cubicBezTo>
                  <a:pt x="147" y="13"/>
                  <a:pt x="147" y="13"/>
                  <a:pt x="147" y="12"/>
                </a:cubicBezTo>
                <a:cubicBezTo>
                  <a:pt x="147" y="5"/>
                  <a:pt x="132" y="0"/>
                  <a:pt x="114" y="0"/>
                </a:cubicBezTo>
                <a:cubicBezTo>
                  <a:pt x="96" y="0"/>
                  <a:pt x="81" y="5"/>
                  <a:pt x="81" y="12"/>
                </a:cubicBezTo>
                <a:cubicBezTo>
                  <a:pt x="81" y="13"/>
                  <a:pt x="81" y="13"/>
                  <a:pt x="81" y="13"/>
                </a:cubicBezTo>
                <a:cubicBezTo>
                  <a:pt x="80" y="13"/>
                  <a:pt x="80" y="13"/>
                  <a:pt x="80" y="13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2" y="40"/>
                  <a:pt x="84" y="42"/>
                  <a:pt x="91" y="44"/>
                </a:cubicBezTo>
                <a:cubicBezTo>
                  <a:pt x="91" y="56"/>
                  <a:pt x="91" y="89"/>
                  <a:pt x="91" y="98"/>
                </a:cubicBezTo>
                <a:cubicBezTo>
                  <a:pt x="91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9" y="231"/>
                  <a:pt x="105" y="231"/>
                  <a:pt x="115" y="230"/>
                </a:cubicBezTo>
                <a:cubicBezTo>
                  <a:pt x="124" y="231"/>
                  <a:pt x="170" y="231"/>
                  <a:pt x="198" y="212"/>
                </a:cubicBezTo>
                <a:cubicBezTo>
                  <a:pt x="229" y="190"/>
                  <a:pt x="159" y="119"/>
                  <a:pt x="147" y="112"/>
                </a:cubicBezTo>
                <a:close/>
                <a:moveTo>
                  <a:pt x="145" y="213"/>
                </a:moveTo>
                <a:cubicBezTo>
                  <a:pt x="145" y="213"/>
                  <a:pt x="180" y="206"/>
                  <a:pt x="182" y="187"/>
                </a:cubicBezTo>
                <a:cubicBezTo>
                  <a:pt x="183" y="169"/>
                  <a:pt x="150" y="134"/>
                  <a:pt x="150" y="134"/>
                </a:cubicBezTo>
                <a:cubicBezTo>
                  <a:pt x="150" y="134"/>
                  <a:pt x="194" y="167"/>
                  <a:pt x="193" y="190"/>
                </a:cubicBezTo>
                <a:cubicBezTo>
                  <a:pt x="193" y="213"/>
                  <a:pt x="145" y="213"/>
                  <a:pt x="145" y="213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1" name="Freeform 70"/>
          <p:cNvSpPr>
            <a:spLocks noEditPoints="1"/>
          </p:cNvSpPr>
          <p:nvPr/>
        </p:nvSpPr>
        <p:spPr bwMode="auto">
          <a:xfrm>
            <a:off x="4177221" y="3531399"/>
            <a:ext cx="431864" cy="431865"/>
          </a:xfrm>
          <a:custGeom>
            <a:avLst/>
            <a:gdLst>
              <a:gd name="T0" fmla="*/ 143 w 286"/>
              <a:gd name="T1" fmla="*/ 0 h 286"/>
              <a:gd name="T2" fmla="*/ 0 w 286"/>
              <a:gd name="T3" fmla="*/ 143 h 286"/>
              <a:gd name="T4" fmla="*/ 143 w 286"/>
              <a:gd name="T5" fmla="*/ 286 h 286"/>
              <a:gd name="T6" fmla="*/ 286 w 286"/>
              <a:gd name="T7" fmla="*/ 143 h 286"/>
              <a:gd name="T8" fmla="*/ 143 w 286"/>
              <a:gd name="T9" fmla="*/ 0 h 286"/>
              <a:gd name="T10" fmla="*/ 143 w 286"/>
              <a:gd name="T11" fmla="*/ 279 h 286"/>
              <a:gd name="T12" fmla="*/ 7 w 286"/>
              <a:gd name="T13" fmla="*/ 143 h 286"/>
              <a:gd name="T14" fmla="*/ 143 w 286"/>
              <a:gd name="T15" fmla="*/ 6 h 286"/>
              <a:gd name="T16" fmla="*/ 280 w 286"/>
              <a:gd name="T17" fmla="*/ 143 h 286"/>
              <a:gd name="T18" fmla="*/ 143 w 286"/>
              <a:gd name="T19" fmla="*/ 279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286">
                <a:moveTo>
                  <a:pt x="143" y="0"/>
                </a:moveTo>
                <a:cubicBezTo>
                  <a:pt x="64" y="0"/>
                  <a:pt x="0" y="64"/>
                  <a:pt x="0" y="143"/>
                </a:cubicBezTo>
                <a:cubicBezTo>
                  <a:pt x="0" y="222"/>
                  <a:pt x="64" y="286"/>
                  <a:pt x="143" y="286"/>
                </a:cubicBezTo>
                <a:cubicBezTo>
                  <a:pt x="222" y="286"/>
                  <a:pt x="286" y="222"/>
                  <a:pt x="286" y="143"/>
                </a:cubicBezTo>
                <a:cubicBezTo>
                  <a:pt x="286" y="64"/>
                  <a:pt x="222" y="0"/>
                  <a:pt x="143" y="0"/>
                </a:cubicBezTo>
                <a:close/>
                <a:moveTo>
                  <a:pt x="143" y="279"/>
                </a:moveTo>
                <a:cubicBezTo>
                  <a:pt x="68" y="279"/>
                  <a:pt x="7" y="218"/>
                  <a:pt x="7" y="143"/>
                </a:cubicBezTo>
                <a:cubicBezTo>
                  <a:pt x="7" y="67"/>
                  <a:pt x="68" y="6"/>
                  <a:pt x="143" y="6"/>
                </a:cubicBezTo>
                <a:cubicBezTo>
                  <a:pt x="219" y="6"/>
                  <a:pt x="280" y="67"/>
                  <a:pt x="280" y="143"/>
                </a:cubicBezTo>
                <a:cubicBezTo>
                  <a:pt x="280" y="218"/>
                  <a:pt x="219" y="279"/>
                  <a:pt x="143" y="279"/>
                </a:cubicBezTo>
                <a:close/>
              </a:path>
            </a:pathLst>
          </a:custGeom>
          <a:solidFill>
            <a:srgbClr val="78C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2" name="Freeform 71"/>
          <p:cNvSpPr/>
          <p:nvPr/>
        </p:nvSpPr>
        <p:spPr bwMode="auto">
          <a:xfrm>
            <a:off x="4165550" y="3539736"/>
            <a:ext cx="485222" cy="425195"/>
          </a:xfrm>
          <a:custGeom>
            <a:avLst/>
            <a:gdLst>
              <a:gd name="T0" fmla="*/ 93 w 322"/>
              <a:gd name="T1" fmla="*/ 22 h 282"/>
              <a:gd name="T2" fmla="*/ 87 w 322"/>
              <a:gd name="T3" fmla="*/ 33 h 282"/>
              <a:gd name="T4" fmla="*/ 81 w 322"/>
              <a:gd name="T5" fmla="*/ 41 h 282"/>
              <a:gd name="T6" fmla="*/ 76 w 322"/>
              <a:gd name="T7" fmla="*/ 37 h 282"/>
              <a:gd name="T8" fmla="*/ 75 w 322"/>
              <a:gd name="T9" fmla="*/ 46 h 282"/>
              <a:gd name="T10" fmla="*/ 60 w 322"/>
              <a:gd name="T11" fmla="*/ 49 h 282"/>
              <a:gd name="T12" fmla="*/ 51 w 322"/>
              <a:gd name="T13" fmla="*/ 58 h 282"/>
              <a:gd name="T14" fmla="*/ 39 w 322"/>
              <a:gd name="T15" fmla="*/ 76 h 282"/>
              <a:gd name="T16" fmla="*/ 31 w 322"/>
              <a:gd name="T17" fmla="*/ 87 h 282"/>
              <a:gd name="T18" fmla="*/ 38 w 322"/>
              <a:gd name="T19" fmla="*/ 95 h 282"/>
              <a:gd name="T20" fmla="*/ 39 w 322"/>
              <a:gd name="T21" fmla="*/ 99 h 282"/>
              <a:gd name="T22" fmla="*/ 32 w 322"/>
              <a:gd name="T23" fmla="*/ 93 h 282"/>
              <a:gd name="T24" fmla="*/ 27 w 322"/>
              <a:gd name="T25" fmla="*/ 85 h 282"/>
              <a:gd name="T26" fmla="*/ 24 w 322"/>
              <a:gd name="T27" fmla="*/ 97 h 282"/>
              <a:gd name="T28" fmla="*/ 25 w 322"/>
              <a:gd name="T29" fmla="*/ 118 h 282"/>
              <a:gd name="T30" fmla="*/ 35 w 322"/>
              <a:gd name="T31" fmla="*/ 113 h 282"/>
              <a:gd name="T32" fmla="*/ 46 w 322"/>
              <a:gd name="T33" fmla="*/ 125 h 282"/>
              <a:gd name="T34" fmla="*/ 59 w 322"/>
              <a:gd name="T35" fmla="*/ 138 h 282"/>
              <a:gd name="T36" fmla="*/ 71 w 322"/>
              <a:gd name="T37" fmla="*/ 149 h 282"/>
              <a:gd name="T38" fmla="*/ 87 w 322"/>
              <a:gd name="T39" fmla="*/ 166 h 282"/>
              <a:gd name="T40" fmla="*/ 82 w 322"/>
              <a:gd name="T41" fmla="*/ 190 h 282"/>
              <a:gd name="T42" fmla="*/ 69 w 322"/>
              <a:gd name="T43" fmla="*/ 219 h 282"/>
              <a:gd name="T44" fmla="*/ 74 w 322"/>
              <a:gd name="T45" fmla="*/ 240 h 282"/>
              <a:gd name="T46" fmla="*/ 66 w 322"/>
              <a:gd name="T47" fmla="*/ 241 h 282"/>
              <a:gd name="T48" fmla="*/ 46 w 322"/>
              <a:gd name="T49" fmla="*/ 209 h 282"/>
              <a:gd name="T50" fmla="*/ 24 w 322"/>
              <a:gd name="T51" fmla="*/ 159 h 282"/>
              <a:gd name="T52" fmla="*/ 17 w 322"/>
              <a:gd name="T53" fmla="*/ 123 h 282"/>
              <a:gd name="T54" fmla="*/ 104 w 322"/>
              <a:gd name="T55" fmla="*/ 259 h 282"/>
              <a:gd name="T56" fmla="*/ 127 w 322"/>
              <a:gd name="T57" fmla="*/ 255 h 282"/>
              <a:gd name="T58" fmla="*/ 156 w 322"/>
              <a:gd name="T59" fmla="*/ 252 h 282"/>
              <a:gd name="T60" fmla="*/ 154 w 322"/>
              <a:gd name="T61" fmla="*/ 264 h 282"/>
              <a:gd name="T62" fmla="*/ 171 w 322"/>
              <a:gd name="T63" fmla="*/ 263 h 282"/>
              <a:gd name="T64" fmla="*/ 196 w 322"/>
              <a:gd name="T65" fmla="*/ 260 h 282"/>
              <a:gd name="T66" fmla="*/ 194 w 322"/>
              <a:gd name="T67" fmla="*/ 4 h 282"/>
              <a:gd name="T68" fmla="*/ 278 w 322"/>
              <a:gd name="T69" fmla="*/ 91 h 282"/>
              <a:gd name="T70" fmla="*/ 267 w 322"/>
              <a:gd name="T71" fmla="*/ 82 h 282"/>
              <a:gd name="T72" fmla="*/ 256 w 322"/>
              <a:gd name="T73" fmla="*/ 105 h 282"/>
              <a:gd name="T74" fmla="*/ 240 w 322"/>
              <a:gd name="T75" fmla="*/ 84 h 282"/>
              <a:gd name="T76" fmla="*/ 247 w 322"/>
              <a:gd name="T77" fmla="*/ 106 h 282"/>
              <a:gd name="T78" fmla="*/ 263 w 322"/>
              <a:gd name="T79" fmla="*/ 112 h 282"/>
              <a:gd name="T80" fmla="*/ 256 w 322"/>
              <a:gd name="T81" fmla="*/ 142 h 282"/>
              <a:gd name="T82" fmla="*/ 248 w 322"/>
              <a:gd name="T83" fmla="*/ 173 h 282"/>
              <a:gd name="T84" fmla="*/ 238 w 322"/>
              <a:gd name="T85" fmla="*/ 194 h 282"/>
              <a:gd name="T86" fmla="*/ 208 w 322"/>
              <a:gd name="T87" fmla="*/ 218 h 282"/>
              <a:gd name="T88" fmla="*/ 200 w 322"/>
              <a:gd name="T89" fmla="*/ 197 h 282"/>
              <a:gd name="T90" fmla="*/ 201 w 322"/>
              <a:gd name="T91" fmla="*/ 171 h 282"/>
              <a:gd name="T92" fmla="*/ 191 w 322"/>
              <a:gd name="T93" fmla="*/ 143 h 282"/>
              <a:gd name="T94" fmla="*/ 177 w 322"/>
              <a:gd name="T95" fmla="*/ 127 h 282"/>
              <a:gd name="T96" fmla="*/ 140 w 322"/>
              <a:gd name="T97" fmla="*/ 128 h 282"/>
              <a:gd name="T98" fmla="*/ 127 w 322"/>
              <a:gd name="T99" fmla="*/ 108 h 282"/>
              <a:gd name="T100" fmla="*/ 142 w 322"/>
              <a:gd name="T101" fmla="*/ 70 h 282"/>
              <a:gd name="T102" fmla="*/ 168 w 322"/>
              <a:gd name="T103" fmla="*/ 59 h 282"/>
              <a:gd name="T104" fmla="*/ 185 w 322"/>
              <a:gd name="T105" fmla="*/ 66 h 282"/>
              <a:gd name="T106" fmla="*/ 207 w 322"/>
              <a:gd name="T107" fmla="*/ 66 h 282"/>
              <a:gd name="T108" fmla="*/ 229 w 322"/>
              <a:gd name="T109" fmla="*/ 62 h 282"/>
              <a:gd name="T110" fmla="*/ 208 w 322"/>
              <a:gd name="T111" fmla="*/ 53 h 282"/>
              <a:gd name="T112" fmla="*/ 207 w 322"/>
              <a:gd name="T113" fmla="*/ 46 h 282"/>
              <a:gd name="T114" fmla="*/ 180 w 322"/>
              <a:gd name="T115" fmla="*/ 46 h 282"/>
              <a:gd name="T116" fmla="*/ 157 w 322"/>
              <a:gd name="T117" fmla="*/ 53 h 282"/>
              <a:gd name="T118" fmla="*/ 152 w 322"/>
              <a:gd name="T119" fmla="*/ 30 h 282"/>
              <a:gd name="T120" fmla="*/ 136 w 322"/>
              <a:gd name="T121" fmla="*/ 16 h 282"/>
              <a:gd name="T122" fmla="*/ 154 w 322"/>
              <a:gd name="T123" fmla="*/ 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2" h="282">
                <a:moveTo>
                  <a:pt x="131" y="1"/>
                </a:moveTo>
                <a:cubicBezTo>
                  <a:pt x="131" y="1"/>
                  <a:pt x="83" y="7"/>
                  <a:pt x="50" y="45"/>
                </a:cubicBezTo>
                <a:cubicBezTo>
                  <a:pt x="50" y="45"/>
                  <a:pt x="75" y="19"/>
                  <a:pt x="91" y="19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20"/>
                  <a:pt x="94" y="22"/>
                  <a:pt x="93" y="22"/>
                </a:cubicBezTo>
                <a:cubicBezTo>
                  <a:pt x="93" y="23"/>
                  <a:pt x="91" y="25"/>
                  <a:pt x="91" y="26"/>
                </a:cubicBezTo>
                <a:cubicBezTo>
                  <a:pt x="91" y="27"/>
                  <a:pt x="91" y="29"/>
                  <a:pt x="91" y="29"/>
                </a:cubicBezTo>
                <a:cubicBezTo>
                  <a:pt x="90" y="30"/>
                  <a:pt x="90" y="30"/>
                  <a:pt x="90" y="30"/>
                </a:cubicBezTo>
                <a:cubicBezTo>
                  <a:pt x="90" y="30"/>
                  <a:pt x="88" y="31"/>
                  <a:pt x="88" y="31"/>
                </a:cubicBezTo>
                <a:cubicBezTo>
                  <a:pt x="88" y="32"/>
                  <a:pt x="87" y="32"/>
                  <a:pt x="87" y="33"/>
                </a:cubicBezTo>
                <a:cubicBezTo>
                  <a:pt x="87" y="34"/>
                  <a:pt x="87" y="36"/>
                  <a:pt x="87" y="36"/>
                </a:cubicBezTo>
                <a:cubicBezTo>
                  <a:pt x="88" y="39"/>
                  <a:pt x="88" y="39"/>
                  <a:pt x="88" y="39"/>
                </a:cubicBezTo>
                <a:cubicBezTo>
                  <a:pt x="87" y="40"/>
                  <a:pt x="87" y="40"/>
                  <a:pt x="87" y="40"/>
                </a:cubicBezTo>
                <a:cubicBezTo>
                  <a:pt x="85" y="41"/>
                  <a:pt x="85" y="41"/>
                  <a:pt x="85" y="41"/>
                </a:cubicBezTo>
                <a:cubicBezTo>
                  <a:pt x="85" y="41"/>
                  <a:pt x="82" y="42"/>
                  <a:pt x="81" y="41"/>
                </a:cubicBezTo>
                <a:cubicBezTo>
                  <a:pt x="80" y="41"/>
                  <a:pt x="80" y="39"/>
                  <a:pt x="80" y="39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2" y="36"/>
                </a:cubicBezTo>
                <a:cubicBezTo>
                  <a:pt x="81" y="36"/>
                  <a:pt x="82" y="34"/>
                  <a:pt x="80" y="34"/>
                </a:cubicBezTo>
                <a:cubicBezTo>
                  <a:pt x="79" y="35"/>
                  <a:pt x="76" y="37"/>
                  <a:pt x="76" y="37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3" y="41"/>
                  <a:pt x="73" y="41"/>
                </a:cubicBezTo>
                <a:cubicBezTo>
                  <a:pt x="74" y="41"/>
                  <a:pt x="75" y="42"/>
                  <a:pt x="75" y="42"/>
                </a:cubicBezTo>
                <a:cubicBezTo>
                  <a:pt x="75" y="42"/>
                  <a:pt x="75" y="43"/>
                  <a:pt x="75" y="44"/>
                </a:cubicBezTo>
                <a:cubicBezTo>
                  <a:pt x="75" y="45"/>
                  <a:pt x="75" y="46"/>
                  <a:pt x="75" y="46"/>
                </a:cubicBezTo>
                <a:cubicBezTo>
                  <a:pt x="75" y="46"/>
                  <a:pt x="74" y="47"/>
                  <a:pt x="72" y="47"/>
                </a:cubicBezTo>
                <a:cubicBezTo>
                  <a:pt x="71" y="46"/>
                  <a:pt x="69" y="46"/>
                  <a:pt x="68" y="46"/>
                </a:cubicBezTo>
                <a:cubicBezTo>
                  <a:pt x="67" y="45"/>
                  <a:pt x="66" y="45"/>
                  <a:pt x="65" y="45"/>
                </a:cubicBezTo>
                <a:cubicBezTo>
                  <a:pt x="64" y="46"/>
                  <a:pt x="64" y="46"/>
                  <a:pt x="64" y="46"/>
                </a:cubicBezTo>
                <a:cubicBezTo>
                  <a:pt x="64" y="47"/>
                  <a:pt x="60" y="49"/>
                  <a:pt x="60" y="49"/>
                </a:cubicBezTo>
                <a:cubicBezTo>
                  <a:pt x="60" y="49"/>
                  <a:pt x="59" y="49"/>
                  <a:pt x="59" y="50"/>
                </a:cubicBezTo>
                <a:cubicBezTo>
                  <a:pt x="59" y="51"/>
                  <a:pt x="58" y="53"/>
                  <a:pt x="58" y="53"/>
                </a:cubicBezTo>
                <a:cubicBezTo>
                  <a:pt x="58" y="53"/>
                  <a:pt x="57" y="54"/>
                  <a:pt x="55" y="55"/>
                </a:cubicBezTo>
                <a:cubicBezTo>
                  <a:pt x="53" y="55"/>
                  <a:pt x="52" y="56"/>
                  <a:pt x="52" y="56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58"/>
                  <a:pt x="49" y="60"/>
                  <a:pt x="48" y="61"/>
                </a:cubicBezTo>
                <a:cubicBezTo>
                  <a:pt x="47" y="62"/>
                  <a:pt x="44" y="65"/>
                  <a:pt x="43" y="65"/>
                </a:cubicBezTo>
                <a:cubicBezTo>
                  <a:pt x="43" y="65"/>
                  <a:pt x="41" y="67"/>
                  <a:pt x="41" y="68"/>
                </a:cubicBezTo>
                <a:cubicBezTo>
                  <a:pt x="40" y="69"/>
                  <a:pt x="41" y="71"/>
                  <a:pt x="40" y="72"/>
                </a:cubicBezTo>
                <a:cubicBezTo>
                  <a:pt x="40" y="73"/>
                  <a:pt x="39" y="74"/>
                  <a:pt x="39" y="76"/>
                </a:cubicBezTo>
                <a:cubicBezTo>
                  <a:pt x="39" y="77"/>
                  <a:pt x="38" y="79"/>
                  <a:pt x="37" y="79"/>
                </a:cubicBezTo>
                <a:cubicBezTo>
                  <a:pt x="36" y="80"/>
                  <a:pt x="35" y="81"/>
                  <a:pt x="35" y="81"/>
                </a:cubicBezTo>
                <a:cubicBezTo>
                  <a:pt x="34" y="81"/>
                  <a:pt x="32" y="82"/>
                  <a:pt x="31" y="83"/>
                </a:cubicBezTo>
                <a:cubicBezTo>
                  <a:pt x="30" y="83"/>
                  <a:pt x="29" y="85"/>
                  <a:pt x="29" y="85"/>
                </a:cubicBezTo>
                <a:cubicBezTo>
                  <a:pt x="29" y="86"/>
                  <a:pt x="31" y="87"/>
                  <a:pt x="31" y="87"/>
                </a:cubicBezTo>
                <a:cubicBezTo>
                  <a:pt x="32" y="87"/>
                  <a:pt x="33" y="88"/>
                  <a:pt x="33" y="88"/>
                </a:cubicBezTo>
                <a:cubicBezTo>
                  <a:pt x="33" y="88"/>
                  <a:pt x="33" y="90"/>
                  <a:pt x="33" y="91"/>
                </a:cubicBezTo>
                <a:cubicBezTo>
                  <a:pt x="33" y="91"/>
                  <a:pt x="32" y="94"/>
                  <a:pt x="33" y="94"/>
                </a:cubicBezTo>
                <a:cubicBezTo>
                  <a:pt x="34" y="94"/>
                  <a:pt x="36" y="94"/>
                  <a:pt x="36" y="94"/>
                </a:cubicBezTo>
                <a:cubicBezTo>
                  <a:pt x="38" y="95"/>
                  <a:pt x="38" y="95"/>
                  <a:pt x="38" y="95"/>
                </a:cubicBezTo>
                <a:cubicBezTo>
                  <a:pt x="41" y="96"/>
                  <a:pt x="41" y="96"/>
                  <a:pt x="41" y="96"/>
                </a:cubicBezTo>
                <a:cubicBezTo>
                  <a:pt x="42" y="97"/>
                  <a:pt x="42" y="97"/>
                  <a:pt x="42" y="97"/>
                </a:cubicBezTo>
                <a:cubicBezTo>
                  <a:pt x="42" y="97"/>
                  <a:pt x="42" y="99"/>
                  <a:pt x="41" y="99"/>
                </a:cubicBezTo>
                <a:cubicBezTo>
                  <a:pt x="41" y="100"/>
                  <a:pt x="40" y="101"/>
                  <a:pt x="40" y="101"/>
                </a:cubicBezTo>
                <a:cubicBezTo>
                  <a:pt x="39" y="100"/>
                  <a:pt x="39" y="100"/>
                  <a:pt x="39" y="99"/>
                </a:cubicBezTo>
                <a:cubicBezTo>
                  <a:pt x="38" y="98"/>
                  <a:pt x="39" y="98"/>
                  <a:pt x="37" y="97"/>
                </a:cubicBezTo>
                <a:cubicBezTo>
                  <a:pt x="36" y="97"/>
                  <a:pt x="35" y="98"/>
                  <a:pt x="35" y="98"/>
                </a:cubicBezTo>
                <a:cubicBezTo>
                  <a:pt x="34" y="97"/>
                  <a:pt x="33" y="97"/>
                  <a:pt x="33" y="97"/>
                </a:cubicBezTo>
                <a:cubicBezTo>
                  <a:pt x="32" y="96"/>
                  <a:pt x="32" y="97"/>
                  <a:pt x="32" y="96"/>
                </a:cubicBezTo>
                <a:cubicBezTo>
                  <a:pt x="32" y="94"/>
                  <a:pt x="33" y="94"/>
                  <a:pt x="32" y="93"/>
                </a:cubicBezTo>
                <a:cubicBezTo>
                  <a:pt x="32" y="92"/>
                  <a:pt x="31" y="91"/>
                  <a:pt x="30" y="91"/>
                </a:cubicBezTo>
                <a:cubicBezTo>
                  <a:pt x="30" y="91"/>
                  <a:pt x="31" y="92"/>
                  <a:pt x="30" y="91"/>
                </a:cubicBezTo>
                <a:cubicBezTo>
                  <a:pt x="29" y="90"/>
                  <a:pt x="28" y="89"/>
                  <a:pt x="27" y="89"/>
                </a:cubicBezTo>
                <a:cubicBezTo>
                  <a:pt x="27" y="89"/>
                  <a:pt x="26" y="90"/>
                  <a:pt x="26" y="89"/>
                </a:cubicBezTo>
                <a:cubicBezTo>
                  <a:pt x="26" y="88"/>
                  <a:pt x="27" y="86"/>
                  <a:pt x="27" y="85"/>
                </a:cubicBezTo>
                <a:cubicBezTo>
                  <a:pt x="27" y="85"/>
                  <a:pt x="27" y="83"/>
                  <a:pt x="27" y="83"/>
                </a:cubicBezTo>
                <a:cubicBezTo>
                  <a:pt x="27" y="82"/>
                  <a:pt x="28" y="78"/>
                  <a:pt x="28" y="78"/>
                </a:cubicBezTo>
                <a:cubicBezTo>
                  <a:pt x="28" y="78"/>
                  <a:pt x="24" y="87"/>
                  <a:pt x="22" y="93"/>
                </a:cubicBezTo>
                <a:cubicBezTo>
                  <a:pt x="22" y="93"/>
                  <a:pt x="24" y="93"/>
                  <a:pt x="24" y="94"/>
                </a:cubicBezTo>
                <a:cubicBezTo>
                  <a:pt x="24" y="95"/>
                  <a:pt x="24" y="96"/>
                  <a:pt x="24" y="97"/>
                </a:cubicBezTo>
                <a:cubicBezTo>
                  <a:pt x="24" y="98"/>
                  <a:pt x="24" y="98"/>
                  <a:pt x="24" y="102"/>
                </a:cubicBezTo>
                <a:cubicBezTo>
                  <a:pt x="24" y="105"/>
                  <a:pt x="25" y="106"/>
                  <a:pt x="24" y="107"/>
                </a:cubicBezTo>
                <a:cubicBezTo>
                  <a:pt x="24" y="108"/>
                  <a:pt x="23" y="110"/>
                  <a:pt x="23" y="111"/>
                </a:cubicBezTo>
                <a:cubicBezTo>
                  <a:pt x="23" y="112"/>
                  <a:pt x="24" y="116"/>
                  <a:pt x="24" y="116"/>
                </a:cubicBezTo>
                <a:cubicBezTo>
                  <a:pt x="25" y="117"/>
                  <a:pt x="25" y="117"/>
                  <a:pt x="25" y="118"/>
                </a:cubicBezTo>
                <a:cubicBezTo>
                  <a:pt x="26" y="119"/>
                  <a:pt x="24" y="121"/>
                  <a:pt x="26" y="119"/>
                </a:cubicBezTo>
                <a:cubicBezTo>
                  <a:pt x="28" y="116"/>
                  <a:pt x="28" y="115"/>
                  <a:pt x="28" y="115"/>
                </a:cubicBezTo>
                <a:cubicBezTo>
                  <a:pt x="29" y="114"/>
                  <a:pt x="29" y="114"/>
                  <a:pt x="29" y="114"/>
                </a:cubicBezTo>
                <a:cubicBezTo>
                  <a:pt x="29" y="114"/>
                  <a:pt x="29" y="112"/>
                  <a:pt x="32" y="112"/>
                </a:cubicBezTo>
                <a:cubicBezTo>
                  <a:pt x="34" y="113"/>
                  <a:pt x="34" y="112"/>
                  <a:pt x="35" y="113"/>
                </a:cubicBezTo>
                <a:cubicBezTo>
                  <a:pt x="35" y="114"/>
                  <a:pt x="34" y="116"/>
                  <a:pt x="35" y="116"/>
                </a:cubicBezTo>
                <a:cubicBezTo>
                  <a:pt x="36" y="117"/>
                  <a:pt x="39" y="115"/>
                  <a:pt x="40" y="115"/>
                </a:cubicBezTo>
                <a:cubicBezTo>
                  <a:pt x="41" y="116"/>
                  <a:pt x="42" y="116"/>
                  <a:pt x="43" y="117"/>
                </a:cubicBezTo>
                <a:cubicBezTo>
                  <a:pt x="43" y="119"/>
                  <a:pt x="44" y="121"/>
                  <a:pt x="45" y="121"/>
                </a:cubicBezTo>
                <a:cubicBezTo>
                  <a:pt x="45" y="122"/>
                  <a:pt x="45" y="124"/>
                  <a:pt x="46" y="125"/>
                </a:cubicBezTo>
                <a:cubicBezTo>
                  <a:pt x="46" y="126"/>
                  <a:pt x="49" y="127"/>
                  <a:pt x="50" y="127"/>
                </a:cubicBezTo>
                <a:cubicBezTo>
                  <a:pt x="50" y="127"/>
                  <a:pt x="54" y="128"/>
                  <a:pt x="54" y="128"/>
                </a:cubicBezTo>
                <a:cubicBezTo>
                  <a:pt x="55" y="129"/>
                  <a:pt x="54" y="130"/>
                  <a:pt x="56" y="131"/>
                </a:cubicBezTo>
                <a:cubicBezTo>
                  <a:pt x="58" y="131"/>
                  <a:pt x="58" y="135"/>
                  <a:pt x="58" y="135"/>
                </a:cubicBezTo>
                <a:cubicBezTo>
                  <a:pt x="58" y="135"/>
                  <a:pt x="59" y="138"/>
                  <a:pt x="59" y="138"/>
                </a:cubicBezTo>
                <a:cubicBezTo>
                  <a:pt x="58" y="139"/>
                  <a:pt x="58" y="141"/>
                  <a:pt x="59" y="141"/>
                </a:cubicBezTo>
                <a:cubicBezTo>
                  <a:pt x="61" y="141"/>
                  <a:pt x="63" y="142"/>
                  <a:pt x="63" y="142"/>
                </a:cubicBezTo>
                <a:cubicBezTo>
                  <a:pt x="63" y="142"/>
                  <a:pt x="62" y="144"/>
                  <a:pt x="64" y="145"/>
                </a:cubicBezTo>
                <a:cubicBezTo>
                  <a:pt x="67" y="146"/>
                  <a:pt x="69" y="147"/>
                  <a:pt x="70" y="147"/>
                </a:cubicBezTo>
                <a:cubicBezTo>
                  <a:pt x="70" y="147"/>
                  <a:pt x="68" y="149"/>
                  <a:pt x="71" y="149"/>
                </a:cubicBezTo>
                <a:cubicBezTo>
                  <a:pt x="74" y="149"/>
                  <a:pt x="76" y="149"/>
                  <a:pt x="78" y="150"/>
                </a:cubicBezTo>
                <a:cubicBezTo>
                  <a:pt x="79" y="151"/>
                  <a:pt x="78" y="152"/>
                  <a:pt x="82" y="154"/>
                </a:cubicBezTo>
                <a:cubicBezTo>
                  <a:pt x="85" y="156"/>
                  <a:pt x="86" y="157"/>
                  <a:pt x="87" y="157"/>
                </a:cubicBezTo>
                <a:cubicBezTo>
                  <a:pt x="88" y="158"/>
                  <a:pt x="90" y="157"/>
                  <a:pt x="89" y="160"/>
                </a:cubicBezTo>
                <a:cubicBezTo>
                  <a:pt x="89" y="163"/>
                  <a:pt x="88" y="165"/>
                  <a:pt x="87" y="166"/>
                </a:cubicBezTo>
                <a:cubicBezTo>
                  <a:pt x="86" y="167"/>
                  <a:pt x="84" y="170"/>
                  <a:pt x="83" y="171"/>
                </a:cubicBezTo>
                <a:cubicBezTo>
                  <a:pt x="82" y="172"/>
                  <a:pt x="81" y="174"/>
                  <a:pt x="82" y="176"/>
                </a:cubicBezTo>
                <a:cubicBezTo>
                  <a:pt x="83" y="178"/>
                  <a:pt x="84" y="180"/>
                  <a:pt x="84" y="181"/>
                </a:cubicBezTo>
                <a:cubicBezTo>
                  <a:pt x="84" y="182"/>
                  <a:pt x="85" y="185"/>
                  <a:pt x="84" y="187"/>
                </a:cubicBezTo>
                <a:cubicBezTo>
                  <a:pt x="83" y="188"/>
                  <a:pt x="82" y="190"/>
                  <a:pt x="82" y="190"/>
                </a:cubicBezTo>
                <a:cubicBezTo>
                  <a:pt x="82" y="190"/>
                  <a:pt x="84" y="192"/>
                  <a:pt x="83" y="194"/>
                </a:cubicBezTo>
                <a:cubicBezTo>
                  <a:pt x="81" y="196"/>
                  <a:pt x="78" y="198"/>
                  <a:pt x="77" y="198"/>
                </a:cubicBezTo>
                <a:cubicBezTo>
                  <a:pt x="76" y="199"/>
                  <a:pt x="73" y="201"/>
                  <a:pt x="73" y="201"/>
                </a:cubicBezTo>
                <a:cubicBezTo>
                  <a:pt x="73" y="201"/>
                  <a:pt x="73" y="207"/>
                  <a:pt x="73" y="208"/>
                </a:cubicBezTo>
                <a:cubicBezTo>
                  <a:pt x="73" y="209"/>
                  <a:pt x="68" y="217"/>
                  <a:pt x="69" y="219"/>
                </a:cubicBezTo>
                <a:cubicBezTo>
                  <a:pt x="71" y="221"/>
                  <a:pt x="71" y="224"/>
                  <a:pt x="71" y="225"/>
                </a:cubicBezTo>
                <a:cubicBezTo>
                  <a:pt x="71" y="226"/>
                  <a:pt x="70" y="226"/>
                  <a:pt x="69" y="227"/>
                </a:cubicBezTo>
                <a:cubicBezTo>
                  <a:pt x="69" y="228"/>
                  <a:pt x="66" y="227"/>
                  <a:pt x="68" y="230"/>
                </a:cubicBezTo>
                <a:cubicBezTo>
                  <a:pt x="70" y="233"/>
                  <a:pt x="71" y="234"/>
                  <a:pt x="72" y="236"/>
                </a:cubicBezTo>
                <a:cubicBezTo>
                  <a:pt x="73" y="238"/>
                  <a:pt x="72" y="238"/>
                  <a:pt x="74" y="240"/>
                </a:cubicBezTo>
                <a:cubicBezTo>
                  <a:pt x="75" y="242"/>
                  <a:pt x="76" y="243"/>
                  <a:pt x="77" y="245"/>
                </a:cubicBezTo>
                <a:cubicBezTo>
                  <a:pt x="79" y="246"/>
                  <a:pt x="80" y="247"/>
                  <a:pt x="80" y="248"/>
                </a:cubicBezTo>
                <a:cubicBezTo>
                  <a:pt x="80" y="250"/>
                  <a:pt x="84" y="254"/>
                  <a:pt x="80" y="251"/>
                </a:cubicBezTo>
                <a:cubicBezTo>
                  <a:pt x="76" y="248"/>
                  <a:pt x="79" y="251"/>
                  <a:pt x="74" y="247"/>
                </a:cubicBezTo>
                <a:cubicBezTo>
                  <a:pt x="69" y="242"/>
                  <a:pt x="68" y="244"/>
                  <a:pt x="66" y="241"/>
                </a:cubicBezTo>
                <a:cubicBezTo>
                  <a:pt x="64" y="239"/>
                  <a:pt x="67" y="248"/>
                  <a:pt x="63" y="237"/>
                </a:cubicBezTo>
                <a:cubicBezTo>
                  <a:pt x="59" y="226"/>
                  <a:pt x="57" y="227"/>
                  <a:pt x="56" y="225"/>
                </a:cubicBezTo>
                <a:cubicBezTo>
                  <a:pt x="55" y="223"/>
                  <a:pt x="56" y="225"/>
                  <a:pt x="53" y="220"/>
                </a:cubicBezTo>
                <a:cubicBezTo>
                  <a:pt x="50" y="214"/>
                  <a:pt x="53" y="218"/>
                  <a:pt x="50" y="214"/>
                </a:cubicBezTo>
                <a:cubicBezTo>
                  <a:pt x="47" y="211"/>
                  <a:pt x="47" y="216"/>
                  <a:pt x="46" y="209"/>
                </a:cubicBezTo>
                <a:cubicBezTo>
                  <a:pt x="45" y="203"/>
                  <a:pt x="44" y="207"/>
                  <a:pt x="43" y="200"/>
                </a:cubicBezTo>
                <a:cubicBezTo>
                  <a:pt x="41" y="193"/>
                  <a:pt x="44" y="192"/>
                  <a:pt x="40" y="189"/>
                </a:cubicBezTo>
                <a:cubicBezTo>
                  <a:pt x="36" y="186"/>
                  <a:pt x="36" y="187"/>
                  <a:pt x="35" y="185"/>
                </a:cubicBezTo>
                <a:cubicBezTo>
                  <a:pt x="34" y="182"/>
                  <a:pt x="35" y="185"/>
                  <a:pt x="32" y="179"/>
                </a:cubicBezTo>
                <a:cubicBezTo>
                  <a:pt x="28" y="172"/>
                  <a:pt x="24" y="170"/>
                  <a:pt x="24" y="159"/>
                </a:cubicBezTo>
                <a:cubicBezTo>
                  <a:pt x="24" y="149"/>
                  <a:pt x="24" y="147"/>
                  <a:pt x="24" y="147"/>
                </a:cubicBezTo>
                <a:cubicBezTo>
                  <a:pt x="24" y="147"/>
                  <a:pt x="19" y="143"/>
                  <a:pt x="20" y="137"/>
                </a:cubicBezTo>
                <a:cubicBezTo>
                  <a:pt x="22" y="131"/>
                  <a:pt x="23" y="133"/>
                  <a:pt x="22" y="131"/>
                </a:cubicBezTo>
                <a:cubicBezTo>
                  <a:pt x="22" y="129"/>
                  <a:pt x="21" y="129"/>
                  <a:pt x="19" y="127"/>
                </a:cubicBezTo>
                <a:cubicBezTo>
                  <a:pt x="17" y="124"/>
                  <a:pt x="17" y="125"/>
                  <a:pt x="17" y="123"/>
                </a:cubicBezTo>
                <a:cubicBezTo>
                  <a:pt x="16" y="122"/>
                  <a:pt x="16" y="118"/>
                  <a:pt x="16" y="118"/>
                </a:cubicBezTo>
                <a:cubicBezTo>
                  <a:pt x="14" y="119"/>
                  <a:pt x="14" y="119"/>
                  <a:pt x="14" y="119"/>
                </a:cubicBezTo>
                <a:cubicBezTo>
                  <a:pt x="14" y="119"/>
                  <a:pt x="0" y="258"/>
                  <a:pt x="138" y="278"/>
                </a:cubicBezTo>
                <a:cubicBezTo>
                  <a:pt x="138" y="278"/>
                  <a:pt x="106" y="271"/>
                  <a:pt x="104" y="265"/>
                </a:cubicBezTo>
                <a:cubicBezTo>
                  <a:pt x="104" y="265"/>
                  <a:pt x="103" y="259"/>
                  <a:pt x="104" y="259"/>
                </a:cubicBezTo>
                <a:cubicBezTo>
                  <a:pt x="106" y="259"/>
                  <a:pt x="108" y="260"/>
                  <a:pt x="110" y="258"/>
                </a:cubicBezTo>
                <a:cubicBezTo>
                  <a:pt x="112" y="257"/>
                  <a:pt x="114" y="255"/>
                  <a:pt x="114" y="255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14" y="257"/>
                  <a:pt x="112" y="258"/>
                  <a:pt x="118" y="257"/>
                </a:cubicBezTo>
                <a:cubicBezTo>
                  <a:pt x="125" y="256"/>
                  <a:pt x="125" y="256"/>
                  <a:pt x="127" y="255"/>
                </a:cubicBezTo>
                <a:cubicBezTo>
                  <a:pt x="129" y="254"/>
                  <a:pt x="132" y="249"/>
                  <a:pt x="133" y="252"/>
                </a:cubicBezTo>
                <a:cubicBezTo>
                  <a:pt x="135" y="255"/>
                  <a:pt x="132" y="254"/>
                  <a:pt x="135" y="255"/>
                </a:cubicBezTo>
                <a:cubicBezTo>
                  <a:pt x="137" y="257"/>
                  <a:pt x="143" y="255"/>
                  <a:pt x="143" y="255"/>
                </a:cubicBezTo>
                <a:cubicBezTo>
                  <a:pt x="143" y="255"/>
                  <a:pt x="153" y="255"/>
                  <a:pt x="154" y="254"/>
                </a:cubicBezTo>
                <a:cubicBezTo>
                  <a:pt x="155" y="253"/>
                  <a:pt x="155" y="252"/>
                  <a:pt x="156" y="252"/>
                </a:cubicBezTo>
                <a:cubicBezTo>
                  <a:pt x="158" y="252"/>
                  <a:pt x="159" y="255"/>
                  <a:pt x="159" y="255"/>
                </a:cubicBezTo>
                <a:cubicBezTo>
                  <a:pt x="154" y="258"/>
                  <a:pt x="154" y="258"/>
                  <a:pt x="154" y="258"/>
                </a:cubicBezTo>
                <a:cubicBezTo>
                  <a:pt x="149" y="262"/>
                  <a:pt x="149" y="262"/>
                  <a:pt x="149" y="262"/>
                </a:cubicBezTo>
                <a:cubicBezTo>
                  <a:pt x="149" y="262"/>
                  <a:pt x="146" y="262"/>
                  <a:pt x="148" y="263"/>
                </a:cubicBezTo>
                <a:cubicBezTo>
                  <a:pt x="150" y="264"/>
                  <a:pt x="151" y="264"/>
                  <a:pt x="154" y="264"/>
                </a:cubicBezTo>
                <a:cubicBezTo>
                  <a:pt x="156" y="265"/>
                  <a:pt x="161" y="269"/>
                  <a:pt x="163" y="266"/>
                </a:cubicBezTo>
                <a:cubicBezTo>
                  <a:pt x="164" y="264"/>
                  <a:pt x="164" y="263"/>
                  <a:pt x="165" y="262"/>
                </a:cubicBezTo>
                <a:cubicBezTo>
                  <a:pt x="166" y="260"/>
                  <a:pt x="166" y="258"/>
                  <a:pt x="168" y="258"/>
                </a:cubicBezTo>
                <a:cubicBezTo>
                  <a:pt x="171" y="258"/>
                  <a:pt x="173" y="259"/>
                  <a:pt x="173" y="259"/>
                </a:cubicBezTo>
                <a:cubicBezTo>
                  <a:pt x="171" y="263"/>
                  <a:pt x="171" y="263"/>
                  <a:pt x="171" y="263"/>
                </a:cubicBezTo>
                <a:cubicBezTo>
                  <a:pt x="171" y="263"/>
                  <a:pt x="175" y="263"/>
                  <a:pt x="177" y="263"/>
                </a:cubicBezTo>
                <a:cubicBezTo>
                  <a:pt x="178" y="263"/>
                  <a:pt x="179" y="265"/>
                  <a:pt x="181" y="263"/>
                </a:cubicBezTo>
                <a:cubicBezTo>
                  <a:pt x="183" y="261"/>
                  <a:pt x="183" y="261"/>
                  <a:pt x="186" y="260"/>
                </a:cubicBezTo>
                <a:cubicBezTo>
                  <a:pt x="188" y="260"/>
                  <a:pt x="191" y="259"/>
                  <a:pt x="192" y="259"/>
                </a:cubicBezTo>
                <a:cubicBezTo>
                  <a:pt x="193" y="260"/>
                  <a:pt x="195" y="260"/>
                  <a:pt x="196" y="260"/>
                </a:cubicBezTo>
                <a:cubicBezTo>
                  <a:pt x="197" y="260"/>
                  <a:pt x="202" y="264"/>
                  <a:pt x="203" y="263"/>
                </a:cubicBezTo>
                <a:cubicBezTo>
                  <a:pt x="204" y="262"/>
                  <a:pt x="210" y="263"/>
                  <a:pt x="210" y="263"/>
                </a:cubicBezTo>
                <a:cubicBezTo>
                  <a:pt x="210" y="263"/>
                  <a:pt x="194" y="277"/>
                  <a:pt x="160" y="278"/>
                </a:cubicBezTo>
                <a:cubicBezTo>
                  <a:pt x="160" y="278"/>
                  <a:pt x="236" y="282"/>
                  <a:pt x="279" y="207"/>
                </a:cubicBezTo>
                <a:cubicBezTo>
                  <a:pt x="322" y="133"/>
                  <a:pt x="292" y="37"/>
                  <a:pt x="194" y="4"/>
                </a:cubicBezTo>
                <a:cubicBezTo>
                  <a:pt x="194" y="4"/>
                  <a:pt x="267" y="31"/>
                  <a:pt x="287" y="102"/>
                </a:cubicBezTo>
                <a:cubicBezTo>
                  <a:pt x="286" y="103"/>
                  <a:pt x="286" y="103"/>
                  <a:pt x="286" y="103"/>
                </a:cubicBezTo>
                <a:cubicBezTo>
                  <a:pt x="284" y="101"/>
                  <a:pt x="284" y="102"/>
                  <a:pt x="283" y="99"/>
                </a:cubicBezTo>
                <a:cubicBezTo>
                  <a:pt x="281" y="95"/>
                  <a:pt x="282" y="96"/>
                  <a:pt x="281" y="94"/>
                </a:cubicBezTo>
                <a:cubicBezTo>
                  <a:pt x="280" y="91"/>
                  <a:pt x="280" y="93"/>
                  <a:pt x="278" y="91"/>
                </a:cubicBezTo>
                <a:cubicBezTo>
                  <a:pt x="277" y="88"/>
                  <a:pt x="276" y="89"/>
                  <a:pt x="275" y="87"/>
                </a:cubicBezTo>
                <a:cubicBezTo>
                  <a:pt x="274" y="86"/>
                  <a:pt x="272" y="82"/>
                  <a:pt x="271" y="81"/>
                </a:cubicBezTo>
                <a:cubicBezTo>
                  <a:pt x="270" y="79"/>
                  <a:pt x="267" y="79"/>
                  <a:pt x="266" y="79"/>
                </a:cubicBezTo>
                <a:cubicBezTo>
                  <a:pt x="265" y="78"/>
                  <a:pt x="265" y="77"/>
                  <a:pt x="265" y="78"/>
                </a:cubicBezTo>
                <a:cubicBezTo>
                  <a:pt x="264" y="80"/>
                  <a:pt x="267" y="82"/>
                  <a:pt x="267" y="82"/>
                </a:cubicBezTo>
                <a:cubicBezTo>
                  <a:pt x="267" y="88"/>
                  <a:pt x="267" y="88"/>
                  <a:pt x="267" y="88"/>
                </a:cubicBezTo>
                <a:cubicBezTo>
                  <a:pt x="267" y="88"/>
                  <a:pt x="269" y="93"/>
                  <a:pt x="269" y="94"/>
                </a:cubicBezTo>
                <a:cubicBezTo>
                  <a:pt x="269" y="95"/>
                  <a:pt x="267" y="99"/>
                  <a:pt x="267" y="99"/>
                </a:cubicBezTo>
                <a:cubicBezTo>
                  <a:pt x="267" y="99"/>
                  <a:pt x="266" y="103"/>
                  <a:pt x="265" y="103"/>
                </a:cubicBezTo>
                <a:cubicBezTo>
                  <a:pt x="264" y="104"/>
                  <a:pt x="256" y="105"/>
                  <a:pt x="256" y="105"/>
                </a:cubicBezTo>
                <a:cubicBezTo>
                  <a:pt x="256" y="105"/>
                  <a:pt x="254" y="103"/>
                  <a:pt x="253" y="101"/>
                </a:cubicBezTo>
                <a:cubicBezTo>
                  <a:pt x="251" y="98"/>
                  <a:pt x="247" y="98"/>
                  <a:pt x="246" y="97"/>
                </a:cubicBezTo>
                <a:cubicBezTo>
                  <a:pt x="246" y="96"/>
                  <a:pt x="247" y="94"/>
                  <a:pt x="245" y="91"/>
                </a:cubicBezTo>
                <a:cubicBezTo>
                  <a:pt x="243" y="88"/>
                  <a:pt x="245" y="89"/>
                  <a:pt x="243" y="8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40" y="84"/>
                  <a:pt x="234" y="82"/>
                  <a:pt x="236" y="86"/>
                </a:cubicBezTo>
                <a:cubicBezTo>
                  <a:pt x="238" y="89"/>
                  <a:pt x="236" y="93"/>
                  <a:pt x="238" y="93"/>
                </a:cubicBezTo>
                <a:cubicBezTo>
                  <a:pt x="239" y="93"/>
                  <a:pt x="240" y="92"/>
                  <a:pt x="242" y="95"/>
                </a:cubicBezTo>
                <a:cubicBezTo>
                  <a:pt x="243" y="98"/>
                  <a:pt x="243" y="99"/>
                  <a:pt x="244" y="100"/>
                </a:cubicBezTo>
                <a:cubicBezTo>
                  <a:pt x="245" y="101"/>
                  <a:pt x="245" y="105"/>
                  <a:pt x="247" y="106"/>
                </a:cubicBezTo>
                <a:cubicBezTo>
                  <a:pt x="248" y="106"/>
                  <a:pt x="252" y="106"/>
                  <a:pt x="251" y="107"/>
                </a:cubicBezTo>
                <a:cubicBezTo>
                  <a:pt x="251" y="109"/>
                  <a:pt x="249" y="111"/>
                  <a:pt x="251" y="112"/>
                </a:cubicBezTo>
                <a:cubicBezTo>
                  <a:pt x="254" y="113"/>
                  <a:pt x="254" y="114"/>
                  <a:pt x="255" y="113"/>
                </a:cubicBezTo>
                <a:cubicBezTo>
                  <a:pt x="257" y="113"/>
                  <a:pt x="256" y="114"/>
                  <a:pt x="258" y="113"/>
                </a:cubicBezTo>
                <a:cubicBezTo>
                  <a:pt x="261" y="112"/>
                  <a:pt x="263" y="112"/>
                  <a:pt x="263" y="112"/>
                </a:cubicBezTo>
                <a:cubicBezTo>
                  <a:pt x="263" y="112"/>
                  <a:pt x="266" y="114"/>
                  <a:pt x="266" y="115"/>
                </a:cubicBezTo>
                <a:cubicBezTo>
                  <a:pt x="266" y="116"/>
                  <a:pt x="265" y="122"/>
                  <a:pt x="265" y="122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62" y="127"/>
                  <a:pt x="262" y="137"/>
                  <a:pt x="261" y="137"/>
                </a:cubicBezTo>
                <a:cubicBezTo>
                  <a:pt x="259" y="137"/>
                  <a:pt x="257" y="141"/>
                  <a:pt x="256" y="142"/>
                </a:cubicBezTo>
                <a:cubicBezTo>
                  <a:pt x="255" y="143"/>
                  <a:pt x="255" y="149"/>
                  <a:pt x="255" y="149"/>
                </a:cubicBezTo>
                <a:cubicBezTo>
                  <a:pt x="252" y="153"/>
                  <a:pt x="252" y="153"/>
                  <a:pt x="252" y="153"/>
                </a:cubicBezTo>
                <a:cubicBezTo>
                  <a:pt x="252" y="153"/>
                  <a:pt x="252" y="158"/>
                  <a:pt x="252" y="159"/>
                </a:cubicBezTo>
                <a:cubicBezTo>
                  <a:pt x="252" y="160"/>
                  <a:pt x="253" y="165"/>
                  <a:pt x="252" y="168"/>
                </a:cubicBezTo>
                <a:cubicBezTo>
                  <a:pt x="252" y="171"/>
                  <a:pt x="248" y="173"/>
                  <a:pt x="248" y="173"/>
                </a:cubicBezTo>
                <a:cubicBezTo>
                  <a:pt x="248" y="173"/>
                  <a:pt x="253" y="178"/>
                  <a:pt x="250" y="179"/>
                </a:cubicBezTo>
                <a:cubicBezTo>
                  <a:pt x="248" y="179"/>
                  <a:pt x="245" y="183"/>
                  <a:pt x="244" y="184"/>
                </a:cubicBezTo>
                <a:cubicBezTo>
                  <a:pt x="244" y="185"/>
                  <a:pt x="244" y="187"/>
                  <a:pt x="242" y="187"/>
                </a:cubicBezTo>
                <a:cubicBezTo>
                  <a:pt x="241" y="188"/>
                  <a:pt x="238" y="188"/>
                  <a:pt x="238" y="189"/>
                </a:cubicBezTo>
                <a:cubicBezTo>
                  <a:pt x="238" y="190"/>
                  <a:pt x="238" y="194"/>
                  <a:pt x="238" y="194"/>
                </a:cubicBezTo>
                <a:cubicBezTo>
                  <a:pt x="233" y="202"/>
                  <a:pt x="233" y="202"/>
                  <a:pt x="233" y="202"/>
                </a:cubicBezTo>
                <a:cubicBezTo>
                  <a:pt x="226" y="207"/>
                  <a:pt x="226" y="207"/>
                  <a:pt x="226" y="207"/>
                </a:cubicBezTo>
                <a:cubicBezTo>
                  <a:pt x="226" y="207"/>
                  <a:pt x="227" y="210"/>
                  <a:pt x="225" y="211"/>
                </a:cubicBezTo>
                <a:cubicBezTo>
                  <a:pt x="223" y="211"/>
                  <a:pt x="217" y="214"/>
                  <a:pt x="216" y="215"/>
                </a:cubicBezTo>
                <a:cubicBezTo>
                  <a:pt x="215" y="216"/>
                  <a:pt x="210" y="218"/>
                  <a:pt x="208" y="218"/>
                </a:cubicBezTo>
                <a:cubicBezTo>
                  <a:pt x="206" y="218"/>
                  <a:pt x="209" y="223"/>
                  <a:pt x="206" y="218"/>
                </a:cubicBezTo>
                <a:cubicBezTo>
                  <a:pt x="204" y="213"/>
                  <a:pt x="206" y="216"/>
                  <a:pt x="203" y="211"/>
                </a:cubicBezTo>
                <a:cubicBezTo>
                  <a:pt x="201" y="206"/>
                  <a:pt x="201" y="210"/>
                  <a:pt x="201" y="206"/>
                </a:cubicBezTo>
                <a:cubicBezTo>
                  <a:pt x="201" y="202"/>
                  <a:pt x="201" y="206"/>
                  <a:pt x="201" y="202"/>
                </a:cubicBezTo>
                <a:cubicBezTo>
                  <a:pt x="201" y="198"/>
                  <a:pt x="202" y="201"/>
                  <a:pt x="200" y="197"/>
                </a:cubicBezTo>
                <a:cubicBezTo>
                  <a:pt x="198" y="192"/>
                  <a:pt x="199" y="194"/>
                  <a:pt x="196" y="191"/>
                </a:cubicBezTo>
                <a:cubicBezTo>
                  <a:pt x="193" y="188"/>
                  <a:pt x="191" y="191"/>
                  <a:pt x="193" y="187"/>
                </a:cubicBezTo>
                <a:cubicBezTo>
                  <a:pt x="195" y="183"/>
                  <a:pt x="194" y="187"/>
                  <a:pt x="195" y="183"/>
                </a:cubicBezTo>
                <a:cubicBezTo>
                  <a:pt x="196" y="178"/>
                  <a:pt x="194" y="178"/>
                  <a:pt x="197" y="176"/>
                </a:cubicBezTo>
                <a:cubicBezTo>
                  <a:pt x="200" y="174"/>
                  <a:pt x="202" y="173"/>
                  <a:pt x="201" y="171"/>
                </a:cubicBezTo>
                <a:cubicBezTo>
                  <a:pt x="201" y="168"/>
                  <a:pt x="201" y="167"/>
                  <a:pt x="201" y="165"/>
                </a:cubicBezTo>
                <a:cubicBezTo>
                  <a:pt x="200" y="164"/>
                  <a:pt x="197" y="161"/>
                  <a:pt x="197" y="160"/>
                </a:cubicBezTo>
                <a:cubicBezTo>
                  <a:pt x="197" y="159"/>
                  <a:pt x="197" y="160"/>
                  <a:pt x="195" y="157"/>
                </a:cubicBezTo>
                <a:cubicBezTo>
                  <a:pt x="193" y="154"/>
                  <a:pt x="191" y="152"/>
                  <a:pt x="191" y="152"/>
                </a:cubicBezTo>
                <a:cubicBezTo>
                  <a:pt x="191" y="152"/>
                  <a:pt x="191" y="145"/>
                  <a:pt x="191" y="143"/>
                </a:cubicBezTo>
                <a:cubicBezTo>
                  <a:pt x="191" y="140"/>
                  <a:pt x="190" y="144"/>
                  <a:pt x="191" y="140"/>
                </a:cubicBezTo>
                <a:cubicBezTo>
                  <a:pt x="192" y="136"/>
                  <a:pt x="192" y="133"/>
                  <a:pt x="192" y="133"/>
                </a:cubicBezTo>
                <a:cubicBezTo>
                  <a:pt x="192" y="133"/>
                  <a:pt x="187" y="130"/>
                  <a:pt x="185" y="130"/>
                </a:cubicBezTo>
                <a:cubicBezTo>
                  <a:pt x="183" y="131"/>
                  <a:pt x="183" y="134"/>
                  <a:pt x="180" y="131"/>
                </a:cubicBezTo>
                <a:cubicBezTo>
                  <a:pt x="178" y="129"/>
                  <a:pt x="178" y="127"/>
                  <a:pt x="177" y="127"/>
                </a:cubicBezTo>
                <a:cubicBezTo>
                  <a:pt x="176" y="126"/>
                  <a:pt x="174" y="126"/>
                  <a:pt x="173" y="127"/>
                </a:cubicBezTo>
                <a:cubicBezTo>
                  <a:pt x="171" y="128"/>
                  <a:pt x="167" y="128"/>
                  <a:pt x="164" y="130"/>
                </a:cubicBezTo>
                <a:cubicBezTo>
                  <a:pt x="161" y="131"/>
                  <a:pt x="160" y="131"/>
                  <a:pt x="157" y="131"/>
                </a:cubicBezTo>
                <a:cubicBezTo>
                  <a:pt x="153" y="131"/>
                  <a:pt x="148" y="132"/>
                  <a:pt x="145" y="130"/>
                </a:cubicBezTo>
                <a:cubicBezTo>
                  <a:pt x="142" y="129"/>
                  <a:pt x="142" y="131"/>
                  <a:pt x="140" y="128"/>
                </a:cubicBezTo>
                <a:cubicBezTo>
                  <a:pt x="139" y="124"/>
                  <a:pt x="140" y="125"/>
                  <a:pt x="137" y="123"/>
                </a:cubicBezTo>
                <a:cubicBezTo>
                  <a:pt x="135" y="122"/>
                  <a:pt x="134" y="123"/>
                  <a:pt x="134" y="120"/>
                </a:cubicBezTo>
                <a:cubicBezTo>
                  <a:pt x="133" y="117"/>
                  <a:pt x="135" y="118"/>
                  <a:pt x="133" y="115"/>
                </a:cubicBezTo>
                <a:cubicBezTo>
                  <a:pt x="130" y="112"/>
                  <a:pt x="134" y="116"/>
                  <a:pt x="130" y="112"/>
                </a:cubicBezTo>
                <a:cubicBezTo>
                  <a:pt x="127" y="108"/>
                  <a:pt x="125" y="112"/>
                  <a:pt x="127" y="108"/>
                </a:cubicBezTo>
                <a:cubicBezTo>
                  <a:pt x="128" y="105"/>
                  <a:pt x="129" y="107"/>
                  <a:pt x="129" y="103"/>
                </a:cubicBezTo>
                <a:cubicBezTo>
                  <a:pt x="129" y="99"/>
                  <a:pt x="135" y="105"/>
                  <a:pt x="131" y="97"/>
                </a:cubicBezTo>
                <a:cubicBezTo>
                  <a:pt x="128" y="89"/>
                  <a:pt x="127" y="91"/>
                  <a:pt x="130" y="85"/>
                </a:cubicBezTo>
                <a:cubicBezTo>
                  <a:pt x="134" y="79"/>
                  <a:pt x="138" y="77"/>
                  <a:pt x="138" y="76"/>
                </a:cubicBezTo>
                <a:cubicBezTo>
                  <a:pt x="139" y="74"/>
                  <a:pt x="140" y="71"/>
                  <a:pt x="142" y="70"/>
                </a:cubicBezTo>
                <a:cubicBezTo>
                  <a:pt x="143" y="69"/>
                  <a:pt x="142" y="68"/>
                  <a:pt x="145" y="68"/>
                </a:cubicBezTo>
                <a:cubicBezTo>
                  <a:pt x="148" y="69"/>
                  <a:pt x="151" y="67"/>
                  <a:pt x="153" y="65"/>
                </a:cubicBezTo>
                <a:cubicBezTo>
                  <a:pt x="155" y="63"/>
                  <a:pt x="158" y="61"/>
                  <a:pt x="159" y="60"/>
                </a:cubicBezTo>
                <a:cubicBezTo>
                  <a:pt x="160" y="60"/>
                  <a:pt x="160" y="61"/>
                  <a:pt x="163" y="60"/>
                </a:cubicBezTo>
                <a:cubicBezTo>
                  <a:pt x="166" y="59"/>
                  <a:pt x="166" y="59"/>
                  <a:pt x="168" y="59"/>
                </a:cubicBezTo>
                <a:cubicBezTo>
                  <a:pt x="170" y="59"/>
                  <a:pt x="166" y="60"/>
                  <a:pt x="172" y="59"/>
                </a:cubicBezTo>
                <a:cubicBezTo>
                  <a:pt x="178" y="58"/>
                  <a:pt x="176" y="58"/>
                  <a:pt x="178" y="58"/>
                </a:cubicBezTo>
                <a:cubicBezTo>
                  <a:pt x="179" y="58"/>
                  <a:pt x="178" y="58"/>
                  <a:pt x="180" y="58"/>
                </a:cubicBezTo>
                <a:cubicBezTo>
                  <a:pt x="183" y="59"/>
                  <a:pt x="182" y="54"/>
                  <a:pt x="183" y="59"/>
                </a:cubicBezTo>
                <a:cubicBezTo>
                  <a:pt x="183" y="63"/>
                  <a:pt x="181" y="66"/>
                  <a:pt x="185" y="66"/>
                </a:cubicBezTo>
                <a:cubicBezTo>
                  <a:pt x="189" y="66"/>
                  <a:pt x="185" y="66"/>
                  <a:pt x="189" y="66"/>
                </a:cubicBezTo>
                <a:cubicBezTo>
                  <a:pt x="193" y="66"/>
                  <a:pt x="192" y="67"/>
                  <a:pt x="194" y="68"/>
                </a:cubicBezTo>
                <a:cubicBezTo>
                  <a:pt x="196" y="69"/>
                  <a:pt x="197" y="70"/>
                  <a:pt x="200" y="70"/>
                </a:cubicBezTo>
                <a:cubicBezTo>
                  <a:pt x="202" y="70"/>
                  <a:pt x="198" y="75"/>
                  <a:pt x="202" y="70"/>
                </a:cubicBezTo>
                <a:cubicBezTo>
                  <a:pt x="207" y="66"/>
                  <a:pt x="199" y="65"/>
                  <a:pt x="207" y="66"/>
                </a:cubicBezTo>
                <a:cubicBezTo>
                  <a:pt x="214" y="67"/>
                  <a:pt x="215" y="68"/>
                  <a:pt x="217" y="68"/>
                </a:cubicBezTo>
                <a:cubicBezTo>
                  <a:pt x="218" y="67"/>
                  <a:pt x="218" y="68"/>
                  <a:pt x="221" y="67"/>
                </a:cubicBezTo>
                <a:cubicBezTo>
                  <a:pt x="225" y="65"/>
                  <a:pt x="225" y="65"/>
                  <a:pt x="226" y="66"/>
                </a:cubicBezTo>
                <a:cubicBezTo>
                  <a:pt x="228" y="66"/>
                  <a:pt x="228" y="69"/>
                  <a:pt x="229" y="66"/>
                </a:cubicBezTo>
                <a:cubicBezTo>
                  <a:pt x="230" y="63"/>
                  <a:pt x="233" y="64"/>
                  <a:pt x="229" y="62"/>
                </a:cubicBezTo>
                <a:cubicBezTo>
                  <a:pt x="225" y="61"/>
                  <a:pt x="224" y="63"/>
                  <a:pt x="223" y="60"/>
                </a:cubicBezTo>
                <a:cubicBezTo>
                  <a:pt x="222" y="58"/>
                  <a:pt x="226" y="58"/>
                  <a:pt x="222" y="58"/>
                </a:cubicBezTo>
                <a:cubicBezTo>
                  <a:pt x="219" y="57"/>
                  <a:pt x="219" y="57"/>
                  <a:pt x="216" y="56"/>
                </a:cubicBezTo>
                <a:cubicBezTo>
                  <a:pt x="213" y="55"/>
                  <a:pt x="210" y="59"/>
                  <a:pt x="209" y="56"/>
                </a:cubicBezTo>
                <a:cubicBezTo>
                  <a:pt x="208" y="53"/>
                  <a:pt x="203" y="58"/>
                  <a:pt x="208" y="53"/>
                </a:cubicBezTo>
                <a:cubicBezTo>
                  <a:pt x="214" y="48"/>
                  <a:pt x="212" y="46"/>
                  <a:pt x="215" y="47"/>
                </a:cubicBezTo>
                <a:cubicBezTo>
                  <a:pt x="219" y="48"/>
                  <a:pt x="218" y="51"/>
                  <a:pt x="220" y="49"/>
                </a:cubicBezTo>
                <a:cubicBezTo>
                  <a:pt x="222" y="47"/>
                  <a:pt x="227" y="46"/>
                  <a:pt x="222" y="43"/>
                </a:cubicBezTo>
                <a:cubicBezTo>
                  <a:pt x="218" y="40"/>
                  <a:pt x="221" y="41"/>
                  <a:pt x="217" y="40"/>
                </a:cubicBezTo>
                <a:cubicBezTo>
                  <a:pt x="213" y="38"/>
                  <a:pt x="209" y="47"/>
                  <a:pt x="207" y="46"/>
                </a:cubicBezTo>
                <a:cubicBezTo>
                  <a:pt x="205" y="44"/>
                  <a:pt x="204" y="43"/>
                  <a:pt x="202" y="44"/>
                </a:cubicBezTo>
                <a:cubicBezTo>
                  <a:pt x="201" y="45"/>
                  <a:pt x="201" y="48"/>
                  <a:pt x="201" y="51"/>
                </a:cubicBezTo>
                <a:cubicBezTo>
                  <a:pt x="201" y="54"/>
                  <a:pt x="203" y="54"/>
                  <a:pt x="199" y="52"/>
                </a:cubicBezTo>
                <a:cubicBezTo>
                  <a:pt x="195" y="50"/>
                  <a:pt x="203" y="51"/>
                  <a:pt x="194" y="48"/>
                </a:cubicBezTo>
                <a:cubicBezTo>
                  <a:pt x="184" y="44"/>
                  <a:pt x="181" y="45"/>
                  <a:pt x="180" y="46"/>
                </a:cubicBezTo>
                <a:cubicBezTo>
                  <a:pt x="179" y="48"/>
                  <a:pt x="177" y="47"/>
                  <a:pt x="176" y="48"/>
                </a:cubicBezTo>
                <a:cubicBezTo>
                  <a:pt x="175" y="49"/>
                  <a:pt x="179" y="52"/>
                  <a:pt x="175" y="49"/>
                </a:cubicBezTo>
                <a:cubicBezTo>
                  <a:pt x="171" y="47"/>
                  <a:pt x="167" y="51"/>
                  <a:pt x="167" y="51"/>
                </a:cubicBezTo>
                <a:cubicBezTo>
                  <a:pt x="167" y="51"/>
                  <a:pt x="165" y="50"/>
                  <a:pt x="164" y="51"/>
                </a:cubicBezTo>
                <a:cubicBezTo>
                  <a:pt x="162" y="53"/>
                  <a:pt x="159" y="54"/>
                  <a:pt x="157" y="53"/>
                </a:cubicBezTo>
                <a:cubicBezTo>
                  <a:pt x="155" y="52"/>
                  <a:pt x="151" y="54"/>
                  <a:pt x="154" y="49"/>
                </a:cubicBezTo>
                <a:cubicBezTo>
                  <a:pt x="158" y="44"/>
                  <a:pt x="155" y="47"/>
                  <a:pt x="161" y="45"/>
                </a:cubicBezTo>
                <a:cubicBezTo>
                  <a:pt x="166" y="42"/>
                  <a:pt x="175" y="42"/>
                  <a:pt x="167" y="40"/>
                </a:cubicBezTo>
                <a:cubicBezTo>
                  <a:pt x="160" y="39"/>
                  <a:pt x="171" y="39"/>
                  <a:pt x="162" y="34"/>
                </a:cubicBezTo>
                <a:cubicBezTo>
                  <a:pt x="152" y="30"/>
                  <a:pt x="152" y="36"/>
                  <a:pt x="152" y="30"/>
                </a:cubicBezTo>
                <a:cubicBezTo>
                  <a:pt x="153" y="23"/>
                  <a:pt x="152" y="23"/>
                  <a:pt x="150" y="23"/>
                </a:cubicBezTo>
                <a:cubicBezTo>
                  <a:pt x="148" y="24"/>
                  <a:pt x="142" y="25"/>
                  <a:pt x="139" y="25"/>
                </a:cubicBezTo>
                <a:cubicBezTo>
                  <a:pt x="137" y="26"/>
                  <a:pt x="140" y="28"/>
                  <a:pt x="136" y="25"/>
                </a:cubicBezTo>
                <a:cubicBezTo>
                  <a:pt x="131" y="22"/>
                  <a:pt x="130" y="26"/>
                  <a:pt x="131" y="22"/>
                </a:cubicBezTo>
                <a:cubicBezTo>
                  <a:pt x="133" y="19"/>
                  <a:pt x="133" y="18"/>
                  <a:pt x="136" y="16"/>
                </a:cubicBezTo>
                <a:cubicBezTo>
                  <a:pt x="138" y="13"/>
                  <a:pt x="138" y="5"/>
                  <a:pt x="144" y="8"/>
                </a:cubicBezTo>
                <a:cubicBezTo>
                  <a:pt x="151" y="11"/>
                  <a:pt x="148" y="10"/>
                  <a:pt x="154" y="11"/>
                </a:cubicBezTo>
                <a:cubicBezTo>
                  <a:pt x="159" y="11"/>
                  <a:pt x="161" y="10"/>
                  <a:pt x="161" y="9"/>
                </a:cubicBezTo>
                <a:cubicBezTo>
                  <a:pt x="161" y="8"/>
                  <a:pt x="155" y="5"/>
                  <a:pt x="155" y="5"/>
                </a:cubicBezTo>
                <a:cubicBezTo>
                  <a:pt x="155" y="5"/>
                  <a:pt x="153" y="6"/>
                  <a:pt x="154" y="5"/>
                </a:cubicBezTo>
                <a:cubicBezTo>
                  <a:pt x="155" y="4"/>
                  <a:pt x="156" y="2"/>
                  <a:pt x="156" y="2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0"/>
                  <a:pt x="136" y="0"/>
                  <a:pt x="131" y="1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4" name="Freeform 72"/>
          <p:cNvSpPr>
            <a:spLocks noEditPoints="1"/>
          </p:cNvSpPr>
          <p:nvPr/>
        </p:nvSpPr>
        <p:spPr bwMode="auto">
          <a:xfrm>
            <a:off x="4909223" y="3519727"/>
            <a:ext cx="526907" cy="346825"/>
          </a:xfrm>
          <a:custGeom>
            <a:avLst/>
            <a:gdLst>
              <a:gd name="T0" fmla="*/ 333 w 349"/>
              <a:gd name="T1" fmla="*/ 51 h 230"/>
              <a:gd name="T2" fmla="*/ 259 w 349"/>
              <a:gd name="T3" fmla="*/ 0 h 230"/>
              <a:gd name="T4" fmla="*/ 170 w 349"/>
              <a:gd name="T5" fmla="*/ 225 h 230"/>
              <a:gd name="T6" fmla="*/ 269 w 349"/>
              <a:gd name="T7" fmla="*/ 133 h 230"/>
              <a:gd name="T8" fmla="*/ 333 w 349"/>
              <a:gd name="T9" fmla="*/ 51 h 230"/>
              <a:gd name="T10" fmla="*/ 140 w 349"/>
              <a:gd name="T11" fmla="*/ 41 h 230"/>
              <a:gd name="T12" fmla="*/ 155 w 349"/>
              <a:gd name="T13" fmla="*/ 56 h 230"/>
              <a:gd name="T14" fmla="*/ 140 w 349"/>
              <a:gd name="T15" fmla="*/ 71 h 230"/>
              <a:gd name="T16" fmla="*/ 125 w 349"/>
              <a:gd name="T17" fmla="*/ 56 h 230"/>
              <a:gd name="T18" fmla="*/ 140 w 349"/>
              <a:gd name="T19" fmla="*/ 41 h 230"/>
              <a:gd name="T20" fmla="*/ 105 w 349"/>
              <a:gd name="T21" fmla="*/ 101 h 230"/>
              <a:gd name="T22" fmla="*/ 125 w 349"/>
              <a:gd name="T23" fmla="*/ 81 h 230"/>
              <a:gd name="T24" fmla="*/ 145 w 349"/>
              <a:gd name="T25" fmla="*/ 101 h 230"/>
              <a:gd name="T26" fmla="*/ 125 w 349"/>
              <a:gd name="T27" fmla="*/ 121 h 230"/>
              <a:gd name="T28" fmla="*/ 105 w 349"/>
              <a:gd name="T29" fmla="*/ 101 h 230"/>
              <a:gd name="T30" fmla="*/ 139 w 349"/>
              <a:gd name="T31" fmla="*/ 174 h 230"/>
              <a:gd name="T32" fmla="*/ 116 w 349"/>
              <a:gd name="T33" fmla="*/ 151 h 230"/>
              <a:gd name="T34" fmla="*/ 139 w 349"/>
              <a:gd name="T35" fmla="*/ 128 h 230"/>
              <a:gd name="T36" fmla="*/ 162 w 349"/>
              <a:gd name="T37" fmla="*/ 151 h 230"/>
              <a:gd name="T38" fmla="*/ 139 w 349"/>
              <a:gd name="T39" fmla="*/ 174 h 230"/>
              <a:gd name="T40" fmla="*/ 180 w 349"/>
              <a:gd name="T41" fmla="*/ 213 h 230"/>
              <a:gd name="T42" fmla="*/ 155 w 349"/>
              <a:gd name="T43" fmla="*/ 188 h 230"/>
              <a:gd name="T44" fmla="*/ 180 w 349"/>
              <a:gd name="T45" fmla="*/ 163 h 230"/>
              <a:gd name="T46" fmla="*/ 205 w 349"/>
              <a:gd name="T47" fmla="*/ 188 h 230"/>
              <a:gd name="T48" fmla="*/ 180 w 349"/>
              <a:gd name="T49" fmla="*/ 213 h 230"/>
              <a:gd name="T50" fmla="*/ 282 w 349"/>
              <a:gd name="T51" fmla="*/ 98 h 230"/>
              <a:gd name="T52" fmla="*/ 252 w 349"/>
              <a:gd name="T53" fmla="*/ 68 h 230"/>
              <a:gd name="T54" fmla="*/ 282 w 349"/>
              <a:gd name="T55" fmla="*/ 38 h 230"/>
              <a:gd name="T56" fmla="*/ 312 w 349"/>
              <a:gd name="T57" fmla="*/ 68 h 230"/>
              <a:gd name="T58" fmla="*/ 282 w 349"/>
              <a:gd name="T59" fmla="*/ 9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9" h="230">
                <a:moveTo>
                  <a:pt x="333" y="51"/>
                </a:moveTo>
                <a:cubicBezTo>
                  <a:pt x="317" y="6"/>
                  <a:pt x="259" y="0"/>
                  <a:pt x="259" y="0"/>
                </a:cubicBezTo>
                <a:cubicBezTo>
                  <a:pt x="0" y="4"/>
                  <a:pt x="103" y="220"/>
                  <a:pt x="170" y="225"/>
                </a:cubicBezTo>
                <a:cubicBezTo>
                  <a:pt x="237" y="230"/>
                  <a:pt x="227" y="150"/>
                  <a:pt x="269" y="133"/>
                </a:cubicBezTo>
                <a:cubicBezTo>
                  <a:pt x="312" y="116"/>
                  <a:pt x="349" y="96"/>
                  <a:pt x="333" y="51"/>
                </a:cubicBezTo>
                <a:close/>
                <a:moveTo>
                  <a:pt x="140" y="41"/>
                </a:moveTo>
                <a:cubicBezTo>
                  <a:pt x="148" y="41"/>
                  <a:pt x="155" y="48"/>
                  <a:pt x="155" y="56"/>
                </a:cubicBezTo>
                <a:cubicBezTo>
                  <a:pt x="155" y="65"/>
                  <a:pt x="148" y="71"/>
                  <a:pt x="140" y="71"/>
                </a:cubicBezTo>
                <a:cubicBezTo>
                  <a:pt x="131" y="71"/>
                  <a:pt x="125" y="65"/>
                  <a:pt x="125" y="56"/>
                </a:cubicBezTo>
                <a:cubicBezTo>
                  <a:pt x="125" y="48"/>
                  <a:pt x="131" y="41"/>
                  <a:pt x="140" y="41"/>
                </a:cubicBezTo>
                <a:close/>
                <a:moveTo>
                  <a:pt x="105" y="101"/>
                </a:moveTo>
                <a:cubicBezTo>
                  <a:pt x="105" y="90"/>
                  <a:pt x="114" y="81"/>
                  <a:pt x="125" y="81"/>
                </a:cubicBezTo>
                <a:cubicBezTo>
                  <a:pt x="136" y="81"/>
                  <a:pt x="145" y="90"/>
                  <a:pt x="145" y="101"/>
                </a:cubicBezTo>
                <a:cubicBezTo>
                  <a:pt x="145" y="112"/>
                  <a:pt x="136" y="121"/>
                  <a:pt x="125" y="121"/>
                </a:cubicBezTo>
                <a:cubicBezTo>
                  <a:pt x="114" y="121"/>
                  <a:pt x="105" y="112"/>
                  <a:pt x="105" y="101"/>
                </a:cubicBezTo>
                <a:close/>
                <a:moveTo>
                  <a:pt x="139" y="174"/>
                </a:moveTo>
                <a:cubicBezTo>
                  <a:pt x="126" y="174"/>
                  <a:pt x="116" y="164"/>
                  <a:pt x="116" y="151"/>
                </a:cubicBezTo>
                <a:cubicBezTo>
                  <a:pt x="116" y="138"/>
                  <a:pt x="126" y="128"/>
                  <a:pt x="139" y="128"/>
                </a:cubicBezTo>
                <a:cubicBezTo>
                  <a:pt x="151" y="128"/>
                  <a:pt x="162" y="138"/>
                  <a:pt x="162" y="151"/>
                </a:cubicBezTo>
                <a:cubicBezTo>
                  <a:pt x="162" y="164"/>
                  <a:pt x="151" y="174"/>
                  <a:pt x="139" y="174"/>
                </a:cubicBezTo>
                <a:close/>
                <a:moveTo>
                  <a:pt x="180" y="213"/>
                </a:moveTo>
                <a:cubicBezTo>
                  <a:pt x="166" y="213"/>
                  <a:pt x="155" y="202"/>
                  <a:pt x="155" y="188"/>
                </a:cubicBezTo>
                <a:cubicBezTo>
                  <a:pt x="155" y="175"/>
                  <a:pt x="166" y="163"/>
                  <a:pt x="180" y="163"/>
                </a:cubicBezTo>
                <a:cubicBezTo>
                  <a:pt x="194" y="163"/>
                  <a:pt x="205" y="175"/>
                  <a:pt x="205" y="188"/>
                </a:cubicBezTo>
                <a:cubicBezTo>
                  <a:pt x="205" y="202"/>
                  <a:pt x="194" y="213"/>
                  <a:pt x="180" y="213"/>
                </a:cubicBezTo>
                <a:close/>
                <a:moveTo>
                  <a:pt x="282" y="98"/>
                </a:moveTo>
                <a:cubicBezTo>
                  <a:pt x="265" y="98"/>
                  <a:pt x="252" y="84"/>
                  <a:pt x="252" y="68"/>
                </a:cubicBezTo>
                <a:cubicBezTo>
                  <a:pt x="252" y="51"/>
                  <a:pt x="265" y="38"/>
                  <a:pt x="282" y="38"/>
                </a:cubicBezTo>
                <a:cubicBezTo>
                  <a:pt x="298" y="38"/>
                  <a:pt x="312" y="51"/>
                  <a:pt x="312" y="68"/>
                </a:cubicBezTo>
                <a:cubicBezTo>
                  <a:pt x="312" y="84"/>
                  <a:pt x="298" y="98"/>
                  <a:pt x="282" y="98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4714133" y="2681011"/>
            <a:ext cx="106715" cy="106715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7" name="Freeform 74"/>
          <p:cNvSpPr/>
          <p:nvPr/>
        </p:nvSpPr>
        <p:spPr bwMode="auto">
          <a:xfrm>
            <a:off x="4752484" y="2759379"/>
            <a:ext cx="165076" cy="346825"/>
          </a:xfrm>
          <a:custGeom>
            <a:avLst/>
            <a:gdLst>
              <a:gd name="T0" fmla="*/ 0 w 110"/>
              <a:gd name="T1" fmla="*/ 6 h 229"/>
              <a:gd name="T2" fmla="*/ 73 w 110"/>
              <a:gd name="T3" fmla="*/ 198 h 229"/>
              <a:gd name="T4" fmla="*/ 107 w 110"/>
              <a:gd name="T5" fmla="*/ 229 h 229"/>
              <a:gd name="T6" fmla="*/ 24 w 110"/>
              <a:gd name="T7" fmla="*/ 0 h 229"/>
              <a:gd name="T8" fmla="*/ 0 w 110"/>
              <a:gd name="T9" fmla="*/ 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229">
                <a:moveTo>
                  <a:pt x="0" y="6"/>
                </a:moveTo>
                <a:cubicBezTo>
                  <a:pt x="0" y="8"/>
                  <a:pt x="73" y="198"/>
                  <a:pt x="73" y="198"/>
                </a:cubicBezTo>
                <a:cubicBezTo>
                  <a:pt x="73" y="198"/>
                  <a:pt x="103" y="229"/>
                  <a:pt x="107" y="229"/>
                </a:cubicBezTo>
                <a:cubicBezTo>
                  <a:pt x="110" y="229"/>
                  <a:pt x="24" y="0"/>
                  <a:pt x="24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8" name="Freeform 75"/>
          <p:cNvSpPr/>
          <p:nvPr/>
        </p:nvSpPr>
        <p:spPr bwMode="auto">
          <a:xfrm>
            <a:off x="4605751" y="2759379"/>
            <a:ext cx="178415" cy="341823"/>
          </a:xfrm>
          <a:custGeom>
            <a:avLst/>
            <a:gdLst>
              <a:gd name="T0" fmla="*/ 106 w 107"/>
              <a:gd name="T1" fmla="*/ 10 h 205"/>
              <a:gd name="T2" fmla="*/ 29 w 107"/>
              <a:gd name="T3" fmla="*/ 176 h 205"/>
              <a:gd name="T4" fmla="*/ 0 w 107"/>
              <a:gd name="T5" fmla="*/ 205 h 205"/>
              <a:gd name="T6" fmla="*/ 9 w 107"/>
              <a:gd name="T7" fmla="*/ 166 h 205"/>
              <a:gd name="T8" fmla="*/ 83 w 107"/>
              <a:gd name="T9" fmla="*/ 0 h 205"/>
              <a:gd name="T10" fmla="*/ 107 w 107"/>
              <a:gd name="T11" fmla="*/ 8 h 205"/>
              <a:gd name="T12" fmla="*/ 106 w 107"/>
              <a:gd name="T13" fmla="*/ 1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205">
                <a:moveTo>
                  <a:pt x="106" y="10"/>
                </a:moveTo>
                <a:lnTo>
                  <a:pt x="29" y="176"/>
                </a:lnTo>
                <a:lnTo>
                  <a:pt x="0" y="205"/>
                </a:lnTo>
                <a:lnTo>
                  <a:pt x="9" y="166"/>
                </a:lnTo>
                <a:lnTo>
                  <a:pt x="83" y="0"/>
                </a:lnTo>
                <a:lnTo>
                  <a:pt x="107" y="8"/>
                </a:lnTo>
                <a:lnTo>
                  <a:pt x="106" y="10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9" name="Freeform 76"/>
          <p:cNvSpPr/>
          <p:nvPr/>
        </p:nvSpPr>
        <p:spPr bwMode="auto">
          <a:xfrm>
            <a:off x="4605751" y="2759379"/>
            <a:ext cx="178415" cy="341823"/>
          </a:xfrm>
          <a:custGeom>
            <a:avLst/>
            <a:gdLst>
              <a:gd name="T0" fmla="*/ 106 w 107"/>
              <a:gd name="T1" fmla="*/ 10 h 205"/>
              <a:gd name="T2" fmla="*/ 29 w 107"/>
              <a:gd name="T3" fmla="*/ 176 h 205"/>
              <a:gd name="T4" fmla="*/ 0 w 107"/>
              <a:gd name="T5" fmla="*/ 205 h 205"/>
              <a:gd name="T6" fmla="*/ 9 w 107"/>
              <a:gd name="T7" fmla="*/ 166 h 205"/>
              <a:gd name="T8" fmla="*/ 83 w 107"/>
              <a:gd name="T9" fmla="*/ 0 h 205"/>
              <a:gd name="T10" fmla="*/ 107 w 107"/>
              <a:gd name="T11" fmla="*/ 8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205">
                <a:moveTo>
                  <a:pt x="106" y="10"/>
                </a:moveTo>
                <a:lnTo>
                  <a:pt x="29" y="176"/>
                </a:lnTo>
                <a:lnTo>
                  <a:pt x="0" y="205"/>
                </a:lnTo>
                <a:lnTo>
                  <a:pt x="9" y="166"/>
                </a:lnTo>
                <a:lnTo>
                  <a:pt x="83" y="0"/>
                </a:lnTo>
                <a:lnTo>
                  <a:pt x="107" y="8"/>
                </a:lnTo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2" name="Freeform 77"/>
          <p:cNvSpPr/>
          <p:nvPr/>
        </p:nvSpPr>
        <p:spPr bwMode="auto">
          <a:xfrm>
            <a:off x="4760821" y="2645994"/>
            <a:ext cx="20009" cy="56693"/>
          </a:xfrm>
          <a:custGeom>
            <a:avLst/>
            <a:gdLst>
              <a:gd name="T0" fmla="*/ 13 w 13"/>
              <a:gd name="T1" fmla="*/ 32 h 38"/>
              <a:gd name="T2" fmla="*/ 7 w 13"/>
              <a:gd name="T3" fmla="*/ 38 h 38"/>
              <a:gd name="T4" fmla="*/ 7 w 13"/>
              <a:gd name="T5" fmla="*/ 38 h 38"/>
              <a:gd name="T6" fmla="*/ 0 w 13"/>
              <a:gd name="T7" fmla="*/ 32 h 38"/>
              <a:gd name="T8" fmla="*/ 0 w 13"/>
              <a:gd name="T9" fmla="*/ 6 h 38"/>
              <a:gd name="T10" fmla="*/ 7 w 13"/>
              <a:gd name="T11" fmla="*/ 0 h 38"/>
              <a:gd name="T12" fmla="*/ 7 w 13"/>
              <a:gd name="T13" fmla="*/ 0 h 38"/>
              <a:gd name="T14" fmla="*/ 13 w 13"/>
              <a:gd name="T15" fmla="*/ 6 h 38"/>
              <a:gd name="T16" fmla="*/ 13 w 13"/>
              <a:gd name="T17" fmla="*/ 3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38">
                <a:moveTo>
                  <a:pt x="13" y="32"/>
                </a:moveTo>
                <a:cubicBezTo>
                  <a:pt x="13" y="35"/>
                  <a:pt x="10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3" y="38"/>
                  <a:pt x="0" y="35"/>
                  <a:pt x="0" y="3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10" y="0"/>
                  <a:pt x="13" y="2"/>
                  <a:pt x="13" y="6"/>
                </a:cubicBezTo>
                <a:lnTo>
                  <a:pt x="13" y="32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3" name="Freeform 78"/>
          <p:cNvSpPr>
            <a:spLocks noEditPoints="1"/>
          </p:cNvSpPr>
          <p:nvPr/>
        </p:nvSpPr>
        <p:spPr bwMode="auto">
          <a:xfrm>
            <a:off x="3620300" y="2742705"/>
            <a:ext cx="191755" cy="520238"/>
          </a:xfrm>
          <a:custGeom>
            <a:avLst/>
            <a:gdLst>
              <a:gd name="T0" fmla="*/ 64 w 127"/>
              <a:gd name="T1" fmla="*/ 0 h 345"/>
              <a:gd name="T2" fmla="*/ 0 w 127"/>
              <a:gd name="T3" fmla="*/ 172 h 345"/>
              <a:gd name="T4" fmla="*/ 64 w 127"/>
              <a:gd name="T5" fmla="*/ 345 h 345"/>
              <a:gd name="T6" fmla="*/ 127 w 127"/>
              <a:gd name="T7" fmla="*/ 172 h 345"/>
              <a:gd name="T8" fmla="*/ 64 w 127"/>
              <a:gd name="T9" fmla="*/ 0 h 345"/>
              <a:gd name="T10" fmla="*/ 64 w 127"/>
              <a:gd name="T11" fmla="*/ 317 h 345"/>
              <a:gd name="T12" fmla="*/ 10 w 127"/>
              <a:gd name="T13" fmla="*/ 172 h 345"/>
              <a:gd name="T14" fmla="*/ 64 w 127"/>
              <a:gd name="T15" fmla="*/ 28 h 345"/>
              <a:gd name="T16" fmla="*/ 117 w 127"/>
              <a:gd name="T17" fmla="*/ 172 h 345"/>
              <a:gd name="T18" fmla="*/ 64 w 127"/>
              <a:gd name="T19" fmla="*/ 317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345">
                <a:moveTo>
                  <a:pt x="64" y="0"/>
                </a:moveTo>
                <a:cubicBezTo>
                  <a:pt x="29" y="0"/>
                  <a:pt x="0" y="77"/>
                  <a:pt x="0" y="172"/>
                </a:cubicBezTo>
                <a:cubicBezTo>
                  <a:pt x="0" y="268"/>
                  <a:pt x="29" y="345"/>
                  <a:pt x="64" y="345"/>
                </a:cubicBezTo>
                <a:cubicBezTo>
                  <a:pt x="99" y="345"/>
                  <a:pt x="127" y="268"/>
                  <a:pt x="127" y="172"/>
                </a:cubicBezTo>
                <a:cubicBezTo>
                  <a:pt x="127" y="77"/>
                  <a:pt x="99" y="0"/>
                  <a:pt x="64" y="0"/>
                </a:cubicBezTo>
                <a:close/>
                <a:moveTo>
                  <a:pt x="64" y="317"/>
                </a:moveTo>
                <a:cubicBezTo>
                  <a:pt x="34" y="317"/>
                  <a:pt x="10" y="252"/>
                  <a:pt x="10" y="172"/>
                </a:cubicBezTo>
                <a:cubicBezTo>
                  <a:pt x="10" y="92"/>
                  <a:pt x="34" y="28"/>
                  <a:pt x="64" y="28"/>
                </a:cubicBezTo>
                <a:cubicBezTo>
                  <a:pt x="93" y="28"/>
                  <a:pt x="117" y="92"/>
                  <a:pt x="117" y="172"/>
                </a:cubicBezTo>
                <a:cubicBezTo>
                  <a:pt x="117" y="252"/>
                  <a:pt x="93" y="317"/>
                  <a:pt x="64" y="317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5" name="Freeform 79"/>
          <p:cNvSpPr>
            <a:spLocks noEditPoints="1"/>
          </p:cNvSpPr>
          <p:nvPr/>
        </p:nvSpPr>
        <p:spPr bwMode="auto">
          <a:xfrm>
            <a:off x="3455225" y="2906113"/>
            <a:ext cx="521906" cy="191755"/>
          </a:xfrm>
          <a:custGeom>
            <a:avLst/>
            <a:gdLst>
              <a:gd name="T0" fmla="*/ 346 w 346"/>
              <a:gd name="T1" fmla="*/ 63 h 127"/>
              <a:gd name="T2" fmla="*/ 173 w 346"/>
              <a:gd name="T3" fmla="*/ 0 h 127"/>
              <a:gd name="T4" fmla="*/ 0 w 346"/>
              <a:gd name="T5" fmla="*/ 63 h 127"/>
              <a:gd name="T6" fmla="*/ 173 w 346"/>
              <a:gd name="T7" fmla="*/ 127 h 127"/>
              <a:gd name="T8" fmla="*/ 346 w 346"/>
              <a:gd name="T9" fmla="*/ 63 h 127"/>
              <a:gd name="T10" fmla="*/ 28 w 346"/>
              <a:gd name="T11" fmla="*/ 63 h 127"/>
              <a:gd name="T12" fmla="*/ 173 w 346"/>
              <a:gd name="T13" fmla="*/ 10 h 127"/>
              <a:gd name="T14" fmla="*/ 317 w 346"/>
              <a:gd name="T15" fmla="*/ 63 h 127"/>
              <a:gd name="T16" fmla="*/ 173 w 346"/>
              <a:gd name="T17" fmla="*/ 117 h 127"/>
              <a:gd name="T18" fmla="*/ 28 w 346"/>
              <a:gd name="T19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" h="127">
                <a:moveTo>
                  <a:pt x="346" y="63"/>
                </a:moveTo>
                <a:cubicBezTo>
                  <a:pt x="346" y="28"/>
                  <a:pt x="268" y="0"/>
                  <a:pt x="173" y="0"/>
                </a:cubicBezTo>
                <a:cubicBezTo>
                  <a:pt x="77" y="0"/>
                  <a:pt x="0" y="28"/>
                  <a:pt x="0" y="63"/>
                </a:cubicBezTo>
                <a:cubicBezTo>
                  <a:pt x="0" y="99"/>
                  <a:pt x="77" y="127"/>
                  <a:pt x="173" y="127"/>
                </a:cubicBezTo>
                <a:cubicBezTo>
                  <a:pt x="268" y="127"/>
                  <a:pt x="346" y="99"/>
                  <a:pt x="346" y="63"/>
                </a:cubicBezTo>
                <a:close/>
                <a:moveTo>
                  <a:pt x="28" y="63"/>
                </a:moveTo>
                <a:cubicBezTo>
                  <a:pt x="28" y="34"/>
                  <a:pt x="93" y="10"/>
                  <a:pt x="173" y="10"/>
                </a:cubicBezTo>
                <a:cubicBezTo>
                  <a:pt x="253" y="10"/>
                  <a:pt x="317" y="34"/>
                  <a:pt x="317" y="63"/>
                </a:cubicBezTo>
                <a:cubicBezTo>
                  <a:pt x="317" y="93"/>
                  <a:pt x="253" y="117"/>
                  <a:pt x="173" y="117"/>
                </a:cubicBezTo>
                <a:cubicBezTo>
                  <a:pt x="93" y="117"/>
                  <a:pt x="28" y="93"/>
                  <a:pt x="28" y="63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6" name="Freeform 80"/>
          <p:cNvSpPr>
            <a:spLocks noEditPoints="1"/>
          </p:cNvSpPr>
          <p:nvPr/>
        </p:nvSpPr>
        <p:spPr bwMode="auto">
          <a:xfrm>
            <a:off x="3495243" y="2779388"/>
            <a:ext cx="443536" cy="443536"/>
          </a:xfrm>
          <a:custGeom>
            <a:avLst/>
            <a:gdLst>
              <a:gd name="T0" fmla="*/ 269 w 294"/>
              <a:gd name="T1" fmla="*/ 25 h 294"/>
              <a:gd name="T2" fmla="*/ 102 w 294"/>
              <a:gd name="T3" fmla="*/ 102 h 294"/>
              <a:gd name="T4" fmla="*/ 25 w 294"/>
              <a:gd name="T5" fmla="*/ 270 h 294"/>
              <a:gd name="T6" fmla="*/ 192 w 294"/>
              <a:gd name="T7" fmla="*/ 192 h 294"/>
              <a:gd name="T8" fmla="*/ 269 w 294"/>
              <a:gd name="T9" fmla="*/ 25 h 294"/>
              <a:gd name="T10" fmla="*/ 44 w 294"/>
              <a:gd name="T11" fmla="*/ 250 h 294"/>
              <a:gd name="T12" fmla="*/ 109 w 294"/>
              <a:gd name="T13" fmla="*/ 110 h 294"/>
              <a:gd name="T14" fmla="*/ 249 w 294"/>
              <a:gd name="T15" fmla="*/ 45 h 294"/>
              <a:gd name="T16" fmla="*/ 184 w 294"/>
              <a:gd name="T17" fmla="*/ 185 h 294"/>
              <a:gd name="T18" fmla="*/ 44 w 294"/>
              <a:gd name="T19" fmla="*/ 25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4" h="294">
                <a:moveTo>
                  <a:pt x="269" y="25"/>
                </a:moveTo>
                <a:cubicBezTo>
                  <a:pt x="244" y="0"/>
                  <a:pt x="169" y="35"/>
                  <a:pt x="102" y="102"/>
                </a:cubicBezTo>
                <a:cubicBezTo>
                  <a:pt x="34" y="170"/>
                  <a:pt x="0" y="245"/>
                  <a:pt x="25" y="270"/>
                </a:cubicBezTo>
                <a:cubicBezTo>
                  <a:pt x="49" y="294"/>
                  <a:pt x="124" y="260"/>
                  <a:pt x="192" y="192"/>
                </a:cubicBezTo>
                <a:cubicBezTo>
                  <a:pt x="259" y="125"/>
                  <a:pt x="294" y="50"/>
                  <a:pt x="269" y="25"/>
                </a:cubicBezTo>
                <a:close/>
                <a:moveTo>
                  <a:pt x="44" y="250"/>
                </a:moveTo>
                <a:cubicBezTo>
                  <a:pt x="24" y="229"/>
                  <a:pt x="53" y="166"/>
                  <a:pt x="109" y="110"/>
                </a:cubicBezTo>
                <a:cubicBezTo>
                  <a:pt x="166" y="53"/>
                  <a:pt x="228" y="24"/>
                  <a:pt x="249" y="45"/>
                </a:cubicBezTo>
                <a:cubicBezTo>
                  <a:pt x="270" y="66"/>
                  <a:pt x="241" y="129"/>
                  <a:pt x="184" y="185"/>
                </a:cubicBezTo>
                <a:cubicBezTo>
                  <a:pt x="128" y="242"/>
                  <a:pt x="65" y="271"/>
                  <a:pt x="44" y="250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7" name="Freeform 81"/>
          <p:cNvSpPr>
            <a:spLocks noEditPoints="1"/>
          </p:cNvSpPr>
          <p:nvPr/>
        </p:nvSpPr>
        <p:spPr bwMode="auto">
          <a:xfrm>
            <a:off x="3495243" y="2779388"/>
            <a:ext cx="443536" cy="443536"/>
          </a:xfrm>
          <a:custGeom>
            <a:avLst/>
            <a:gdLst>
              <a:gd name="T0" fmla="*/ 269 w 294"/>
              <a:gd name="T1" fmla="*/ 270 h 294"/>
              <a:gd name="T2" fmla="*/ 192 w 294"/>
              <a:gd name="T3" fmla="*/ 102 h 294"/>
              <a:gd name="T4" fmla="*/ 25 w 294"/>
              <a:gd name="T5" fmla="*/ 25 h 294"/>
              <a:gd name="T6" fmla="*/ 102 w 294"/>
              <a:gd name="T7" fmla="*/ 192 h 294"/>
              <a:gd name="T8" fmla="*/ 269 w 294"/>
              <a:gd name="T9" fmla="*/ 270 h 294"/>
              <a:gd name="T10" fmla="*/ 44 w 294"/>
              <a:gd name="T11" fmla="*/ 45 h 294"/>
              <a:gd name="T12" fmla="*/ 184 w 294"/>
              <a:gd name="T13" fmla="*/ 110 h 294"/>
              <a:gd name="T14" fmla="*/ 249 w 294"/>
              <a:gd name="T15" fmla="*/ 250 h 294"/>
              <a:gd name="T16" fmla="*/ 109 w 294"/>
              <a:gd name="T17" fmla="*/ 185 h 294"/>
              <a:gd name="T18" fmla="*/ 44 w 294"/>
              <a:gd name="T19" fmla="*/ 4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4" h="294">
                <a:moveTo>
                  <a:pt x="269" y="270"/>
                </a:moveTo>
                <a:cubicBezTo>
                  <a:pt x="294" y="245"/>
                  <a:pt x="259" y="170"/>
                  <a:pt x="192" y="102"/>
                </a:cubicBezTo>
                <a:cubicBezTo>
                  <a:pt x="124" y="35"/>
                  <a:pt x="49" y="0"/>
                  <a:pt x="25" y="25"/>
                </a:cubicBezTo>
                <a:cubicBezTo>
                  <a:pt x="0" y="50"/>
                  <a:pt x="34" y="125"/>
                  <a:pt x="102" y="192"/>
                </a:cubicBezTo>
                <a:cubicBezTo>
                  <a:pt x="169" y="260"/>
                  <a:pt x="244" y="294"/>
                  <a:pt x="269" y="270"/>
                </a:cubicBezTo>
                <a:close/>
                <a:moveTo>
                  <a:pt x="44" y="45"/>
                </a:moveTo>
                <a:cubicBezTo>
                  <a:pt x="65" y="24"/>
                  <a:pt x="128" y="53"/>
                  <a:pt x="184" y="110"/>
                </a:cubicBezTo>
                <a:cubicBezTo>
                  <a:pt x="241" y="166"/>
                  <a:pt x="270" y="229"/>
                  <a:pt x="249" y="250"/>
                </a:cubicBezTo>
                <a:cubicBezTo>
                  <a:pt x="228" y="271"/>
                  <a:pt x="166" y="242"/>
                  <a:pt x="109" y="185"/>
                </a:cubicBezTo>
                <a:cubicBezTo>
                  <a:pt x="53" y="129"/>
                  <a:pt x="24" y="66"/>
                  <a:pt x="44" y="45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8" name="Oval 82"/>
          <p:cNvSpPr>
            <a:spLocks noChangeArrowheads="1"/>
          </p:cNvSpPr>
          <p:nvPr/>
        </p:nvSpPr>
        <p:spPr bwMode="auto">
          <a:xfrm>
            <a:off x="3675326" y="2962806"/>
            <a:ext cx="81705" cy="80037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0" name="Freeform 83"/>
          <p:cNvSpPr>
            <a:spLocks noEditPoints="1"/>
          </p:cNvSpPr>
          <p:nvPr/>
        </p:nvSpPr>
        <p:spPr bwMode="auto">
          <a:xfrm>
            <a:off x="2976673" y="2175779"/>
            <a:ext cx="190087" cy="190087"/>
          </a:xfrm>
          <a:custGeom>
            <a:avLst/>
            <a:gdLst>
              <a:gd name="T0" fmla="*/ 63 w 126"/>
              <a:gd name="T1" fmla="*/ 0 h 126"/>
              <a:gd name="T2" fmla="*/ 0 w 126"/>
              <a:gd name="T3" fmla="*/ 63 h 126"/>
              <a:gd name="T4" fmla="*/ 63 w 126"/>
              <a:gd name="T5" fmla="*/ 126 h 126"/>
              <a:gd name="T6" fmla="*/ 126 w 126"/>
              <a:gd name="T7" fmla="*/ 63 h 126"/>
              <a:gd name="T8" fmla="*/ 63 w 126"/>
              <a:gd name="T9" fmla="*/ 0 h 126"/>
              <a:gd name="T10" fmla="*/ 63 w 126"/>
              <a:gd name="T11" fmla="*/ 114 h 126"/>
              <a:gd name="T12" fmla="*/ 12 w 126"/>
              <a:gd name="T13" fmla="*/ 63 h 126"/>
              <a:gd name="T14" fmla="*/ 63 w 126"/>
              <a:gd name="T15" fmla="*/ 12 h 126"/>
              <a:gd name="T16" fmla="*/ 115 w 126"/>
              <a:gd name="T17" fmla="*/ 63 h 126"/>
              <a:gd name="T18" fmla="*/ 63 w 126"/>
              <a:gd name="T19" fmla="*/ 11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126">
                <a:moveTo>
                  <a:pt x="63" y="0"/>
                </a:moveTo>
                <a:cubicBezTo>
                  <a:pt x="29" y="0"/>
                  <a:pt x="0" y="28"/>
                  <a:pt x="0" y="63"/>
                </a:cubicBezTo>
                <a:cubicBezTo>
                  <a:pt x="0" y="98"/>
                  <a:pt x="29" y="126"/>
                  <a:pt x="63" y="126"/>
                </a:cubicBezTo>
                <a:cubicBezTo>
                  <a:pt x="98" y="126"/>
                  <a:pt x="126" y="98"/>
                  <a:pt x="126" y="63"/>
                </a:cubicBezTo>
                <a:cubicBezTo>
                  <a:pt x="126" y="28"/>
                  <a:pt x="98" y="0"/>
                  <a:pt x="63" y="0"/>
                </a:cubicBezTo>
                <a:close/>
                <a:moveTo>
                  <a:pt x="63" y="114"/>
                </a:moveTo>
                <a:cubicBezTo>
                  <a:pt x="35" y="114"/>
                  <a:pt x="12" y="91"/>
                  <a:pt x="12" y="63"/>
                </a:cubicBezTo>
                <a:cubicBezTo>
                  <a:pt x="12" y="35"/>
                  <a:pt x="35" y="12"/>
                  <a:pt x="63" y="12"/>
                </a:cubicBezTo>
                <a:cubicBezTo>
                  <a:pt x="92" y="12"/>
                  <a:pt x="115" y="35"/>
                  <a:pt x="115" y="63"/>
                </a:cubicBezTo>
                <a:cubicBezTo>
                  <a:pt x="115" y="91"/>
                  <a:pt x="92" y="114"/>
                  <a:pt x="63" y="114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4" name="Rectangle 84"/>
          <p:cNvSpPr>
            <a:spLocks noChangeArrowheads="1"/>
          </p:cNvSpPr>
          <p:nvPr/>
        </p:nvSpPr>
        <p:spPr bwMode="auto">
          <a:xfrm>
            <a:off x="3060044" y="2355862"/>
            <a:ext cx="25012" cy="93376"/>
          </a:xfrm>
          <a:prstGeom prst="rect">
            <a:avLst/>
          </a:prstGeom>
          <a:solidFill>
            <a:srgbClr val="089DA3"/>
          </a:solidFill>
          <a:ln>
            <a:solidFill>
              <a:srgbClr val="2BBB99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5" name="Freeform 85"/>
          <p:cNvSpPr/>
          <p:nvPr/>
        </p:nvSpPr>
        <p:spPr bwMode="auto">
          <a:xfrm>
            <a:off x="3051707" y="2385875"/>
            <a:ext cx="41686" cy="128393"/>
          </a:xfrm>
          <a:custGeom>
            <a:avLst/>
            <a:gdLst>
              <a:gd name="T0" fmla="*/ 27 w 27"/>
              <a:gd name="T1" fmla="*/ 71 h 85"/>
              <a:gd name="T2" fmla="*/ 13 w 27"/>
              <a:gd name="T3" fmla="*/ 85 h 85"/>
              <a:gd name="T4" fmla="*/ 13 w 27"/>
              <a:gd name="T5" fmla="*/ 85 h 85"/>
              <a:gd name="T6" fmla="*/ 0 w 27"/>
              <a:gd name="T7" fmla="*/ 71 h 85"/>
              <a:gd name="T8" fmla="*/ 0 w 27"/>
              <a:gd name="T9" fmla="*/ 13 h 85"/>
              <a:gd name="T10" fmla="*/ 13 w 27"/>
              <a:gd name="T11" fmla="*/ 0 h 85"/>
              <a:gd name="T12" fmla="*/ 13 w 27"/>
              <a:gd name="T13" fmla="*/ 0 h 85"/>
              <a:gd name="T14" fmla="*/ 27 w 27"/>
              <a:gd name="T15" fmla="*/ 13 h 85"/>
              <a:gd name="T16" fmla="*/ 27 w 27"/>
              <a:gd name="T17" fmla="*/ 71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85">
                <a:moveTo>
                  <a:pt x="27" y="71"/>
                </a:moveTo>
                <a:cubicBezTo>
                  <a:pt x="27" y="79"/>
                  <a:pt x="21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6" y="85"/>
                  <a:pt x="0" y="79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21" y="0"/>
                  <a:pt x="27" y="6"/>
                  <a:pt x="27" y="13"/>
                </a:cubicBezTo>
                <a:lnTo>
                  <a:pt x="27" y="7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6" name="Freeform 86"/>
          <p:cNvSpPr>
            <a:spLocks noEditPoints="1"/>
          </p:cNvSpPr>
          <p:nvPr/>
        </p:nvSpPr>
        <p:spPr bwMode="auto">
          <a:xfrm>
            <a:off x="2848281" y="3062851"/>
            <a:ext cx="193422" cy="365167"/>
          </a:xfrm>
          <a:custGeom>
            <a:avLst/>
            <a:gdLst>
              <a:gd name="T0" fmla="*/ 0 w 116"/>
              <a:gd name="T1" fmla="*/ 0 h 219"/>
              <a:gd name="T2" fmla="*/ 0 w 116"/>
              <a:gd name="T3" fmla="*/ 219 h 219"/>
              <a:gd name="T4" fmla="*/ 116 w 116"/>
              <a:gd name="T5" fmla="*/ 219 h 219"/>
              <a:gd name="T6" fmla="*/ 0 w 116"/>
              <a:gd name="T7" fmla="*/ 0 h 219"/>
              <a:gd name="T8" fmla="*/ 17 w 116"/>
              <a:gd name="T9" fmla="*/ 85 h 219"/>
              <a:gd name="T10" fmla="*/ 78 w 116"/>
              <a:gd name="T11" fmla="*/ 190 h 219"/>
              <a:gd name="T12" fmla="*/ 17 w 116"/>
              <a:gd name="T13" fmla="*/ 190 h 219"/>
              <a:gd name="T14" fmla="*/ 17 w 116"/>
              <a:gd name="T15" fmla="*/ 85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19">
                <a:moveTo>
                  <a:pt x="0" y="0"/>
                </a:moveTo>
                <a:lnTo>
                  <a:pt x="0" y="219"/>
                </a:lnTo>
                <a:lnTo>
                  <a:pt x="116" y="219"/>
                </a:lnTo>
                <a:lnTo>
                  <a:pt x="0" y="0"/>
                </a:lnTo>
                <a:close/>
                <a:moveTo>
                  <a:pt x="17" y="85"/>
                </a:moveTo>
                <a:lnTo>
                  <a:pt x="78" y="190"/>
                </a:lnTo>
                <a:lnTo>
                  <a:pt x="17" y="190"/>
                </a:lnTo>
                <a:lnTo>
                  <a:pt x="17" y="85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7" name="Rectangle 87"/>
          <p:cNvSpPr>
            <a:spLocks noChangeArrowheads="1"/>
          </p:cNvSpPr>
          <p:nvPr/>
        </p:nvSpPr>
        <p:spPr bwMode="auto">
          <a:xfrm>
            <a:off x="2751570" y="3061184"/>
            <a:ext cx="48356" cy="356830"/>
          </a:xfrm>
          <a:prstGeom prst="rect">
            <a:avLst/>
          </a:pr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8" name="Freeform 88"/>
          <p:cNvSpPr>
            <a:spLocks noEditPoints="1"/>
          </p:cNvSpPr>
          <p:nvPr/>
        </p:nvSpPr>
        <p:spPr bwMode="auto">
          <a:xfrm>
            <a:off x="2126284" y="2429228"/>
            <a:ext cx="326816" cy="330151"/>
          </a:xfrm>
          <a:custGeom>
            <a:avLst/>
            <a:gdLst>
              <a:gd name="T0" fmla="*/ 139 w 217"/>
              <a:gd name="T1" fmla="*/ 105 h 219"/>
              <a:gd name="T2" fmla="*/ 134 w 217"/>
              <a:gd name="T3" fmla="*/ 93 h 219"/>
              <a:gd name="T4" fmla="*/ 134 w 217"/>
              <a:gd name="T5" fmla="*/ 42 h 219"/>
              <a:gd name="T6" fmla="*/ 139 w 217"/>
              <a:gd name="T7" fmla="*/ 35 h 219"/>
              <a:gd name="T8" fmla="*/ 140 w 217"/>
              <a:gd name="T9" fmla="*/ 35 h 219"/>
              <a:gd name="T10" fmla="*/ 140 w 217"/>
              <a:gd name="T11" fmla="*/ 12 h 219"/>
              <a:gd name="T12" fmla="*/ 139 w 217"/>
              <a:gd name="T13" fmla="*/ 12 h 219"/>
              <a:gd name="T14" fmla="*/ 139 w 217"/>
              <a:gd name="T15" fmla="*/ 12 h 219"/>
              <a:gd name="T16" fmla="*/ 108 w 217"/>
              <a:gd name="T17" fmla="*/ 0 h 219"/>
              <a:gd name="T18" fmla="*/ 77 w 217"/>
              <a:gd name="T19" fmla="*/ 12 h 219"/>
              <a:gd name="T20" fmla="*/ 77 w 217"/>
              <a:gd name="T21" fmla="*/ 12 h 219"/>
              <a:gd name="T22" fmla="*/ 76 w 217"/>
              <a:gd name="T23" fmla="*/ 12 h 219"/>
              <a:gd name="T24" fmla="*/ 76 w 217"/>
              <a:gd name="T25" fmla="*/ 35 h 219"/>
              <a:gd name="T26" fmla="*/ 77 w 217"/>
              <a:gd name="T27" fmla="*/ 35 h 219"/>
              <a:gd name="T28" fmla="*/ 86 w 217"/>
              <a:gd name="T29" fmla="*/ 42 h 219"/>
              <a:gd name="T30" fmla="*/ 86 w 217"/>
              <a:gd name="T31" fmla="*/ 93 h 219"/>
              <a:gd name="T32" fmla="*/ 79 w 217"/>
              <a:gd name="T33" fmla="*/ 105 h 219"/>
              <a:gd name="T34" fmla="*/ 29 w 217"/>
              <a:gd name="T35" fmla="*/ 200 h 219"/>
              <a:gd name="T36" fmla="*/ 108 w 217"/>
              <a:gd name="T37" fmla="*/ 218 h 219"/>
              <a:gd name="T38" fmla="*/ 187 w 217"/>
              <a:gd name="T39" fmla="*/ 200 h 219"/>
              <a:gd name="T40" fmla="*/ 139 w 217"/>
              <a:gd name="T41" fmla="*/ 105 h 219"/>
              <a:gd name="T42" fmla="*/ 137 w 217"/>
              <a:gd name="T43" fmla="*/ 201 h 219"/>
              <a:gd name="T44" fmla="*/ 172 w 217"/>
              <a:gd name="T45" fmla="*/ 177 h 219"/>
              <a:gd name="T46" fmla="*/ 142 w 217"/>
              <a:gd name="T47" fmla="*/ 126 h 219"/>
              <a:gd name="T48" fmla="*/ 183 w 217"/>
              <a:gd name="T49" fmla="*/ 179 h 219"/>
              <a:gd name="T50" fmla="*/ 137 w 217"/>
              <a:gd name="T51" fmla="*/ 20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7" h="219">
                <a:moveTo>
                  <a:pt x="139" y="105"/>
                </a:moveTo>
                <a:cubicBezTo>
                  <a:pt x="139" y="105"/>
                  <a:pt x="134" y="103"/>
                  <a:pt x="134" y="93"/>
                </a:cubicBezTo>
                <a:cubicBezTo>
                  <a:pt x="134" y="84"/>
                  <a:pt x="134" y="52"/>
                  <a:pt x="134" y="42"/>
                </a:cubicBezTo>
                <a:cubicBezTo>
                  <a:pt x="137" y="40"/>
                  <a:pt x="139" y="37"/>
                  <a:pt x="139" y="35"/>
                </a:cubicBezTo>
                <a:cubicBezTo>
                  <a:pt x="140" y="35"/>
                  <a:pt x="140" y="35"/>
                  <a:pt x="140" y="35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5"/>
                  <a:pt x="125" y="0"/>
                  <a:pt x="108" y="0"/>
                </a:cubicBezTo>
                <a:cubicBezTo>
                  <a:pt x="91" y="0"/>
                  <a:pt x="77" y="5"/>
                  <a:pt x="77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35"/>
                  <a:pt x="76" y="35"/>
                  <a:pt x="76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8"/>
                  <a:pt x="79" y="40"/>
                  <a:pt x="86" y="42"/>
                </a:cubicBezTo>
                <a:cubicBezTo>
                  <a:pt x="86" y="53"/>
                  <a:pt x="86" y="85"/>
                  <a:pt x="86" y="93"/>
                </a:cubicBezTo>
                <a:cubicBezTo>
                  <a:pt x="86" y="103"/>
                  <a:pt x="79" y="105"/>
                  <a:pt x="79" y="105"/>
                </a:cubicBezTo>
                <a:cubicBezTo>
                  <a:pt x="67" y="112"/>
                  <a:pt x="0" y="180"/>
                  <a:pt x="29" y="200"/>
                </a:cubicBezTo>
                <a:cubicBezTo>
                  <a:pt x="56" y="219"/>
                  <a:pt x="100" y="218"/>
                  <a:pt x="108" y="218"/>
                </a:cubicBezTo>
                <a:cubicBezTo>
                  <a:pt x="117" y="218"/>
                  <a:pt x="161" y="219"/>
                  <a:pt x="187" y="200"/>
                </a:cubicBezTo>
                <a:cubicBezTo>
                  <a:pt x="217" y="180"/>
                  <a:pt x="150" y="112"/>
                  <a:pt x="139" y="105"/>
                </a:cubicBezTo>
                <a:close/>
                <a:moveTo>
                  <a:pt x="137" y="201"/>
                </a:moveTo>
                <a:cubicBezTo>
                  <a:pt x="137" y="201"/>
                  <a:pt x="170" y="195"/>
                  <a:pt x="172" y="177"/>
                </a:cubicBezTo>
                <a:cubicBezTo>
                  <a:pt x="173" y="159"/>
                  <a:pt x="142" y="126"/>
                  <a:pt x="142" y="126"/>
                </a:cubicBezTo>
                <a:cubicBezTo>
                  <a:pt x="142" y="126"/>
                  <a:pt x="183" y="158"/>
                  <a:pt x="183" y="179"/>
                </a:cubicBezTo>
                <a:cubicBezTo>
                  <a:pt x="182" y="201"/>
                  <a:pt x="137" y="201"/>
                  <a:pt x="137" y="201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9" name="Freeform 89"/>
          <p:cNvSpPr/>
          <p:nvPr/>
        </p:nvSpPr>
        <p:spPr bwMode="auto">
          <a:xfrm>
            <a:off x="1781127" y="3919910"/>
            <a:ext cx="296802" cy="273458"/>
          </a:xfrm>
          <a:custGeom>
            <a:avLst/>
            <a:gdLst>
              <a:gd name="T0" fmla="*/ 96 w 196"/>
              <a:gd name="T1" fmla="*/ 181 h 181"/>
              <a:gd name="T2" fmla="*/ 0 w 196"/>
              <a:gd name="T3" fmla="*/ 180 h 181"/>
              <a:gd name="T4" fmla="*/ 0 w 196"/>
              <a:gd name="T5" fmla="*/ 36 h 181"/>
              <a:gd name="T6" fmla="*/ 98 w 196"/>
              <a:gd name="T7" fmla="*/ 36 h 181"/>
              <a:gd name="T8" fmla="*/ 196 w 196"/>
              <a:gd name="T9" fmla="*/ 36 h 181"/>
              <a:gd name="T10" fmla="*/ 196 w 196"/>
              <a:gd name="T11" fmla="*/ 180 h 181"/>
              <a:gd name="T12" fmla="*/ 96 w 196"/>
              <a:gd name="T13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181">
                <a:moveTo>
                  <a:pt x="96" y="181"/>
                </a:moveTo>
                <a:cubicBezTo>
                  <a:pt x="96" y="181"/>
                  <a:pt x="62" y="147"/>
                  <a:pt x="0" y="18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63" y="0"/>
                  <a:pt x="98" y="36"/>
                </a:cubicBezTo>
                <a:cubicBezTo>
                  <a:pt x="196" y="36"/>
                  <a:pt x="196" y="36"/>
                  <a:pt x="196" y="36"/>
                </a:cubicBezTo>
                <a:cubicBezTo>
                  <a:pt x="196" y="180"/>
                  <a:pt x="196" y="180"/>
                  <a:pt x="196" y="180"/>
                </a:cubicBezTo>
                <a:lnTo>
                  <a:pt x="96" y="18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0" name="Freeform 90"/>
          <p:cNvSpPr/>
          <p:nvPr/>
        </p:nvSpPr>
        <p:spPr bwMode="auto">
          <a:xfrm>
            <a:off x="2664864" y="4295082"/>
            <a:ext cx="98379" cy="23344"/>
          </a:xfrm>
          <a:custGeom>
            <a:avLst/>
            <a:gdLst>
              <a:gd name="T0" fmla="*/ 66 w 66"/>
              <a:gd name="T1" fmla="*/ 7 h 15"/>
              <a:gd name="T2" fmla="*/ 55 w 66"/>
              <a:gd name="T3" fmla="*/ 15 h 15"/>
              <a:gd name="T4" fmla="*/ 11 w 66"/>
              <a:gd name="T5" fmla="*/ 15 h 15"/>
              <a:gd name="T6" fmla="*/ 0 w 66"/>
              <a:gd name="T7" fmla="*/ 7 h 15"/>
              <a:gd name="T8" fmla="*/ 0 w 66"/>
              <a:gd name="T9" fmla="*/ 7 h 15"/>
              <a:gd name="T10" fmla="*/ 11 w 66"/>
              <a:gd name="T11" fmla="*/ 0 h 15"/>
              <a:gd name="T12" fmla="*/ 55 w 66"/>
              <a:gd name="T13" fmla="*/ 0 h 15"/>
              <a:gd name="T14" fmla="*/ 66 w 66"/>
              <a:gd name="T15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15">
                <a:moveTo>
                  <a:pt x="66" y="7"/>
                </a:moveTo>
                <a:cubicBezTo>
                  <a:pt x="66" y="12"/>
                  <a:pt x="61" y="15"/>
                  <a:pt x="55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5" y="15"/>
                  <a:pt x="0" y="12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5" y="0"/>
                  <a:pt x="11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61" y="0"/>
                  <a:pt x="66" y="3"/>
                  <a:pt x="66" y="7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1" name="Freeform 91"/>
          <p:cNvSpPr/>
          <p:nvPr/>
        </p:nvSpPr>
        <p:spPr bwMode="auto">
          <a:xfrm>
            <a:off x="2664864" y="4320092"/>
            <a:ext cx="98379" cy="23344"/>
          </a:xfrm>
          <a:custGeom>
            <a:avLst/>
            <a:gdLst>
              <a:gd name="T0" fmla="*/ 66 w 66"/>
              <a:gd name="T1" fmla="*/ 8 h 16"/>
              <a:gd name="T2" fmla="*/ 55 w 66"/>
              <a:gd name="T3" fmla="*/ 16 h 16"/>
              <a:gd name="T4" fmla="*/ 11 w 66"/>
              <a:gd name="T5" fmla="*/ 16 h 16"/>
              <a:gd name="T6" fmla="*/ 0 w 66"/>
              <a:gd name="T7" fmla="*/ 8 h 16"/>
              <a:gd name="T8" fmla="*/ 0 w 66"/>
              <a:gd name="T9" fmla="*/ 8 h 16"/>
              <a:gd name="T10" fmla="*/ 11 w 66"/>
              <a:gd name="T11" fmla="*/ 0 h 16"/>
              <a:gd name="T12" fmla="*/ 55 w 66"/>
              <a:gd name="T13" fmla="*/ 0 h 16"/>
              <a:gd name="T14" fmla="*/ 66 w 66"/>
              <a:gd name="T15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16">
                <a:moveTo>
                  <a:pt x="66" y="8"/>
                </a:moveTo>
                <a:cubicBezTo>
                  <a:pt x="66" y="13"/>
                  <a:pt x="61" y="16"/>
                  <a:pt x="55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5" y="16"/>
                  <a:pt x="0" y="13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5" y="0"/>
                  <a:pt x="11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61" y="0"/>
                  <a:pt x="66" y="4"/>
                  <a:pt x="66" y="8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2" name="Freeform 92"/>
          <p:cNvSpPr/>
          <p:nvPr/>
        </p:nvSpPr>
        <p:spPr bwMode="auto">
          <a:xfrm>
            <a:off x="2683205" y="4345104"/>
            <a:ext cx="61695" cy="25012"/>
          </a:xfrm>
          <a:custGeom>
            <a:avLst/>
            <a:gdLst>
              <a:gd name="T0" fmla="*/ 40 w 40"/>
              <a:gd name="T1" fmla="*/ 8 h 16"/>
              <a:gd name="T2" fmla="*/ 33 w 40"/>
              <a:gd name="T3" fmla="*/ 16 h 16"/>
              <a:gd name="T4" fmla="*/ 7 w 40"/>
              <a:gd name="T5" fmla="*/ 16 h 16"/>
              <a:gd name="T6" fmla="*/ 0 w 40"/>
              <a:gd name="T7" fmla="*/ 8 h 16"/>
              <a:gd name="T8" fmla="*/ 0 w 40"/>
              <a:gd name="T9" fmla="*/ 8 h 16"/>
              <a:gd name="T10" fmla="*/ 7 w 40"/>
              <a:gd name="T11" fmla="*/ 0 h 16"/>
              <a:gd name="T12" fmla="*/ 33 w 40"/>
              <a:gd name="T13" fmla="*/ 0 h 16"/>
              <a:gd name="T14" fmla="*/ 40 w 40"/>
              <a:gd name="T15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6">
                <a:moveTo>
                  <a:pt x="40" y="8"/>
                </a:moveTo>
                <a:cubicBezTo>
                  <a:pt x="40" y="13"/>
                  <a:pt x="37" y="16"/>
                  <a:pt x="33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0" y="13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4"/>
                  <a:pt x="40" y="8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" name="Freeform 93"/>
          <p:cNvSpPr>
            <a:spLocks noEditPoints="1"/>
          </p:cNvSpPr>
          <p:nvPr/>
        </p:nvSpPr>
        <p:spPr bwMode="auto">
          <a:xfrm>
            <a:off x="2499788" y="3911573"/>
            <a:ext cx="423527" cy="380174"/>
          </a:xfrm>
          <a:custGeom>
            <a:avLst/>
            <a:gdLst>
              <a:gd name="T0" fmla="*/ 143 w 281"/>
              <a:gd name="T1" fmla="*/ 0 h 251"/>
              <a:gd name="T2" fmla="*/ 143 w 281"/>
              <a:gd name="T3" fmla="*/ 0 h 251"/>
              <a:gd name="T4" fmla="*/ 140 w 281"/>
              <a:gd name="T5" fmla="*/ 0 h 251"/>
              <a:gd name="T6" fmla="*/ 138 w 281"/>
              <a:gd name="T7" fmla="*/ 0 h 251"/>
              <a:gd name="T8" fmla="*/ 138 w 281"/>
              <a:gd name="T9" fmla="*/ 0 h 251"/>
              <a:gd name="T10" fmla="*/ 71 w 281"/>
              <a:gd name="T11" fmla="*/ 174 h 251"/>
              <a:gd name="T12" fmla="*/ 107 w 281"/>
              <a:gd name="T13" fmla="*/ 251 h 251"/>
              <a:gd name="T14" fmla="*/ 140 w 281"/>
              <a:gd name="T15" fmla="*/ 251 h 251"/>
              <a:gd name="T16" fmla="*/ 146 w 281"/>
              <a:gd name="T17" fmla="*/ 251 h 251"/>
              <a:gd name="T18" fmla="*/ 176 w 281"/>
              <a:gd name="T19" fmla="*/ 251 h 251"/>
              <a:gd name="T20" fmla="*/ 211 w 281"/>
              <a:gd name="T21" fmla="*/ 174 h 251"/>
              <a:gd name="T22" fmla="*/ 143 w 281"/>
              <a:gd name="T23" fmla="*/ 0 h 251"/>
              <a:gd name="T24" fmla="*/ 210 w 281"/>
              <a:gd name="T25" fmla="*/ 127 h 251"/>
              <a:gd name="T26" fmla="*/ 170 w 281"/>
              <a:gd name="T27" fmla="*/ 28 h 251"/>
              <a:gd name="T28" fmla="*/ 210 w 281"/>
              <a:gd name="T29" fmla="*/ 127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1" h="251"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1" y="0"/>
                  <a:pt x="140" y="0"/>
                </a:cubicBezTo>
                <a:cubicBezTo>
                  <a:pt x="140" y="0"/>
                  <a:pt x="143" y="0"/>
                  <a:pt x="1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0" y="4"/>
                  <a:pt x="34" y="140"/>
                  <a:pt x="71" y="174"/>
                </a:cubicBezTo>
                <a:cubicBezTo>
                  <a:pt x="109" y="208"/>
                  <a:pt x="107" y="251"/>
                  <a:pt x="107" y="251"/>
                </a:cubicBezTo>
                <a:cubicBezTo>
                  <a:pt x="140" y="251"/>
                  <a:pt x="140" y="251"/>
                  <a:pt x="140" y="251"/>
                </a:cubicBezTo>
                <a:cubicBezTo>
                  <a:pt x="146" y="251"/>
                  <a:pt x="146" y="251"/>
                  <a:pt x="146" y="251"/>
                </a:cubicBezTo>
                <a:cubicBezTo>
                  <a:pt x="176" y="251"/>
                  <a:pt x="176" y="251"/>
                  <a:pt x="176" y="251"/>
                </a:cubicBezTo>
                <a:cubicBezTo>
                  <a:pt x="176" y="251"/>
                  <a:pt x="174" y="208"/>
                  <a:pt x="211" y="174"/>
                </a:cubicBezTo>
                <a:cubicBezTo>
                  <a:pt x="249" y="140"/>
                  <a:pt x="281" y="4"/>
                  <a:pt x="143" y="0"/>
                </a:cubicBezTo>
                <a:close/>
                <a:moveTo>
                  <a:pt x="210" y="127"/>
                </a:moveTo>
                <a:cubicBezTo>
                  <a:pt x="233" y="63"/>
                  <a:pt x="170" y="28"/>
                  <a:pt x="170" y="28"/>
                </a:cubicBezTo>
                <a:cubicBezTo>
                  <a:pt x="264" y="43"/>
                  <a:pt x="210" y="127"/>
                  <a:pt x="210" y="127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" name="Freeform 94"/>
          <p:cNvSpPr/>
          <p:nvPr/>
        </p:nvSpPr>
        <p:spPr bwMode="auto">
          <a:xfrm>
            <a:off x="3426878" y="3693139"/>
            <a:ext cx="328484" cy="330151"/>
          </a:xfrm>
          <a:custGeom>
            <a:avLst/>
            <a:gdLst>
              <a:gd name="T0" fmla="*/ 160 w 218"/>
              <a:gd name="T1" fmla="*/ 11 h 219"/>
              <a:gd name="T2" fmla="*/ 204 w 218"/>
              <a:gd name="T3" fmla="*/ 97 h 219"/>
              <a:gd name="T4" fmla="*/ 97 w 218"/>
              <a:gd name="T5" fmla="*/ 205 h 219"/>
              <a:gd name="T6" fmla="*/ 11 w 218"/>
              <a:gd name="T7" fmla="*/ 162 h 219"/>
              <a:gd name="T8" fmla="*/ 0 w 218"/>
              <a:gd name="T9" fmla="*/ 171 h 219"/>
              <a:gd name="T10" fmla="*/ 97 w 218"/>
              <a:gd name="T11" fmla="*/ 219 h 219"/>
              <a:gd name="T12" fmla="*/ 218 w 218"/>
              <a:gd name="T13" fmla="*/ 97 h 219"/>
              <a:gd name="T14" fmla="*/ 169 w 218"/>
              <a:gd name="T15" fmla="*/ 0 h 219"/>
              <a:gd name="T16" fmla="*/ 160 w 218"/>
              <a:gd name="T17" fmla="*/ 1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219">
                <a:moveTo>
                  <a:pt x="160" y="11"/>
                </a:moveTo>
                <a:cubicBezTo>
                  <a:pt x="187" y="30"/>
                  <a:pt x="204" y="62"/>
                  <a:pt x="204" y="97"/>
                </a:cubicBezTo>
                <a:cubicBezTo>
                  <a:pt x="204" y="157"/>
                  <a:pt x="156" y="205"/>
                  <a:pt x="97" y="205"/>
                </a:cubicBezTo>
                <a:cubicBezTo>
                  <a:pt x="62" y="205"/>
                  <a:pt x="31" y="188"/>
                  <a:pt x="11" y="162"/>
                </a:cubicBezTo>
                <a:cubicBezTo>
                  <a:pt x="0" y="171"/>
                  <a:pt x="0" y="171"/>
                  <a:pt x="0" y="171"/>
                </a:cubicBezTo>
                <a:cubicBezTo>
                  <a:pt x="22" y="200"/>
                  <a:pt x="57" y="219"/>
                  <a:pt x="97" y="219"/>
                </a:cubicBezTo>
                <a:cubicBezTo>
                  <a:pt x="164" y="219"/>
                  <a:pt x="218" y="165"/>
                  <a:pt x="218" y="97"/>
                </a:cubicBezTo>
                <a:cubicBezTo>
                  <a:pt x="218" y="57"/>
                  <a:pt x="199" y="22"/>
                  <a:pt x="169" y="0"/>
                </a:cubicBezTo>
                <a:lnTo>
                  <a:pt x="160" y="1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" name="Freeform 95"/>
          <p:cNvSpPr>
            <a:spLocks noEditPoints="1"/>
          </p:cNvSpPr>
          <p:nvPr/>
        </p:nvSpPr>
        <p:spPr bwMode="auto">
          <a:xfrm>
            <a:off x="3430213" y="3698142"/>
            <a:ext cx="290133" cy="291801"/>
          </a:xfrm>
          <a:custGeom>
            <a:avLst/>
            <a:gdLst>
              <a:gd name="T0" fmla="*/ 96 w 193"/>
              <a:gd name="T1" fmla="*/ 0 h 193"/>
              <a:gd name="T2" fmla="*/ 0 w 193"/>
              <a:gd name="T3" fmla="*/ 97 h 193"/>
              <a:gd name="T4" fmla="*/ 96 w 193"/>
              <a:gd name="T5" fmla="*/ 193 h 193"/>
              <a:gd name="T6" fmla="*/ 193 w 193"/>
              <a:gd name="T7" fmla="*/ 97 h 193"/>
              <a:gd name="T8" fmla="*/ 96 w 193"/>
              <a:gd name="T9" fmla="*/ 0 h 193"/>
              <a:gd name="T10" fmla="*/ 96 w 193"/>
              <a:gd name="T11" fmla="*/ 189 h 193"/>
              <a:gd name="T12" fmla="*/ 4 w 193"/>
              <a:gd name="T13" fmla="*/ 97 h 193"/>
              <a:gd name="T14" fmla="*/ 96 w 193"/>
              <a:gd name="T15" fmla="*/ 5 h 193"/>
              <a:gd name="T16" fmla="*/ 188 w 193"/>
              <a:gd name="T17" fmla="*/ 97 h 193"/>
              <a:gd name="T18" fmla="*/ 96 w 193"/>
              <a:gd name="T19" fmla="*/ 189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" h="193">
                <a:moveTo>
                  <a:pt x="96" y="0"/>
                </a:moveTo>
                <a:cubicBezTo>
                  <a:pt x="43" y="0"/>
                  <a:pt x="0" y="43"/>
                  <a:pt x="0" y="97"/>
                </a:cubicBezTo>
                <a:cubicBezTo>
                  <a:pt x="0" y="150"/>
                  <a:pt x="43" y="193"/>
                  <a:pt x="96" y="193"/>
                </a:cubicBezTo>
                <a:cubicBezTo>
                  <a:pt x="149" y="193"/>
                  <a:pt x="193" y="150"/>
                  <a:pt x="193" y="97"/>
                </a:cubicBezTo>
                <a:cubicBezTo>
                  <a:pt x="193" y="43"/>
                  <a:pt x="149" y="0"/>
                  <a:pt x="96" y="0"/>
                </a:cubicBezTo>
                <a:close/>
                <a:moveTo>
                  <a:pt x="96" y="189"/>
                </a:moveTo>
                <a:cubicBezTo>
                  <a:pt x="46" y="189"/>
                  <a:pt x="4" y="147"/>
                  <a:pt x="4" y="97"/>
                </a:cubicBezTo>
                <a:cubicBezTo>
                  <a:pt x="4" y="46"/>
                  <a:pt x="46" y="5"/>
                  <a:pt x="96" y="5"/>
                </a:cubicBezTo>
                <a:cubicBezTo>
                  <a:pt x="147" y="5"/>
                  <a:pt x="188" y="46"/>
                  <a:pt x="188" y="97"/>
                </a:cubicBezTo>
                <a:cubicBezTo>
                  <a:pt x="188" y="147"/>
                  <a:pt x="147" y="189"/>
                  <a:pt x="96" y="189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" name="Freeform 96"/>
          <p:cNvSpPr/>
          <p:nvPr/>
        </p:nvSpPr>
        <p:spPr bwMode="auto">
          <a:xfrm>
            <a:off x="3421877" y="3703144"/>
            <a:ext cx="326816" cy="286798"/>
          </a:xfrm>
          <a:custGeom>
            <a:avLst/>
            <a:gdLst>
              <a:gd name="T0" fmla="*/ 62 w 216"/>
              <a:gd name="T1" fmla="*/ 15 h 189"/>
              <a:gd name="T2" fmla="*/ 58 w 216"/>
              <a:gd name="T3" fmla="*/ 22 h 189"/>
              <a:gd name="T4" fmla="*/ 54 w 216"/>
              <a:gd name="T5" fmla="*/ 28 h 189"/>
              <a:gd name="T6" fmla="*/ 51 w 216"/>
              <a:gd name="T7" fmla="*/ 25 h 189"/>
              <a:gd name="T8" fmla="*/ 50 w 216"/>
              <a:gd name="T9" fmla="*/ 31 h 189"/>
              <a:gd name="T10" fmla="*/ 40 w 216"/>
              <a:gd name="T11" fmla="*/ 33 h 189"/>
              <a:gd name="T12" fmla="*/ 34 w 216"/>
              <a:gd name="T13" fmla="*/ 39 h 189"/>
              <a:gd name="T14" fmla="*/ 26 w 216"/>
              <a:gd name="T15" fmla="*/ 51 h 189"/>
              <a:gd name="T16" fmla="*/ 20 w 216"/>
              <a:gd name="T17" fmla="*/ 58 h 189"/>
              <a:gd name="T18" fmla="*/ 25 w 216"/>
              <a:gd name="T19" fmla="*/ 64 h 189"/>
              <a:gd name="T20" fmla="*/ 26 w 216"/>
              <a:gd name="T21" fmla="*/ 67 h 189"/>
              <a:gd name="T22" fmla="*/ 21 w 216"/>
              <a:gd name="T23" fmla="*/ 62 h 189"/>
              <a:gd name="T24" fmla="*/ 17 w 216"/>
              <a:gd name="T25" fmla="*/ 57 h 189"/>
              <a:gd name="T26" fmla="*/ 16 w 216"/>
              <a:gd name="T27" fmla="*/ 65 h 189"/>
              <a:gd name="T28" fmla="*/ 16 w 216"/>
              <a:gd name="T29" fmla="*/ 79 h 189"/>
              <a:gd name="T30" fmla="*/ 23 w 216"/>
              <a:gd name="T31" fmla="*/ 76 h 189"/>
              <a:gd name="T32" fmla="*/ 30 w 216"/>
              <a:gd name="T33" fmla="*/ 84 h 189"/>
              <a:gd name="T34" fmla="*/ 39 w 216"/>
              <a:gd name="T35" fmla="*/ 93 h 189"/>
              <a:gd name="T36" fmla="*/ 47 w 216"/>
              <a:gd name="T37" fmla="*/ 100 h 189"/>
              <a:gd name="T38" fmla="*/ 58 w 216"/>
              <a:gd name="T39" fmla="*/ 111 h 189"/>
              <a:gd name="T40" fmla="*/ 55 w 216"/>
              <a:gd name="T41" fmla="*/ 128 h 189"/>
              <a:gd name="T42" fmla="*/ 46 w 216"/>
              <a:gd name="T43" fmla="*/ 147 h 189"/>
              <a:gd name="T44" fmla="*/ 49 w 216"/>
              <a:gd name="T45" fmla="*/ 161 h 189"/>
              <a:gd name="T46" fmla="*/ 44 w 216"/>
              <a:gd name="T47" fmla="*/ 162 h 189"/>
              <a:gd name="T48" fmla="*/ 30 w 216"/>
              <a:gd name="T49" fmla="*/ 141 h 189"/>
              <a:gd name="T50" fmla="*/ 15 w 216"/>
              <a:gd name="T51" fmla="*/ 107 h 189"/>
              <a:gd name="T52" fmla="*/ 11 w 216"/>
              <a:gd name="T53" fmla="*/ 83 h 189"/>
              <a:gd name="T54" fmla="*/ 70 w 216"/>
              <a:gd name="T55" fmla="*/ 174 h 189"/>
              <a:gd name="T56" fmla="*/ 85 w 216"/>
              <a:gd name="T57" fmla="*/ 172 h 189"/>
              <a:gd name="T58" fmla="*/ 105 w 216"/>
              <a:gd name="T59" fmla="*/ 169 h 189"/>
              <a:gd name="T60" fmla="*/ 103 w 216"/>
              <a:gd name="T61" fmla="*/ 178 h 189"/>
              <a:gd name="T62" fmla="*/ 114 w 216"/>
              <a:gd name="T63" fmla="*/ 177 h 189"/>
              <a:gd name="T64" fmla="*/ 131 w 216"/>
              <a:gd name="T65" fmla="*/ 175 h 189"/>
              <a:gd name="T66" fmla="*/ 130 w 216"/>
              <a:gd name="T67" fmla="*/ 3 h 189"/>
              <a:gd name="T68" fmla="*/ 187 w 216"/>
              <a:gd name="T69" fmla="*/ 61 h 189"/>
              <a:gd name="T70" fmla="*/ 179 w 216"/>
              <a:gd name="T71" fmla="*/ 55 h 189"/>
              <a:gd name="T72" fmla="*/ 172 w 216"/>
              <a:gd name="T73" fmla="*/ 71 h 189"/>
              <a:gd name="T74" fmla="*/ 161 w 216"/>
              <a:gd name="T75" fmla="*/ 57 h 189"/>
              <a:gd name="T76" fmla="*/ 165 w 216"/>
              <a:gd name="T77" fmla="*/ 71 h 189"/>
              <a:gd name="T78" fmla="*/ 176 w 216"/>
              <a:gd name="T79" fmla="*/ 75 h 189"/>
              <a:gd name="T80" fmla="*/ 172 w 216"/>
              <a:gd name="T81" fmla="*/ 95 h 189"/>
              <a:gd name="T82" fmla="*/ 166 w 216"/>
              <a:gd name="T83" fmla="*/ 117 h 189"/>
              <a:gd name="T84" fmla="*/ 159 w 216"/>
              <a:gd name="T85" fmla="*/ 130 h 189"/>
              <a:gd name="T86" fmla="*/ 139 w 216"/>
              <a:gd name="T87" fmla="*/ 147 h 189"/>
              <a:gd name="T88" fmla="*/ 134 w 216"/>
              <a:gd name="T89" fmla="*/ 132 h 189"/>
              <a:gd name="T90" fmla="*/ 135 w 216"/>
              <a:gd name="T91" fmla="*/ 115 h 189"/>
              <a:gd name="T92" fmla="*/ 128 w 216"/>
              <a:gd name="T93" fmla="*/ 96 h 189"/>
              <a:gd name="T94" fmla="*/ 119 w 216"/>
              <a:gd name="T95" fmla="*/ 85 h 189"/>
              <a:gd name="T96" fmla="*/ 94 w 216"/>
              <a:gd name="T97" fmla="*/ 86 h 189"/>
              <a:gd name="T98" fmla="*/ 85 w 216"/>
              <a:gd name="T99" fmla="*/ 73 h 189"/>
              <a:gd name="T100" fmla="*/ 95 w 216"/>
              <a:gd name="T101" fmla="*/ 47 h 189"/>
              <a:gd name="T102" fmla="*/ 113 w 216"/>
              <a:gd name="T103" fmla="*/ 39 h 189"/>
              <a:gd name="T104" fmla="*/ 124 w 216"/>
              <a:gd name="T105" fmla="*/ 44 h 189"/>
              <a:gd name="T106" fmla="*/ 139 w 216"/>
              <a:gd name="T107" fmla="*/ 44 h 189"/>
              <a:gd name="T108" fmla="*/ 154 w 216"/>
              <a:gd name="T109" fmla="*/ 42 h 189"/>
              <a:gd name="T110" fmla="*/ 140 w 216"/>
              <a:gd name="T111" fmla="*/ 36 h 189"/>
              <a:gd name="T112" fmla="*/ 139 w 216"/>
              <a:gd name="T113" fmla="*/ 31 h 189"/>
              <a:gd name="T114" fmla="*/ 120 w 216"/>
              <a:gd name="T115" fmla="*/ 31 h 189"/>
              <a:gd name="T116" fmla="*/ 105 w 216"/>
              <a:gd name="T117" fmla="*/ 36 h 189"/>
              <a:gd name="T118" fmla="*/ 102 w 216"/>
              <a:gd name="T119" fmla="*/ 20 h 189"/>
              <a:gd name="T120" fmla="*/ 91 w 216"/>
              <a:gd name="T121" fmla="*/ 10 h 189"/>
              <a:gd name="T122" fmla="*/ 103 w 216"/>
              <a:gd name="T123" fmla="*/ 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6" h="189">
                <a:moveTo>
                  <a:pt x="88" y="1"/>
                </a:moveTo>
                <a:cubicBezTo>
                  <a:pt x="88" y="1"/>
                  <a:pt x="55" y="5"/>
                  <a:pt x="33" y="30"/>
                </a:cubicBezTo>
                <a:cubicBezTo>
                  <a:pt x="33" y="30"/>
                  <a:pt x="50" y="13"/>
                  <a:pt x="60" y="13"/>
                </a:cubicBezTo>
                <a:cubicBezTo>
                  <a:pt x="63" y="14"/>
                  <a:pt x="63" y="14"/>
                  <a:pt x="63" y="14"/>
                </a:cubicBezTo>
                <a:cubicBezTo>
                  <a:pt x="63" y="14"/>
                  <a:pt x="62" y="14"/>
                  <a:pt x="62" y="15"/>
                </a:cubicBezTo>
                <a:cubicBezTo>
                  <a:pt x="62" y="15"/>
                  <a:pt x="60" y="17"/>
                  <a:pt x="60" y="17"/>
                </a:cubicBezTo>
                <a:cubicBezTo>
                  <a:pt x="60" y="18"/>
                  <a:pt x="61" y="19"/>
                  <a:pt x="61" y="19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20"/>
                  <a:pt x="59" y="21"/>
                  <a:pt x="59" y="21"/>
                </a:cubicBezTo>
                <a:cubicBezTo>
                  <a:pt x="59" y="21"/>
                  <a:pt x="58" y="21"/>
                  <a:pt x="58" y="22"/>
                </a:cubicBezTo>
                <a:cubicBezTo>
                  <a:pt x="58" y="23"/>
                  <a:pt x="58" y="24"/>
                  <a:pt x="58" y="2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8" y="27"/>
                  <a:pt x="58" y="27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5" y="28"/>
                  <a:pt x="54" y="28"/>
                </a:cubicBezTo>
                <a:cubicBezTo>
                  <a:pt x="53" y="27"/>
                  <a:pt x="53" y="26"/>
                  <a:pt x="53" y="26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5" y="25"/>
                  <a:pt x="55" y="24"/>
                </a:cubicBezTo>
                <a:cubicBezTo>
                  <a:pt x="54" y="24"/>
                  <a:pt x="54" y="23"/>
                  <a:pt x="53" y="23"/>
                </a:cubicBezTo>
                <a:cubicBezTo>
                  <a:pt x="52" y="23"/>
                  <a:pt x="51" y="25"/>
                  <a:pt x="51" y="25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8" y="28"/>
                  <a:pt x="49" y="28"/>
                </a:cubicBezTo>
                <a:cubicBezTo>
                  <a:pt x="49" y="28"/>
                  <a:pt x="50" y="28"/>
                  <a:pt x="50" y="28"/>
                </a:cubicBezTo>
                <a:cubicBezTo>
                  <a:pt x="50" y="28"/>
                  <a:pt x="50" y="29"/>
                  <a:pt x="50" y="29"/>
                </a:cubicBezTo>
                <a:cubicBezTo>
                  <a:pt x="50" y="30"/>
                  <a:pt x="50" y="31"/>
                  <a:pt x="50" y="31"/>
                </a:cubicBezTo>
                <a:cubicBezTo>
                  <a:pt x="50" y="31"/>
                  <a:pt x="49" y="32"/>
                  <a:pt x="48" y="31"/>
                </a:cubicBezTo>
                <a:cubicBezTo>
                  <a:pt x="47" y="31"/>
                  <a:pt x="46" y="31"/>
                  <a:pt x="45" y="31"/>
                </a:cubicBezTo>
                <a:cubicBezTo>
                  <a:pt x="45" y="30"/>
                  <a:pt x="44" y="30"/>
                  <a:pt x="43" y="30"/>
                </a:cubicBezTo>
                <a:cubicBezTo>
                  <a:pt x="43" y="31"/>
                  <a:pt x="43" y="31"/>
                  <a:pt x="42" y="31"/>
                </a:cubicBezTo>
                <a:cubicBezTo>
                  <a:pt x="42" y="31"/>
                  <a:pt x="40" y="33"/>
                  <a:pt x="40" y="33"/>
                </a:cubicBezTo>
                <a:cubicBezTo>
                  <a:pt x="40" y="33"/>
                  <a:pt x="39" y="33"/>
                  <a:pt x="39" y="34"/>
                </a:cubicBezTo>
                <a:cubicBezTo>
                  <a:pt x="39" y="34"/>
                  <a:pt x="39" y="36"/>
                  <a:pt x="39" y="36"/>
                </a:cubicBezTo>
                <a:cubicBezTo>
                  <a:pt x="39" y="36"/>
                  <a:pt x="38" y="36"/>
                  <a:pt x="36" y="37"/>
                </a:cubicBezTo>
                <a:cubicBezTo>
                  <a:pt x="35" y="37"/>
                  <a:pt x="35" y="38"/>
                  <a:pt x="35" y="38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3" y="40"/>
                  <a:pt x="32" y="41"/>
                </a:cubicBezTo>
                <a:cubicBezTo>
                  <a:pt x="31" y="42"/>
                  <a:pt x="29" y="44"/>
                  <a:pt x="29" y="44"/>
                </a:cubicBezTo>
                <a:cubicBezTo>
                  <a:pt x="28" y="44"/>
                  <a:pt x="27" y="45"/>
                  <a:pt x="27" y="46"/>
                </a:cubicBezTo>
                <a:cubicBezTo>
                  <a:pt x="27" y="47"/>
                  <a:pt x="27" y="48"/>
                  <a:pt x="26" y="48"/>
                </a:cubicBezTo>
                <a:cubicBezTo>
                  <a:pt x="26" y="49"/>
                  <a:pt x="26" y="50"/>
                  <a:pt x="26" y="51"/>
                </a:cubicBezTo>
                <a:cubicBezTo>
                  <a:pt x="25" y="52"/>
                  <a:pt x="25" y="53"/>
                  <a:pt x="24" y="53"/>
                </a:cubicBezTo>
                <a:cubicBezTo>
                  <a:pt x="24" y="54"/>
                  <a:pt x="23" y="54"/>
                  <a:pt x="23" y="54"/>
                </a:cubicBezTo>
                <a:cubicBezTo>
                  <a:pt x="23" y="54"/>
                  <a:pt x="21" y="55"/>
                  <a:pt x="20" y="55"/>
                </a:cubicBezTo>
                <a:cubicBezTo>
                  <a:pt x="19" y="56"/>
                  <a:pt x="19" y="57"/>
                  <a:pt x="19" y="57"/>
                </a:cubicBezTo>
                <a:cubicBezTo>
                  <a:pt x="19" y="58"/>
                  <a:pt x="20" y="58"/>
                  <a:pt x="20" y="58"/>
                </a:cubicBezTo>
                <a:cubicBezTo>
                  <a:pt x="21" y="58"/>
                  <a:pt x="22" y="59"/>
                  <a:pt x="22" y="59"/>
                </a:cubicBezTo>
                <a:cubicBezTo>
                  <a:pt x="22" y="59"/>
                  <a:pt x="22" y="61"/>
                  <a:pt x="22" y="61"/>
                </a:cubicBezTo>
                <a:cubicBezTo>
                  <a:pt x="22" y="61"/>
                  <a:pt x="21" y="63"/>
                  <a:pt x="22" y="63"/>
                </a:cubicBezTo>
                <a:cubicBezTo>
                  <a:pt x="22" y="63"/>
                  <a:pt x="23" y="63"/>
                  <a:pt x="23" y="63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8" y="65"/>
                  <a:pt x="27" y="66"/>
                  <a:pt x="27" y="67"/>
                </a:cubicBezTo>
                <a:cubicBezTo>
                  <a:pt x="27" y="67"/>
                  <a:pt x="27" y="68"/>
                  <a:pt x="26" y="68"/>
                </a:cubicBezTo>
                <a:cubicBezTo>
                  <a:pt x="26" y="67"/>
                  <a:pt x="26" y="67"/>
                  <a:pt x="26" y="67"/>
                </a:cubicBezTo>
                <a:cubicBezTo>
                  <a:pt x="25" y="66"/>
                  <a:pt x="25" y="66"/>
                  <a:pt x="25" y="65"/>
                </a:cubicBezTo>
                <a:cubicBezTo>
                  <a:pt x="24" y="65"/>
                  <a:pt x="23" y="66"/>
                  <a:pt x="23" y="66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4"/>
                  <a:pt x="21" y="65"/>
                  <a:pt x="21" y="64"/>
                </a:cubicBezTo>
                <a:cubicBezTo>
                  <a:pt x="21" y="63"/>
                  <a:pt x="21" y="63"/>
                  <a:pt x="21" y="62"/>
                </a:cubicBezTo>
                <a:cubicBezTo>
                  <a:pt x="21" y="62"/>
                  <a:pt x="20" y="61"/>
                  <a:pt x="20" y="61"/>
                </a:cubicBezTo>
                <a:cubicBezTo>
                  <a:pt x="19" y="61"/>
                  <a:pt x="20" y="62"/>
                  <a:pt x="19" y="61"/>
                </a:cubicBezTo>
                <a:cubicBezTo>
                  <a:pt x="19" y="60"/>
                  <a:pt x="18" y="60"/>
                  <a:pt x="18" y="60"/>
                </a:cubicBezTo>
                <a:cubicBezTo>
                  <a:pt x="18" y="60"/>
                  <a:pt x="17" y="60"/>
                  <a:pt x="17" y="60"/>
                </a:cubicBezTo>
                <a:cubicBezTo>
                  <a:pt x="17" y="59"/>
                  <a:pt x="17" y="58"/>
                  <a:pt x="17" y="57"/>
                </a:cubicBezTo>
                <a:cubicBezTo>
                  <a:pt x="17" y="57"/>
                  <a:pt x="18" y="56"/>
                  <a:pt x="18" y="55"/>
                </a:cubicBezTo>
                <a:cubicBezTo>
                  <a:pt x="18" y="55"/>
                  <a:pt x="18" y="52"/>
                  <a:pt x="18" y="52"/>
                </a:cubicBezTo>
                <a:cubicBezTo>
                  <a:pt x="18" y="52"/>
                  <a:pt x="15" y="58"/>
                  <a:pt x="14" y="63"/>
                </a:cubicBezTo>
                <a:cubicBezTo>
                  <a:pt x="14" y="63"/>
                  <a:pt x="15" y="62"/>
                  <a:pt x="15" y="63"/>
                </a:cubicBezTo>
                <a:cubicBezTo>
                  <a:pt x="15" y="64"/>
                  <a:pt x="16" y="65"/>
                  <a:pt x="16" y="65"/>
                </a:cubicBezTo>
                <a:cubicBezTo>
                  <a:pt x="15" y="66"/>
                  <a:pt x="15" y="66"/>
                  <a:pt x="15" y="68"/>
                </a:cubicBezTo>
                <a:cubicBezTo>
                  <a:pt x="15" y="71"/>
                  <a:pt x="16" y="71"/>
                  <a:pt x="16" y="72"/>
                </a:cubicBezTo>
                <a:cubicBezTo>
                  <a:pt x="15" y="73"/>
                  <a:pt x="15" y="74"/>
                  <a:pt x="15" y="75"/>
                </a:cubicBezTo>
                <a:cubicBezTo>
                  <a:pt x="15" y="76"/>
                  <a:pt x="15" y="78"/>
                  <a:pt x="16" y="78"/>
                </a:cubicBezTo>
                <a:cubicBezTo>
                  <a:pt x="16" y="79"/>
                  <a:pt x="16" y="79"/>
                  <a:pt x="16" y="79"/>
                </a:cubicBezTo>
                <a:cubicBezTo>
                  <a:pt x="17" y="80"/>
                  <a:pt x="16" y="81"/>
                  <a:pt x="17" y="80"/>
                </a:cubicBezTo>
                <a:cubicBezTo>
                  <a:pt x="18" y="78"/>
                  <a:pt x="19" y="77"/>
                  <a:pt x="19" y="77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6"/>
                  <a:pt x="19" y="75"/>
                  <a:pt x="21" y="75"/>
                </a:cubicBezTo>
                <a:cubicBezTo>
                  <a:pt x="22" y="76"/>
                  <a:pt x="22" y="75"/>
                  <a:pt x="23" y="76"/>
                </a:cubicBezTo>
                <a:cubicBezTo>
                  <a:pt x="23" y="77"/>
                  <a:pt x="22" y="78"/>
                  <a:pt x="23" y="78"/>
                </a:cubicBezTo>
                <a:cubicBezTo>
                  <a:pt x="24" y="78"/>
                  <a:pt x="26" y="77"/>
                  <a:pt x="26" y="77"/>
                </a:cubicBezTo>
                <a:cubicBezTo>
                  <a:pt x="27" y="78"/>
                  <a:pt x="28" y="78"/>
                  <a:pt x="28" y="79"/>
                </a:cubicBezTo>
                <a:cubicBezTo>
                  <a:pt x="28" y="80"/>
                  <a:pt x="29" y="81"/>
                  <a:pt x="29" y="82"/>
                </a:cubicBezTo>
                <a:cubicBezTo>
                  <a:pt x="30" y="82"/>
                  <a:pt x="30" y="83"/>
                  <a:pt x="30" y="84"/>
                </a:cubicBezTo>
                <a:cubicBezTo>
                  <a:pt x="30" y="85"/>
                  <a:pt x="33" y="86"/>
                  <a:pt x="33" y="86"/>
                </a:cubicBezTo>
                <a:cubicBezTo>
                  <a:pt x="33" y="86"/>
                  <a:pt x="35" y="86"/>
                  <a:pt x="36" y="86"/>
                </a:cubicBezTo>
                <a:cubicBezTo>
                  <a:pt x="37" y="86"/>
                  <a:pt x="36" y="87"/>
                  <a:pt x="37" y="88"/>
                </a:cubicBezTo>
                <a:cubicBezTo>
                  <a:pt x="38" y="88"/>
                  <a:pt x="39" y="90"/>
                  <a:pt x="39" y="90"/>
                </a:cubicBezTo>
                <a:cubicBezTo>
                  <a:pt x="39" y="90"/>
                  <a:pt x="39" y="92"/>
                  <a:pt x="39" y="93"/>
                </a:cubicBezTo>
                <a:cubicBezTo>
                  <a:pt x="39" y="94"/>
                  <a:pt x="39" y="95"/>
                  <a:pt x="39" y="95"/>
                </a:cubicBezTo>
                <a:cubicBezTo>
                  <a:pt x="40" y="95"/>
                  <a:pt x="42" y="95"/>
                  <a:pt x="42" y="95"/>
                </a:cubicBezTo>
                <a:cubicBezTo>
                  <a:pt x="42" y="95"/>
                  <a:pt x="41" y="97"/>
                  <a:pt x="43" y="97"/>
                </a:cubicBezTo>
                <a:cubicBezTo>
                  <a:pt x="44" y="98"/>
                  <a:pt x="46" y="98"/>
                  <a:pt x="46" y="99"/>
                </a:cubicBezTo>
                <a:cubicBezTo>
                  <a:pt x="47" y="99"/>
                  <a:pt x="45" y="100"/>
                  <a:pt x="47" y="100"/>
                </a:cubicBezTo>
                <a:cubicBezTo>
                  <a:pt x="49" y="100"/>
                  <a:pt x="51" y="100"/>
                  <a:pt x="52" y="101"/>
                </a:cubicBezTo>
                <a:cubicBezTo>
                  <a:pt x="53" y="101"/>
                  <a:pt x="52" y="102"/>
                  <a:pt x="54" y="104"/>
                </a:cubicBezTo>
                <a:cubicBezTo>
                  <a:pt x="57" y="105"/>
                  <a:pt x="57" y="105"/>
                  <a:pt x="58" y="106"/>
                </a:cubicBezTo>
                <a:cubicBezTo>
                  <a:pt x="59" y="106"/>
                  <a:pt x="60" y="106"/>
                  <a:pt x="59" y="108"/>
                </a:cubicBezTo>
                <a:cubicBezTo>
                  <a:pt x="59" y="109"/>
                  <a:pt x="59" y="111"/>
                  <a:pt x="58" y="111"/>
                </a:cubicBezTo>
                <a:cubicBezTo>
                  <a:pt x="57" y="112"/>
                  <a:pt x="56" y="114"/>
                  <a:pt x="55" y="115"/>
                </a:cubicBezTo>
                <a:cubicBezTo>
                  <a:pt x="55" y="116"/>
                  <a:pt x="54" y="117"/>
                  <a:pt x="55" y="118"/>
                </a:cubicBezTo>
                <a:cubicBezTo>
                  <a:pt x="55" y="120"/>
                  <a:pt x="56" y="121"/>
                  <a:pt x="56" y="122"/>
                </a:cubicBezTo>
                <a:cubicBezTo>
                  <a:pt x="56" y="122"/>
                  <a:pt x="56" y="125"/>
                  <a:pt x="56" y="125"/>
                </a:cubicBezTo>
                <a:cubicBezTo>
                  <a:pt x="55" y="126"/>
                  <a:pt x="55" y="128"/>
                  <a:pt x="55" y="128"/>
                </a:cubicBezTo>
                <a:cubicBezTo>
                  <a:pt x="55" y="128"/>
                  <a:pt x="56" y="129"/>
                  <a:pt x="55" y="130"/>
                </a:cubicBezTo>
                <a:cubicBezTo>
                  <a:pt x="54" y="132"/>
                  <a:pt x="52" y="133"/>
                  <a:pt x="51" y="133"/>
                </a:cubicBezTo>
                <a:cubicBezTo>
                  <a:pt x="50" y="134"/>
                  <a:pt x="49" y="135"/>
                  <a:pt x="49" y="135"/>
                </a:cubicBezTo>
                <a:cubicBezTo>
                  <a:pt x="49" y="135"/>
                  <a:pt x="49" y="139"/>
                  <a:pt x="49" y="140"/>
                </a:cubicBezTo>
                <a:cubicBezTo>
                  <a:pt x="48" y="140"/>
                  <a:pt x="45" y="146"/>
                  <a:pt x="46" y="147"/>
                </a:cubicBezTo>
                <a:cubicBezTo>
                  <a:pt x="47" y="149"/>
                  <a:pt x="48" y="150"/>
                  <a:pt x="47" y="151"/>
                </a:cubicBezTo>
                <a:cubicBezTo>
                  <a:pt x="47" y="152"/>
                  <a:pt x="47" y="152"/>
                  <a:pt x="46" y="153"/>
                </a:cubicBezTo>
                <a:cubicBezTo>
                  <a:pt x="46" y="153"/>
                  <a:pt x="44" y="153"/>
                  <a:pt x="45" y="155"/>
                </a:cubicBezTo>
                <a:cubicBezTo>
                  <a:pt x="46" y="157"/>
                  <a:pt x="47" y="157"/>
                  <a:pt x="48" y="159"/>
                </a:cubicBezTo>
                <a:cubicBezTo>
                  <a:pt x="48" y="160"/>
                  <a:pt x="48" y="160"/>
                  <a:pt x="49" y="161"/>
                </a:cubicBezTo>
                <a:cubicBezTo>
                  <a:pt x="50" y="162"/>
                  <a:pt x="50" y="164"/>
                  <a:pt x="51" y="165"/>
                </a:cubicBezTo>
                <a:cubicBezTo>
                  <a:pt x="52" y="165"/>
                  <a:pt x="54" y="166"/>
                  <a:pt x="54" y="167"/>
                </a:cubicBezTo>
                <a:cubicBezTo>
                  <a:pt x="54" y="168"/>
                  <a:pt x="56" y="170"/>
                  <a:pt x="53" y="169"/>
                </a:cubicBezTo>
                <a:cubicBezTo>
                  <a:pt x="50" y="167"/>
                  <a:pt x="53" y="169"/>
                  <a:pt x="49" y="166"/>
                </a:cubicBezTo>
                <a:cubicBezTo>
                  <a:pt x="46" y="163"/>
                  <a:pt x="45" y="164"/>
                  <a:pt x="44" y="162"/>
                </a:cubicBezTo>
                <a:cubicBezTo>
                  <a:pt x="42" y="161"/>
                  <a:pt x="44" y="167"/>
                  <a:pt x="42" y="159"/>
                </a:cubicBezTo>
                <a:cubicBezTo>
                  <a:pt x="39" y="152"/>
                  <a:pt x="38" y="153"/>
                  <a:pt x="37" y="151"/>
                </a:cubicBezTo>
                <a:cubicBezTo>
                  <a:pt x="37" y="150"/>
                  <a:pt x="37" y="151"/>
                  <a:pt x="35" y="148"/>
                </a:cubicBezTo>
                <a:cubicBezTo>
                  <a:pt x="33" y="144"/>
                  <a:pt x="35" y="146"/>
                  <a:pt x="33" y="144"/>
                </a:cubicBezTo>
                <a:cubicBezTo>
                  <a:pt x="31" y="142"/>
                  <a:pt x="31" y="145"/>
                  <a:pt x="30" y="141"/>
                </a:cubicBezTo>
                <a:cubicBezTo>
                  <a:pt x="29" y="136"/>
                  <a:pt x="29" y="139"/>
                  <a:pt x="28" y="134"/>
                </a:cubicBezTo>
                <a:cubicBezTo>
                  <a:pt x="27" y="130"/>
                  <a:pt x="29" y="129"/>
                  <a:pt x="26" y="127"/>
                </a:cubicBezTo>
                <a:cubicBezTo>
                  <a:pt x="24" y="125"/>
                  <a:pt x="24" y="126"/>
                  <a:pt x="23" y="124"/>
                </a:cubicBezTo>
                <a:cubicBezTo>
                  <a:pt x="22" y="123"/>
                  <a:pt x="23" y="124"/>
                  <a:pt x="21" y="120"/>
                </a:cubicBezTo>
                <a:cubicBezTo>
                  <a:pt x="19" y="116"/>
                  <a:pt x="15" y="114"/>
                  <a:pt x="15" y="107"/>
                </a:cubicBezTo>
                <a:cubicBezTo>
                  <a:pt x="16" y="100"/>
                  <a:pt x="16" y="99"/>
                  <a:pt x="16" y="99"/>
                </a:cubicBezTo>
                <a:cubicBezTo>
                  <a:pt x="16" y="99"/>
                  <a:pt x="12" y="96"/>
                  <a:pt x="13" y="92"/>
                </a:cubicBezTo>
                <a:cubicBezTo>
                  <a:pt x="14" y="88"/>
                  <a:pt x="15" y="89"/>
                  <a:pt x="14" y="88"/>
                </a:cubicBezTo>
                <a:cubicBezTo>
                  <a:pt x="14" y="87"/>
                  <a:pt x="14" y="87"/>
                  <a:pt x="12" y="85"/>
                </a:cubicBezTo>
                <a:cubicBezTo>
                  <a:pt x="11" y="84"/>
                  <a:pt x="11" y="84"/>
                  <a:pt x="11" y="83"/>
                </a:cubicBezTo>
                <a:cubicBezTo>
                  <a:pt x="10" y="82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80"/>
                  <a:pt x="0" y="173"/>
                  <a:pt x="92" y="187"/>
                </a:cubicBezTo>
                <a:cubicBezTo>
                  <a:pt x="92" y="187"/>
                  <a:pt x="71" y="182"/>
                  <a:pt x="69" y="178"/>
                </a:cubicBezTo>
                <a:cubicBezTo>
                  <a:pt x="69" y="178"/>
                  <a:pt x="69" y="174"/>
                  <a:pt x="70" y="174"/>
                </a:cubicBezTo>
                <a:cubicBezTo>
                  <a:pt x="71" y="174"/>
                  <a:pt x="72" y="175"/>
                  <a:pt x="73" y="174"/>
                </a:cubicBezTo>
                <a:cubicBezTo>
                  <a:pt x="75" y="173"/>
                  <a:pt x="76" y="171"/>
                  <a:pt x="76" y="171"/>
                </a:cubicBezTo>
                <a:cubicBezTo>
                  <a:pt x="76" y="173"/>
                  <a:pt x="76" y="173"/>
                  <a:pt x="76" y="173"/>
                </a:cubicBezTo>
                <a:cubicBezTo>
                  <a:pt x="76" y="173"/>
                  <a:pt x="75" y="173"/>
                  <a:pt x="79" y="173"/>
                </a:cubicBezTo>
                <a:cubicBezTo>
                  <a:pt x="83" y="172"/>
                  <a:pt x="83" y="172"/>
                  <a:pt x="85" y="172"/>
                </a:cubicBezTo>
                <a:cubicBezTo>
                  <a:pt x="86" y="171"/>
                  <a:pt x="88" y="168"/>
                  <a:pt x="89" y="170"/>
                </a:cubicBezTo>
                <a:cubicBezTo>
                  <a:pt x="90" y="172"/>
                  <a:pt x="88" y="171"/>
                  <a:pt x="90" y="172"/>
                </a:cubicBezTo>
                <a:cubicBezTo>
                  <a:pt x="92" y="173"/>
                  <a:pt x="96" y="171"/>
                  <a:pt x="96" y="171"/>
                </a:cubicBezTo>
                <a:cubicBezTo>
                  <a:pt x="96" y="171"/>
                  <a:pt x="102" y="172"/>
                  <a:pt x="103" y="171"/>
                </a:cubicBezTo>
                <a:cubicBezTo>
                  <a:pt x="103" y="170"/>
                  <a:pt x="103" y="169"/>
                  <a:pt x="105" y="169"/>
                </a:cubicBezTo>
                <a:cubicBezTo>
                  <a:pt x="106" y="170"/>
                  <a:pt x="106" y="171"/>
                  <a:pt x="106" y="171"/>
                </a:cubicBezTo>
                <a:cubicBezTo>
                  <a:pt x="103" y="173"/>
                  <a:pt x="103" y="173"/>
                  <a:pt x="103" y="173"/>
                </a:cubicBezTo>
                <a:cubicBezTo>
                  <a:pt x="99" y="176"/>
                  <a:pt x="99" y="176"/>
                  <a:pt x="99" y="176"/>
                </a:cubicBezTo>
                <a:cubicBezTo>
                  <a:pt x="99" y="176"/>
                  <a:pt x="98" y="176"/>
                  <a:pt x="99" y="177"/>
                </a:cubicBezTo>
                <a:cubicBezTo>
                  <a:pt x="101" y="178"/>
                  <a:pt x="101" y="177"/>
                  <a:pt x="103" y="178"/>
                </a:cubicBezTo>
                <a:cubicBezTo>
                  <a:pt x="104" y="178"/>
                  <a:pt x="108" y="181"/>
                  <a:pt x="109" y="179"/>
                </a:cubicBezTo>
                <a:cubicBezTo>
                  <a:pt x="110" y="177"/>
                  <a:pt x="110" y="177"/>
                  <a:pt x="111" y="176"/>
                </a:cubicBezTo>
                <a:cubicBezTo>
                  <a:pt x="111" y="175"/>
                  <a:pt x="111" y="173"/>
                  <a:pt x="113" y="173"/>
                </a:cubicBezTo>
                <a:cubicBezTo>
                  <a:pt x="114" y="173"/>
                  <a:pt x="116" y="174"/>
                  <a:pt x="116" y="174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4" y="177"/>
                  <a:pt x="117" y="177"/>
                  <a:pt x="118" y="177"/>
                </a:cubicBezTo>
                <a:cubicBezTo>
                  <a:pt x="119" y="177"/>
                  <a:pt x="120" y="178"/>
                  <a:pt x="121" y="177"/>
                </a:cubicBezTo>
                <a:cubicBezTo>
                  <a:pt x="123" y="175"/>
                  <a:pt x="123" y="175"/>
                  <a:pt x="124" y="175"/>
                </a:cubicBezTo>
                <a:cubicBezTo>
                  <a:pt x="126" y="175"/>
                  <a:pt x="128" y="174"/>
                  <a:pt x="129" y="174"/>
                </a:cubicBezTo>
                <a:cubicBezTo>
                  <a:pt x="129" y="175"/>
                  <a:pt x="131" y="175"/>
                  <a:pt x="131" y="175"/>
                </a:cubicBezTo>
                <a:cubicBezTo>
                  <a:pt x="132" y="175"/>
                  <a:pt x="135" y="177"/>
                  <a:pt x="136" y="177"/>
                </a:cubicBezTo>
                <a:cubicBezTo>
                  <a:pt x="137" y="176"/>
                  <a:pt x="141" y="177"/>
                  <a:pt x="141" y="177"/>
                </a:cubicBezTo>
                <a:cubicBezTo>
                  <a:pt x="141" y="177"/>
                  <a:pt x="130" y="186"/>
                  <a:pt x="107" y="187"/>
                </a:cubicBezTo>
                <a:cubicBezTo>
                  <a:pt x="107" y="187"/>
                  <a:pt x="158" y="189"/>
                  <a:pt x="187" y="139"/>
                </a:cubicBezTo>
                <a:cubicBezTo>
                  <a:pt x="216" y="89"/>
                  <a:pt x="196" y="25"/>
                  <a:pt x="130" y="3"/>
                </a:cubicBezTo>
                <a:cubicBezTo>
                  <a:pt x="130" y="3"/>
                  <a:pt x="179" y="21"/>
                  <a:pt x="192" y="68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1" y="68"/>
                  <a:pt x="191" y="68"/>
                  <a:pt x="190" y="66"/>
                </a:cubicBezTo>
                <a:cubicBezTo>
                  <a:pt x="188" y="64"/>
                  <a:pt x="189" y="64"/>
                  <a:pt x="188" y="63"/>
                </a:cubicBezTo>
                <a:cubicBezTo>
                  <a:pt x="188" y="61"/>
                  <a:pt x="188" y="62"/>
                  <a:pt x="187" y="61"/>
                </a:cubicBezTo>
                <a:cubicBezTo>
                  <a:pt x="186" y="59"/>
                  <a:pt x="185" y="60"/>
                  <a:pt x="184" y="59"/>
                </a:cubicBezTo>
                <a:cubicBezTo>
                  <a:pt x="184" y="58"/>
                  <a:pt x="183" y="55"/>
                  <a:pt x="182" y="54"/>
                </a:cubicBezTo>
                <a:cubicBezTo>
                  <a:pt x="181" y="53"/>
                  <a:pt x="179" y="53"/>
                  <a:pt x="178" y="53"/>
                </a:cubicBezTo>
                <a:cubicBezTo>
                  <a:pt x="178" y="53"/>
                  <a:pt x="178" y="51"/>
                  <a:pt x="178" y="53"/>
                </a:cubicBezTo>
                <a:cubicBezTo>
                  <a:pt x="177" y="54"/>
                  <a:pt x="179" y="55"/>
                  <a:pt x="179" y="55"/>
                </a:cubicBezTo>
                <a:cubicBezTo>
                  <a:pt x="179" y="59"/>
                  <a:pt x="179" y="59"/>
                  <a:pt x="179" y="59"/>
                </a:cubicBezTo>
                <a:cubicBezTo>
                  <a:pt x="179" y="59"/>
                  <a:pt x="180" y="62"/>
                  <a:pt x="180" y="63"/>
                </a:cubicBezTo>
                <a:cubicBezTo>
                  <a:pt x="180" y="64"/>
                  <a:pt x="179" y="66"/>
                  <a:pt x="179" y="66"/>
                </a:cubicBezTo>
                <a:cubicBezTo>
                  <a:pt x="179" y="66"/>
                  <a:pt x="179" y="69"/>
                  <a:pt x="178" y="70"/>
                </a:cubicBezTo>
                <a:cubicBezTo>
                  <a:pt x="177" y="70"/>
                  <a:pt x="172" y="71"/>
                  <a:pt x="172" y="71"/>
                </a:cubicBezTo>
                <a:cubicBezTo>
                  <a:pt x="172" y="71"/>
                  <a:pt x="170" y="69"/>
                  <a:pt x="169" y="68"/>
                </a:cubicBezTo>
                <a:cubicBezTo>
                  <a:pt x="169" y="66"/>
                  <a:pt x="166" y="66"/>
                  <a:pt x="165" y="65"/>
                </a:cubicBezTo>
                <a:cubicBezTo>
                  <a:pt x="165" y="64"/>
                  <a:pt x="166" y="63"/>
                  <a:pt x="165" y="61"/>
                </a:cubicBezTo>
                <a:cubicBezTo>
                  <a:pt x="163" y="59"/>
                  <a:pt x="165" y="60"/>
                  <a:pt x="163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1" y="57"/>
                  <a:pt x="157" y="55"/>
                  <a:pt x="158" y="58"/>
                </a:cubicBezTo>
                <a:cubicBezTo>
                  <a:pt x="160" y="60"/>
                  <a:pt x="158" y="62"/>
                  <a:pt x="159" y="62"/>
                </a:cubicBezTo>
                <a:cubicBezTo>
                  <a:pt x="160" y="63"/>
                  <a:pt x="161" y="62"/>
                  <a:pt x="162" y="64"/>
                </a:cubicBezTo>
                <a:cubicBezTo>
                  <a:pt x="163" y="66"/>
                  <a:pt x="163" y="67"/>
                  <a:pt x="164" y="67"/>
                </a:cubicBezTo>
                <a:cubicBezTo>
                  <a:pt x="164" y="68"/>
                  <a:pt x="165" y="71"/>
                  <a:pt x="165" y="71"/>
                </a:cubicBezTo>
                <a:cubicBezTo>
                  <a:pt x="166" y="71"/>
                  <a:pt x="169" y="71"/>
                  <a:pt x="169" y="72"/>
                </a:cubicBezTo>
                <a:cubicBezTo>
                  <a:pt x="168" y="73"/>
                  <a:pt x="167" y="75"/>
                  <a:pt x="169" y="75"/>
                </a:cubicBezTo>
                <a:cubicBezTo>
                  <a:pt x="170" y="76"/>
                  <a:pt x="170" y="76"/>
                  <a:pt x="171" y="76"/>
                </a:cubicBezTo>
                <a:cubicBezTo>
                  <a:pt x="172" y="76"/>
                  <a:pt x="172" y="76"/>
                  <a:pt x="173" y="76"/>
                </a:cubicBezTo>
                <a:cubicBezTo>
                  <a:pt x="175" y="75"/>
                  <a:pt x="176" y="75"/>
                  <a:pt x="176" y="75"/>
                </a:cubicBezTo>
                <a:cubicBezTo>
                  <a:pt x="176" y="75"/>
                  <a:pt x="178" y="77"/>
                  <a:pt x="178" y="77"/>
                </a:cubicBezTo>
                <a:cubicBezTo>
                  <a:pt x="178" y="78"/>
                  <a:pt x="178" y="82"/>
                  <a:pt x="178" y="8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76" y="85"/>
                  <a:pt x="176" y="92"/>
                  <a:pt x="175" y="92"/>
                </a:cubicBezTo>
                <a:cubicBezTo>
                  <a:pt x="174" y="92"/>
                  <a:pt x="173" y="95"/>
                  <a:pt x="172" y="95"/>
                </a:cubicBezTo>
                <a:cubicBezTo>
                  <a:pt x="171" y="96"/>
                  <a:pt x="171" y="100"/>
                  <a:pt x="171" y="100"/>
                </a:cubicBezTo>
                <a:cubicBezTo>
                  <a:pt x="169" y="103"/>
                  <a:pt x="169" y="103"/>
                  <a:pt x="169" y="103"/>
                </a:cubicBezTo>
                <a:cubicBezTo>
                  <a:pt x="169" y="103"/>
                  <a:pt x="169" y="106"/>
                  <a:pt x="169" y="107"/>
                </a:cubicBezTo>
                <a:cubicBezTo>
                  <a:pt x="169" y="108"/>
                  <a:pt x="170" y="111"/>
                  <a:pt x="169" y="113"/>
                </a:cubicBezTo>
                <a:cubicBezTo>
                  <a:pt x="169" y="115"/>
                  <a:pt x="166" y="117"/>
                  <a:pt x="166" y="117"/>
                </a:cubicBezTo>
                <a:cubicBezTo>
                  <a:pt x="166" y="117"/>
                  <a:pt x="170" y="120"/>
                  <a:pt x="168" y="120"/>
                </a:cubicBezTo>
                <a:cubicBezTo>
                  <a:pt x="166" y="120"/>
                  <a:pt x="164" y="123"/>
                  <a:pt x="164" y="124"/>
                </a:cubicBezTo>
                <a:cubicBezTo>
                  <a:pt x="163" y="124"/>
                  <a:pt x="164" y="126"/>
                  <a:pt x="163" y="126"/>
                </a:cubicBezTo>
                <a:cubicBezTo>
                  <a:pt x="161" y="126"/>
                  <a:pt x="159" y="126"/>
                  <a:pt x="159" y="127"/>
                </a:cubicBezTo>
                <a:cubicBezTo>
                  <a:pt x="159" y="128"/>
                  <a:pt x="159" y="130"/>
                  <a:pt x="159" y="130"/>
                </a:cubicBezTo>
                <a:cubicBezTo>
                  <a:pt x="156" y="135"/>
                  <a:pt x="156" y="135"/>
                  <a:pt x="156" y="135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39"/>
                  <a:pt x="152" y="141"/>
                  <a:pt x="151" y="142"/>
                </a:cubicBezTo>
                <a:cubicBezTo>
                  <a:pt x="150" y="142"/>
                  <a:pt x="145" y="144"/>
                  <a:pt x="144" y="144"/>
                </a:cubicBezTo>
                <a:cubicBezTo>
                  <a:pt x="144" y="145"/>
                  <a:pt x="141" y="147"/>
                  <a:pt x="139" y="147"/>
                </a:cubicBezTo>
                <a:cubicBezTo>
                  <a:pt x="138" y="147"/>
                  <a:pt x="140" y="150"/>
                  <a:pt x="138" y="147"/>
                </a:cubicBezTo>
                <a:cubicBezTo>
                  <a:pt x="137" y="143"/>
                  <a:pt x="138" y="145"/>
                  <a:pt x="136" y="142"/>
                </a:cubicBezTo>
                <a:cubicBezTo>
                  <a:pt x="135" y="138"/>
                  <a:pt x="135" y="141"/>
                  <a:pt x="135" y="138"/>
                </a:cubicBezTo>
                <a:cubicBezTo>
                  <a:pt x="135" y="136"/>
                  <a:pt x="135" y="138"/>
                  <a:pt x="135" y="136"/>
                </a:cubicBezTo>
                <a:cubicBezTo>
                  <a:pt x="135" y="133"/>
                  <a:pt x="135" y="135"/>
                  <a:pt x="134" y="132"/>
                </a:cubicBezTo>
                <a:cubicBezTo>
                  <a:pt x="133" y="129"/>
                  <a:pt x="133" y="130"/>
                  <a:pt x="131" y="128"/>
                </a:cubicBezTo>
                <a:cubicBezTo>
                  <a:pt x="129" y="127"/>
                  <a:pt x="128" y="128"/>
                  <a:pt x="129" y="126"/>
                </a:cubicBezTo>
                <a:cubicBezTo>
                  <a:pt x="130" y="123"/>
                  <a:pt x="130" y="126"/>
                  <a:pt x="130" y="123"/>
                </a:cubicBezTo>
                <a:cubicBezTo>
                  <a:pt x="131" y="120"/>
                  <a:pt x="130" y="119"/>
                  <a:pt x="132" y="118"/>
                </a:cubicBezTo>
                <a:cubicBezTo>
                  <a:pt x="134" y="117"/>
                  <a:pt x="135" y="117"/>
                  <a:pt x="135" y="115"/>
                </a:cubicBezTo>
                <a:cubicBezTo>
                  <a:pt x="135" y="113"/>
                  <a:pt x="135" y="112"/>
                  <a:pt x="134" y="111"/>
                </a:cubicBezTo>
                <a:cubicBezTo>
                  <a:pt x="134" y="110"/>
                  <a:pt x="132" y="108"/>
                  <a:pt x="132" y="108"/>
                </a:cubicBezTo>
                <a:cubicBezTo>
                  <a:pt x="132" y="107"/>
                  <a:pt x="132" y="107"/>
                  <a:pt x="130" y="105"/>
                </a:cubicBezTo>
                <a:cubicBezTo>
                  <a:pt x="129" y="103"/>
                  <a:pt x="128" y="102"/>
                  <a:pt x="128" y="102"/>
                </a:cubicBezTo>
                <a:cubicBezTo>
                  <a:pt x="128" y="102"/>
                  <a:pt x="128" y="98"/>
                  <a:pt x="128" y="96"/>
                </a:cubicBezTo>
                <a:cubicBezTo>
                  <a:pt x="128" y="94"/>
                  <a:pt x="127" y="97"/>
                  <a:pt x="128" y="94"/>
                </a:cubicBezTo>
                <a:cubicBezTo>
                  <a:pt x="128" y="91"/>
                  <a:pt x="129" y="90"/>
                  <a:pt x="129" y="90"/>
                </a:cubicBezTo>
                <a:cubicBezTo>
                  <a:pt x="129" y="90"/>
                  <a:pt x="125" y="87"/>
                  <a:pt x="124" y="88"/>
                </a:cubicBezTo>
                <a:cubicBezTo>
                  <a:pt x="123" y="88"/>
                  <a:pt x="123" y="90"/>
                  <a:pt x="121" y="88"/>
                </a:cubicBezTo>
                <a:cubicBezTo>
                  <a:pt x="119" y="87"/>
                  <a:pt x="119" y="86"/>
                  <a:pt x="119" y="85"/>
                </a:cubicBezTo>
                <a:cubicBezTo>
                  <a:pt x="118" y="85"/>
                  <a:pt x="117" y="85"/>
                  <a:pt x="116" y="85"/>
                </a:cubicBezTo>
                <a:cubicBezTo>
                  <a:pt x="114" y="86"/>
                  <a:pt x="112" y="86"/>
                  <a:pt x="110" y="87"/>
                </a:cubicBezTo>
                <a:cubicBezTo>
                  <a:pt x="108" y="88"/>
                  <a:pt x="107" y="88"/>
                  <a:pt x="105" y="88"/>
                </a:cubicBezTo>
                <a:cubicBezTo>
                  <a:pt x="102" y="88"/>
                  <a:pt x="99" y="89"/>
                  <a:pt x="97" y="88"/>
                </a:cubicBezTo>
                <a:cubicBezTo>
                  <a:pt x="95" y="86"/>
                  <a:pt x="95" y="88"/>
                  <a:pt x="94" y="86"/>
                </a:cubicBezTo>
                <a:cubicBezTo>
                  <a:pt x="93" y="84"/>
                  <a:pt x="94" y="84"/>
                  <a:pt x="92" y="83"/>
                </a:cubicBezTo>
                <a:cubicBezTo>
                  <a:pt x="90" y="82"/>
                  <a:pt x="90" y="83"/>
                  <a:pt x="89" y="81"/>
                </a:cubicBezTo>
                <a:cubicBezTo>
                  <a:pt x="89" y="79"/>
                  <a:pt x="90" y="79"/>
                  <a:pt x="89" y="77"/>
                </a:cubicBezTo>
                <a:cubicBezTo>
                  <a:pt x="87" y="75"/>
                  <a:pt x="90" y="78"/>
                  <a:pt x="87" y="75"/>
                </a:cubicBezTo>
                <a:cubicBezTo>
                  <a:pt x="85" y="73"/>
                  <a:pt x="84" y="75"/>
                  <a:pt x="85" y="73"/>
                </a:cubicBezTo>
                <a:cubicBezTo>
                  <a:pt x="86" y="71"/>
                  <a:pt x="86" y="72"/>
                  <a:pt x="86" y="69"/>
                </a:cubicBezTo>
                <a:cubicBezTo>
                  <a:pt x="86" y="67"/>
                  <a:pt x="90" y="70"/>
                  <a:pt x="88" y="65"/>
                </a:cubicBezTo>
                <a:cubicBezTo>
                  <a:pt x="85" y="60"/>
                  <a:pt x="85" y="61"/>
                  <a:pt x="87" y="57"/>
                </a:cubicBezTo>
                <a:cubicBezTo>
                  <a:pt x="89" y="53"/>
                  <a:pt x="92" y="52"/>
                  <a:pt x="93" y="51"/>
                </a:cubicBezTo>
                <a:cubicBezTo>
                  <a:pt x="93" y="50"/>
                  <a:pt x="94" y="48"/>
                  <a:pt x="95" y="47"/>
                </a:cubicBezTo>
                <a:cubicBezTo>
                  <a:pt x="96" y="46"/>
                  <a:pt x="95" y="46"/>
                  <a:pt x="97" y="46"/>
                </a:cubicBezTo>
                <a:cubicBezTo>
                  <a:pt x="99" y="46"/>
                  <a:pt x="101" y="45"/>
                  <a:pt x="103" y="44"/>
                </a:cubicBezTo>
                <a:cubicBezTo>
                  <a:pt x="104" y="43"/>
                  <a:pt x="106" y="41"/>
                  <a:pt x="107" y="40"/>
                </a:cubicBezTo>
                <a:cubicBezTo>
                  <a:pt x="107" y="40"/>
                  <a:pt x="107" y="41"/>
                  <a:pt x="109" y="40"/>
                </a:cubicBezTo>
                <a:cubicBezTo>
                  <a:pt x="111" y="40"/>
                  <a:pt x="111" y="39"/>
                  <a:pt x="113" y="39"/>
                </a:cubicBezTo>
                <a:cubicBezTo>
                  <a:pt x="114" y="39"/>
                  <a:pt x="111" y="40"/>
                  <a:pt x="115" y="39"/>
                </a:cubicBezTo>
                <a:cubicBezTo>
                  <a:pt x="119" y="39"/>
                  <a:pt x="118" y="39"/>
                  <a:pt x="119" y="39"/>
                </a:cubicBezTo>
                <a:cubicBezTo>
                  <a:pt x="120" y="39"/>
                  <a:pt x="119" y="39"/>
                  <a:pt x="121" y="39"/>
                </a:cubicBezTo>
                <a:cubicBezTo>
                  <a:pt x="122" y="39"/>
                  <a:pt x="122" y="36"/>
                  <a:pt x="122" y="39"/>
                </a:cubicBezTo>
                <a:cubicBezTo>
                  <a:pt x="123" y="43"/>
                  <a:pt x="121" y="44"/>
                  <a:pt x="124" y="44"/>
                </a:cubicBezTo>
                <a:cubicBezTo>
                  <a:pt x="126" y="45"/>
                  <a:pt x="124" y="45"/>
                  <a:pt x="126" y="45"/>
                </a:cubicBezTo>
                <a:cubicBezTo>
                  <a:pt x="129" y="45"/>
                  <a:pt x="128" y="45"/>
                  <a:pt x="130" y="46"/>
                </a:cubicBezTo>
                <a:cubicBezTo>
                  <a:pt x="131" y="46"/>
                  <a:pt x="132" y="47"/>
                  <a:pt x="134" y="47"/>
                </a:cubicBezTo>
                <a:cubicBezTo>
                  <a:pt x="136" y="47"/>
                  <a:pt x="133" y="50"/>
                  <a:pt x="136" y="47"/>
                </a:cubicBezTo>
                <a:cubicBezTo>
                  <a:pt x="139" y="44"/>
                  <a:pt x="133" y="44"/>
                  <a:pt x="139" y="44"/>
                </a:cubicBezTo>
                <a:cubicBezTo>
                  <a:pt x="144" y="45"/>
                  <a:pt x="144" y="46"/>
                  <a:pt x="145" y="45"/>
                </a:cubicBezTo>
                <a:cubicBezTo>
                  <a:pt x="146" y="45"/>
                  <a:pt x="146" y="46"/>
                  <a:pt x="148" y="45"/>
                </a:cubicBezTo>
                <a:cubicBezTo>
                  <a:pt x="151" y="44"/>
                  <a:pt x="151" y="44"/>
                  <a:pt x="152" y="44"/>
                </a:cubicBezTo>
                <a:cubicBezTo>
                  <a:pt x="153" y="45"/>
                  <a:pt x="153" y="47"/>
                  <a:pt x="154" y="45"/>
                </a:cubicBezTo>
                <a:cubicBezTo>
                  <a:pt x="154" y="43"/>
                  <a:pt x="156" y="43"/>
                  <a:pt x="154" y="42"/>
                </a:cubicBezTo>
                <a:cubicBezTo>
                  <a:pt x="151" y="41"/>
                  <a:pt x="150" y="42"/>
                  <a:pt x="150" y="40"/>
                </a:cubicBezTo>
                <a:cubicBezTo>
                  <a:pt x="149" y="39"/>
                  <a:pt x="152" y="39"/>
                  <a:pt x="149" y="39"/>
                </a:cubicBezTo>
                <a:cubicBezTo>
                  <a:pt x="146" y="38"/>
                  <a:pt x="147" y="38"/>
                  <a:pt x="145" y="38"/>
                </a:cubicBezTo>
                <a:cubicBezTo>
                  <a:pt x="143" y="37"/>
                  <a:pt x="141" y="39"/>
                  <a:pt x="140" y="38"/>
                </a:cubicBezTo>
                <a:cubicBezTo>
                  <a:pt x="140" y="36"/>
                  <a:pt x="136" y="39"/>
                  <a:pt x="140" y="36"/>
                </a:cubicBezTo>
                <a:cubicBezTo>
                  <a:pt x="143" y="32"/>
                  <a:pt x="142" y="31"/>
                  <a:pt x="144" y="32"/>
                </a:cubicBezTo>
                <a:cubicBezTo>
                  <a:pt x="147" y="32"/>
                  <a:pt x="146" y="34"/>
                  <a:pt x="148" y="33"/>
                </a:cubicBezTo>
                <a:cubicBezTo>
                  <a:pt x="149" y="32"/>
                  <a:pt x="152" y="31"/>
                  <a:pt x="149" y="29"/>
                </a:cubicBezTo>
                <a:cubicBezTo>
                  <a:pt x="146" y="27"/>
                  <a:pt x="148" y="28"/>
                  <a:pt x="145" y="26"/>
                </a:cubicBezTo>
                <a:cubicBezTo>
                  <a:pt x="142" y="25"/>
                  <a:pt x="140" y="32"/>
                  <a:pt x="139" y="31"/>
                </a:cubicBezTo>
                <a:cubicBezTo>
                  <a:pt x="137" y="30"/>
                  <a:pt x="137" y="29"/>
                  <a:pt x="136" y="30"/>
                </a:cubicBezTo>
                <a:cubicBezTo>
                  <a:pt x="135" y="30"/>
                  <a:pt x="135" y="32"/>
                  <a:pt x="135" y="34"/>
                </a:cubicBezTo>
                <a:cubicBezTo>
                  <a:pt x="134" y="36"/>
                  <a:pt x="136" y="36"/>
                  <a:pt x="133" y="35"/>
                </a:cubicBezTo>
                <a:cubicBezTo>
                  <a:pt x="130" y="34"/>
                  <a:pt x="136" y="34"/>
                  <a:pt x="130" y="32"/>
                </a:cubicBezTo>
                <a:cubicBezTo>
                  <a:pt x="124" y="30"/>
                  <a:pt x="121" y="30"/>
                  <a:pt x="120" y="31"/>
                </a:cubicBezTo>
                <a:cubicBezTo>
                  <a:pt x="120" y="32"/>
                  <a:pt x="118" y="32"/>
                  <a:pt x="118" y="32"/>
                </a:cubicBezTo>
                <a:cubicBezTo>
                  <a:pt x="117" y="33"/>
                  <a:pt x="120" y="35"/>
                  <a:pt x="117" y="33"/>
                </a:cubicBezTo>
                <a:cubicBezTo>
                  <a:pt x="114" y="32"/>
                  <a:pt x="112" y="34"/>
                  <a:pt x="112" y="34"/>
                </a:cubicBezTo>
                <a:cubicBezTo>
                  <a:pt x="112" y="34"/>
                  <a:pt x="111" y="34"/>
                  <a:pt x="110" y="34"/>
                </a:cubicBezTo>
                <a:cubicBezTo>
                  <a:pt x="109" y="35"/>
                  <a:pt x="106" y="36"/>
                  <a:pt x="105" y="36"/>
                </a:cubicBezTo>
                <a:cubicBezTo>
                  <a:pt x="104" y="35"/>
                  <a:pt x="101" y="36"/>
                  <a:pt x="103" y="33"/>
                </a:cubicBezTo>
                <a:cubicBezTo>
                  <a:pt x="106" y="30"/>
                  <a:pt x="104" y="32"/>
                  <a:pt x="108" y="30"/>
                </a:cubicBezTo>
                <a:cubicBezTo>
                  <a:pt x="111" y="28"/>
                  <a:pt x="117" y="28"/>
                  <a:pt x="112" y="27"/>
                </a:cubicBezTo>
                <a:cubicBezTo>
                  <a:pt x="107" y="26"/>
                  <a:pt x="115" y="26"/>
                  <a:pt x="108" y="23"/>
                </a:cubicBezTo>
                <a:cubicBezTo>
                  <a:pt x="102" y="20"/>
                  <a:pt x="102" y="24"/>
                  <a:pt x="102" y="20"/>
                </a:cubicBezTo>
                <a:cubicBezTo>
                  <a:pt x="102" y="16"/>
                  <a:pt x="101" y="15"/>
                  <a:pt x="100" y="16"/>
                </a:cubicBezTo>
                <a:cubicBezTo>
                  <a:pt x="99" y="16"/>
                  <a:pt x="95" y="17"/>
                  <a:pt x="93" y="17"/>
                </a:cubicBezTo>
                <a:cubicBezTo>
                  <a:pt x="92" y="17"/>
                  <a:pt x="94" y="19"/>
                  <a:pt x="91" y="17"/>
                </a:cubicBezTo>
                <a:cubicBezTo>
                  <a:pt x="88" y="15"/>
                  <a:pt x="87" y="18"/>
                  <a:pt x="88" y="15"/>
                </a:cubicBezTo>
                <a:cubicBezTo>
                  <a:pt x="89" y="12"/>
                  <a:pt x="89" y="12"/>
                  <a:pt x="91" y="10"/>
                </a:cubicBezTo>
                <a:cubicBezTo>
                  <a:pt x="93" y="9"/>
                  <a:pt x="92" y="3"/>
                  <a:pt x="97" y="5"/>
                </a:cubicBezTo>
                <a:cubicBezTo>
                  <a:pt x="101" y="7"/>
                  <a:pt x="99" y="7"/>
                  <a:pt x="103" y="7"/>
                </a:cubicBezTo>
                <a:cubicBezTo>
                  <a:pt x="106" y="7"/>
                  <a:pt x="108" y="7"/>
                  <a:pt x="108" y="6"/>
                </a:cubicBezTo>
                <a:cubicBezTo>
                  <a:pt x="108" y="5"/>
                  <a:pt x="104" y="3"/>
                  <a:pt x="104" y="3"/>
                </a:cubicBezTo>
                <a:cubicBezTo>
                  <a:pt x="104" y="3"/>
                  <a:pt x="103" y="4"/>
                  <a:pt x="103" y="3"/>
                </a:cubicBezTo>
                <a:cubicBezTo>
                  <a:pt x="103" y="2"/>
                  <a:pt x="104" y="1"/>
                  <a:pt x="104" y="1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91" y="0"/>
                  <a:pt x="88" y="1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" name="Freeform 97"/>
          <p:cNvSpPr/>
          <p:nvPr/>
        </p:nvSpPr>
        <p:spPr bwMode="auto">
          <a:xfrm>
            <a:off x="3498578" y="4011619"/>
            <a:ext cx="93376" cy="110050"/>
          </a:xfrm>
          <a:custGeom>
            <a:avLst/>
            <a:gdLst>
              <a:gd name="T0" fmla="*/ 43 w 62"/>
              <a:gd name="T1" fmla="*/ 5 h 73"/>
              <a:gd name="T2" fmla="*/ 43 w 62"/>
              <a:gd name="T3" fmla="*/ 27 h 73"/>
              <a:gd name="T4" fmla="*/ 24 w 62"/>
              <a:gd name="T5" fmla="*/ 43 h 73"/>
              <a:gd name="T6" fmla="*/ 1 w 62"/>
              <a:gd name="T7" fmla="*/ 61 h 73"/>
              <a:gd name="T8" fmla="*/ 62 w 62"/>
              <a:gd name="T9" fmla="*/ 73 h 73"/>
              <a:gd name="T10" fmla="*/ 62 w 62"/>
              <a:gd name="T11" fmla="*/ 0 h 73"/>
              <a:gd name="T12" fmla="*/ 43 w 62"/>
              <a:gd name="T13" fmla="*/ 5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73">
                <a:moveTo>
                  <a:pt x="43" y="5"/>
                </a:moveTo>
                <a:cubicBezTo>
                  <a:pt x="43" y="27"/>
                  <a:pt x="43" y="27"/>
                  <a:pt x="43" y="27"/>
                </a:cubicBezTo>
                <a:cubicBezTo>
                  <a:pt x="43" y="27"/>
                  <a:pt x="37" y="38"/>
                  <a:pt x="24" y="43"/>
                </a:cubicBezTo>
                <a:cubicBezTo>
                  <a:pt x="12" y="47"/>
                  <a:pt x="0" y="54"/>
                  <a:pt x="1" y="61"/>
                </a:cubicBezTo>
                <a:cubicBezTo>
                  <a:pt x="2" y="67"/>
                  <a:pt x="17" y="73"/>
                  <a:pt x="62" y="73"/>
                </a:cubicBezTo>
                <a:cubicBezTo>
                  <a:pt x="62" y="0"/>
                  <a:pt x="62" y="0"/>
                  <a:pt x="62" y="0"/>
                </a:cubicBezTo>
                <a:lnTo>
                  <a:pt x="43" y="5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8" name="Freeform 98"/>
          <p:cNvSpPr/>
          <p:nvPr/>
        </p:nvSpPr>
        <p:spPr bwMode="auto">
          <a:xfrm>
            <a:off x="3583617" y="4011619"/>
            <a:ext cx="88374" cy="110050"/>
          </a:xfrm>
          <a:custGeom>
            <a:avLst/>
            <a:gdLst>
              <a:gd name="T0" fmla="*/ 12 w 58"/>
              <a:gd name="T1" fmla="*/ 5 h 73"/>
              <a:gd name="T2" fmla="*/ 12 w 58"/>
              <a:gd name="T3" fmla="*/ 27 h 73"/>
              <a:gd name="T4" fmla="*/ 30 w 58"/>
              <a:gd name="T5" fmla="*/ 43 h 73"/>
              <a:gd name="T6" fmla="*/ 57 w 58"/>
              <a:gd name="T7" fmla="*/ 61 h 73"/>
              <a:gd name="T8" fmla="*/ 0 w 58"/>
              <a:gd name="T9" fmla="*/ 73 h 73"/>
              <a:gd name="T10" fmla="*/ 0 w 58"/>
              <a:gd name="T11" fmla="*/ 0 h 73"/>
              <a:gd name="T12" fmla="*/ 12 w 58"/>
              <a:gd name="T13" fmla="*/ 5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73">
                <a:moveTo>
                  <a:pt x="12" y="5"/>
                </a:moveTo>
                <a:cubicBezTo>
                  <a:pt x="12" y="27"/>
                  <a:pt x="12" y="27"/>
                  <a:pt x="12" y="27"/>
                </a:cubicBezTo>
                <a:cubicBezTo>
                  <a:pt x="12" y="27"/>
                  <a:pt x="17" y="38"/>
                  <a:pt x="30" y="43"/>
                </a:cubicBezTo>
                <a:cubicBezTo>
                  <a:pt x="43" y="47"/>
                  <a:pt x="58" y="54"/>
                  <a:pt x="57" y="61"/>
                </a:cubicBezTo>
                <a:cubicBezTo>
                  <a:pt x="56" y="67"/>
                  <a:pt x="32" y="73"/>
                  <a:pt x="0" y="73"/>
                </a:cubicBezTo>
                <a:cubicBezTo>
                  <a:pt x="0" y="0"/>
                  <a:pt x="0" y="0"/>
                  <a:pt x="0" y="0"/>
                </a:cubicBezTo>
                <a:lnTo>
                  <a:pt x="12" y="5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9" name="Freeform 99"/>
          <p:cNvSpPr/>
          <p:nvPr/>
        </p:nvSpPr>
        <p:spPr bwMode="auto">
          <a:xfrm>
            <a:off x="3426878" y="3693139"/>
            <a:ext cx="328484" cy="330151"/>
          </a:xfrm>
          <a:custGeom>
            <a:avLst/>
            <a:gdLst>
              <a:gd name="T0" fmla="*/ 160 w 218"/>
              <a:gd name="T1" fmla="*/ 11 h 219"/>
              <a:gd name="T2" fmla="*/ 204 w 218"/>
              <a:gd name="T3" fmla="*/ 97 h 219"/>
              <a:gd name="T4" fmla="*/ 97 w 218"/>
              <a:gd name="T5" fmla="*/ 205 h 219"/>
              <a:gd name="T6" fmla="*/ 11 w 218"/>
              <a:gd name="T7" fmla="*/ 162 h 219"/>
              <a:gd name="T8" fmla="*/ 0 w 218"/>
              <a:gd name="T9" fmla="*/ 171 h 219"/>
              <a:gd name="T10" fmla="*/ 97 w 218"/>
              <a:gd name="T11" fmla="*/ 219 h 219"/>
              <a:gd name="T12" fmla="*/ 218 w 218"/>
              <a:gd name="T13" fmla="*/ 97 h 219"/>
              <a:gd name="T14" fmla="*/ 169 w 218"/>
              <a:gd name="T15" fmla="*/ 0 h 219"/>
              <a:gd name="T16" fmla="*/ 160 w 218"/>
              <a:gd name="T17" fmla="*/ 1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219">
                <a:moveTo>
                  <a:pt x="160" y="11"/>
                </a:moveTo>
                <a:cubicBezTo>
                  <a:pt x="187" y="30"/>
                  <a:pt x="204" y="62"/>
                  <a:pt x="204" y="97"/>
                </a:cubicBezTo>
                <a:cubicBezTo>
                  <a:pt x="204" y="157"/>
                  <a:pt x="156" y="205"/>
                  <a:pt x="97" y="205"/>
                </a:cubicBezTo>
                <a:cubicBezTo>
                  <a:pt x="62" y="205"/>
                  <a:pt x="31" y="188"/>
                  <a:pt x="11" y="162"/>
                </a:cubicBezTo>
                <a:cubicBezTo>
                  <a:pt x="0" y="171"/>
                  <a:pt x="0" y="171"/>
                  <a:pt x="0" y="171"/>
                </a:cubicBezTo>
                <a:cubicBezTo>
                  <a:pt x="22" y="200"/>
                  <a:pt x="57" y="219"/>
                  <a:pt x="97" y="219"/>
                </a:cubicBezTo>
                <a:cubicBezTo>
                  <a:pt x="164" y="219"/>
                  <a:pt x="218" y="165"/>
                  <a:pt x="218" y="97"/>
                </a:cubicBezTo>
                <a:cubicBezTo>
                  <a:pt x="218" y="57"/>
                  <a:pt x="199" y="22"/>
                  <a:pt x="169" y="0"/>
                </a:cubicBezTo>
                <a:lnTo>
                  <a:pt x="160" y="1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0" name="Freeform 100"/>
          <p:cNvSpPr>
            <a:spLocks noEditPoints="1"/>
          </p:cNvSpPr>
          <p:nvPr/>
        </p:nvSpPr>
        <p:spPr bwMode="auto">
          <a:xfrm>
            <a:off x="3430213" y="3698142"/>
            <a:ext cx="290133" cy="291801"/>
          </a:xfrm>
          <a:custGeom>
            <a:avLst/>
            <a:gdLst>
              <a:gd name="T0" fmla="*/ 96 w 193"/>
              <a:gd name="T1" fmla="*/ 0 h 193"/>
              <a:gd name="T2" fmla="*/ 0 w 193"/>
              <a:gd name="T3" fmla="*/ 97 h 193"/>
              <a:gd name="T4" fmla="*/ 96 w 193"/>
              <a:gd name="T5" fmla="*/ 193 h 193"/>
              <a:gd name="T6" fmla="*/ 193 w 193"/>
              <a:gd name="T7" fmla="*/ 97 h 193"/>
              <a:gd name="T8" fmla="*/ 96 w 193"/>
              <a:gd name="T9" fmla="*/ 0 h 193"/>
              <a:gd name="T10" fmla="*/ 96 w 193"/>
              <a:gd name="T11" fmla="*/ 189 h 193"/>
              <a:gd name="T12" fmla="*/ 4 w 193"/>
              <a:gd name="T13" fmla="*/ 97 h 193"/>
              <a:gd name="T14" fmla="*/ 96 w 193"/>
              <a:gd name="T15" fmla="*/ 5 h 193"/>
              <a:gd name="T16" fmla="*/ 188 w 193"/>
              <a:gd name="T17" fmla="*/ 97 h 193"/>
              <a:gd name="T18" fmla="*/ 96 w 193"/>
              <a:gd name="T19" fmla="*/ 189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" h="193">
                <a:moveTo>
                  <a:pt x="96" y="0"/>
                </a:moveTo>
                <a:cubicBezTo>
                  <a:pt x="43" y="0"/>
                  <a:pt x="0" y="43"/>
                  <a:pt x="0" y="97"/>
                </a:cubicBezTo>
                <a:cubicBezTo>
                  <a:pt x="0" y="150"/>
                  <a:pt x="43" y="193"/>
                  <a:pt x="96" y="193"/>
                </a:cubicBezTo>
                <a:cubicBezTo>
                  <a:pt x="149" y="193"/>
                  <a:pt x="193" y="150"/>
                  <a:pt x="193" y="97"/>
                </a:cubicBezTo>
                <a:cubicBezTo>
                  <a:pt x="193" y="43"/>
                  <a:pt x="149" y="0"/>
                  <a:pt x="96" y="0"/>
                </a:cubicBezTo>
                <a:close/>
                <a:moveTo>
                  <a:pt x="96" y="189"/>
                </a:moveTo>
                <a:cubicBezTo>
                  <a:pt x="46" y="189"/>
                  <a:pt x="4" y="147"/>
                  <a:pt x="4" y="97"/>
                </a:cubicBezTo>
                <a:cubicBezTo>
                  <a:pt x="4" y="46"/>
                  <a:pt x="46" y="5"/>
                  <a:pt x="96" y="5"/>
                </a:cubicBezTo>
                <a:cubicBezTo>
                  <a:pt x="147" y="5"/>
                  <a:pt x="188" y="46"/>
                  <a:pt x="188" y="97"/>
                </a:cubicBezTo>
                <a:cubicBezTo>
                  <a:pt x="188" y="147"/>
                  <a:pt x="147" y="189"/>
                  <a:pt x="96" y="189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1" name="Freeform 101"/>
          <p:cNvSpPr/>
          <p:nvPr/>
        </p:nvSpPr>
        <p:spPr bwMode="auto">
          <a:xfrm>
            <a:off x="3421877" y="3703144"/>
            <a:ext cx="326816" cy="286798"/>
          </a:xfrm>
          <a:custGeom>
            <a:avLst/>
            <a:gdLst>
              <a:gd name="T0" fmla="*/ 62 w 216"/>
              <a:gd name="T1" fmla="*/ 15 h 189"/>
              <a:gd name="T2" fmla="*/ 58 w 216"/>
              <a:gd name="T3" fmla="*/ 22 h 189"/>
              <a:gd name="T4" fmla="*/ 54 w 216"/>
              <a:gd name="T5" fmla="*/ 28 h 189"/>
              <a:gd name="T6" fmla="*/ 51 w 216"/>
              <a:gd name="T7" fmla="*/ 25 h 189"/>
              <a:gd name="T8" fmla="*/ 50 w 216"/>
              <a:gd name="T9" fmla="*/ 31 h 189"/>
              <a:gd name="T10" fmla="*/ 40 w 216"/>
              <a:gd name="T11" fmla="*/ 33 h 189"/>
              <a:gd name="T12" fmla="*/ 34 w 216"/>
              <a:gd name="T13" fmla="*/ 39 h 189"/>
              <a:gd name="T14" fmla="*/ 26 w 216"/>
              <a:gd name="T15" fmla="*/ 51 h 189"/>
              <a:gd name="T16" fmla="*/ 20 w 216"/>
              <a:gd name="T17" fmla="*/ 58 h 189"/>
              <a:gd name="T18" fmla="*/ 25 w 216"/>
              <a:gd name="T19" fmla="*/ 64 h 189"/>
              <a:gd name="T20" fmla="*/ 26 w 216"/>
              <a:gd name="T21" fmla="*/ 67 h 189"/>
              <a:gd name="T22" fmla="*/ 21 w 216"/>
              <a:gd name="T23" fmla="*/ 62 h 189"/>
              <a:gd name="T24" fmla="*/ 17 w 216"/>
              <a:gd name="T25" fmla="*/ 57 h 189"/>
              <a:gd name="T26" fmla="*/ 16 w 216"/>
              <a:gd name="T27" fmla="*/ 65 h 189"/>
              <a:gd name="T28" fmla="*/ 16 w 216"/>
              <a:gd name="T29" fmla="*/ 79 h 189"/>
              <a:gd name="T30" fmla="*/ 23 w 216"/>
              <a:gd name="T31" fmla="*/ 76 h 189"/>
              <a:gd name="T32" fmla="*/ 30 w 216"/>
              <a:gd name="T33" fmla="*/ 84 h 189"/>
              <a:gd name="T34" fmla="*/ 39 w 216"/>
              <a:gd name="T35" fmla="*/ 93 h 189"/>
              <a:gd name="T36" fmla="*/ 47 w 216"/>
              <a:gd name="T37" fmla="*/ 100 h 189"/>
              <a:gd name="T38" fmla="*/ 58 w 216"/>
              <a:gd name="T39" fmla="*/ 111 h 189"/>
              <a:gd name="T40" fmla="*/ 55 w 216"/>
              <a:gd name="T41" fmla="*/ 128 h 189"/>
              <a:gd name="T42" fmla="*/ 46 w 216"/>
              <a:gd name="T43" fmla="*/ 147 h 189"/>
              <a:gd name="T44" fmla="*/ 49 w 216"/>
              <a:gd name="T45" fmla="*/ 161 h 189"/>
              <a:gd name="T46" fmla="*/ 44 w 216"/>
              <a:gd name="T47" fmla="*/ 162 h 189"/>
              <a:gd name="T48" fmla="*/ 30 w 216"/>
              <a:gd name="T49" fmla="*/ 141 h 189"/>
              <a:gd name="T50" fmla="*/ 15 w 216"/>
              <a:gd name="T51" fmla="*/ 107 h 189"/>
              <a:gd name="T52" fmla="*/ 11 w 216"/>
              <a:gd name="T53" fmla="*/ 83 h 189"/>
              <a:gd name="T54" fmla="*/ 70 w 216"/>
              <a:gd name="T55" fmla="*/ 174 h 189"/>
              <a:gd name="T56" fmla="*/ 85 w 216"/>
              <a:gd name="T57" fmla="*/ 172 h 189"/>
              <a:gd name="T58" fmla="*/ 105 w 216"/>
              <a:gd name="T59" fmla="*/ 169 h 189"/>
              <a:gd name="T60" fmla="*/ 103 w 216"/>
              <a:gd name="T61" fmla="*/ 178 h 189"/>
              <a:gd name="T62" fmla="*/ 114 w 216"/>
              <a:gd name="T63" fmla="*/ 177 h 189"/>
              <a:gd name="T64" fmla="*/ 131 w 216"/>
              <a:gd name="T65" fmla="*/ 175 h 189"/>
              <a:gd name="T66" fmla="*/ 130 w 216"/>
              <a:gd name="T67" fmla="*/ 3 h 189"/>
              <a:gd name="T68" fmla="*/ 187 w 216"/>
              <a:gd name="T69" fmla="*/ 61 h 189"/>
              <a:gd name="T70" fmla="*/ 179 w 216"/>
              <a:gd name="T71" fmla="*/ 55 h 189"/>
              <a:gd name="T72" fmla="*/ 172 w 216"/>
              <a:gd name="T73" fmla="*/ 71 h 189"/>
              <a:gd name="T74" fmla="*/ 161 w 216"/>
              <a:gd name="T75" fmla="*/ 57 h 189"/>
              <a:gd name="T76" fmla="*/ 165 w 216"/>
              <a:gd name="T77" fmla="*/ 71 h 189"/>
              <a:gd name="T78" fmla="*/ 176 w 216"/>
              <a:gd name="T79" fmla="*/ 75 h 189"/>
              <a:gd name="T80" fmla="*/ 172 w 216"/>
              <a:gd name="T81" fmla="*/ 95 h 189"/>
              <a:gd name="T82" fmla="*/ 166 w 216"/>
              <a:gd name="T83" fmla="*/ 117 h 189"/>
              <a:gd name="T84" fmla="*/ 159 w 216"/>
              <a:gd name="T85" fmla="*/ 130 h 189"/>
              <a:gd name="T86" fmla="*/ 139 w 216"/>
              <a:gd name="T87" fmla="*/ 147 h 189"/>
              <a:gd name="T88" fmla="*/ 134 w 216"/>
              <a:gd name="T89" fmla="*/ 132 h 189"/>
              <a:gd name="T90" fmla="*/ 135 w 216"/>
              <a:gd name="T91" fmla="*/ 115 h 189"/>
              <a:gd name="T92" fmla="*/ 128 w 216"/>
              <a:gd name="T93" fmla="*/ 96 h 189"/>
              <a:gd name="T94" fmla="*/ 119 w 216"/>
              <a:gd name="T95" fmla="*/ 85 h 189"/>
              <a:gd name="T96" fmla="*/ 94 w 216"/>
              <a:gd name="T97" fmla="*/ 86 h 189"/>
              <a:gd name="T98" fmla="*/ 85 w 216"/>
              <a:gd name="T99" fmla="*/ 73 h 189"/>
              <a:gd name="T100" fmla="*/ 95 w 216"/>
              <a:gd name="T101" fmla="*/ 47 h 189"/>
              <a:gd name="T102" fmla="*/ 113 w 216"/>
              <a:gd name="T103" fmla="*/ 39 h 189"/>
              <a:gd name="T104" fmla="*/ 124 w 216"/>
              <a:gd name="T105" fmla="*/ 44 h 189"/>
              <a:gd name="T106" fmla="*/ 139 w 216"/>
              <a:gd name="T107" fmla="*/ 44 h 189"/>
              <a:gd name="T108" fmla="*/ 154 w 216"/>
              <a:gd name="T109" fmla="*/ 42 h 189"/>
              <a:gd name="T110" fmla="*/ 140 w 216"/>
              <a:gd name="T111" fmla="*/ 36 h 189"/>
              <a:gd name="T112" fmla="*/ 139 w 216"/>
              <a:gd name="T113" fmla="*/ 31 h 189"/>
              <a:gd name="T114" fmla="*/ 120 w 216"/>
              <a:gd name="T115" fmla="*/ 31 h 189"/>
              <a:gd name="T116" fmla="*/ 105 w 216"/>
              <a:gd name="T117" fmla="*/ 36 h 189"/>
              <a:gd name="T118" fmla="*/ 102 w 216"/>
              <a:gd name="T119" fmla="*/ 20 h 189"/>
              <a:gd name="T120" fmla="*/ 91 w 216"/>
              <a:gd name="T121" fmla="*/ 10 h 189"/>
              <a:gd name="T122" fmla="*/ 103 w 216"/>
              <a:gd name="T123" fmla="*/ 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6" h="189">
                <a:moveTo>
                  <a:pt x="88" y="1"/>
                </a:moveTo>
                <a:cubicBezTo>
                  <a:pt x="88" y="1"/>
                  <a:pt x="55" y="5"/>
                  <a:pt x="33" y="30"/>
                </a:cubicBezTo>
                <a:cubicBezTo>
                  <a:pt x="33" y="30"/>
                  <a:pt x="50" y="13"/>
                  <a:pt x="60" y="13"/>
                </a:cubicBezTo>
                <a:cubicBezTo>
                  <a:pt x="63" y="14"/>
                  <a:pt x="63" y="14"/>
                  <a:pt x="63" y="14"/>
                </a:cubicBezTo>
                <a:cubicBezTo>
                  <a:pt x="63" y="14"/>
                  <a:pt x="62" y="14"/>
                  <a:pt x="62" y="15"/>
                </a:cubicBezTo>
                <a:cubicBezTo>
                  <a:pt x="62" y="15"/>
                  <a:pt x="60" y="17"/>
                  <a:pt x="60" y="17"/>
                </a:cubicBezTo>
                <a:cubicBezTo>
                  <a:pt x="60" y="18"/>
                  <a:pt x="61" y="19"/>
                  <a:pt x="61" y="19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20"/>
                  <a:pt x="59" y="21"/>
                  <a:pt x="59" y="21"/>
                </a:cubicBezTo>
                <a:cubicBezTo>
                  <a:pt x="59" y="21"/>
                  <a:pt x="58" y="21"/>
                  <a:pt x="58" y="22"/>
                </a:cubicBezTo>
                <a:cubicBezTo>
                  <a:pt x="58" y="23"/>
                  <a:pt x="58" y="24"/>
                  <a:pt x="58" y="2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8" y="27"/>
                  <a:pt x="58" y="27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5" y="28"/>
                  <a:pt x="54" y="28"/>
                </a:cubicBezTo>
                <a:cubicBezTo>
                  <a:pt x="53" y="27"/>
                  <a:pt x="53" y="26"/>
                  <a:pt x="53" y="26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5" y="25"/>
                  <a:pt x="55" y="24"/>
                </a:cubicBezTo>
                <a:cubicBezTo>
                  <a:pt x="54" y="24"/>
                  <a:pt x="54" y="23"/>
                  <a:pt x="53" y="23"/>
                </a:cubicBezTo>
                <a:cubicBezTo>
                  <a:pt x="52" y="23"/>
                  <a:pt x="51" y="25"/>
                  <a:pt x="51" y="25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8" y="28"/>
                  <a:pt x="49" y="28"/>
                </a:cubicBezTo>
                <a:cubicBezTo>
                  <a:pt x="49" y="28"/>
                  <a:pt x="50" y="28"/>
                  <a:pt x="50" y="28"/>
                </a:cubicBezTo>
                <a:cubicBezTo>
                  <a:pt x="50" y="28"/>
                  <a:pt x="50" y="29"/>
                  <a:pt x="50" y="29"/>
                </a:cubicBezTo>
                <a:cubicBezTo>
                  <a:pt x="50" y="30"/>
                  <a:pt x="50" y="31"/>
                  <a:pt x="50" y="31"/>
                </a:cubicBezTo>
                <a:cubicBezTo>
                  <a:pt x="50" y="31"/>
                  <a:pt x="49" y="32"/>
                  <a:pt x="48" y="31"/>
                </a:cubicBezTo>
                <a:cubicBezTo>
                  <a:pt x="47" y="31"/>
                  <a:pt x="46" y="31"/>
                  <a:pt x="45" y="31"/>
                </a:cubicBezTo>
                <a:cubicBezTo>
                  <a:pt x="45" y="30"/>
                  <a:pt x="44" y="30"/>
                  <a:pt x="43" y="30"/>
                </a:cubicBezTo>
                <a:cubicBezTo>
                  <a:pt x="43" y="31"/>
                  <a:pt x="43" y="31"/>
                  <a:pt x="42" y="31"/>
                </a:cubicBezTo>
                <a:cubicBezTo>
                  <a:pt x="42" y="31"/>
                  <a:pt x="40" y="33"/>
                  <a:pt x="40" y="33"/>
                </a:cubicBezTo>
                <a:cubicBezTo>
                  <a:pt x="40" y="33"/>
                  <a:pt x="39" y="33"/>
                  <a:pt x="39" y="34"/>
                </a:cubicBezTo>
                <a:cubicBezTo>
                  <a:pt x="39" y="34"/>
                  <a:pt x="39" y="36"/>
                  <a:pt x="39" y="36"/>
                </a:cubicBezTo>
                <a:cubicBezTo>
                  <a:pt x="39" y="36"/>
                  <a:pt x="38" y="36"/>
                  <a:pt x="36" y="37"/>
                </a:cubicBezTo>
                <a:cubicBezTo>
                  <a:pt x="35" y="37"/>
                  <a:pt x="35" y="38"/>
                  <a:pt x="35" y="38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3" y="40"/>
                  <a:pt x="32" y="41"/>
                </a:cubicBezTo>
                <a:cubicBezTo>
                  <a:pt x="31" y="42"/>
                  <a:pt x="29" y="44"/>
                  <a:pt x="29" y="44"/>
                </a:cubicBezTo>
                <a:cubicBezTo>
                  <a:pt x="28" y="44"/>
                  <a:pt x="27" y="45"/>
                  <a:pt x="27" y="46"/>
                </a:cubicBezTo>
                <a:cubicBezTo>
                  <a:pt x="27" y="47"/>
                  <a:pt x="27" y="48"/>
                  <a:pt x="26" y="48"/>
                </a:cubicBezTo>
                <a:cubicBezTo>
                  <a:pt x="26" y="49"/>
                  <a:pt x="26" y="50"/>
                  <a:pt x="26" y="51"/>
                </a:cubicBezTo>
                <a:cubicBezTo>
                  <a:pt x="25" y="52"/>
                  <a:pt x="25" y="53"/>
                  <a:pt x="24" y="53"/>
                </a:cubicBezTo>
                <a:cubicBezTo>
                  <a:pt x="24" y="54"/>
                  <a:pt x="23" y="54"/>
                  <a:pt x="23" y="54"/>
                </a:cubicBezTo>
                <a:cubicBezTo>
                  <a:pt x="23" y="54"/>
                  <a:pt x="21" y="55"/>
                  <a:pt x="20" y="55"/>
                </a:cubicBezTo>
                <a:cubicBezTo>
                  <a:pt x="19" y="56"/>
                  <a:pt x="19" y="57"/>
                  <a:pt x="19" y="57"/>
                </a:cubicBezTo>
                <a:cubicBezTo>
                  <a:pt x="19" y="58"/>
                  <a:pt x="20" y="58"/>
                  <a:pt x="20" y="58"/>
                </a:cubicBezTo>
                <a:cubicBezTo>
                  <a:pt x="21" y="58"/>
                  <a:pt x="22" y="59"/>
                  <a:pt x="22" y="59"/>
                </a:cubicBezTo>
                <a:cubicBezTo>
                  <a:pt x="22" y="59"/>
                  <a:pt x="22" y="61"/>
                  <a:pt x="22" y="61"/>
                </a:cubicBezTo>
                <a:cubicBezTo>
                  <a:pt x="22" y="61"/>
                  <a:pt x="21" y="63"/>
                  <a:pt x="22" y="63"/>
                </a:cubicBezTo>
                <a:cubicBezTo>
                  <a:pt x="22" y="63"/>
                  <a:pt x="23" y="63"/>
                  <a:pt x="23" y="63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8" y="65"/>
                  <a:pt x="27" y="66"/>
                  <a:pt x="27" y="67"/>
                </a:cubicBezTo>
                <a:cubicBezTo>
                  <a:pt x="27" y="67"/>
                  <a:pt x="27" y="68"/>
                  <a:pt x="26" y="68"/>
                </a:cubicBezTo>
                <a:cubicBezTo>
                  <a:pt x="26" y="67"/>
                  <a:pt x="26" y="67"/>
                  <a:pt x="26" y="67"/>
                </a:cubicBezTo>
                <a:cubicBezTo>
                  <a:pt x="25" y="66"/>
                  <a:pt x="25" y="66"/>
                  <a:pt x="25" y="65"/>
                </a:cubicBezTo>
                <a:cubicBezTo>
                  <a:pt x="24" y="65"/>
                  <a:pt x="23" y="66"/>
                  <a:pt x="23" y="66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4"/>
                  <a:pt x="21" y="65"/>
                  <a:pt x="21" y="64"/>
                </a:cubicBezTo>
                <a:cubicBezTo>
                  <a:pt x="21" y="63"/>
                  <a:pt x="21" y="63"/>
                  <a:pt x="21" y="62"/>
                </a:cubicBezTo>
                <a:cubicBezTo>
                  <a:pt x="21" y="62"/>
                  <a:pt x="20" y="61"/>
                  <a:pt x="20" y="61"/>
                </a:cubicBezTo>
                <a:cubicBezTo>
                  <a:pt x="19" y="61"/>
                  <a:pt x="20" y="62"/>
                  <a:pt x="19" y="61"/>
                </a:cubicBezTo>
                <a:cubicBezTo>
                  <a:pt x="19" y="60"/>
                  <a:pt x="18" y="60"/>
                  <a:pt x="18" y="60"/>
                </a:cubicBezTo>
                <a:cubicBezTo>
                  <a:pt x="18" y="60"/>
                  <a:pt x="17" y="60"/>
                  <a:pt x="17" y="60"/>
                </a:cubicBezTo>
                <a:cubicBezTo>
                  <a:pt x="17" y="59"/>
                  <a:pt x="17" y="58"/>
                  <a:pt x="17" y="57"/>
                </a:cubicBezTo>
                <a:cubicBezTo>
                  <a:pt x="17" y="57"/>
                  <a:pt x="18" y="56"/>
                  <a:pt x="18" y="55"/>
                </a:cubicBezTo>
                <a:cubicBezTo>
                  <a:pt x="18" y="55"/>
                  <a:pt x="18" y="52"/>
                  <a:pt x="18" y="52"/>
                </a:cubicBezTo>
                <a:cubicBezTo>
                  <a:pt x="18" y="52"/>
                  <a:pt x="15" y="58"/>
                  <a:pt x="14" y="63"/>
                </a:cubicBezTo>
                <a:cubicBezTo>
                  <a:pt x="14" y="63"/>
                  <a:pt x="15" y="62"/>
                  <a:pt x="15" y="63"/>
                </a:cubicBezTo>
                <a:cubicBezTo>
                  <a:pt x="15" y="64"/>
                  <a:pt x="16" y="65"/>
                  <a:pt x="16" y="65"/>
                </a:cubicBezTo>
                <a:cubicBezTo>
                  <a:pt x="15" y="66"/>
                  <a:pt x="15" y="66"/>
                  <a:pt x="15" y="68"/>
                </a:cubicBezTo>
                <a:cubicBezTo>
                  <a:pt x="15" y="71"/>
                  <a:pt x="16" y="71"/>
                  <a:pt x="16" y="72"/>
                </a:cubicBezTo>
                <a:cubicBezTo>
                  <a:pt x="15" y="73"/>
                  <a:pt x="15" y="74"/>
                  <a:pt x="15" y="75"/>
                </a:cubicBezTo>
                <a:cubicBezTo>
                  <a:pt x="15" y="76"/>
                  <a:pt x="15" y="78"/>
                  <a:pt x="16" y="78"/>
                </a:cubicBezTo>
                <a:cubicBezTo>
                  <a:pt x="16" y="79"/>
                  <a:pt x="16" y="79"/>
                  <a:pt x="16" y="79"/>
                </a:cubicBezTo>
                <a:cubicBezTo>
                  <a:pt x="17" y="80"/>
                  <a:pt x="16" y="81"/>
                  <a:pt x="17" y="80"/>
                </a:cubicBezTo>
                <a:cubicBezTo>
                  <a:pt x="18" y="78"/>
                  <a:pt x="19" y="77"/>
                  <a:pt x="19" y="77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6"/>
                  <a:pt x="19" y="75"/>
                  <a:pt x="21" y="75"/>
                </a:cubicBezTo>
                <a:cubicBezTo>
                  <a:pt x="22" y="76"/>
                  <a:pt x="22" y="75"/>
                  <a:pt x="23" y="76"/>
                </a:cubicBezTo>
                <a:cubicBezTo>
                  <a:pt x="23" y="77"/>
                  <a:pt x="22" y="78"/>
                  <a:pt x="23" y="78"/>
                </a:cubicBezTo>
                <a:cubicBezTo>
                  <a:pt x="24" y="78"/>
                  <a:pt x="26" y="77"/>
                  <a:pt x="26" y="77"/>
                </a:cubicBezTo>
                <a:cubicBezTo>
                  <a:pt x="27" y="78"/>
                  <a:pt x="28" y="78"/>
                  <a:pt x="28" y="79"/>
                </a:cubicBezTo>
                <a:cubicBezTo>
                  <a:pt x="28" y="80"/>
                  <a:pt x="29" y="81"/>
                  <a:pt x="29" y="82"/>
                </a:cubicBezTo>
                <a:cubicBezTo>
                  <a:pt x="30" y="82"/>
                  <a:pt x="30" y="83"/>
                  <a:pt x="30" y="84"/>
                </a:cubicBezTo>
                <a:cubicBezTo>
                  <a:pt x="30" y="85"/>
                  <a:pt x="33" y="86"/>
                  <a:pt x="33" y="86"/>
                </a:cubicBezTo>
                <a:cubicBezTo>
                  <a:pt x="33" y="86"/>
                  <a:pt x="35" y="86"/>
                  <a:pt x="36" y="86"/>
                </a:cubicBezTo>
                <a:cubicBezTo>
                  <a:pt x="37" y="86"/>
                  <a:pt x="36" y="87"/>
                  <a:pt x="37" y="88"/>
                </a:cubicBezTo>
                <a:cubicBezTo>
                  <a:pt x="38" y="88"/>
                  <a:pt x="39" y="90"/>
                  <a:pt x="39" y="90"/>
                </a:cubicBezTo>
                <a:cubicBezTo>
                  <a:pt x="39" y="90"/>
                  <a:pt x="39" y="92"/>
                  <a:pt x="39" y="93"/>
                </a:cubicBezTo>
                <a:cubicBezTo>
                  <a:pt x="39" y="94"/>
                  <a:pt x="39" y="95"/>
                  <a:pt x="39" y="95"/>
                </a:cubicBezTo>
                <a:cubicBezTo>
                  <a:pt x="40" y="95"/>
                  <a:pt x="42" y="95"/>
                  <a:pt x="42" y="95"/>
                </a:cubicBezTo>
                <a:cubicBezTo>
                  <a:pt x="42" y="95"/>
                  <a:pt x="41" y="97"/>
                  <a:pt x="43" y="97"/>
                </a:cubicBezTo>
                <a:cubicBezTo>
                  <a:pt x="44" y="98"/>
                  <a:pt x="46" y="98"/>
                  <a:pt x="46" y="99"/>
                </a:cubicBezTo>
                <a:cubicBezTo>
                  <a:pt x="47" y="99"/>
                  <a:pt x="45" y="100"/>
                  <a:pt x="47" y="100"/>
                </a:cubicBezTo>
                <a:cubicBezTo>
                  <a:pt x="49" y="100"/>
                  <a:pt x="51" y="100"/>
                  <a:pt x="52" y="101"/>
                </a:cubicBezTo>
                <a:cubicBezTo>
                  <a:pt x="53" y="101"/>
                  <a:pt x="52" y="102"/>
                  <a:pt x="54" y="104"/>
                </a:cubicBezTo>
                <a:cubicBezTo>
                  <a:pt x="57" y="105"/>
                  <a:pt x="57" y="105"/>
                  <a:pt x="58" y="106"/>
                </a:cubicBezTo>
                <a:cubicBezTo>
                  <a:pt x="59" y="106"/>
                  <a:pt x="60" y="106"/>
                  <a:pt x="59" y="108"/>
                </a:cubicBezTo>
                <a:cubicBezTo>
                  <a:pt x="59" y="109"/>
                  <a:pt x="59" y="111"/>
                  <a:pt x="58" y="111"/>
                </a:cubicBezTo>
                <a:cubicBezTo>
                  <a:pt x="57" y="112"/>
                  <a:pt x="56" y="114"/>
                  <a:pt x="55" y="115"/>
                </a:cubicBezTo>
                <a:cubicBezTo>
                  <a:pt x="55" y="116"/>
                  <a:pt x="54" y="117"/>
                  <a:pt x="55" y="118"/>
                </a:cubicBezTo>
                <a:cubicBezTo>
                  <a:pt x="55" y="120"/>
                  <a:pt x="56" y="121"/>
                  <a:pt x="56" y="122"/>
                </a:cubicBezTo>
                <a:cubicBezTo>
                  <a:pt x="56" y="122"/>
                  <a:pt x="56" y="125"/>
                  <a:pt x="56" y="125"/>
                </a:cubicBezTo>
                <a:cubicBezTo>
                  <a:pt x="55" y="126"/>
                  <a:pt x="55" y="128"/>
                  <a:pt x="55" y="128"/>
                </a:cubicBezTo>
                <a:cubicBezTo>
                  <a:pt x="55" y="128"/>
                  <a:pt x="56" y="129"/>
                  <a:pt x="55" y="130"/>
                </a:cubicBezTo>
                <a:cubicBezTo>
                  <a:pt x="54" y="132"/>
                  <a:pt x="52" y="133"/>
                  <a:pt x="51" y="133"/>
                </a:cubicBezTo>
                <a:cubicBezTo>
                  <a:pt x="50" y="134"/>
                  <a:pt x="49" y="135"/>
                  <a:pt x="49" y="135"/>
                </a:cubicBezTo>
                <a:cubicBezTo>
                  <a:pt x="49" y="135"/>
                  <a:pt x="49" y="139"/>
                  <a:pt x="49" y="140"/>
                </a:cubicBezTo>
                <a:cubicBezTo>
                  <a:pt x="48" y="140"/>
                  <a:pt x="45" y="146"/>
                  <a:pt x="46" y="147"/>
                </a:cubicBezTo>
                <a:cubicBezTo>
                  <a:pt x="47" y="149"/>
                  <a:pt x="48" y="150"/>
                  <a:pt x="47" y="151"/>
                </a:cubicBezTo>
                <a:cubicBezTo>
                  <a:pt x="47" y="152"/>
                  <a:pt x="47" y="152"/>
                  <a:pt x="46" y="153"/>
                </a:cubicBezTo>
                <a:cubicBezTo>
                  <a:pt x="46" y="153"/>
                  <a:pt x="44" y="153"/>
                  <a:pt x="45" y="155"/>
                </a:cubicBezTo>
                <a:cubicBezTo>
                  <a:pt x="46" y="157"/>
                  <a:pt x="47" y="157"/>
                  <a:pt x="48" y="159"/>
                </a:cubicBezTo>
                <a:cubicBezTo>
                  <a:pt x="48" y="160"/>
                  <a:pt x="48" y="160"/>
                  <a:pt x="49" y="161"/>
                </a:cubicBezTo>
                <a:cubicBezTo>
                  <a:pt x="50" y="162"/>
                  <a:pt x="50" y="164"/>
                  <a:pt x="51" y="165"/>
                </a:cubicBezTo>
                <a:cubicBezTo>
                  <a:pt x="52" y="165"/>
                  <a:pt x="54" y="166"/>
                  <a:pt x="54" y="167"/>
                </a:cubicBezTo>
                <a:cubicBezTo>
                  <a:pt x="54" y="168"/>
                  <a:pt x="56" y="170"/>
                  <a:pt x="53" y="169"/>
                </a:cubicBezTo>
                <a:cubicBezTo>
                  <a:pt x="50" y="167"/>
                  <a:pt x="53" y="169"/>
                  <a:pt x="49" y="166"/>
                </a:cubicBezTo>
                <a:cubicBezTo>
                  <a:pt x="46" y="163"/>
                  <a:pt x="45" y="164"/>
                  <a:pt x="44" y="162"/>
                </a:cubicBezTo>
                <a:cubicBezTo>
                  <a:pt x="42" y="161"/>
                  <a:pt x="44" y="167"/>
                  <a:pt x="42" y="159"/>
                </a:cubicBezTo>
                <a:cubicBezTo>
                  <a:pt x="39" y="152"/>
                  <a:pt x="38" y="153"/>
                  <a:pt x="37" y="151"/>
                </a:cubicBezTo>
                <a:cubicBezTo>
                  <a:pt x="37" y="150"/>
                  <a:pt x="37" y="151"/>
                  <a:pt x="35" y="148"/>
                </a:cubicBezTo>
                <a:cubicBezTo>
                  <a:pt x="33" y="144"/>
                  <a:pt x="35" y="146"/>
                  <a:pt x="33" y="144"/>
                </a:cubicBezTo>
                <a:cubicBezTo>
                  <a:pt x="31" y="142"/>
                  <a:pt x="31" y="145"/>
                  <a:pt x="30" y="141"/>
                </a:cubicBezTo>
                <a:cubicBezTo>
                  <a:pt x="29" y="136"/>
                  <a:pt x="29" y="139"/>
                  <a:pt x="28" y="134"/>
                </a:cubicBezTo>
                <a:cubicBezTo>
                  <a:pt x="27" y="130"/>
                  <a:pt x="29" y="129"/>
                  <a:pt x="26" y="127"/>
                </a:cubicBezTo>
                <a:cubicBezTo>
                  <a:pt x="24" y="125"/>
                  <a:pt x="24" y="126"/>
                  <a:pt x="23" y="124"/>
                </a:cubicBezTo>
                <a:cubicBezTo>
                  <a:pt x="22" y="123"/>
                  <a:pt x="23" y="124"/>
                  <a:pt x="21" y="120"/>
                </a:cubicBezTo>
                <a:cubicBezTo>
                  <a:pt x="19" y="116"/>
                  <a:pt x="15" y="114"/>
                  <a:pt x="15" y="107"/>
                </a:cubicBezTo>
                <a:cubicBezTo>
                  <a:pt x="16" y="100"/>
                  <a:pt x="16" y="99"/>
                  <a:pt x="16" y="99"/>
                </a:cubicBezTo>
                <a:cubicBezTo>
                  <a:pt x="16" y="99"/>
                  <a:pt x="12" y="96"/>
                  <a:pt x="13" y="92"/>
                </a:cubicBezTo>
                <a:cubicBezTo>
                  <a:pt x="14" y="88"/>
                  <a:pt x="15" y="89"/>
                  <a:pt x="14" y="88"/>
                </a:cubicBezTo>
                <a:cubicBezTo>
                  <a:pt x="14" y="87"/>
                  <a:pt x="14" y="87"/>
                  <a:pt x="12" y="85"/>
                </a:cubicBezTo>
                <a:cubicBezTo>
                  <a:pt x="11" y="84"/>
                  <a:pt x="11" y="84"/>
                  <a:pt x="11" y="83"/>
                </a:cubicBezTo>
                <a:cubicBezTo>
                  <a:pt x="10" y="82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80"/>
                  <a:pt x="0" y="173"/>
                  <a:pt x="92" y="187"/>
                </a:cubicBezTo>
                <a:cubicBezTo>
                  <a:pt x="92" y="187"/>
                  <a:pt x="71" y="182"/>
                  <a:pt x="69" y="178"/>
                </a:cubicBezTo>
                <a:cubicBezTo>
                  <a:pt x="69" y="178"/>
                  <a:pt x="69" y="174"/>
                  <a:pt x="70" y="174"/>
                </a:cubicBezTo>
                <a:cubicBezTo>
                  <a:pt x="71" y="174"/>
                  <a:pt x="72" y="175"/>
                  <a:pt x="73" y="174"/>
                </a:cubicBezTo>
                <a:cubicBezTo>
                  <a:pt x="75" y="173"/>
                  <a:pt x="76" y="171"/>
                  <a:pt x="76" y="171"/>
                </a:cubicBezTo>
                <a:cubicBezTo>
                  <a:pt x="76" y="173"/>
                  <a:pt x="76" y="173"/>
                  <a:pt x="76" y="173"/>
                </a:cubicBezTo>
                <a:cubicBezTo>
                  <a:pt x="76" y="173"/>
                  <a:pt x="75" y="173"/>
                  <a:pt x="79" y="173"/>
                </a:cubicBezTo>
                <a:cubicBezTo>
                  <a:pt x="83" y="172"/>
                  <a:pt x="83" y="172"/>
                  <a:pt x="85" y="172"/>
                </a:cubicBezTo>
                <a:cubicBezTo>
                  <a:pt x="86" y="171"/>
                  <a:pt x="88" y="168"/>
                  <a:pt x="89" y="170"/>
                </a:cubicBezTo>
                <a:cubicBezTo>
                  <a:pt x="90" y="172"/>
                  <a:pt x="88" y="171"/>
                  <a:pt x="90" y="172"/>
                </a:cubicBezTo>
                <a:cubicBezTo>
                  <a:pt x="92" y="173"/>
                  <a:pt x="96" y="171"/>
                  <a:pt x="96" y="171"/>
                </a:cubicBezTo>
                <a:cubicBezTo>
                  <a:pt x="96" y="171"/>
                  <a:pt x="102" y="172"/>
                  <a:pt x="103" y="171"/>
                </a:cubicBezTo>
                <a:cubicBezTo>
                  <a:pt x="103" y="170"/>
                  <a:pt x="103" y="169"/>
                  <a:pt x="105" y="169"/>
                </a:cubicBezTo>
                <a:cubicBezTo>
                  <a:pt x="106" y="170"/>
                  <a:pt x="106" y="171"/>
                  <a:pt x="106" y="171"/>
                </a:cubicBezTo>
                <a:cubicBezTo>
                  <a:pt x="103" y="173"/>
                  <a:pt x="103" y="173"/>
                  <a:pt x="103" y="173"/>
                </a:cubicBezTo>
                <a:cubicBezTo>
                  <a:pt x="99" y="176"/>
                  <a:pt x="99" y="176"/>
                  <a:pt x="99" y="176"/>
                </a:cubicBezTo>
                <a:cubicBezTo>
                  <a:pt x="99" y="176"/>
                  <a:pt x="98" y="176"/>
                  <a:pt x="99" y="177"/>
                </a:cubicBezTo>
                <a:cubicBezTo>
                  <a:pt x="101" y="178"/>
                  <a:pt x="101" y="177"/>
                  <a:pt x="103" y="178"/>
                </a:cubicBezTo>
                <a:cubicBezTo>
                  <a:pt x="104" y="178"/>
                  <a:pt x="108" y="181"/>
                  <a:pt x="109" y="179"/>
                </a:cubicBezTo>
                <a:cubicBezTo>
                  <a:pt x="110" y="177"/>
                  <a:pt x="110" y="177"/>
                  <a:pt x="111" y="176"/>
                </a:cubicBezTo>
                <a:cubicBezTo>
                  <a:pt x="111" y="175"/>
                  <a:pt x="111" y="173"/>
                  <a:pt x="113" y="173"/>
                </a:cubicBezTo>
                <a:cubicBezTo>
                  <a:pt x="114" y="173"/>
                  <a:pt x="116" y="174"/>
                  <a:pt x="116" y="174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4" y="177"/>
                  <a:pt x="117" y="177"/>
                  <a:pt x="118" y="177"/>
                </a:cubicBezTo>
                <a:cubicBezTo>
                  <a:pt x="119" y="177"/>
                  <a:pt x="120" y="178"/>
                  <a:pt x="121" y="177"/>
                </a:cubicBezTo>
                <a:cubicBezTo>
                  <a:pt x="123" y="175"/>
                  <a:pt x="123" y="175"/>
                  <a:pt x="124" y="175"/>
                </a:cubicBezTo>
                <a:cubicBezTo>
                  <a:pt x="126" y="175"/>
                  <a:pt x="128" y="174"/>
                  <a:pt x="129" y="174"/>
                </a:cubicBezTo>
                <a:cubicBezTo>
                  <a:pt x="129" y="175"/>
                  <a:pt x="131" y="175"/>
                  <a:pt x="131" y="175"/>
                </a:cubicBezTo>
                <a:cubicBezTo>
                  <a:pt x="132" y="175"/>
                  <a:pt x="135" y="177"/>
                  <a:pt x="136" y="177"/>
                </a:cubicBezTo>
                <a:cubicBezTo>
                  <a:pt x="137" y="176"/>
                  <a:pt x="141" y="177"/>
                  <a:pt x="141" y="177"/>
                </a:cubicBezTo>
                <a:cubicBezTo>
                  <a:pt x="141" y="177"/>
                  <a:pt x="130" y="186"/>
                  <a:pt x="107" y="187"/>
                </a:cubicBezTo>
                <a:cubicBezTo>
                  <a:pt x="107" y="187"/>
                  <a:pt x="158" y="189"/>
                  <a:pt x="187" y="139"/>
                </a:cubicBezTo>
                <a:cubicBezTo>
                  <a:pt x="216" y="89"/>
                  <a:pt x="196" y="25"/>
                  <a:pt x="130" y="3"/>
                </a:cubicBezTo>
                <a:cubicBezTo>
                  <a:pt x="130" y="3"/>
                  <a:pt x="179" y="21"/>
                  <a:pt x="192" y="68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1" y="68"/>
                  <a:pt x="191" y="68"/>
                  <a:pt x="190" y="66"/>
                </a:cubicBezTo>
                <a:cubicBezTo>
                  <a:pt x="188" y="64"/>
                  <a:pt x="189" y="64"/>
                  <a:pt x="188" y="63"/>
                </a:cubicBezTo>
                <a:cubicBezTo>
                  <a:pt x="188" y="61"/>
                  <a:pt x="188" y="62"/>
                  <a:pt x="187" y="61"/>
                </a:cubicBezTo>
                <a:cubicBezTo>
                  <a:pt x="186" y="59"/>
                  <a:pt x="185" y="60"/>
                  <a:pt x="184" y="59"/>
                </a:cubicBezTo>
                <a:cubicBezTo>
                  <a:pt x="184" y="58"/>
                  <a:pt x="183" y="55"/>
                  <a:pt x="182" y="54"/>
                </a:cubicBezTo>
                <a:cubicBezTo>
                  <a:pt x="181" y="53"/>
                  <a:pt x="179" y="53"/>
                  <a:pt x="178" y="53"/>
                </a:cubicBezTo>
                <a:cubicBezTo>
                  <a:pt x="178" y="53"/>
                  <a:pt x="178" y="51"/>
                  <a:pt x="178" y="53"/>
                </a:cubicBezTo>
                <a:cubicBezTo>
                  <a:pt x="177" y="54"/>
                  <a:pt x="179" y="55"/>
                  <a:pt x="179" y="55"/>
                </a:cubicBezTo>
                <a:cubicBezTo>
                  <a:pt x="179" y="59"/>
                  <a:pt x="179" y="59"/>
                  <a:pt x="179" y="59"/>
                </a:cubicBezTo>
                <a:cubicBezTo>
                  <a:pt x="179" y="59"/>
                  <a:pt x="180" y="62"/>
                  <a:pt x="180" y="63"/>
                </a:cubicBezTo>
                <a:cubicBezTo>
                  <a:pt x="180" y="64"/>
                  <a:pt x="179" y="66"/>
                  <a:pt x="179" y="66"/>
                </a:cubicBezTo>
                <a:cubicBezTo>
                  <a:pt x="179" y="66"/>
                  <a:pt x="179" y="69"/>
                  <a:pt x="178" y="70"/>
                </a:cubicBezTo>
                <a:cubicBezTo>
                  <a:pt x="177" y="70"/>
                  <a:pt x="172" y="71"/>
                  <a:pt x="172" y="71"/>
                </a:cubicBezTo>
                <a:cubicBezTo>
                  <a:pt x="172" y="71"/>
                  <a:pt x="170" y="69"/>
                  <a:pt x="169" y="68"/>
                </a:cubicBezTo>
                <a:cubicBezTo>
                  <a:pt x="169" y="66"/>
                  <a:pt x="166" y="66"/>
                  <a:pt x="165" y="65"/>
                </a:cubicBezTo>
                <a:cubicBezTo>
                  <a:pt x="165" y="64"/>
                  <a:pt x="166" y="63"/>
                  <a:pt x="165" y="61"/>
                </a:cubicBezTo>
                <a:cubicBezTo>
                  <a:pt x="163" y="59"/>
                  <a:pt x="165" y="60"/>
                  <a:pt x="163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1" y="57"/>
                  <a:pt x="157" y="55"/>
                  <a:pt x="158" y="58"/>
                </a:cubicBezTo>
                <a:cubicBezTo>
                  <a:pt x="160" y="60"/>
                  <a:pt x="158" y="62"/>
                  <a:pt x="159" y="62"/>
                </a:cubicBezTo>
                <a:cubicBezTo>
                  <a:pt x="160" y="63"/>
                  <a:pt x="161" y="62"/>
                  <a:pt x="162" y="64"/>
                </a:cubicBezTo>
                <a:cubicBezTo>
                  <a:pt x="163" y="66"/>
                  <a:pt x="163" y="67"/>
                  <a:pt x="164" y="67"/>
                </a:cubicBezTo>
                <a:cubicBezTo>
                  <a:pt x="164" y="68"/>
                  <a:pt x="165" y="71"/>
                  <a:pt x="165" y="71"/>
                </a:cubicBezTo>
                <a:cubicBezTo>
                  <a:pt x="166" y="71"/>
                  <a:pt x="169" y="71"/>
                  <a:pt x="169" y="72"/>
                </a:cubicBezTo>
                <a:cubicBezTo>
                  <a:pt x="168" y="73"/>
                  <a:pt x="167" y="75"/>
                  <a:pt x="169" y="75"/>
                </a:cubicBezTo>
                <a:cubicBezTo>
                  <a:pt x="170" y="76"/>
                  <a:pt x="170" y="76"/>
                  <a:pt x="171" y="76"/>
                </a:cubicBezTo>
                <a:cubicBezTo>
                  <a:pt x="172" y="76"/>
                  <a:pt x="172" y="76"/>
                  <a:pt x="173" y="76"/>
                </a:cubicBezTo>
                <a:cubicBezTo>
                  <a:pt x="175" y="75"/>
                  <a:pt x="176" y="75"/>
                  <a:pt x="176" y="75"/>
                </a:cubicBezTo>
                <a:cubicBezTo>
                  <a:pt x="176" y="75"/>
                  <a:pt x="178" y="77"/>
                  <a:pt x="178" y="77"/>
                </a:cubicBezTo>
                <a:cubicBezTo>
                  <a:pt x="178" y="78"/>
                  <a:pt x="178" y="82"/>
                  <a:pt x="178" y="8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76" y="85"/>
                  <a:pt x="176" y="92"/>
                  <a:pt x="175" y="92"/>
                </a:cubicBezTo>
                <a:cubicBezTo>
                  <a:pt x="174" y="92"/>
                  <a:pt x="173" y="95"/>
                  <a:pt x="172" y="95"/>
                </a:cubicBezTo>
                <a:cubicBezTo>
                  <a:pt x="171" y="96"/>
                  <a:pt x="171" y="100"/>
                  <a:pt x="171" y="100"/>
                </a:cubicBezTo>
                <a:cubicBezTo>
                  <a:pt x="169" y="103"/>
                  <a:pt x="169" y="103"/>
                  <a:pt x="169" y="103"/>
                </a:cubicBezTo>
                <a:cubicBezTo>
                  <a:pt x="169" y="103"/>
                  <a:pt x="169" y="106"/>
                  <a:pt x="169" y="107"/>
                </a:cubicBezTo>
                <a:cubicBezTo>
                  <a:pt x="169" y="108"/>
                  <a:pt x="170" y="111"/>
                  <a:pt x="169" y="113"/>
                </a:cubicBezTo>
                <a:cubicBezTo>
                  <a:pt x="169" y="115"/>
                  <a:pt x="166" y="117"/>
                  <a:pt x="166" y="117"/>
                </a:cubicBezTo>
                <a:cubicBezTo>
                  <a:pt x="166" y="117"/>
                  <a:pt x="170" y="120"/>
                  <a:pt x="168" y="120"/>
                </a:cubicBezTo>
                <a:cubicBezTo>
                  <a:pt x="166" y="120"/>
                  <a:pt x="164" y="123"/>
                  <a:pt x="164" y="124"/>
                </a:cubicBezTo>
                <a:cubicBezTo>
                  <a:pt x="163" y="124"/>
                  <a:pt x="164" y="126"/>
                  <a:pt x="163" y="126"/>
                </a:cubicBezTo>
                <a:cubicBezTo>
                  <a:pt x="161" y="126"/>
                  <a:pt x="159" y="126"/>
                  <a:pt x="159" y="127"/>
                </a:cubicBezTo>
                <a:cubicBezTo>
                  <a:pt x="159" y="128"/>
                  <a:pt x="159" y="130"/>
                  <a:pt x="159" y="130"/>
                </a:cubicBezTo>
                <a:cubicBezTo>
                  <a:pt x="156" y="135"/>
                  <a:pt x="156" y="135"/>
                  <a:pt x="156" y="135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39"/>
                  <a:pt x="152" y="141"/>
                  <a:pt x="151" y="142"/>
                </a:cubicBezTo>
                <a:cubicBezTo>
                  <a:pt x="150" y="142"/>
                  <a:pt x="145" y="144"/>
                  <a:pt x="144" y="144"/>
                </a:cubicBezTo>
                <a:cubicBezTo>
                  <a:pt x="144" y="145"/>
                  <a:pt x="141" y="147"/>
                  <a:pt x="139" y="147"/>
                </a:cubicBezTo>
                <a:cubicBezTo>
                  <a:pt x="138" y="147"/>
                  <a:pt x="140" y="150"/>
                  <a:pt x="138" y="147"/>
                </a:cubicBezTo>
                <a:cubicBezTo>
                  <a:pt x="137" y="143"/>
                  <a:pt x="138" y="145"/>
                  <a:pt x="136" y="142"/>
                </a:cubicBezTo>
                <a:cubicBezTo>
                  <a:pt x="135" y="138"/>
                  <a:pt x="135" y="141"/>
                  <a:pt x="135" y="138"/>
                </a:cubicBezTo>
                <a:cubicBezTo>
                  <a:pt x="135" y="136"/>
                  <a:pt x="135" y="138"/>
                  <a:pt x="135" y="136"/>
                </a:cubicBezTo>
                <a:cubicBezTo>
                  <a:pt x="135" y="133"/>
                  <a:pt x="135" y="135"/>
                  <a:pt x="134" y="132"/>
                </a:cubicBezTo>
                <a:cubicBezTo>
                  <a:pt x="133" y="129"/>
                  <a:pt x="133" y="130"/>
                  <a:pt x="131" y="128"/>
                </a:cubicBezTo>
                <a:cubicBezTo>
                  <a:pt x="129" y="127"/>
                  <a:pt x="128" y="128"/>
                  <a:pt x="129" y="126"/>
                </a:cubicBezTo>
                <a:cubicBezTo>
                  <a:pt x="130" y="123"/>
                  <a:pt x="130" y="126"/>
                  <a:pt x="130" y="123"/>
                </a:cubicBezTo>
                <a:cubicBezTo>
                  <a:pt x="131" y="120"/>
                  <a:pt x="130" y="119"/>
                  <a:pt x="132" y="118"/>
                </a:cubicBezTo>
                <a:cubicBezTo>
                  <a:pt x="134" y="117"/>
                  <a:pt x="135" y="117"/>
                  <a:pt x="135" y="115"/>
                </a:cubicBezTo>
                <a:cubicBezTo>
                  <a:pt x="135" y="113"/>
                  <a:pt x="135" y="112"/>
                  <a:pt x="134" y="111"/>
                </a:cubicBezTo>
                <a:cubicBezTo>
                  <a:pt x="134" y="110"/>
                  <a:pt x="132" y="108"/>
                  <a:pt x="132" y="108"/>
                </a:cubicBezTo>
                <a:cubicBezTo>
                  <a:pt x="132" y="107"/>
                  <a:pt x="132" y="107"/>
                  <a:pt x="130" y="105"/>
                </a:cubicBezTo>
                <a:cubicBezTo>
                  <a:pt x="129" y="103"/>
                  <a:pt x="128" y="102"/>
                  <a:pt x="128" y="102"/>
                </a:cubicBezTo>
                <a:cubicBezTo>
                  <a:pt x="128" y="102"/>
                  <a:pt x="128" y="98"/>
                  <a:pt x="128" y="96"/>
                </a:cubicBezTo>
                <a:cubicBezTo>
                  <a:pt x="128" y="94"/>
                  <a:pt x="127" y="97"/>
                  <a:pt x="128" y="94"/>
                </a:cubicBezTo>
                <a:cubicBezTo>
                  <a:pt x="128" y="91"/>
                  <a:pt x="129" y="90"/>
                  <a:pt x="129" y="90"/>
                </a:cubicBezTo>
                <a:cubicBezTo>
                  <a:pt x="129" y="90"/>
                  <a:pt x="125" y="87"/>
                  <a:pt x="124" y="88"/>
                </a:cubicBezTo>
                <a:cubicBezTo>
                  <a:pt x="123" y="88"/>
                  <a:pt x="123" y="90"/>
                  <a:pt x="121" y="88"/>
                </a:cubicBezTo>
                <a:cubicBezTo>
                  <a:pt x="119" y="87"/>
                  <a:pt x="119" y="86"/>
                  <a:pt x="119" y="85"/>
                </a:cubicBezTo>
                <a:cubicBezTo>
                  <a:pt x="118" y="85"/>
                  <a:pt x="117" y="85"/>
                  <a:pt x="116" y="85"/>
                </a:cubicBezTo>
                <a:cubicBezTo>
                  <a:pt x="114" y="86"/>
                  <a:pt x="112" y="86"/>
                  <a:pt x="110" y="87"/>
                </a:cubicBezTo>
                <a:cubicBezTo>
                  <a:pt x="108" y="88"/>
                  <a:pt x="107" y="88"/>
                  <a:pt x="105" y="88"/>
                </a:cubicBezTo>
                <a:cubicBezTo>
                  <a:pt x="102" y="88"/>
                  <a:pt x="99" y="89"/>
                  <a:pt x="97" y="88"/>
                </a:cubicBezTo>
                <a:cubicBezTo>
                  <a:pt x="95" y="86"/>
                  <a:pt x="95" y="88"/>
                  <a:pt x="94" y="86"/>
                </a:cubicBezTo>
                <a:cubicBezTo>
                  <a:pt x="93" y="84"/>
                  <a:pt x="94" y="84"/>
                  <a:pt x="92" y="83"/>
                </a:cubicBezTo>
                <a:cubicBezTo>
                  <a:pt x="90" y="82"/>
                  <a:pt x="90" y="83"/>
                  <a:pt x="89" y="81"/>
                </a:cubicBezTo>
                <a:cubicBezTo>
                  <a:pt x="89" y="79"/>
                  <a:pt x="90" y="79"/>
                  <a:pt x="89" y="77"/>
                </a:cubicBezTo>
                <a:cubicBezTo>
                  <a:pt x="87" y="75"/>
                  <a:pt x="90" y="78"/>
                  <a:pt x="87" y="75"/>
                </a:cubicBezTo>
                <a:cubicBezTo>
                  <a:pt x="85" y="73"/>
                  <a:pt x="84" y="75"/>
                  <a:pt x="85" y="73"/>
                </a:cubicBezTo>
                <a:cubicBezTo>
                  <a:pt x="86" y="71"/>
                  <a:pt x="86" y="72"/>
                  <a:pt x="86" y="69"/>
                </a:cubicBezTo>
                <a:cubicBezTo>
                  <a:pt x="86" y="67"/>
                  <a:pt x="90" y="70"/>
                  <a:pt x="88" y="65"/>
                </a:cubicBezTo>
                <a:cubicBezTo>
                  <a:pt x="85" y="60"/>
                  <a:pt x="85" y="61"/>
                  <a:pt x="87" y="57"/>
                </a:cubicBezTo>
                <a:cubicBezTo>
                  <a:pt x="89" y="53"/>
                  <a:pt x="92" y="52"/>
                  <a:pt x="93" y="51"/>
                </a:cubicBezTo>
                <a:cubicBezTo>
                  <a:pt x="93" y="50"/>
                  <a:pt x="94" y="48"/>
                  <a:pt x="95" y="47"/>
                </a:cubicBezTo>
                <a:cubicBezTo>
                  <a:pt x="96" y="46"/>
                  <a:pt x="95" y="46"/>
                  <a:pt x="97" y="46"/>
                </a:cubicBezTo>
                <a:cubicBezTo>
                  <a:pt x="99" y="46"/>
                  <a:pt x="101" y="45"/>
                  <a:pt x="103" y="44"/>
                </a:cubicBezTo>
                <a:cubicBezTo>
                  <a:pt x="104" y="43"/>
                  <a:pt x="106" y="41"/>
                  <a:pt x="107" y="40"/>
                </a:cubicBezTo>
                <a:cubicBezTo>
                  <a:pt x="107" y="40"/>
                  <a:pt x="107" y="41"/>
                  <a:pt x="109" y="40"/>
                </a:cubicBezTo>
                <a:cubicBezTo>
                  <a:pt x="111" y="40"/>
                  <a:pt x="111" y="39"/>
                  <a:pt x="113" y="39"/>
                </a:cubicBezTo>
                <a:cubicBezTo>
                  <a:pt x="114" y="39"/>
                  <a:pt x="111" y="40"/>
                  <a:pt x="115" y="39"/>
                </a:cubicBezTo>
                <a:cubicBezTo>
                  <a:pt x="119" y="39"/>
                  <a:pt x="118" y="39"/>
                  <a:pt x="119" y="39"/>
                </a:cubicBezTo>
                <a:cubicBezTo>
                  <a:pt x="120" y="39"/>
                  <a:pt x="119" y="39"/>
                  <a:pt x="121" y="39"/>
                </a:cubicBezTo>
                <a:cubicBezTo>
                  <a:pt x="122" y="39"/>
                  <a:pt x="122" y="36"/>
                  <a:pt x="122" y="39"/>
                </a:cubicBezTo>
                <a:cubicBezTo>
                  <a:pt x="123" y="43"/>
                  <a:pt x="121" y="44"/>
                  <a:pt x="124" y="44"/>
                </a:cubicBezTo>
                <a:cubicBezTo>
                  <a:pt x="126" y="45"/>
                  <a:pt x="124" y="45"/>
                  <a:pt x="126" y="45"/>
                </a:cubicBezTo>
                <a:cubicBezTo>
                  <a:pt x="129" y="45"/>
                  <a:pt x="128" y="45"/>
                  <a:pt x="130" y="46"/>
                </a:cubicBezTo>
                <a:cubicBezTo>
                  <a:pt x="131" y="46"/>
                  <a:pt x="132" y="47"/>
                  <a:pt x="134" y="47"/>
                </a:cubicBezTo>
                <a:cubicBezTo>
                  <a:pt x="136" y="47"/>
                  <a:pt x="133" y="50"/>
                  <a:pt x="136" y="47"/>
                </a:cubicBezTo>
                <a:cubicBezTo>
                  <a:pt x="139" y="44"/>
                  <a:pt x="133" y="44"/>
                  <a:pt x="139" y="44"/>
                </a:cubicBezTo>
                <a:cubicBezTo>
                  <a:pt x="144" y="45"/>
                  <a:pt x="144" y="46"/>
                  <a:pt x="145" y="45"/>
                </a:cubicBezTo>
                <a:cubicBezTo>
                  <a:pt x="146" y="45"/>
                  <a:pt x="146" y="46"/>
                  <a:pt x="148" y="45"/>
                </a:cubicBezTo>
                <a:cubicBezTo>
                  <a:pt x="151" y="44"/>
                  <a:pt x="151" y="44"/>
                  <a:pt x="152" y="44"/>
                </a:cubicBezTo>
                <a:cubicBezTo>
                  <a:pt x="153" y="45"/>
                  <a:pt x="153" y="47"/>
                  <a:pt x="154" y="45"/>
                </a:cubicBezTo>
                <a:cubicBezTo>
                  <a:pt x="154" y="43"/>
                  <a:pt x="156" y="43"/>
                  <a:pt x="154" y="42"/>
                </a:cubicBezTo>
                <a:cubicBezTo>
                  <a:pt x="151" y="41"/>
                  <a:pt x="150" y="42"/>
                  <a:pt x="150" y="40"/>
                </a:cubicBezTo>
                <a:cubicBezTo>
                  <a:pt x="149" y="39"/>
                  <a:pt x="152" y="39"/>
                  <a:pt x="149" y="39"/>
                </a:cubicBezTo>
                <a:cubicBezTo>
                  <a:pt x="146" y="38"/>
                  <a:pt x="147" y="38"/>
                  <a:pt x="145" y="38"/>
                </a:cubicBezTo>
                <a:cubicBezTo>
                  <a:pt x="143" y="37"/>
                  <a:pt x="141" y="39"/>
                  <a:pt x="140" y="38"/>
                </a:cubicBezTo>
                <a:cubicBezTo>
                  <a:pt x="140" y="36"/>
                  <a:pt x="136" y="39"/>
                  <a:pt x="140" y="36"/>
                </a:cubicBezTo>
                <a:cubicBezTo>
                  <a:pt x="143" y="32"/>
                  <a:pt x="142" y="31"/>
                  <a:pt x="144" y="32"/>
                </a:cubicBezTo>
                <a:cubicBezTo>
                  <a:pt x="147" y="32"/>
                  <a:pt x="146" y="34"/>
                  <a:pt x="148" y="33"/>
                </a:cubicBezTo>
                <a:cubicBezTo>
                  <a:pt x="149" y="32"/>
                  <a:pt x="152" y="31"/>
                  <a:pt x="149" y="29"/>
                </a:cubicBezTo>
                <a:cubicBezTo>
                  <a:pt x="146" y="27"/>
                  <a:pt x="148" y="28"/>
                  <a:pt x="145" y="26"/>
                </a:cubicBezTo>
                <a:cubicBezTo>
                  <a:pt x="142" y="25"/>
                  <a:pt x="140" y="32"/>
                  <a:pt x="139" y="31"/>
                </a:cubicBezTo>
                <a:cubicBezTo>
                  <a:pt x="137" y="30"/>
                  <a:pt x="137" y="29"/>
                  <a:pt x="136" y="30"/>
                </a:cubicBezTo>
                <a:cubicBezTo>
                  <a:pt x="135" y="30"/>
                  <a:pt x="135" y="32"/>
                  <a:pt x="135" y="34"/>
                </a:cubicBezTo>
                <a:cubicBezTo>
                  <a:pt x="134" y="36"/>
                  <a:pt x="136" y="36"/>
                  <a:pt x="133" y="35"/>
                </a:cubicBezTo>
                <a:cubicBezTo>
                  <a:pt x="130" y="34"/>
                  <a:pt x="136" y="34"/>
                  <a:pt x="130" y="32"/>
                </a:cubicBezTo>
                <a:cubicBezTo>
                  <a:pt x="124" y="30"/>
                  <a:pt x="121" y="30"/>
                  <a:pt x="120" y="31"/>
                </a:cubicBezTo>
                <a:cubicBezTo>
                  <a:pt x="120" y="32"/>
                  <a:pt x="118" y="32"/>
                  <a:pt x="118" y="32"/>
                </a:cubicBezTo>
                <a:cubicBezTo>
                  <a:pt x="117" y="33"/>
                  <a:pt x="120" y="35"/>
                  <a:pt x="117" y="33"/>
                </a:cubicBezTo>
                <a:cubicBezTo>
                  <a:pt x="114" y="32"/>
                  <a:pt x="112" y="34"/>
                  <a:pt x="112" y="34"/>
                </a:cubicBezTo>
                <a:cubicBezTo>
                  <a:pt x="112" y="34"/>
                  <a:pt x="111" y="34"/>
                  <a:pt x="110" y="34"/>
                </a:cubicBezTo>
                <a:cubicBezTo>
                  <a:pt x="109" y="35"/>
                  <a:pt x="106" y="36"/>
                  <a:pt x="105" y="36"/>
                </a:cubicBezTo>
                <a:cubicBezTo>
                  <a:pt x="104" y="35"/>
                  <a:pt x="101" y="36"/>
                  <a:pt x="103" y="33"/>
                </a:cubicBezTo>
                <a:cubicBezTo>
                  <a:pt x="106" y="30"/>
                  <a:pt x="104" y="32"/>
                  <a:pt x="108" y="30"/>
                </a:cubicBezTo>
                <a:cubicBezTo>
                  <a:pt x="111" y="28"/>
                  <a:pt x="117" y="28"/>
                  <a:pt x="112" y="27"/>
                </a:cubicBezTo>
                <a:cubicBezTo>
                  <a:pt x="107" y="26"/>
                  <a:pt x="115" y="26"/>
                  <a:pt x="108" y="23"/>
                </a:cubicBezTo>
                <a:cubicBezTo>
                  <a:pt x="102" y="20"/>
                  <a:pt x="102" y="24"/>
                  <a:pt x="102" y="20"/>
                </a:cubicBezTo>
                <a:cubicBezTo>
                  <a:pt x="102" y="16"/>
                  <a:pt x="101" y="15"/>
                  <a:pt x="100" y="16"/>
                </a:cubicBezTo>
                <a:cubicBezTo>
                  <a:pt x="99" y="16"/>
                  <a:pt x="95" y="17"/>
                  <a:pt x="93" y="17"/>
                </a:cubicBezTo>
                <a:cubicBezTo>
                  <a:pt x="92" y="17"/>
                  <a:pt x="94" y="19"/>
                  <a:pt x="91" y="17"/>
                </a:cubicBezTo>
                <a:cubicBezTo>
                  <a:pt x="88" y="15"/>
                  <a:pt x="87" y="18"/>
                  <a:pt x="88" y="15"/>
                </a:cubicBezTo>
                <a:cubicBezTo>
                  <a:pt x="89" y="12"/>
                  <a:pt x="89" y="12"/>
                  <a:pt x="91" y="10"/>
                </a:cubicBezTo>
                <a:cubicBezTo>
                  <a:pt x="93" y="9"/>
                  <a:pt x="92" y="3"/>
                  <a:pt x="97" y="5"/>
                </a:cubicBezTo>
                <a:cubicBezTo>
                  <a:pt x="101" y="7"/>
                  <a:pt x="99" y="7"/>
                  <a:pt x="103" y="7"/>
                </a:cubicBezTo>
                <a:cubicBezTo>
                  <a:pt x="106" y="7"/>
                  <a:pt x="108" y="7"/>
                  <a:pt x="108" y="6"/>
                </a:cubicBezTo>
                <a:cubicBezTo>
                  <a:pt x="108" y="5"/>
                  <a:pt x="104" y="3"/>
                  <a:pt x="104" y="3"/>
                </a:cubicBezTo>
                <a:cubicBezTo>
                  <a:pt x="104" y="3"/>
                  <a:pt x="103" y="4"/>
                  <a:pt x="103" y="3"/>
                </a:cubicBezTo>
                <a:cubicBezTo>
                  <a:pt x="103" y="2"/>
                  <a:pt x="104" y="1"/>
                  <a:pt x="104" y="1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91" y="0"/>
                  <a:pt x="88" y="1"/>
                </a:cubicBezTo>
                <a:close/>
              </a:path>
            </a:pathLst>
          </a:custGeom>
          <a:solidFill>
            <a:srgbClr val="089DA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2" name="Freeform 89"/>
          <p:cNvSpPr>
            <a:spLocks noChangeAspect="1" noChangeArrowheads="1"/>
          </p:cNvSpPr>
          <p:nvPr/>
        </p:nvSpPr>
        <p:spPr bwMode="auto">
          <a:xfrm>
            <a:off x="1748892" y="3168194"/>
            <a:ext cx="341636" cy="334859"/>
          </a:xfrm>
          <a:custGeom>
            <a:avLst/>
            <a:gdLst>
              <a:gd name="connsiteX0" fmla="*/ 153791 w 480786"/>
              <a:gd name="connsiteY0" fmla="*/ 222310 h 471247"/>
              <a:gd name="connsiteX1" fmla="*/ 172194 w 480786"/>
              <a:gd name="connsiteY1" fmla="*/ 240279 h 471247"/>
              <a:gd name="connsiteX2" fmla="*/ 32861 w 480786"/>
              <a:gd name="connsiteY2" fmla="*/ 376142 h 471247"/>
              <a:gd name="connsiteX3" fmla="*/ 95079 w 480786"/>
              <a:gd name="connsiteY3" fmla="*/ 438377 h 471247"/>
              <a:gd name="connsiteX4" fmla="*/ 109538 w 480786"/>
              <a:gd name="connsiteY4" fmla="*/ 423475 h 471247"/>
              <a:gd name="connsiteX5" fmla="*/ 87630 w 480786"/>
              <a:gd name="connsiteY5" fmla="*/ 401562 h 471247"/>
              <a:gd name="connsiteX6" fmla="*/ 102528 w 480786"/>
              <a:gd name="connsiteY6" fmla="*/ 387099 h 471247"/>
              <a:gd name="connsiteX7" fmla="*/ 124435 w 480786"/>
              <a:gd name="connsiteY7" fmla="*/ 412519 h 471247"/>
              <a:gd name="connsiteX8" fmla="*/ 135389 w 480786"/>
              <a:gd name="connsiteY8" fmla="*/ 398056 h 471247"/>
              <a:gd name="connsiteX9" fmla="*/ 102528 w 480786"/>
              <a:gd name="connsiteY9" fmla="*/ 365186 h 471247"/>
              <a:gd name="connsiteX10" fmla="*/ 116987 w 480786"/>
              <a:gd name="connsiteY10" fmla="*/ 354229 h 471247"/>
              <a:gd name="connsiteX11" fmla="*/ 149848 w 480786"/>
              <a:gd name="connsiteY11" fmla="*/ 387099 h 471247"/>
              <a:gd name="connsiteX12" fmla="*/ 168250 w 480786"/>
              <a:gd name="connsiteY12" fmla="*/ 368692 h 471247"/>
              <a:gd name="connsiteX13" fmla="*/ 146343 w 480786"/>
              <a:gd name="connsiteY13" fmla="*/ 346778 h 471247"/>
              <a:gd name="connsiteX14" fmla="*/ 157297 w 480786"/>
              <a:gd name="connsiteY14" fmla="*/ 332316 h 471247"/>
              <a:gd name="connsiteX15" fmla="*/ 179204 w 480786"/>
              <a:gd name="connsiteY15" fmla="*/ 357735 h 471247"/>
              <a:gd name="connsiteX16" fmla="*/ 194101 w 480786"/>
              <a:gd name="connsiteY16" fmla="*/ 342834 h 471247"/>
              <a:gd name="connsiteX17" fmla="*/ 161240 w 480786"/>
              <a:gd name="connsiteY17" fmla="*/ 309964 h 471247"/>
              <a:gd name="connsiteX18" fmla="*/ 172194 w 480786"/>
              <a:gd name="connsiteY18" fmla="*/ 299007 h 471247"/>
              <a:gd name="connsiteX19" fmla="*/ 205055 w 480786"/>
              <a:gd name="connsiteY19" fmla="*/ 332316 h 471247"/>
              <a:gd name="connsiteX20" fmla="*/ 219514 w 480786"/>
              <a:gd name="connsiteY20" fmla="*/ 313908 h 471247"/>
              <a:gd name="connsiteX21" fmla="*/ 197607 w 480786"/>
              <a:gd name="connsiteY21" fmla="*/ 291557 h 471247"/>
              <a:gd name="connsiteX22" fmla="*/ 212066 w 480786"/>
              <a:gd name="connsiteY22" fmla="*/ 280600 h 471247"/>
              <a:gd name="connsiteX23" fmla="*/ 248871 w 480786"/>
              <a:gd name="connsiteY23" fmla="*/ 320921 h 471247"/>
              <a:gd name="connsiteX24" fmla="*/ 95079 w 480786"/>
              <a:gd name="connsiteY24" fmla="*/ 471247 h 471247"/>
              <a:gd name="connsiteX25" fmla="*/ 0 w 480786"/>
              <a:gd name="connsiteY25" fmla="*/ 376142 h 471247"/>
              <a:gd name="connsiteX26" fmla="*/ 129128 w 480786"/>
              <a:gd name="connsiteY26" fmla="*/ 28996 h 471247"/>
              <a:gd name="connsiteX27" fmla="*/ 195209 w 480786"/>
              <a:gd name="connsiteY27" fmla="*/ 91201 h 471247"/>
              <a:gd name="connsiteX28" fmla="*/ 392576 w 480786"/>
              <a:gd name="connsiteY28" fmla="*/ 292271 h 471247"/>
              <a:gd name="connsiteX29" fmla="*/ 436338 w 480786"/>
              <a:gd name="connsiteY29" fmla="*/ 417119 h 471247"/>
              <a:gd name="connsiteX30" fmla="*/ 315992 w 480786"/>
              <a:gd name="connsiteY30" fmla="*/ 361923 h 471247"/>
              <a:gd name="connsiteX31" fmla="*/ 118188 w 480786"/>
              <a:gd name="connsiteY31" fmla="*/ 167862 h 471247"/>
              <a:gd name="connsiteX32" fmla="*/ 56046 w 480786"/>
              <a:gd name="connsiteY32" fmla="*/ 102152 h 471247"/>
              <a:gd name="connsiteX33" fmla="*/ 385180 w 480786"/>
              <a:gd name="connsiteY33" fmla="*/ 0 h 471247"/>
              <a:gd name="connsiteX34" fmla="*/ 480786 w 480786"/>
              <a:gd name="connsiteY34" fmla="*/ 95227 h 471247"/>
              <a:gd name="connsiteX35" fmla="*/ 348780 w 480786"/>
              <a:gd name="connsiteY35" fmla="*/ 223805 h 471247"/>
              <a:gd name="connsiteX36" fmla="*/ 311941 w 480786"/>
              <a:gd name="connsiteY36" fmla="*/ 186943 h 471247"/>
              <a:gd name="connsiteX37" fmla="*/ 326852 w 480786"/>
              <a:gd name="connsiteY37" fmla="*/ 175972 h 471247"/>
              <a:gd name="connsiteX38" fmla="*/ 344833 w 480786"/>
              <a:gd name="connsiteY38" fmla="*/ 194403 h 471247"/>
              <a:gd name="connsiteX39" fmla="*/ 359744 w 480786"/>
              <a:gd name="connsiteY39" fmla="*/ 183433 h 471247"/>
              <a:gd name="connsiteX40" fmla="*/ 326852 w 480786"/>
              <a:gd name="connsiteY40" fmla="*/ 154031 h 471247"/>
              <a:gd name="connsiteX41" fmla="*/ 341324 w 480786"/>
              <a:gd name="connsiteY41" fmla="*/ 143060 h 471247"/>
              <a:gd name="connsiteX42" fmla="*/ 370708 w 480786"/>
              <a:gd name="connsiteY42" fmla="*/ 172462 h 471247"/>
              <a:gd name="connsiteX43" fmla="*/ 389127 w 480786"/>
              <a:gd name="connsiteY43" fmla="*/ 154031 h 471247"/>
              <a:gd name="connsiteX44" fmla="*/ 370708 w 480786"/>
              <a:gd name="connsiteY44" fmla="*/ 135600 h 471247"/>
              <a:gd name="connsiteX45" fmla="*/ 381672 w 480786"/>
              <a:gd name="connsiteY45" fmla="*/ 120679 h 471247"/>
              <a:gd name="connsiteX46" fmla="*/ 400091 w 480786"/>
              <a:gd name="connsiteY46" fmla="*/ 143060 h 471247"/>
              <a:gd name="connsiteX47" fmla="*/ 414563 w 480786"/>
              <a:gd name="connsiteY47" fmla="*/ 128139 h 471247"/>
              <a:gd name="connsiteX48" fmla="*/ 385180 w 480786"/>
              <a:gd name="connsiteY48" fmla="*/ 98738 h 471247"/>
              <a:gd name="connsiteX49" fmla="*/ 396583 w 480786"/>
              <a:gd name="connsiteY49" fmla="*/ 87767 h 471247"/>
              <a:gd name="connsiteX50" fmla="*/ 425966 w 480786"/>
              <a:gd name="connsiteY50" fmla="*/ 117169 h 471247"/>
              <a:gd name="connsiteX51" fmla="*/ 447894 w 480786"/>
              <a:gd name="connsiteY51" fmla="*/ 95227 h 471247"/>
              <a:gd name="connsiteX52" fmla="*/ 385180 w 480786"/>
              <a:gd name="connsiteY52" fmla="*/ 32913 h 471247"/>
              <a:gd name="connsiteX53" fmla="*/ 268085 w 480786"/>
              <a:gd name="connsiteY53" fmla="*/ 146570 h 471247"/>
              <a:gd name="connsiteX54" fmla="*/ 253174 w 480786"/>
              <a:gd name="connsiteY54" fmla="*/ 128139 h 47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0786" h="471247">
                <a:moveTo>
                  <a:pt x="153791" y="222310"/>
                </a:moveTo>
                <a:lnTo>
                  <a:pt x="172194" y="240279"/>
                </a:lnTo>
                <a:lnTo>
                  <a:pt x="32861" y="376142"/>
                </a:lnTo>
                <a:lnTo>
                  <a:pt x="95079" y="438377"/>
                </a:lnTo>
                <a:lnTo>
                  <a:pt x="109538" y="423475"/>
                </a:lnTo>
                <a:lnTo>
                  <a:pt x="87630" y="401562"/>
                </a:lnTo>
                <a:lnTo>
                  <a:pt x="102528" y="387099"/>
                </a:lnTo>
                <a:lnTo>
                  <a:pt x="124435" y="412519"/>
                </a:lnTo>
                <a:lnTo>
                  <a:pt x="135389" y="398056"/>
                </a:lnTo>
                <a:lnTo>
                  <a:pt x="102528" y="365186"/>
                </a:lnTo>
                <a:lnTo>
                  <a:pt x="116987" y="354229"/>
                </a:lnTo>
                <a:lnTo>
                  <a:pt x="149848" y="387099"/>
                </a:lnTo>
                <a:lnTo>
                  <a:pt x="168250" y="368692"/>
                </a:lnTo>
                <a:lnTo>
                  <a:pt x="146343" y="346778"/>
                </a:lnTo>
                <a:lnTo>
                  <a:pt x="157297" y="332316"/>
                </a:lnTo>
                <a:lnTo>
                  <a:pt x="179204" y="357735"/>
                </a:lnTo>
                <a:lnTo>
                  <a:pt x="194101" y="342834"/>
                </a:lnTo>
                <a:lnTo>
                  <a:pt x="161240" y="309964"/>
                </a:lnTo>
                <a:lnTo>
                  <a:pt x="172194" y="299007"/>
                </a:lnTo>
                <a:lnTo>
                  <a:pt x="205055" y="332316"/>
                </a:lnTo>
                <a:lnTo>
                  <a:pt x="219514" y="313908"/>
                </a:lnTo>
                <a:lnTo>
                  <a:pt x="197607" y="291557"/>
                </a:lnTo>
                <a:lnTo>
                  <a:pt x="212066" y="280600"/>
                </a:lnTo>
                <a:lnTo>
                  <a:pt x="248871" y="320921"/>
                </a:lnTo>
                <a:lnTo>
                  <a:pt x="95079" y="471247"/>
                </a:lnTo>
                <a:lnTo>
                  <a:pt x="0" y="376142"/>
                </a:lnTo>
                <a:close/>
                <a:moveTo>
                  <a:pt x="129128" y="28996"/>
                </a:moveTo>
                <a:lnTo>
                  <a:pt x="195209" y="91201"/>
                </a:lnTo>
                <a:lnTo>
                  <a:pt x="392576" y="292271"/>
                </a:lnTo>
                <a:lnTo>
                  <a:pt x="436338" y="417119"/>
                </a:lnTo>
                <a:lnTo>
                  <a:pt x="315992" y="361923"/>
                </a:lnTo>
                <a:lnTo>
                  <a:pt x="118188" y="167862"/>
                </a:lnTo>
                <a:lnTo>
                  <a:pt x="56046" y="102152"/>
                </a:lnTo>
                <a:close/>
                <a:moveTo>
                  <a:pt x="385180" y="0"/>
                </a:moveTo>
                <a:lnTo>
                  <a:pt x="480786" y="95227"/>
                </a:lnTo>
                <a:lnTo>
                  <a:pt x="348780" y="223805"/>
                </a:lnTo>
                <a:lnTo>
                  <a:pt x="311941" y="186943"/>
                </a:lnTo>
                <a:lnTo>
                  <a:pt x="326852" y="175972"/>
                </a:lnTo>
                <a:lnTo>
                  <a:pt x="344833" y="194403"/>
                </a:lnTo>
                <a:lnTo>
                  <a:pt x="359744" y="183433"/>
                </a:lnTo>
                <a:lnTo>
                  <a:pt x="326852" y="154031"/>
                </a:lnTo>
                <a:lnTo>
                  <a:pt x="341324" y="143060"/>
                </a:lnTo>
                <a:lnTo>
                  <a:pt x="370708" y="172462"/>
                </a:lnTo>
                <a:lnTo>
                  <a:pt x="389127" y="154031"/>
                </a:lnTo>
                <a:lnTo>
                  <a:pt x="370708" y="135600"/>
                </a:lnTo>
                <a:lnTo>
                  <a:pt x="381672" y="120679"/>
                </a:lnTo>
                <a:lnTo>
                  <a:pt x="400091" y="143060"/>
                </a:lnTo>
                <a:lnTo>
                  <a:pt x="414563" y="128139"/>
                </a:lnTo>
                <a:lnTo>
                  <a:pt x="385180" y="98738"/>
                </a:lnTo>
                <a:lnTo>
                  <a:pt x="396583" y="87767"/>
                </a:lnTo>
                <a:lnTo>
                  <a:pt x="425966" y="117169"/>
                </a:lnTo>
                <a:lnTo>
                  <a:pt x="447894" y="95227"/>
                </a:lnTo>
                <a:lnTo>
                  <a:pt x="385180" y="32913"/>
                </a:lnTo>
                <a:lnTo>
                  <a:pt x="268085" y="146570"/>
                </a:lnTo>
                <a:lnTo>
                  <a:pt x="253174" y="128139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6840992" y="2175401"/>
            <a:ext cx="3172865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解决老年群体打车难的问题，可以由居家养老服务驿站、社区居委会等组织定期开展一些培训活动，教老年人使用智能手机，学习使用打车软件。</a:t>
            </a:r>
          </a:p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人打车小程序和电话叫车热线仍在试运行阶段，技术和服务上还有很多不成熟，未来将不断升级各项功能，包括‘一键叫车’支持呼叫更多车型、开通亲友代付通道、接入交通部电话叫车热线等。”未来，企业和政府持续关注、收集老年用户及其亲友的使用反馈，不断优化老年人打车服务，持续推广无障碍出行，让老年人享受到更便利、更简单、更贴心的出行服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 112"/>
          <p:cNvSpPr txBox="1"/>
          <p:nvPr/>
        </p:nvSpPr>
        <p:spPr>
          <a:xfrm>
            <a:off x="2410359" y="3780371"/>
            <a:ext cx="742451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欢迎老师指导</a:t>
            </a:r>
          </a:p>
        </p:txBody>
      </p:sp>
      <p:sp>
        <p:nvSpPr>
          <p:cNvPr id="114" name="文本框 19"/>
          <p:cNvSpPr txBox="1"/>
          <p:nvPr/>
        </p:nvSpPr>
        <p:spPr>
          <a:xfrm>
            <a:off x="572440" y="2333821"/>
            <a:ext cx="11100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 dirty="0">
                <a:solidFill>
                  <a:schemeClr val="bg1"/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9600" dirty="0">
              <a:solidFill>
                <a:schemeClr val="bg1"/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28045" y="808018"/>
            <a:ext cx="4135910" cy="532406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735371" y="-1035516"/>
            <a:ext cx="0" cy="22250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633771" y="1113286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453718" y="-1039160"/>
            <a:ext cx="0" cy="22250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352118" y="1109642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9401926" y="643892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142885" y="1476813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495493" y="3852068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236452" y="4684989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376813" y="2378064"/>
            <a:ext cx="422562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特点与分析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服务提升和建议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72931" y="1001909"/>
            <a:ext cx="20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966855" y="1745822"/>
            <a:ext cx="225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 rot="20772729">
            <a:off x="9872336" y="3834254"/>
            <a:ext cx="571500" cy="637564"/>
          </a:xfrm>
          <a:prstGeom prst="triangle">
            <a:avLst>
              <a:gd name="adj" fmla="val 10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8809157" flipH="1" flipV="1">
            <a:off x="10991155" y="2977187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8809157" flipH="1" flipV="1">
            <a:off x="10535775" y="5556641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772729">
            <a:off x="1200716" y="2645047"/>
            <a:ext cx="571500" cy="637564"/>
          </a:xfrm>
          <a:prstGeom prst="triangle">
            <a:avLst>
              <a:gd name="adj" fmla="val 10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809157" flipH="1" flipV="1">
            <a:off x="1588172" y="1261683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809157" flipH="1" flipV="1">
            <a:off x="3359821" y="5943024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28045" y="1576444"/>
            <a:ext cx="4135910" cy="372271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735371" y="-267090"/>
            <a:ext cx="0" cy="22250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633771" y="1881712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453718" y="-270734"/>
            <a:ext cx="0" cy="22250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352118" y="1878068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9401926" y="643892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142885" y="1476813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495493" y="3852068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236452" y="4684989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5313951" y="1968876"/>
            <a:ext cx="1564096" cy="1564096"/>
            <a:chOff x="5313952" y="1347584"/>
            <a:chExt cx="1564096" cy="1564096"/>
          </a:xfrm>
        </p:grpSpPr>
        <p:grpSp>
          <p:nvGrpSpPr>
            <p:cNvPr id="25" name="组合 24"/>
            <p:cNvGrpSpPr/>
            <p:nvPr/>
          </p:nvGrpSpPr>
          <p:grpSpPr>
            <a:xfrm>
              <a:off x="5313952" y="1347584"/>
              <a:ext cx="1564096" cy="1564096"/>
              <a:chOff x="4767578" y="1848961"/>
              <a:chExt cx="2656842" cy="265684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767578" y="1848961"/>
                <a:ext cx="2656842" cy="26568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934127" y="2015510"/>
                <a:ext cx="2323745" cy="2323745"/>
              </a:xfrm>
              <a:prstGeom prst="rect">
                <a:avLst/>
              </a:prstGeom>
              <a:solidFill>
                <a:srgbClr val="089D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519057" y="1621801"/>
              <a:ext cx="1153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60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616035" y="3972505"/>
            <a:ext cx="495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84946" y="4557280"/>
            <a:ext cx="5022106" cy="400110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20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等腰三角形 30"/>
          <p:cNvSpPr/>
          <p:nvPr/>
        </p:nvSpPr>
        <p:spPr>
          <a:xfrm rot="20772729">
            <a:off x="9872336" y="3834254"/>
            <a:ext cx="571500" cy="637564"/>
          </a:xfrm>
          <a:prstGeom prst="triangle">
            <a:avLst>
              <a:gd name="adj" fmla="val 10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8809157" flipH="1" flipV="1">
            <a:off x="10991155" y="2977187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8809157" flipH="1" flipV="1">
            <a:off x="10535775" y="5556641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772729">
            <a:off x="1200716" y="2645047"/>
            <a:ext cx="571500" cy="637564"/>
          </a:xfrm>
          <a:prstGeom prst="triangle">
            <a:avLst>
              <a:gd name="adj" fmla="val 10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8809157" flipH="1" flipV="1">
            <a:off x="1588172" y="1261683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8809157" flipH="1" flipV="1">
            <a:off x="3359821" y="5943024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820965" y="379754"/>
            <a:ext cx="717550" cy="717550"/>
            <a:chOff x="5276850" y="1310482"/>
            <a:chExt cx="1638300" cy="1638300"/>
          </a:xfrm>
        </p:grpSpPr>
        <p:grpSp>
          <p:nvGrpSpPr>
            <p:cNvPr id="32" name="组合 31"/>
            <p:cNvGrpSpPr/>
            <p:nvPr/>
          </p:nvGrpSpPr>
          <p:grpSpPr>
            <a:xfrm>
              <a:off x="5276850" y="1310482"/>
              <a:ext cx="1638300" cy="1638300"/>
              <a:chOff x="4704555" y="1785938"/>
              <a:chExt cx="2782888" cy="278288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704555" y="1785938"/>
                <a:ext cx="2782888" cy="2782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934127" y="2015510"/>
                <a:ext cx="2323745" cy="2323745"/>
              </a:xfrm>
              <a:prstGeom prst="rect">
                <a:avLst/>
              </a:prstGeom>
              <a:solidFill>
                <a:srgbClr val="089D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5344425" y="1527643"/>
              <a:ext cx="1503149" cy="1194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4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837984" y="379995"/>
            <a:ext cx="2031325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61476" y="2574375"/>
            <a:ext cx="32715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1.2需求量</a:t>
            </a:r>
          </a:p>
          <a:p>
            <a:pPr algn="just">
              <a:lnSpc>
                <a:spcPct val="125000"/>
              </a:lnSpc>
            </a:pP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月22日起“滴滴老年版”小程序和“电话叫车”陆续上线，截止目前已累计护送老人出行超400万次。“老人打车”模式接入滴滴出行App后，服务老年人订单数量显著增加，5月滴滴全平台为57.8万老年用户提供了超过240万次出行服务。这说明老人打车的需求要解决。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942534" y="2702391"/>
            <a:ext cx="0" cy="31308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80159" y="2324989"/>
            <a:ext cx="32899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</a:p>
          <a:p>
            <a:pPr algn="just">
              <a:lnSpc>
                <a:spcPct val="125000"/>
              </a:lnSpc>
            </a:pP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有养老专家曾表示，60岁以上的老人会面临出行难题，甚至有两三成的老人因为遇到出行困难而放弃出行。因不会操作线上打车，仅有极少数老人选择打车出行，公交是绝大多数老人首选的出行方式。  然而公交车是有固定的站点和路线的，想要通过公交车抵达目的地，一般要经历换乘，加上一段距离的步行，或许对年轻人不算什么，但是对于上了年纪的老人来说，是一件非常费力的事情，很多老人表示：等车换乘累够呛，3公里外尽量不去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31538" y="2795778"/>
            <a:ext cx="301498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路上跑的出租车，要么被电召了，要么看到是老人，不愿意停车接客。现在年轻人常用的打车软件，他们不会用，就算子女教了很多次，还是记不住，尤其是还要打字输入位置，可很多时候，老人自己都不能确定所在位置。而且由于年纪原因，身体机能下降，即使有司机打电话来了，往往听不清或者急忙中按错导致电话被挂了，司机着急，老人也跟着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820965" y="379754"/>
            <a:ext cx="717550" cy="717550"/>
            <a:chOff x="5276850" y="1310482"/>
            <a:chExt cx="1638300" cy="1638300"/>
          </a:xfrm>
        </p:grpSpPr>
        <p:grpSp>
          <p:nvGrpSpPr>
            <p:cNvPr id="32" name="组合 31"/>
            <p:cNvGrpSpPr/>
            <p:nvPr/>
          </p:nvGrpSpPr>
          <p:grpSpPr>
            <a:xfrm>
              <a:off x="5276850" y="1310482"/>
              <a:ext cx="1638300" cy="1638300"/>
              <a:chOff x="4704555" y="1785938"/>
              <a:chExt cx="2782888" cy="278288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704555" y="1785938"/>
                <a:ext cx="2782888" cy="2782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934127" y="2015510"/>
                <a:ext cx="2323745" cy="2323745"/>
              </a:xfrm>
              <a:prstGeom prst="rect">
                <a:avLst/>
              </a:prstGeom>
              <a:solidFill>
                <a:srgbClr val="089D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5344425" y="1527643"/>
              <a:ext cx="1503149" cy="1194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4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791629" y="379995"/>
            <a:ext cx="2031325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6816" y="2279330"/>
            <a:ext cx="345321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国内平台上可供老年人使用的打车软件，主要包括：滴滴出行、高德打车等。滴滴出行正式上线“老人打车”模式，用户可在App内切换到“老人打车”模式，大号字体简洁设计，能针对60岁以上的老年人提供“一键叫车”服务。方便老年人操作使用。滴滴出行已在全国正式开通全国老年人电话叫车热线4006881700，为老年人提供电话叫车服务。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288867" y="2500715"/>
            <a:ext cx="0" cy="31308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46816" y="4386895"/>
            <a:ext cx="3453219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上海首批“一键叫车智慧屏”正式投入使用，可在居民区实现刷脸叫车。该设备支持自动定位，乘客无须输入任何起点终点信息，即可发出叫车需求，还支持现金、交通卡等传统支付方式，方便老年人使用。</a:t>
            </a:r>
          </a:p>
        </p:txBody>
      </p:sp>
      <p:pic>
        <p:nvPicPr>
          <p:cNvPr id="3" name="图片 2" descr="1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299335"/>
            <a:ext cx="5520055" cy="3533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616035" y="3972505"/>
            <a:ext cx="49599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特点与分析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584946" y="4557280"/>
            <a:ext cx="5022106" cy="39877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Characteristics and Analysis</a:t>
            </a:r>
          </a:p>
        </p:txBody>
      </p:sp>
      <p:sp>
        <p:nvSpPr>
          <p:cNvPr id="5" name="矩形 4"/>
          <p:cNvSpPr/>
          <p:nvPr/>
        </p:nvSpPr>
        <p:spPr>
          <a:xfrm>
            <a:off x="4028045" y="1576444"/>
            <a:ext cx="4135910" cy="372271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735371" y="-267090"/>
            <a:ext cx="0" cy="22250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633771" y="1881712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453718" y="-270734"/>
            <a:ext cx="0" cy="22250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352118" y="1878068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9401926" y="643892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142885" y="1476813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495493" y="3852068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236452" y="4684989"/>
            <a:ext cx="1207010" cy="1447093"/>
          </a:xfrm>
          <a:prstGeom prst="line">
            <a:avLst/>
          </a:prstGeom>
          <a:ln>
            <a:solidFill>
              <a:schemeClr val="bg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5313951" y="1968876"/>
            <a:ext cx="1564096" cy="1564096"/>
            <a:chOff x="5313952" y="1347584"/>
            <a:chExt cx="1564096" cy="1564096"/>
          </a:xfrm>
        </p:grpSpPr>
        <p:grpSp>
          <p:nvGrpSpPr>
            <p:cNvPr id="25" name="组合 24"/>
            <p:cNvGrpSpPr/>
            <p:nvPr/>
          </p:nvGrpSpPr>
          <p:grpSpPr>
            <a:xfrm>
              <a:off x="5313952" y="1347584"/>
              <a:ext cx="1564096" cy="1564096"/>
              <a:chOff x="4767578" y="1848961"/>
              <a:chExt cx="2656842" cy="265684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767578" y="1848961"/>
                <a:ext cx="2656842" cy="26568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934127" y="2015510"/>
                <a:ext cx="2323745" cy="2323745"/>
              </a:xfrm>
              <a:prstGeom prst="rect">
                <a:avLst/>
              </a:prstGeom>
              <a:solidFill>
                <a:srgbClr val="089D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519057" y="1621801"/>
              <a:ext cx="1153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60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等腰三角形 28"/>
          <p:cNvSpPr/>
          <p:nvPr/>
        </p:nvSpPr>
        <p:spPr>
          <a:xfrm rot="20772729">
            <a:off x="9872336" y="3834254"/>
            <a:ext cx="571500" cy="637564"/>
          </a:xfrm>
          <a:prstGeom prst="triangle">
            <a:avLst>
              <a:gd name="adj" fmla="val 10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809157" flipH="1" flipV="1">
            <a:off x="10991155" y="2977187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8809157" flipH="1" flipV="1">
            <a:off x="10535775" y="5556641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772729">
            <a:off x="1200716" y="2645047"/>
            <a:ext cx="571500" cy="637564"/>
          </a:xfrm>
          <a:prstGeom prst="triangle">
            <a:avLst>
              <a:gd name="adj" fmla="val 10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8809157" flipH="1" flipV="1">
            <a:off x="1588172" y="1261683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8809157" flipH="1" flipV="1">
            <a:off x="3359821" y="5943024"/>
            <a:ext cx="648544" cy="559088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4449365" y="2142041"/>
            <a:ext cx="3291468" cy="3298671"/>
            <a:chOff x="2012" y="328"/>
            <a:chExt cx="3656" cy="3664"/>
          </a:xfrm>
        </p:grpSpPr>
        <p:sp>
          <p:nvSpPr>
            <p:cNvPr id="54" name="Freeform 5"/>
            <p:cNvSpPr/>
            <p:nvPr/>
          </p:nvSpPr>
          <p:spPr bwMode="auto">
            <a:xfrm>
              <a:off x="3903" y="1328"/>
              <a:ext cx="1746" cy="1747"/>
            </a:xfrm>
            <a:custGeom>
              <a:avLst/>
              <a:gdLst>
                <a:gd name="T0" fmla="*/ 264 w 738"/>
                <a:gd name="T1" fmla="*/ 632 h 738"/>
                <a:gd name="T2" fmla="*/ 258 w 738"/>
                <a:gd name="T3" fmla="*/ 482 h 738"/>
                <a:gd name="T4" fmla="*/ 180 w 738"/>
                <a:gd name="T5" fmla="*/ 450 h 738"/>
                <a:gd name="T6" fmla="*/ 108 w 738"/>
                <a:gd name="T7" fmla="*/ 476 h 738"/>
                <a:gd name="T8" fmla="*/ 0 w 738"/>
                <a:gd name="T9" fmla="*/ 368 h 738"/>
                <a:gd name="T10" fmla="*/ 107 w 738"/>
                <a:gd name="T11" fmla="*/ 260 h 738"/>
                <a:gd name="T12" fmla="*/ 180 w 738"/>
                <a:gd name="T13" fmla="*/ 287 h 738"/>
                <a:gd name="T14" fmla="*/ 258 w 738"/>
                <a:gd name="T15" fmla="*/ 255 h 738"/>
                <a:gd name="T16" fmla="*/ 263 w 738"/>
                <a:gd name="T17" fmla="*/ 104 h 738"/>
                <a:gd name="T18" fmla="*/ 368 w 738"/>
                <a:gd name="T19" fmla="*/ 0 h 738"/>
                <a:gd name="T20" fmla="*/ 505 w 738"/>
                <a:gd name="T21" fmla="*/ 138 h 738"/>
                <a:gd name="T22" fmla="*/ 509 w 738"/>
                <a:gd name="T23" fmla="*/ 131 h 738"/>
                <a:gd name="T24" fmla="*/ 519 w 738"/>
                <a:gd name="T25" fmla="*/ 118 h 738"/>
                <a:gd name="T26" fmla="*/ 571 w 738"/>
                <a:gd name="T27" fmla="*/ 97 h 738"/>
                <a:gd name="T28" fmla="*/ 622 w 738"/>
                <a:gd name="T29" fmla="*/ 118 h 738"/>
                <a:gd name="T30" fmla="*/ 643 w 738"/>
                <a:gd name="T31" fmla="*/ 169 h 738"/>
                <a:gd name="T32" fmla="*/ 622 w 738"/>
                <a:gd name="T33" fmla="*/ 221 h 738"/>
                <a:gd name="T34" fmla="*/ 609 w 738"/>
                <a:gd name="T35" fmla="*/ 231 h 738"/>
                <a:gd name="T36" fmla="*/ 602 w 738"/>
                <a:gd name="T37" fmla="*/ 235 h 738"/>
                <a:gd name="T38" fmla="*/ 738 w 738"/>
                <a:gd name="T39" fmla="*/ 370 h 738"/>
                <a:gd name="T40" fmla="*/ 602 w 738"/>
                <a:gd name="T41" fmla="*/ 507 h 738"/>
                <a:gd name="T42" fmla="*/ 609 w 738"/>
                <a:gd name="T43" fmla="*/ 510 h 738"/>
                <a:gd name="T44" fmla="*/ 629 w 738"/>
                <a:gd name="T45" fmla="*/ 524 h 738"/>
                <a:gd name="T46" fmla="*/ 629 w 738"/>
                <a:gd name="T47" fmla="*/ 627 h 738"/>
                <a:gd name="T48" fmla="*/ 578 w 738"/>
                <a:gd name="T49" fmla="*/ 648 h 738"/>
                <a:gd name="T50" fmla="*/ 527 w 738"/>
                <a:gd name="T51" fmla="*/ 627 h 738"/>
                <a:gd name="T52" fmla="*/ 513 w 738"/>
                <a:gd name="T53" fmla="*/ 607 h 738"/>
                <a:gd name="T54" fmla="*/ 509 w 738"/>
                <a:gd name="T55" fmla="*/ 599 h 738"/>
                <a:gd name="T56" fmla="*/ 370 w 738"/>
                <a:gd name="T57" fmla="*/ 738 h 738"/>
                <a:gd name="T58" fmla="*/ 264 w 738"/>
                <a:gd name="T59" fmla="*/ 63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38" h="738">
                  <a:moveTo>
                    <a:pt x="264" y="632"/>
                  </a:moveTo>
                  <a:cubicBezTo>
                    <a:pt x="301" y="588"/>
                    <a:pt x="299" y="523"/>
                    <a:pt x="258" y="482"/>
                  </a:cubicBezTo>
                  <a:cubicBezTo>
                    <a:pt x="237" y="461"/>
                    <a:pt x="209" y="450"/>
                    <a:pt x="180" y="450"/>
                  </a:cubicBezTo>
                  <a:cubicBezTo>
                    <a:pt x="153" y="450"/>
                    <a:pt x="128" y="459"/>
                    <a:pt x="108" y="476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107" y="260"/>
                    <a:pt x="107" y="260"/>
                    <a:pt x="107" y="260"/>
                  </a:cubicBezTo>
                  <a:cubicBezTo>
                    <a:pt x="127" y="278"/>
                    <a:pt x="153" y="287"/>
                    <a:pt x="180" y="287"/>
                  </a:cubicBezTo>
                  <a:cubicBezTo>
                    <a:pt x="209" y="287"/>
                    <a:pt x="237" y="276"/>
                    <a:pt x="258" y="255"/>
                  </a:cubicBezTo>
                  <a:cubicBezTo>
                    <a:pt x="299" y="214"/>
                    <a:pt x="301" y="148"/>
                    <a:pt x="263" y="104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9" y="131"/>
                    <a:pt x="509" y="131"/>
                    <a:pt x="509" y="131"/>
                  </a:cubicBezTo>
                  <a:cubicBezTo>
                    <a:pt x="512" y="126"/>
                    <a:pt x="516" y="122"/>
                    <a:pt x="519" y="118"/>
                  </a:cubicBezTo>
                  <a:cubicBezTo>
                    <a:pt x="533" y="105"/>
                    <a:pt x="551" y="97"/>
                    <a:pt x="571" y="97"/>
                  </a:cubicBezTo>
                  <a:cubicBezTo>
                    <a:pt x="590" y="97"/>
                    <a:pt x="608" y="105"/>
                    <a:pt x="622" y="118"/>
                  </a:cubicBezTo>
                  <a:cubicBezTo>
                    <a:pt x="635" y="132"/>
                    <a:pt x="643" y="150"/>
                    <a:pt x="643" y="169"/>
                  </a:cubicBezTo>
                  <a:cubicBezTo>
                    <a:pt x="643" y="189"/>
                    <a:pt x="635" y="207"/>
                    <a:pt x="622" y="221"/>
                  </a:cubicBezTo>
                  <a:cubicBezTo>
                    <a:pt x="618" y="224"/>
                    <a:pt x="614" y="228"/>
                    <a:pt x="609" y="231"/>
                  </a:cubicBezTo>
                  <a:cubicBezTo>
                    <a:pt x="602" y="235"/>
                    <a:pt x="602" y="235"/>
                    <a:pt x="602" y="235"/>
                  </a:cubicBezTo>
                  <a:cubicBezTo>
                    <a:pt x="738" y="370"/>
                    <a:pt x="738" y="370"/>
                    <a:pt x="738" y="370"/>
                  </a:cubicBezTo>
                  <a:cubicBezTo>
                    <a:pt x="602" y="507"/>
                    <a:pt x="602" y="507"/>
                    <a:pt x="602" y="507"/>
                  </a:cubicBezTo>
                  <a:cubicBezTo>
                    <a:pt x="609" y="510"/>
                    <a:pt x="609" y="510"/>
                    <a:pt x="609" y="510"/>
                  </a:cubicBezTo>
                  <a:cubicBezTo>
                    <a:pt x="617" y="514"/>
                    <a:pt x="623" y="519"/>
                    <a:pt x="629" y="524"/>
                  </a:cubicBezTo>
                  <a:cubicBezTo>
                    <a:pt x="657" y="553"/>
                    <a:pt x="657" y="598"/>
                    <a:pt x="629" y="627"/>
                  </a:cubicBezTo>
                  <a:cubicBezTo>
                    <a:pt x="615" y="640"/>
                    <a:pt x="597" y="648"/>
                    <a:pt x="578" y="648"/>
                  </a:cubicBezTo>
                  <a:cubicBezTo>
                    <a:pt x="558" y="648"/>
                    <a:pt x="540" y="640"/>
                    <a:pt x="527" y="627"/>
                  </a:cubicBezTo>
                  <a:cubicBezTo>
                    <a:pt x="521" y="621"/>
                    <a:pt x="516" y="614"/>
                    <a:pt x="513" y="607"/>
                  </a:cubicBezTo>
                  <a:cubicBezTo>
                    <a:pt x="509" y="599"/>
                    <a:pt x="509" y="599"/>
                    <a:pt x="509" y="599"/>
                  </a:cubicBezTo>
                  <a:cubicBezTo>
                    <a:pt x="370" y="738"/>
                    <a:pt x="370" y="738"/>
                    <a:pt x="370" y="738"/>
                  </a:cubicBezTo>
                  <a:lnTo>
                    <a:pt x="264" y="63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2BBB9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9"/>
            <p:cNvSpPr/>
            <p:nvPr/>
          </p:nvSpPr>
          <p:spPr bwMode="auto">
            <a:xfrm>
              <a:off x="2958" y="391"/>
              <a:ext cx="1749" cy="1747"/>
            </a:xfrm>
            <a:custGeom>
              <a:avLst/>
              <a:gdLst>
                <a:gd name="T0" fmla="*/ 264 w 739"/>
                <a:gd name="T1" fmla="*/ 632 h 738"/>
                <a:gd name="T2" fmla="*/ 258 w 739"/>
                <a:gd name="T3" fmla="*/ 482 h 738"/>
                <a:gd name="T4" fmla="*/ 180 w 739"/>
                <a:gd name="T5" fmla="*/ 449 h 738"/>
                <a:gd name="T6" fmla="*/ 109 w 739"/>
                <a:gd name="T7" fmla="*/ 476 h 738"/>
                <a:gd name="T8" fmla="*/ 0 w 739"/>
                <a:gd name="T9" fmla="*/ 368 h 738"/>
                <a:gd name="T10" fmla="*/ 368 w 739"/>
                <a:gd name="T11" fmla="*/ 0 h 738"/>
                <a:gd name="T12" fmla="*/ 506 w 739"/>
                <a:gd name="T13" fmla="*/ 137 h 738"/>
                <a:gd name="T14" fmla="*/ 510 w 739"/>
                <a:gd name="T15" fmla="*/ 131 h 738"/>
                <a:gd name="T16" fmla="*/ 520 w 739"/>
                <a:gd name="T17" fmla="*/ 118 h 738"/>
                <a:gd name="T18" fmla="*/ 571 w 739"/>
                <a:gd name="T19" fmla="*/ 97 h 738"/>
                <a:gd name="T20" fmla="*/ 622 w 739"/>
                <a:gd name="T21" fmla="*/ 118 h 738"/>
                <a:gd name="T22" fmla="*/ 643 w 739"/>
                <a:gd name="T23" fmla="*/ 169 h 738"/>
                <a:gd name="T24" fmla="*/ 622 w 739"/>
                <a:gd name="T25" fmla="*/ 220 h 738"/>
                <a:gd name="T26" fmla="*/ 609 w 739"/>
                <a:gd name="T27" fmla="*/ 231 h 738"/>
                <a:gd name="T28" fmla="*/ 603 w 739"/>
                <a:gd name="T29" fmla="*/ 235 h 738"/>
                <a:gd name="T30" fmla="*/ 739 w 739"/>
                <a:gd name="T31" fmla="*/ 370 h 738"/>
                <a:gd name="T32" fmla="*/ 605 w 739"/>
                <a:gd name="T33" fmla="*/ 504 h 738"/>
                <a:gd name="T34" fmla="*/ 612 w 739"/>
                <a:gd name="T35" fmla="*/ 508 h 738"/>
                <a:gd name="T36" fmla="*/ 627 w 739"/>
                <a:gd name="T37" fmla="*/ 520 h 738"/>
                <a:gd name="T38" fmla="*/ 649 w 739"/>
                <a:gd name="T39" fmla="*/ 571 h 738"/>
                <a:gd name="T40" fmla="*/ 627 w 739"/>
                <a:gd name="T41" fmla="*/ 623 h 738"/>
                <a:gd name="T42" fmla="*/ 576 w 739"/>
                <a:gd name="T43" fmla="*/ 644 h 738"/>
                <a:gd name="T44" fmla="*/ 525 w 739"/>
                <a:gd name="T45" fmla="*/ 623 h 738"/>
                <a:gd name="T46" fmla="*/ 513 w 739"/>
                <a:gd name="T47" fmla="*/ 607 h 738"/>
                <a:gd name="T48" fmla="*/ 509 w 739"/>
                <a:gd name="T49" fmla="*/ 600 h 738"/>
                <a:gd name="T50" fmla="*/ 371 w 739"/>
                <a:gd name="T51" fmla="*/ 738 h 738"/>
                <a:gd name="T52" fmla="*/ 264 w 739"/>
                <a:gd name="T53" fmla="*/ 63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9" h="738">
                  <a:moveTo>
                    <a:pt x="264" y="632"/>
                  </a:moveTo>
                  <a:cubicBezTo>
                    <a:pt x="302" y="588"/>
                    <a:pt x="299" y="523"/>
                    <a:pt x="258" y="482"/>
                  </a:cubicBezTo>
                  <a:cubicBezTo>
                    <a:pt x="237" y="461"/>
                    <a:pt x="210" y="449"/>
                    <a:pt x="180" y="449"/>
                  </a:cubicBezTo>
                  <a:cubicBezTo>
                    <a:pt x="154" y="449"/>
                    <a:pt x="129" y="459"/>
                    <a:pt x="109" y="476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506" y="137"/>
                    <a:pt x="506" y="137"/>
                    <a:pt x="506" y="137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3" y="126"/>
                    <a:pt x="516" y="122"/>
                    <a:pt x="520" y="118"/>
                  </a:cubicBezTo>
                  <a:cubicBezTo>
                    <a:pt x="534" y="104"/>
                    <a:pt x="552" y="97"/>
                    <a:pt x="571" y="97"/>
                  </a:cubicBezTo>
                  <a:cubicBezTo>
                    <a:pt x="590" y="97"/>
                    <a:pt x="608" y="104"/>
                    <a:pt x="622" y="118"/>
                  </a:cubicBezTo>
                  <a:cubicBezTo>
                    <a:pt x="636" y="132"/>
                    <a:pt x="643" y="150"/>
                    <a:pt x="643" y="169"/>
                  </a:cubicBezTo>
                  <a:cubicBezTo>
                    <a:pt x="643" y="189"/>
                    <a:pt x="636" y="207"/>
                    <a:pt x="622" y="220"/>
                  </a:cubicBezTo>
                  <a:cubicBezTo>
                    <a:pt x="618" y="224"/>
                    <a:pt x="614" y="228"/>
                    <a:pt x="609" y="231"/>
                  </a:cubicBezTo>
                  <a:cubicBezTo>
                    <a:pt x="603" y="235"/>
                    <a:pt x="603" y="235"/>
                    <a:pt x="603" y="235"/>
                  </a:cubicBezTo>
                  <a:cubicBezTo>
                    <a:pt x="739" y="370"/>
                    <a:pt x="739" y="370"/>
                    <a:pt x="739" y="370"/>
                  </a:cubicBezTo>
                  <a:cubicBezTo>
                    <a:pt x="605" y="504"/>
                    <a:pt x="605" y="504"/>
                    <a:pt x="605" y="504"/>
                  </a:cubicBezTo>
                  <a:cubicBezTo>
                    <a:pt x="612" y="508"/>
                    <a:pt x="612" y="508"/>
                    <a:pt x="612" y="508"/>
                  </a:cubicBezTo>
                  <a:cubicBezTo>
                    <a:pt x="617" y="512"/>
                    <a:pt x="623" y="516"/>
                    <a:pt x="627" y="520"/>
                  </a:cubicBezTo>
                  <a:cubicBezTo>
                    <a:pt x="641" y="534"/>
                    <a:pt x="649" y="552"/>
                    <a:pt x="649" y="571"/>
                  </a:cubicBezTo>
                  <a:cubicBezTo>
                    <a:pt x="649" y="591"/>
                    <a:pt x="641" y="609"/>
                    <a:pt x="627" y="623"/>
                  </a:cubicBezTo>
                  <a:cubicBezTo>
                    <a:pt x="614" y="636"/>
                    <a:pt x="596" y="644"/>
                    <a:pt x="576" y="644"/>
                  </a:cubicBezTo>
                  <a:cubicBezTo>
                    <a:pt x="557" y="644"/>
                    <a:pt x="539" y="636"/>
                    <a:pt x="525" y="623"/>
                  </a:cubicBezTo>
                  <a:cubicBezTo>
                    <a:pt x="521" y="618"/>
                    <a:pt x="517" y="613"/>
                    <a:pt x="513" y="607"/>
                  </a:cubicBezTo>
                  <a:cubicBezTo>
                    <a:pt x="509" y="600"/>
                    <a:pt x="509" y="600"/>
                    <a:pt x="509" y="600"/>
                  </a:cubicBezTo>
                  <a:cubicBezTo>
                    <a:pt x="371" y="738"/>
                    <a:pt x="371" y="738"/>
                    <a:pt x="371" y="738"/>
                  </a:cubicBezTo>
                  <a:lnTo>
                    <a:pt x="264" y="63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2BBB9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11"/>
            <p:cNvSpPr/>
            <p:nvPr/>
          </p:nvSpPr>
          <p:spPr bwMode="auto">
            <a:xfrm>
              <a:off x="2033" y="1328"/>
              <a:ext cx="1749" cy="1747"/>
            </a:xfrm>
            <a:custGeom>
              <a:avLst/>
              <a:gdLst>
                <a:gd name="T0" fmla="*/ 226 w 739"/>
                <a:gd name="T1" fmla="*/ 597 h 738"/>
                <a:gd name="T2" fmla="*/ 224 w 739"/>
                <a:gd name="T3" fmla="*/ 606 h 738"/>
                <a:gd name="T4" fmla="*/ 206 w 739"/>
                <a:gd name="T5" fmla="*/ 635 h 738"/>
                <a:gd name="T6" fmla="*/ 155 w 739"/>
                <a:gd name="T7" fmla="*/ 657 h 738"/>
                <a:gd name="T8" fmla="*/ 155 w 739"/>
                <a:gd name="T9" fmla="*/ 657 h 738"/>
                <a:gd name="T10" fmla="*/ 103 w 739"/>
                <a:gd name="T11" fmla="*/ 635 h 738"/>
                <a:gd name="T12" fmla="*/ 82 w 739"/>
                <a:gd name="T13" fmla="*/ 584 h 738"/>
                <a:gd name="T14" fmla="*/ 103 w 739"/>
                <a:gd name="T15" fmla="*/ 533 h 738"/>
                <a:gd name="T16" fmla="*/ 133 w 739"/>
                <a:gd name="T17" fmla="*/ 515 h 738"/>
                <a:gd name="T18" fmla="*/ 142 w 739"/>
                <a:gd name="T19" fmla="*/ 512 h 738"/>
                <a:gd name="T20" fmla="*/ 0 w 739"/>
                <a:gd name="T21" fmla="*/ 370 h 738"/>
                <a:gd name="T22" fmla="*/ 138 w 739"/>
                <a:gd name="T23" fmla="*/ 233 h 738"/>
                <a:gd name="T24" fmla="*/ 130 w 739"/>
                <a:gd name="T25" fmla="*/ 229 h 738"/>
                <a:gd name="T26" fmla="*/ 109 w 739"/>
                <a:gd name="T27" fmla="*/ 215 h 738"/>
                <a:gd name="T28" fmla="*/ 109 w 739"/>
                <a:gd name="T29" fmla="*/ 112 h 738"/>
                <a:gd name="T30" fmla="*/ 160 w 739"/>
                <a:gd name="T31" fmla="*/ 91 h 738"/>
                <a:gd name="T32" fmla="*/ 211 w 739"/>
                <a:gd name="T33" fmla="*/ 112 h 738"/>
                <a:gd name="T34" fmla="*/ 226 w 739"/>
                <a:gd name="T35" fmla="*/ 134 h 738"/>
                <a:gd name="T36" fmla="*/ 229 w 739"/>
                <a:gd name="T37" fmla="*/ 141 h 738"/>
                <a:gd name="T38" fmla="*/ 371 w 739"/>
                <a:gd name="T39" fmla="*/ 0 h 738"/>
                <a:gd name="T40" fmla="*/ 507 w 739"/>
                <a:gd name="T41" fmla="*/ 136 h 738"/>
                <a:gd name="T42" fmla="*/ 511 w 739"/>
                <a:gd name="T43" fmla="*/ 129 h 738"/>
                <a:gd name="T44" fmla="*/ 522 w 739"/>
                <a:gd name="T45" fmla="*/ 115 h 738"/>
                <a:gd name="T46" fmla="*/ 573 w 739"/>
                <a:gd name="T47" fmla="*/ 93 h 738"/>
                <a:gd name="T48" fmla="*/ 624 w 739"/>
                <a:gd name="T49" fmla="*/ 115 h 738"/>
                <a:gd name="T50" fmla="*/ 624 w 739"/>
                <a:gd name="T51" fmla="*/ 217 h 738"/>
                <a:gd name="T52" fmla="*/ 610 w 739"/>
                <a:gd name="T53" fmla="*/ 228 h 738"/>
                <a:gd name="T54" fmla="*/ 603 w 739"/>
                <a:gd name="T55" fmla="*/ 232 h 738"/>
                <a:gd name="T56" fmla="*/ 739 w 739"/>
                <a:gd name="T57" fmla="*/ 368 h 738"/>
                <a:gd name="T58" fmla="*/ 601 w 739"/>
                <a:gd name="T59" fmla="*/ 505 h 738"/>
                <a:gd name="T60" fmla="*/ 608 w 739"/>
                <a:gd name="T61" fmla="*/ 509 h 738"/>
                <a:gd name="T62" fmla="*/ 624 w 739"/>
                <a:gd name="T63" fmla="*/ 521 h 738"/>
                <a:gd name="T64" fmla="*/ 624 w 739"/>
                <a:gd name="T65" fmla="*/ 623 h 738"/>
                <a:gd name="T66" fmla="*/ 572 w 739"/>
                <a:gd name="T67" fmla="*/ 644 h 738"/>
                <a:gd name="T68" fmla="*/ 521 w 739"/>
                <a:gd name="T69" fmla="*/ 623 h 738"/>
                <a:gd name="T70" fmla="*/ 509 w 739"/>
                <a:gd name="T71" fmla="*/ 607 h 738"/>
                <a:gd name="T72" fmla="*/ 506 w 739"/>
                <a:gd name="T73" fmla="*/ 601 h 738"/>
                <a:gd name="T74" fmla="*/ 368 w 739"/>
                <a:gd name="T75" fmla="*/ 738 h 738"/>
                <a:gd name="T76" fmla="*/ 226 w 739"/>
                <a:gd name="T77" fmla="*/ 59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9" h="738">
                  <a:moveTo>
                    <a:pt x="226" y="597"/>
                  </a:moveTo>
                  <a:cubicBezTo>
                    <a:pt x="224" y="606"/>
                    <a:pt x="224" y="606"/>
                    <a:pt x="224" y="606"/>
                  </a:cubicBezTo>
                  <a:cubicBezTo>
                    <a:pt x="220" y="617"/>
                    <a:pt x="214" y="627"/>
                    <a:pt x="206" y="635"/>
                  </a:cubicBezTo>
                  <a:cubicBezTo>
                    <a:pt x="192" y="649"/>
                    <a:pt x="174" y="657"/>
                    <a:pt x="155" y="657"/>
                  </a:cubicBezTo>
                  <a:cubicBezTo>
                    <a:pt x="155" y="657"/>
                    <a:pt x="155" y="657"/>
                    <a:pt x="155" y="657"/>
                  </a:cubicBezTo>
                  <a:cubicBezTo>
                    <a:pt x="135" y="657"/>
                    <a:pt x="117" y="649"/>
                    <a:pt x="103" y="635"/>
                  </a:cubicBezTo>
                  <a:cubicBezTo>
                    <a:pt x="90" y="622"/>
                    <a:pt x="82" y="604"/>
                    <a:pt x="82" y="584"/>
                  </a:cubicBezTo>
                  <a:cubicBezTo>
                    <a:pt x="82" y="565"/>
                    <a:pt x="90" y="547"/>
                    <a:pt x="103" y="533"/>
                  </a:cubicBezTo>
                  <a:cubicBezTo>
                    <a:pt x="112" y="525"/>
                    <a:pt x="122" y="519"/>
                    <a:pt x="133" y="515"/>
                  </a:cubicBezTo>
                  <a:cubicBezTo>
                    <a:pt x="142" y="512"/>
                    <a:pt x="142" y="512"/>
                    <a:pt x="142" y="512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38" y="233"/>
                    <a:pt x="138" y="233"/>
                    <a:pt x="138" y="233"/>
                  </a:cubicBezTo>
                  <a:cubicBezTo>
                    <a:pt x="130" y="229"/>
                    <a:pt x="130" y="229"/>
                    <a:pt x="130" y="229"/>
                  </a:cubicBezTo>
                  <a:cubicBezTo>
                    <a:pt x="122" y="226"/>
                    <a:pt x="115" y="221"/>
                    <a:pt x="109" y="215"/>
                  </a:cubicBezTo>
                  <a:cubicBezTo>
                    <a:pt x="81" y="186"/>
                    <a:pt x="81" y="141"/>
                    <a:pt x="109" y="112"/>
                  </a:cubicBezTo>
                  <a:cubicBezTo>
                    <a:pt x="122" y="99"/>
                    <a:pt x="141" y="91"/>
                    <a:pt x="160" y="91"/>
                  </a:cubicBezTo>
                  <a:cubicBezTo>
                    <a:pt x="179" y="91"/>
                    <a:pt x="197" y="99"/>
                    <a:pt x="211" y="112"/>
                  </a:cubicBezTo>
                  <a:cubicBezTo>
                    <a:pt x="217" y="118"/>
                    <a:pt x="222" y="126"/>
                    <a:pt x="226" y="134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507" y="136"/>
                    <a:pt x="507" y="136"/>
                    <a:pt x="507" y="136"/>
                  </a:cubicBezTo>
                  <a:cubicBezTo>
                    <a:pt x="511" y="129"/>
                    <a:pt x="511" y="129"/>
                    <a:pt x="511" y="129"/>
                  </a:cubicBezTo>
                  <a:cubicBezTo>
                    <a:pt x="514" y="124"/>
                    <a:pt x="518" y="119"/>
                    <a:pt x="522" y="115"/>
                  </a:cubicBezTo>
                  <a:cubicBezTo>
                    <a:pt x="536" y="101"/>
                    <a:pt x="554" y="93"/>
                    <a:pt x="573" y="93"/>
                  </a:cubicBezTo>
                  <a:cubicBezTo>
                    <a:pt x="592" y="93"/>
                    <a:pt x="611" y="101"/>
                    <a:pt x="624" y="115"/>
                  </a:cubicBezTo>
                  <a:cubicBezTo>
                    <a:pt x="652" y="143"/>
                    <a:pt x="652" y="189"/>
                    <a:pt x="624" y="217"/>
                  </a:cubicBezTo>
                  <a:cubicBezTo>
                    <a:pt x="620" y="221"/>
                    <a:pt x="615" y="225"/>
                    <a:pt x="610" y="228"/>
                  </a:cubicBezTo>
                  <a:cubicBezTo>
                    <a:pt x="603" y="232"/>
                    <a:pt x="603" y="232"/>
                    <a:pt x="603" y="232"/>
                  </a:cubicBezTo>
                  <a:cubicBezTo>
                    <a:pt x="739" y="368"/>
                    <a:pt x="739" y="368"/>
                    <a:pt x="739" y="368"/>
                  </a:cubicBezTo>
                  <a:cubicBezTo>
                    <a:pt x="601" y="505"/>
                    <a:pt x="601" y="505"/>
                    <a:pt x="601" y="505"/>
                  </a:cubicBezTo>
                  <a:cubicBezTo>
                    <a:pt x="608" y="509"/>
                    <a:pt x="608" y="509"/>
                    <a:pt x="608" y="509"/>
                  </a:cubicBezTo>
                  <a:cubicBezTo>
                    <a:pt x="614" y="512"/>
                    <a:pt x="619" y="516"/>
                    <a:pt x="624" y="521"/>
                  </a:cubicBezTo>
                  <a:cubicBezTo>
                    <a:pt x="652" y="549"/>
                    <a:pt x="652" y="595"/>
                    <a:pt x="624" y="623"/>
                  </a:cubicBezTo>
                  <a:cubicBezTo>
                    <a:pt x="610" y="637"/>
                    <a:pt x="592" y="644"/>
                    <a:pt x="572" y="644"/>
                  </a:cubicBezTo>
                  <a:cubicBezTo>
                    <a:pt x="553" y="644"/>
                    <a:pt x="535" y="637"/>
                    <a:pt x="521" y="623"/>
                  </a:cubicBezTo>
                  <a:cubicBezTo>
                    <a:pt x="517" y="619"/>
                    <a:pt x="513" y="613"/>
                    <a:pt x="509" y="607"/>
                  </a:cubicBezTo>
                  <a:cubicBezTo>
                    <a:pt x="506" y="601"/>
                    <a:pt x="506" y="601"/>
                    <a:pt x="506" y="601"/>
                  </a:cubicBezTo>
                  <a:cubicBezTo>
                    <a:pt x="368" y="738"/>
                    <a:pt x="368" y="738"/>
                    <a:pt x="368" y="738"/>
                  </a:cubicBezTo>
                  <a:lnTo>
                    <a:pt x="226" y="59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2BBB9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12" y="328"/>
              <a:ext cx="3656" cy="3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13"/>
            <p:cNvSpPr/>
            <p:nvPr/>
          </p:nvSpPr>
          <p:spPr bwMode="auto">
            <a:xfrm>
              <a:off x="4506" y="1265"/>
              <a:ext cx="911" cy="384"/>
            </a:xfrm>
            <a:custGeom>
              <a:avLst/>
              <a:gdLst>
                <a:gd name="T0" fmla="*/ 385 w 385"/>
                <a:gd name="T1" fmla="*/ 143 h 162"/>
                <a:gd name="T2" fmla="*/ 371 w 385"/>
                <a:gd name="T3" fmla="*/ 123 h 162"/>
                <a:gd name="T4" fmla="*/ 260 w 385"/>
                <a:gd name="T5" fmla="*/ 123 h 162"/>
                <a:gd name="T6" fmla="*/ 249 w 385"/>
                <a:gd name="T7" fmla="*/ 137 h 162"/>
                <a:gd name="T8" fmla="*/ 113 w 385"/>
                <a:gd name="T9" fmla="*/ 0 h 162"/>
                <a:gd name="T10" fmla="*/ 0 w 385"/>
                <a:gd name="T11" fmla="*/ 113 h 162"/>
                <a:gd name="T12" fmla="*/ 27 w 385"/>
                <a:gd name="T13" fmla="*/ 162 h 162"/>
                <a:gd name="T14" fmla="*/ 385 w 385"/>
                <a:gd name="T15" fmla="*/ 14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162">
                  <a:moveTo>
                    <a:pt x="385" y="143"/>
                  </a:moveTo>
                  <a:cubicBezTo>
                    <a:pt x="382" y="136"/>
                    <a:pt x="377" y="129"/>
                    <a:pt x="371" y="123"/>
                  </a:cubicBezTo>
                  <a:cubicBezTo>
                    <a:pt x="340" y="92"/>
                    <a:pt x="291" y="92"/>
                    <a:pt x="260" y="123"/>
                  </a:cubicBezTo>
                  <a:cubicBezTo>
                    <a:pt x="256" y="127"/>
                    <a:pt x="252" y="132"/>
                    <a:pt x="249" y="137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4" y="127"/>
                    <a:pt x="22" y="144"/>
                    <a:pt x="27" y="162"/>
                  </a:cubicBezTo>
                  <a:cubicBezTo>
                    <a:pt x="137" y="148"/>
                    <a:pt x="256" y="141"/>
                    <a:pt x="385" y="143"/>
                  </a:cubicBezTo>
                  <a:close/>
                </a:path>
              </a:pathLst>
            </a:custGeom>
            <a:solidFill>
              <a:srgbClr val="FFFFFF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15"/>
            <p:cNvSpPr/>
            <p:nvPr/>
          </p:nvSpPr>
          <p:spPr bwMode="auto">
            <a:xfrm>
              <a:off x="2014" y="1265"/>
              <a:ext cx="1579" cy="1229"/>
            </a:xfrm>
            <a:custGeom>
              <a:avLst/>
              <a:gdLst>
                <a:gd name="T0" fmla="*/ 621 w 667"/>
                <a:gd name="T1" fmla="*/ 242 h 519"/>
                <a:gd name="T2" fmla="*/ 637 w 667"/>
                <a:gd name="T3" fmla="*/ 230 h 519"/>
                <a:gd name="T4" fmla="*/ 637 w 667"/>
                <a:gd name="T5" fmla="*/ 119 h 519"/>
                <a:gd name="T6" fmla="*/ 526 w 667"/>
                <a:gd name="T7" fmla="*/ 119 h 519"/>
                <a:gd name="T8" fmla="*/ 514 w 667"/>
                <a:gd name="T9" fmla="*/ 135 h 519"/>
                <a:gd name="T10" fmla="*/ 494 w 667"/>
                <a:gd name="T11" fmla="*/ 115 h 519"/>
                <a:gd name="T12" fmla="*/ 379 w 667"/>
                <a:gd name="T13" fmla="*/ 0 h 519"/>
                <a:gd name="T14" fmla="*/ 239 w 667"/>
                <a:gd name="T15" fmla="*/ 140 h 519"/>
                <a:gd name="T16" fmla="*/ 223 w 667"/>
                <a:gd name="T17" fmla="*/ 117 h 519"/>
                <a:gd name="T18" fmla="*/ 113 w 667"/>
                <a:gd name="T19" fmla="*/ 117 h 519"/>
                <a:gd name="T20" fmla="*/ 113 w 667"/>
                <a:gd name="T21" fmla="*/ 228 h 519"/>
                <a:gd name="T22" fmla="*/ 136 w 667"/>
                <a:gd name="T23" fmla="*/ 244 h 519"/>
                <a:gd name="T24" fmla="*/ 0 w 667"/>
                <a:gd name="T25" fmla="*/ 379 h 519"/>
                <a:gd name="T26" fmla="*/ 139 w 667"/>
                <a:gd name="T27" fmla="*/ 519 h 519"/>
                <a:gd name="T28" fmla="*/ 139 w 667"/>
                <a:gd name="T29" fmla="*/ 519 h 519"/>
                <a:gd name="T30" fmla="*/ 139 w 667"/>
                <a:gd name="T31" fmla="*/ 519 h 519"/>
                <a:gd name="T32" fmla="*/ 641 w 667"/>
                <a:gd name="T33" fmla="*/ 262 h 519"/>
                <a:gd name="T34" fmla="*/ 639 w 667"/>
                <a:gd name="T35" fmla="*/ 260 h 519"/>
                <a:gd name="T36" fmla="*/ 621 w 667"/>
                <a:gd name="T37" fmla="*/ 242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7" h="519">
                  <a:moveTo>
                    <a:pt x="621" y="242"/>
                  </a:moveTo>
                  <a:cubicBezTo>
                    <a:pt x="626" y="239"/>
                    <a:pt x="632" y="235"/>
                    <a:pt x="637" y="230"/>
                  </a:cubicBezTo>
                  <a:cubicBezTo>
                    <a:pt x="667" y="199"/>
                    <a:pt x="667" y="150"/>
                    <a:pt x="637" y="119"/>
                  </a:cubicBezTo>
                  <a:cubicBezTo>
                    <a:pt x="606" y="89"/>
                    <a:pt x="556" y="89"/>
                    <a:pt x="526" y="119"/>
                  </a:cubicBezTo>
                  <a:cubicBezTo>
                    <a:pt x="521" y="124"/>
                    <a:pt x="517" y="129"/>
                    <a:pt x="514" y="135"/>
                  </a:cubicBezTo>
                  <a:cubicBezTo>
                    <a:pt x="494" y="115"/>
                    <a:pt x="494" y="115"/>
                    <a:pt x="494" y="115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5" y="132"/>
                    <a:pt x="230" y="124"/>
                    <a:pt x="223" y="117"/>
                  </a:cubicBezTo>
                  <a:cubicBezTo>
                    <a:pt x="193" y="87"/>
                    <a:pt x="143" y="87"/>
                    <a:pt x="113" y="117"/>
                  </a:cubicBezTo>
                  <a:cubicBezTo>
                    <a:pt x="82" y="148"/>
                    <a:pt x="82" y="197"/>
                    <a:pt x="113" y="228"/>
                  </a:cubicBezTo>
                  <a:cubicBezTo>
                    <a:pt x="119" y="235"/>
                    <a:pt x="127" y="240"/>
                    <a:pt x="136" y="24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139" y="519"/>
                    <a:pt x="139" y="519"/>
                    <a:pt x="139" y="519"/>
                  </a:cubicBezTo>
                  <a:cubicBezTo>
                    <a:pt x="139" y="519"/>
                    <a:pt x="139" y="519"/>
                    <a:pt x="139" y="519"/>
                  </a:cubicBezTo>
                  <a:cubicBezTo>
                    <a:pt x="139" y="519"/>
                    <a:pt x="139" y="519"/>
                    <a:pt x="139" y="519"/>
                  </a:cubicBezTo>
                  <a:cubicBezTo>
                    <a:pt x="237" y="435"/>
                    <a:pt x="442" y="314"/>
                    <a:pt x="641" y="262"/>
                  </a:cubicBezTo>
                  <a:cubicBezTo>
                    <a:pt x="639" y="260"/>
                    <a:pt x="639" y="260"/>
                    <a:pt x="639" y="260"/>
                  </a:cubicBezTo>
                  <a:lnTo>
                    <a:pt x="621" y="242"/>
                  </a:lnTo>
                  <a:close/>
                </a:path>
              </a:pathLst>
            </a:custGeom>
            <a:solidFill>
              <a:srgbClr val="FFFFFF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93" name="Straight Connector 30"/>
          <p:cNvCxnSpPr/>
          <p:nvPr/>
        </p:nvCxnSpPr>
        <p:spPr>
          <a:xfrm>
            <a:off x="6875652" y="2142116"/>
            <a:ext cx="865181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31"/>
          <p:cNvCxnSpPr/>
          <p:nvPr/>
        </p:nvCxnSpPr>
        <p:spPr>
          <a:xfrm>
            <a:off x="7723728" y="4304427"/>
            <a:ext cx="865181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38"/>
          <p:cNvCxnSpPr/>
          <p:nvPr/>
        </p:nvCxnSpPr>
        <p:spPr>
          <a:xfrm flipH="1">
            <a:off x="3618395" y="3254260"/>
            <a:ext cx="865181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5516228" y="2772590"/>
            <a:ext cx="114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4685258" y="3638687"/>
            <a:ext cx="114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385790" y="3638687"/>
            <a:ext cx="114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830820" y="2172335"/>
            <a:ext cx="247904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老人对电商软件、打车软件等依托数字支付难以接受，习惯性地用现金支付。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7973060" y="1804670"/>
            <a:ext cx="2004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支付方式不习惯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104505" y="4615180"/>
            <a:ext cx="27152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老人接收新事物能力偏弱对智能设备有些许畏惧。比如害怕手机或者设备损坏，害怕银行的钱被转走等安全性问题。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8651240" y="3965575"/>
            <a:ext cx="2168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心理保守，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接受新事物的能力差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1414780" y="3331210"/>
            <a:ext cx="294449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接触过互联网或接触时间短，对网络上东西不了解；不能正确使用智能手机；即时会使用智能手机也可能会因为网络等问题，而无法操作。在一项调查中发现，超过七成的手机打车软件使用者年龄在35岁以下，其中，25～35岁最多，占了57%，但50岁以上的使用者只占1%，这正是说明了老人不会用，不愿用手机软件打车。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2535475" y="2955942"/>
            <a:ext cx="106581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文化低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20965" y="379754"/>
            <a:ext cx="717550" cy="717550"/>
            <a:chOff x="5276850" y="1310482"/>
            <a:chExt cx="1638300" cy="1638300"/>
          </a:xfrm>
        </p:grpSpPr>
        <p:grpSp>
          <p:nvGrpSpPr>
            <p:cNvPr id="37" name="组合 36"/>
            <p:cNvGrpSpPr/>
            <p:nvPr/>
          </p:nvGrpSpPr>
          <p:grpSpPr>
            <a:xfrm>
              <a:off x="5276850" y="1310482"/>
              <a:ext cx="1638300" cy="1638300"/>
              <a:chOff x="4704555" y="1785938"/>
              <a:chExt cx="2782888" cy="278288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704555" y="1785938"/>
                <a:ext cx="2782888" cy="2782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27" y="2015510"/>
                <a:ext cx="2323745" cy="2323745"/>
              </a:xfrm>
              <a:prstGeom prst="rect">
                <a:avLst/>
              </a:prstGeom>
              <a:solidFill>
                <a:srgbClr val="089D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5344425" y="1527643"/>
              <a:ext cx="1503149" cy="11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4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834866" y="353244"/>
            <a:ext cx="1783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银发人群的特点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820965" y="379754"/>
            <a:ext cx="717550" cy="717550"/>
            <a:chOff x="5276850" y="1310482"/>
            <a:chExt cx="1638300" cy="1638300"/>
          </a:xfrm>
        </p:grpSpPr>
        <p:grpSp>
          <p:nvGrpSpPr>
            <p:cNvPr id="32" name="组合 31"/>
            <p:cNvGrpSpPr/>
            <p:nvPr/>
          </p:nvGrpSpPr>
          <p:grpSpPr>
            <a:xfrm>
              <a:off x="5276850" y="1310482"/>
              <a:ext cx="1638300" cy="1638300"/>
              <a:chOff x="4704555" y="1785938"/>
              <a:chExt cx="2782888" cy="278288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704555" y="1785938"/>
                <a:ext cx="2782888" cy="2782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934127" y="2015510"/>
                <a:ext cx="2323745" cy="2323745"/>
              </a:xfrm>
              <a:prstGeom prst="rect">
                <a:avLst/>
              </a:prstGeom>
              <a:solidFill>
                <a:srgbClr val="089D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5344425" y="1527643"/>
              <a:ext cx="1503149" cy="11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4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782579" y="552174"/>
            <a:ext cx="49599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打车方式的特点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Group 17"/>
          <p:cNvGrpSpPr/>
          <p:nvPr/>
        </p:nvGrpSpPr>
        <p:grpSpPr>
          <a:xfrm>
            <a:off x="4705587" y="2568861"/>
            <a:ext cx="160910" cy="160910"/>
            <a:chOff x="4705587" y="2597986"/>
            <a:chExt cx="160910" cy="160910"/>
          </a:xfrm>
          <a:solidFill>
            <a:schemeClr val="bg1"/>
          </a:solidFill>
        </p:grpSpPr>
        <p:sp>
          <p:nvSpPr>
            <p:cNvPr id="39" name="Freeform 108"/>
            <p:cNvSpPr/>
            <p:nvPr/>
          </p:nvSpPr>
          <p:spPr bwMode="auto">
            <a:xfrm>
              <a:off x="4705587" y="2597986"/>
              <a:ext cx="160910" cy="160910"/>
            </a:xfrm>
            <a:custGeom>
              <a:avLst/>
              <a:gdLst>
                <a:gd name="T0" fmla="*/ 220 w 220"/>
                <a:gd name="T1" fmla="*/ 220 h 220"/>
                <a:gd name="T2" fmla="*/ 0 w 220"/>
                <a:gd name="T3" fmla="*/ 112 h 220"/>
                <a:gd name="T4" fmla="*/ 220 w 220"/>
                <a:gd name="T5" fmla="*/ 0 h 220"/>
                <a:gd name="T6" fmla="*/ 220 w 220"/>
                <a:gd name="T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220">
                  <a:moveTo>
                    <a:pt x="220" y="220"/>
                  </a:moveTo>
                  <a:lnTo>
                    <a:pt x="0" y="112"/>
                  </a:lnTo>
                  <a:lnTo>
                    <a:pt x="220" y="0"/>
                  </a:lnTo>
                  <a:lnTo>
                    <a:pt x="220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09"/>
            <p:cNvSpPr/>
            <p:nvPr/>
          </p:nvSpPr>
          <p:spPr bwMode="auto">
            <a:xfrm>
              <a:off x="4705587" y="2597986"/>
              <a:ext cx="160910" cy="160910"/>
            </a:xfrm>
            <a:custGeom>
              <a:avLst/>
              <a:gdLst>
                <a:gd name="T0" fmla="*/ 220 w 220"/>
                <a:gd name="T1" fmla="*/ 220 h 220"/>
                <a:gd name="T2" fmla="*/ 0 w 220"/>
                <a:gd name="T3" fmla="*/ 112 h 220"/>
                <a:gd name="T4" fmla="*/ 220 w 220"/>
                <a:gd name="T5" fmla="*/ 0 h 220"/>
                <a:gd name="T6" fmla="*/ 220 w 220"/>
                <a:gd name="T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220">
                  <a:moveTo>
                    <a:pt x="220" y="220"/>
                  </a:moveTo>
                  <a:lnTo>
                    <a:pt x="0" y="112"/>
                  </a:lnTo>
                  <a:lnTo>
                    <a:pt x="220" y="0"/>
                  </a:lnTo>
                  <a:lnTo>
                    <a:pt x="220" y="22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10"/>
            <p:cNvSpPr/>
            <p:nvPr/>
          </p:nvSpPr>
          <p:spPr bwMode="auto">
            <a:xfrm>
              <a:off x="4705587" y="2679904"/>
              <a:ext cx="160910" cy="78992"/>
            </a:xfrm>
            <a:custGeom>
              <a:avLst/>
              <a:gdLst>
                <a:gd name="T0" fmla="*/ 220 w 220"/>
                <a:gd name="T1" fmla="*/ 0 h 108"/>
                <a:gd name="T2" fmla="*/ 0 w 220"/>
                <a:gd name="T3" fmla="*/ 0 h 108"/>
                <a:gd name="T4" fmla="*/ 220 w 220"/>
                <a:gd name="T5" fmla="*/ 108 h 108"/>
                <a:gd name="T6" fmla="*/ 220 w 220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108">
                  <a:moveTo>
                    <a:pt x="220" y="0"/>
                  </a:moveTo>
                  <a:lnTo>
                    <a:pt x="0" y="0"/>
                  </a:lnTo>
                  <a:lnTo>
                    <a:pt x="220" y="108"/>
                  </a:lnTo>
                  <a:lnTo>
                    <a:pt x="2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11"/>
            <p:cNvSpPr/>
            <p:nvPr/>
          </p:nvSpPr>
          <p:spPr bwMode="auto">
            <a:xfrm>
              <a:off x="4705587" y="2679904"/>
              <a:ext cx="160910" cy="78992"/>
            </a:xfrm>
            <a:custGeom>
              <a:avLst/>
              <a:gdLst>
                <a:gd name="T0" fmla="*/ 220 w 220"/>
                <a:gd name="T1" fmla="*/ 0 h 108"/>
                <a:gd name="T2" fmla="*/ 0 w 220"/>
                <a:gd name="T3" fmla="*/ 0 h 108"/>
                <a:gd name="T4" fmla="*/ 220 w 220"/>
                <a:gd name="T5" fmla="*/ 108 h 108"/>
                <a:gd name="T6" fmla="*/ 220 w 220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108">
                  <a:moveTo>
                    <a:pt x="220" y="0"/>
                  </a:moveTo>
                  <a:lnTo>
                    <a:pt x="0" y="0"/>
                  </a:lnTo>
                  <a:lnTo>
                    <a:pt x="220" y="108"/>
                  </a:lnTo>
                  <a:lnTo>
                    <a:pt x="2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3" name="Group 22"/>
          <p:cNvGrpSpPr/>
          <p:nvPr/>
        </p:nvGrpSpPr>
        <p:grpSpPr>
          <a:xfrm>
            <a:off x="4880394" y="5079064"/>
            <a:ext cx="160910" cy="160911"/>
            <a:chOff x="4880394" y="5108189"/>
            <a:chExt cx="160910" cy="160911"/>
          </a:xfrm>
          <a:solidFill>
            <a:schemeClr val="bg1"/>
          </a:solidFill>
        </p:grpSpPr>
        <p:sp>
          <p:nvSpPr>
            <p:cNvPr id="44" name="Freeform 112"/>
            <p:cNvSpPr/>
            <p:nvPr/>
          </p:nvSpPr>
          <p:spPr bwMode="auto">
            <a:xfrm>
              <a:off x="4880394" y="5108189"/>
              <a:ext cx="160910" cy="160910"/>
            </a:xfrm>
            <a:custGeom>
              <a:avLst/>
              <a:gdLst>
                <a:gd name="T0" fmla="*/ 220 w 220"/>
                <a:gd name="T1" fmla="*/ 220 h 220"/>
                <a:gd name="T2" fmla="*/ 0 w 220"/>
                <a:gd name="T3" fmla="*/ 111 h 220"/>
                <a:gd name="T4" fmla="*/ 220 w 220"/>
                <a:gd name="T5" fmla="*/ 0 h 220"/>
                <a:gd name="T6" fmla="*/ 220 w 220"/>
                <a:gd name="T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220">
                  <a:moveTo>
                    <a:pt x="220" y="220"/>
                  </a:moveTo>
                  <a:lnTo>
                    <a:pt x="0" y="111"/>
                  </a:lnTo>
                  <a:lnTo>
                    <a:pt x="220" y="0"/>
                  </a:lnTo>
                  <a:lnTo>
                    <a:pt x="220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13"/>
            <p:cNvSpPr/>
            <p:nvPr/>
          </p:nvSpPr>
          <p:spPr bwMode="auto">
            <a:xfrm>
              <a:off x="4880394" y="5108189"/>
              <a:ext cx="160910" cy="160910"/>
            </a:xfrm>
            <a:custGeom>
              <a:avLst/>
              <a:gdLst>
                <a:gd name="T0" fmla="*/ 220 w 220"/>
                <a:gd name="T1" fmla="*/ 220 h 220"/>
                <a:gd name="T2" fmla="*/ 0 w 220"/>
                <a:gd name="T3" fmla="*/ 111 h 220"/>
                <a:gd name="T4" fmla="*/ 220 w 220"/>
                <a:gd name="T5" fmla="*/ 0 h 220"/>
                <a:gd name="T6" fmla="*/ 220 w 220"/>
                <a:gd name="T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220">
                  <a:moveTo>
                    <a:pt x="220" y="220"/>
                  </a:moveTo>
                  <a:lnTo>
                    <a:pt x="0" y="111"/>
                  </a:lnTo>
                  <a:lnTo>
                    <a:pt x="220" y="0"/>
                  </a:lnTo>
                  <a:lnTo>
                    <a:pt x="220" y="2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14"/>
            <p:cNvSpPr/>
            <p:nvPr/>
          </p:nvSpPr>
          <p:spPr bwMode="auto">
            <a:xfrm>
              <a:off x="4880394" y="5189376"/>
              <a:ext cx="160910" cy="79724"/>
            </a:xfrm>
            <a:custGeom>
              <a:avLst/>
              <a:gdLst>
                <a:gd name="T0" fmla="*/ 220 w 220"/>
                <a:gd name="T1" fmla="*/ 0 h 109"/>
                <a:gd name="T2" fmla="*/ 0 w 220"/>
                <a:gd name="T3" fmla="*/ 0 h 109"/>
                <a:gd name="T4" fmla="*/ 220 w 220"/>
                <a:gd name="T5" fmla="*/ 109 h 109"/>
                <a:gd name="T6" fmla="*/ 220 w 220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109">
                  <a:moveTo>
                    <a:pt x="220" y="0"/>
                  </a:moveTo>
                  <a:lnTo>
                    <a:pt x="0" y="0"/>
                  </a:lnTo>
                  <a:lnTo>
                    <a:pt x="220" y="109"/>
                  </a:lnTo>
                  <a:lnTo>
                    <a:pt x="2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15"/>
            <p:cNvSpPr/>
            <p:nvPr/>
          </p:nvSpPr>
          <p:spPr bwMode="auto">
            <a:xfrm>
              <a:off x="4880394" y="5189376"/>
              <a:ext cx="160910" cy="79724"/>
            </a:xfrm>
            <a:custGeom>
              <a:avLst/>
              <a:gdLst>
                <a:gd name="T0" fmla="*/ 220 w 220"/>
                <a:gd name="T1" fmla="*/ 0 h 109"/>
                <a:gd name="T2" fmla="*/ 0 w 220"/>
                <a:gd name="T3" fmla="*/ 0 h 109"/>
                <a:gd name="T4" fmla="*/ 220 w 220"/>
                <a:gd name="T5" fmla="*/ 109 h 109"/>
                <a:gd name="T6" fmla="*/ 220 w 220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109">
                  <a:moveTo>
                    <a:pt x="220" y="0"/>
                  </a:moveTo>
                  <a:lnTo>
                    <a:pt x="0" y="0"/>
                  </a:lnTo>
                  <a:lnTo>
                    <a:pt x="220" y="109"/>
                  </a:lnTo>
                  <a:lnTo>
                    <a:pt x="2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8" name="Group 27"/>
          <p:cNvGrpSpPr/>
          <p:nvPr/>
        </p:nvGrpSpPr>
        <p:grpSpPr>
          <a:xfrm>
            <a:off x="7256750" y="2538141"/>
            <a:ext cx="160910" cy="160911"/>
            <a:chOff x="7256750" y="2567266"/>
            <a:chExt cx="160910" cy="160911"/>
          </a:xfrm>
          <a:solidFill>
            <a:schemeClr val="bg1"/>
          </a:solidFill>
        </p:grpSpPr>
        <p:sp>
          <p:nvSpPr>
            <p:cNvPr id="49" name="Freeform 116"/>
            <p:cNvSpPr/>
            <p:nvPr/>
          </p:nvSpPr>
          <p:spPr bwMode="auto">
            <a:xfrm>
              <a:off x="7256750" y="2567266"/>
              <a:ext cx="160910" cy="160910"/>
            </a:xfrm>
            <a:custGeom>
              <a:avLst/>
              <a:gdLst>
                <a:gd name="T0" fmla="*/ 0 w 220"/>
                <a:gd name="T1" fmla="*/ 220 h 220"/>
                <a:gd name="T2" fmla="*/ 220 w 220"/>
                <a:gd name="T3" fmla="*/ 111 h 220"/>
                <a:gd name="T4" fmla="*/ 0 w 220"/>
                <a:gd name="T5" fmla="*/ 0 h 220"/>
                <a:gd name="T6" fmla="*/ 0 w 220"/>
                <a:gd name="T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220">
                  <a:moveTo>
                    <a:pt x="0" y="220"/>
                  </a:moveTo>
                  <a:lnTo>
                    <a:pt x="220" y="111"/>
                  </a:lnTo>
                  <a:lnTo>
                    <a:pt x="0" y="0"/>
                  </a:lnTo>
                  <a:lnTo>
                    <a:pt x="0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17"/>
            <p:cNvSpPr/>
            <p:nvPr/>
          </p:nvSpPr>
          <p:spPr bwMode="auto">
            <a:xfrm>
              <a:off x="7256750" y="2567266"/>
              <a:ext cx="160910" cy="160910"/>
            </a:xfrm>
            <a:custGeom>
              <a:avLst/>
              <a:gdLst>
                <a:gd name="T0" fmla="*/ 0 w 220"/>
                <a:gd name="T1" fmla="*/ 220 h 220"/>
                <a:gd name="T2" fmla="*/ 220 w 220"/>
                <a:gd name="T3" fmla="*/ 111 h 220"/>
                <a:gd name="T4" fmla="*/ 0 w 220"/>
                <a:gd name="T5" fmla="*/ 0 h 220"/>
                <a:gd name="T6" fmla="*/ 0 w 220"/>
                <a:gd name="T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220">
                  <a:moveTo>
                    <a:pt x="0" y="220"/>
                  </a:moveTo>
                  <a:lnTo>
                    <a:pt x="220" y="111"/>
                  </a:lnTo>
                  <a:lnTo>
                    <a:pt x="0" y="0"/>
                  </a:lnTo>
                  <a:lnTo>
                    <a:pt x="0" y="2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7256750" y="2648453"/>
              <a:ext cx="160910" cy="79724"/>
            </a:xfrm>
            <a:custGeom>
              <a:avLst/>
              <a:gdLst>
                <a:gd name="T0" fmla="*/ 220 w 220"/>
                <a:gd name="T1" fmla="*/ 0 h 109"/>
                <a:gd name="T2" fmla="*/ 0 w 220"/>
                <a:gd name="T3" fmla="*/ 0 h 109"/>
                <a:gd name="T4" fmla="*/ 0 w 220"/>
                <a:gd name="T5" fmla="*/ 109 h 109"/>
                <a:gd name="T6" fmla="*/ 220 w 220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109">
                  <a:moveTo>
                    <a:pt x="220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2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19"/>
            <p:cNvSpPr/>
            <p:nvPr/>
          </p:nvSpPr>
          <p:spPr bwMode="auto">
            <a:xfrm>
              <a:off x="7256750" y="2648453"/>
              <a:ext cx="160910" cy="79724"/>
            </a:xfrm>
            <a:custGeom>
              <a:avLst/>
              <a:gdLst>
                <a:gd name="T0" fmla="*/ 220 w 220"/>
                <a:gd name="T1" fmla="*/ 0 h 109"/>
                <a:gd name="T2" fmla="*/ 0 w 220"/>
                <a:gd name="T3" fmla="*/ 0 h 109"/>
                <a:gd name="T4" fmla="*/ 0 w 220"/>
                <a:gd name="T5" fmla="*/ 109 h 109"/>
                <a:gd name="T6" fmla="*/ 220 w 220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109">
                  <a:moveTo>
                    <a:pt x="220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2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7" name="Group 32"/>
          <p:cNvGrpSpPr/>
          <p:nvPr/>
        </p:nvGrpSpPr>
        <p:grpSpPr>
          <a:xfrm>
            <a:off x="7152889" y="5024940"/>
            <a:ext cx="159448" cy="160910"/>
            <a:chOff x="7152889" y="5054065"/>
            <a:chExt cx="159448" cy="160910"/>
          </a:xfrm>
          <a:solidFill>
            <a:schemeClr val="bg1"/>
          </a:solidFill>
        </p:grpSpPr>
        <p:sp>
          <p:nvSpPr>
            <p:cNvPr id="59" name="Freeform 120"/>
            <p:cNvSpPr/>
            <p:nvPr/>
          </p:nvSpPr>
          <p:spPr bwMode="auto">
            <a:xfrm>
              <a:off x="7152889" y="5054065"/>
              <a:ext cx="159448" cy="160910"/>
            </a:xfrm>
            <a:custGeom>
              <a:avLst/>
              <a:gdLst>
                <a:gd name="T0" fmla="*/ 0 w 218"/>
                <a:gd name="T1" fmla="*/ 220 h 220"/>
                <a:gd name="T2" fmla="*/ 218 w 218"/>
                <a:gd name="T3" fmla="*/ 109 h 220"/>
                <a:gd name="T4" fmla="*/ 0 w 218"/>
                <a:gd name="T5" fmla="*/ 0 h 220"/>
                <a:gd name="T6" fmla="*/ 0 w 218"/>
                <a:gd name="T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8" h="220">
                  <a:moveTo>
                    <a:pt x="0" y="220"/>
                  </a:moveTo>
                  <a:lnTo>
                    <a:pt x="218" y="109"/>
                  </a:lnTo>
                  <a:lnTo>
                    <a:pt x="0" y="0"/>
                  </a:lnTo>
                  <a:lnTo>
                    <a:pt x="0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7152889" y="5054065"/>
              <a:ext cx="159448" cy="160910"/>
            </a:xfrm>
            <a:custGeom>
              <a:avLst/>
              <a:gdLst>
                <a:gd name="T0" fmla="*/ 0 w 218"/>
                <a:gd name="T1" fmla="*/ 220 h 220"/>
                <a:gd name="T2" fmla="*/ 218 w 218"/>
                <a:gd name="T3" fmla="*/ 109 h 220"/>
                <a:gd name="T4" fmla="*/ 0 w 218"/>
                <a:gd name="T5" fmla="*/ 0 h 220"/>
                <a:gd name="T6" fmla="*/ 0 w 218"/>
                <a:gd name="T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8" h="220">
                  <a:moveTo>
                    <a:pt x="0" y="220"/>
                  </a:moveTo>
                  <a:lnTo>
                    <a:pt x="218" y="109"/>
                  </a:lnTo>
                  <a:lnTo>
                    <a:pt x="0" y="0"/>
                  </a:lnTo>
                  <a:lnTo>
                    <a:pt x="0" y="2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22"/>
            <p:cNvSpPr/>
            <p:nvPr/>
          </p:nvSpPr>
          <p:spPr bwMode="auto">
            <a:xfrm>
              <a:off x="7152889" y="5133788"/>
              <a:ext cx="159448" cy="81187"/>
            </a:xfrm>
            <a:custGeom>
              <a:avLst/>
              <a:gdLst>
                <a:gd name="T0" fmla="*/ 218 w 218"/>
                <a:gd name="T1" fmla="*/ 0 h 111"/>
                <a:gd name="T2" fmla="*/ 0 w 218"/>
                <a:gd name="T3" fmla="*/ 0 h 111"/>
                <a:gd name="T4" fmla="*/ 0 w 218"/>
                <a:gd name="T5" fmla="*/ 111 h 111"/>
                <a:gd name="T6" fmla="*/ 218 w 218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8" h="111">
                  <a:moveTo>
                    <a:pt x="218" y="0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23"/>
            <p:cNvSpPr/>
            <p:nvPr/>
          </p:nvSpPr>
          <p:spPr bwMode="auto">
            <a:xfrm>
              <a:off x="7152889" y="5133788"/>
              <a:ext cx="159448" cy="81187"/>
            </a:xfrm>
            <a:custGeom>
              <a:avLst/>
              <a:gdLst>
                <a:gd name="T0" fmla="*/ 218 w 218"/>
                <a:gd name="T1" fmla="*/ 0 h 111"/>
                <a:gd name="T2" fmla="*/ 0 w 218"/>
                <a:gd name="T3" fmla="*/ 0 h 111"/>
                <a:gd name="T4" fmla="*/ 0 w 218"/>
                <a:gd name="T5" fmla="*/ 111 h 111"/>
                <a:gd name="T6" fmla="*/ 218 w 218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8" h="111">
                  <a:moveTo>
                    <a:pt x="218" y="0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21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5" name="Freeform 95"/>
          <p:cNvSpPr/>
          <p:nvPr/>
        </p:nvSpPr>
        <p:spPr bwMode="auto">
          <a:xfrm>
            <a:off x="5700306" y="3816648"/>
            <a:ext cx="1912641" cy="1505976"/>
          </a:xfrm>
          <a:custGeom>
            <a:avLst/>
            <a:gdLst>
              <a:gd name="T0" fmla="*/ 771 w 1105"/>
              <a:gd name="T1" fmla="*/ 0 h 870"/>
              <a:gd name="T2" fmla="*/ 792 w 1105"/>
              <a:gd name="T3" fmla="*/ 79 h 870"/>
              <a:gd name="T4" fmla="*/ 635 w 1105"/>
              <a:gd name="T5" fmla="*/ 236 h 870"/>
              <a:gd name="T6" fmla="*/ 478 w 1105"/>
              <a:gd name="T7" fmla="*/ 79 h 870"/>
              <a:gd name="T8" fmla="*/ 499 w 1105"/>
              <a:gd name="T9" fmla="*/ 0 h 870"/>
              <a:gd name="T10" fmla="*/ 235 w 1105"/>
              <a:gd name="T11" fmla="*/ 0 h 870"/>
              <a:gd name="T12" fmla="*/ 235 w 1105"/>
              <a:gd name="T13" fmla="*/ 311 h 870"/>
              <a:gd name="T14" fmla="*/ 140 w 1105"/>
              <a:gd name="T15" fmla="*/ 273 h 870"/>
              <a:gd name="T16" fmla="*/ 0 w 1105"/>
              <a:gd name="T17" fmla="*/ 413 h 870"/>
              <a:gd name="T18" fmla="*/ 140 w 1105"/>
              <a:gd name="T19" fmla="*/ 552 h 870"/>
              <a:gd name="T20" fmla="*/ 235 w 1105"/>
              <a:gd name="T21" fmla="*/ 514 h 870"/>
              <a:gd name="T22" fmla="*/ 235 w 1105"/>
              <a:gd name="T23" fmla="*/ 870 h 870"/>
              <a:gd name="T24" fmla="*/ 1105 w 1105"/>
              <a:gd name="T25" fmla="*/ 0 h 870"/>
              <a:gd name="T26" fmla="*/ 771 w 1105"/>
              <a:gd name="T27" fmla="*/ 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5" h="870">
                <a:moveTo>
                  <a:pt x="771" y="0"/>
                </a:moveTo>
                <a:cubicBezTo>
                  <a:pt x="785" y="23"/>
                  <a:pt x="792" y="50"/>
                  <a:pt x="792" y="79"/>
                </a:cubicBezTo>
                <a:cubicBezTo>
                  <a:pt x="792" y="165"/>
                  <a:pt x="722" y="236"/>
                  <a:pt x="635" y="236"/>
                </a:cubicBezTo>
                <a:cubicBezTo>
                  <a:pt x="548" y="236"/>
                  <a:pt x="478" y="165"/>
                  <a:pt x="478" y="79"/>
                </a:cubicBezTo>
                <a:cubicBezTo>
                  <a:pt x="478" y="50"/>
                  <a:pt x="485" y="23"/>
                  <a:pt x="499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311"/>
                  <a:pt x="235" y="311"/>
                  <a:pt x="235" y="311"/>
                </a:cubicBezTo>
                <a:cubicBezTo>
                  <a:pt x="210" y="287"/>
                  <a:pt x="177" y="273"/>
                  <a:pt x="140" y="273"/>
                </a:cubicBezTo>
                <a:cubicBezTo>
                  <a:pt x="63" y="273"/>
                  <a:pt x="0" y="335"/>
                  <a:pt x="0" y="413"/>
                </a:cubicBezTo>
                <a:cubicBezTo>
                  <a:pt x="0" y="490"/>
                  <a:pt x="63" y="552"/>
                  <a:pt x="140" y="552"/>
                </a:cubicBezTo>
                <a:cubicBezTo>
                  <a:pt x="177" y="552"/>
                  <a:pt x="210" y="538"/>
                  <a:pt x="235" y="514"/>
                </a:cubicBezTo>
                <a:cubicBezTo>
                  <a:pt x="235" y="870"/>
                  <a:pt x="235" y="870"/>
                  <a:pt x="235" y="870"/>
                </a:cubicBezTo>
                <a:cubicBezTo>
                  <a:pt x="714" y="867"/>
                  <a:pt x="1102" y="479"/>
                  <a:pt x="1105" y="0"/>
                </a:cubicBezTo>
                <a:cubicBezTo>
                  <a:pt x="771" y="0"/>
                  <a:pt x="771" y="0"/>
                  <a:pt x="771" y="0"/>
                </a:cubicBezTo>
              </a:path>
            </a:pathLst>
          </a:custGeom>
          <a:solidFill>
            <a:schemeClr val="bg1"/>
          </a:solidFill>
          <a:ln w="9525">
            <a:solidFill>
              <a:srgbClr val="089DA3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66" name="Group 39"/>
          <p:cNvGrpSpPr/>
          <p:nvPr/>
        </p:nvGrpSpPr>
        <p:grpSpPr>
          <a:xfrm>
            <a:off x="6434568" y="4360717"/>
            <a:ext cx="518520" cy="519407"/>
            <a:chOff x="7275629" y="3973834"/>
            <a:chExt cx="464344" cy="465138"/>
          </a:xfrm>
          <a:solidFill>
            <a:srgbClr val="089DA3"/>
          </a:solidFill>
        </p:grpSpPr>
        <p:sp>
          <p:nvSpPr>
            <p:cNvPr id="67" name="AutoShape 37"/>
            <p:cNvSpPr/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68" name="AutoShape 38"/>
            <p:cNvSpPr/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69" name="AutoShape 39"/>
            <p:cNvSpPr/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40"/>
            <p:cNvSpPr/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1" name="AutoShape 41"/>
            <p:cNvSpPr/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2" name="AutoShape 42"/>
            <p:cNvSpPr/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4" name="Freeform 90"/>
          <p:cNvSpPr/>
          <p:nvPr/>
        </p:nvSpPr>
        <p:spPr bwMode="auto">
          <a:xfrm>
            <a:off x="4579053" y="3429000"/>
            <a:ext cx="1497199" cy="1893624"/>
          </a:xfrm>
          <a:custGeom>
            <a:avLst/>
            <a:gdLst>
              <a:gd name="T0" fmla="*/ 788 w 865"/>
              <a:gd name="T1" fmla="*/ 479 h 1094"/>
              <a:gd name="T2" fmla="*/ 865 w 865"/>
              <a:gd name="T3" fmla="*/ 500 h 1094"/>
              <a:gd name="T4" fmla="*/ 865 w 865"/>
              <a:gd name="T5" fmla="*/ 224 h 1094"/>
              <a:gd name="T6" fmla="*/ 596 w 865"/>
              <a:gd name="T7" fmla="*/ 224 h 1094"/>
              <a:gd name="T8" fmla="*/ 624 w 865"/>
              <a:gd name="T9" fmla="*/ 140 h 1094"/>
              <a:gd name="T10" fmla="*/ 484 w 865"/>
              <a:gd name="T11" fmla="*/ 0 h 1094"/>
              <a:gd name="T12" fmla="*/ 345 w 865"/>
              <a:gd name="T13" fmla="*/ 140 h 1094"/>
              <a:gd name="T14" fmla="*/ 373 w 865"/>
              <a:gd name="T15" fmla="*/ 224 h 1094"/>
              <a:gd name="T16" fmla="*/ 0 w 865"/>
              <a:gd name="T17" fmla="*/ 224 h 1094"/>
              <a:gd name="T18" fmla="*/ 865 w 865"/>
              <a:gd name="T19" fmla="*/ 1094 h 1094"/>
              <a:gd name="T20" fmla="*/ 865 w 865"/>
              <a:gd name="T21" fmla="*/ 773 h 1094"/>
              <a:gd name="T22" fmla="*/ 788 w 865"/>
              <a:gd name="T23" fmla="*/ 794 h 1094"/>
              <a:gd name="T24" fmla="*/ 630 w 865"/>
              <a:gd name="T25" fmla="*/ 637 h 1094"/>
              <a:gd name="T26" fmla="*/ 788 w 865"/>
              <a:gd name="T27" fmla="*/ 479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5" h="1094">
                <a:moveTo>
                  <a:pt x="788" y="479"/>
                </a:moveTo>
                <a:cubicBezTo>
                  <a:pt x="816" y="479"/>
                  <a:pt x="842" y="487"/>
                  <a:pt x="865" y="500"/>
                </a:cubicBezTo>
                <a:cubicBezTo>
                  <a:pt x="865" y="224"/>
                  <a:pt x="865" y="224"/>
                  <a:pt x="865" y="224"/>
                </a:cubicBezTo>
                <a:cubicBezTo>
                  <a:pt x="596" y="224"/>
                  <a:pt x="596" y="224"/>
                  <a:pt x="596" y="224"/>
                </a:cubicBezTo>
                <a:cubicBezTo>
                  <a:pt x="613" y="201"/>
                  <a:pt x="624" y="172"/>
                  <a:pt x="624" y="140"/>
                </a:cubicBezTo>
                <a:cubicBezTo>
                  <a:pt x="624" y="63"/>
                  <a:pt x="561" y="0"/>
                  <a:pt x="484" y="0"/>
                </a:cubicBezTo>
                <a:cubicBezTo>
                  <a:pt x="407" y="0"/>
                  <a:pt x="345" y="63"/>
                  <a:pt x="345" y="140"/>
                </a:cubicBezTo>
                <a:cubicBezTo>
                  <a:pt x="345" y="172"/>
                  <a:pt x="355" y="201"/>
                  <a:pt x="373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3" y="702"/>
                  <a:pt x="388" y="1088"/>
                  <a:pt x="865" y="1094"/>
                </a:cubicBezTo>
                <a:cubicBezTo>
                  <a:pt x="865" y="773"/>
                  <a:pt x="865" y="773"/>
                  <a:pt x="865" y="773"/>
                </a:cubicBezTo>
                <a:cubicBezTo>
                  <a:pt x="842" y="786"/>
                  <a:pt x="816" y="794"/>
                  <a:pt x="788" y="794"/>
                </a:cubicBezTo>
                <a:cubicBezTo>
                  <a:pt x="701" y="794"/>
                  <a:pt x="630" y="723"/>
                  <a:pt x="630" y="637"/>
                </a:cubicBezTo>
                <a:cubicBezTo>
                  <a:pt x="630" y="550"/>
                  <a:pt x="701" y="479"/>
                  <a:pt x="788" y="479"/>
                </a:cubicBezTo>
              </a:path>
            </a:pathLst>
          </a:custGeom>
          <a:solidFill>
            <a:schemeClr val="bg1"/>
          </a:solidFill>
          <a:ln w="9525">
            <a:solidFill>
              <a:srgbClr val="089DA3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5" name="AutoShape 117"/>
          <p:cNvSpPr/>
          <p:nvPr/>
        </p:nvSpPr>
        <p:spPr bwMode="auto">
          <a:xfrm>
            <a:off x="5041304" y="4119818"/>
            <a:ext cx="518520" cy="389111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089DA3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77" name="Freeform 83"/>
          <p:cNvSpPr/>
          <p:nvPr/>
        </p:nvSpPr>
        <p:spPr bwMode="auto">
          <a:xfrm>
            <a:off x="6107703" y="2288730"/>
            <a:ext cx="1505244" cy="1905326"/>
          </a:xfrm>
          <a:custGeom>
            <a:avLst/>
            <a:gdLst>
              <a:gd name="T0" fmla="*/ 870 w 870"/>
              <a:gd name="T1" fmla="*/ 865 h 1101"/>
              <a:gd name="T2" fmla="*/ 0 w 870"/>
              <a:gd name="T3" fmla="*/ 0 h 1101"/>
              <a:gd name="T4" fmla="*/ 0 w 870"/>
              <a:gd name="T5" fmla="*/ 333 h 1101"/>
              <a:gd name="T6" fmla="*/ 79 w 870"/>
              <a:gd name="T7" fmla="*/ 312 h 1101"/>
              <a:gd name="T8" fmla="*/ 236 w 870"/>
              <a:gd name="T9" fmla="*/ 469 h 1101"/>
              <a:gd name="T10" fmla="*/ 79 w 870"/>
              <a:gd name="T11" fmla="*/ 627 h 1101"/>
              <a:gd name="T12" fmla="*/ 0 w 870"/>
              <a:gd name="T13" fmla="*/ 606 h 1101"/>
              <a:gd name="T14" fmla="*/ 0 w 870"/>
              <a:gd name="T15" fmla="*/ 865 h 1101"/>
              <a:gd name="T16" fmla="*/ 299 w 870"/>
              <a:gd name="T17" fmla="*/ 865 h 1101"/>
              <a:gd name="T18" fmla="*/ 260 w 870"/>
              <a:gd name="T19" fmla="*/ 962 h 1101"/>
              <a:gd name="T20" fmla="*/ 400 w 870"/>
              <a:gd name="T21" fmla="*/ 1101 h 1101"/>
              <a:gd name="T22" fmla="*/ 540 w 870"/>
              <a:gd name="T23" fmla="*/ 962 h 1101"/>
              <a:gd name="T24" fmla="*/ 501 w 870"/>
              <a:gd name="T25" fmla="*/ 865 h 1101"/>
              <a:gd name="T26" fmla="*/ 870 w 870"/>
              <a:gd name="T27" fmla="*/ 865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70" h="1101">
                <a:moveTo>
                  <a:pt x="870" y="865"/>
                </a:moveTo>
                <a:cubicBezTo>
                  <a:pt x="864" y="388"/>
                  <a:pt x="478" y="3"/>
                  <a:pt x="0" y="0"/>
                </a:cubicBezTo>
                <a:cubicBezTo>
                  <a:pt x="0" y="333"/>
                  <a:pt x="0" y="333"/>
                  <a:pt x="0" y="333"/>
                </a:cubicBezTo>
                <a:cubicBezTo>
                  <a:pt x="23" y="320"/>
                  <a:pt x="50" y="312"/>
                  <a:pt x="79" y="312"/>
                </a:cubicBezTo>
                <a:cubicBezTo>
                  <a:pt x="165" y="312"/>
                  <a:pt x="236" y="383"/>
                  <a:pt x="236" y="469"/>
                </a:cubicBezTo>
                <a:cubicBezTo>
                  <a:pt x="236" y="556"/>
                  <a:pt x="165" y="627"/>
                  <a:pt x="79" y="627"/>
                </a:cubicBezTo>
                <a:cubicBezTo>
                  <a:pt x="50" y="627"/>
                  <a:pt x="23" y="619"/>
                  <a:pt x="0" y="606"/>
                </a:cubicBezTo>
                <a:cubicBezTo>
                  <a:pt x="0" y="865"/>
                  <a:pt x="0" y="865"/>
                  <a:pt x="0" y="865"/>
                </a:cubicBezTo>
                <a:cubicBezTo>
                  <a:pt x="299" y="865"/>
                  <a:pt x="299" y="865"/>
                  <a:pt x="299" y="865"/>
                </a:cubicBezTo>
                <a:cubicBezTo>
                  <a:pt x="275" y="890"/>
                  <a:pt x="260" y="924"/>
                  <a:pt x="260" y="962"/>
                </a:cubicBezTo>
                <a:cubicBezTo>
                  <a:pt x="260" y="1039"/>
                  <a:pt x="323" y="1101"/>
                  <a:pt x="400" y="1101"/>
                </a:cubicBezTo>
                <a:cubicBezTo>
                  <a:pt x="477" y="1101"/>
                  <a:pt x="540" y="1039"/>
                  <a:pt x="540" y="962"/>
                </a:cubicBezTo>
                <a:cubicBezTo>
                  <a:pt x="540" y="924"/>
                  <a:pt x="525" y="890"/>
                  <a:pt x="501" y="865"/>
                </a:cubicBezTo>
                <a:cubicBezTo>
                  <a:pt x="870" y="865"/>
                  <a:pt x="870" y="865"/>
                  <a:pt x="870" y="865"/>
                </a:cubicBezTo>
              </a:path>
            </a:pathLst>
          </a:custGeom>
          <a:solidFill>
            <a:schemeClr val="bg1"/>
          </a:solidFill>
          <a:ln w="9525">
            <a:solidFill>
              <a:srgbClr val="089DA3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78" name="Group 51"/>
          <p:cNvGrpSpPr/>
          <p:nvPr/>
        </p:nvGrpSpPr>
        <p:grpSpPr>
          <a:xfrm>
            <a:off x="6645078" y="3014493"/>
            <a:ext cx="518520" cy="518520"/>
            <a:chOff x="4427654" y="3049909"/>
            <a:chExt cx="464344" cy="464344"/>
          </a:xfrm>
          <a:solidFill>
            <a:srgbClr val="089DA3"/>
          </a:solidFill>
        </p:grpSpPr>
        <p:sp>
          <p:nvSpPr>
            <p:cNvPr id="79" name="AutoShape 123"/>
            <p:cNvSpPr/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2" name="AutoShape 124"/>
            <p:cNvSpPr/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3" name="AutoShape 125"/>
            <p:cNvSpPr/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85" name="Freeform 66"/>
          <p:cNvSpPr/>
          <p:nvPr/>
        </p:nvSpPr>
        <p:spPr bwMode="auto">
          <a:xfrm>
            <a:off x="4579053" y="2288730"/>
            <a:ext cx="1905326" cy="1497199"/>
          </a:xfrm>
          <a:custGeom>
            <a:avLst/>
            <a:gdLst>
              <a:gd name="T0" fmla="*/ 962 w 1101"/>
              <a:gd name="T1" fmla="*/ 330 h 865"/>
              <a:gd name="T2" fmla="*/ 865 w 1101"/>
              <a:gd name="T3" fmla="*/ 369 h 865"/>
              <a:gd name="T4" fmla="*/ 865 w 1101"/>
              <a:gd name="T5" fmla="*/ 0 h 865"/>
              <a:gd name="T6" fmla="*/ 0 w 1101"/>
              <a:gd name="T7" fmla="*/ 865 h 865"/>
              <a:gd name="T8" fmla="*/ 342 w 1101"/>
              <a:gd name="T9" fmla="*/ 865 h 865"/>
              <a:gd name="T10" fmla="*/ 327 w 1101"/>
              <a:gd name="T11" fmla="*/ 799 h 865"/>
              <a:gd name="T12" fmla="*/ 484 w 1101"/>
              <a:gd name="T13" fmla="*/ 642 h 865"/>
              <a:gd name="T14" fmla="*/ 642 w 1101"/>
              <a:gd name="T15" fmla="*/ 799 h 865"/>
              <a:gd name="T16" fmla="*/ 627 w 1101"/>
              <a:gd name="T17" fmla="*/ 865 h 865"/>
              <a:gd name="T18" fmla="*/ 865 w 1101"/>
              <a:gd name="T19" fmla="*/ 865 h 865"/>
              <a:gd name="T20" fmla="*/ 865 w 1101"/>
              <a:gd name="T21" fmla="*/ 570 h 865"/>
              <a:gd name="T22" fmla="*/ 962 w 1101"/>
              <a:gd name="T23" fmla="*/ 609 h 865"/>
              <a:gd name="T24" fmla="*/ 1101 w 1101"/>
              <a:gd name="T25" fmla="*/ 469 h 865"/>
              <a:gd name="T26" fmla="*/ 962 w 1101"/>
              <a:gd name="T27" fmla="*/ 33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1" h="865">
                <a:moveTo>
                  <a:pt x="962" y="330"/>
                </a:moveTo>
                <a:cubicBezTo>
                  <a:pt x="924" y="330"/>
                  <a:pt x="890" y="345"/>
                  <a:pt x="865" y="369"/>
                </a:cubicBezTo>
                <a:cubicBezTo>
                  <a:pt x="865" y="0"/>
                  <a:pt x="865" y="0"/>
                  <a:pt x="865" y="0"/>
                </a:cubicBezTo>
                <a:cubicBezTo>
                  <a:pt x="390" y="6"/>
                  <a:pt x="6" y="390"/>
                  <a:pt x="0" y="865"/>
                </a:cubicBezTo>
                <a:cubicBezTo>
                  <a:pt x="342" y="865"/>
                  <a:pt x="342" y="865"/>
                  <a:pt x="342" y="865"/>
                </a:cubicBezTo>
                <a:cubicBezTo>
                  <a:pt x="332" y="845"/>
                  <a:pt x="327" y="823"/>
                  <a:pt x="327" y="799"/>
                </a:cubicBezTo>
                <a:cubicBezTo>
                  <a:pt x="327" y="712"/>
                  <a:pt x="398" y="642"/>
                  <a:pt x="484" y="642"/>
                </a:cubicBezTo>
                <a:cubicBezTo>
                  <a:pt x="571" y="642"/>
                  <a:pt x="642" y="712"/>
                  <a:pt x="642" y="799"/>
                </a:cubicBezTo>
                <a:cubicBezTo>
                  <a:pt x="642" y="823"/>
                  <a:pt x="636" y="845"/>
                  <a:pt x="627" y="865"/>
                </a:cubicBezTo>
                <a:cubicBezTo>
                  <a:pt x="865" y="865"/>
                  <a:pt x="865" y="865"/>
                  <a:pt x="865" y="865"/>
                </a:cubicBezTo>
                <a:cubicBezTo>
                  <a:pt x="865" y="570"/>
                  <a:pt x="865" y="570"/>
                  <a:pt x="865" y="570"/>
                </a:cubicBezTo>
                <a:cubicBezTo>
                  <a:pt x="890" y="594"/>
                  <a:pt x="924" y="609"/>
                  <a:pt x="962" y="609"/>
                </a:cubicBezTo>
                <a:cubicBezTo>
                  <a:pt x="1039" y="609"/>
                  <a:pt x="1101" y="547"/>
                  <a:pt x="1101" y="469"/>
                </a:cubicBezTo>
                <a:cubicBezTo>
                  <a:pt x="1101" y="392"/>
                  <a:pt x="1039" y="330"/>
                  <a:pt x="962" y="330"/>
                </a:cubicBezTo>
              </a:path>
            </a:pathLst>
          </a:custGeom>
          <a:solidFill>
            <a:schemeClr val="bg1"/>
          </a:solidFill>
          <a:ln w="9525">
            <a:solidFill>
              <a:srgbClr val="089DA3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86" name="Group 57"/>
          <p:cNvGrpSpPr/>
          <p:nvPr/>
        </p:nvGrpSpPr>
        <p:grpSpPr>
          <a:xfrm>
            <a:off x="5240086" y="2800625"/>
            <a:ext cx="518520" cy="454702"/>
            <a:chOff x="1640798" y="2149003"/>
            <a:chExt cx="464344" cy="407194"/>
          </a:xfrm>
          <a:solidFill>
            <a:srgbClr val="089DA3"/>
          </a:solidFill>
        </p:grpSpPr>
        <p:sp>
          <p:nvSpPr>
            <p:cNvPr id="87" name="AutoShape 147"/>
            <p:cNvSpPr/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148"/>
            <p:cNvSpPr/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90" name="Rectangle 60"/>
          <p:cNvSpPr/>
          <p:nvPr/>
        </p:nvSpPr>
        <p:spPr>
          <a:xfrm>
            <a:off x="7935969" y="2206750"/>
            <a:ext cx="752534" cy="752534"/>
          </a:xfrm>
          <a:prstGeom prst="rect">
            <a:avLst/>
          </a:prstGeom>
          <a:solidFill>
            <a:schemeClr val="bg1"/>
          </a:solidFill>
          <a:ln>
            <a:solidFill>
              <a:srgbClr val="2B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>
                <a:solidFill>
                  <a:srgbClr val="089DA3"/>
                </a:solidFill>
                <a:latin typeface="+mj-lt"/>
              </a:rPr>
              <a:t>02</a:t>
            </a:r>
            <a:endParaRPr lang="en-US" sz="3600" b="1">
              <a:solidFill>
                <a:srgbClr val="089DA3"/>
              </a:solidFill>
              <a:latin typeface="+mj-lt"/>
            </a:endParaRPr>
          </a:p>
        </p:txBody>
      </p:sp>
      <p:sp>
        <p:nvSpPr>
          <p:cNvPr id="96" name="Rectangle 63"/>
          <p:cNvSpPr/>
          <p:nvPr/>
        </p:nvSpPr>
        <p:spPr>
          <a:xfrm>
            <a:off x="7935969" y="4643448"/>
            <a:ext cx="752534" cy="752534"/>
          </a:xfrm>
          <a:prstGeom prst="rect">
            <a:avLst/>
          </a:prstGeom>
          <a:solidFill>
            <a:schemeClr val="bg1"/>
          </a:solidFill>
          <a:ln>
            <a:solidFill>
              <a:srgbClr val="2B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>
                <a:solidFill>
                  <a:srgbClr val="089DA3"/>
                </a:solidFill>
                <a:latin typeface="+mj-lt"/>
              </a:rPr>
              <a:t>04</a:t>
            </a:r>
            <a:endParaRPr lang="en-US" sz="3600" b="1">
              <a:solidFill>
                <a:srgbClr val="089DA3"/>
              </a:solidFill>
              <a:latin typeface="+mj-lt"/>
            </a:endParaRPr>
          </a:p>
        </p:txBody>
      </p:sp>
      <p:sp>
        <p:nvSpPr>
          <p:cNvPr id="99" name="Rectangle 66"/>
          <p:cNvSpPr/>
          <p:nvPr/>
        </p:nvSpPr>
        <p:spPr>
          <a:xfrm flipH="1">
            <a:off x="3532662" y="2206750"/>
            <a:ext cx="752534" cy="752534"/>
          </a:xfrm>
          <a:prstGeom prst="rect">
            <a:avLst/>
          </a:prstGeom>
          <a:solidFill>
            <a:schemeClr val="bg1"/>
          </a:solidFill>
          <a:ln>
            <a:solidFill>
              <a:srgbClr val="2B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rgbClr val="089DA3"/>
                </a:solidFill>
                <a:latin typeface="+mj-lt"/>
              </a:rPr>
              <a:t>01</a:t>
            </a:r>
            <a:endParaRPr lang="en-US" sz="3600" b="1" dirty="0">
              <a:solidFill>
                <a:srgbClr val="089DA3"/>
              </a:solidFill>
              <a:latin typeface="+mj-lt"/>
            </a:endParaRPr>
          </a:p>
        </p:txBody>
      </p:sp>
      <p:sp>
        <p:nvSpPr>
          <p:cNvPr id="102" name="Rectangle 69"/>
          <p:cNvSpPr/>
          <p:nvPr/>
        </p:nvSpPr>
        <p:spPr>
          <a:xfrm flipH="1">
            <a:off x="3532662" y="4643448"/>
            <a:ext cx="752534" cy="752534"/>
          </a:xfrm>
          <a:prstGeom prst="rect">
            <a:avLst/>
          </a:prstGeom>
          <a:solidFill>
            <a:schemeClr val="bg1"/>
          </a:solidFill>
          <a:ln>
            <a:solidFill>
              <a:srgbClr val="2B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>
                <a:solidFill>
                  <a:srgbClr val="089DA3"/>
                </a:solidFill>
                <a:latin typeface="+mj-lt"/>
              </a:rPr>
              <a:t>03</a:t>
            </a:r>
            <a:endParaRPr lang="en-US" sz="3600" b="1">
              <a:solidFill>
                <a:srgbClr val="089DA3"/>
              </a:solidFill>
              <a:latin typeface="+mj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688705" y="1334135"/>
            <a:ext cx="3216275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了解，传统的网约车模式多为：乘客端选择上车及下车地点——平台分发订单——司机接单并完成接送——乘客付款结束服务。部分平台在此之外提供不同车型选择、拼车等服务。而乘坐传统巡游出租车出行，乘客仅需“扬招”叫车——告知地点——付款下车。  业内分析认为，网约车在叫车难度、路线及价格透明度方面有明显优势，但相较于中老年人较为熟悉的“扬招”叫车，步骤较为繁琐。部分老年人因不熟悉网络操作，打车难度更高。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8688705" y="4281805"/>
            <a:ext cx="32162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当下多数老年人还是通过‘扬招’方式叫车。在用车需求密集的区域，由于年轻人可以在网约车平台呼叫出租车，老年人往往很难和年轻人竞争，从而出现了老年人打车难问题。”中南财经政法大学数字经济研究院执行院长、教授盘和林接受记者采访时表示。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443230" y="1614170"/>
            <a:ext cx="30892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打车方式受区域性需求状况和经济政治发展情况影响，特别是在三四线城市中，传统路边拦车的方式依然占据主要地位，在一次调查中占61.21％，而常用滴滴打车等打车软件的人数仅占38.79％。传统打车方式依然存在着包括随意要价、服务意识低下、绕路问题严重等弊端，这让许多老年人望而却步。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513715" y="4119880"/>
            <a:ext cx="29483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打车方式使用的范围广，可在用户出行需要车辆的场景下提供服务，以滴滴出行为例，这款打车软件产品已经覆盖全国超过400个城市。在一次调查中，647位被调查者中有470人认为滴滴打车最大的优点在于网上支付。这得益与网上支付平台具有快捷、安全的特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 bldLvl="0" animBg="1"/>
          <p:bldP spid="96" grpId="0" bldLvl="0" animBg="1"/>
          <p:bldP spid="99" grpId="0" bldLvl="0" animBg="1"/>
          <p:bldP spid="102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 bldLvl="0" animBg="1"/>
          <p:bldP spid="96" grpId="0" bldLvl="0" animBg="1"/>
          <p:bldP spid="99" grpId="0" bldLvl="0" animBg="1"/>
          <p:bldP spid="102" grpId="0" bldLvl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820965" y="379754"/>
            <a:ext cx="717550" cy="717550"/>
            <a:chOff x="5276850" y="1310482"/>
            <a:chExt cx="1638300" cy="1638300"/>
          </a:xfrm>
        </p:grpSpPr>
        <p:grpSp>
          <p:nvGrpSpPr>
            <p:cNvPr id="32" name="组合 31"/>
            <p:cNvGrpSpPr/>
            <p:nvPr/>
          </p:nvGrpSpPr>
          <p:grpSpPr>
            <a:xfrm>
              <a:off x="5276850" y="1310482"/>
              <a:ext cx="1638300" cy="1638300"/>
              <a:chOff x="4704555" y="1785938"/>
              <a:chExt cx="2782888" cy="278288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704555" y="1785938"/>
                <a:ext cx="2782888" cy="2782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934127" y="2015510"/>
                <a:ext cx="2323745" cy="2323745"/>
              </a:xfrm>
              <a:prstGeom prst="rect">
                <a:avLst/>
              </a:prstGeom>
              <a:solidFill>
                <a:srgbClr val="089D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5344425" y="1527643"/>
              <a:ext cx="1503149" cy="11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4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791629" y="379995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46816" y="2351720"/>
            <a:ext cx="3453219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从老人的角度来看：在网上打车方式增多的同时，也会导致传统的打车方式难打到车，对于老人来说，软件的复杂性和单一的网上支付的方式会让老年人做不了车，其次老人群体占比比较小，出租车司机比较重视年轻乘客，老人身体较弱，出租车司机担心老人突发意外，不愿接客。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288867" y="2500715"/>
            <a:ext cx="0" cy="31308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46816" y="4132895"/>
            <a:ext cx="345321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2.从市场和出租车司机角度：老人打车所占的市场比重较小，许多公司会选择忽视这一方面。出租车司机比较重视年轻乘客，老人身体较弱，出租车司机担心老人突发意外，不愿接客。</a:t>
            </a:r>
          </a:p>
        </p:txBody>
      </p:sp>
      <p:pic>
        <p:nvPicPr>
          <p:cNvPr id="3" name="图片 2" descr="R-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2351405"/>
            <a:ext cx="5640070" cy="3130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猪七爷素材淘宝店：https://shop149141837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1355</Words>
  <Application>Microsoft Office PowerPoint</Application>
  <PresentationFormat>宽屏</PresentationFormat>
  <Paragraphs>76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Gill Sans</vt:lpstr>
      <vt:lpstr>Lato Regular</vt:lpstr>
      <vt:lpstr>Road Rage</vt:lpstr>
      <vt:lpstr>微软雅黑</vt:lpstr>
      <vt:lpstr>Arial</vt:lpstr>
      <vt:lpstr>Calibri</vt:lpstr>
      <vt:lpstr>Calibri Light</vt:lpstr>
      <vt:lpstr>Times New Roman</vt:lpstr>
      <vt:lpstr>猪七爷素材淘宝店：https://shop149141837.taobao.com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董兴镇</cp:lastModifiedBy>
  <cp:revision>73</cp:revision>
  <dcterms:created xsi:type="dcterms:W3CDTF">2017-06-15T15:09:00Z</dcterms:created>
  <dcterms:modified xsi:type="dcterms:W3CDTF">2021-11-24T14:17:16Z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9A800BEF500548E0B20909E472EA9651</vt:lpwstr>
  </property>
</Properties>
</file>