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7" r:id="rId7"/>
    <p:sldId id="261" r:id="rId8"/>
    <p:sldId id="278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5C1C2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982" autoAdjust="0"/>
    <p:restoredTop sz="94660"/>
  </p:normalViewPr>
  <p:slideViewPr>
    <p:cSldViewPr snapToGrid="0">
      <p:cViewPr>
        <p:scale>
          <a:sx n="80" d="100"/>
          <a:sy n="80" d="100"/>
        </p:scale>
        <p:origin x="-300" y="-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12/1/2018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01249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12/1/2018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82560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12/1/2018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35286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12/1/2018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0206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12/1/2018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65547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12/1/2018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75149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12/1/2018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2943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12/1/2018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58084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12/1/2018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54063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12/1/2018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00537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12/1/2018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85876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pPr/>
              <a:t>12/1/2018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97300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xmlns="" id="{37958DF1-1314-41E0-AEB7-C0A3E217DA1E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spc="200" dirty="0" err="1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Tyzzo</a:t>
            </a:r>
            <a:endParaRPr lang="ru-RU" sz="7200" spc="200" dirty="0"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xmlns="" id="{F822A2B2-9BC6-4719-BAAB-9E044EBFB0B4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TRACK: </a:t>
            </a:r>
          </a:p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FINTECH</a:t>
            </a:r>
          </a:p>
          <a:p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CHALLENGES:</a:t>
            </a:r>
          </a:p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BANKING RE-IMAGINED</a:t>
            </a:r>
          </a:p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CHANGING THE FINANCIAL MANAGEMENT LANDSCAPE</a:t>
            </a:r>
          </a:p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HACK THE FINTECH ENVIRONMENT</a:t>
            </a:r>
          </a:p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MAKE FINANCE FUN. ONCE AND FOR ALL</a:t>
            </a:r>
          </a:p>
        </p:txBody>
      </p:sp>
      <p:sp>
        <p:nvSpPr>
          <p:cNvPr id="6" name="Rounded Rectangle 13">
            <a:extLst>
              <a:ext uri="{FF2B5EF4-FFF2-40B4-BE49-F238E27FC236}">
                <a16:creationId xmlns:a16="http://schemas.microsoft.com/office/drawing/2014/main" xmlns="" id="{5E32ADDA-BA14-489E-94AD-E5CA8234DC0E}"/>
              </a:ext>
            </a:extLst>
          </p:cNvPr>
          <p:cNvSpPr/>
          <p:nvPr/>
        </p:nvSpPr>
        <p:spPr>
          <a:xfrm rot="10800000">
            <a:off x="4360957" y="2859036"/>
            <a:ext cx="3470086" cy="97149"/>
          </a:xfrm>
          <a:prstGeom prst="roundRect">
            <a:avLst>
              <a:gd name="adj" fmla="val 50000"/>
            </a:avLst>
          </a:prstGeom>
          <a:solidFill>
            <a:srgbClr val="65C1C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720133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754105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>
            <a:extLst>
              <a:ext uri="{FF2B5EF4-FFF2-40B4-BE49-F238E27FC236}">
                <a16:creationId xmlns:a16="http://schemas.microsoft.com/office/drawing/2014/main" xmlns="" id="{582B0CD9-7397-4C15-9E03-03DEA15C526B}"/>
              </a:ext>
            </a:extLst>
          </p:cNvPr>
          <p:cNvSpPr txBox="1">
            <a:spLocks/>
          </p:cNvSpPr>
          <p:nvPr/>
        </p:nvSpPr>
        <p:spPr>
          <a:xfrm>
            <a:off x="1524000" y="854509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IndoorMall</a:t>
            </a:r>
            <a:endParaRPr lang="ru-RU" dirty="0"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xmlns="" id="{03F0DA56-6DF7-45AA-B91D-D5E697A6D5EB}"/>
              </a:ext>
            </a:extLst>
          </p:cNvPr>
          <p:cNvSpPr txBox="1">
            <a:spLocks/>
          </p:cNvSpPr>
          <p:nvPr/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Indoor </a:t>
            </a:r>
            <a:r>
              <a:rPr lang="ru-RU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навигация по крупным торговым центрам</a:t>
            </a:r>
          </a:p>
        </p:txBody>
      </p:sp>
    </p:spTree>
    <p:extLst>
      <p:ext uri="{BB962C8B-B14F-4D97-AF65-F5344CB8AC3E}">
        <p14:creationId xmlns:p14="http://schemas.microsoft.com/office/powerpoint/2010/main" xmlns="" val="54915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itle 2">
            <a:extLst>
              <a:ext uri="{FF2B5EF4-FFF2-40B4-BE49-F238E27FC236}">
                <a16:creationId xmlns:a16="http://schemas.microsoft.com/office/drawing/2014/main" xmlns="" id="{8E1537B1-94D1-4773-9AC4-732582161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7412" y="826182"/>
            <a:ext cx="5277176" cy="789074"/>
          </a:xfrm>
        </p:spPr>
        <p:txBody>
          <a:bodyPr>
            <a:normAutofit fontScale="90000"/>
          </a:bodyPr>
          <a:lstStyle/>
          <a:p>
            <a:r>
              <a:rPr lang="ru-RU" dirty="0"/>
              <a:t>Что такое </a:t>
            </a:r>
            <a:r>
              <a:rPr lang="en-US" dirty="0" err="1"/>
              <a:t>IndoorMall</a:t>
            </a:r>
            <a:r>
              <a:rPr lang="en-US" dirty="0"/>
              <a:t>?</a:t>
            </a:r>
          </a:p>
        </p:txBody>
      </p:sp>
      <p:sp>
        <p:nvSpPr>
          <p:cNvPr id="75" name="Rounded Rectangle 13">
            <a:extLst>
              <a:ext uri="{FF2B5EF4-FFF2-40B4-BE49-F238E27FC236}">
                <a16:creationId xmlns:a16="http://schemas.microsoft.com/office/drawing/2014/main" xmlns="" id="{B9AB55B1-388D-4559-9BFA-62EB428087AE}"/>
              </a:ext>
            </a:extLst>
          </p:cNvPr>
          <p:cNvSpPr/>
          <p:nvPr/>
        </p:nvSpPr>
        <p:spPr>
          <a:xfrm rot="10800000">
            <a:off x="4104317" y="1615256"/>
            <a:ext cx="3470086" cy="97149"/>
          </a:xfrm>
          <a:prstGeom prst="roundRect">
            <a:avLst>
              <a:gd name="adj" fmla="val 50000"/>
            </a:avLst>
          </a:prstGeom>
          <a:solidFill>
            <a:srgbClr val="65C1C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77" name="Freeform 5">
            <a:extLst>
              <a:ext uri="{FF2B5EF4-FFF2-40B4-BE49-F238E27FC236}">
                <a16:creationId xmlns:a16="http://schemas.microsoft.com/office/drawing/2014/main" xmlns="" id="{13134D9F-2DE7-4623-8800-4B0B9FDD555B}"/>
              </a:ext>
            </a:extLst>
          </p:cNvPr>
          <p:cNvSpPr>
            <a:spLocks noEditPoints="1"/>
          </p:cNvSpPr>
          <p:nvPr/>
        </p:nvSpPr>
        <p:spPr bwMode="auto">
          <a:xfrm>
            <a:off x="376630" y="2269512"/>
            <a:ext cx="3144649" cy="2038979"/>
          </a:xfrm>
          <a:custGeom>
            <a:avLst/>
            <a:gdLst>
              <a:gd name="T0" fmla="*/ 623 w 921"/>
              <a:gd name="T1" fmla="*/ 0 h 596"/>
              <a:gd name="T2" fmla="*/ 298 w 921"/>
              <a:gd name="T3" fmla="*/ 0 h 596"/>
              <a:gd name="T4" fmla="*/ 88 w 921"/>
              <a:gd name="T5" fmla="*/ 88 h 596"/>
              <a:gd name="T6" fmla="*/ 0 w 921"/>
              <a:gd name="T7" fmla="*/ 298 h 596"/>
              <a:gd name="T8" fmla="*/ 298 w 921"/>
              <a:gd name="T9" fmla="*/ 596 h 596"/>
              <a:gd name="T10" fmla="*/ 623 w 921"/>
              <a:gd name="T11" fmla="*/ 596 h 596"/>
              <a:gd name="T12" fmla="*/ 833 w 921"/>
              <a:gd name="T13" fmla="*/ 508 h 596"/>
              <a:gd name="T14" fmla="*/ 921 w 921"/>
              <a:gd name="T15" fmla="*/ 298 h 596"/>
              <a:gd name="T16" fmla="*/ 623 w 921"/>
              <a:gd name="T17" fmla="*/ 0 h 596"/>
              <a:gd name="T18" fmla="*/ 818 w 921"/>
              <a:gd name="T19" fmla="*/ 500 h 596"/>
              <a:gd name="T20" fmla="*/ 616 w 921"/>
              <a:gd name="T21" fmla="*/ 584 h 596"/>
              <a:gd name="T22" fmla="*/ 304 w 921"/>
              <a:gd name="T23" fmla="*/ 584 h 596"/>
              <a:gd name="T24" fmla="*/ 19 w 921"/>
              <a:gd name="T25" fmla="*/ 298 h 596"/>
              <a:gd name="T26" fmla="*/ 103 w 921"/>
              <a:gd name="T27" fmla="*/ 96 h 596"/>
              <a:gd name="T28" fmla="*/ 304 w 921"/>
              <a:gd name="T29" fmla="*/ 13 h 596"/>
              <a:gd name="T30" fmla="*/ 616 w 921"/>
              <a:gd name="T31" fmla="*/ 13 h 596"/>
              <a:gd name="T32" fmla="*/ 902 w 921"/>
              <a:gd name="T33" fmla="*/ 298 h 596"/>
              <a:gd name="T34" fmla="*/ 818 w 921"/>
              <a:gd name="T35" fmla="*/ 500 h 5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921" h="596">
                <a:moveTo>
                  <a:pt x="623" y="0"/>
                </a:moveTo>
                <a:cubicBezTo>
                  <a:pt x="298" y="0"/>
                  <a:pt x="298" y="0"/>
                  <a:pt x="298" y="0"/>
                </a:cubicBezTo>
                <a:cubicBezTo>
                  <a:pt x="216" y="0"/>
                  <a:pt x="142" y="34"/>
                  <a:pt x="88" y="88"/>
                </a:cubicBezTo>
                <a:cubicBezTo>
                  <a:pt x="34" y="142"/>
                  <a:pt x="0" y="216"/>
                  <a:pt x="0" y="298"/>
                </a:cubicBezTo>
                <a:cubicBezTo>
                  <a:pt x="0" y="462"/>
                  <a:pt x="134" y="596"/>
                  <a:pt x="298" y="596"/>
                </a:cubicBezTo>
                <a:cubicBezTo>
                  <a:pt x="623" y="596"/>
                  <a:pt x="623" y="596"/>
                  <a:pt x="623" y="596"/>
                </a:cubicBezTo>
                <a:cubicBezTo>
                  <a:pt x="705" y="596"/>
                  <a:pt x="779" y="562"/>
                  <a:pt x="833" y="508"/>
                </a:cubicBezTo>
                <a:cubicBezTo>
                  <a:pt x="887" y="454"/>
                  <a:pt x="921" y="380"/>
                  <a:pt x="921" y="298"/>
                </a:cubicBezTo>
                <a:cubicBezTo>
                  <a:pt x="921" y="134"/>
                  <a:pt x="787" y="0"/>
                  <a:pt x="623" y="0"/>
                </a:cubicBezTo>
                <a:close/>
                <a:moveTo>
                  <a:pt x="818" y="500"/>
                </a:moveTo>
                <a:cubicBezTo>
                  <a:pt x="766" y="552"/>
                  <a:pt x="695" y="584"/>
                  <a:pt x="616" y="584"/>
                </a:cubicBezTo>
                <a:cubicBezTo>
                  <a:pt x="304" y="584"/>
                  <a:pt x="304" y="584"/>
                  <a:pt x="304" y="584"/>
                </a:cubicBezTo>
                <a:cubicBezTo>
                  <a:pt x="147" y="584"/>
                  <a:pt x="19" y="455"/>
                  <a:pt x="19" y="298"/>
                </a:cubicBezTo>
                <a:cubicBezTo>
                  <a:pt x="19" y="220"/>
                  <a:pt x="51" y="148"/>
                  <a:pt x="103" y="96"/>
                </a:cubicBezTo>
                <a:cubicBezTo>
                  <a:pt x="155" y="45"/>
                  <a:pt x="226" y="13"/>
                  <a:pt x="304" y="13"/>
                </a:cubicBezTo>
                <a:cubicBezTo>
                  <a:pt x="616" y="13"/>
                  <a:pt x="616" y="13"/>
                  <a:pt x="616" y="13"/>
                </a:cubicBezTo>
                <a:cubicBezTo>
                  <a:pt x="773" y="13"/>
                  <a:pt x="902" y="141"/>
                  <a:pt x="902" y="298"/>
                </a:cubicBezTo>
                <a:cubicBezTo>
                  <a:pt x="902" y="377"/>
                  <a:pt x="870" y="448"/>
                  <a:pt x="818" y="500"/>
                </a:cubicBezTo>
                <a:close/>
              </a:path>
            </a:pathLst>
          </a:custGeom>
          <a:solidFill>
            <a:srgbClr val="65C1C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" name="Freeform 5">
            <a:extLst>
              <a:ext uri="{FF2B5EF4-FFF2-40B4-BE49-F238E27FC236}">
                <a16:creationId xmlns:a16="http://schemas.microsoft.com/office/drawing/2014/main" xmlns="" id="{FB45EBFC-58DA-4178-A3F6-394071B1EE23}"/>
              </a:ext>
            </a:extLst>
          </p:cNvPr>
          <p:cNvSpPr>
            <a:spLocks/>
          </p:cNvSpPr>
          <p:nvPr/>
        </p:nvSpPr>
        <p:spPr bwMode="auto">
          <a:xfrm>
            <a:off x="1523839" y="4130707"/>
            <a:ext cx="850227" cy="654255"/>
          </a:xfrm>
          <a:custGeom>
            <a:avLst/>
            <a:gdLst>
              <a:gd name="T0" fmla="*/ 367 w 557"/>
              <a:gd name="T1" fmla="*/ 382 h 382"/>
              <a:gd name="T2" fmla="*/ 190 w 557"/>
              <a:gd name="T3" fmla="*/ 382 h 382"/>
              <a:gd name="T4" fmla="*/ 0 w 557"/>
              <a:gd name="T5" fmla="*/ 191 h 382"/>
              <a:gd name="T6" fmla="*/ 0 w 557"/>
              <a:gd name="T7" fmla="*/ 191 h 382"/>
              <a:gd name="T8" fmla="*/ 190 w 557"/>
              <a:gd name="T9" fmla="*/ 0 h 382"/>
              <a:gd name="T10" fmla="*/ 367 w 557"/>
              <a:gd name="T11" fmla="*/ 0 h 382"/>
              <a:gd name="T12" fmla="*/ 557 w 557"/>
              <a:gd name="T13" fmla="*/ 191 h 382"/>
              <a:gd name="T14" fmla="*/ 557 w 557"/>
              <a:gd name="T15" fmla="*/ 191 h 382"/>
              <a:gd name="T16" fmla="*/ 367 w 557"/>
              <a:gd name="T17" fmla="*/ 382 h 3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57" h="382">
                <a:moveTo>
                  <a:pt x="367" y="382"/>
                </a:moveTo>
                <a:cubicBezTo>
                  <a:pt x="190" y="382"/>
                  <a:pt x="190" y="382"/>
                  <a:pt x="190" y="382"/>
                </a:cubicBezTo>
                <a:cubicBezTo>
                  <a:pt x="85" y="382"/>
                  <a:pt x="0" y="296"/>
                  <a:pt x="0" y="191"/>
                </a:cubicBezTo>
                <a:cubicBezTo>
                  <a:pt x="0" y="191"/>
                  <a:pt x="0" y="191"/>
                  <a:pt x="0" y="191"/>
                </a:cubicBezTo>
                <a:cubicBezTo>
                  <a:pt x="0" y="86"/>
                  <a:pt x="85" y="0"/>
                  <a:pt x="190" y="0"/>
                </a:cubicBezTo>
                <a:cubicBezTo>
                  <a:pt x="367" y="0"/>
                  <a:pt x="367" y="0"/>
                  <a:pt x="367" y="0"/>
                </a:cubicBezTo>
                <a:cubicBezTo>
                  <a:pt x="472" y="0"/>
                  <a:pt x="557" y="86"/>
                  <a:pt x="557" y="191"/>
                </a:cubicBezTo>
                <a:cubicBezTo>
                  <a:pt x="557" y="191"/>
                  <a:pt x="557" y="191"/>
                  <a:pt x="557" y="191"/>
                </a:cubicBezTo>
                <a:cubicBezTo>
                  <a:pt x="557" y="297"/>
                  <a:pt x="472" y="382"/>
                  <a:pt x="367" y="382"/>
                </a:cubicBezTo>
                <a:close/>
              </a:path>
            </a:pathLst>
          </a:custGeom>
          <a:solidFill>
            <a:srgbClr val="65C1C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+mj-lt"/>
                <a:ea typeface="Open Sans Extrabold" panose="020B0906030804020204" pitchFamily="34" charset="0"/>
                <a:cs typeface="Open Sans Extrabold" panose="020B0906030804020204" pitchFamily="34" charset="0"/>
              </a:rPr>
              <a:t>1</a:t>
            </a:r>
          </a:p>
        </p:txBody>
      </p:sp>
      <p:sp>
        <p:nvSpPr>
          <p:cNvPr id="83" name="Freeform 5">
            <a:extLst>
              <a:ext uri="{FF2B5EF4-FFF2-40B4-BE49-F238E27FC236}">
                <a16:creationId xmlns:a16="http://schemas.microsoft.com/office/drawing/2014/main" xmlns="" id="{F4E864AF-9D5D-4063-A0FA-6A962E355D4C}"/>
              </a:ext>
            </a:extLst>
          </p:cNvPr>
          <p:cNvSpPr>
            <a:spLocks noEditPoints="1"/>
          </p:cNvSpPr>
          <p:nvPr/>
        </p:nvSpPr>
        <p:spPr bwMode="auto">
          <a:xfrm>
            <a:off x="4523675" y="2269512"/>
            <a:ext cx="3144649" cy="2038979"/>
          </a:xfrm>
          <a:custGeom>
            <a:avLst/>
            <a:gdLst>
              <a:gd name="T0" fmla="*/ 623 w 921"/>
              <a:gd name="T1" fmla="*/ 0 h 596"/>
              <a:gd name="T2" fmla="*/ 298 w 921"/>
              <a:gd name="T3" fmla="*/ 0 h 596"/>
              <a:gd name="T4" fmla="*/ 88 w 921"/>
              <a:gd name="T5" fmla="*/ 88 h 596"/>
              <a:gd name="T6" fmla="*/ 0 w 921"/>
              <a:gd name="T7" fmla="*/ 298 h 596"/>
              <a:gd name="T8" fmla="*/ 298 w 921"/>
              <a:gd name="T9" fmla="*/ 596 h 596"/>
              <a:gd name="T10" fmla="*/ 623 w 921"/>
              <a:gd name="T11" fmla="*/ 596 h 596"/>
              <a:gd name="T12" fmla="*/ 833 w 921"/>
              <a:gd name="T13" fmla="*/ 508 h 596"/>
              <a:gd name="T14" fmla="*/ 921 w 921"/>
              <a:gd name="T15" fmla="*/ 298 h 596"/>
              <a:gd name="T16" fmla="*/ 623 w 921"/>
              <a:gd name="T17" fmla="*/ 0 h 596"/>
              <a:gd name="T18" fmla="*/ 818 w 921"/>
              <a:gd name="T19" fmla="*/ 500 h 596"/>
              <a:gd name="T20" fmla="*/ 616 w 921"/>
              <a:gd name="T21" fmla="*/ 584 h 596"/>
              <a:gd name="T22" fmla="*/ 304 w 921"/>
              <a:gd name="T23" fmla="*/ 584 h 596"/>
              <a:gd name="T24" fmla="*/ 19 w 921"/>
              <a:gd name="T25" fmla="*/ 298 h 596"/>
              <a:gd name="T26" fmla="*/ 103 w 921"/>
              <a:gd name="T27" fmla="*/ 96 h 596"/>
              <a:gd name="T28" fmla="*/ 304 w 921"/>
              <a:gd name="T29" fmla="*/ 13 h 596"/>
              <a:gd name="T30" fmla="*/ 616 w 921"/>
              <a:gd name="T31" fmla="*/ 13 h 596"/>
              <a:gd name="T32" fmla="*/ 902 w 921"/>
              <a:gd name="T33" fmla="*/ 298 h 596"/>
              <a:gd name="T34" fmla="*/ 818 w 921"/>
              <a:gd name="T35" fmla="*/ 500 h 5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921" h="596">
                <a:moveTo>
                  <a:pt x="623" y="0"/>
                </a:moveTo>
                <a:cubicBezTo>
                  <a:pt x="298" y="0"/>
                  <a:pt x="298" y="0"/>
                  <a:pt x="298" y="0"/>
                </a:cubicBezTo>
                <a:cubicBezTo>
                  <a:pt x="216" y="0"/>
                  <a:pt x="142" y="34"/>
                  <a:pt x="88" y="88"/>
                </a:cubicBezTo>
                <a:cubicBezTo>
                  <a:pt x="34" y="142"/>
                  <a:pt x="0" y="216"/>
                  <a:pt x="0" y="298"/>
                </a:cubicBezTo>
                <a:cubicBezTo>
                  <a:pt x="0" y="462"/>
                  <a:pt x="134" y="596"/>
                  <a:pt x="298" y="596"/>
                </a:cubicBezTo>
                <a:cubicBezTo>
                  <a:pt x="623" y="596"/>
                  <a:pt x="623" y="596"/>
                  <a:pt x="623" y="596"/>
                </a:cubicBezTo>
                <a:cubicBezTo>
                  <a:pt x="705" y="596"/>
                  <a:pt x="779" y="562"/>
                  <a:pt x="833" y="508"/>
                </a:cubicBezTo>
                <a:cubicBezTo>
                  <a:pt x="887" y="454"/>
                  <a:pt x="921" y="380"/>
                  <a:pt x="921" y="298"/>
                </a:cubicBezTo>
                <a:cubicBezTo>
                  <a:pt x="921" y="134"/>
                  <a:pt x="787" y="0"/>
                  <a:pt x="623" y="0"/>
                </a:cubicBezTo>
                <a:close/>
                <a:moveTo>
                  <a:pt x="818" y="500"/>
                </a:moveTo>
                <a:cubicBezTo>
                  <a:pt x="766" y="552"/>
                  <a:pt x="695" y="584"/>
                  <a:pt x="616" y="584"/>
                </a:cubicBezTo>
                <a:cubicBezTo>
                  <a:pt x="304" y="584"/>
                  <a:pt x="304" y="584"/>
                  <a:pt x="304" y="584"/>
                </a:cubicBezTo>
                <a:cubicBezTo>
                  <a:pt x="147" y="584"/>
                  <a:pt x="19" y="455"/>
                  <a:pt x="19" y="298"/>
                </a:cubicBezTo>
                <a:cubicBezTo>
                  <a:pt x="19" y="220"/>
                  <a:pt x="51" y="148"/>
                  <a:pt x="103" y="96"/>
                </a:cubicBezTo>
                <a:cubicBezTo>
                  <a:pt x="155" y="45"/>
                  <a:pt x="226" y="13"/>
                  <a:pt x="304" y="13"/>
                </a:cubicBezTo>
                <a:cubicBezTo>
                  <a:pt x="616" y="13"/>
                  <a:pt x="616" y="13"/>
                  <a:pt x="616" y="13"/>
                </a:cubicBezTo>
                <a:cubicBezTo>
                  <a:pt x="773" y="13"/>
                  <a:pt x="902" y="141"/>
                  <a:pt x="902" y="298"/>
                </a:cubicBezTo>
                <a:cubicBezTo>
                  <a:pt x="902" y="377"/>
                  <a:pt x="870" y="448"/>
                  <a:pt x="818" y="500"/>
                </a:cubicBezTo>
                <a:close/>
              </a:path>
            </a:pathLst>
          </a:custGeom>
          <a:solidFill>
            <a:srgbClr val="65C1C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4" name="Freeform 5">
            <a:extLst>
              <a:ext uri="{FF2B5EF4-FFF2-40B4-BE49-F238E27FC236}">
                <a16:creationId xmlns:a16="http://schemas.microsoft.com/office/drawing/2014/main" xmlns="" id="{423A3325-3924-49D9-8A77-0CFAE23E9784}"/>
              </a:ext>
            </a:extLst>
          </p:cNvPr>
          <p:cNvSpPr>
            <a:spLocks/>
          </p:cNvSpPr>
          <p:nvPr/>
        </p:nvSpPr>
        <p:spPr bwMode="auto">
          <a:xfrm>
            <a:off x="5670885" y="4130708"/>
            <a:ext cx="850227" cy="654255"/>
          </a:xfrm>
          <a:custGeom>
            <a:avLst/>
            <a:gdLst>
              <a:gd name="T0" fmla="*/ 367 w 557"/>
              <a:gd name="T1" fmla="*/ 382 h 382"/>
              <a:gd name="T2" fmla="*/ 190 w 557"/>
              <a:gd name="T3" fmla="*/ 382 h 382"/>
              <a:gd name="T4" fmla="*/ 0 w 557"/>
              <a:gd name="T5" fmla="*/ 191 h 382"/>
              <a:gd name="T6" fmla="*/ 0 w 557"/>
              <a:gd name="T7" fmla="*/ 191 h 382"/>
              <a:gd name="T8" fmla="*/ 190 w 557"/>
              <a:gd name="T9" fmla="*/ 0 h 382"/>
              <a:gd name="T10" fmla="*/ 367 w 557"/>
              <a:gd name="T11" fmla="*/ 0 h 382"/>
              <a:gd name="T12" fmla="*/ 557 w 557"/>
              <a:gd name="T13" fmla="*/ 191 h 382"/>
              <a:gd name="T14" fmla="*/ 557 w 557"/>
              <a:gd name="T15" fmla="*/ 191 h 382"/>
              <a:gd name="T16" fmla="*/ 367 w 557"/>
              <a:gd name="T17" fmla="*/ 382 h 3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57" h="382">
                <a:moveTo>
                  <a:pt x="367" y="382"/>
                </a:moveTo>
                <a:cubicBezTo>
                  <a:pt x="190" y="382"/>
                  <a:pt x="190" y="382"/>
                  <a:pt x="190" y="382"/>
                </a:cubicBezTo>
                <a:cubicBezTo>
                  <a:pt x="85" y="382"/>
                  <a:pt x="0" y="296"/>
                  <a:pt x="0" y="191"/>
                </a:cubicBezTo>
                <a:cubicBezTo>
                  <a:pt x="0" y="191"/>
                  <a:pt x="0" y="191"/>
                  <a:pt x="0" y="191"/>
                </a:cubicBezTo>
                <a:cubicBezTo>
                  <a:pt x="0" y="86"/>
                  <a:pt x="85" y="0"/>
                  <a:pt x="190" y="0"/>
                </a:cubicBezTo>
                <a:cubicBezTo>
                  <a:pt x="367" y="0"/>
                  <a:pt x="367" y="0"/>
                  <a:pt x="367" y="0"/>
                </a:cubicBezTo>
                <a:cubicBezTo>
                  <a:pt x="472" y="0"/>
                  <a:pt x="557" y="86"/>
                  <a:pt x="557" y="191"/>
                </a:cubicBezTo>
                <a:cubicBezTo>
                  <a:pt x="557" y="191"/>
                  <a:pt x="557" y="191"/>
                  <a:pt x="557" y="191"/>
                </a:cubicBezTo>
                <a:cubicBezTo>
                  <a:pt x="557" y="297"/>
                  <a:pt x="472" y="382"/>
                  <a:pt x="367" y="382"/>
                </a:cubicBezTo>
                <a:close/>
              </a:path>
            </a:pathLst>
          </a:custGeom>
          <a:solidFill>
            <a:srgbClr val="65C1C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+mj-lt"/>
                <a:ea typeface="Open Sans Extrabold" panose="020B0906030804020204" pitchFamily="34" charset="0"/>
                <a:cs typeface="Open Sans Extrabold" panose="020B0906030804020204" pitchFamily="34" charset="0"/>
              </a:rPr>
              <a:t>2</a:t>
            </a:r>
          </a:p>
        </p:txBody>
      </p:sp>
      <p:sp>
        <p:nvSpPr>
          <p:cNvPr id="85" name="Freeform 5">
            <a:extLst>
              <a:ext uri="{FF2B5EF4-FFF2-40B4-BE49-F238E27FC236}">
                <a16:creationId xmlns:a16="http://schemas.microsoft.com/office/drawing/2014/main" xmlns="" id="{4E70A6B6-5A35-40D2-A3A9-2BE78B89B3D7}"/>
              </a:ext>
            </a:extLst>
          </p:cNvPr>
          <p:cNvSpPr>
            <a:spLocks noEditPoints="1"/>
          </p:cNvSpPr>
          <p:nvPr/>
        </p:nvSpPr>
        <p:spPr bwMode="auto">
          <a:xfrm>
            <a:off x="8472880" y="2269512"/>
            <a:ext cx="3144649" cy="2038979"/>
          </a:xfrm>
          <a:custGeom>
            <a:avLst/>
            <a:gdLst>
              <a:gd name="T0" fmla="*/ 623 w 921"/>
              <a:gd name="T1" fmla="*/ 0 h 596"/>
              <a:gd name="T2" fmla="*/ 298 w 921"/>
              <a:gd name="T3" fmla="*/ 0 h 596"/>
              <a:gd name="T4" fmla="*/ 88 w 921"/>
              <a:gd name="T5" fmla="*/ 88 h 596"/>
              <a:gd name="T6" fmla="*/ 0 w 921"/>
              <a:gd name="T7" fmla="*/ 298 h 596"/>
              <a:gd name="T8" fmla="*/ 298 w 921"/>
              <a:gd name="T9" fmla="*/ 596 h 596"/>
              <a:gd name="T10" fmla="*/ 623 w 921"/>
              <a:gd name="T11" fmla="*/ 596 h 596"/>
              <a:gd name="T12" fmla="*/ 833 w 921"/>
              <a:gd name="T13" fmla="*/ 508 h 596"/>
              <a:gd name="T14" fmla="*/ 921 w 921"/>
              <a:gd name="T15" fmla="*/ 298 h 596"/>
              <a:gd name="T16" fmla="*/ 623 w 921"/>
              <a:gd name="T17" fmla="*/ 0 h 596"/>
              <a:gd name="T18" fmla="*/ 818 w 921"/>
              <a:gd name="T19" fmla="*/ 500 h 596"/>
              <a:gd name="T20" fmla="*/ 616 w 921"/>
              <a:gd name="T21" fmla="*/ 584 h 596"/>
              <a:gd name="T22" fmla="*/ 304 w 921"/>
              <a:gd name="T23" fmla="*/ 584 h 596"/>
              <a:gd name="T24" fmla="*/ 19 w 921"/>
              <a:gd name="T25" fmla="*/ 298 h 596"/>
              <a:gd name="T26" fmla="*/ 103 w 921"/>
              <a:gd name="T27" fmla="*/ 96 h 596"/>
              <a:gd name="T28" fmla="*/ 304 w 921"/>
              <a:gd name="T29" fmla="*/ 13 h 596"/>
              <a:gd name="T30" fmla="*/ 616 w 921"/>
              <a:gd name="T31" fmla="*/ 13 h 596"/>
              <a:gd name="T32" fmla="*/ 902 w 921"/>
              <a:gd name="T33" fmla="*/ 298 h 596"/>
              <a:gd name="T34" fmla="*/ 818 w 921"/>
              <a:gd name="T35" fmla="*/ 500 h 5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921" h="596">
                <a:moveTo>
                  <a:pt x="623" y="0"/>
                </a:moveTo>
                <a:cubicBezTo>
                  <a:pt x="298" y="0"/>
                  <a:pt x="298" y="0"/>
                  <a:pt x="298" y="0"/>
                </a:cubicBezTo>
                <a:cubicBezTo>
                  <a:pt x="216" y="0"/>
                  <a:pt x="142" y="34"/>
                  <a:pt x="88" y="88"/>
                </a:cubicBezTo>
                <a:cubicBezTo>
                  <a:pt x="34" y="142"/>
                  <a:pt x="0" y="216"/>
                  <a:pt x="0" y="298"/>
                </a:cubicBezTo>
                <a:cubicBezTo>
                  <a:pt x="0" y="462"/>
                  <a:pt x="134" y="596"/>
                  <a:pt x="298" y="596"/>
                </a:cubicBezTo>
                <a:cubicBezTo>
                  <a:pt x="623" y="596"/>
                  <a:pt x="623" y="596"/>
                  <a:pt x="623" y="596"/>
                </a:cubicBezTo>
                <a:cubicBezTo>
                  <a:pt x="705" y="596"/>
                  <a:pt x="779" y="562"/>
                  <a:pt x="833" y="508"/>
                </a:cubicBezTo>
                <a:cubicBezTo>
                  <a:pt x="887" y="454"/>
                  <a:pt x="921" y="380"/>
                  <a:pt x="921" y="298"/>
                </a:cubicBezTo>
                <a:cubicBezTo>
                  <a:pt x="921" y="134"/>
                  <a:pt x="787" y="0"/>
                  <a:pt x="623" y="0"/>
                </a:cubicBezTo>
                <a:close/>
                <a:moveTo>
                  <a:pt x="818" y="500"/>
                </a:moveTo>
                <a:cubicBezTo>
                  <a:pt x="766" y="552"/>
                  <a:pt x="695" y="584"/>
                  <a:pt x="616" y="584"/>
                </a:cubicBezTo>
                <a:cubicBezTo>
                  <a:pt x="304" y="584"/>
                  <a:pt x="304" y="584"/>
                  <a:pt x="304" y="584"/>
                </a:cubicBezTo>
                <a:cubicBezTo>
                  <a:pt x="147" y="584"/>
                  <a:pt x="19" y="455"/>
                  <a:pt x="19" y="298"/>
                </a:cubicBezTo>
                <a:cubicBezTo>
                  <a:pt x="19" y="220"/>
                  <a:pt x="51" y="148"/>
                  <a:pt x="103" y="96"/>
                </a:cubicBezTo>
                <a:cubicBezTo>
                  <a:pt x="155" y="45"/>
                  <a:pt x="226" y="13"/>
                  <a:pt x="304" y="13"/>
                </a:cubicBezTo>
                <a:cubicBezTo>
                  <a:pt x="616" y="13"/>
                  <a:pt x="616" y="13"/>
                  <a:pt x="616" y="13"/>
                </a:cubicBezTo>
                <a:cubicBezTo>
                  <a:pt x="773" y="13"/>
                  <a:pt x="902" y="141"/>
                  <a:pt x="902" y="298"/>
                </a:cubicBezTo>
                <a:cubicBezTo>
                  <a:pt x="902" y="377"/>
                  <a:pt x="870" y="448"/>
                  <a:pt x="818" y="500"/>
                </a:cubicBezTo>
                <a:close/>
              </a:path>
            </a:pathLst>
          </a:custGeom>
          <a:solidFill>
            <a:srgbClr val="65C1C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6" name="Freeform 5">
            <a:extLst>
              <a:ext uri="{FF2B5EF4-FFF2-40B4-BE49-F238E27FC236}">
                <a16:creationId xmlns:a16="http://schemas.microsoft.com/office/drawing/2014/main" xmlns="" id="{C43EC06E-2736-4976-B8F2-C5C8CDC542A3}"/>
              </a:ext>
            </a:extLst>
          </p:cNvPr>
          <p:cNvSpPr>
            <a:spLocks/>
          </p:cNvSpPr>
          <p:nvPr/>
        </p:nvSpPr>
        <p:spPr bwMode="auto">
          <a:xfrm>
            <a:off x="9620090" y="4130708"/>
            <a:ext cx="850227" cy="654255"/>
          </a:xfrm>
          <a:custGeom>
            <a:avLst/>
            <a:gdLst>
              <a:gd name="T0" fmla="*/ 367 w 557"/>
              <a:gd name="T1" fmla="*/ 382 h 382"/>
              <a:gd name="T2" fmla="*/ 190 w 557"/>
              <a:gd name="T3" fmla="*/ 382 h 382"/>
              <a:gd name="T4" fmla="*/ 0 w 557"/>
              <a:gd name="T5" fmla="*/ 191 h 382"/>
              <a:gd name="T6" fmla="*/ 0 w 557"/>
              <a:gd name="T7" fmla="*/ 191 h 382"/>
              <a:gd name="T8" fmla="*/ 190 w 557"/>
              <a:gd name="T9" fmla="*/ 0 h 382"/>
              <a:gd name="T10" fmla="*/ 367 w 557"/>
              <a:gd name="T11" fmla="*/ 0 h 382"/>
              <a:gd name="T12" fmla="*/ 557 w 557"/>
              <a:gd name="T13" fmla="*/ 191 h 382"/>
              <a:gd name="T14" fmla="*/ 557 w 557"/>
              <a:gd name="T15" fmla="*/ 191 h 382"/>
              <a:gd name="T16" fmla="*/ 367 w 557"/>
              <a:gd name="T17" fmla="*/ 382 h 3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57" h="382">
                <a:moveTo>
                  <a:pt x="367" y="382"/>
                </a:moveTo>
                <a:cubicBezTo>
                  <a:pt x="190" y="382"/>
                  <a:pt x="190" y="382"/>
                  <a:pt x="190" y="382"/>
                </a:cubicBezTo>
                <a:cubicBezTo>
                  <a:pt x="85" y="382"/>
                  <a:pt x="0" y="296"/>
                  <a:pt x="0" y="191"/>
                </a:cubicBezTo>
                <a:cubicBezTo>
                  <a:pt x="0" y="191"/>
                  <a:pt x="0" y="191"/>
                  <a:pt x="0" y="191"/>
                </a:cubicBezTo>
                <a:cubicBezTo>
                  <a:pt x="0" y="86"/>
                  <a:pt x="85" y="0"/>
                  <a:pt x="190" y="0"/>
                </a:cubicBezTo>
                <a:cubicBezTo>
                  <a:pt x="367" y="0"/>
                  <a:pt x="367" y="0"/>
                  <a:pt x="367" y="0"/>
                </a:cubicBezTo>
                <a:cubicBezTo>
                  <a:pt x="472" y="0"/>
                  <a:pt x="557" y="86"/>
                  <a:pt x="557" y="191"/>
                </a:cubicBezTo>
                <a:cubicBezTo>
                  <a:pt x="557" y="191"/>
                  <a:pt x="557" y="191"/>
                  <a:pt x="557" y="191"/>
                </a:cubicBezTo>
                <a:cubicBezTo>
                  <a:pt x="557" y="297"/>
                  <a:pt x="472" y="382"/>
                  <a:pt x="367" y="382"/>
                </a:cubicBezTo>
                <a:close/>
              </a:path>
            </a:pathLst>
          </a:custGeom>
          <a:solidFill>
            <a:srgbClr val="65C1C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+mj-lt"/>
                <a:ea typeface="Open Sans Extrabold" panose="020B0906030804020204" pitchFamily="34" charset="0"/>
                <a:cs typeface="Open Sans Extrabold" panose="020B0906030804020204" pitchFamily="34" charset="0"/>
              </a:rPr>
              <a:t>3</a:t>
            </a:r>
          </a:p>
        </p:txBody>
      </p:sp>
      <p:pic>
        <p:nvPicPr>
          <p:cNvPr id="88" name="Рисунок 87">
            <a:extLst>
              <a:ext uri="{FF2B5EF4-FFF2-40B4-BE49-F238E27FC236}">
                <a16:creationId xmlns:a16="http://schemas.microsoft.com/office/drawing/2014/main" xmlns="" id="{0ABA7CBE-CA6C-4700-8A29-512EC9CAAA6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15052" y="2396651"/>
            <a:ext cx="1667799" cy="1667799"/>
          </a:xfrm>
          <a:prstGeom prst="rect">
            <a:avLst/>
          </a:prstGeom>
        </p:spPr>
      </p:pic>
      <p:sp>
        <p:nvSpPr>
          <p:cNvPr id="89" name="Title 2">
            <a:extLst>
              <a:ext uri="{FF2B5EF4-FFF2-40B4-BE49-F238E27FC236}">
                <a16:creationId xmlns:a16="http://schemas.microsoft.com/office/drawing/2014/main" xmlns="" id="{FC6FDA34-8523-4979-8D02-28530AF3ADA0}"/>
              </a:ext>
            </a:extLst>
          </p:cNvPr>
          <p:cNvSpPr txBox="1">
            <a:spLocks/>
          </p:cNvSpPr>
          <p:nvPr/>
        </p:nvSpPr>
        <p:spPr>
          <a:xfrm>
            <a:off x="7993044" y="4962747"/>
            <a:ext cx="4104317" cy="14013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400" dirty="0"/>
              <a:t>сбор метрики аналитика тепловой карты по посещаемости</a:t>
            </a:r>
            <a:endParaRPr lang="en-US" sz="2400" dirty="0"/>
          </a:p>
        </p:txBody>
      </p:sp>
      <p:sp>
        <p:nvSpPr>
          <p:cNvPr id="90" name="Title 2">
            <a:extLst>
              <a:ext uri="{FF2B5EF4-FFF2-40B4-BE49-F238E27FC236}">
                <a16:creationId xmlns:a16="http://schemas.microsoft.com/office/drawing/2014/main" xmlns="" id="{D34DAEDE-DFEF-46D5-80C0-5A1F05F30B89}"/>
              </a:ext>
            </a:extLst>
          </p:cNvPr>
          <p:cNvSpPr txBox="1">
            <a:spLocks/>
          </p:cNvSpPr>
          <p:nvPr/>
        </p:nvSpPr>
        <p:spPr>
          <a:xfrm>
            <a:off x="4043839" y="4858309"/>
            <a:ext cx="4104317" cy="14013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400" dirty="0"/>
              <a:t>рекламные предпочтения на основе посещенных мест</a:t>
            </a:r>
            <a:endParaRPr lang="en-US" sz="2400" dirty="0"/>
          </a:p>
        </p:txBody>
      </p:sp>
      <p:sp>
        <p:nvSpPr>
          <p:cNvPr id="91" name="Title 2">
            <a:extLst>
              <a:ext uri="{FF2B5EF4-FFF2-40B4-BE49-F238E27FC236}">
                <a16:creationId xmlns:a16="http://schemas.microsoft.com/office/drawing/2014/main" xmlns="" id="{5A7D5F16-71F8-43A6-8FBE-5C1231DC40CA}"/>
              </a:ext>
            </a:extLst>
          </p:cNvPr>
          <p:cNvSpPr txBox="1">
            <a:spLocks/>
          </p:cNvSpPr>
          <p:nvPr/>
        </p:nvSpPr>
        <p:spPr>
          <a:xfrm>
            <a:off x="0" y="4858308"/>
            <a:ext cx="4104317" cy="14013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400" dirty="0"/>
              <a:t>навигация пользователя до магазина или товара </a:t>
            </a:r>
          </a:p>
          <a:p>
            <a:pPr algn="ctr"/>
            <a:r>
              <a:rPr lang="ru-RU" sz="2400" dirty="0"/>
              <a:t>в режиме онлайн</a:t>
            </a:r>
            <a:endParaRPr lang="en-US" sz="2400" dirty="0"/>
          </a:p>
        </p:txBody>
      </p:sp>
      <p:pic>
        <p:nvPicPr>
          <p:cNvPr id="93" name="Рисунок 92">
            <a:extLst>
              <a:ext uri="{FF2B5EF4-FFF2-40B4-BE49-F238E27FC236}">
                <a16:creationId xmlns:a16="http://schemas.microsoft.com/office/drawing/2014/main" xmlns="" id="{174E0D16-41F1-47EC-AB87-81A396DA504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565102" y="2464250"/>
            <a:ext cx="1600200" cy="1600200"/>
          </a:xfrm>
          <a:prstGeom prst="rect">
            <a:avLst/>
          </a:prstGeom>
        </p:spPr>
      </p:pic>
      <p:pic>
        <p:nvPicPr>
          <p:cNvPr id="95" name="Рисунок 94">
            <a:extLst>
              <a:ext uri="{FF2B5EF4-FFF2-40B4-BE49-F238E27FC236}">
                <a16:creationId xmlns:a16="http://schemas.microsoft.com/office/drawing/2014/main" xmlns="" id="{88037488-49AF-4153-BD30-39DF130269A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080552" y="2361716"/>
            <a:ext cx="1884591" cy="1884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36497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xmlns="" id="{7385973D-715D-46B2-ABCF-83284EA92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7192" y="854755"/>
            <a:ext cx="2038513" cy="789074"/>
          </a:xfrm>
        </p:spPr>
        <p:txBody>
          <a:bodyPr>
            <a:normAutofit/>
          </a:bodyPr>
          <a:lstStyle/>
          <a:p>
            <a:r>
              <a:rPr lang="ru-RU" dirty="0"/>
              <a:t>Зачем</a:t>
            </a:r>
            <a:r>
              <a:rPr lang="en-US" dirty="0"/>
              <a:t>?</a:t>
            </a:r>
          </a:p>
        </p:txBody>
      </p:sp>
      <p:sp>
        <p:nvSpPr>
          <p:cNvPr id="5" name="Rounded Rectangle 13">
            <a:extLst>
              <a:ext uri="{FF2B5EF4-FFF2-40B4-BE49-F238E27FC236}">
                <a16:creationId xmlns:a16="http://schemas.microsoft.com/office/drawing/2014/main" xmlns="" id="{31EC034B-021D-4E75-B8A5-C640343399BA}"/>
              </a:ext>
            </a:extLst>
          </p:cNvPr>
          <p:cNvSpPr/>
          <p:nvPr/>
        </p:nvSpPr>
        <p:spPr>
          <a:xfrm rot="10800000">
            <a:off x="4151406" y="1643830"/>
            <a:ext cx="3470086" cy="97149"/>
          </a:xfrm>
          <a:prstGeom prst="roundRect">
            <a:avLst>
              <a:gd name="adj" fmla="val 50000"/>
            </a:avLst>
          </a:prstGeom>
          <a:solidFill>
            <a:srgbClr val="65C1C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93850D16-CCDC-4131-8DB6-FBE1CADDA98C}"/>
              </a:ext>
            </a:extLst>
          </p:cNvPr>
          <p:cNvSpPr txBox="1"/>
          <p:nvPr/>
        </p:nvSpPr>
        <p:spPr>
          <a:xfrm>
            <a:off x="2497139" y="1857375"/>
            <a:ext cx="1034257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rgbClr val="65C1C2"/>
              </a:buClr>
              <a:buFont typeface="Arial" panose="020B0604020202020204" pitchFamily="34" charset="0"/>
              <a:buChar char="•"/>
            </a:pPr>
            <a:r>
              <a:rPr lang="en-US" sz="11500" dirty="0"/>
              <a:t> </a:t>
            </a:r>
            <a:endParaRPr lang="ru-RU" sz="115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39956009-D234-4312-AA86-4AE64675D203}"/>
              </a:ext>
            </a:extLst>
          </p:cNvPr>
          <p:cNvSpPr txBox="1"/>
          <p:nvPr/>
        </p:nvSpPr>
        <p:spPr>
          <a:xfrm>
            <a:off x="2497139" y="3238500"/>
            <a:ext cx="1034257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rgbClr val="65C1C2"/>
              </a:buClr>
              <a:buFont typeface="Arial" panose="020B0604020202020204" pitchFamily="34" charset="0"/>
              <a:buChar char="•"/>
            </a:pPr>
            <a:r>
              <a:rPr lang="en-US" sz="11500" dirty="0"/>
              <a:t> </a:t>
            </a:r>
            <a:endParaRPr lang="ru-RU" sz="115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CD89B20-10EC-4FC5-AC0C-46DAD8299EDE}"/>
              </a:ext>
            </a:extLst>
          </p:cNvPr>
          <p:cNvSpPr txBox="1"/>
          <p:nvPr/>
        </p:nvSpPr>
        <p:spPr>
          <a:xfrm>
            <a:off x="2497139" y="4619625"/>
            <a:ext cx="1034257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rgbClr val="65C1C2"/>
              </a:buClr>
              <a:buFont typeface="Arial" panose="020B0604020202020204" pitchFamily="34" charset="0"/>
              <a:buChar char="•"/>
            </a:pPr>
            <a:r>
              <a:rPr lang="en-US" sz="11500" dirty="0"/>
              <a:t> </a:t>
            </a:r>
            <a:endParaRPr lang="ru-RU" sz="11500" dirty="0"/>
          </a:p>
        </p:txBody>
      </p:sp>
    </p:spTree>
    <p:extLst>
      <p:ext uri="{BB962C8B-B14F-4D97-AF65-F5344CB8AC3E}">
        <p14:creationId xmlns:p14="http://schemas.microsoft.com/office/powerpoint/2010/main" xmlns="" val="2683642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xmlns="" id="{5A0CDF19-B314-4283-AF27-A7ABAFBF5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7534" y="930956"/>
            <a:ext cx="7743988" cy="789074"/>
          </a:xfrm>
        </p:spPr>
        <p:txBody>
          <a:bodyPr>
            <a:normAutofit fontScale="90000"/>
          </a:bodyPr>
          <a:lstStyle/>
          <a:p>
            <a:r>
              <a:rPr lang="ru-RU" dirty="0"/>
              <a:t>Как это работает для покупателя?</a:t>
            </a:r>
            <a:endParaRPr lang="en-US" dirty="0"/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xmlns="" id="{8F38D3EE-B850-4E44-91A1-5BB289450911}"/>
              </a:ext>
            </a:extLst>
          </p:cNvPr>
          <p:cNvGrpSpPr/>
          <p:nvPr/>
        </p:nvGrpSpPr>
        <p:grpSpPr>
          <a:xfrm>
            <a:off x="699658" y="3167491"/>
            <a:ext cx="2167368" cy="2167368"/>
            <a:chOff x="518683" y="2562224"/>
            <a:chExt cx="2167368" cy="2167368"/>
          </a:xfrm>
        </p:grpSpPr>
        <p:pic>
          <p:nvPicPr>
            <p:cNvPr id="6" name="Рисунок 5">
              <a:extLst>
                <a:ext uri="{FF2B5EF4-FFF2-40B4-BE49-F238E27FC236}">
                  <a16:creationId xmlns:a16="http://schemas.microsoft.com/office/drawing/2014/main" xmlns="" id="{BCE4AAC4-5460-4AA9-B851-A3EFF66065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518683" y="2562224"/>
              <a:ext cx="2167368" cy="2167368"/>
            </a:xfrm>
            <a:prstGeom prst="rect">
              <a:avLst/>
            </a:prstGeom>
          </p:spPr>
        </p:pic>
        <p:pic>
          <p:nvPicPr>
            <p:cNvPr id="8" name="Рисунок 7">
              <a:extLst>
                <a:ext uri="{FF2B5EF4-FFF2-40B4-BE49-F238E27FC236}">
                  <a16:creationId xmlns:a16="http://schemas.microsoft.com/office/drawing/2014/main" xmlns="" id="{FE8087CD-A023-45B2-8241-F150E2947C8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680733" y="2657475"/>
              <a:ext cx="900542" cy="900542"/>
            </a:xfrm>
            <a:prstGeom prst="rect">
              <a:avLst/>
            </a:prstGeom>
          </p:spPr>
        </p:pic>
      </p:grpSp>
      <p:pic>
        <p:nvPicPr>
          <p:cNvPr id="11" name="Рисунок 10">
            <a:extLst>
              <a:ext uri="{FF2B5EF4-FFF2-40B4-BE49-F238E27FC236}">
                <a16:creationId xmlns:a16="http://schemas.microsoft.com/office/drawing/2014/main" xmlns="" id="{6027A79C-DBC4-4255-B34E-98D8F5BDF9B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232044" y="3324224"/>
            <a:ext cx="2014968" cy="2014968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xmlns="" id="{65762090-51FB-4FC4-AF32-C6CF237D34B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310258" y="3171824"/>
            <a:ext cx="2201134" cy="2201134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xmlns="" id="{A7885B7A-1A22-4A5A-8E45-680770D79BB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585732" y="3862149"/>
            <a:ext cx="1171575" cy="1171575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xmlns="" id="{8F40CC70-DD86-444F-95E0-F2ABFE17B8E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663946" y="3862148"/>
            <a:ext cx="1171575" cy="1171575"/>
          </a:xfrm>
          <a:prstGeom prst="rect">
            <a:avLst/>
          </a:prstGeom>
        </p:spPr>
      </p:pic>
      <p:sp>
        <p:nvSpPr>
          <p:cNvPr id="22" name="Rounded Rectangle 13">
            <a:extLst>
              <a:ext uri="{FF2B5EF4-FFF2-40B4-BE49-F238E27FC236}">
                <a16:creationId xmlns:a16="http://schemas.microsoft.com/office/drawing/2014/main" xmlns="" id="{1B684C5A-64EF-4395-9752-E53D482C2D47}"/>
              </a:ext>
            </a:extLst>
          </p:cNvPr>
          <p:cNvSpPr/>
          <p:nvPr/>
        </p:nvSpPr>
        <p:spPr>
          <a:xfrm rot="10800000">
            <a:off x="4355785" y="1720031"/>
            <a:ext cx="3470086" cy="97149"/>
          </a:xfrm>
          <a:prstGeom prst="roundRect">
            <a:avLst>
              <a:gd name="adj" fmla="val 50000"/>
            </a:avLst>
          </a:prstGeom>
          <a:solidFill>
            <a:srgbClr val="65C1C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25982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roup 106"/>
          <p:cNvGrpSpPr/>
          <p:nvPr/>
        </p:nvGrpSpPr>
        <p:grpSpPr>
          <a:xfrm>
            <a:off x="1371997" y="1912144"/>
            <a:ext cx="9444831" cy="1891507"/>
            <a:chOff x="2741613" y="5224463"/>
            <a:chExt cx="18889662" cy="3783013"/>
          </a:xfrm>
        </p:grpSpPr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10621963" y="5954713"/>
              <a:ext cx="46037" cy="288925"/>
            </a:xfrm>
            <a:prstGeom prst="rect">
              <a:avLst/>
            </a:prstGeom>
            <a:solidFill>
              <a:srgbClr val="F47E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10260013" y="6257926"/>
              <a:ext cx="288925" cy="58738"/>
            </a:xfrm>
            <a:prstGeom prst="rect">
              <a:avLst/>
            </a:prstGeom>
            <a:solidFill>
              <a:srgbClr val="F47E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9345613" y="5954713"/>
              <a:ext cx="31750" cy="684213"/>
            </a:xfrm>
            <a:custGeom>
              <a:avLst/>
              <a:gdLst>
                <a:gd name="T0" fmla="*/ 8 w 20"/>
                <a:gd name="T1" fmla="*/ 431 h 431"/>
                <a:gd name="T2" fmla="*/ 0 w 20"/>
                <a:gd name="T3" fmla="*/ 4 h 431"/>
                <a:gd name="T4" fmla="*/ 12 w 20"/>
                <a:gd name="T5" fmla="*/ 0 h 431"/>
                <a:gd name="T6" fmla="*/ 20 w 20"/>
                <a:gd name="T7" fmla="*/ 431 h 431"/>
                <a:gd name="T8" fmla="*/ 8 w 20"/>
                <a:gd name="T9" fmla="*/ 431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431">
                  <a:moveTo>
                    <a:pt x="8" y="431"/>
                  </a:moveTo>
                  <a:lnTo>
                    <a:pt x="0" y="4"/>
                  </a:lnTo>
                  <a:lnTo>
                    <a:pt x="12" y="0"/>
                  </a:lnTo>
                  <a:lnTo>
                    <a:pt x="20" y="431"/>
                  </a:lnTo>
                  <a:lnTo>
                    <a:pt x="8" y="431"/>
                  </a:lnTo>
                  <a:close/>
                </a:path>
              </a:pathLst>
            </a:custGeom>
            <a:solidFill>
              <a:srgbClr val="E3E4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auto">
            <a:xfrm>
              <a:off x="9115425" y="6053138"/>
              <a:ext cx="500062" cy="487363"/>
            </a:xfrm>
            <a:custGeom>
              <a:avLst/>
              <a:gdLst>
                <a:gd name="T0" fmla="*/ 306 w 315"/>
                <a:gd name="T1" fmla="*/ 307 h 307"/>
                <a:gd name="T2" fmla="*/ 0 w 315"/>
                <a:gd name="T3" fmla="*/ 8 h 307"/>
                <a:gd name="T4" fmla="*/ 8 w 315"/>
                <a:gd name="T5" fmla="*/ 0 h 307"/>
                <a:gd name="T6" fmla="*/ 315 w 315"/>
                <a:gd name="T7" fmla="*/ 299 h 307"/>
                <a:gd name="T8" fmla="*/ 306 w 315"/>
                <a:gd name="T9" fmla="*/ 307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5" h="307">
                  <a:moveTo>
                    <a:pt x="306" y="307"/>
                  </a:moveTo>
                  <a:lnTo>
                    <a:pt x="0" y="8"/>
                  </a:lnTo>
                  <a:lnTo>
                    <a:pt x="8" y="0"/>
                  </a:lnTo>
                  <a:lnTo>
                    <a:pt x="315" y="299"/>
                  </a:lnTo>
                  <a:lnTo>
                    <a:pt x="306" y="307"/>
                  </a:lnTo>
                  <a:close/>
                </a:path>
              </a:pathLst>
            </a:custGeom>
            <a:solidFill>
              <a:srgbClr val="E3E4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9121775" y="6046788"/>
              <a:ext cx="485775" cy="500063"/>
            </a:xfrm>
            <a:custGeom>
              <a:avLst/>
              <a:gdLst>
                <a:gd name="T0" fmla="*/ 8 w 306"/>
                <a:gd name="T1" fmla="*/ 315 h 315"/>
                <a:gd name="T2" fmla="*/ 0 w 306"/>
                <a:gd name="T3" fmla="*/ 307 h 315"/>
                <a:gd name="T4" fmla="*/ 298 w 306"/>
                <a:gd name="T5" fmla="*/ 0 h 315"/>
                <a:gd name="T6" fmla="*/ 306 w 306"/>
                <a:gd name="T7" fmla="*/ 8 h 315"/>
                <a:gd name="T8" fmla="*/ 8 w 306"/>
                <a:gd name="T9" fmla="*/ 315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6" h="315">
                  <a:moveTo>
                    <a:pt x="8" y="315"/>
                  </a:moveTo>
                  <a:lnTo>
                    <a:pt x="0" y="307"/>
                  </a:lnTo>
                  <a:lnTo>
                    <a:pt x="298" y="0"/>
                  </a:lnTo>
                  <a:lnTo>
                    <a:pt x="306" y="8"/>
                  </a:lnTo>
                  <a:lnTo>
                    <a:pt x="8" y="315"/>
                  </a:lnTo>
                  <a:close/>
                </a:path>
              </a:pathLst>
            </a:custGeom>
            <a:solidFill>
              <a:srgbClr val="E3E4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9023350" y="6283326"/>
              <a:ext cx="676275" cy="26988"/>
            </a:xfrm>
            <a:custGeom>
              <a:avLst/>
              <a:gdLst>
                <a:gd name="T0" fmla="*/ 0 w 426"/>
                <a:gd name="T1" fmla="*/ 17 h 17"/>
                <a:gd name="T2" fmla="*/ 0 w 426"/>
                <a:gd name="T3" fmla="*/ 4 h 17"/>
                <a:gd name="T4" fmla="*/ 426 w 426"/>
                <a:gd name="T5" fmla="*/ 0 h 17"/>
                <a:gd name="T6" fmla="*/ 426 w 426"/>
                <a:gd name="T7" fmla="*/ 13 h 17"/>
                <a:gd name="T8" fmla="*/ 0 w 426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6" h="17">
                  <a:moveTo>
                    <a:pt x="0" y="17"/>
                  </a:moveTo>
                  <a:lnTo>
                    <a:pt x="0" y="4"/>
                  </a:lnTo>
                  <a:lnTo>
                    <a:pt x="426" y="0"/>
                  </a:lnTo>
                  <a:lnTo>
                    <a:pt x="426" y="13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E3E4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9232900" y="5973763"/>
              <a:ext cx="257175" cy="646113"/>
            </a:xfrm>
            <a:custGeom>
              <a:avLst/>
              <a:gdLst>
                <a:gd name="T0" fmla="*/ 13 w 162"/>
                <a:gd name="T1" fmla="*/ 407 h 407"/>
                <a:gd name="T2" fmla="*/ 0 w 162"/>
                <a:gd name="T3" fmla="*/ 403 h 407"/>
                <a:gd name="T4" fmla="*/ 149 w 162"/>
                <a:gd name="T5" fmla="*/ 0 h 407"/>
                <a:gd name="T6" fmla="*/ 162 w 162"/>
                <a:gd name="T7" fmla="*/ 5 h 407"/>
                <a:gd name="T8" fmla="*/ 13 w 162"/>
                <a:gd name="T9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" h="407">
                  <a:moveTo>
                    <a:pt x="13" y="407"/>
                  </a:moveTo>
                  <a:lnTo>
                    <a:pt x="0" y="403"/>
                  </a:lnTo>
                  <a:lnTo>
                    <a:pt x="149" y="0"/>
                  </a:lnTo>
                  <a:lnTo>
                    <a:pt x="162" y="5"/>
                  </a:lnTo>
                  <a:lnTo>
                    <a:pt x="13" y="407"/>
                  </a:lnTo>
                  <a:close/>
                </a:path>
              </a:pathLst>
            </a:custGeom>
            <a:solidFill>
              <a:srgbClr val="E3E4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9213850" y="5988051"/>
              <a:ext cx="301625" cy="625475"/>
            </a:xfrm>
            <a:custGeom>
              <a:avLst/>
              <a:gdLst>
                <a:gd name="T0" fmla="*/ 178 w 190"/>
                <a:gd name="T1" fmla="*/ 394 h 394"/>
                <a:gd name="T2" fmla="*/ 0 w 190"/>
                <a:gd name="T3" fmla="*/ 4 h 394"/>
                <a:gd name="T4" fmla="*/ 12 w 190"/>
                <a:gd name="T5" fmla="*/ 0 h 394"/>
                <a:gd name="T6" fmla="*/ 190 w 190"/>
                <a:gd name="T7" fmla="*/ 385 h 394"/>
                <a:gd name="T8" fmla="*/ 178 w 190"/>
                <a:gd name="T9" fmla="*/ 394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0" h="394">
                  <a:moveTo>
                    <a:pt x="178" y="394"/>
                  </a:moveTo>
                  <a:lnTo>
                    <a:pt x="0" y="4"/>
                  </a:lnTo>
                  <a:lnTo>
                    <a:pt x="12" y="0"/>
                  </a:lnTo>
                  <a:lnTo>
                    <a:pt x="190" y="385"/>
                  </a:lnTo>
                  <a:lnTo>
                    <a:pt x="178" y="394"/>
                  </a:lnTo>
                  <a:close/>
                </a:path>
              </a:pathLst>
            </a:custGeom>
            <a:solidFill>
              <a:srgbClr val="E3E4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auto">
            <a:xfrm>
              <a:off x="9048750" y="6145213"/>
              <a:ext cx="625475" cy="303213"/>
            </a:xfrm>
            <a:custGeom>
              <a:avLst/>
              <a:gdLst>
                <a:gd name="T0" fmla="*/ 4 w 394"/>
                <a:gd name="T1" fmla="*/ 191 h 191"/>
                <a:gd name="T2" fmla="*/ 0 w 394"/>
                <a:gd name="T3" fmla="*/ 179 h 191"/>
                <a:gd name="T4" fmla="*/ 390 w 394"/>
                <a:gd name="T5" fmla="*/ 0 h 191"/>
                <a:gd name="T6" fmla="*/ 394 w 394"/>
                <a:gd name="T7" fmla="*/ 13 h 191"/>
                <a:gd name="T8" fmla="*/ 4 w 394"/>
                <a:gd name="T9" fmla="*/ 191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4" h="191">
                  <a:moveTo>
                    <a:pt x="4" y="191"/>
                  </a:moveTo>
                  <a:lnTo>
                    <a:pt x="0" y="179"/>
                  </a:lnTo>
                  <a:lnTo>
                    <a:pt x="390" y="0"/>
                  </a:lnTo>
                  <a:lnTo>
                    <a:pt x="394" y="13"/>
                  </a:lnTo>
                  <a:lnTo>
                    <a:pt x="4" y="191"/>
                  </a:lnTo>
                  <a:close/>
                </a:path>
              </a:pathLst>
            </a:custGeom>
            <a:solidFill>
              <a:srgbClr val="E3E4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9042400" y="6172201"/>
              <a:ext cx="644525" cy="249238"/>
            </a:xfrm>
            <a:custGeom>
              <a:avLst/>
              <a:gdLst>
                <a:gd name="T0" fmla="*/ 402 w 406"/>
                <a:gd name="T1" fmla="*/ 157 h 157"/>
                <a:gd name="T2" fmla="*/ 0 w 406"/>
                <a:gd name="T3" fmla="*/ 12 h 157"/>
                <a:gd name="T4" fmla="*/ 4 w 406"/>
                <a:gd name="T5" fmla="*/ 0 h 157"/>
                <a:gd name="T6" fmla="*/ 406 w 406"/>
                <a:gd name="T7" fmla="*/ 149 h 157"/>
                <a:gd name="T8" fmla="*/ 402 w 406"/>
                <a:gd name="T9" fmla="*/ 157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6" h="157">
                  <a:moveTo>
                    <a:pt x="402" y="157"/>
                  </a:moveTo>
                  <a:lnTo>
                    <a:pt x="0" y="12"/>
                  </a:lnTo>
                  <a:lnTo>
                    <a:pt x="4" y="0"/>
                  </a:lnTo>
                  <a:lnTo>
                    <a:pt x="406" y="149"/>
                  </a:lnTo>
                  <a:lnTo>
                    <a:pt x="402" y="157"/>
                  </a:lnTo>
                  <a:close/>
                </a:path>
              </a:pathLst>
            </a:custGeom>
            <a:solidFill>
              <a:srgbClr val="E3E4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auto">
            <a:xfrm>
              <a:off x="10628313" y="5948363"/>
              <a:ext cx="25400" cy="684213"/>
            </a:xfrm>
            <a:custGeom>
              <a:avLst/>
              <a:gdLst>
                <a:gd name="T0" fmla="*/ 4 w 16"/>
                <a:gd name="T1" fmla="*/ 431 h 431"/>
                <a:gd name="T2" fmla="*/ 0 w 16"/>
                <a:gd name="T3" fmla="*/ 4 h 431"/>
                <a:gd name="T4" fmla="*/ 12 w 16"/>
                <a:gd name="T5" fmla="*/ 0 h 431"/>
                <a:gd name="T6" fmla="*/ 16 w 16"/>
                <a:gd name="T7" fmla="*/ 431 h 431"/>
                <a:gd name="T8" fmla="*/ 4 w 16"/>
                <a:gd name="T9" fmla="*/ 431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431">
                  <a:moveTo>
                    <a:pt x="4" y="431"/>
                  </a:moveTo>
                  <a:lnTo>
                    <a:pt x="0" y="4"/>
                  </a:lnTo>
                  <a:lnTo>
                    <a:pt x="12" y="0"/>
                  </a:lnTo>
                  <a:lnTo>
                    <a:pt x="16" y="431"/>
                  </a:lnTo>
                  <a:lnTo>
                    <a:pt x="4" y="431"/>
                  </a:lnTo>
                  <a:close/>
                </a:path>
              </a:pathLst>
            </a:custGeom>
            <a:solidFill>
              <a:srgbClr val="E3E4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10391775" y="6046788"/>
              <a:ext cx="498475" cy="487363"/>
            </a:xfrm>
            <a:custGeom>
              <a:avLst/>
              <a:gdLst>
                <a:gd name="T0" fmla="*/ 306 w 314"/>
                <a:gd name="T1" fmla="*/ 307 h 307"/>
                <a:gd name="T2" fmla="*/ 0 w 314"/>
                <a:gd name="T3" fmla="*/ 8 h 307"/>
                <a:gd name="T4" fmla="*/ 8 w 314"/>
                <a:gd name="T5" fmla="*/ 0 h 307"/>
                <a:gd name="T6" fmla="*/ 314 w 314"/>
                <a:gd name="T7" fmla="*/ 299 h 307"/>
                <a:gd name="T8" fmla="*/ 306 w 314"/>
                <a:gd name="T9" fmla="*/ 307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4" h="307">
                  <a:moveTo>
                    <a:pt x="306" y="307"/>
                  </a:moveTo>
                  <a:lnTo>
                    <a:pt x="0" y="8"/>
                  </a:lnTo>
                  <a:lnTo>
                    <a:pt x="8" y="0"/>
                  </a:lnTo>
                  <a:lnTo>
                    <a:pt x="314" y="299"/>
                  </a:lnTo>
                  <a:lnTo>
                    <a:pt x="306" y="307"/>
                  </a:lnTo>
                  <a:close/>
                </a:path>
              </a:pathLst>
            </a:custGeom>
            <a:solidFill>
              <a:srgbClr val="E3E4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10398125" y="6040438"/>
              <a:ext cx="485775" cy="500063"/>
            </a:xfrm>
            <a:custGeom>
              <a:avLst/>
              <a:gdLst>
                <a:gd name="T0" fmla="*/ 8 w 306"/>
                <a:gd name="T1" fmla="*/ 315 h 315"/>
                <a:gd name="T2" fmla="*/ 0 w 306"/>
                <a:gd name="T3" fmla="*/ 307 h 315"/>
                <a:gd name="T4" fmla="*/ 298 w 306"/>
                <a:gd name="T5" fmla="*/ 0 h 315"/>
                <a:gd name="T6" fmla="*/ 306 w 306"/>
                <a:gd name="T7" fmla="*/ 8 h 315"/>
                <a:gd name="T8" fmla="*/ 8 w 306"/>
                <a:gd name="T9" fmla="*/ 315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6" h="315">
                  <a:moveTo>
                    <a:pt x="8" y="315"/>
                  </a:moveTo>
                  <a:lnTo>
                    <a:pt x="0" y="307"/>
                  </a:lnTo>
                  <a:lnTo>
                    <a:pt x="298" y="0"/>
                  </a:lnTo>
                  <a:lnTo>
                    <a:pt x="306" y="8"/>
                  </a:lnTo>
                  <a:lnTo>
                    <a:pt x="8" y="315"/>
                  </a:lnTo>
                  <a:close/>
                </a:path>
              </a:pathLst>
            </a:custGeom>
            <a:solidFill>
              <a:srgbClr val="E3E4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10299700" y="6276976"/>
              <a:ext cx="676275" cy="26988"/>
            </a:xfrm>
            <a:custGeom>
              <a:avLst/>
              <a:gdLst>
                <a:gd name="T0" fmla="*/ 0 w 426"/>
                <a:gd name="T1" fmla="*/ 17 h 17"/>
                <a:gd name="T2" fmla="*/ 0 w 426"/>
                <a:gd name="T3" fmla="*/ 4 h 17"/>
                <a:gd name="T4" fmla="*/ 426 w 426"/>
                <a:gd name="T5" fmla="*/ 0 h 17"/>
                <a:gd name="T6" fmla="*/ 426 w 426"/>
                <a:gd name="T7" fmla="*/ 13 h 17"/>
                <a:gd name="T8" fmla="*/ 0 w 426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6" h="17">
                  <a:moveTo>
                    <a:pt x="0" y="17"/>
                  </a:moveTo>
                  <a:lnTo>
                    <a:pt x="0" y="4"/>
                  </a:lnTo>
                  <a:lnTo>
                    <a:pt x="426" y="0"/>
                  </a:lnTo>
                  <a:lnTo>
                    <a:pt x="426" y="13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E3E4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10509250" y="5967413"/>
              <a:ext cx="257175" cy="646113"/>
            </a:xfrm>
            <a:custGeom>
              <a:avLst/>
              <a:gdLst>
                <a:gd name="T0" fmla="*/ 13 w 162"/>
                <a:gd name="T1" fmla="*/ 407 h 407"/>
                <a:gd name="T2" fmla="*/ 0 w 162"/>
                <a:gd name="T3" fmla="*/ 403 h 407"/>
                <a:gd name="T4" fmla="*/ 149 w 162"/>
                <a:gd name="T5" fmla="*/ 0 h 407"/>
                <a:gd name="T6" fmla="*/ 162 w 162"/>
                <a:gd name="T7" fmla="*/ 4 h 407"/>
                <a:gd name="T8" fmla="*/ 13 w 162"/>
                <a:gd name="T9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" h="407">
                  <a:moveTo>
                    <a:pt x="13" y="407"/>
                  </a:moveTo>
                  <a:lnTo>
                    <a:pt x="0" y="403"/>
                  </a:lnTo>
                  <a:lnTo>
                    <a:pt x="149" y="0"/>
                  </a:lnTo>
                  <a:lnTo>
                    <a:pt x="162" y="4"/>
                  </a:lnTo>
                  <a:lnTo>
                    <a:pt x="13" y="407"/>
                  </a:lnTo>
                  <a:close/>
                </a:path>
              </a:pathLst>
            </a:custGeom>
            <a:solidFill>
              <a:srgbClr val="E3E4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26" name="Freeform 24"/>
            <p:cNvSpPr>
              <a:spLocks/>
            </p:cNvSpPr>
            <p:nvPr/>
          </p:nvSpPr>
          <p:spPr bwMode="auto">
            <a:xfrm>
              <a:off x="10490200" y="5981701"/>
              <a:ext cx="301625" cy="625475"/>
            </a:xfrm>
            <a:custGeom>
              <a:avLst/>
              <a:gdLst>
                <a:gd name="T0" fmla="*/ 178 w 190"/>
                <a:gd name="T1" fmla="*/ 394 h 394"/>
                <a:gd name="T2" fmla="*/ 0 w 190"/>
                <a:gd name="T3" fmla="*/ 4 h 394"/>
                <a:gd name="T4" fmla="*/ 12 w 190"/>
                <a:gd name="T5" fmla="*/ 0 h 394"/>
                <a:gd name="T6" fmla="*/ 190 w 190"/>
                <a:gd name="T7" fmla="*/ 385 h 394"/>
                <a:gd name="T8" fmla="*/ 178 w 190"/>
                <a:gd name="T9" fmla="*/ 394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0" h="394">
                  <a:moveTo>
                    <a:pt x="178" y="394"/>
                  </a:moveTo>
                  <a:lnTo>
                    <a:pt x="0" y="4"/>
                  </a:lnTo>
                  <a:lnTo>
                    <a:pt x="12" y="0"/>
                  </a:lnTo>
                  <a:lnTo>
                    <a:pt x="190" y="385"/>
                  </a:lnTo>
                  <a:lnTo>
                    <a:pt x="178" y="394"/>
                  </a:lnTo>
                  <a:close/>
                </a:path>
              </a:pathLst>
            </a:custGeom>
            <a:solidFill>
              <a:srgbClr val="E3E4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27" name="Freeform 25"/>
            <p:cNvSpPr>
              <a:spLocks/>
            </p:cNvSpPr>
            <p:nvPr/>
          </p:nvSpPr>
          <p:spPr bwMode="auto">
            <a:xfrm>
              <a:off x="10325100" y="6138863"/>
              <a:ext cx="625475" cy="303213"/>
            </a:xfrm>
            <a:custGeom>
              <a:avLst/>
              <a:gdLst>
                <a:gd name="T0" fmla="*/ 8 w 394"/>
                <a:gd name="T1" fmla="*/ 191 h 191"/>
                <a:gd name="T2" fmla="*/ 0 w 394"/>
                <a:gd name="T3" fmla="*/ 178 h 191"/>
                <a:gd name="T4" fmla="*/ 390 w 394"/>
                <a:gd name="T5" fmla="*/ 0 h 191"/>
                <a:gd name="T6" fmla="*/ 394 w 394"/>
                <a:gd name="T7" fmla="*/ 13 h 191"/>
                <a:gd name="T8" fmla="*/ 8 w 394"/>
                <a:gd name="T9" fmla="*/ 191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4" h="191">
                  <a:moveTo>
                    <a:pt x="8" y="191"/>
                  </a:moveTo>
                  <a:lnTo>
                    <a:pt x="0" y="178"/>
                  </a:lnTo>
                  <a:lnTo>
                    <a:pt x="390" y="0"/>
                  </a:lnTo>
                  <a:lnTo>
                    <a:pt x="394" y="13"/>
                  </a:lnTo>
                  <a:lnTo>
                    <a:pt x="8" y="191"/>
                  </a:lnTo>
                  <a:close/>
                </a:path>
              </a:pathLst>
            </a:custGeom>
            <a:solidFill>
              <a:srgbClr val="E3E4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auto">
            <a:xfrm>
              <a:off x="10318750" y="6165851"/>
              <a:ext cx="644525" cy="249238"/>
            </a:xfrm>
            <a:custGeom>
              <a:avLst/>
              <a:gdLst>
                <a:gd name="T0" fmla="*/ 402 w 406"/>
                <a:gd name="T1" fmla="*/ 157 h 157"/>
                <a:gd name="T2" fmla="*/ 0 w 406"/>
                <a:gd name="T3" fmla="*/ 12 h 157"/>
                <a:gd name="T4" fmla="*/ 4 w 406"/>
                <a:gd name="T5" fmla="*/ 0 h 157"/>
                <a:gd name="T6" fmla="*/ 406 w 406"/>
                <a:gd name="T7" fmla="*/ 149 h 157"/>
                <a:gd name="T8" fmla="*/ 402 w 406"/>
                <a:gd name="T9" fmla="*/ 157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6" h="157">
                  <a:moveTo>
                    <a:pt x="402" y="157"/>
                  </a:moveTo>
                  <a:lnTo>
                    <a:pt x="0" y="12"/>
                  </a:lnTo>
                  <a:lnTo>
                    <a:pt x="4" y="0"/>
                  </a:lnTo>
                  <a:lnTo>
                    <a:pt x="406" y="149"/>
                  </a:lnTo>
                  <a:lnTo>
                    <a:pt x="402" y="157"/>
                  </a:lnTo>
                  <a:close/>
                </a:path>
              </a:pathLst>
            </a:custGeom>
            <a:solidFill>
              <a:srgbClr val="E3E4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29" name="Freeform 27"/>
            <p:cNvSpPr>
              <a:spLocks/>
            </p:cNvSpPr>
            <p:nvPr/>
          </p:nvSpPr>
          <p:spPr bwMode="auto">
            <a:xfrm>
              <a:off x="9726613" y="5921376"/>
              <a:ext cx="288925" cy="407988"/>
            </a:xfrm>
            <a:custGeom>
              <a:avLst/>
              <a:gdLst>
                <a:gd name="T0" fmla="*/ 0 w 44"/>
                <a:gd name="T1" fmla="*/ 0 h 62"/>
                <a:gd name="T2" fmla="*/ 15 w 44"/>
                <a:gd name="T3" fmla="*/ 24 h 62"/>
                <a:gd name="T4" fmla="*/ 42 w 44"/>
                <a:gd name="T5" fmla="*/ 52 h 62"/>
                <a:gd name="T6" fmla="*/ 44 w 44"/>
                <a:gd name="T7" fmla="*/ 62 h 62"/>
                <a:gd name="T8" fmla="*/ 44 w 44"/>
                <a:gd name="T9" fmla="*/ 42 h 62"/>
                <a:gd name="T10" fmla="*/ 0 w 44"/>
                <a:gd name="T11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" h="62">
                  <a:moveTo>
                    <a:pt x="0" y="0"/>
                  </a:moveTo>
                  <a:cubicBezTo>
                    <a:pt x="6" y="7"/>
                    <a:pt x="15" y="24"/>
                    <a:pt x="15" y="24"/>
                  </a:cubicBezTo>
                  <a:cubicBezTo>
                    <a:pt x="19" y="27"/>
                    <a:pt x="34" y="38"/>
                    <a:pt x="42" y="52"/>
                  </a:cubicBezTo>
                  <a:cubicBezTo>
                    <a:pt x="42" y="56"/>
                    <a:pt x="43" y="60"/>
                    <a:pt x="44" y="62"/>
                  </a:cubicBezTo>
                  <a:cubicBezTo>
                    <a:pt x="44" y="42"/>
                    <a:pt x="44" y="42"/>
                    <a:pt x="44" y="42"/>
                  </a:cubicBezTo>
                  <a:cubicBezTo>
                    <a:pt x="40" y="36"/>
                    <a:pt x="26" y="19"/>
                    <a:pt x="0" y="0"/>
                  </a:cubicBezTo>
                  <a:close/>
                </a:path>
              </a:pathLst>
            </a:custGeom>
            <a:solidFill>
              <a:srgbClr val="F47E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30" name="Freeform 28"/>
            <p:cNvSpPr>
              <a:spLocks/>
            </p:cNvSpPr>
            <p:nvPr/>
          </p:nvSpPr>
          <p:spPr bwMode="auto">
            <a:xfrm>
              <a:off x="9582150" y="5434013"/>
              <a:ext cx="249237" cy="422275"/>
            </a:xfrm>
            <a:custGeom>
              <a:avLst/>
              <a:gdLst>
                <a:gd name="T0" fmla="*/ 38 w 38"/>
                <a:gd name="T1" fmla="*/ 0 h 64"/>
                <a:gd name="T2" fmla="*/ 21 w 38"/>
                <a:gd name="T3" fmla="*/ 11 h 64"/>
                <a:gd name="T4" fmla="*/ 0 w 38"/>
                <a:gd name="T5" fmla="*/ 61 h 64"/>
                <a:gd name="T6" fmla="*/ 8 w 38"/>
                <a:gd name="T7" fmla="*/ 64 h 64"/>
                <a:gd name="T8" fmla="*/ 30 w 38"/>
                <a:gd name="T9" fmla="*/ 13 h 64"/>
                <a:gd name="T10" fmla="*/ 38 w 38"/>
                <a:gd name="T11" fmla="*/ 8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64">
                  <a:moveTo>
                    <a:pt x="38" y="0"/>
                  </a:moveTo>
                  <a:cubicBezTo>
                    <a:pt x="26" y="0"/>
                    <a:pt x="21" y="11"/>
                    <a:pt x="21" y="11"/>
                  </a:cubicBezTo>
                  <a:cubicBezTo>
                    <a:pt x="14" y="28"/>
                    <a:pt x="8" y="41"/>
                    <a:pt x="0" y="61"/>
                  </a:cubicBezTo>
                  <a:cubicBezTo>
                    <a:pt x="8" y="64"/>
                    <a:pt x="8" y="64"/>
                    <a:pt x="8" y="64"/>
                  </a:cubicBezTo>
                  <a:cubicBezTo>
                    <a:pt x="10" y="61"/>
                    <a:pt x="21" y="37"/>
                    <a:pt x="30" y="13"/>
                  </a:cubicBezTo>
                  <a:cubicBezTo>
                    <a:pt x="33" y="9"/>
                    <a:pt x="35" y="8"/>
                    <a:pt x="38" y="8"/>
                  </a:cubicBezTo>
                </a:path>
              </a:pathLst>
            </a:custGeom>
            <a:solidFill>
              <a:srgbClr val="F47E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31" name="Freeform 29"/>
            <p:cNvSpPr>
              <a:spLocks/>
            </p:cNvSpPr>
            <p:nvPr/>
          </p:nvSpPr>
          <p:spPr bwMode="auto">
            <a:xfrm>
              <a:off x="9155113" y="5770563"/>
              <a:ext cx="728662" cy="585788"/>
            </a:xfrm>
            <a:custGeom>
              <a:avLst/>
              <a:gdLst>
                <a:gd name="T0" fmla="*/ 104 w 111"/>
                <a:gd name="T1" fmla="*/ 44 h 89"/>
                <a:gd name="T2" fmla="*/ 87 w 111"/>
                <a:gd name="T3" fmla="*/ 23 h 89"/>
                <a:gd name="T4" fmla="*/ 73 w 111"/>
                <a:gd name="T5" fmla="*/ 13 h 89"/>
                <a:gd name="T6" fmla="*/ 65 w 111"/>
                <a:gd name="T7" fmla="*/ 9 h 89"/>
                <a:gd name="T8" fmla="*/ 15 w 111"/>
                <a:gd name="T9" fmla="*/ 5 h 89"/>
                <a:gd name="T10" fmla="*/ 9 w 111"/>
                <a:gd name="T11" fmla="*/ 15 h 89"/>
                <a:gd name="T12" fmla="*/ 60 w 111"/>
                <a:gd name="T13" fmla="*/ 19 h 89"/>
                <a:gd name="T14" fmla="*/ 60 w 111"/>
                <a:gd name="T15" fmla="*/ 20 h 89"/>
                <a:gd name="T16" fmla="*/ 70 w 111"/>
                <a:gd name="T17" fmla="*/ 24 h 89"/>
                <a:gd name="T18" fmla="*/ 70 w 111"/>
                <a:gd name="T19" fmla="*/ 24 h 89"/>
                <a:gd name="T20" fmla="*/ 81 w 111"/>
                <a:gd name="T21" fmla="*/ 32 h 89"/>
                <a:gd name="T22" fmla="*/ 99 w 111"/>
                <a:gd name="T23" fmla="*/ 79 h 89"/>
                <a:gd name="T24" fmla="*/ 108 w 111"/>
                <a:gd name="T25" fmla="*/ 79 h 89"/>
                <a:gd name="T26" fmla="*/ 104 w 111"/>
                <a:gd name="T27" fmla="*/ 44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1" h="89">
                  <a:moveTo>
                    <a:pt x="104" y="44"/>
                  </a:moveTo>
                  <a:cubicBezTo>
                    <a:pt x="100" y="36"/>
                    <a:pt x="92" y="27"/>
                    <a:pt x="87" y="23"/>
                  </a:cubicBezTo>
                  <a:cubicBezTo>
                    <a:pt x="83" y="19"/>
                    <a:pt x="79" y="17"/>
                    <a:pt x="73" y="13"/>
                  </a:cubicBezTo>
                  <a:cubicBezTo>
                    <a:pt x="65" y="9"/>
                    <a:pt x="65" y="9"/>
                    <a:pt x="65" y="9"/>
                  </a:cubicBezTo>
                  <a:cubicBezTo>
                    <a:pt x="41" y="0"/>
                    <a:pt x="19" y="4"/>
                    <a:pt x="15" y="5"/>
                  </a:cubicBezTo>
                  <a:cubicBezTo>
                    <a:pt x="4" y="6"/>
                    <a:pt x="0" y="15"/>
                    <a:pt x="9" y="15"/>
                  </a:cubicBezTo>
                  <a:cubicBezTo>
                    <a:pt x="45" y="10"/>
                    <a:pt x="60" y="19"/>
                    <a:pt x="60" y="19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70" y="24"/>
                    <a:pt x="70" y="24"/>
                    <a:pt x="70" y="24"/>
                  </a:cubicBezTo>
                  <a:cubicBezTo>
                    <a:pt x="70" y="24"/>
                    <a:pt x="70" y="24"/>
                    <a:pt x="70" y="24"/>
                  </a:cubicBezTo>
                  <a:cubicBezTo>
                    <a:pt x="75" y="26"/>
                    <a:pt x="81" y="32"/>
                    <a:pt x="81" y="32"/>
                  </a:cubicBezTo>
                  <a:cubicBezTo>
                    <a:pt x="81" y="32"/>
                    <a:pt x="102" y="50"/>
                    <a:pt x="99" y="79"/>
                  </a:cubicBezTo>
                  <a:cubicBezTo>
                    <a:pt x="98" y="86"/>
                    <a:pt x="106" y="89"/>
                    <a:pt x="108" y="79"/>
                  </a:cubicBezTo>
                  <a:cubicBezTo>
                    <a:pt x="109" y="71"/>
                    <a:pt x="111" y="58"/>
                    <a:pt x="104" y="44"/>
                  </a:cubicBezTo>
                  <a:close/>
                </a:path>
              </a:pathLst>
            </a:custGeom>
            <a:solidFill>
              <a:srgbClr val="3530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32" name="Freeform 30"/>
            <p:cNvSpPr>
              <a:spLocks noEditPoints="1"/>
            </p:cNvSpPr>
            <p:nvPr/>
          </p:nvSpPr>
          <p:spPr bwMode="auto">
            <a:xfrm>
              <a:off x="8963025" y="5889626"/>
              <a:ext cx="803275" cy="795338"/>
            </a:xfrm>
            <a:custGeom>
              <a:avLst/>
              <a:gdLst>
                <a:gd name="T0" fmla="*/ 87 w 122"/>
                <a:gd name="T1" fmla="*/ 6 h 121"/>
                <a:gd name="T2" fmla="*/ 61 w 122"/>
                <a:gd name="T3" fmla="*/ 0 h 121"/>
                <a:gd name="T4" fmla="*/ 0 w 122"/>
                <a:gd name="T5" fmla="*/ 61 h 121"/>
                <a:gd name="T6" fmla="*/ 61 w 122"/>
                <a:gd name="T7" fmla="*/ 121 h 121"/>
                <a:gd name="T8" fmla="*/ 122 w 122"/>
                <a:gd name="T9" fmla="*/ 61 h 121"/>
                <a:gd name="T10" fmla="*/ 96 w 122"/>
                <a:gd name="T11" fmla="*/ 12 h 121"/>
                <a:gd name="T12" fmla="*/ 99 w 122"/>
                <a:gd name="T13" fmla="*/ 6 h 121"/>
                <a:gd name="T14" fmla="*/ 89 w 122"/>
                <a:gd name="T15" fmla="*/ 2 h 121"/>
                <a:gd name="T16" fmla="*/ 87 w 122"/>
                <a:gd name="T17" fmla="*/ 6 h 121"/>
                <a:gd name="T18" fmla="*/ 69 w 122"/>
                <a:gd name="T19" fmla="*/ 58 h 121"/>
                <a:gd name="T20" fmla="*/ 91 w 122"/>
                <a:gd name="T21" fmla="*/ 22 h 121"/>
                <a:gd name="T22" fmla="*/ 110 w 122"/>
                <a:gd name="T23" fmla="*/ 61 h 121"/>
                <a:gd name="T24" fmla="*/ 61 w 122"/>
                <a:gd name="T25" fmla="*/ 110 h 121"/>
                <a:gd name="T26" fmla="*/ 11 w 122"/>
                <a:gd name="T27" fmla="*/ 61 h 121"/>
                <a:gd name="T28" fmla="*/ 61 w 122"/>
                <a:gd name="T29" fmla="*/ 11 h 121"/>
                <a:gd name="T30" fmla="*/ 81 w 122"/>
                <a:gd name="T31" fmla="*/ 16 h 121"/>
                <a:gd name="T32" fmla="*/ 63 w 122"/>
                <a:gd name="T33" fmla="*/ 5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2" h="121">
                  <a:moveTo>
                    <a:pt x="87" y="6"/>
                  </a:moveTo>
                  <a:cubicBezTo>
                    <a:pt x="79" y="3"/>
                    <a:pt x="70" y="0"/>
                    <a:pt x="61" y="0"/>
                  </a:cubicBezTo>
                  <a:cubicBezTo>
                    <a:pt x="28" y="0"/>
                    <a:pt x="0" y="28"/>
                    <a:pt x="0" y="61"/>
                  </a:cubicBezTo>
                  <a:cubicBezTo>
                    <a:pt x="0" y="94"/>
                    <a:pt x="28" y="121"/>
                    <a:pt x="61" y="121"/>
                  </a:cubicBezTo>
                  <a:cubicBezTo>
                    <a:pt x="94" y="121"/>
                    <a:pt x="122" y="94"/>
                    <a:pt x="122" y="61"/>
                  </a:cubicBezTo>
                  <a:cubicBezTo>
                    <a:pt x="122" y="41"/>
                    <a:pt x="111" y="23"/>
                    <a:pt x="96" y="12"/>
                  </a:cubicBezTo>
                  <a:cubicBezTo>
                    <a:pt x="97" y="10"/>
                    <a:pt x="98" y="8"/>
                    <a:pt x="99" y="6"/>
                  </a:cubicBezTo>
                  <a:cubicBezTo>
                    <a:pt x="89" y="2"/>
                    <a:pt x="89" y="2"/>
                    <a:pt x="89" y="2"/>
                  </a:cubicBezTo>
                  <a:cubicBezTo>
                    <a:pt x="89" y="2"/>
                    <a:pt x="87" y="5"/>
                    <a:pt x="87" y="6"/>
                  </a:cubicBezTo>
                  <a:close/>
                  <a:moveTo>
                    <a:pt x="69" y="58"/>
                  </a:moveTo>
                  <a:cubicBezTo>
                    <a:pt x="70" y="56"/>
                    <a:pt x="78" y="45"/>
                    <a:pt x="91" y="22"/>
                  </a:cubicBezTo>
                  <a:cubicBezTo>
                    <a:pt x="103" y="31"/>
                    <a:pt x="110" y="45"/>
                    <a:pt x="110" y="61"/>
                  </a:cubicBezTo>
                  <a:cubicBezTo>
                    <a:pt x="110" y="88"/>
                    <a:pt x="88" y="110"/>
                    <a:pt x="61" y="110"/>
                  </a:cubicBezTo>
                  <a:cubicBezTo>
                    <a:pt x="34" y="110"/>
                    <a:pt x="11" y="88"/>
                    <a:pt x="11" y="61"/>
                  </a:cubicBezTo>
                  <a:cubicBezTo>
                    <a:pt x="11" y="34"/>
                    <a:pt x="34" y="11"/>
                    <a:pt x="61" y="11"/>
                  </a:cubicBezTo>
                  <a:cubicBezTo>
                    <a:pt x="68" y="11"/>
                    <a:pt x="75" y="13"/>
                    <a:pt x="81" y="16"/>
                  </a:cubicBezTo>
                  <a:cubicBezTo>
                    <a:pt x="69" y="40"/>
                    <a:pt x="64" y="50"/>
                    <a:pt x="63" y="51"/>
                  </a:cubicBezTo>
                </a:path>
              </a:pathLst>
            </a:custGeom>
            <a:solidFill>
              <a:srgbClr val="F47E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33" name="Freeform 31"/>
            <p:cNvSpPr>
              <a:spLocks/>
            </p:cNvSpPr>
            <p:nvPr/>
          </p:nvSpPr>
          <p:spPr bwMode="auto">
            <a:xfrm>
              <a:off x="10364788" y="5764213"/>
              <a:ext cx="696912" cy="288925"/>
            </a:xfrm>
            <a:custGeom>
              <a:avLst/>
              <a:gdLst>
                <a:gd name="T0" fmla="*/ 24 w 106"/>
                <a:gd name="T1" fmla="*/ 16 h 44"/>
                <a:gd name="T2" fmla="*/ 91 w 106"/>
                <a:gd name="T3" fmla="*/ 37 h 44"/>
                <a:gd name="T4" fmla="*/ 96 w 106"/>
                <a:gd name="T5" fmla="*/ 26 h 44"/>
                <a:gd name="T6" fmla="*/ 21 w 106"/>
                <a:gd name="T7" fmla="*/ 6 h 44"/>
                <a:gd name="T8" fmla="*/ 0 w 106"/>
                <a:gd name="T9" fmla="*/ 20 h 44"/>
                <a:gd name="T10" fmla="*/ 16 w 106"/>
                <a:gd name="T11" fmla="*/ 20 h 44"/>
                <a:gd name="T12" fmla="*/ 24 w 106"/>
                <a:gd name="T13" fmla="*/ 16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6" h="44">
                  <a:moveTo>
                    <a:pt x="24" y="16"/>
                  </a:moveTo>
                  <a:cubicBezTo>
                    <a:pt x="36" y="13"/>
                    <a:pt x="64" y="11"/>
                    <a:pt x="91" y="37"/>
                  </a:cubicBezTo>
                  <a:cubicBezTo>
                    <a:pt x="98" y="44"/>
                    <a:pt x="106" y="35"/>
                    <a:pt x="96" y="26"/>
                  </a:cubicBezTo>
                  <a:cubicBezTo>
                    <a:pt x="71" y="4"/>
                    <a:pt x="40" y="0"/>
                    <a:pt x="21" y="6"/>
                  </a:cubicBezTo>
                  <a:cubicBezTo>
                    <a:pt x="9" y="9"/>
                    <a:pt x="3" y="16"/>
                    <a:pt x="0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9" y="19"/>
                    <a:pt x="21" y="17"/>
                    <a:pt x="24" y="16"/>
                  </a:cubicBezTo>
                  <a:close/>
                </a:path>
              </a:pathLst>
            </a:custGeom>
            <a:solidFill>
              <a:srgbClr val="3530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34" name="Freeform 32"/>
            <p:cNvSpPr>
              <a:spLocks noEditPoints="1"/>
            </p:cNvSpPr>
            <p:nvPr/>
          </p:nvSpPr>
          <p:spPr bwMode="auto">
            <a:xfrm>
              <a:off x="10015538" y="5565776"/>
              <a:ext cx="1006475" cy="1119188"/>
            </a:xfrm>
            <a:custGeom>
              <a:avLst/>
              <a:gdLst>
                <a:gd name="T0" fmla="*/ 93 w 153"/>
                <a:gd name="T1" fmla="*/ 49 h 170"/>
                <a:gd name="T2" fmla="*/ 86 w 153"/>
                <a:gd name="T3" fmla="*/ 50 h 170"/>
                <a:gd name="T4" fmla="*/ 73 w 153"/>
                <a:gd name="T5" fmla="*/ 50 h 170"/>
                <a:gd name="T6" fmla="*/ 69 w 153"/>
                <a:gd name="T7" fmla="*/ 50 h 170"/>
                <a:gd name="T8" fmla="*/ 69 w 153"/>
                <a:gd name="T9" fmla="*/ 50 h 170"/>
                <a:gd name="T10" fmla="*/ 53 w 153"/>
                <a:gd name="T11" fmla="*/ 50 h 170"/>
                <a:gd name="T12" fmla="*/ 53 w 153"/>
                <a:gd name="T13" fmla="*/ 50 h 170"/>
                <a:gd name="T14" fmla="*/ 51 w 153"/>
                <a:gd name="T15" fmla="*/ 50 h 170"/>
                <a:gd name="T16" fmla="*/ 73 w 153"/>
                <a:gd name="T17" fmla="*/ 11 h 170"/>
                <a:gd name="T18" fmla="*/ 93 w 153"/>
                <a:gd name="T19" fmla="*/ 11 h 170"/>
                <a:gd name="T20" fmla="*/ 93 w 153"/>
                <a:gd name="T21" fmla="*/ 0 h 170"/>
                <a:gd name="T22" fmla="*/ 56 w 153"/>
                <a:gd name="T23" fmla="*/ 0 h 170"/>
                <a:gd name="T24" fmla="*/ 56 w 153"/>
                <a:gd name="T25" fmla="*/ 11 h 170"/>
                <a:gd name="T26" fmla="*/ 61 w 153"/>
                <a:gd name="T27" fmla="*/ 11 h 170"/>
                <a:gd name="T28" fmla="*/ 13 w 153"/>
                <a:gd name="T29" fmla="*/ 94 h 170"/>
                <a:gd name="T30" fmla="*/ 12 w 153"/>
                <a:gd name="T31" fmla="*/ 94 h 170"/>
                <a:gd name="T32" fmla="*/ 11 w 153"/>
                <a:gd name="T33" fmla="*/ 94 h 170"/>
                <a:gd name="T34" fmla="*/ 8 w 153"/>
                <a:gd name="T35" fmla="*/ 75 h 170"/>
                <a:gd name="T36" fmla="*/ 12 w 153"/>
                <a:gd name="T37" fmla="*/ 75 h 170"/>
                <a:gd name="T38" fmla="*/ 12 w 153"/>
                <a:gd name="T39" fmla="*/ 69 h 170"/>
                <a:gd name="T40" fmla="*/ 0 w 153"/>
                <a:gd name="T41" fmla="*/ 69 h 170"/>
                <a:gd name="T42" fmla="*/ 0 w 153"/>
                <a:gd name="T43" fmla="*/ 75 h 170"/>
                <a:gd name="T44" fmla="*/ 2 w 153"/>
                <a:gd name="T45" fmla="*/ 75 h 170"/>
                <a:gd name="T46" fmla="*/ 6 w 153"/>
                <a:gd name="T47" fmla="*/ 95 h 170"/>
                <a:gd name="T48" fmla="*/ 2 w 153"/>
                <a:gd name="T49" fmla="*/ 98 h 170"/>
                <a:gd name="T50" fmla="*/ 0 w 153"/>
                <a:gd name="T51" fmla="*/ 96 h 170"/>
                <a:gd name="T52" fmla="*/ 0 w 153"/>
                <a:gd name="T53" fmla="*/ 116 h 170"/>
                <a:gd name="T54" fmla="*/ 12 w 153"/>
                <a:gd name="T55" fmla="*/ 122 h 170"/>
                <a:gd name="T56" fmla="*/ 24 w 153"/>
                <a:gd name="T57" fmla="*/ 115 h 170"/>
                <a:gd name="T58" fmla="*/ 33 w 153"/>
                <a:gd name="T59" fmla="*/ 115 h 170"/>
                <a:gd name="T60" fmla="*/ 93 w 153"/>
                <a:gd name="T61" fmla="*/ 170 h 170"/>
                <a:gd name="T62" fmla="*/ 153 w 153"/>
                <a:gd name="T63" fmla="*/ 110 h 170"/>
                <a:gd name="T64" fmla="*/ 93 w 153"/>
                <a:gd name="T65" fmla="*/ 49 h 170"/>
                <a:gd name="T66" fmla="*/ 33 w 153"/>
                <a:gd name="T67" fmla="*/ 104 h 170"/>
                <a:gd name="T68" fmla="*/ 25 w 153"/>
                <a:gd name="T69" fmla="*/ 104 h 170"/>
                <a:gd name="T70" fmla="*/ 23 w 153"/>
                <a:gd name="T71" fmla="*/ 99 h 170"/>
                <a:gd name="T72" fmla="*/ 46 w 153"/>
                <a:gd name="T73" fmla="*/ 61 h 170"/>
                <a:gd name="T74" fmla="*/ 58 w 153"/>
                <a:gd name="T75" fmla="*/ 61 h 170"/>
                <a:gd name="T76" fmla="*/ 33 w 153"/>
                <a:gd name="T77" fmla="*/ 104 h 170"/>
                <a:gd name="T78" fmla="*/ 93 w 153"/>
                <a:gd name="T79" fmla="*/ 159 h 170"/>
                <a:gd name="T80" fmla="*/ 45 w 153"/>
                <a:gd name="T81" fmla="*/ 124 h 170"/>
                <a:gd name="T82" fmla="*/ 39 w 153"/>
                <a:gd name="T83" fmla="*/ 120 h 170"/>
                <a:gd name="T84" fmla="*/ 44 w 153"/>
                <a:gd name="T85" fmla="*/ 100 h 170"/>
                <a:gd name="T86" fmla="*/ 84 w 153"/>
                <a:gd name="T87" fmla="*/ 61 h 170"/>
                <a:gd name="T88" fmla="*/ 104 w 153"/>
                <a:gd name="T89" fmla="*/ 53 h 170"/>
                <a:gd name="T90" fmla="*/ 105 w 153"/>
                <a:gd name="T91" fmla="*/ 60 h 170"/>
                <a:gd name="T92" fmla="*/ 144 w 153"/>
                <a:gd name="T93" fmla="*/ 110 h 170"/>
                <a:gd name="T94" fmla="*/ 93 w 153"/>
                <a:gd name="T95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53" h="170">
                  <a:moveTo>
                    <a:pt x="93" y="49"/>
                  </a:moveTo>
                  <a:cubicBezTo>
                    <a:pt x="91" y="49"/>
                    <a:pt x="88" y="50"/>
                    <a:pt x="86" y="50"/>
                  </a:cubicBezTo>
                  <a:cubicBezTo>
                    <a:pt x="73" y="50"/>
                    <a:pt x="73" y="50"/>
                    <a:pt x="73" y="50"/>
                  </a:cubicBezTo>
                  <a:cubicBezTo>
                    <a:pt x="69" y="50"/>
                    <a:pt x="69" y="50"/>
                    <a:pt x="69" y="50"/>
                  </a:cubicBezTo>
                  <a:cubicBezTo>
                    <a:pt x="69" y="50"/>
                    <a:pt x="69" y="50"/>
                    <a:pt x="69" y="50"/>
                  </a:cubicBezTo>
                  <a:cubicBezTo>
                    <a:pt x="53" y="50"/>
                    <a:pt x="53" y="50"/>
                    <a:pt x="53" y="50"/>
                  </a:cubicBezTo>
                  <a:cubicBezTo>
                    <a:pt x="53" y="50"/>
                    <a:pt x="53" y="50"/>
                    <a:pt x="53" y="50"/>
                  </a:cubicBezTo>
                  <a:cubicBezTo>
                    <a:pt x="51" y="50"/>
                    <a:pt x="51" y="50"/>
                    <a:pt x="51" y="50"/>
                  </a:cubicBezTo>
                  <a:cubicBezTo>
                    <a:pt x="73" y="11"/>
                    <a:pt x="73" y="11"/>
                    <a:pt x="73" y="11"/>
                  </a:cubicBezTo>
                  <a:cubicBezTo>
                    <a:pt x="73" y="11"/>
                    <a:pt x="89" y="11"/>
                    <a:pt x="93" y="11"/>
                  </a:cubicBezTo>
                  <a:cubicBezTo>
                    <a:pt x="101" y="6"/>
                    <a:pt x="96" y="0"/>
                    <a:pt x="93" y="0"/>
                  </a:cubicBezTo>
                  <a:cubicBezTo>
                    <a:pt x="91" y="0"/>
                    <a:pt x="59" y="0"/>
                    <a:pt x="56" y="0"/>
                  </a:cubicBezTo>
                  <a:cubicBezTo>
                    <a:pt x="47" y="2"/>
                    <a:pt x="52" y="11"/>
                    <a:pt x="56" y="11"/>
                  </a:cubicBezTo>
                  <a:cubicBezTo>
                    <a:pt x="58" y="11"/>
                    <a:pt x="61" y="11"/>
                    <a:pt x="61" y="11"/>
                  </a:cubicBezTo>
                  <a:cubicBezTo>
                    <a:pt x="13" y="94"/>
                    <a:pt x="13" y="94"/>
                    <a:pt x="13" y="94"/>
                  </a:cubicBezTo>
                  <a:cubicBezTo>
                    <a:pt x="12" y="94"/>
                    <a:pt x="12" y="94"/>
                    <a:pt x="12" y="94"/>
                  </a:cubicBezTo>
                  <a:cubicBezTo>
                    <a:pt x="11" y="94"/>
                    <a:pt x="11" y="94"/>
                    <a:pt x="11" y="94"/>
                  </a:cubicBezTo>
                  <a:cubicBezTo>
                    <a:pt x="8" y="75"/>
                    <a:pt x="8" y="75"/>
                    <a:pt x="8" y="75"/>
                  </a:cubicBezTo>
                  <a:cubicBezTo>
                    <a:pt x="8" y="75"/>
                    <a:pt x="11" y="75"/>
                    <a:pt x="12" y="75"/>
                  </a:cubicBezTo>
                  <a:cubicBezTo>
                    <a:pt x="15" y="72"/>
                    <a:pt x="13" y="69"/>
                    <a:pt x="12" y="69"/>
                  </a:cubicBezTo>
                  <a:cubicBezTo>
                    <a:pt x="11" y="69"/>
                    <a:pt x="5" y="69"/>
                    <a:pt x="0" y="69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1" y="75"/>
                    <a:pt x="2" y="75"/>
                    <a:pt x="2" y="75"/>
                  </a:cubicBezTo>
                  <a:cubicBezTo>
                    <a:pt x="6" y="95"/>
                    <a:pt x="6" y="95"/>
                    <a:pt x="6" y="95"/>
                  </a:cubicBezTo>
                  <a:cubicBezTo>
                    <a:pt x="4" y="96"/>
                    <a:pt x="3" y="97"/>
                    <a:pt x="2" y="98"/>
                  </a:cubicBezTo>
                  <a:cubicBezTo>
                    <a:pt x="2" y="98"/>
                    <a:pt x="1" y="97"/>
                    <a:pt x="0" y="96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3" y="120"/>
                    <a:pt x="7" y="122"/>
                    <a:pt x="12" y="122"/>
                  </a:cubicBezTo>
                  <a:cubicBezTo>
                    <a:pt x="17" y="122"/>
                    <a:pt x="21" y="119"/>
                    <a:pt x="24" y="115"/>
                  </a:cubicBezTo>
                  <a:cubicBezTo>
                    <a:pt x="33" y="115"/>
                    <a:pt x="33" y="115"/>
                    <a:pt x="33" y="115"/>
                  </a:cubicBezTo>
                  <a:cubicBezTo>
                    <a:pt x="35" y="146"/>
                    <a:pt x="61" y="170"/>
                    <a:pt x="93" y="170"/>
                  </a:cubicBezTo>
                  <a:cubicBezTo>
                    <a:pt x="126" y="170"/>
                    <a:pt x="153" y="143"/>
                    <a:pt x="153" y="110"/>
                  </a:cubicBezTo>
                  <a:cubicBezTo>
                    <a:pt x="153" y="77"/>
                    <a:pt x="126" y="49"/>
                    <a:pt x="93" y="49"/>
                  </a:cubicBezTo>
                  <a:close/>
                  <a:moveTo>
                    <a:pt x="33" y="104"/>
                  </a:moveTo>
                  <a:cubicBezTo>
                    <a:pt x="25" y="104"/>
                    <a:pt x="25" y="104"/>
                    <a:pt x="25" y="104"/>
                  </a:cubicBezTo>
                  <a:cubicBezTo>
                    <a:pt x="25" y="102"/>
                    <a:pt x="24" y="101"/>
                    <a:pt x="23" y="99"/>
                  </a:cubicBezTo>
                  <a:cubicBezTo>
                    <a:pt x="46" y="61"/>
                    <a:pt x="46" y="61"/>
                    <a:pt x="46" y="61"/>
                  </a:cubicBezTo>
                  <a:cubicBezTo>
                    <a:pt x="58" y="61"/>
                    <a:pt x="58" y="61"/>
                    <a:pt x="58" y="61"/>
                  </a:cubicBezTo>
                  <a:cubicBezTo>
                    <a:pt x="44" y="71"/>
                    <a:pt x="34" y="86"/>
                    <a:pt x="33" y="104"/>
                  </a:cubicBezTo>
                  <a:close/>
                  <a:moveTo>
                    <a:pt x="93" y="159"/>
                  </a:moveTo>
                  <a:cubicBezTo>
                    <a:pt x="70" y="159"/>
                    <a:pt x="51" y="144"/>
                    <a:pt x="45" y="124"/>
                  </a:cubicBezTo>
                  <a:cubicBezTo>
                    <a:pt x="43" y="123"/>
                    <a:pt x="40" y="122"/>
                    <a:pt x="39" y="120"/>
                  </a:cubicBezTo>
                  <a:cubicBezTo>
                    <a:pt x="33" y="113"/>
                    <a:pt x="35" y="102"/>
                    <a:pt x="44" y="100"/>
                  </a:cubicBezTo>
                  <a:cubicBezTo>
                    <a:pt x="48" y="80"/>
                    <a:pt x="64" y="65"/>
                    <a:pt x="84" y="61"/>
                  </a:cubicBezTo>
                  <a:cubicBezTo>
                    <a:pt x="87" y="53"/>
                    <a:pt x="96" y="48"/>
                    <a:pt x="104" y="53"/>
                  </a:cubicBezTo>
                  <a:cubicBezTo>
                    <a:pt x="106" y="55"/>
                    <a:pt x="106" y="58"/>
                    <a:pt x="105" y="60"/>
                  </a:cubicBezTo>
                  <a:cubicBezTo>
                    <a:pt x="127" y="66"/>
                    <a:pt x="144" y="87"/>
                    <a:pt x="144" y="110"/>
                  </a:cubicBezTo>
                  <a:cubicBezTo>
                    <a:pt x="144" y="137"/>
                    <a:pt x="120" y="159"/>
                    <a:pt x="93" y="159"/>
                  </a:cubicBezTo>
                  <a:close/>
                </a:path>
              </a:pathLst>
            </a:custGeom>
            <a:solidFill>
              <a:srgbClr val="F47E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35" name="Freeform 33"/>
            <p:cNvSpPr>
              <a:spLocks noEditPoints="1"/>
            </p:cNvSpPr>
            <p:nvPr/>
          </p:nvSpPr>
          <p:spPr bwMode="auto">
            <a:xfrm>
              <a:off x="9239250" y="6165851"/>
              <a:ext cx="250825" cy="249238"/>
            </a:xfrm>
            <a:custGeom>
              <a:avLst/>
              <a:gdLst>
                <a:gd name="T0" fmla="*/ 19 w 38"/>
                <a:gd name="T1" fmla="*/ 0 h 38"/>
                <a:gd name="T2" fmla="*/ 0 w 38"/>
                <a:gd name="T3" fmla="*/ 19 h 38"/>
                <a:gd name="T4" fmla="*/ 19 w 38"/>
                <a:gd name="T5" fmla="*/ 38 h 38"/>
                <a:gd name="T6" fmla="*/ 38 w 38"/>
                <a:gd name="T7" fmla="*/ 19 h 38"/>
                <a:gd name="T8" fmla="*/ 19 w 38"/>
                <a:gd name="T9" fmla="*/ 0 h 38"/>
                <a:gd name="T10" fmla="*/ 19 w 38"/>
                <a:gd name="T11" fmla="*/ 26 h 38"/>
                <a:gd name="T12" fmla="*/ 12 w 38"/>
                <a:gd name="T13" fmla="*/ 19 h 38"/>
                <a:gd name="T14" fmla="*/ 19 w 38"/>
                <a:gd name="T15" fmla="*/ 12 h 38"/>
                <a:gd name="T16" fmla="*/ 26 w 38"/>
                <a:gd name="T17" fmla="*/ 19 h 38"/>
                <a:gd name="T18" fmla="*/ 19 w 38"/>
                <a:gd name="T19" fmla="*/ 26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" h="38">
                  <a:moveTo>
                    <a:pt x="19" y="0"/>
                  </a:moveTo>
                  <a:cubicBezTo>
                    <a:pt x="9" y="0"/>
                    <a:pt x="0" y="9"/>
                    <a:pt x="0" y="19"/>
                  </a:cubicBezTo>
                  <a:cubicBezTo>
                    <a:pt x="0" y="29"/>
                    <a:pt x="9" y="38"/>
                    <a:pt x="19" y="38"/>
                  </a:cubicBezTo>
                  <a:cubicBezTo>
                    <a:pt x="29" y="38"/>
                    <a:pt x="38" y="29"/>
                    <a:pt x="38" y="19"/>
                  </a:cubicBezTo>
                  <a:cubicBezTo>
                    <a:pt x="38" y="9"/>
                    <a:pt x="29" y="0"/>
                    <a:pt x="19" y="0"/>
                  </a:cubicBezTo>
                  <a:close/>
                  <a:moveTo>
                    <a:pt x="19" y="26"/>
                  </a:moveTo>
                  <a:cubicBezTo>
                    <a:pt x="15" y="26"/>
                    <a:pt x="12" y="23"/>
                    <a:pt x="12" y="19"/>
                  </a:cubicBezTo>
                  <a:cubicBezTo>
                    <a:pt x="12" y="15"/>
                    <a:pt x="15" y="12"/>
                    <a:pt x="19" y="12"/>
                  </a:cubicBezTo>
                  <a:cubicBezTo>
                    <a:pt x="23" y="12"/>
                    <a:pt x="26" y="15"/>
                    <a:pt x="26" y="19"/>
                  </a:cubicBezTo>
                  <a:cubicBezTo>
                    <a:pt x="26" y="23"/>
                    <a:pt x="23" y="26"/>
                    <a:pt x="19" y="26"/>
                  </a:cubicBezTo>
                  <a:close/>
                </a:path>
              </a:pathLst>
            </a:custGeom>
            <a:solidFill>
              <a:srgbClr val="3530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36" name="Oval 34"/>
            <p:cNvSpPr>
              <a:spLocks noChangeArrowheads="1"/>
            </p:cNvSpPr>
            <p:nvPr/>
          </p:nvSpPr>
          <p:spPr bwMode="auto">
            <a:xfrm>
              <a:off x="10521950" y="6165851"/>
              <a:ext cx="244475" cy="249238"/>
            </a:xfrm>
            <a:prstGeom prst="ellipse">
              <a:avLst/>
            </a:prstGeom>
            <a:solidFill>
              <a:srgbClr val="463F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37" name="Oval 35"/>
            <p:cNvSpPr>
              <a:spLocks noChangeArrowheads="1"/>
            </p:cNvSpPr>
            <p:nvPr/>
          </p:nvSpPr>
          <p:spPr bwMode="auto">
            <a:xfrm>
              <a:off x="10601325" y="6243638"/>
              <a:ext cx="92075" cy="9366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38" name="Freeform 36"/>
            <p:cNvSpPr>
              <a:spLocks/>
            </p:cNvSpPr>
            <p:nvPr/>
          </p:nvSpPr>
          <p:spPr bwMode="auto">
            <a:xfrm>
              <a:off x="10337800" y="5540376"/>
              <a:ext cx="336550" cy="150813"/>
            </a:xfrm>
            <a:custGeom>
              <a:avLst/>
              <a:gdLst>
                <a:gd name="T0" fmla="*/ 51 w 51"/>
                <a:gd name="T1" fmla="*/ 9 h 23"/>
                <a:gd name="T2" fmla="*/ 36 w 51"/>
                <a:gd name="T3" fmla="*/ 23 h 23"/>
                <a:gd name="T4" fmla="*/ 9 w 51"/>
                <a:gd name="T5" fmla="*/ 18 h 23"/>
                <a:gd name="T6" fmla="*/ 0 w 51"/>
                <a:gd name="T7" fmla="*/ 9 h 23"/>
                <a:gd name="T8" fmla="*/ 9 w 51"/>
                <a:gd name="T9" fmla="*/ 0 h 23"/>
                <a:gd name="T10" fmla="*/ 42 w 51"/>
                <a:gd name="T11" fmla="*/ 0 h 23"/>
                <a:gd name="T12" fmla="*/ 51 w 51"/>
                <a:gd name="T13" fmla="*/ 9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1" h="23">
                  <a:moveTo>
                    <a:pt x="51" y="9"/>
                  </a:moveTo>
                  <a:cubicBezTo>
                    <a:pt x="51" y="14"/>
                    <a:pt x="46" y="23"/>
                    <a:pt x="36" y="23"/>
                  </a:cubicBezTo>
                  <a:cubicBezTo>
                    <a:pt x="26" y="23"/>
                    <a:pt x="15" y="20"/>
                    <a:pt x="9" y="18"/>
                  </a:cubicBezTo>
                  <a:cubicBezTo>
                    <a:pt x="3" y="15"/>
                    <a:pt x="0" y="14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7" y="0"/>
                    <a:pt x="51" y="4"/>
                    <a:pt x="51" y="9"/>
                  </a:cubicBezTo>
                  <a:close/>
                </a:path>
              </a:pathLst>
            </a:custGeom>
            <a:solidFill>
              <a:srgbClr val="463F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39" name="Freeform 37"/>
            <p:cNvSpPr>
              <a:spLocks/>
            </p:cNvSpPr>
            <p:nvPr/>
          </p:nvSpPr>
          <p:spPr bwMode="auto">
            <a:xfrm>
              <a:off x="9772650" y="5421313"/>
              <a:ext cx="203200" cy="92075"/>
            </a:xfrm>
            <a:custGeom>
              <a:avLst/>
              <a:gdLst>
                <a:gd name="T0" fmla="*/ 31 w 31"/>
                <a:gd name="T1" fmla="*/ 7 h 14"/>
                <a:gd name="T2" fmla="*/ 24 w 31"/>
                <a:gd name="T3" fmla="*/ 14 h 14"/>
                <a:gd name="T4" fmla="*/ 6 w 31"/>
                <a:gd name="T5" fmla="*/ 14 h 14"/>
                <a:gd name="T6" fmla="*/ 0 w 31"/>
                <a:gd name="T7" fmla="*/ 7 h 14"/>
                <a:gd name="T8" fmla="*/ 6 w 31"/>
                <a:gd name="T9" fmla="*/ 0 h 14"/>
                <a:gd name="T10" fmla="*/ 24 w 31"/>
                <a:gd name="T11" fmla="*/ 0 h 14"/>
                <a:gd name="T12" fmla="*/ 31 w 31"/>
                <a:gd name="T13" fmla="*/ 7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" h="14">
                  <a:moveTo>
                    <a:pt x="31" y="7"/>
                  </a:moveTo>
                  <a:cubicBezTo>
                    <a:pt x="31" y="11"/>
                    <a:pt x="28" y="14"/>
                    <a:pt x="24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3" y="14"/>
                    <a:pt x="0" y="11"/>
                    <a:pt x="0" y="7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8" y="0"/>
                    <a:pt x="31" y="3"/>
                    <a:pt x="31" y="7"/>
                  </a:cubicBezTo>
                  <a:close/>
                </a:path>
              </a:pathLst>
            </a:custGeom>
            <a:solidFill>
              <a:srgbClr val="463F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40" name="Freeform 38"/>
            <p:cNvSpPr>
              <a:spLocks/>
            </p:cNvSpPr>
            <p:nvPr/>
          </p:nvSpPr>
          <p:spPr bwMode="auto">
            <a:xfrm>
              <a:off x="9983788" y="6013451"/>
              <a:ext cx="123825" cy="52388"/>
            </a:xfrm>
            <a:custGeom>
              <a:avLst/>
              <a:gdLst>
                <a:gd name="T0" fmla="*/ 19 w 19"/>
                <a:gd name="T1" fmla="*/ 4 h 8"/>
                <a:gd name="T2" fmla="*/ 16 w 19"/>
                <a:gd name="T3" fmla="*/ 8 h 8"/>
                <a:gd name="T4" fmla="*/ 4 w 19"/>
                <a:gd name="T5" fmla="*/ 8 h 8"/>
                <a:gd name="T6" fmla="*/ 0 w 19"/>
                <a:gd name="T7" fmla="*/ 4 h 8"/>
                <a:gd name="T8" fmla="*/ 4 w 19"/>
                <a:gd name="T9" fmla="*/ 0 h 8"/>
                <a:gd name="T10" fmla="*/ 16 w 19"/>
                <a:gd name="T11" fmla="*/ 0 h 8"/>
                <a:gd name="T12" fmla="*/ 19 w 19"/>
                <a:gd name="T13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8">
                  <a:moveTo>
                    <a:pt x="19" y="4"/>
                  </a:moveTo>
                  <a:cubicBezTo>
                    <a:pt x="19" y="6"/>
                    <a:pt x="18" y="8"/>
                    <a:pt x="16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8" y="0"/>
                    <a:pt x="19" y="2"/>
                    <a:pt x="19" y="4"/>
                  </a:cubicBezTo>
                  <a:close/>
                </a:path>
              </a:pathLst>
            </a:custGeom>
            <a:solidFill>
              <a:srgbClr val="3530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41" name="Oval 39"/>
            <p:cNvSpPr>
              <a:spLocks noChangeArrowheads="1"/>
            </p:cNvSpPr>
            <p:nvPr/>
          </p:nvSpPr>
          <p:spPr bwMode="auto">
            <a:xfrm>
              <a:off x="10002838" y="6172201"/>
              <a:ext cx="204787" cy="211138"/>
            </a:xfrm>
            <a:prstGeom prst="ellipse">
              <a:avLst/>
            </a:prstGeom>
            <a:solidFill>
              <a:srgbClr val="463F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42" name="Freeform 40"/>
            <p:cNvSpPr>
              <a:spLocks noEditPoints="1"/>
            </p:cNvSpPr>
            <p:nvPr/>
          </p:nvSpPr>
          <p:spPr bwMode="auto">
            <a:xfrm>
              <a:off x="8956675" y="5881688"/>
              <a:ext cx="815975" cy="817563"/>
            </a:xfrm>
            <a:custGeom>
              <a:avLst/>
              <a:gdLst>
                <a:gd name="T0" fmla="*/ 62 w 124"/>
                <a:gd name="T1" fmla="*/ 124 h 124"/>
                <a:gd name="T2" fmla="*/ 0 w 124"/>
                <a:gd name="T3" fmla="*/ 62 h 124"/>
                <a:gd name="T4" fmla="*/ 62 w 124"/>
                <a:gd name="T5" fmla="*/ 0 h 124"/>
                <a:gd name="T6" fmla="*/ 124 w 124"/>
                <a:gd name="T7" fmla="*/ 62 h 124"/>
                <a:gd name="T8" fmla="*/ 62 w 124"/>
                <a:gd name="T9" fmla="*/ 124 h 124"/>
                <a:gd name="T10" fmla="*/ 62 w 124"/>
                <a:gd name="T11" fmla="*/ 13 h 124"/>
                <a:gd name="T12" fmla="*/ 13 w 124"/>
                <a:gd name="T13" fmla="*/ 62 h 124"/>
                <a:gd name="T14" fmla="*/ 62 w 124"/>
                <a:gd name="T15" fmla="*/ 111 h 124"/>
                <a:gd name="T16" fmla="*/ 111 w 124"/>
                <a:gd name="T17" fmla="*/ 62 h 124"/>
                <a:gd name="T18" fmla="*/ 62 w 124"/>
                <a:gd name="T19" fmla="*/ 13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4" h="124">
                  <a:moveTo>
                    <a:pt x="62" y="124"/>
                  </a:moveTo>
                  <a:cubicBezTo>
                    <a:pt x="28" y="124"/>
                    <a:pt x="0" y="96"/>
                    <a:pt x="0" y="62"/>
                  </a:cubicBezTo>
                  <a:cubicBezTo>
                    <a:pt x="0" y="28"/>
                    <a:pt x="28" y="0"/>
                    <a:pt x="62" y="0"/>
                  </a:cubicBezTo>
                  <a:cubicBezTo>
                    <a:pt x="96" y="0"/>
                    <a:pt x="124" y="28"/>
                    <a:pt x="124" y="62"/>
                  </a:cubicBezTo>
                  <a:cubicBezTo>
                    <a:pt x="124" y="96"/>
                    <a:pt x="96" y="124"/>
                    <a:pt x="62" y="124"/>
                  </a:cubicBezTo>
                  <a:close/>
                  <a:moveTo>
                    <a:pt x="62" y="13"/>
                  </a:moveTo>
                  <a:cubicBezTo>
                    <a:pt x="35" y="13"/>
                    <a:pt x="13" y="35"/>
                    <a:pt x="13" y="62"/>
                  </a:cubicBezTo>
                  <a:cubicBezTo>
                    <a:pt x="13" y="89"/>
                    <a:pt x="35" y="111"/>
                    <a:pt x="62" y="111"/>
                  </a:cubicBezTo>
                  <a:cubicBezTo>
                    <a:pt x="89" y="111"/>
                    <a:pt x="111" y="89"/>
                    <a:pt x="111" y="62"/>
                  </a:cubicBezTo>
                  <a:cubicBezTo>
                    <a:pt x="111" y="35"/>
                    <a:pt x="89" y="13"/>
                    <a:pt x="62" y="13"/>
                  </a:cubicBezTo>
                  <a:close/>
                </a:path>
              </a:pathLst>
            </a:custGeom>
            <a:solidFill>
              <a:srgbClr val="463F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43" name="Freeform 41"/>
            <p:cNvSpPr>
              <a:spLocks noEditPoints="1"/>
            </p:cNvSpPr>
            <p:nvPr/>
          </p:nvSpPr>
          <p:spPr bwMode="auto">
            <a:xfrm>
              <a:off x="10226675" y="5875338"/>
              <a:ext cx="815975" cy="815975"/>
            </a:xfrm>
            <a:custGeom>
              <a:avLst/>
              <a:gdLst>
                <a:gd name="T0" fmla="*/ 62 w 124"/>
                <a:gd name="T1" fmla="*/ 124 h 124"/>
                <a:gd name="T2" fmla="*/ 0 w 124"/>
                <a:gd name="T3" fmla="*/ 62 h 124"/>
                <a:gd name="T4" fmla="*/ 62 w 124"/>
                <a:gd name="T5" fmla="*/ 0 h 124"/>
                <a:gd name="T6" fmla="*/ 124 w 124"/>
                <a:gd name="T7" fmla="*/ 62 h 124"/>
                <a:gd name="T8" fmla="*/ 62 w 124"/>
                <a:gd name="T9" fmla="*/ 124 h 124"/>
                <a:gd name="T10" fmla="*/ 62 w 124"/>
                <a:gd name="T11" fmla="*/ 13 h 124"/>
                <a:gd name="T12" fmla="*/ 13 w 124"/>
                <a:gd name="T13" fmla="*/ 62 h 124"/>
                <a:gd name="T14" fmla="*/ 62 w 124"/>
                <a:gd name="T15" fmla="*/ 112 h 124"/>
                <a:gd name="T16" fmla="*/ 111 w 124"/>
                <a:gd name="T17" fmla="*/ 62 h 124"/>
                <a:gd name="T18" fmla="*/ 62 w 124"/>
                <a:gd name="T19" fmla="*/ 13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4" h="124">
                  <a:moveTo>
                    <a:pt x="62" y="124"/>
                  </a:moveTo>
                  <a:cubicBezTo>
                    <a:pt x="27" y="124"/>
                    <a:pt x="0" y="97"/>
                    <a:pt x="0" y="62"/>
                  </a:cubicBezTo>
                  <a:cubicBezTo>
                    <a:pt x="0" y="28"/>
                    <a:pt x="27" y="0"/>
                    <a:pt x="62" y="0"/>
                  </a:cubicBezTo>
                  <a:cubicBezTo>
                    <a:pt x="96" y="0"/>
                    <a:pt x="124" y="28"/>
                    <a:pt x="124" y="62"/>
                  </a:cubicBezTo>
                  <a:cubicBezTo>
                    <a:pt x="124" y="97"/>
                    <a:pt x="96" y="124"/>
                    <a:pt x="62" y="124"/>
                  </a:cubicBezTo>
                  <a:close/>
                  <a:moveTo>
                    <a:pt x="62" y="13"/>
                  </a:moveTo>
                  <a:cubicBezTo>
                    <a:pt x="35" y="13"/>
                    <a:pt x="13" y="35"/>
                    <a:pt x="13" y="62"/>
                  </a:cubicBezTo>
                  <a:cubicBezTo>
                    <a:pt x="13" y="89"/>
                    <a:pt x="35" y="112"/>
                    <a:pt x="62" y="112"/>
                  </a:cubicBezTo>
                  <a:cubicBezTo>
                    <a:pt x="89" y="112"/>
                    <a:pt x="111" y="89"/>
                    <a:pt x="111" y="62"/>
                  </a:cubicBezTo>
                  <a:cubicBezTo>
                    <a:pt x="111" y="35"/>
                    <a:pt x="89" y="13"/>
                    <a:pt x="62" y="13"/>
                  </a:cubicBezTo>
                  <a:close/>
                </a:path>
              </a:pathLst>
            </a:custGeom>
            <a:solidFill>
              <a:srgbClr val="463F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44" name="Freeform 42"/>
            <p:cNvSpPr>
              <a:spLocks noEditPoints="1"/>
            </p:cNvSpPr>
            <p:nvPr/>
          </p:nvSpPr>
          <p:spPr bwMode="auto">
            <a:xfrm>
              <a:off x="9975850" y="6132513"/>
              <a:ext cx="822325" cy="315913"/>
            </a:xfrm>
            <a:custGeom>
              <a:avLst/>
              <a:gdLst>
                <a:gd name="T0" fmla="*/ 102 w 125"/>
                <a:gd name="T1" fmla="*/ 5 h 48"/>
                <a:gd name="T2" fmla="*/ 120 w 125"/>
                <a:gd name="T3" fmla="*/ 24 h 48"/>
                <a:gd name="T4" fmla="*/ 102 w 125"/>
                <a:gd name="T5" fmla="*/ 43 h 48"/>
                <a:gd name="T6" fmla="*/ 99 w 125"/>
                <a:gd name="T7" fmla="*/ 42 h 48"/>
                <a:gd name="T8" fmla="*/ 18 w 125"/>
                <a:gd name="T9" fmla="*/ 36 h 48"/>
                <a:gd name="T10" fmla="*/ 5 w 125"/>
                <a:gd name="T11" fmla="*/ 22 h 48"/>
                <a:gd name="T12" fmla="*/ 18 w 125"/>
                <a:gd name="T13" fmla="*/ 8 h 48"/>
                <a:gd name="T14" fmla="*/ 102 w 125"/>
                <a:gd name="T15" fmla="*/ 5 h 48"/>
                <a:gd name="T16" fmla="*/ 102 w 125"/>
                <a:gd name="T17" fmla="*/ 0 h 48"/>
                <a:gd name="T18" fmla="*/ 102 w 125"/>
                <a:gd name="T19" fmla="*/ 0 h 48"/>
                <a:gd name="T20" fmla="*/ 102 w 125"/>
                <a:gd name="T21" fmla="*/ 0 h 48"/>
                <a:gd name="T22" fmla="*/ 18 w 125"/>
                <a:gd name="T23" fmla="*/ 4 h 48"/>
                <a:gd name="T24" fmla="*/ 0 w 125"/>
                <a:gd name="T25" fmla="*/ 22 h 48"/>
                <a:gd name="T26" fmla="*/ 18 w 125"/>
                <a:gd name="T27" fmla="*/ 41 h 48"/>
                <a:gd name="T28" fmla="*/ 99 w 125"/>
                <a:gd name="T29" fmla="*/ 47 h 48"/>
                <a:gd name="T30" fmla="*/ 102 w 125"/>
                <a:gd name="T31" fmla="*/ 48 h 48"/>
                <a:gd name="T32" fmla="*/ 125 w 125"/>
                <a:gd name="T33" fmla="*/ 24 h 48"/>
                <a:gd name="T34" fmla="*/ 102 w 125"/>
                <a:gd name="T35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5" h="48">
                  <a:moveTo>
                    <a:pt x="102" y="5"/>
                  </a:moveTo>
                  <a:cubicBezTo>
                    <a:pt x="112" y="5"/>
                    <a:pt x="120" y="14"/>
                    <a:pt x="120" y="24"/>
                  </a:cubicBezTo>
                  <a:cubicBezTo>
                    <a:pt x="120" y="34"/>
                    <a:pt x="112" y="43"/>
                    <a:pt x="102" y="43"/>
                  </a:cubicBezTo>
                  <a:cubicBezTo>
                    <a:pt x="101" y="43"/>
                    <a:pt x="100" y="43"/>
                    <a:pt x="99" y="42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11" y="36"/>
                    <a:pt x="5" y="30"/>
                    <a:pt x="5" y="22"/>
                  </a:cubicBezTo>
                  <a:cubicBezTo>
                    <a:pt x="5" y="15"/>
                    <a:pt x="11" y="8"/>
                    <a:pt x="18" y="8"/>
                  </a:cubicBezTo>
                  <a:cubicBezTo>
                    <a:pt x="102" y="5"/>
                    <a:pt x="102" y="5"/>
                    <a:pt x="102" y="5"/>
                  </a:cubicBezTo>
                  <a:moveTo>
                    <a:pt x="102" y="0"/>
                  </a:moveTo>
                  <a:cubicBezTo>
                    <a:pt x="102" y="0"/>
                    <a:pt x="102" y="0"/>
                    <a:pt x="102" y="0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8" y="4"/>
                    <a:pt x="0" y="12"/>
                    <a:pt x="0" y="22"/>
                  </a:cubicBezTo>
                  <a:cubicBezTo>
                    <a:pt x="0" y="32"/>
                    <a:pt x="8" y="41"/>
                    <a:pt x="18" y="41"/>
                  </a:cubicBezTo>
                  <a:cubicBezTo>
                    <a:pt x="99" y="47"/>
                    <a:pt x="99" y="47"/>
                    <a:pt x="99" y="47"/>
                  </a:cubicBezTo>
                  <a:cubicBezTo>
                    <a:pt x="100" y="48"/>
                    <a:pt x="101" y="48"/>
                    <a:pt x="102" y="48"/>
                  </a:cubicBezTo>
                  <a:cubicBezTo>
                    <a:pt x="115" y="48"/>
                    <a:pt x="125" y="37"/>
                    <a:pt x="125" y="24"/>
                  </a:cubicBezTo>
                  <a:cubicBezTo>
                    <a:pt x="125" y="11"/>
                    <a:pt x="115" y="0"/>
                    <a:pt x="102" y="0"/>
                  </a:cubicBezTo>
                  <a:close/>
                </a:path>
              </a:pathLst>
            </a:custGeom>
            <a:solidFill>
              <a:srgbClr val="3530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45" name="Freeform 43"/>
            <p:cNvSpPr>
              <a:spLocks/>
            </p:cNvSpPr>
            <p:nvPr/>
          </p:nvSpPr>
          <p:spPr bwMode="auto">
            <a:xfrm>
              <a:off x="17889538" y="5875338"/>
              <a:ext cx="117475" cy="119063"/>
            </a:xfrm>
            <a:custGeom>
              <a:avLst/>
              <a:gdLst>
                <a:gd name="T0" fmla="*/ 18 w 18"/>
                <a:gd name="T1" fmla="*/ 3 h 18"/>
                <a:gd name="T2" fmla="*/ 4 w 18"/>
                <a:gd name="T3" fmla="*/ 5 h 18"/>
                <a:gd name="T4" fmla="*/ 6 w 18"/>
                <a:gd name="T5" fmla="*/ 18 h 18"/>
                <a:gd name="T6" fmla="*/ 18 w 18"/>
                <a:gd name="T7" fmla="*/ 3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8">
                  <a:moveTo>
                    <a:pt x="18" y="3"/>
                  </a:moveTo>
                  <a:cubicBezTo>
                    <a:pt x="18" y="3"/>
                    <a:pt x="8" y="0"/>
                    <a:pt x="4" y="5"/>
                  </a:cubicBezTo>
                  <a:cubicBezTo>
                    <a:pt x="0" y="11"/>
                    <a:pt x="6" y="18"/>
                    <a:pt x="6" y="18"/>
                  </a:cubicBezTo>
                  <a:lnTo>
                    <a:pt x="18" y="3"/>
                  </a:lnTo>
                  <a:close/>
                </a:path>
              </a:pathLst>
            </a:custGeom>
            <a:solidFill>
              <a:srgbClr val="ED2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46" name="Freeform 44"/>
            <p:cNvSpPr>
              <a:spLocks/>
            </p:cNvSpPr>
            <p:nvPr/>
          </p:nvSpPr>
          <p:spPr bwMode="auto">
            <a:xfrm>
              <a:off x="17908588" y="5868988"/>
              <a:ext cx="190500" cy="190500"/>
            </a:xfrm>
            <a:custGeom>
              <a:avLst/>
              <a:gdLst>
                <a:gd name="T0" fmla="*/ 29 w 29"/>
                <a:gd name="T1" fmla="*/ 0 h 29"/>
                <a:gd name="T2" fmla="*/ 21 w 29"/>
                <a:gd name="T3" fmla="*/ 0 h 29"/>
                <a:gd name="T4" fmla="*/ 1 w 29"/>
                <a:gd name="T5" fmla="*/ 23 h 29"/>
                <a:gd name="T6" fmla="*/ 11 w 29"/>
                <a:gd name="T7" fmla="*/ 29 h 29"/>
                <a:gd name="T8" fmla="*/ 29 w 29"/>
                <a:gd name="T9" fmla="*/ 20 h 29"/>
                <a:gd name="T10" fmla="*/ 29 w 29"/>
                <a:gd name="T11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" h="29">
                  <a:moveTo>
                    <a:pt x="29" y="0"/>
                  </a:moveTo>
                  <a:cubicBezTo>
                    <a:pt x="29" y="0"/>
                    <a:pt x="27" y="0"/>
                    <a:pt x="21" y="0"/>
                  </a:cubicBezTo>
                  <a:cubicBezTo>
                    <a:pt x="15" y="0"/>
                    <a:pt x="0" y="17"/>
                    <a:pt x="1" y="23"/>
                  </a:cubicBezTo>
                  <a:cubicBezTo>
                    <a:pt x="3" y="29"/>
                    <a:pt x="11" y="29"/>
                    <a:pt x="11" y="29"/>
                  </a:cubicBezTo>
                  <a:cubicBezTo>
                    <a:pt x="29" y="20"/>
                    <a:pt x="29" y="20"/>
                    <a:pt x="29" y="20"/>
                  </a:cubicBezTo>
                  <a:lnTo>
                    <a:pt x="29" y="0"/>
                  </a:lnTo>
                  <a:close/>
                </a:path>
              </a:pathLst>
            </a:custGeom>
            <a:solidFill>
              <a:srgbClr val="DACF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47" name="Freeform 45"/>
            <p:cNvSpPr>
              <a:spLocks noEditPoints="1"/>
            </p:cNvSpPr>
            <p:nvPr/>
          </p:nvSpPr>
          <p:spPr bwMode="auto">
            <a:xfrm>
              <a:off x="19434175" y="6191251"/>
              <a:ext cx="500062" cy="508000"/>
            </a:xfrm>
            <a:custGeom>
              <a:avLst/>
              <a:gdLst>
                <a:gd name="T0" fmla="*/ 0 w 76"/>
                <a:gd name="T1" fmla="*/ 38 h 77"/>
                <a:gd name="T2" fmla="*/ 38 w 76"/>
                <a:gd name="T3" fmla="*/ 77 h 77"/>
                <a:gd name="T4" fmla="*/ 76 w 76"/>
                <a:gd name="T5" fmla="*/ 38 h 77"/>
                <a:gd name="T6" fmla="*/ 38 w 76"/>
                <a:gd name="T7" fmla="*/ 0 h 77"/>
                <a:gd name="T8" fmla="*/ 0 w 76"/>
                <a:gd name="T9" fmla="*/ 38 h 77"/>
                <a:gd name="T10" fmla="*/ 22 w 76"/>
                <a:gd name="T11" fmla="*/ 38 h 77"/>
                <a:gd name="T12" fmla="*/ 38 w 76"/>
                <a:gd name="T13" fmla="*/ 23 h 77"/>
                <a:gd name="T14" fmla="*/ 54 w 76"/>
                <a:gd name="T15" fmla="*/ 38 h 77"/>
                <a:gd name="T16" fmla="*/ 38 w 76"/>
                <a:gd name="T17" fmla="*/ 54 h 77"/>
                <a:gd name="T18" fmla="*/ 22 w 76"/>
                <a:gd name="T19" fmla="*/ 38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6" h="77">
                  <a:moveTo>
                    <a:pt x="0" y="38"/>
                  </a:moveTo>
                  <a:cubicBezTo>
                    <a:pt x="0" y="60"/>
                    <a:pt x="17" y="77"/>
                    <a:pt x="38" y="77"/>
                  </a:cubicBezTo>
                  <a:cubicBezTo>
                    <a:pt x="59" y="77"/>
                    <a:pt x="76" y="60"/>
                    <a:pt x="76" y="38"/>
                  </a:cubicBezTo>
                  <a:cubicBezTo>
                    <a:pt x="76" y="17"/>
                    <a:pt x="59" y="0"/>
                    <a:pt x="38" y="0"/>
                  </a:cubicBezTo>
                  <a:cubicBezTo>
                    <a:pt x="17" y="0"/>
                    <a:pt x="0" y="17"/>
                    <a:pt x="0" y="38"/>
                  </a:cubicBezTo>
                  <a:close/>
                  <a:moveTo>
                    <a:pt x="22" y="38"/>
                  </a:moveTo>
                  <a:cubicBezTo>
                    <a:pt x="22" y="30"/>
                    <a:pt x="29" y="23"/>
                    <a:pt x="38" y="23"/>
                  </a:cubicBezTo>
                  <a:cubicBezTo>
                    <a:pt x="47" y="23"/>
                    <a:pt x="54" y="30"/>
                    <a:pt x="54" y="38"/>
                  </a:cubicBezTo>
                  <a:cubicBezTo>
                    <a:pt x="54" y="47"/>
                    <a:pt x="47" y="54"/>
                    <a:pt x="38" y="54"/>
                  </a:cubicBezTo>
                  <a:cubicBezTo>
                    <a:pt x="29" y="54"/>
                    <a:pt x="22" y="47"/>
                    <a:pt x="22" y="38"/>
                  </a:cubicBezTo>
                  <a:close/>
                </a:path>
              </a:pathLst>
            </a:custGeom>
            <a:solidFill>
              <a:srgbClr val="3530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48" name="Oval 46"/>
            <p:cNvSpPr>
              <a:spLocks noChangeArrowheads="1"/>
            </p:cNvSpPr>
            <p:nvPr/>
          </p:nvSpPr>
          <p:spPr bwMode="auto">
            <a:xfrm>
              <a:off x="19553238" y="6310313"/>
              <a:ext cx="269875" cy="26352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49" name="Oval 47"/>
            <p:cNvSpPr>
              <a:spLocks noChangeArrowheads="1"/>
            </p:cNvSpPr>
            <p:nvPr/>
          </p:nvSpPr>
          <p:spPr bwMode="auto">
            <a:xfrm>
              <a:off x="19651663" y="6408738"/>
              <a:ext cx="66675" cy="66675"/>
            </a:xfrm>
            <a:prstGeom prst="ellipse">
              <a:avLst/>
            </a:prstGeom>
            <a:solidFill>
              <a:srgbClr val="3530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50" name="Freeform 48"/>
            <p:cNvSpPr>
              <a:spLocks noEditPoints="1"/>
            </p:cNvSpPr>
            <p:nvPr/>
          </p:nvSpPr>
          <p:spPr bwMode="auto">
            <a:xfrm>
              <a:off x="18034000" y="6191251"/>
              <a:ext cx="506412" cy="500063"/>
            </a:xfrm>
            <a:custGeom>
              <a:avLst/>
              <a:gdLst>
                <a:gd name="T0" fmla="*/ 0 w 77"/>
                <a:gd name="T1" fmla="*/ 38 h 76"/>
                <a:gd name="T2" fmla="*/ 39 w 77"/>
                <a:gd name="T3" fmla="*/ 76 h 76"/>
                <a:gd name="T4" fmla="*/ 77 w 77"/>
                <a:gd name="T5" fmla="*/ 38 h 76"/>
                <a:gd name="T6" fmla="*/ 39 w 77"/>
                <a:gd name="T7" fmla="*/ 0 h 76"/>
                <a:gd name="T8" fmla="*/ 0 w 77"/>
                <a:gd name="T9" fmla="*/ 38 h 76"/>
                <a:gd name="T10" fmla="*/ 23 w 77"/>
                <a:gd name="T11" fmla="*/ 38 h 76"/>
                <a:gd name="T12" fmla="*/ 39 w 77"/>
                <a:gd name="T13" fmla="*/ 22 h 76"/>
                <a:gd name="T14" fmla="*/ 55 w 77"/>
                <a:gd name="T15" fmla="*/ 38 h 76"/>
                <a:gd name="T16" fmla="*/ 39 w 77"/>
                <a:gd name="T17" fmla="*/ 54 h 76"/>
                <a:gd name="T18" fmla="*/ 23 w 77"/>
                <a:gd name="T19" fmla="*/ 38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7" h="76">
                  <a:moveTo>
                    <a:pt x="0" y="38"/>
                  </a:moveTo>
                  <a:cubicBezTo>
                    <a:pt x="0" y="59"/>
                    <a:pt x="18" y="76"/>
                    <a:pt x="39" y="76"/>
                  </a:cubicBezTo>
                  <a:cubicBezTo>
                    <a:pt x="60" y="76"/>
                    <a:pt x="77" y="59"/>
                    <a:pt x="77" y="38"/>
                  </a:cubicBezTo>
                  <a:cubicBezTo>
                    <a:pt x="77" y="17"/>
                    <a:pt x="60" y="0"/>
                    <a:pt x="39" y="0"/>
                  </a:cubicBezTo>
                  <a:cubicBezTo>
                    <a:pt x="18" y="0"/>
                    <a:pt x="0" y="17"/>
                    <a:pt x="0" y="38"/>
                  </a:cubicBezTo>
                  <a:close/>
                  <a:moveTo>
                    <a:pt x="23" y="38"/>
                  </a:moveTo>
                  <a:cubicBezTo>
                    <a:pt x="23" y="29"/>
                    <a:pt x="30" y="22"/>
                    <a:pt x="39" y="22"/>
                  </a:cubicBezTo>
                  <a:cubicBezTo>
                    <a:pt x="48" y="22"/>
                    <a:pt x="55" y="29"/>
                    <a:pt x="55" y="38"/>
                  </a:cubicBezTo>
                  <a:cubicBezTo>
                    <a:pt x="55" y="47"/>
                    <a:pt x="48" y="54"/>
                    <a:pt x="39" y="54"/>
                  </a:cubicBezTo>
                  <a:cubicBezTo>
                    <a:pt x="30" y="54"/>
                    <a:pt x="23" y="47"/>
                    <a:pt x="23" y="38"/>
                  </a:cubicBezTo>
                  <a:close/>
                </a:path>
              </a:pathLst>
            </a:custGeom>
            <a:solidFill>
              <a:srgbClr val="3530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51" name="Oval 49"/>
            <p:cNvSpPr>
              <a:spLocks noChangeArrowheads="1"/>
            </p:cNvSpPr>
            <p:nvPr/>
          </p:nvSpPr>
          <p:spPr bwMode="auto">
            <a:xfrm>
              <a:off x="18151475" y="6310313"/>
              <a:ext cx="269875" cy="26352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52" name="Oval 50"/>
            <p:cNvSpPr>
              <a:spLocks noChangeArrowheads="1"/>
            </p:cNvSpPr>
            <p:nvPr/>
          </p:nvSpPr>
          <p:spPr bwMode="auto">
            <a:xfrm>
              <a:off x="18257838" y="6408738"/>
              <a:ext cx="65087" cy="66675"/>
            </a:xfrm>
            <a:prstGeom prst="ellipse">
              <a:avLst/>
            </a:prstGeom>
            <a:solidFill>
              <a:srgbClr val="3530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53" name="Freeform 51"/>
            <p:cNvSpPr>
              <a:spLocks/>
            </p:cNvSpPr>
            <p:nvPr/>
          </p:nvSpPr>
          <p:spPr bwMode="auto">
            <a:xfrm>
              <a:off x="18099088" y="5711826"/>
              <a:ext cx="782637" cy="157163"/>
            </a:xfrm>
            <a:custGeom>
              <a:avLst/>
              <a:gdLst>
                <a:gd name="T0" fmla="*/ 119 w 119"/>
                <a:gd name="T1" fmla="*/ 10 h 24"/>
                <a:gd name="T2" fmla="*/ 109 w 119"/>
                <a:gd name="T3" fmla="*/ 0 h 24"/>
                <a:gd name="T4" fmla="*/ 10 w 119"/>
                <a:gd name="T5" fmla="*/ 0 h 24"/>
                <a:gd name="T6" fmla="*/ 0 w 119"/>
                <a:gd name="T7" fmla="*/ 10 h 24"/>
                <a:gd name="T8" fmla="*/ 0 w 119"/>
                <a:gd name="T9" fmla="*/ 24 h 24"/>
                <a:gd name="T10" fmla="*/ 119 w 119"/>
                <a:gd name="T11" fmla="*/ 24 h 24"/>
                <a:gd name="T12" fmla="*/ 119 w 119"/>
                <a:gd name="T13" fmla="*/ 1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" h="24">
                  <a:moveTo>
                    <a:pt x="119" y="10"/>
                  </a:moveTo>
                  <a:cubicBezTo>
                    <a:pt x="119" y="5"/>
                    <a:pt x="114" y="0"/>
                    <a:pt x="109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5"/>
                    <a:pt x="0" y="10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119" y="24"/>
                    <a:pt x="119" y="24"/>
                    <a:pt x="119" y="24"/>
                  </a:cubicBezTo>
                  <a:lnTo>
                    <a:pt x="119" y="10"/>
                  </a:lnTo>
                  <a:close/>
                </a:path>
              </a:pathLst>
            </a:custGeom>
            <a:solidFill>
              <a:srgbClr val="463F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54" name="Freeform 52"/>
            <p:cNvSpPr>
              <a:spLocks/>
            </p:cNvSpPr>
            <p:nvPr/>
          </p:nvSpPr>
          <p:spPr bwMode="auto">
            <a:xfrm>
              <a:off x="18764250" y="6467476"/>
              <a:ext cx="230187" cy="39688"/>
            </a:xfrm>
            <a:custGeom>
              <a:avLst/>
              <a:gdLst>
                <a:gd name="T0" fmla="*/ 35 w 35"/>
                <a:gd name="T1" fmla="*/ 3 h 6"/>
                <a:gd name="T2" fmla="*/ 32 w 35"/>
                <a:gd name="T3" fmla="*/ 6 h 6"/>
                <a:gd name="T4" fmla="*/ 3 w 35"/>
                <a:gd name="T5" fmla="*/ 6 h 6"/>
                <a:gd name="T6" fmla="*/ 0 w 35"/>
                <a:gd name="T7" fmla="*/ 3 h 6"/>
                <a:gd name="T8" fmla="*/ 3 w 35"/>
                <a:gd name="T9" fmla="*/ 0 h 6"/>
                <a:gd name="T10" fmla="*/ 32 w 35"/>
                <a:gd name="T11" fmla="*/ 0 h 6"/>
                <a:gd name="T12" fmla="*/ 35 w 35"/>
                <a:gd name="T13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6">
                  <a:moveTo>
                    <a:pt x="35" y="3"/>
                  </a:moveTo>
                  <a:cubicBezTo>
                    <a:pt x="35" y="5"/>
                    <a:pt x="33" y="6"/>
                    <a:pt x="32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1" y="6"/>
                    <a:pt x="0" y="5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3" y="0"/>
                    <a:pt x="35" y="1"/>
                    <a:pt x="35" y="3"/>
                  </a:cubicBezTo>
                  <a:close/>
                </a:path>
              </a:pathLst>
            </a:custGeom>
            <a:solidFill>
              <a:srgbClr val="463F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55" name="Freeform 53"/>
            <p:cNvSpPr>
              <a:spLocks/>
            </p:cNvSpPr>
            <p:nvPr/>
          </p:nvSpPr>
          <p:spPr bwMode="auto">
            <a:xfrm>
              <a:off x="18915063" y="6402388"/>
              <a:ext cx="98425" cy="150813"/>
            </a:xfrm>
            <a:custGeom>
              <a:avLst/>
              <a:gdLst>
                <a:gd name="T0" fmla="*/ 15 w 15"/>
                <a:gd name="T1" fmla="*/ 15 h 23"/>
                <a:gd name="T2" fmla="*/ 8 w 15"/>
                <a:gd name="T3" fmla="*/ 23 h 23"/>
                <a:gd name="T4" fmla="*/ 0 w 15"/>
                <a:gd name="T5" fmla="*/ 15 h 23"/>
                <a:gd name="T6" fmla="*/ 0 w 15"/>
                <a:gd name="T7" fmla="*/ 7 h 23"/>
                <a:gd name="T8" fmla="*/ 8 w 15"/>
                <a:gd name="T9" fmla="*/ 0 h 23"/>
                <a:gd name="T10" fmla="*/ 15 w 15"/>
                <a:gd name="T11" fmla="*/ 7 h 23"/>
                <a:gd name="T12" fmla="*/ 15 w 15"/>
                <a:gd name="T13" fmla="*/ 15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23">
                  <a:moveTo>
                    <a:pt x="15" y="15"/>
                  </a:moveTo>
                  <a:cubicBezTo>
                    <a:pt x="15" y="19"/>
                    <a:pt x="12" y="23"/>
                    <a:pt x="8" y="23"/>
                  </a:cubicBezTo>
                  <a:cubicBezTo>
                    <a:pt x="3" y="23"/>
                    <a:pt x="0" y="19"/>
                    <a:pt x="0" y="15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8" y="0"/>
                  </a:cubicBezTo>
                  <a:cubicBezTo>
                    <a:pt x="12" y="0"/>
                    <a:pt x="15" y="3"/>
                    <a:pt x="15" y="7"/>
                  </a:cubicBezTo>
                  <a:lnTo>
                    <a:pt x="15" y="15"/>
                  </a:lnTo>
                  <a:close/>
                </a:path>
              </a:pathLst>
            </a:custGeom>
            <a:solidFill>
              <a:srgbClr val="3530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57" name="Rectangle 55"/>
            <p:cNvSpPr>
              <a:spLocks noChangeArrowheads="1"/>
            </p:cNvSpPr>
            <p:nvPr/>
          </p:nvSpPr>
          <p:spPr bwMode="auto">
            <a:xfrm>
              <a:off x="18902363" y="6310313"/>
              <a:ext cx="263525" cy="171450"/>
            </a:xfrm>
            <a:prstGeom prst="rect">
              <a:avLst/>
            </a:prstGeom>
            <a:solidFill>
              <a:srgbClr val="3530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58" name="Freeform 56"/>
            <p:cNvSpPr>
              <a:spLocks/>
            </p:cNvSpPr>
            <p:nvPr/>
          </p:nvSpPr>
          <p:spPr bwMode="auto">
            <a:xfrm>
              <a:off x="17895888" y="5915026"/>
              <a:ext cx="736600" cy="441325"/>
            </a:xfrm>
            <a:custGeom>
              <a:avLst/>
              <a:gdLst>
                <a:gd name="T0" fmla="*/ 112 w 112"/>
                <a:gd name="T1" fmla="*/ 49 h 67"/>
                <a:gd name="T2" fmla="*/ 108 w 112"/>
                <a:gd name="T3" fmla="*/ 67 h 67"/>
                <a:gd name="T4" fmla="*/ 4 w 112"/>
                <a:gd name="T5" fmla="*/ 67 h 67"/>
                <a:gd name="T6" fmla="*/ 0 w 112"/>
                <a:gd name="T7" fmla="*/ 49 h 67"/>
                <a:gd name="T8" fmla="*/ 56 w 112"/>
                <a:gd name="T9" fmla="*/ 0 h 67"/>
                <a:gd name="T10" fmla="*/ 112 w 112"/>
                <a:gd name="T11" fmla="*/ 49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67">
                  <a:moveTo>
                    <a:pt x="112" y="49"/>
                  </a:moveTo>
                  <a:cubicBezTo>
                    <a:pt x="112" y="56"/>
                    <a:pt x="110" y="62"/>
                    <a:pt x="108" y="67"/>
                  </a:cubicBezTo>
                  <a:cubicBezTo>
                    <a:pt x="69" y="67"/>
                    <a:pt x="28" y="67"/>
                    <a:pt x="4" y="67"/>
                  </a:cubicBezTo>
                  <a:cubicBezTo>
                    <a:pt x="2" y="61"/>
                    <a:pt x="0" y="55"/>
                    <a:pt x="0" y="49"/>
                  </a:cubicBezTo>
                  <a:cubicBezTo>
                    <a:pt x="0" y="22"/>
                    <a:pt x="25" y="0"/>
                    <a:pt x="56" y="0"/>
                  </a:cubicBezTo>
                  <a:cubicBezTo>
                    <a:pt x="87" y="0"/>
                    <a:pt x="112" y="22"/>
                    <a:pt x="112" y="49"/>
                  </a:cubicBezTo>
                  <a:close/>
                </a:path>
              </a:pathLst>
            </a:custGeom>
            <a:solidFill>
              <a:srgbClr val="AF38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/>
            </a:p>
          </p:txBody>
        </p:sp>
        <p:sp>
          <p:nvSpPr>
            <p:cNvPr id="59" name="Freeform 57"/>
            <p:cNvSpPr>
              <a:spLocks/>
            </p:cNvSpPr>
            <p:nvPr/>
          </p:nvSpPr>
          <p:spPr bwMode="auto">
            <a:xfrm>
              <a:off x="19350038" y="6013451"/>
              <a:ext cx="598487" cy="388938"/>
            </a:xfrm>
            <a:custGeom>
              <a:avLst/>
              <a:gdLst>
                <a:gd name="T0" fmla="*/ 42 w 91"/>
                <a:gd name="T1" fmla="*/ 3 h 59"/>
                <a:gd name="T2" fmla="*/ 0 w 91"/>
                <a:gd name="T3" fmla="*/ 58 h 59"/>
                <a:gd name="T4" fmla="*/ 16 w 91"/>
                <a:gd name="T5" fmla="*/ 59 h 59"/>
                <a:gd name="T6" fmla="*/ 91 w 91"/>
                <a:gd name="T7" fmla="*/ 27 h 59"/>
                <a:gd name="T8" fmla="*/ 42 w 91"/>
                <a:gd name="T9" fmla="*/ 3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" h="59">
                  <a:moveTo>
                    <a:pt x="42" y="3"/>
                  </a:moveTo>
                  <a:cubicBezTo>
                    <a:pt x="22" y="16"/>
                    <a:pt x="8" y="36"/>
                    <a:pt x="0" y="58"/>
                  </a:cubicBezTo>
                  <a:cubicBezTo>
                    <a:pt x="16" y="59"/>
                    <a:pt x="16" y="59"/>
                    <a:pt x="16" y="59"/>
                  </a:cubicBezTo>
                  <a:cubicBezTo>
                    <a:pt x="16" y="59"/>
                    <a:pt x="41" y="26"/>
                    <a:pt x="91" y="27"/>
                  </a:cubicBezTo>
                  <a:cubicBezTo>
                    <a:pt x="79" y="0"/>
                    <a:pt x="47" y="3"/>
                    <a:pt x="42" y="3"/>
                  </a:cubicBezTo>
                  <a:close/>
                </a:path>
              </a:pathLst>
            </a:custGeom>
            <a:solidFill>
              <a:srgbClr val="AF38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60" name="Freeform 58"/>
            <p:cNvSpPr>
              <a:spLocks/>
            </p:cNvSpPr>
            <p:nvPr/>
          </p:nvSpPr>
          <p:spPr bwMode="auto">
            <a:xfrm>
              <a:off x="17902238" y="6316663"/>
              <a:ext cx="717550" cy="73025"/>
            </a:xfrm>
            <a:custGeom>
              <a:avLst/>
              <a:gdLst>
                <a:gd name="T0" fmla="*/ 109 w 109"/>
                <a:gd name="T1" fmla="*/ 5 h 11"/>
                <a:gd name="T2" fmla="*/ 104 w 109"/>
                <a:gd name="T3" fmla="*/ 11 h 11"/>
                <a:gd name="T4" fmla="*/ 5 w 109"/>
                <a:gd name="T5" fmla="*/ 11 h 11"/>
                <a:gd name="T6" fmla="*/ 0 w 109"/>
                <a:gd name="T7" fmla="*/ 5 h 11"/>
                <a:gd name="T8" fmla="*/ 5 w 109"/>
                <a:gd name="T9" fmla="*/ 0 h 11"/>
                <a:gd name="T10" fmla="*/ 104 w 109"/>
                <a:gd name="T11" fmla="*/ 0 h 11"/>
                <a:gd name="T12" fmla="*/ 109 w 109"/>
                <a:gd name="T13" fmla="*/ 5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9" h="11">
                  <a:moveTo>
                    <a:pt x="109" y="5"/>
                  </a:moveTo>
                  <a:cubicBezTo>
                    <a:pt x="109" y="8"/>
                    <a:pt x="107" y="11"/>
                    <a:pt x="104" y="11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2" y="11"/>
                    <a:pt x="0" y="8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107" y="0"/>
                    <a:pt x="109" y="2"/>
                    <a:pt x="109" y="5"/>
                  </a:cubicBezTo>
                  <a:close/>
                </a:path>
              </a:pathLst>
            </a:custGeom>
            <a:solidFill>
              <a:srgbClr val="F1E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61" name="Freeform 59"/>
            <p:cNvSpPr>
              <a:spLocks/>
            </p:cNvSpPr>
            <p:nvPr/>
          </p:nvSpPr>
          <p:spPr bwMode="auto">
            <a:xfrm>
              <a:off x="19396075" y="5402263"/>
              <a:ext cx="77787" cy="184150"/>
            </a:xfrm>
            <a:custGeom>
              <a:avLst/>
              <a:gdLst>
                <a:gd name="T0" fmla="*/ 2 w 12"/>
                <a:gd name="T1" fmla="*/ 0 h 28"/>
                <a:gd name="T2" fmla="*/ 0 w 12"/>
                <a:gd name="T3" fmla="*/ 0 h 28"/>
                <a:gd name="T4" fmla="*/ 0 w 12"/>
                <a:gd name="T5" fmla="*/ 28 h 28"/>
                <a:gd name="T6" fmla="*/ 2 w 12"/>
                <a:gd name="T7" fmla="*/ 28 h 28"/>
                <a:gd name="T8" fmla="*/ 12 w 12"/>
                <a:gd name="T9" fmla="*/ 18 h 28"/>
                <a:gd name="T10" fmla="*/ 12 w 12"/>
                <a:gd name="T11" fmla="*/ 11 h 28"/>
                <a:gd name="T12" fmla="*/ 2 w 12"/>
                <a:gd name="T13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28">
                  <a:moveTo>
                    <a:pt x="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8" y="28"/>
                    <a:pt x="12" y="23"/>
                    <a:pt x="12" y="18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5"/>
                    <a:pt x="8" y="0"/>
                    <a:pt x="2" y="0"/>
                  </a:cubicBezTo>
                  <a:close/>
                </a:path>
              </a:pathLst>
            </a:custGeom>
            <a:solidFill>
              <a:srgbClr val="F1E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62" name="Freeform 60"/>
            <p:cNvSpPr>
              <a:spLocks/>
            </p:cNvSpPr>
            <p:nvPr/>
          </p:nvSpPr>
          <p:spPr bwMode="auto">
            <a:xfrm>
              <a:off x="19250025" y="5402263"/>
              <a:ext cx="146050" cy="184150"/>
            </a:xfrm>
            <a:custGeom>
              <a:avLst/>
              <a:gdLst>
                <a:gd name="T0" fmla="*/ 10 w 22"/>
                <a:gd name="T1" fmla="*/ 0 h 28"/>
                <a:gd name="T2" fmla="*/ 0 w 22"/>
                <a:gd name="T3" fmla="*/ 11 h 28"/>
                <a:gd name="T4" fmla="*/ 0 w 22"/>
                <a:gd name="T5" fmla="*/ 18 h 28"/>
                <a:gd name="T6" fmla="*/ 10 w 22"/>
                <a:gd name="T7" fmla="*/ 28 h 28"/>
                <a:gd name="T8" fmla="*/ 22 w 22"/>
                <a:gd name="T9" fmla="*/ 28 h 28"/>
                <a:gd name="T10" fmla="*/ 22 w 22"/>
                <a:gd name="T11" fmla="*/ 0 h 28"/>
                <a:gd name="T12" fmla="*/ 10 w 22"/>
                <a:gd name="T13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28">
                  <a:moveTo>
                    <a:pt x="10" y="0"/>
                  </a:moveTo>
                  <a:cubicBezTo>
                    <a:pt x="4" y="0"/>
                    <a:pt x="0" y="5"/>
                    <a:pt x="0" y="1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23"/>
                    <a:pt x="4" y="28"/>
                    <a:pt x="10" y="28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22" y="0"/>
                    <a:pt x="22" y="0"/>
                    <a:pt x="22" y="0"/>
                  </a:cubicBezTo>
                  <a:lnTo>
                    <a:pt x="10" y="0"/>
                  </a:lnTo>
                  <a:close/>
                </a:path>
              </a:pathLst>
            </a:custGeom>
            <a:solidFill>
              <a:srgbClr val="AF38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63" name="Freeform 61"/>
            <p:cNvSpPr>
              <a:spLocks/>
            </p:cNvSpPr>
            <p:nvPr/>
          </p:nvSpPr>
          <p:spPr bwMode="auto">
            <a:xfrm>
              <a:off x="19092863" y="5507038"/>
              <a:ext cx="138112" cy="104775"/>
            </a:xfrm>
            <a:custGeom>
              <a:avLst/>
              <a:gdLst>
                <a:gd name="T0" fmla="*/ 4 w 21"/>
                <a:gd name="T1" fmla="*/ 5 h 16"/>
                <a:gd name="T2" fmla="*/ 1 w 21"/>
                <a:gd name="T3" fmla="*/ 12 h 16"/>
                <a:gd name="T4" fmla="*/ 6 w 21"/>
                <a:gd name="T5" fmla="*/ 16 h 16"/>
                <a:gd name="T6" fmla="*/ 8 w 21"/>
                <a:gd name="T7" fmla="*/ 15 h 16"/>
                <a:gd name="T8" fmla="*/ 21 w 21"/>
                <a:gd name="T9" fmla="*/ 11 h 16"/>
                <a:gd name="T10" fmla="*/ 17 w 21"/>
                <a:gd name="T11" fmla="*/ 0 h 16"/>
                <a:gd name="T12" fmla="*/ 4 w 21"/>
                <a:gd name="T13" fmla="*/ 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16">
                  <a:moveTo>
                    <a:pt x="4" y="5"/>
                  </a:moveTo>
                  <a:cubicBezTo>
                    <a:pt x="2" y="6"/>
                    <a:pt x="0" y="9"/>
                    <a:pt x="1" y="12"/>
                  </a:cubicBezTo>
                  <a:cubicBezTo>
                    <a:pt x="2" y="14"/>
                    <a:pt x="4" y="16"/>
                    <a:pt x="6" y="16"/>
                  </a:cubicBezTo>
                  <a:cubicBezTo>
                    <a:pt x="7" y="16"/>
                    <a:pt x="8" y="15"/>
                    <a:pt x="8" y="15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17" y="0"/>
                    <a:pt x="17" y="0"/>
                    <a:pt x="17" y="0"/>
                  </a:cubicBezTo>
                  <a:lnTo>
                    <a:pt x="4" y="5"/>
                  </a:lnTo>
                  <a:close/>
                </a:path>
              </a:pathLst>
            </a:custGeom>
            <a:solidFill>
              <a:srgbClr val="463F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64" name="Freeform 62"/>
            <p:cNvSpPr>
              <a:spLocks/>
            </p:cNvSpPr>
            <p:nvPr/>
          </p:nvSpPr>
          <p:spPr bwMode="auto">
            <a:xfrm>
              <a:off x="19203988" y="5473701"/>
              <a:ext cx="125412" cy="106363"/>
            </a:xfrm>
            <a:custGeom>
              <a:avLst/>
              <a:gdLst>
                <a:gd name="T0" fmla="*/ 18 w 19"/>
                <a:gd name="T1" fmla="*/ 5 h 16"/>
                <a:gd name="T2" fmla="*/ 11 w 19"/>
                <a:gd name="T3" fmla="*/ 1 h 16"/>
                <a:gd name="T4" fmla="*/ 0 w 19"/>
                <a:gd name="T5" fmla="*/ 5 h 16"/>
                <a:gd name="T6" fmla="*/ 4 w 19"/>
                <a:gd name="T7" fmla="*/ 16 h 16"/>
                <a:gd name="T8" fmla="*/ 15 w 19"/>
                <a:gd name="T9" fmla="*/ 12 h 16"/>
                <a:gd name="T10" fmla="*/ 18 w 19"/>
                <a:gd name="T11" fmla="*/ 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6">
                  <a:moveTo>
                    <a:pt x="18" y="5"/>
                  </a:moveTo>
                  <a:cubicBezTo>
                    <a:pt x="17" y="2"/>
                    <a:pt x="14" y="0"/>
                    <a:pt x="11" y="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8" y="11"/>
                    <a:pt x="19" y="8"/>
                    <a:pt x="18" y="5"/>
                  </a:cubicBezTo>
                  <a:close/>
                </a:path>
              </a:pathLst>
            </a:custGeom>
            <a:solidFill>
              <a:srgbClr val="AF38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65" name="Freeform 63"/>
            <p:cNvSpPr>
              <a:spLocks/>
            </p:cNvSpPr>
            <p:nvPr/>
          </p:nvSpPr>
          <p:spPr bwMode="auto">
            <a:xfrm>
              <a:off x="3951288" y="6165851"/>
              <a:ext cx="2795587" cy="282575"/>
            </a:xfrm>
            <a:custGeom>
              <a:avLst/>
              <a:gdLst>
                <a:gd name="T0" fmla="*/ 0 w 425"/>
                <a:gd name="T1" fmla="*/ 0 h 43"/>
                <a:gd name="T2" fmla="*/ 0 w 425"/>
                <a:gd name="T3" fmla="*/ 23 h 43"/>
                <a:gd name="T4" fmla="*/ 19 w 425"/>
                <a:gd name="T5" fmla="*/ 43 h 43"/>
                <a:gd name="T6" fmla="*/ 19 w 425"/>
                <a:gd name="T7" fmla="*/ 43 h 43"/>
                <a:gd name="T8" fmla="*/ 404 w 425"/>
                <a:gd name="T9" fmla="*/ 43 h 43"/>
                <a:gd name="T10" fmla="*/ 424 w 425"/>
                <a:gd name="T11" fmla="*/ 21 h 43"/>
                <a:gd name="T12" fmla="*/ 424 w 425"/>
                <a:gd name="T13" fmla="*/ 3 h 43"/>
                <a:gd name="T14" fmla="*/ 0 w 425"/>
                <a:gd name="T15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5" h="43">
                  <a:moveTo>
                    <a:pt x="0" y="0"/>
                  </a:moveTo>
                  <a:cubicBezTo>
                    <a:pt x="0" y="23"/>
                    <a:pt x="0" y="23"/>
                    <a:pt x="0" y="23"/>
                  </a:cubicBezTo>
                  <a:cubicBezTo>
                    <a:pt x="0" y="34"/>
                    <a:pt x="9" y="42"/>
                    <a:pt x="19" y="43"/>
                  </a:cubicBezTo>
                  <a:cubicBezTo>
                    <a:pt x="19" y="43"/>
                    <a:pt x="19" y="43"/>
                    <a:pt x="19" y="43"/>
                  </a:cubicBezTo>
                  <a:cubicBezTo>
                    <a:pt x="19" y="43"/>
                    <a:pt x="383" y="43"/>
                    <a:pt x="404" y="43"/>
                  </a:cubicBezTo>
                  <a:cubicBezTo>
                    <a:pt x="425" y="43"/>
                    <a:pt x="424" y="31"/>
                    <a:pt x="424" y="21"/>
                  </a:cubicBezTo>
                  <a:cubicBezTo>
                    <a:pt x="424" y="10"/>
                    <a:pt x="424" y="3"/>
                    <a:pt x="424" y="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7951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66" name="Freeform 64"/>
            <p:cNvSpPr>
              <a:spLocks/>
            </p:cNvSpPr>
            <p:nvPr/>
          </p:nvSpPr>
          <p:spPr bwMode="auto">
            <a:xfrm>
              <a:off x="6122988" y="5427663"/>
              <a:ext cx="492125" cy="382588"/>
            </a:xfrm>
            <a:custGeom>
              <a:avLst/>
              <a:gdLst>
                <a:gd name="T0" fmla="*/ 1 w 75"/>
                <a:gd name="T1" fmla="*/ 58 h 58"/>
                <a:gd name="T2" fmla="*/ 0 w 75"/>
                <a:gd name="T3" fmla="*/ 4 h 58"/>
                <a:gd name="T4" fmla="*/ 45 w 75"/>
                <a:gd name="T5" fmla="*/ 14 h 58"/>
                <a:gd name="T6" fmla="*/ 75 w 75"/>
                <a:gd name="T7" fmla="*/ 58 h 58"/>
                <a:gd name="T8" fmla="*/ 1 w 75"/>
                <a:gd name="T9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58">
                  <a:moveTo>
                    <a:pt x="1" y="58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20" y="0"/>
                    <a:pt x="45" y="14"/>
                  </a:cubicBezTo>
                  <a:cubicBezTo>
                    <a:pt x="70" y="28"/>
                    <a:pt x="75" y="58"/>
                    <a:pt x="75" y="58"/>
                  </a:cubicBezTo>
                  <a:lnTo>
                    <a:pt x="1" y="58"/>
                  </a:lnTo>
                  <a:close/>
                </a:path>
              </a:pathLst>
            </a:custGeom>
            <a:solidFill>
              <a:srgbClr val="009B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67" name="Freeform 65"/>
            <p:cNvSpPr>
              <a:spLocks/>
            </p:cNvSpPr>
            <p:nvPr/>
          </p:nvSpPr>
          <p:spPr bwMode="auto">
            <a:xfrm>
              <a:off x="4300538" y="5264151"/>
              <a:ext cx="487362" cy="138113"/>
            </a:xfrm>
            <a:custGeom>
              <a:avLst/>
              <a:gdLst>
                <a:gd name="T0" fmla="*/ 74 w 74"/>
                <a:gd name="T1" fmla="*/ 11 h 21"/>
                <a:gd name="T2" fmla="*/ 65 w 74"/>
                <a:gd name="T3" fmla="*/ 21 h 21"/>
                <a:gd name="T4" fmla="*/ 9 w 74"/>
                <a:gd name="T5" fmla="*/ 21 h 21"/>
                <a:gd name="T6" fmla="*/ 0 w 74"/>
                <a:gd name="T7" fmla="*/ 11 h 21"/>
                <a:gd name="T8" fmla="*/ 9 w 74"/>
                <a:gd name="T9" fmla="*/ 0 h 21"/>
                <a:gd name="T10" fmla="*/ 65 w 74"/>
                <a:gd name="T11" fmla="*/ 0 h 21"/>
                <a:gd name="T12" fmla="*/ 74 w 74"/>
                <a:gd name="T13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" h="21">
                  <a:moveTo>
                    <a:pt x="74" y="11"/>
                  </a:moveTo>
                  <a:cubicBezTo>
                    <a:pt x="74" y="17"/>
                    <a:pt x="70" y="21"/>
                    <a:pt x="65" y="21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4" y="21"/>
                    <a:pt x="0" y="17"/>
                    <a:pt x="0" y="11"/>
                  </a:cubicBezTo>
                  <a:cubicBezTo>
                    <a:pt x="0" y="5"/>
                    <a:pt x="4" y="0"/>
                    <a:pt x="9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70" y="0"/>
                    <a:pt x="74" y="5"/>
                    <a:pt x="74" y="11"/>
                  </a:cubicBezTo>
                  <a:close/>
                </a:path>
              </a:pathLst>
            </a:custGeom>
            <a:solidFill>
              <a:srgbClr val="3530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68" name="Freeform 66"/>
            <p:cNvSpPr>
              <a:spLocks/>
            </p:cNvSpPr>
            <p:nvPr/>
          </p:nvSpPr>
          <p:spPr bwMode="auto">
            <a:xfrm>
              <a:off x="5524500" y="5264151"/>
              <a:ext cx="479425" cy="138113"/>
            </a:xfrm>
            <a:custGeom>
              <a:avLst/>
              <a:gdLst>
                <a:gd name="T0" fmla="*/ 73 w 73"/>
                <a:gd name="T1" fmla="*/ 11 h 21"/>
                <a:gd name="T2" fmla="*/ 65 w 73"/>
                <a:gd name="T3" fmla="*/ 21 h 21"/>
                <a:gd name="T4" fmla="*/ 8 w 73"/>
                <a:gd name="T5" fmla="*/ 21 h 21"/>
                <a:gd name="T6" fmla="*/ 0 w 73"/>
                <a:gd name="T7" fmla="*/ 11 h 21"/>
                <a:gd name="T8" fmla="*/ 8 w 73"/>
                <a:gd name="T9" fmla="*/ 0 h 21"/>
                <a:gd name="T10" fmla="*/ 65 w 73"/>
                <a:gd name="T11" fmla="*/ 0 h 21"/>
                <a:gd name="T12" fmla="*/ 73 w 73"/>
                <a:gd name="T13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3" h="21">
                  <a:moveTo>
                    <a:pt x="73" y="11"/>
                  </a:moveTo>
                  <a:cubicBezTo>
                    <a:pt x="73" y="17"/>
                    <a:pt x="69" y="21"/>
                    <a:pt x="65" y="21"/>
                  </a:cubicBezTo>
                  <a:cubicBezTo>
                    <a:pt x="8" y="21"/>
                    <a:pt x="8" y="21"/>
                    <a:pt x="8" y="21"/>
                  </a:cubicBezTo>
                  <a:cubicBezTo>
                    <a:pt x="4" y="21"/>
                    <a:pt x="0" y="17"/>
                    <a:pt x="0" y="11"/>
                  </a:cubicBezTo>
                  <a:cubicBezTo>
                    <a:pt x="0" y="5"/>
                    <a:pt x="4" y="0"/>
                    <a:pt x="8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9" y="0"/>
                    <a:pt x="73" y="5"/>
                    <a:pt x="73" y="11"/>
                  </a:cubicBezTo>
                  <a:close/>
                </a:path>
              </a:pathLst>
            </a:custGeom>
            <a:solidFill>
              <a:srgbClr val="3530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69" name="Freeform 67"/>
            <p:cNvSpPr>
              <a:spLocks noEditPoints="1"/>
            </p:cNvSpPr>
            <p:nvPr/>
          </p:nvSpPr>
          <p:spPr bwMode="auto">
            <a:xfrm>
              <a:off x="3951288" y="5329238"/>
              <a:ext cx="2822575" cy="855663"/>
            </a:xfrm>
            <a:custGeom>
              <a:avLst/>
              <a:gdLst>
                <a:gd name="T0" fmla="*/ 424 w 429"/>
                <a:gd name="T1" fmla="*/ 72 h 130"/>
                <a:gd name="T2" fmla="*/ 343 w 429"/>
                <a:gd name="T3" fmla="*/ 0 h 130"/>
                <a:gd name="T4" fmla="*/ 330 w 429"/>
                <a:gd name="T5" fmla="*/ 0 h 130"/>
                <a:gd name="T6" fmla="*/ 330 w 429"/>
                <a:gd name="T7" fmla="*/ 0 h 130"/>
                <a:gd name="T8" fmla="*/ 30 w 429"/>
                <a:gd name="T9" fmla="*/ 1 h 130"/>
                <a:gd name="T10" fmla="*/ 27 w 429"/>
                <a:gd name="T11" fmla="*/ 0 h 130"/>
                <a:gd name="T12" fmla="*/ 20 w 429"/>
                <a:gd name="T13" fmla="*/ 0 h 130"/>
                <a:gd name="T14" fmla="*/ 0 w 429"/>
                <a:gd name="T15" fmla="*/ 20 h 130"/>
                <a:gd name="T16" fmla="*/ 0 w 429"/>
                <a:gd name="T17" fmla="*/ 129 h 130"/>
                <a:gd name="T18" fmla="*/ 424 w 429"/>
                <a:gd name="T19" fmla="*/ 130 h 130"/>
                <a:gd name="T20" fmla="*/ 424 w 429"/>
                <a:gd name="T21" fmla="*/ 72 h 130"/>
                <a:gd name="T22" fmla="*/ 331 w 429"/>
                <a:gd name="T23" fmla="*/ 73 h 130"/>
                <a:gd name="T24" fmla="*/ 330 w 429"/>
                <a:gd name="T25" fmla="*/ 19 h 130"/>
                <a:gd name="T26" fmla="*/ 375 w 429"/>
                <a:gd name="T27" fmla="*/ 29 h 130"/>
                <a:gd name="T28" fmla="*/ 405 w 429"/>
                <a:gd name="T29" fmla="*/ 73 h 130"/>
                <a:gd name="T30" fmla="*/ 331 w 429"/>
                <a:gd name="T31" fmla="*/ 73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29" h="130">
                  <a:moveTo>
                    <a:pt x="424" y="72"/>
                  </a:moveTo>
                  <a:cubicBezTo>
                    <a:pt x="416" y="33"/>
                    <a:pt x="384" y="0"/>
                    <a:pt x="343" y="0"/>
                  </a:cubicBezTo>
                  <a:cubicBezTo>
                    <a:pt x="338" y="0"/>
                    <a:pt x="335" y="0"/>
                    <a:pt x="330" y="0"/>
                  </a:cubicBezTo>
                  <a:cubicBezTo>
                    <a:pt x="330" y="0"/>
                    <a:pt x="330" y="0"/>
                    <a:pt x="330" y="0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29" y="0"/>
                    <a:pt x="28" y="0"/>
                    <a:pt x="27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0" y="9"/>
                    <a:pt x="0" y="20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424" y="130"/>
                    <a:pt x="424" y="130"/>
                    <a:pt x="424" y="130"/>
                  </a:cubicBezTo>
                  <a:cubicBezTo>
                    <a:pt x="424" y="130"/>
                    <a:pt x="429" y="87"/>
                    <a:pt x="424" y="72"/>
                  </a:cubicBezTo>
                  <a:close/>
                  <a:moveTo>
                    <a:pt x="331" y="73"/>
                  </a:moveTo>
                  <a:cubicBezTo>
                    <a:pt x="330" y="19"/>
                    <a:pt x="330" y="19"/>
                    <a:pt x="330" y="19"/>
                  </a:cubicBezTo>
                  <a:cubicBezTo>
                    <a:pt x="330" y="19"/>
                    <a:pt x="350" y="15"/>
                    <a:pt x="375" y="29"/>
                  </a:cubicBezTo>
                  <a:cubicBezTo>
                    <a:pt x="400" y="43"/>
                    <a:pt x="405" y="73"/>
                    <a:pt x="405" y="73"/>
                  </a:cubicBezTo>
                  <a:lnTo>
                    <a:pt x="331" y="73"/>
                  </a:lnTo>
                  <a:close/>
                </a:path>
              </a:pathLst>
            </a:custGeom>
            <a:solidFill>
              <a:srgbClr val="FCB9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70" name="Rectangle 68"/>
            <p:cNvSpPr>
              <a:spLocks noChangeArrowheads="1"/>
            </p:cNvSpPr>
            <p:nvPr/>
          </p:nvSpPr>
          <p:spPr bwMode="auto">
            <a:xfrm>
              <a:off x="5675313" y="5454651"/>
              <a:ext cx="341312" cy="361950"/>
            </a:xfrm>
            <a:prstGeom prst="rect">
              <a:avLst/>
            </a:prstGeom>
            <a:solidFill>
              <a:srgbClr val="009B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71" name="Rectangle 69"/>
            <p:cNvSpPr>
              <a:spLocks noChangeArrowheads="1"/>
            </p:cNvSpPr>
            <p:nvPr/>
          </p:nvSpPr>
          <p:spPr bwMode="auto">
            <a:xfrm>
              <a:off x="5273675" y="5454651"/>
              <a:ext cx="334962" cy="361950"/>
            </a:xfrm>
            <a:prstGeom prst="rect">
              <a:avLst/>
            </a:prstGeom>
            <a:solidFill>
              <a:srgbClr val="009B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72" name="Rectangle 70"/>
            <p:cNvSpPr>
              <a:spLocks noChangeArrowheads="1"/>
            </p:cNvSpPr>
            <p:nvPr/>
          </p:nvSpPr>
          <p:spPr bwMode="auto">
            <a:xfrm>
              <a:off x="4872038" y="5454651"/>
              <a:ext cx="336550" cy="361950"/>
            </a:xfrm>
            <a:prstGeom prst="rect">
              <a:avLst/>
            </a:prstGeom>
            <a:solidFill>
              <a:srgbClr val="009B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73" name="Rectangle 71"/>
            <p:cNvSpPr>
              <a:spLocks noChangeArrowheads="1"/>
            </p:cNvSpPr>
            <p:nvPr/>
          </p:nvSpPr>
          <p:spPr bwMode="auto">
            <a:xfrm>
              <a:off x="4464050" y="5454651"/>
              <a:ext cx="342900" cy="361950"/>
            </a:xfrm>
            <a:prstGeom prst="rect">
              <a:avLst/>
            </a:prstGeom>
            <a:solidFill>
              <a:srgbClr val="009B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74" name="Rectangle 72"/>
            <p:cNvSpPr>
              <a:spLocks noChangeArrowheads="1"/>
            </p:cNvSpPr>
            <p:nvPr/>
          </p:nvSpPr>
          <p:spPr bwMode="auto">
            <a:xfrm>
              <a:off x="4064000" y="5454651"/>
              <a:ext cx="341312" cy="361950"/>
            </a:xfrm>
            <a:prstGeom prst="rect">
              <a:avLst/>
            </a:prstGeom>
            <a:solidFill>
              <a:srgbClr val="009B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75" name="Oval 73"/>
            <p:cNvSpPr>
              <a:spLocks noChangeArrowheads="1"/>
            </p:cNvSpPr>
            <p:nvPr/>
          </p:nvSpPr>
          <p:spPr bwMode="auto">
            <a:xfrm>
              <a:off x="6169025" y="6310313"/>
              <a:ext cx="230187" cy="22383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76" name="Oval 74"/>
            <p:cNvSpPr>
              <a:spLocks noChangeArrowheads="1"/>
            </p:cNvSpPr>
            <p:nvPr/>
          </p:nvSpPr>
          <p:spPr bwMode="auto">
            <a:xfrm>
              <a:off x="4306888" y="6303963"/>
              <a:ext cx="223837" cy="2301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77" name="Freeform 75"/>
            <p:cNvSpPr>
              <a:spLocks/>
            </p:cNvSpPr>
            <p:nvPr/>
          </p:nvSpPr>
          <p:spPr bwMode="auto">
            <a:xfrm>
              <a:off x="3951288" y="6165851"/>
              <a:ext cx="2795587" cy="282575"/>
            </a:xfrm>
            <a:custGeom>
              <a:avLst/>
              <a:gdLst>
                <a:gd name="T0" fmla="*/ 0 w 425"/>
                <a:gd name="T1" fmla="*/ 0 h 43"/>
                <a:gd name="T2" fmla="*/ 0 w 425"/>
                <a:gd name="T3" fmla="*/ 23 h 43"/>
                <a:gd name="T4" fmla="*/ 19 w 425"/>
                <a:gd name="T5" fmla="*/ 43 h 43"/>
                <a:gd name="T6" fmla="*/ 19 w 425"/>
                <a:gd name="T7" fmla="*/ 43 h 43"/>
                <a:gd name="T8" fmla="*/ 404 w 425"/>
                <a:gd name="T9" fmla="*/ 43 h 43"/>
                <a:gd name="T10" fmla="*/ 424 w 425"/>
                <a:gd name="T11" fmla="*/ 21 h 43"/>
                <a:gd name="T12" fmla="*/ 424 w 425"/>
                <a:gd name="T13" fmla="*/ 3 h 43"/>
                <a:gd name="T14" fmla="*/ 0 w 425"/>
                <a:gd name="T15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5" h="43">
                  <a:moveTo>
                    <a:pt x="0" y="0"/>
                  </a:moveTo>
                  <a:cubicBezTo>
                    <a:pt x="0" y="23"/>
                    <a:pt x="0" y="23"/>
                    <a:pt x="0" y="23"/>
                  </a:cubicBezTo>
                  <a:cubicBezTo>
                    <a:pt x="0" y="34"/>
                    <a:pt x="9" y="42"/>
                    <a:pt x="19" y="43"/>
                  </a:cubicBezTo>
                  <a:cubicBezTo>
                    <a:pt x="19" y="43"/>
                    <a:pt x="19" y="43"/>
                    <a:pt x="19" y="43"/>
                  </a:cubicBezTo>
                  <a:cubicBezTo>
                    <a:pt x="19" y="43"/>
                    <a:pt x="383" y="43"/>
                    <a:pt x="404" y="43"/>
                  </a:cubicBezTo>
                  <a:cubicBezTo>
                    <a:pt x="425" y="43"/>
                    <a:pt x="424" y="31"/>
                    <a:pt x="424" y="21"/>
                  </a:cubicBezTo>
                  <a:cubicBezTo>
                    <a:pt x="424" y="10"/>
                    <a:pt x="424" y="3"/>
                    <a:pt x="424" y="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463F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78" name="Oval 76"/>
            <p:cNvSpPr>
              <a:spLocks noChangeArrowheads="1"/>
            </p:cNvSpPr>
            <p:nvPr/>
          </p:nvSpPr>
          <p:spPr bwMode="auto">
            <a:xfrm>
              <a:off x="6642100" y="5915026"/>
              <a:ext cx="171450" cy="18415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79" name="Freeform 77"/>
            <p:cNvSpPr>
              <a:spLocks noEditPoints="1"/>
            </p:cNvSpPr>
            <p:nvPr/>
          </p:nvSpPr>
          <p:spPr bwMode="auto">
            <a:xfrm>
              <a:off x="13252450" y="5224463"/>
              <a:ext cx="2400300" cy="1230313"/>
            </a:xfrm>
            <a:custGeom>
              <a:avLst/>
              <a:gdLst>
                <a:gd name="T0" fmla="*/ 302 w 365"/>
                <a:gd name="T1" fmla="*/ 187 h 187"/>
                <a:gd name="T2" fmla="*/ 302 w 365"/>
                <a:gd name="T3" fmla="*/ 187 h 187"/>
                <a:gd name="T4" fmla="*/ 306 w 365"/>
                <a:gd name="T5" fmla="*/ 187 h 187"/>
                <a:gd name="T6" fmla="*/ 316 w 365"/>
                <a:gd name="T7" fmla="*/ 105 h 187"/>
                <a:gd name="T8" fmla="*/ 294 w 365"/>
                <a:gd name="T9" fmla="*/ 105 h 187"/>
                <a:gd name="T10" fmla="*/ 272 w 365"/>
                <a:gd name="T11" fmla="*/ 53 h 187"/>
                <a:gd name="T12" fmla="*/ 173 w 365"/>
                <a:gd name="T13" fmla="*/ 0 h 187"/>
                <a:gd name="T14" fmla="*/ 76 w 365"/>
                <a:gd name="T15" fmla="*/ 52 h 187"/>
                <a:gd name="T16" fmla="*/ 55 w 365"/>
                <a:gd name="T17" fmla="*/ 104 h 187"/>
                <a:gd name="T18" fmla="*/ 55 w 365"/>
                <a:gd name="T19" fmla="*/ 104 h 187"/>
                <a:gd name="T20" fmla="*/ 47 w 365"/>
                <a:gd name="T21" fmla="*/ 104 h 187"/>
                <a:gd name="T22" fmla="*/ 55 w 365"/>
                <a:gd name="T23" fmla="*/ 186 h 187"/>
                <a:gd name="T24" fmla="*/ 142 w 365"/>
                <a:gd name="T25" fmla="*/ 187 h 187"/>
                <a:gd name="T26" fmla="*/ 215 w 365"/>
                <a:gd name="T27" fmla="*/ 187 h 187"/>
                <a:gd name="T28" fmla="*/ 175 w 365"/>
                <a:gd name="T29" fmla="*/ 105 h 187"/>
                <a:gd name="T30" fmla="*/ 175 w 365"/>
                <a:gd name="T31" fmla="*/ 15 h 187"/>
                <a:gd name="T32" fmla="*/ 259 w 365"/>
                <a:gd name="T33" fmla="*/ 61 h 187"/>
                <a:gd name="T34" fmla="*/ 278 w 365"/>
                <a:gd name="T35" fmla="*/ 105 h 187"/>
                <a:gd name="T36" fmla="*/ 175 w 365"/>
                <a:gd name="T37" fmla="*/ 105 h 187"/>
                <a:gd name="T38" fmla="*/ 177 w 365"/>
                <a:gd name="T39" fmla="*/ 124 h 187"/>
                <a:gd name="T40" fmla="*/ 181 w 365"/>
                <a:gd name="T41" fmla="*/ 120 h 187"/>
                <a:gd name="T42" fmla="*/ 196 w 365"/>
                <a:gd name="T43" fmla="*/ 120 h 187"/>
                <a:gd name="T44" fmla="*/ 200 w 365"/>
                <a:gd name="T45" fmla="*/ 124 h 187"/>
                <a:gd name="T46" fmla="*/ 196 w 365"/>
                <a:gd name="T47" fmla="*/ 128 h 187"/>
                <a:gd name="T48" fmla="*/ 181 w 365"/>
                <a:gd name="T49" fmla="*/ 128 h 187"/>
                <a:gd name="T50" fmla="*/ 177 w 365"/>
                <a:gd name="T51" fmla="*/ 124 h 187"/>
                <a:gd name="T52" fmla="*/ 70 w 365"/>
                <a:gd name="T53" fmla="*/ 104 h 187"/>
                <a:gd name="T54" fmla="*/ 89 w 365"/>
                <a:gd name="T55" fmla="*/ 60 h 187"/>
                <a:gd name="T56" fmla="*/ 164 w 365"/>
                <a:gd name="T57" fmla="*/ 15 h 187"/>
                <a:gd name="T58" fmla="*/ 164 w 365"/>
                <a:gd name="T59" fmla="*/ 105 h 187"/>
                <a:gd name="T60" fmla="*/ 70 w 365"/>
                <a:gd name="T61" fmla="*/ 104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65" h="187">
                  <a:moveTo>
                    <a:pt x="302" y="187"/>
                  </a:moveTo>
                  <a:cubicBezTo>
                    <a:pt x="302" y="187"/>
                    <a:pt x="302" y="187"/>
                    <a:pt x="302" y="187"/>
                  </a:cubicBezTo>
                  <a:cubicBezTo>
                    <a:pt x="303" y="187"/>
                    <a:pt x="304" y="187"/>
                    <a:pt x="306" y="187"/>
                  </a:cubicBezTo>
                  <a:cubicBezTo>
                    <a:pt x="365" y="184"/>
                    <a:pt x="359" y="105"/>
                    <a:pt x="316" y="105"/>
                  </a:cubicBezTo>
                  <a:cubicBezTo>
                    <a:pt x="314" y="105"/>
                    <a:pt x="306" y="105"/>
                    <a:pt x="294" y="105"/>
                  </a:cubicBezTo>
                  <a:cubicBezTo>
                    <a:pt x="293" y="100"/>
                    <a:pt x="287" y="77"/>
                    <a:pt x="272" y="53"/>
                  </a:cubicBezTo>
                  <a:cubicBezTo>
                    <a:pt x="256" y="29"/>
                    <a:pt x="226" y="0"/>
                    <a:pt x="173" y="0"/>
                  </a:cubicBezTo>
                  <a:cubicBezTo>
                    <a:pt x="121" y="0"/>
                    <a:pt x="91" y="29"/>
                    <a:pt x="76" y="52"/>
                  </a:cubicBezTo>
                  <a:cubicBezTo>
                    <a:pt x="60" y="78"/>
                    <a:pt x="55" y="103"/>
                    <a:pt x="55" y="104"/>
                  </a:cubicBezTo>
                  <a:cubicBezTo>
                    <a:pt x="55" y="104"/>
                    <a:pt x="55" y="104"/>
                    <a:pt x="55" y="104"/>
                  </a:cubicBezTo>
                  <a:cubicBezTo>
                    <a:pt x="50" y="104"/>
                    <a:pt x="47" y="104"/>
                    <a:pt x="47" y="104"/>
                  </a:cubicBezTo>
                  <a:cubicBezTo>
                    <a:pt x="7" y="104"/>
                    <a:pt x="0" y="183"/>
                    <a:pt x="55" y="186"/>
                  </a:cubicBezTo>
                  <a:cubicBezTo>
                    <a:pt x="101" y="186"/>
                    <a:pt x="142" y="187"/>
                    <a:pt x="142" y="187"/>
                  </a:cubicBezTo>
                  <a:cubicBezTo>
                    <a:pt x="142" y="187"/>
                    <a:pt x="191" y="187"/>
                    <a:pt x="215" y="187"/>
                  </a:cubicBezTo>
                  <a:moveTo>
                    <a:pt x="175" y="105"/>
                  </a:moveTo>
                  <a:cubicBezTo>
                    <a:pt x="175" y="15"/>
                    <a:pt x="175" y="15"/>
                    <a:pt x="175" y="15"/>
                  </a:cubicBezTo>
                  <a:cubicBezTo>
                    <a:pt x="211" y="15"/>
                    <a:pt x="239" y="31"/>
                    <a:pt x="259" y="61"/>
                  </a:cubicBezTo>
                  <a:cubicBezTo>
                    <a:pt x="271" y="79"/>
                    <a:pt x="277" y="97"/>
                    <a:pt x="278" y="105"/>
                  </a:cubicBezTo>
                  <a:cubicBezTo>
                    <a:pt x="251" y="105"/>
                    <a:pt x="213" y="105"/>
                    <a:pt x="175" y="105"/>
                  </a:cubicBezTo>
                  <a:close/>
                  <a:moveTo>
                    <a:pt x="177" y="124"/>
                  </a:moveTo>
                  <a:cubicBezTo>
                    <a:pt x="177" y="122"/>
                    <a:pt x="179" y="120"/>
                    <a:pt x="181" y="120"/>
                  </a:cubicBezTo>
                  <a:cubicBezTo>
                    <a:pt x="196" y="120"/>
                    <a:pt x="196" y="120"/>
                    <a:pt x="196" y="120"/>
                  </a:cubicBezTo>
                  <a:cubicBezTo>
                    <a:pt x="198" y="120"/>
                    <a:pt x="200" y="122"/>
                    <a:pt x="200" y="124"/>
                  </a:cubicBezTo>
                  <a:cubicBezTo>
                    <a:pt x="200" y="126"/>
                    <a:pt x="198" y="128"/>
                    <a:pt x="196" y="128"/>
                  </a:cubicBezTo>
                  <a:cubicBezTo>
                    <a:pt x="181" y="128"/>
                    <a:pt x="181" y="128"/>
                    <a:pt x="181" y="128"/>
                  </a:cubicBezTo>
                  <a:cubicBezTo>
                    <a:pt x="179" y="128"/>
                    <a:pt x="177" y="126"/>
                    <a:pt x="177" y="124"/>
                  </a:cubicBezTo>
                  <a:close/>
                  <a:moveTo>
                    <a:pt x="70" y="104"/>
                  </a:moveTo>
                  <a:cubicBezTo>
                    <a:pt x="72" y="98"/>
                    <a:pt x="76" y="79"/>
                    <a:pt x="89" y="60"/>
                  </a:cubicBezTo>
                  <a:cubicBezTo>
                    <a:pt x="106" y="33"/>
                    <a:pt x="132" y="18"/>
                    <a:pt x="164" y="15"/>
                  </a:cubicBezTo>
                  <a:cubicBezTo>
                    <a:pt x="164" y="105"/>
                    <a:pt x="164" y="105"/>
                    <a:pt x="164" y="105"/>
                  </a:cubicBezTo>
                  <a:cubicBezTo>
                    <a:pt x="127" y="105"/>
                    <a:pt x="92" y="104"/>
                    <a:pt x="70" y="104"/>
                  </a:cubicBezTo>
                  <a:close/>
                </a:path>
              </a:pathLst>
            </a:custGeom>
            <a:solidFill>
              <a:srgbClr val="ED2F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80" name="Freeform 78"/>
            <p:cNvSpPr>
              <a:spLocks noEditPoints="1"/>
            </p:cNvSpPr>
            <p:nvPr/>
          </p:nvSpPr>
          <p:spPr bwMode="auto">
            <a:xfrm>
              <a:off x="14712950" y="6224588"/>
              <a:ext cx="473075" cy="474663"/>
            </a:xfrm>
            <a:custGeom>
              <a:avLst/>
              <a:gdLst>
                <a:gd name="T0" fmla="*/ 0 w 72"/>
                <a:gd name="T1" fmla="*/ 36 h 72"/>
                <a:gd name="T2" fmla="*/ 36 w 72"/>
                <a:gd name="T3" fmla="*/ 72 h 72"/>
                <a:gd name="T4" fmla="*/ 72 w 72"/>
                <a:gd name="T5" fmla="*/ 36 h 72"/>
                <a:gd name="T6" fmla="*/ 36 w 72"/>
                <a:gd name="T7" fmla="*/ 0 h 72"/>
                <a:gd name="T8" fmla="*/ 0 w 72"/>
                <a:gd name="T9" fmla="*/ 36 h 72"/>
                <a:gd name="T10" fmla="*/ 18 w 72"/>
                <a:gd name="T11" fmla="*/ 36 h 72"/>
                <a:gd name="T12" fmla="*/ 36 w 72"/>
                <a:gd name="T13" fmla="*/ 17 h 72"/>
                <a:gd name="T14" fmla="*/ 55 w 72"/>
                <a:gd name="T15" fmla="*/ 36 h 72"/>
                <a:gd name="T16" fmla="*/ 36 w 72"/>
                <a:gd name="T17" fmla="*/ 55 h 72"/>
                <a:gd name="T18" fmla="*/ 18 w 72"/>
                <a:gd name="T19" fmla="*/ 36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0" y="36"/>
                  </a:moveTo>
                  <a:cubicBezTo>
                    <a:pt x="0" y="56"/>
                    <a:pt x="17" y="72"/>
                    <a:pt x="36" y="72"/>
                  </a:cubicBezTo>
                  <a:cubicBezTo>
                    <a:pt x="56" y="72"/>
                    <a:pt x="72" y="56"/>
                    <a:pt x="72" y="36"/>
                  </a:cubicBezTo>
                  <a:cubicBezTo>
                    <a:pt x="72" y="16"/>
                    <a:pt x="56" y="0"/>
                    <a:pt x="36" y="0"/>
                  </a:cubicBezTo>
                  <a:cubicBezTo>
                    <a:pt x="17" y="0"/>
                    <a:pt x="0" y="16"/>
                    <a:pt x="0" y="36"/>
                  </a:cubicBezTo>
                  <a:close/>
                  <a:moveTo>
                    <a:pt x="18" y="36"/>
                  </a:moveTo>
                  <a:cubicBezTo>
                    <a:pt x="18" y="25"/>
                    <a:pt x="26" y="17"/>
                    <a:pt x="36" y="17"/>
                  </a:cubicBezTo>
                  <a:cubicBezTo>
                    <a:pt x="47" y="17"/>
                    <a:pt x="55" y="25"/>
                    <a:pt x="55" y="36"/>
                  </a:cubicBezTo>
                  <a:cubicBezTo>
                    <a:pt x="55" y="46"/>
                    <a:pt x="47" y="55"/>
                    <a:pt x="36" y="55"/>
                  </a:cubicBezTo>
                  <a:cubicBezTo>
                    <a:pt x="26" y="55"/>
                    <a:pt x="18" y="46"/>
                    <a:pt x="18" y="36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81" name="Freeform 79"/>
            <p:cNvSpPr>
              <a:spLocks noEditPoints="1"/>
            </p:cNvSpPr>
            <p:nvPr/>
          </p:nvSpPr>
          <p:spPr bwMode="auto">
            <a:xfrm>
              <a:off x="13660438" y="6224588"/>
              <a:ext cx="473075" cy="474663"/>
            </a:xfrm>
            <a:custGeom>
              <a:avLst/>
              <a:gdLst>
                <a:gd name="T0" fmla="*/ 0 w 72"/>
                <a:gd name="T1" fmla="*/ 36 h 72"/>
                <a:gd name="T2" fmla="*/ 36 w 72"/>
                <a:gd name="T3" fmla="*/ 72 h 72"/>
                <a:gd name="T4" fmla="*/ 72 w 72"/>
                <a:gd name="T5" fmla="*/ 36 h 72"/>
                <a:gd name="T6" fmla="*/ 36 w 72"/>
                <a:gd name="T7" fmla="*/ 0 h 72"/>
                <a:gd name="T8" fmla="*/ 0 w 72"/>
                <a:gd name="T9" fmla="*/ 36 h 72"/>
                <a:gd name="T10" fmla="*/ 17 w 72"/>
                <a:gd name="T11" fmla="*/ 36 h 72"/>
                <a:gd name="T12" fmla="*/ 36 w 72"/>
                <a:gd name="T13" fmla="*/ 17 h 72"/>
                <a:gd name="T14" fmla="*/ 55 w 72"/>
                <a:gd name="T15" fmla="*/ 36 h 72"/>
                <a:gd name="T16" fmla="*/ 36 w 72"/>
                <a:gd name="T17" fmla="*/ 55 h 72"/>
                <a:gd name="T18" fmla="*/ 17 w 72"/>
                <a:gd name="T19" fmla="*/ 36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0" y="36"/>
                  </a:moveTo>
                  <a:cubicBezTo>
                    <a:pt x="0" y="56"/>
                    <a:pt x="16" y="72"/>
                    <a:pt x="36" y="72"/>
                  </a:cubicBezTo>
                  <a:cubicBezTo>
                    <a:pt x="56" y="72"/>
                    <a:pt x="72" y="56"/>
                    <a:pt x="72" y="36"/>
                  </a:cubicBezTo>
                  <a:cubicBezTo>
                    <a:pt x="72" y="16"/>
                    <a:pt x="56" y="0"/>
                    <a:pt x="36" y="0"/>
                  </a:cubicBezTo>
                  <a:cubicBezTo>
                    <a:pt x="16" y="0"/>
                    <a:pt x="0" y="16"/>
                    <a:pt x="0" y="36"/>
                  </a:cubicBezTo>
                  <a:close/>
                  <a:moveTo>
                    <a:pt x="17" y="36"/>
                  </a:moveTo>
                  <a:cubicBezTo>
                    <a:pt x="17" y="25"/>
                    <a:pt x="26" y="17"/>
                    <a:pt x="36" y="17"/>
                  </a:cubicBezTo>
                  <a:cubicBezTo>
                    <a:pt x="47" y="17"/>
                    <a:pt x="55" y="25"/>
                    <a:pt x="55" y="36"/>
                  </a:cubicBezTo>
                  <a:cubicBezTo>
                    <a:pt x="55" y="46"/>
                    <a:pt x="47" y="55"/>
                    <a:pt x="36" y="55"/>
                  </a:cubicBezTo>
                  <a:cubicBezTo>
                    <a:pt x="26" y="55"/>
                    <a:pt x="17" y="46"/>
                    <a:pt x="17" y="36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82" name="Freeform 80"/>
            <p:cNvSpPr>
              <a:spLocks/>
            </p:cNvSpPr>
            <p:nvPr/>
          </p:nvSpPr>
          <p:spPr bwMode="auto">
            <a:xfrm>
              <a:off x="14403388" y="5322888"/>
              <a:ext cx="677862" cy="592138"/>
            </a:xfrm>
            <a:custGeom>
              <a:avLst/>
              <a:gdLst>
                <a:gd name="T0" fmla="*/ 0 w 103"/>
                <a:gd name="T1" fmla="*/ 90 h 90"/>
                <a:gd name="T2" fmla="*/ 0 w 103"/>
                <a:gd name="T3" fmla="*/ 0 h 90"/>
                <a:gd name="T4" fmla="*/ 84 w 103"/>
                <a:gd name="T5" fmla="*/ 46 h 90"/>
                <a:gd name="T6" fmla="*/ 103 w 103"/>
                <a:gd name="T7" fmla="*/ 90 h 90"/>
                <a:gd name="T8" fmla="*/ 0 w 103"/>
                <a:gd name="T9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90">
                  <a:moveTo>
                    <a:pt x="0" y="9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6" y="0"/>
                    <a:pt x="64" y="16"/>
                    <a:pt x="84" y="46"/>
                  </a:cubicBezTo>
                  <a:cubicBezTo>
                    <a:pt x="96" y="64"/>
                    <a:pt x="102" y="82"/>
                    <a:pt x="103" y="90"/>
                  </a:cubicBezTo>
                  <a:cubicBezTo>
                    <a:pt x="76" y="90"/>
                    <a:pt x="38" y="90"/>
                    <a:pt x="0" y="90"/>
                  </a:cubicBezTo>
                  <a:close/>
                </a:path>
              </a:pathLst>
            </a:custGeom>
            <a:solidFill>
              <a:srgbClr val="009B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83" name="Freeform 81"/>
            <p:cNvSpPr>
              <a:spLocks/>
            </p:cNvSpPr>
            <p:nvPr/>
          </p:nvSpPr>
          <p:spPr bwMode="auto">
            <a:xfrm>
              <a:off x="13712825" y="5322888"/>
              <a:ext cx="617537" cy="592138"/>
            </a:xfrm>
            <a:custGeom>
              <a:avLst/>
              <a:gdLst>
                <a:gd name="T0" fmla="*/ 0 w 94"/>
                <a:gd name="T1" fmla="*/ 89 h 90"/>
                <a:gd name="T2" fmla="*/ 19 w 94"/>
                <a:gd name="T3" fmla="*/ 45 h 90"/>
                <a:gd name="T4" fmla="*/ 94 w 94"/>
                <a:gd name="T5" fmla="*/ 0 h 90"/>
                <a:gd name="T6" fmla="*/ 94 w 94"/>
                <a:gd name="T7" fmla="*/ 90 h 90"/>
                <a:gd name="T8" fmla="*/ 0 w 94"/>
                <a:gd name="T9" fmla="*/ 89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" h="90">
                  <a:moveTo>
                    <a:pt x="0" y="89"/>
                  </a:moveTo>
                  <a:cubicBezTo>
                    <a:pt x="2" y="83"/>
                    <a:pt x="6" y="64"/>
                    <a:pt x="19" y="45"/>
                  </a:cubicBezTo>
                  <a:cubicBezTo>
                    <a:pt x="36" y="18"/>
                    <a:pt x="62" y="3"/>
                    <a:pt x="94" y="0"/>
                  </a:cubicBezTo>
                  <a:cubicBezTo>
                    <a:pt x="94" y="90"/>
                    <a:pt x="94" y="90"/>
                    <a:pt x="94" y="90"/>
                  </a:cubicBezTo>
                  <a:cubicBezTo>
                    <a:pt x="57" y="90"/>
                    <a:pt x="22" y="89"/>
                    <a:pt x="0" y="89"/>
                  </a:cubicBezTo>
                  <a:close/>
                </a:path>
              </a:pathLst>
            </a:custGeom>
            <a:solidFill>
              <a:srgbClr val="009B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84" name="Oval 82"/>
            <p:cNvSpPr>
              <a:spLocks noChangeArrowheads="1"/>
            </p:cNvSpPr>
            <p:nvPr/>
          </p:nvSpPr>
          <p:spPr bwMode="auto">
            <a:xfrm>
              <a:off x="14830425" y="6337301"/>
              <a:ext cx="242887" cy="24923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85" name="Oval 83"/>
            <p:cNvSpPr>
              <a:spLocks noChangeArrowheads="1"/>
            </p:cNvSpPr>
            <p:nvPr/>
          </p:nvSpPr>
          <p:spPr bwMode="auto">
            <a:xfrm>
              <a:off x="13771563" y="6337301"/>
              <a:ext cx="250825" cy="24923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86" name="Freeform 84"/>
            <p:cNvSpPr>
              <a:spLocks/>
            </p:cNvSpPr>
            <p:nvPr/>
          </p:nvSpPr>
          <p:spPr bwMode="auto">
            <a:xfrm>
              <a:off x="14416088" y="6013451"/>
              <a:ext cx="150812" cy="52388"/>
            </a:xfrm>
            <a:custGeom>
              <a:avLst/>
              <a:gdLst>
                <a:gd name="T0" fmla="*/ 0 w 23"/>
                <a:gd name="T1" fmla="*/ 4 h 8"/>
                <a:gd name="T2" fmla="*/ 4 w 23"/>
                <a:gd name="T3" fmla="*/ 0 h 8"/>
                <a:gd name="T4" fmla="*/ 19 w 23"/>
                <a:gd name="T5" fmla="*/ 0 h 8"/>
                <a:gd name="T6" fmla="*/ 23 w 23"/>
                <a:gd name="T7" fmla="*/ 4 h 8"/>
                <a:gd name="T8" fmla="*/ 19 w 23"/>
                <a:gd name="T9" fmla="*/ 8 h 8"/>
                <a:gd name="T10" fmla="*/ 4 w 23"/>
                <a:gd name="T11" fmla="*/ 8 h 8"/>
                <a:gd name="T12" fmla="*/ 0 w 23"/>
                <a:gd name="T13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8">
                  <a:moveTo>
                    <a:pt x="0" y="4"/>
                  </a:moveTo>
                  <a:cubicBezTo>
                    <a:pt x="0" y="2"/>
                    <a:pt x="2" y="0"/>
                    <a:pt x="4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1" y="0"/>
                    <a:pt x="23" y="2"/>
                    <a:pt x="23" y="4"/>
                  </a:cubicBezTo>
                  <a:cubicBezTo>
                    <a:pt x="23" y="6"/>
                    <a:pt x="21" y="8"/>
                    <a:pt x="19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lose/>
                </a:path>
              </a:pathLst>
            </a:custGeom>
            <a:solidFill>
              <a:srgbClr val="463F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87" name="Freeform 85"/>
            <p:cNvSpPr>
              <a:spLocks/>
            </p:cNvSpPr>
            <p:nvPr/>
          </p:nvSpPr>
          <p:spPr bwMode="auto">
            <a:xfrm>
              <a:off x="16303625" y="7223126"/>
              <a:ext cx="5327650" cy="1784350"/>
            </a:xfrm>
            <a:custGeom>
              <a:avLst/>
              <a:gdLst>
                <a:gd name="T0" fmla="*/ 2838 w 3356"/>
                <a:gd name="T1" fmla="*/ 1124 h 1124"/>
                <a:gd name="T2" fmla="*/ 0 w 3356"/>
                <a:gd name="T3" fmla="*/ 1124 h 1124"/>
                <a:gd name="T4" fmla="*/ 0 w 3356"/>
                <a:gd name="T5" fmla="*/ 626 h 1124"/>
                <a:gd name="T6" fmla="*/ 0 w 3356"/>
                <a:gd name="T7" fmla="*/ 0 h 1124"/>
                <a:gd name="T8" fmla="*/ 2838 w 3356"/>
                <a:gd name="T9" fmla="*/ 0 h 1124"/>
                <a:gd name="T10" fmla="*/ 3356 w 3356"/>
                <a:gd name="T11" fmla="*/ 564 h 1124"/>
                <a:gd name="T12" fmla="*/ 2838 w 3356"/>
                <a:gd name="T13" fmla="*/ 1124 h 1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56" h="1124">
                  <a:moveTo>
                    <a:pt x="2838" y="1124"/>
                  </a:moveTo>
                  <a:lnTo>
                    <a:pt x="0" y="1124"/>
                  </a:lnTo>
                  <a:lnTo>
                    <a:pt x="0" y="626"/>
                  </a:lnTo>
                  <a:lnTo>
                    <a:pt x="0" y="0"/>
                  </a:lnTo>
                  <a:lnTo>
                    <a:pt x="2838" y="0"/>
                  </a:lnTo>
                  <a:lnTo>
                    <a:pt x="3356" y="564"/>
                  </a:lnTo>
                  <a:lnTo>
                    <a:pt x="2838" y="112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88" name="Rectangle 86"/>
            <p:cNvSpPr>
              <a:spLocks noChangeArrowheads="1"/>
            </p:cNvSpPr>
            <p:nvPr/>
          </p:nvSpPr>
          <p:spPr bwMode="auto">
            <a:xfrm>
              <a:off x="17967325" y="7645400"/>
              <a:ext cx="1769716" cy="10464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457200"/>
              <a:r>
                <a:rPr lang="en-US" altLang="en-US" sz="3400" dirty="0">
                  <a:solidFill>
                    <a:srgbClr val="FFFFFF"/>
                  </a:solidFill>
                  <a:latin typeface="+mn-lt"/>
                </a:rPr>
                <a:t>2017</a:t>
              </a:r>
              <a:endParaRPr lang="en-US" altLang="en-US" sz="900" dirty="0">
                <a:latin typeface="+mn-lt"/>
              </a:endParaRPr>
            </a:p>
          </p:txBody>
        </p:sp>
        <p:sp>
          <p:nvSpPr>
            <p:cNvPr id="93" name="Freeform 91"/>
            <p:cNvSpPr>
              <a:spLocks/>
            </p:cNvSpPr>
            <p:nvPr/>
          </p:nvSpPr>
          <p:spPr bwMode="auto">
            <a:xfrm>
              <a:off x="11779250" y="7223126"/>
              <a:ext cx="5327650" cy="1784350"/>
            </a:xfrm>
            <a:custGeom>
              <a:avLst/>
              <a:gdLst>
                <a:gd name="T0" fmla="*/ 2834 w 3356"/>
                <a:gd name="T1" fmla="*/ 1124 h 1124"/>
                <a:gd name="T2" fmla="*/ 0 w 3356"/>
                <a:gd name="T3" fmla="*/ 1124 h 1124"/>
                <a:gd name="T4" fmla="*/ 0 w 3356"/>
                <a:gd name="T5" fmla="*/ 0 h 1124"/>
                <a:gd name="T6" fmla="*/ 2834 w 3356"/>
                <a:gd name="T7" fmla="*/ 0 h 1124"/>
                <a:gd name="T8" fmla="*/ 3356 w 3356"/>
                <a:gd name="T9" fmla="*/ 564 h 1124"/>
                <a:gd name="T10" fmla="*/ 2834 w 3356"/>
                <a:gd name="T11" fmla="*/ 1124 h 1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56" h="1124">
                  <a:moveTo>
                    <a:pt x="2834" y="1124"/>
                  </a:moveTo>
                  <a:lnTo>
                    <a:pt x="0" y="1124"/>
                  </a:lnTo>
                  <a:lnTo>
                    <a:pt x="0" y="0"/>
                  </a:lnTo>
                  <a:lnTo>
                    <a:pt x="2834" y="0"/>
                  </a:lnTo>
                  <a:lnTo>
                    <a:pt x="3356" y="564"/>
                  </a:lnTo>
                  <a:lnTo>
                    <a:pt x="2834" y="1124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94" name="Rectangle 92"/>
            <p:cNvSpPr>
              <a:spLocks noChangeArrowheads="1"/>
            </p:cNvSpPr>
            <p:nvPr/>
          </p:nvSpPr>
          <p:spPr bwMode="auto">
            <a:xfrm>
              <a:off x="13469939" y="7645400"/>
              <a:ext cx="1769716" cy="10464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457200"/>
              <a:r>
                <a:rPr lang="en-US" altLang="en-US" sz="3400" dirty="0">
                  <a:solidFill>
                    <a:srgbClr val="FFFFFF"/>
                  </a:solidFill>
                  <a:latin typeface="+mn-lt"/>
                </a:rPr>
                <a:t>2016</a:t>
              </a:r>
              <a:endParaRPr lang="en-US" altLang="en-US" sz="900" dirty="0">
                <a:latin typeface="+mn-lt"/>
              </a:endParaRPr>
            </a:p>
          </p:txBody>
        </p:sp>
        <p:sp>
          <p:nvSpPr>
            <p:cNvPr id="95" name="Freeform 93"/>
            <p:cNvSpPr>
              <a:spLocks/>
            </p:cNvSpPr>
            <p:nvPr/>
          </p:nvSpPr>
          <p:spPr bwMode="auto">
            <a:xfrm>
              <a:off x="7280275" y="7223126"/>
              <a:ext cx="5327650" cy="1784350"/>
            </a:xfrm>
            <a:custGeom>
              <a:avLst/>
              <a:gdLst>
                <a:gd name="T0" fmla="*/ 2838 w 3356"/>
                <a:gd name="T1" fmla="*/ 1124 h 1124"/>
                <a:gd name="T2" fmla="*/ 0 w 3356"/>
                <a:gd name="T3" fmla="*/ 1124 h 1124"/>
                <a:gd name="T4" fmla="*/ 0 w 3356"/>
                <a:gd name="T5" fmla="*/ 0 h 1124"/>
                <a:gd name="T6" fmla="*/ 2838 w 3356"/>
                <a:gd name="T7" fmla="*/ 0 h 1124"/>
                <a:gd name="T8" fmla="*/ 3356 w 3356"/>
                <a:gd name="T9" fmla="*/ 564 h 1124"/>
                <a:gd name="T10" fmla="*/ 2838 w 3356"/>
                <a:gd name="T11" fmla="*/ 1124 h 1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56" h="1124">
                  <a:moveTo>
                    <a:pt x="2838" y="1124"/>
                  </a:moveTo>
                  <a:lnTo>
                    <a:pt x="0" y="1124"/>
                  </a:lnTo>
                  <a:lnTo>
                    <a:pt x="0" y="0"/>
                  </a:lnTo>
                  <a:lnTo>
                    <a:pt x="2838" y="0"/>
                  </a:lnTo>
                  <a:lnTo>
                    <a:pt x="3356" y="564"/>
                  </a:lnTo>
                  <a:lnTo>
                    <a:pt x="2838" y="112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96" name="Rectangle 94"/>
            <p:cNvSpPr>
              <a:spLocks noChangeArrowheads="1"/>
            </p:cNvSpPr>
            <p:nvPr/>
          </p:nvSpPr>
          <p:spPr bwMode="auto">
            <a:xfrm>
              <a:off x="8956675" y="7645400"/>
              <a:ext cx="1769716" cy="10464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457200"/>
              <a:r>
                <a:rPr lang="en-US" altLang="en-US" sz="3400" dirty="0">
                  <a:solidFill>
                    <a:srgbClr val="FFFFFF"/>
                  </a:solidFill>
                  <a:latin typeface="+mn-lt"/>
                </a:rPr>
                <a:t>2015</a:t>
              </a:r>
              <a:endParaRPr lang="en-US" altLang="en-US" sz="900" dirty="0">
                <a:latin typeface="+mn-lt"/>
              </a:endParaRPr>
            </a:p>
          </p:txBody>
        </p:sp>
        <p:sp>
          <p:nvSpPr>
            <p:cNvPr id="97" name="Freeform 95"/>
            <p:cNvSpPr>
              <a:spLocks/>
            </p:cNvSpPr>
            <p:nvPr/>
          </p:nvSpPr>
          <p:spPr bwMode="auto">
            <a:xfrm>
              <a:off x="2741613" y="7223126"/>
              <a:ext cx="5327650" cy="1784350"/>
            </a:xfrm>
            <a:custGeom>
              <a:avLst/>
              <a:gdLst>
                <a:gd name="T0" fmla="*/ 2834 w 3356"/>
                <a:gd name="T1" fmla="*/ 1124 h 1124"/>
                <a:gd name="T2" fmla="*/ 0 w 3356"/>
                <a:gd name="T3" fmla="*/ 1124 h 1124"/>
                <a:gd name="T4" fmla="*/ 323 w 3356"/>
                <a:gd name="T5" fmla="*/ 564 h 1124"/>
                <a:gd name="T6" fmla="*/ 0 w 3356"/>
                <a:gd name="T7" fmla="*/ 0 h 1124"/>
                <a:gd name="T8" fmla="*/ 2834 w 3356"/>
                <a:gd name="T9" fmla="*/ 0 h 1124"/>
                <a:gd name="T10" fmla="*/ 3356 w 3356"/>
                <a:gd name="T11" fmla="*/ 564 h 1124"/>
                <a:gd name="T12" fmla="*/ 2834 w 3356"/>
                <a:gd name="T13" fmla="*/ 1124 h 1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56" h="1124">
                  <a:moveTo>
                    <a:pt x="2834" y="1124"/>
                  </a:moveTo>
                  <a:lnTo>
                    <a:pt x="0" y="1124"/>
                  </a:lnTo>
                  <a:lnTo>
                    <a:pt x="323" y="564"/>
                  </a:lnTo>
                  <a:lnTo>
                    <a:pt x="0" y="0"/>
                  </a:lnTo>
                  <a:lnTo>
                    <a:pt x="2834" y="0"/>
                  </a:lnTo>
                  <a:lnTo>
                    <a:pt x="3356" y="564"/>
                  </a:lnTo>
                  <a:lnTo>
                    <a:pt x="2834" y="1124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98" name="Rectangle 96"/>
            <p:cNvSpPr>
              <a:spLocks noChangeArrowheads="1"/>
            </p:cNvSpPr>
            <p:nvPr/>
          </p:nvSpPr>
          <p:spPr bwMode="auto">
            <a:xfrm>
              <a:off x="4432301" y="7645400"/>
              <a:ext cx="1769716" cy="10464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457200"/>
              <a:r>
                <a:rPr lang="en-US" altLang="en-US" sz="3400" dirty="0">
                  <a:solidFill>
                    <a:srgbClr val="FFFFFF"/>
                  </a:solidFill>
                  <a:latin typeface="+mn-lt"/>
                </a:rPr>
                <a:t>2014</a:t>
              </a:r>
              <a:endParaRPr lang="en-US" altLang="en-US" sz="900" dirty="0">
                <a:latin typeface="+mn-lt"/>
              </a:endParaRPr>
            </a:p>
          </p:txBody>
        </p:sp>
        <p:sp>
          <p:nvSpPr>
            <p:cNvPr id="103" name="Freeform 105"/>
            <p:cNvSpPr>
              <a:spLocks noEditPoints="1"/>
            </p:cNvSpPr>
            <p:nvPr/>
          </p:nvSpPr>
          <p:spPr bwMode="auto">
            <a:xfrm>
              <a:off x="6003925" y="6145213"/>
              <a:ext cx="558800" cy="554038"/>
            </a:xfrm>
            <a:custGeom>
              <a:avLst/>
              <a:gdLst>
                <a:gd name="T0" fmla="*/ 0 w 85"/>
                <a:gd name="T1" fmla="*/ 42 h 84"/>
                <a:gd name="T2" fmla="*/ 43 w 85"/>
                <a:gd name="T3" fmla="*/ 84 h 84"/>
                <a:gd name="T4" fmla="*/ 85 w 85"/>
                <a:gd name="T5" fmla="*/ 42 h 84"/>
                <a:gd name="T6" fmla="*/ 43 w 85"/>
                <a:gd name="T7" fmla="*/ 0 h 84"/>
                <a:gd name="T8" fmla="*/ 0 w 85"/>
                <a:gd name="T9" fmla="*/ 42 h 84"/>
                <a:gd name="T10" fmla="*/ 25 w 85"/>
                <a:gd name="T11" fmla="*/ 42 h 84"/>
                <a:gd name="T12" fmla="*/ 43 w 85"/>
                <a:gd name="T13" fmla="*/ 25 h 84"/>
                <a:gd name="T14" fmla="*/ 60 w 85"/>
                <a:gd name="T15" fmla="*/ 42 h 84"/>
                <a:gd name="T16" fmla="*/ 43 w 85"/>
                <a:gd name="T17" fmla="*/ 59 h 84"/>
                <a:gd name="T18" fmla="*/ 25 w 85"/>
                <a:gd name="T19" fmla="*/ 4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5" h="84">
                  <a:moveTo>
                    <a:pt x="0" y="42"/>
                  </a:moveTo>
                  <a:cubicBezTo>
                    <a:pt x="0" y="65"/>
                    <a:pt x="19" y="84"/>
                    <a:pt x="43" y="84"/>
                  </a:cubicBezTo>
                  <a:cubicBezTo>
                    <a:pt x="66" y="84"/>
                    <a:pt x="85" y="65"/>
                    <a:pt x="85" y="42"/>
                  </a:cubicBezTo>
                  <a:cubicBezTo>
                    <a:pt x="85" y="18"/>
                    <a:pt x="66" y="0"/>
                    <a:pt x="43" y="0"/>
                  </a:cubicBezTo>
                  <a:cubicBezTo>
                    <a:pt x="19" y="0"/>
                    <a:pt x="0" y="18"/>
                    <a:pt x="0" y="42"/>
                  </a:cubicBezTo>
                  <a:close/>
                  <a:moveTo>
                    <a:pt x="25" y="42"/>
                  </a:moveTo>
                  <a:cubicBezTo>
                    <a:pt x="25" y="32"/>
                    <a:pt x="33" y="25"/>
                    <a:pt x="43" y="25"/>
                  </a:cubicBezTo>
                  <a:cubicBezTo>
                    <a:pt x="52" y="25"/>
                    <a:pt x="60" y="32"/>
                    <a:pt x="60" y="42"/>
                  </a:cubicBezTo>
                  <a:cubicBezTo>
                    <a:pt x="60" y="51"/>
                    <a:pt x="52" y="59"/>
                    <a:pt x="43" y="59"/>
                  </a:cubicBezTo>
                  <a:cubicBezTo>
                    <a:pt x="33" y="59"/>
                    <a:pt x="25" y="51"/>
                    <a:pt x="25" y="42"/>
                  </a:cubicBezTo>
                  <a:close/>
                </a:path>
              </a:pathLst>
            </a:custGeom>
            <a:solidFill>
              <a:srgbClr val="3530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104" name="Freeform 106"/>
            <p:cNvSpPr>
              <a:spLocks noEditPoints="1"/>
            </p:cNvSpPr>
            <p:nvPr/>
          </p:nvSpPr>
          <p:spPr bwMode="auto">
            <a:xfrm>
              <a:off x="4141788" y="6145213"/>
              <a:ext cx="554037" cy="554038"/>
            </a:xfrm>
            <a:custGeom>
              <a:avLst/>
              <a:gdLst>
                <a:gd name="T0" fmla="*/ 0 w 84"/>
                <a:gd name="T1" fmla="*/ 42 h 84"/>
                <a:gd name="T2" fmla="*/ 42 w 84"/>
                <a:gd name="T3" fmla="*/ 84 h 84"/>
                <a:gd name="T4" fmla="*/ 84 w 84"/>
                <a:gd name="T5" fmla="*/ 42 h 84"/>
                <a:gd name="T6" fmla="*/ 42 w 84"/>
                <a:gd name="T7" fmla="*/ 0 h 84"/>
                <a:gd name="T8" fmla="*/ 0 w 84"/>
                <a:gd name="T9" fmla="*/ 42 h 84"/>
                <a:gd name="T10" fmla="*/ 25 w 84"/>
                <a:gd name="T11" fmla="*/ 42 h 84"/>
                <a:gd name="T12" fmla="*/ 42 w 84"/>
                <a:gd name="T13" fmla="*/ 25 h 84"/>
                <a:gd name="T14" fmla="*/ 59 w 84"/>
                <a:gd name="T15" fmla="*/ 42 h 84"/>
                <a:gd name="T16" fmla="*/ 42 w 84"/>
                <a:gd name="T17" fmla="*/ 59 h 84"/>
                <a:gd name="T18" fmla="*/ 25 w 84"/>
                <a:gd name="T19" fmla="*/ 4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4" h="84">
                  <a:moveTo>
                    <a:pt x="0" y="42"/>
                  </a:moveTo>
                  <a:cubicBezTo>
                    <a:pt x="0" y="65"/>
                    <a:pt x="19" y="84"/>
                    <a:pt x="42" y="84"/>
                  </a:cubicBezTo>
                  <a:cubicBezTo>
                    <a:pt x="65" y="84"/>
                    <a:pt x="84" y="65"/>
                    <a:pt x="84" y="42"/>
                  </a:cubicBezTo>
                  <a:cubicBezTo>
                    <a:pt x="84" y="18"/>
                    <a:pt x="65" y="0"/>
                    <a:pt x="42" y="0"/>
                  </a:cubicBezTo>
                  <a:cubicBezTo>
                    <a:pt x="19" y="0"/>
                    <a:pt x="0" y="18"/>
                    <a:pt x="0" y="42"/>
                  </a:cubicBezTo>
                  <a:close/>
                  <a:moveTo>
                    <a:pt x="25" y="42"/>
                  </a:moveTo>
                  <a:cubicBezTo>
                    <a:pt x="25" y="32"/>
                    <a:pt x="32" y="25"/>
                    <a:pt x="42" y="25"/>
                  </a:cubicBezTo>
                  <a:cubicBezTo>
                    <a:pt x="51" y="25"/>
                    <a:pt x="59" y="32"/>
                    <a:pt x="59" y="42"/>
                  </a:cubicBezTo>
                  <a:cubicBezTo>
                    <a:pt x="59" y="51"/>
                    <a:pt x="51" y="59"/>
                    <a:pt x="42" y="59"/>
                  </a:cubicBezTo>
                  <a:cubicBezTo>
                    <a:pt x="32" y="59"/>
                    <a:pt x="25" y="51"/>
                    <a:pt x="25" y="42"/>
                  </a:cubicBezTo>
                  <a:close/>
                </a:path>
              </a:pathLst>
            </a:custGeom>
            <a:solidFill>
              <a:srgbClr val="3530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105" name="Oval 107"/>
            <p:cNvSpPr>
              <a:spLocks noChangeArrowheads="1"/>
            </p:cNvSpPr>
            <p:nvPr/>
          </p:nvSpPr>
          <p:spPr bwMode="auto">
            <a:xfrm>
              <a:off x="6169025" y="6310313"/>
              <a:ext cx="230187" cy="22383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106" name="Oval 108"/>
            <p:cNvSpPr>
              <a:spLocks noChangeArrowheads="1"/>
            </p:cNvSpPr>
            <p:nvPr/>
          </p:nvSpPr>
          <p:spPr bwMode="auto">
            <a:xfrm>
              <a:off x="4306888" y="6310313"/>
              <a:ext cx="223837" cy="22383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</p:grpSp>
      <p:sp>
        <p:nvSpPr>
          <p:cNvPr id="112" name="Title 1"/>
          <p:cNvSpPr txBox="1">
            <a:spLocks/>
          </p:cNvSpPr>
          <p:nvPr/>
        </p:nvSpPr>
        <p:spPr>
          <a:xfrm>
            <a:off x="563387" y="395906"/>
            <a:ext cx="5237338" cy="431078"/>
          </a:xfrm>
          <a:prstGeom prst="rect">
            <a:avLst/>
          </a:prstGeom>
        </p:spPr>
        <p:txBody>
          <a:bodyPr/>
          <a:lstStyle>
            <a:lvl1pPr algn="l" defTabSz="182843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000" dirty="0" smtClean="0"/>
              <a:t>Техническая реализация</a:t>
            </a:r>
            <a:endParaRPr lang="en-US" sz="3000" dirty="0"/>
          </a:p>
        </p:txBody>
      </p:sp>
      <p:sp>
        <p:nvSpPr>
          <p:cNvPr id="113" name="Rounded Rectangle 112"/>
          <p:cNvSpPr/>
          <p:nvPr/>
        </p:nvSpPr>
        <p:spPr>
          <a:xfrm rot="5400000">
            <a:off x="237426" y="551827"/>
            <a:ext cx="432000" cy="118313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A179EB-6EAE-46B1-AD08-9751EE2916D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xmlns="" id="{BE6D39F3-1E17-47DC-9733-BD61A02D30CE}"/>
              </a:ext>
            </a:extLst>
          </p:cNvPr>
          <p:cNvSpPr txBox="1"/>
          <p:nvPr/>
        </p:nvSpPr>
        <p:spPr>
          <a:xfrm>
            <a:off x="780952" y="4014788"/>
            <a:ext cx="325486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chemeClr val="accent1"/>
                </a:solidFill>
              </a:rPr>
              <a:t>Админ ТЦ</a:t>
            </a:r>
          </a:p>
          <a:p>
            <a:endParaRPr lang="en-US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Создает карту</a:t>
            </a:r>
            <a:r>
              <a:rPr lang="en-US" sz="1600" dirty="0"/>
              <a:t> Wi</a:t>
            </a:r>
            <a:r>
              <a:rPr lang="ru-RU" sz="1600" dirty="0"/>
              <a:t>-</a:t>
            </a:r>
            <a:r>
              <a:rPr lang="en-US" sz="1600" dirty="0"/>
              <a:t>Fi </a:t>
            </a:r>
            <a:r>
              <a:rPr lang="ru-RU" sz="1600" dirty="0"/>
              <a:t>точек ТЦ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Загружает графическую схему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Отмечает магазины </a:t>
            </a:r>
            <a:r>
              <a:rPr lang="en-US" sz="1600" dirty="0"/>
              <a:t>/</a:t>
            </a:r>
            <a:r>
              <a:rPr lang="ru-RU" sz="1600" dirty="0"/>
              <a:t> Загружает расположение товаров</a:t>
            </a:r>
            <a:endParaRPr lang="en-US" sz="1600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xmlns="" id="{BE435066-9DAB-4926-83B4-11ACD2A2EDDE}"/>
              </a:ext>
            </a:extLst>
          </p:cNvPr>
          <p:cNvSpPr txBox="1"/>
          <p:nvPr/>
        </p:nvSpPr>
        <p:spPr>
          <a:xfrm>
            <a:off x="4007943" y="4014788"/>
            <a:ext cx="325486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chemeClr val="accent1"/>
                </a:solidFill>
              </a:rPr>
              <a:t>Наша платформа</a:t>
            </a:r>
          </a:p>
          <a:p>
            <a:endParaRPr lang="en-US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Создает карту</a:t>
            </a:r>
            <a:r>
              <a:rPr lang="en-US" sz="1600" dirty="0"/>
              <a:t> Wi</a:t>
            </a:r>
            <a:r>
              <a:rPr lang="ru-RU" sz="1600" dirty="0"/>
              <a:t>-</a:t>
            </a:r>
            <a:r>
              <a:rPr lang="en-US" sz="1600" dirty="0"/>
              <a:t>Fi </a:t>
            </a:r>
            <a:r>
              <a:rPr lang="ru-RU" sz="1600" dirty="0"/>
              <a:t>точек ТЦ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Загружает графическую схему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Отмечает магазины </a:t>
            </a:r>
            <a:r>
              <a:rPr lang="en-US" sz="1600" dirty="0"/>
              <a:t>/</a:t>
            </a:r>
            <a:r>
              <a:rPr lang="ru-RU" sz="1600" dirty="0"/>
              <a:t> Загружает расположение товаров</a:t>
            </a:r>
            <a:endParaRPr lang="en-US" sz="1600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xmlns="" id="{A64C3412-A4A8-4CE3-A6B5-B36438127144}"/>
              </a:ext>
            </a:extLst>
          </p:cNvPr>
          <p:cNvSpPr txBox="1"/>
          <p:nvPr/>
        </p:nvSpPr>
        <p:spPr>
          <a:xfrm>
            <a:off x="7318524" y="4065588"/>
            <a:ext cx="4248041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chemeClr val="accent1"/>
                </a:solidFill>
              </a:rPr>
              <a:t>Клиент </a:t>
            </a:r>
            <a:r>
              <a:rPr lang="en-US" sz="2000" b="1" dirty="0">
                <a:solidFill>
                  <a:schemeClr val="accent1"/>
                </a:solidFill>
              </a:rPr>
              <a:t>/</a:t>
            </a:r>
            <a:r>
              <a:rPr lang="ru-RU" sz="2000" b="1" dirty="0">
                <a:solidFill>
                  <a:schemeClr val="accent1"/>
                </a:solidFill>
              </a:rPr>
              <a:t> Посетитель ТЦ</a:t>
            </a:r>
          </a:p>
          <a:p>
            <a:endParaRPr lang="en-US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smtClean="0"/>
              <a:t>Навигация в ТЦ благодаря </a:t>
            </a:r>
            <a:r>
              <a:rPr lang="en-US" sz="1600" dirty="0" smtClean="0"/>
              <a:t>Here Indoor API</a:t>
            </a:r>
            <a:endParaRPr lang="ru-RU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smtClean="0"/>
              <a:t>Отсылает свой путь на </a:t>
            </a:r>
            <a:r>
              <a:rPr lang="en-US" sz="1600" dirty="0" err="1" smtClean="0"/>
              <a:t>Tyzzo</a:t>
            </a:r>
            <a:r>
              <a:rPr lang="en-US" sz="1600" dirty="0" smtClean="0"/>
              <a:t> API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xmlns="" val="566222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>
            <a:extLst>
              <a:ext uri="{FF2B5EF4-FFF2-40B4-BE49-F238E27FC236}">
                <a16:creationId xmlns:a16="http://schemas.microsoft.com/office/drawing/2014/main" xmlns="" id="{8BC785B9-AD2A-4FCC-9EA0-AD1B25507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581"/>
            <a:ext cx="12192000" cy="789074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Технический аспект</a:t>
            </a:r>
            <a:endParaRPr lang="en-US" dirty="0"/>
          </a:p>
        </p:txBody>
      </p:sp>
      <p:sp>
        <p:nvSpPr>
          <p:cNvPr id="7" name="Rounded Rectangle 13">
            <a:extLst>
              <a:ext uri="{FF2B5EF4-FFF2-40B4-BE49-F238E27FC236}">
                <a16:creationId xmlns:a16="http://schemas.microsoft.com/office/drawing/2014/main" xmlns="" id="{6FB310D3-2191-4644-9B59-065C0DF6CFE2}"/>
              </a:ext>
            </a:extLst>
          </p:cNvPr>
          <p:cNvSpPr/>
          <p:nvPr/>
        </p:nvSpPr>
        <p:spPr>
          <a:xfrm rot="10800000">
            <a:off x="4311685" y="805656"/>
            <a:ext cx="3470086" cy="97149"/>
          </a:xfrm>
          <a:prstGeom prst="roundRect">
            <a:avLst>
              <a:gd name="adj" fmla="val 50000"/>
            </a:avLst>
          </a:prstGeom>
          <a:solidFill>
            <a:srgbClr val="65C1C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xmlns="" id="{D3CAC83D-AAA5-445E-B2C7-D6344663B0B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0800000">
            <a:off x="3763079" y="2540092"/>
            <a:ext cx="452489" cy="452489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xmlns="" id="{6027A79C-DBC4-4255-B34E-98D8F5BDF9B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053915" y="1198540"/>
            <a:ext cx="2014968" cy="2014968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441371" y="3788228"/>
            <a:ext cx="34724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Мобильное приложение клиента</a:t>
            </a:r>
          </a:p>
          <a:p>
            <a:endParaRPr lang="ru-RU" dirty="0"/>
          </a:p>
        </p:txBody>
      </p:sp>
      <p:pic>
        <p:nvPicPr>
          <p:cNvPr id="4098" name="Picture 2" descr="ÐÐ°ÑÑÐ¸Ð½ÐºÐ¸ Ð¿Ð¾ Ð·Ð°Ð¿ÑÐ¾ÑÑ here api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740238" y="1294410"/>
            <a:ext cx="2382197" cy="2169784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8405750" y="3596244"/>
            <a:ext cx="3274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Indoor API </a:t>
            </a:r>
            <a:r>
              <a:rPr lang="ru-RU" dirty="0" smtClean="0"/>
              <a:t>для навигации по ТЦ</a:t>
            </a:r>
            <a:endParaRPr lang="ru-RU" dirty="0"/>
          </a:p>
        </p:txBody>
      </p:sp>
      <p:sp>
        <p:nvSpPr>
          <p:cNvPr id="4100" name="AutoShape 4" descr="Metrics free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102" name="AutoShape 6" descr="Metrics free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104" name="AutoShape 8" descr="Metrics free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4105" name="Picture 9" descr="C:\Users\Фёдор\Downloads\metrics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04406" y="2054432"/>
            <a:ext cx="1662544" cy="1662544"/>
          </a:xfrm>
          <a:prstGeom prst="rect">
            <a:avLst/>
          </a:prstGeom>
          <a:noFill/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xmlns="" id="{D3CAC83D-AAA5-445E-B2C7-D6344663B0B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267700" y="2134353"/>
            <a:ext cx="1007252" cy="452489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247402" y="3821875"/>
            <a:ext cx="3906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Наша платформа собирает статистику</a:t>
            </a:r>
            <a:endParaRPr lang="ru-RU" dirty="0"/>
          </a:p>
        </p:txBody>
      </p:sp>
      <p:pic>
        <p:nvPicPr>
          <p:cNvPr id="22" name="Рисунок 21">
            <a:extLst>
              <a:ext uri="{FF2B5EF4-FFF2-40B4-BE49-F238E27FC236}">
                <a16:creationId xmlns:a16="http://schemas.microsoft.com/office/drawing/2014/main" xmlns="" id="{D3CAC83D-AAA5-445E-B2C7-D6344663B0B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0800000">
            <a:off x="7194469" y="2132374"/>
            <a:ext cx="1007252" cy="452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34881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00366DFB-1EA1-4DE6-B67F-2138684CED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28208" y="3066661"/>
            <a:ext cx="2186418" cy="2186418"/>
          </a:xfrm>
          <a:prstGeom prst="rect">
            <a:avLst/>
          </a:prstGeom>
        </p:spPr>
      </p:pic>
      <p:sp>
        <p:nvSpPr>
          <p:cNvPr id="6" name="Title 2">
            <a:extLst>
              <a:ext uri="{FF2B5EF4-FFF2-40B4-BE49-F238E27FC236}">
                <a16:creationId xmlns:a16="http://schemas.microsoft.com/office/drawing/2014/main" xmlns="" id="{8BC785B9-AD2A-4FCC-9EA0-AD1B25507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0449" y="930956"/>
            <a:ext cx="8586216" cy="789074"/>
          </a:xfrm>
        </p:spPr>
        <p:txBody>
          <a:bodyPr>
            <a:normAutofit fontScale="90000"/>
          </a:bodyPr>
          <a:lstStyle/>
          <a:p>
            <a:r>
              <a:rPr lang="ru-RU" dirty="0"/>
              <a:t>Как это работает для администратора?</a:t>
            </a:r>
            <a:endParaRPr lang="en-US" dirty="0"/>
          </a:p>
        </p:txBody>
      </p:sp>
      <p:sp>
        <p:nvSpPr>
          <p:cNvPr id="7" name="Rounded Rectangle 13">
            <a:extLst>
              <a:ext uri="{FF2B5EF4-FFF2-40B4-BE49-F238E27FC236}">
                <a16:creationId xmlns:a16="http://schemas.microsoft.com/office/drawing/2014/main" xmlns="" id="{6FB310D3-2191-4644-9B59-065C0DF6CFE2}"/>
              </a:ext>
            </a:extLst>
          </p:cNvPr>
          <p:cNvSpPr/>
          <p:nvPr/>
        </p:nvSpPr>
        <p:spPr>
          <a:xfrm rot="10800000">
            <a:off x="4311685" y="1720031"/>
            <a:ext cx="3470086" cy="97149"/>
          </a:xfrm>
          <a:prstGeom prst="roundRect">
            <a:avLst>
              <a:gd name="adj" fmla="val 50000"/>
            </a:avLst>
          </a:prstGeom>
          <a:solidFill>
            <a:srgbClr val="65C1C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xmlns="" id="{0DA67053-AFC7-4FF7-ABC1-3CF85EC5D39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233307" y="3680121"/>
            <a:ext cx="1171575" cy="1171575"/>
          </a:xfrm>
          <a:prstGeom prst="rect">
            <a:avLst/>
          </a:prstGeom>
        </p:spPr>
      </p:pic>
      <p:grpSp>
        <p:nvGrpSpPr>
          <p:cNvPr id="2" name="Группа 12">
            <a:extLst>
              <a:ext uri="{FF2B5EF4-FFF2-40B4-BE49-F238E27FC236}">
                <a16:creationId xmlns:a16="http://schemas.microsoft.com/office/drawing/2014/main" xmlns="" id="{5F08294E-2802-4E08-9858-EF913DBE7FC9}"/>
              </a:ext>
            </a:extLst>
          </p:cNvPr>
          <p:cNvGrpSpPr/>
          <p:nvPr/>
        </p:nvGrpSpPr>
        <p:grpSpPr>
          <a:xfrm>
            <a:off x="4999765" y="3318505"/>
            <a:ext cx="1819466" cy="1819466"/>
            <a:chOff x="7119507" y="2418681"/>
            <a:chExt cx="2601185" cy="2601185"/>
          </a:xfrm>
        </p:grpSpPr>
        <p:pic>
          <p:nvPicPr>
            <p:cNvPr id="10" name="Рисунок 9">
              <a:extLst>
                <a:ext uri="{FF2B5EF4-FFF2-40B4-BE49-F238E27FC236}">
                  <a16:creationId xmlns:a16="http://schemas.microsoft.com/office/drawing/2014/main" xmlns="" id="{1ED6E2DB-E85F-48D4-ADD1-DB8EB964EE8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7721096" y="2800350"/>
              <a:ext cx="1443467" cy="1443467"/>
            </a:xfrm>
            <a:prstGeom prst="rect">
              <a:avLst/>
            </a:prstGeom>
          </p:spPr>
        </p:pic>
        <p:pic>
          <p:nvPicPr>
            <p:cNvPr id="12" name="Рисунок 11">
              <a:extLst>
                <a:ext uri="{FF2B5EF4-FFF2-40B4-BE49-F238E27FC236}">
                  <a16:creationId xmlns:a16="http://schemas.microsoft.com/office/drawing/2014/main" xmlns="" id="{967AE6CD-0C32-48B5-9930-3978EC500E9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7119507" y="2418681"/>
              <a:ext cx="2601185" cy="2601185"/>
            </a:xfrm>
            <a:prstGeom prst="rect">
              <a:avLst/>
            </a:prstGeom>
          </p:spPr>
        </p:pic>
      </p:grpSp>
      <p:pic>
        <p:nvPicPr>
          <p:cNvPr id="14" name="Рисунок 13">
            <a:extLst>
              <a:ext uri="{FF2B5EF4-FFF2-40B4-BE49-F238E27FC236}">
                <a16:creationId xmlns:a16="http://schemas.microsoft.com/office/drawing/2014/main" xmlns="" id="{D3CAC83D-AAA5-445E-B2C7-D6344663B0B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414114" y="3680120"/>
            <a:ext cx="1171575" cy="1171575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xmlns="" id="{1E65ACCB-5464-466B-B3B6-FBD4BAA340C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180572" y="2921288"/>
            <a:ext cx="2320432" cy="2320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348816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2">
            <a:extLst>
              <a:ext uri="{FF2B5EF4-FFF2-40B4-BE49-F238E27FC236}">
                <a16:creationId xmlns:a16="http://schemas.microsoft.com/office/drawing/2014/main" xmlns="" id="{79B19486-8525-42B5-BECC-BBFDBFF3E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6624" y="683306"/>
            <a:ext cx="4600576" cy="789074"/>
          </a:xfrm>
        </p:spPr>
        <p:txBody>
          <a:bodyPr>
            <a:normAutofit/>
          </a:bodyPr>
          <a:lstStyle/>
          <a:p>
            <a:r>
              <a:rPr lang="ru-RU" dirty="0"/>
              <a:t>Немного </a:t>
            </a:r>
            <a:r>
              <a:rPr lang="en-US" dirty="0"/>
              <a:t>back-end</a:t>
            </a:r>
          </a:p>
        </p:txBody>
      </p:sp>
    </p:spTree>
    <p:extLst>
      <p:ext uri="{BB962C8B-B14F-4D97-AF65-F5344CB8AC3E}">
        <p14:creationId xmlns:p14="http://schemas.microsoft.com/office/powerpoint/2010/main" xmlns="" val="24238287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155</Words>
  <Application>Microsoft Office PowerPoint</Application>
  <PresentationFormat>Произвольный</PresentationFormat>
  <Paragraphs>50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Office Theme</vt:lpstr>
      <vt:lpstr>Слайд 1</vt:lpstr>
      <vt:lpstr>Слайд 2</vt:lpstr>
      <vt:lpstr>Что такое IndoorMall?</vt:lpstr>
      <vt:lpstr>Зачем?</vt:lpstr>
      <vt:lpstr>Как это работает для покупателя?</vt:lpstr>
      <vt:lpstr>Слайд 6</vt:lpstr>
      <vt:lpstr>Технический аспект</vt:lpstr>
      <vt:lpstr>Как это работает для администратора?</vt:lpstr>
      <vt:lpstr>Немного back-end</vt:lpstr>
      <vt:lpstr>Слайд 10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Полина Откидычева</dc:creator>
  <cp:lastModifiedBy>user</cp:lastModifiedBy>
  <cp:revision>14</cp:revision>
  <dcterms:created xsi:type="dcterms:W3CDTF">2018-12-01T13:54:41Z</dcterms:created>
  <dcterms:modified xsi:type="dcterms:W3CDTF">2018-12-01T16:02:26Z</dcterms:modified>
</cp:coreProperties>
</file>