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Deep Learning Statistical Arbitrage</a:t>
            </a:r>
            <a:br/>
            <a:r>
              <a:t>Jorge Guijarro-Ordonez, Markus Pelger, and Greg Zanotti</a:t>
            </a:r>
            <a:br/>
            <a:r>
              <a:t>Stanford University</a:t>
            </a:r>
            <a:br/>
            <a:r>
              <a:t>1</a:t>
            </a:r>
            <a:br/>
          </a:p>
        </p:txBody>
      </p:sp>
      <p:pic>
        <p:nvPicPr>
          <p:cNvPr id="5" name="Picture 4" descr="temp_p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First Class: Parametric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Arbitrage Signal and Allocation</a:t>
            </a:r>
            <a:br/>
            <a:r>
              <a:t>Arbitrage trading has 2 steps given a cumulative residual</a:t>
            </a:r>
            <a:br/>
            <a:r>
              <a:t>x := ϵL</a:t>
            </a:r>
            <a:br/>
            <a:r>
              <a:t>t :=</a:t>
            </a:r>
            <a:br/>
            <a:r>
              <a:t>�</a:t>
            </a:r>
            <a:br/>
            <a:r>
              <a:t>ϵn,t−L</a:t>
            </a:r>
            <a:br/>
            <a:r>
              <a:t>�2</a:t>
            </a:r>
            <a:br/>
            <a:r>
              <a:t>l=1 ϵn,t−L−1+l</a:t>
            </a:r>
            <a:br/>
            <a:r>
              <a:t>· · ·</a:t>
            </a:r>
            <a:br/>
            <a:r>
              <a:t>�L</a:t>
            </a:r>
            <a:br/>
            <a:r>
              <a:t>l=1 ϵn,t−L−1+l</a:t>
            </a:r>
            <a:br/>
            <a:r>
              <a:t>�</a:t>
            </a:r>
            <a:br/>
            <a:r>
              <a:t>1. The arbitrage signal function</a:t>
            </a:r>
            <a:br/>
            <a:r>
              <a:t>θ ∈ Θ : ϵL</a:t>
            </a:r>
            <a:br/>
            <a:r>
              <a:t>n,t−1 �→ θn,t−1</a:t>
            </a:r>
            <a:br/>
            <a:r>
              <a:t>models the time series structure using last L cumulative residuals and</a:t>
            </a:r>
            <a:br/>
            <a:r>
              <a:t>estimates a suﬃcient statistic for trading.</a:t>
            </a:r>
            <a:br/>
            <a:r>
              <a:t>2. The arbitrage allocation function</a:t>
            </a:r>
            <a:br/>
            <a:r>
              <a:t>w ϵ ∈ W : θn,t−1 �→ w ϵ</a:t>
            </a:r>
            <a:br/>
            <a:r>
              <a:t>n,t−1.</a:t>
            </a:r>
            <a:br/>
            <a:r>
              <a:t>assigns investment weights on residuals using only the estimated signal.</a:t>
            </a:r>
            <a:br/>
            <a:r>
              <a:t>9</a:t>
            </a:r>
            <a:br/>
          </a:p>
        </p:txBody>
      </p:sp>
      <p:pic>
        <p:nvPicPr>
          <p:cNvPr id="5" name="Picture 4" descr="temp_page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Second Class: Pre-specified filter with 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Estimation Problem</a:t>
            </a:r>
            <a:br/>
            <a:r>
              <a:t>Estimation: For a given class of models maximize risk-adjusted return:</a:t>
            </a:r>
            <a:br/>
            <a:r>
              <a:t>max</a:t>
            </a:r>
            <a:br/>
            <a:r>
              <a:t>wϵ∈W ,θ∈Θ</a:t>
            </a:r>
            <a:br/>
            <a:r>
              <a:t>E</a:t>
            </a:r>
            <a:br/>
            <a:r>
              <a:t>�</a:t>
            </a:r>
            <a:br/>
            <a:r>
              <a:t>w R</a:t>
            </a:r>
            <a:br/>
            <a:r>
              <a:t>t−1</a:t>
            </a:r>
            <a:br/>
            <a:r>
              <a:t>⊤Rt</a:t>
            </a:r>
            <a:br/>
            <a:r>
              <a:t>�</a:t>
            </a:r>
            <a:br/>
            <a:r>
              <a:t>�</a:t>
            </a:r>
            <a:br/>
            <a:r>
              <a:t>Var(w R</a:t>
            </a:r>
            <a:br/>
            <a:r>
              <a:t>t−1</a:t>
            </a:r>
            <a:br/>
            <a:r>
              <a:t>⊤Rt)</a:t>
            </a:r>
            <a:br/>
            <a:r>
              <a:t>s.t.</a:t>
            </a:r>
            <a:br/>
            <a:r>
              <a:t>w R</a:t>
            </a:r>
            <a:br/>
            <a:r>
              <a:t>t−1 =</a:t>
            </a:r>
            <a:br/>
            <a:r>
              <a:t>w ϵ</a:t>
            </a:r>
            <a:br/>
            <a:r>
              <a:t>t−1</a:t>
            </a:r>
            <a:br/>
            <a:r>
              <a:t>⊤Φt−1</a:t>
            </a:r>
            <a:br/>
            <a:r>
              <a:t>∥w ϵ</a:t>
            </a:r>
            <a:br/>
            <a:r>
              <a:t>t−1</a:t>
            </a:r>
            <a:br/>
            <a:r>
              <a:t>⊤Φt−1∥1</a:t>
            </a:r>
            <a:br/>
            <a:r>
              <a:t>and</a:t>
            </a:r>
            <a:br/>
            <a:r>
              <a:t>w ϵ</a:t>
            </a:r>
            <a:br/>
            <a:r>
              <a:t>t−1 = w ϵ(θ(ϵL</a:t>
            </a:r>
            <a:br/>
            <a:r>
              <a:t>t−1)).</a:t>
            </a:r>
            <a:br/>
            <a:r>
              <a:t>• Main objective: Sharpe ratio, but we also consider mean-variance objective</a:t>
            </a:r>
            <a:br/>
            <a:r>
              <a:t>• Extension includes trading costs</a:t>
            </a:r>
            <a:br/>
            <a:r>
              <a:t>• Stock weights w R</a:t>
            </a:r>
            <a:br/>
            <a:r>
              <a:t>t−1 add up to 1 ⇒ implicit leverage constraint</a:t>
            </a:r>
            <a:br/>
            <a:r>
              <a:t>• Many models have separate objective for signal estimation</a:t>
            </a:r>
            <a:br/>
            <a:r>
              <a:t>We consider 3 key model classes for signal θ and allocation w ϵ:</a:t>
            </a:r>
            <a:br/>
            <a:r>
              <a:t>1. Parametric model: mean-reversion model with thresholding rule</a:t>
            </a:r>
            <a:br/>
            <a:r>
              <a:t>2. Pre-speciﬁed time-series ﬁlters and non-parametric allocation</a:t>
            </a:r>
            <a:br/>
            <a:r>
              <a:t>3. Deep-learning arbitrage: data-driven time-series ﬁlter and allocation</a:t>
            </a:r>
            <a:br/>
            <a:r>
              <a:t>⇒ We show what are the key elements for proﬁtable arbitrage</a:t>
            </a:r>
            <a:br/>
            <a:r>
              <a:t>10</a:t>
            </a:r>
            <a:br/>
          </a:p>
        </p:txBody>
      </p:sp>
      <p:pic>
        <p:nvPicPr>
          <p:cNvPr id="5" name="Picture 4" descr="temp_page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Third Class: CNN + Transformer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First class: Parametric models</a:t>
            </a:r>
            <a:br/>
            <a:r>
              <a:t>Classical mean reversion trading: (Avellaneda and Lee (2010))</a:t>
            </a:r>
            <a:br/>
            <a:r>
              <a:t>• Each residual is modeled as an Ornstein-Uhlenbeck (OU) process</a:t>
            </a:r>
            <a:br/>
            <a:r>
              <a:t>dXt = κ(µ − Xt)dt + σdBt</a:t>
            </a:r>
            <a:br/>
            <a:r>
              <a:t>• The allocation is a threshold rule on the ratio</a:t>
            </a:r>
            <a:br/>
            <a:r>
              <a:t>Xt−µ</a:t>
            </a:r>
            <a:br/>
            <a:r>
              <a:t>σ/</a:t>
            </a:r>
            <a:br/>
            <a:r>
              <a:t>√</a:t>
            </a:r>
            <a:br/>
            <a:r>
              <a:t>2κ.</a:t>
            </a:r>
            <a:br/>
            <a:r>
              <a:t>• In our framework, this corresponds to</a:t>
            </a:r>
            <a:br/>
            <a:r>
              <a:t>θOU(x) = (ˆκ, ˆµ, ˆσ, xL),</a:t>
            </a:r>
            <a:br/>
            <a:r>
              <a:t>w X �</a:t>
            </a:r>
            <a:br/>
            <a:r>
              <a:t>θOU�</a:t>
            </a:r>
            <a:br/>
            <a:r>
              <a:t>=</a:t>
            </a:r>
            <a:br/>
            <a:r>
              <a:t></a:t>
            </a:r>
            <a:br/>
            <a:r>
              <a:t></a:t>
            </a:r>
            <a:br/>
            <a:r>
              <a:t></a:t>
            </a:r>
            <a:br/>
            <a:r>
              <a:t></a:t>
            </a:r>
            <a:br/>
            <a:r>
              <a:t></a:t>
            </a:r>
            <a:br/>
            <a:r>
              <a:t>−1,</a:t>
            </a:r>
            <a:br/>
            <a:r>
              <a:t>if</a:t>
            </a:r>
            <a:br/>
            <a:r>
              <a:t>xL−ˆµ</a:t>
            </a:r>
            <a:br/>
            <a:r>
              <a:t>ˆσ/</a:t>
            </a:r>
            <a:br/>
            <a:r>
              <a:t>√</a:t>
            </a:r>
            <a:br/>
            <a:r>
              <a:t>2ˆκ &gt; cthres</a:t>
            </a:r>
            <a:br/>
            <a:r>
              <a:t>1</a:t>
            </a:r>
            <a:br/>
            <a:r>
              <a:t>if</a:t>
            </a:r>
            <a:br/>
            <a:r>
              <a:t>xL−ˆµ</a:t>
            </a:r>
            <a:br/>
            <a:r>
              <a:t>ˆσ/</a:t>
            </a:r>
            <a:br/>
            <a:r>
              <a:t>√</a:t>
            </a:r>
            <a:br/>
            <a:r>
              <a:t>2ˆκ &lt; −cthres</a:t>
            </a:r>
            <a:br/>
            <a:r>
              <a:t>0</a:t>
            </a:r>
            <a:br/>
            <a:r>
              <a:t>otherwise</a:t>
            </a:r>
            <a:br/>
            <a:r>
              <a:t>where cthres is chosen optimally.</a:t>
            </a:r>
            <a:br/>
            <a:r>
              <a:t>Limitations: Parametric model might be misspeciﬁed (eg. trends, multiple</a:t>
            </a:r>
            <a:br/>
            <a:r>
              <a:t>mean reversion frequencies, etc.), restrictive allocation function.</a:t>
            </a:r>
            <a:br/>
            <a:r>
              <a:t>11</a:t>
            </a:r>
            <a:br/>
          </a:p>
        </p:txBody>
      </p:sp>
      <p:pic>
        <p:nvPicPr>
          <p:cNvPr id="5" name="Picture 4" descr="temp_page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Convolutional Network 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Second class: Pre-speciﬁed ﬁlter with neural network</a:t>
            </a:r>
            <a:br/>
            <a:r>
              <a:t>Signal θ: General time-series model</a:t>
            </a:r>
            <a:br/>
            <a:r>
              <a:t>• Pre-speciﬁed linear ﬁlter θl = �L</a:t>
            </a:r>
            <a:br/>
            <a:r>
              <a:t>j=1 W ﬁlter</a:t>
            </a:r>
            <a:br/>
            <a:r>
              <a:t>j</a:t>
            </a:r>
            <a:br/>
            <a:r>
              <a:t>xj (given matrix W ﬁlter ∈ RL×L)</a:t>
            </a:r>
            <a:br/>
            <a:r>
              <a:t>• Includes ARMA models, discretized OU, etc.</a:t>
            </a:r>
            <a:br/>
            <a:r>
              <a:t>• Frequency ﬁlters are the most relevant ﬁlters for mean reversion patterns:</a:t>
            </a:r>
            <a:br/>
            <a:r>
              <a:t>• We use Fast Fourier Transform (FFT) for a frequency decomposition:</a:t>
            </a:r>
            <a:br/>
            <a:r>
              <a:t>xl = a0 +</a:t>
            </a:r>
            <a:br/>
            <a:r>
              <a:t>L/2−1</a:t>
            </a:r>
            <a:br/>
            <a:r>
              <a:t>�</a:t>
            </a:r>
            <a:br/>
            <a:r>
              <a:t>j=1</a:t>
            </a:r>
            <a:br/>
            <a:r>
              <a:t>�</a:t>
            </a:r>
            <a:br/>
            <a:r>
              <a:t>aj · cos</a:t>
            </a:r>
            <a:br/>
            <a:r>
              <a:t>�2πj</a:t>
            </a:r>
            <a:br/>
            <a:r>
              <a:t>L l</a:t>
            </a:r>
            <a:br/>
            <a:r>
              <a:t>�</a:t>
            </a:r>
            <a:br/>
            <a:r>
              <a:t>+ bj · sin</a:t>
            </a:r>
            <a:br/>
            <a:r>
              <a:t>�2πj</a:t>
            </a:r>
            <a:br/>
            <a:r>
              <a:t>L l</a:t>
            </a:r>
            <a:br/>
            <a:r>
              <a:t>��</a:t>
            </a:r>
            <a:br/>
            <a:r>
              <a:t>+ aL/2cos (πl) .</a:t>
            </a:r>
            <a:br/>
            <a:r>
              <a:t>• Signal are the “loadings” on long and short-term reversal patterns:</a:t>
            </a:r>
            <a:br/>
            <a:r>
              <a:t>θFFT(x) = (a0, . . . , aL/2, b1, . . . bL/2−1)</a:t>
            </a:r>
            <a:br/>
            <a:r>
              <a:t>Allocation w ϵ: Flexible non-parameteric function with regularization</a:t>
            </a:r>
            <a:br/>
            <a:r>
              <a:t>• g FFN is estimated with feedforward neural network (FFN)</a:t>
            </a:r>
            <a:br/>
            <a:r>
              <a:t>w ϵ|FFT �</a:t>
            </a:r>
            <a:br/>
            <a:r>
              <a:t>θFFT�</a:t>
            </a:r>
            <a:br/>
            <a:r>
              <a:t>= g FFN �</a:t>
            </a:r>
            <a:br/>
            <a:r>
              <a:t>θFFT�</a:t>
            </a:r>
            <a:br/>
            <a:r>
              <a:t>.</a:t>
            </a:r>
            <a:br/>
            <a:r>
              <a:t>Limitation: Choice of pre-speciﬁed ﬁlter limits the time-series patterns.</a:t>
            </a:r>
            <a:br/>
            <a:r>
              <a:t>12</a:t>
            </a:r>
            <a:br/>
          </a:p>
        </p:txBody>
      </p:sp>
      <p:pic>
        <p:nvPicPr>
          <p:cNvPr id="5" name="Picture 4" descr="temp_page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Transformer Network 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Third class: Convolutional Network with Transformer</a:t>
            </a:r>
            <a:br/>
            <a:r>
              <a:t>Our novel model: Data driven time-series ﬁlter based on most advanced deep</a:t>
            </a:r>
            <a:br/>
            <a:r>
              <a:t>learning tools for pattern detection</a:t>
            </a:r>
            <a:br/>
            <a:r>
              <a:t>• Convolutional neural networks (CNN) are data-driven non-linear local</a:t>
            </a:r>
            <a:br/>
            <a:r>
              <a:t>ﬁlters</a:t>
            </a:r>
            <a:br/>
            <a:r>
              <a:t>• Transformers learn global dependency patterns between local ﬁlters</a:t>
            </a:r>
            <a:br/>
            <a:r>
              <a:t>• CNN+Transformer is a ﬂexible non-linear ﬁlter that can learn any</a:t>
            </a:r>
            <a:br/>
            <a:r>
              <a:t>time-series pattern</a:t>
            </a:r>
            <a:br/>
            <a:r>
              <a:t>• Examples of global “pattern factors”</a:t>
            </a:r>
            <a:br/>
            <a:r>
              <a:t>• Mean-reversion: cyclical combination of local curvature patterns</a:t>
            </a:r>
            <a:br/>
            <a:r>
              <a:t>• Trend: Monotonic combination of local drifts</a:t>
            </a:r>
            <a:br/>
            <a:r>
              <a:t>• Signal θCNN+Trans(x) is the “exposure” to pattern factors</a:t>
            </a:r>
            <a:br/>
            <a:r>
              <a:t>• Allocation function w ϵ is a ﬂexible FFN:</a:t>
            </a:r>
            <a:br/>
            <a:r>
              <a:t>w ϵ|CNN+Trans �</a:t>
            </a:r>
            <a:br/>
            <a:r>
              <a:t>θCNN+Trans�</a:t>
            </a:r>
            <a:br/>
            <a:r>
              <a:t>= g FFN �</a:t>
            </a:r>
            <a:br/>
            <a:r>
              <a:t>θCNN+Trans�</a:t>
            </a:r>
            <a:br/>
            <a:r>
              <a:t>.</a:t>
            </a:r>
            <a:br/>
            <a:r>
              <a:t>• Joint estimation of signal and allocation function with trading objective</a:t>
            </a:r>
            <a:br/>
            <a:r>
              <a:t>13</a:t>
            </a:r>
            <a:br/>
          </a:p>
        </p:txBody>
      </p:sp>
      <p:pic>
        <p:nvPicPr>
          <p:cNvPr id="5" name="Picture 4" descr="temp_page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Convolutional Network Intuition</a:t>
            </a:r>
            <a:br/>
            <a:r>
              <a:t>• The network applies to residual time series ϵL</a:t>
            </a:r>
            <a:br/>
            <a:r>
              <a:t>t a combination of local</a:t>
            </a:r>
            <a:br/>
            <a:r>
              <a:t>estimated linear ﬁlters W local followed by non-linear transformations:</a:t>
            </a:r>
            <a:br/>
            <a:r>
              <a:t>y (0)</a:t>
            </a:r>
            <a:br/>
            <a:r>
              <a:t>l</a:t>
            </a:r>
            <a:br/>
            <a:r>
              <a:t>=</a:t>
            </a:r>
            <a:br/>
            <a:r>
              <a:t>Dsize</a:t>
            </a:r>
            <a:br/>
            <a:r>
              <a:t>�</a:t>
            </a:r>
            <a:br/>
            <a:r>
              <a:t>m=1</a:t>
            </a:r>
            <a:br/>
            <a:r>
              <a:t>W local</a:t>
            </a:r>
            <a:br/>
            <a:r>
              <a:t>m</a:t>
            </a:r>
            <a:br/>
            <a:r>
              <a:t>x</a:t>
            </a:r>
            <a:br/>
            <a:r>
              <a:t>⇒ Represent time-series x ∈ RL in terms of D local patterns ˜x ∈ RL×D</a:t>
            </a:r>
            <a:br/>
            <a:r>
              <a:t>(a) Upward trend</a:t>
            </a:r>
            <a:br/>
            <a:r>
              <a:t>(b) Downward trend</a:t>
            </a:r>
            <a:br/>
            <a:r>
              <a:t>(c) Up reversal</a:t>
            </a:r>
            <a:br/>
            <a:r>
              <a:t>(d) Down reversal</a:t>
            </a:r>
            <a:br/>
            <a:r>
              <a:t>14</a:t>
            </a:r>
            <a:br/>
          </a:p>
        </p:txBody>
      </p:sp>
      <p:pic>
        <p:nvPicPr>
          <p:cNvPr id="3" name="Picture 2" descr="temp_page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Transformer Network Intuition</a:t>
            </a:r>
            <a:br/>
            <a:r>
              <a:t>Transformer captures temporal dependencies between local patterns</a:t>
            </a:r>
            <a:br/>
            <a:r>
              <a:t>hi =</a:t>
            </a:r>
            <a:br/>
            <a:r>
              <a:t>L</a:t>
            </a:r>
            <a:br/>
            <a:r>
              <a:t>�</a:t>
            </a:r>
            <a:br/>
            <a:r>
              <a:t>l=1</a:t>
            </a:r>
            <a:br/>
            <a:r>
              <a:t>αi,l ˜xl</a:t>
            </a:r>
            <a:br/>
            <a:r>
              <a:t>with αi,l = αi (˜xL, ˜xl) for l = 1, ..., L and i = 1, .., H</a:t>
            </a:r>
            <a:br/>
            <a:r>
              <a:t>• H global patterns speciﬁed by “attention weights” αi ∈ RL.</a:t>
            </a:r>
            <a:br/>
            <a:r>
              <a:t>• Attention heads hi are “loadings” for a speciﬁc “pattern factor” αi</a:t>
            </a:r>
            <a:br/>
            <a:r>
              <a:t>• Transformer estimate ﬂexible attention weight functions</a:t>
            </a:r>
            <a:br/>
            <a:r>
              <a:t>15</a:t>
            </a:r>
            <a:br/>
          </a:p>
        </p:txBody>
      </p:sp>
      <p:pic>
        <p:nvPicPr>
          <p:cNvPr id="3" name="Picture 2" descr="temp_page_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Empirical Analysis</a:t>
            </a:r>
            <a:br/>
          </a:p>
        </p:txBody>
      </p:sp>
      <p:pic>
        <p:nvPicPr>
          <p:cNvPr id="3" name="Picture 2" descr="temp_page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Data</a:t>
            </a:r>
            <a:br/>
            <a:r>
              <a:t>Out-of-sample analysis on U.S. equity data:</a:t>
            </a:r>
            <a:br/>
            <a:r>
              <a:t>• 19 years of large cap U.S. daily stock returns from Jan 1998 to Dec 2016</a:t>
            </a:r>
            <a:br/>
            <a:r>
              <a:t>• Only stocks with prior month market cap &gt; 0.01% of total market cap</a:t>
            </a:r>
            <a:br/>
            <a:r>
              <a:t>⇒ ∼ 550 large cap stocks/month ≈ S&amp;P 500</a:t>
            </a:r>
            <a:br/>
            <a:r>
              <a:t>Most liquid stocks to avoid trading frictions</a:t>
            </a:r>
            <a:br/>
            <a:r>
              <a:t>• For IPCA, supplement with 46 monthly ﬁrm characteristics for each stock</a:t>
            </a:r>
            <a:br/>
            <a:r>
              <a:t>and month (starting in 1978).</a:t>
            </a:r>
            <a:br/>
            <a:r>
              <a:t>Implementation:</a:t>
            </a:r>
            <a:br/>
            <a:r>
              <a:t>• All results are out-of-sample</a:t>
            </a:r>
            <a:br/>
            <a:r>
              <a:t>• We use L = 30 days lookback windows of returns as input for signal.</a:t>
            </a:r>
            <a:br/>
            <a:r>
              <a:t>• We retrain functions every half year using rolling windows of 4 years.</a:t>
            </a:r>
            <a:br/>
            <a:r>
              <a:t>• Factors models are estimated OOS daily on rolling window of 60 days</a:t>
            </a:r>
            <a:br/>
            <a:r>
              <a:t>• Main analysis with Sharpe ratio objective</a:t>
            </a:r>
            <a:br/>
            <a:r>
              <a:t>16</a:t>
            </a:r>
            <a:br/>
          </a:p>
        </p:txBody>
      </p:sp>
      <p:pic>
        <p:nvPicPr>
          <p:cNvPr id="3" name="Picture 2" descr="temp_page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Arbitrage Portfolios</a:t>
            </a:r>
            <a:br/>
            <a:r>
              <a:t>Residuals with the empirically most important families of factor models:</a:t>
            </a:r>
            <a:br/>
            <a:r>
              <a:t>1. Fama-French factors for 1, 3, 5, 8 factors.</a:t>
            </a:r>
            <a:br/>
            <a:r>
              <a:t>market, size, value, investment, proﬁtability, momentum, short-term and</a:t>
            </a:r>
            <a:br/>
            <a:r>
              <a:t>long-term reversal</a:t>
            </a:r>
            <a:br/>
            <a:r>
              <a:t>2. PCA factors for 1, 3, 5, 8, 10, 15 factors.</a:t>
            </a:r>
            <a:br/>
            <a:r>
              <a:t>3. IPCA model of Kelly, Pruitt, and Su (2019), for 1, 3, 5, 8, 10, 15 factors.</a:t>
            </a:r>
            <a:br/>
            <a:r>
              <a:t>4. “0-factor model”: original stocks instead of residuals.</a:t>
            </a:r>
            <a:br/>
            <a:r>
              <a:t>Given the residuals, we estimate arbitrage signals and allocations for</a:t>
            </a:r>
            <a:br/>
            <a:r>
              <a:t>1. Ornstein-Uhlenbeck estimation with threshold rule (OU+Thres).</a:t>
            </a:r>
            <a:br/>
            <a:r>
              <a:t>2. Fast Fourier Transform with feedforward network (Fourier+FFN).</a:t>
            </a:r>
            <a:br/>
            <a:r>
              <a:t>3. Convolutional network with transformer (CNN+Trans).</a:t>
            </a:r>
            <a:br/>
            <a:r>
              <a:t>and, for completeness,</a:t>
            </a:r>
            <a:br/>
            <a:r>
              <a:t>4. OU estimation with feedforward network (OU+FFN).</a:t>
            </a:r>
            <a:br/>
            <a:r>
              <a:t>5. Just a feedforward network without time-series ﬁlter (FFN)</a:t>
            </a:r>
            <a:br/>
            <a:r>
              <a:t>17</a:t>
            </a:r>
            <a:br/>
          </a:p>
        </p:txBody>
      </p:sp>
      <p:pic>
        <p:nvPicPr>
          <p:cNvPr id="3" name="Picture 2" descr="temp_page_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Fundamental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Motivation</a:t>
            </a:r>
            <a:br/>
            <a:r>
              <a:t>Intuition: Pairs trading (simplest statistical arbitrage)</a:t>
            </a:r>
            <a:br/>
            <a:r>
              <a:t>• Identify two “similar” stocks: e.g. GM and Ford</a:t>
            </a:r>
            <a:br/>
            <a:r>
              <a:t>• Assumption: prices are on average similar</a:t>
            </a:r>
            <a:br/>
            <a:r>
              <a:t>• Exploit temporal price diﬀerences between similar assets</a:t>
            </a:r>
            <a:br/>
            <a:r>
              <a:t>Jul 2011</a:t>
            </a:r>
            <a:br/>
            <a:r>
              <a:t>Jan 2012</a:t>
            </a:r>
            <a:br/>
            <a:r>
              <a:t>Jul 2012</a:t>
            </a:r>
            <a:br/>
            <a:r>
              <a:t>-0.6</a:t>
            </a:r>
            <a:br/>
            <a:r>
              <a:t>-0.4</a:t>
            </a:r>
            <a:br/>
            <a:r>
              <a:t>-0.2</a:t>
            </a:r>
            <a:br/>
            <a:r>
              <a:t>0</a:t>
            </a:r>
            <a:br/>
            <a:r>
              <a:t>0.2</a:t>
            </a:r>
            <a:br/>
            <a:r>
              <a:t>Price</a:t>
            </a:r>
            <a:br/>
            <a:r>
              <a:t>Prices of Similar Stocks</a:t>
            </a:r>
            <a:br/>
            <a:r>
              <a:t>General Motors</a:t>
            </a:r>
            <a:br/>
            <a:r>
              <a:t>Ford</a:t>
            </a:r>
            <a:br/>
            <a:r>
              <a:t>Jul 2011</a:t>
            </a:r>
            <a:br/>
            <a:r>
              <a:t>Jan 2012</a:t>
            </a:r>
            <a:br/>
            <a:r>
              <a:t>Jul 2012</a:t>
            </a:r>
            <a:br/>
            <a:r>
              <a:t>-0.2</a:t>
            </a:r>
            <a:br/>
            <a:r>
              <a:t>-0.1</a:t>
            </a:r>
            <a:br/>
            <a:r>
              <a:t>0</a:t>
            </a:r>
            <a:br/>
            <a:r>
              <a:t>0.1</a:t>
            </a:r>
            <a:br/>
            <a:r>
              <a:t>0.2</a:t>
            </a:r>
            <a:br/>
            <a:r>
              <a:t>Price</a:t>
            </a:r>
            <a:br/>
            <a:r>
              <a:t>Differences between Prices</a:t>
            </a:r>
            <a:br/>
            <a:r>
              <a:t>Three components of statistical arbitrage:</a:t>
            </a:r>
            <a:br/>
            <a:r>
              <a:t>1. Construct long-short portfolio identifying mispricing: ϵt = RGM</a:t>
            </a:r>
            <a:br/>
            <a:r>
              <a:t>t</a:t>
            </a:r>
            <a:br/>
            <a:r>
              <a:t>− RFord</a:t>
            </a:r>
            <a:br/>
            <a:r>
              <a:t>t</a:t>
            </a:r>
            <a:br/>
            <a:r>
              <a:t>2. Extract trading signals by statistically modeling ϵt</a:t>
            </a:r>
            <a:br/>
            <a:r>
              <a:t>3. Find optimal trading policy given signals: max E [payoﬀT]</a:t>
            </a:r>
            <a:br/>
            <a:r>
              <a:t>2</a:t>
            </a:r>
            <a:br/>
          </a:p>
        </p:txBody>
      </p:sp>
      <p:pic>
        <p:nvPicPr>
          <p:cNvPr id="5" name="Picture 4" descr="temp_pag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OOS Annualized Performance</a:t>
            </a:r>
            <a:br/>
            <a:r>
              <a:t>Factors</a:t>
            </a:r>
            <a:br/>
            <a:r>
              <a:t>Fama-French</a:t>
            </a:r>
            <a:br/>
            <a:r>
              <a:t>PCA</a:t>
            </a:r>
            <a:br/>
            <a:r>
              <a:t>IPCA</a:t>
            </a:r>
            <a:br/>
            <a:r>
              <a:t>Model</a:t>
            </a:r>
            <a:br/>
            <a:r>
              <a:t>K</a:t>
            </a:r>
            <a:br/>
            <a:r>
              <a:t>SR</a:t>
            </a:r>
            <a:br/>
            <a:r>
              <a:t>µ</a:t>
            </a:r>
            <a:br/>
            <a:r>
              <a:t>σ</a:t>
            </a:r>
            <a:br/>
            <a:r>
              <a:t>SR</a:t>
            </a:r>
            <a:br/>
            <a:r>
              <a:t>µ</a:t>
            </a:r>
            <a:br/>
            <a:r>
              <a:t>σ</a:t>
            </a:r>
            <a:br/>
            <a:r>
              <a:t>SR</a:t>
            </a:r>
            <a:br/>
            <a:r>
              <a:t>µ</a:t>
            </a:r>
            <a:br/>
            <a:r>
              <a:t>σ</a:t>
            </a:r>
            <a:br/>
            <a:r>
              <a:t>CNN+</a:t>
            </a:r>
            <a:br/>
            <a:r>
              <a:t>0</a:t>
            </a:r>
            <a:br/>
            <a:r>
              <a:t>1.64</a:t>
            </a:r>
            <a:br/>
            <a:r>
              <a:t>13.7%</a:t>
            </a:r>
            <a:br/>
            <a:r>
              <a:t>8.4%</a:t>
            </a:r>
            <a:br/>
            <a:r>
              <a:t>1.64</a:t>
            </a:r>
            <a:br/>
            <a:r>
              <a:t>13.7%</a:t>
            </a:r>
            <a:br/>
            <a:r>
              <a:t>8.4%</a:t>
            </a:r>
            <a:br/>
            <a:r>
              <a:t>1.64</a:t>
            </a:r>
            <a:br/>
            <a:r>
              <a:t>13.7%</a:t>
            </a:r>
            <a:br/>
            <a:r>
              <a:t>8.4%</a:t>
            </a:r>
            <a:br/>
            <a:r>
              <a:t>Trans</a:t>
            </a:r>
            <a:br/>
            <a:r>
              <a:t>5</a:t>
            </a:r>
            <a:br/>
            <a:r>
              <a:t>3.21</a:t>
            </a:r>
            <a:br/>
            <a:r>
              <a:t>4.6%</a:t>
            </a:r>
            <a:br/>
            <a:r>
              <a:t>1.4%</a:t>
            </a:r>
            <a:br/>
            <a:r>
              <a:t>3.36</a:t>
            </a:r>
            <a:br/>
            <a:r>
              <a:t>14.3%</a:t>
            </a:r>
            <a:br/>
            <a:r>
              <a:t>4.2%</a:t>
            </a:r>
            <a:br/>
            <a:r>
              <a:t>4.16</a:t>
            </a:r>
            <a:br/>
            <a:r>
              <a:t>8.7%</a:t>
            </a:r>
            <a:br/>
            <a:r>
              <a:t>2.1%</a:t>
            </a:r>
            <a:br/>
            <a:r>
              <a:t>FFT+</a:t>
            </a:r>
            <a:br/>
            <a:r>
              <a:t>0</a:t>
            </a:r>
            <a:br/>
            <a:r>
              <a:t>0.36</a:t>
            </a:r>
            <a:br/>
            <a:r>
              <a:t>4.9%</a:t>
            </a:r>
            <a:br/>
            <a:r>
              <a:t>13.6%</a:t>
            </a:r>
            <a:br/>
            <a:r>
              <a:t>0.36</a:t>
            </a:r>
            <a:br/>
            <a:r>
              <a:t>4.9%</a:t>
            </a:r>
            <a:br/>
            <a:r>
              <a:t>13.6%</a:t>
            </a:r>
            <a:br/>
            <a:r>
              <a:t>0.36</a:t>
            </a:r>
            <a:br/>
            <a:r>
              <a:t>4.9%</a:t>
            </a:r>
            <a:br/>
            <a:r>
              <a:t>13.6%</a:t>
            </a:r>
            <a:br/>
            <a:r>
              <a:t>FFN</a:t>
            </a:r>
            <a:br/>
            <a:r>
              <a:t>5</a:t>
            </a:r>
            <a:br/>
            <a:r>
              <a:t>1.66</a:t>
            </a:r>
            <a:br/>
            <a:r>
              <a:t>3.1%</a:t>
            </a:r>
            <a:br/>
            <a:r>
              <a:t>1.8%</a:t>
            </a:r>
            <a:br/>
            <a:r>
              <a:t>1.98</a:t>
            </a:r>
            <a:br/>
            <a:r>
              <a:t>12.4%</a:t>
            </a:r>
            <a:br/>
            <a:r>
              <a:t>6.3%</a:t>
            </a:r>
            <a:br/>
            <a:r>
              <a:t>1.90</a:t>
            </a:r>
            <a:br/>
            <a:r>
              <a:t>7.7%</a:t>
            </a:r>
            <a:br/>
            <a:r>
              <a:t>4.1%</a:t>
            </a:r>
            <a:br/>
            <a:r>
              <a:t>OU+</a:t>
            </a:r>
            <a:br/>
            <a:r>
              <a:t>0</a:t>
            </a:r>
            <a:br/>
            <a:r>
              <a:t>-0.18</a:t>
            </a:r>
            <a:br/>
            <a:r>
              <a:t>-2.4%</a:t>
            </a:r>
            <a:br/>
            <a:r>
              <a:t>13.3%</a:t>
            </a:r>
            <a:br/>
            <a:r>
              <a:t>-0.18</a:t>
            </a:r>
            <a:br/>
            <a:r>
              <a:t>-2.4%</a:t>
            </a:r>
            <a:br/>
            <a:r>
              <a:t>13.3%</a:t>
            </a:r>
            <a:br/>
            <a:r>
              <a:t>-0.18</a:t>
            </a:r>
            <a:br/>
            <a:r>
              <a:t>-2.4%</a:t>
            </a:r>
            <a:br/>
            <a:r>
              <a:t>13.3%</a:t>
            </a:r>
            <a:br/>
            <a:r>
              <a:t>Thres</a:t>
            </a:r>
            <a:br/>
            <a:r>
              <a:t>5</a:t>
            </a:r>
            <a:br/>
            <a:r>
              <a:t>0.38</a:t>
            </a:r>
            <a:br/>
            <a:r>
              <a:t>0.9%</a:t>
            </a:r>
            <a:br/>
            <a:r>
              <a:t>2.3%</a:t>
            </a:r>
            <a:br/>
            <a:r>
              <a:t>0.73</a:t>
            </a:r>
            <a:br/>
            <a:r>
              <a:t>4.4%</a:t>
            </a:r>
            <a:br/>
            <a:r>
              <a:t>6.1%</a:t>
            </a:r>
            <a:br/>
            <a:r>
              <a:t>0.97</a:t>
            </a:r>
            <a:br/>
            <a:r>
              <a:t>3.8%</a:t>
            </a:r>
            <a:br/>
            <a:r>
              <a:t>4.0%</a:t>
            </a:r>
            <a:br/>
            <a:r>
              <a:t>• Arbitrage trading has to be applied to residuals and not returns</a:t>
            </a:r>
            <a:br/>
            <a:r>
              <a:t>• Results do not substantially improve after regressing out 5 factors</a:t>
            </a:r>
            <a:br/>
            <a:r>
              <a:t>• CNN+Transformer strongly dominates all models</a:t>
            </a:r>
            <a:br/>
            <a:r>
              <a:t>• Average return µ is high in spite of leverage constraint</a:t>
            </a:r>
            <a:br/>
            <a:r>
              <a:t>• Arbitrage trading qualitatively robust to choice of factor model</a:t>
            </a:r>
            <a:br/>
            <a:r>
              <a:t>• Fourier+FFN only 50% of CNN+Trans ⇒ ﬂexible time-series ﬁlter crucial!</a:t>
            </a:r>
            <a:br/>
            <a:r>
              <a:t>• Conventional OU+Thres only 25% of CNN+Trans</a:t>
            </a:r>
            <a:br/>
            <a:r>
              <a:t>⇒ Too restrictive model!</a:t>
            </a:r>
            <a:br/>
            <a:r>
              <a:t>18</a:t>
            </a:r>
            <a:br/>
          </a:p>
        </p:txBody>
      </p:sp>
      <p:pic>
        <p:nvPicPr>
          <p:cNvPr id="3" name="Picture 2" descr="temp_page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OOS Annualized Performance</a:t>
            </a:r>
            <a:br/>
            <a:r>
              <a:t>Factors</a:t>
            </a:r>
            <a:br/>
            <a:r>
              <a:t>Fama-French</a:t>
            </a:r>
            <a:br/>
            <a:r>
              <a:t>PCA</a:t>
            </a:r>
            <a:br/>
            <a:r>
              <a:t>IPCA</a:t>
            </a:r>
            <a:br/>
            <a:r>
              <a:t>Model</a:t>
            </a:r>
            <a:br/>
            <a:r>
              <a:t>K</a:t>
            </a:r>
            <a:br/>
            <a:r>
              <a:t>SR</a:t>
            </a:r>
            <a:br/>
            <a:r>
              <a:t>µ</a:t>
            </a:r>
            <a:br/>
            <a:r>
              <a:t>σ</a:t>
            </a:r>
            <a:br/>
            <a:r>
              <a:t>SR</a:t>
            </a:r>
            <a:br/>
            <a:r>
              <a:t>µ</a:t>
            </a:r>
            <a:br/>
            <a:r>
              <a:t>σ</a:t>
            </a:r>
            <a:br/>
            <a:r>
              <a:t>SR</a:t>
            </a:r>
            <a:br/>
            <a:r>
              <a:t>µ</a:t>
            </a:r>
            <a:br/>
            <a:r>
              <a:t>σ</a:t>
            </a:r>
            <a:br/>
            <a:r>
              <a:t>0</a:t>
            </a:r>
            <a:br/>
            <a:r>
              <a:t>1.64</a:t>
            </a:r>
            <a:br/>
            <a:r>
              <a:t>13.7%</a:t>
            </a:r>
            <a:br/>
            <a:r>
              <a:t>8.4%</a:t>
            </a:r>
            <a:br/>
            <a:r>
              <a:t>1.64</a:t>
            </a:r>
            <a:br/>
            <a:r>
              <a:t>13.7%</a:t>
            </a:r>
            <a:br/>
            <a:r>
              <a:t>8.4%</a:t>
            </a:r>
            <a:br/>
            <a:r>
              <a:t>1.64</a:t>
            </a:r>
            <a:br/>
            <a:r>
              <a:t>13.7%</a:t>
            </a:r>
            <a:br/>
            <a:r>
              <a:t>8.4%</a:t>
            </a:r>
            <a:br/>
            <a:r>
              <a:t>CNN</a:t>
            </a:r>
            <a:br/>
            <a:r>
              <a:t>1</a:t>
            </a:r>
            <a:br/>
            <a:r>
              <a:t>3.68</a:t>
            </a:r>
            <a:br/>
            <a:r>
              <a:t>7.2%</a:t>
            </a:r>
            <a:br/>
            <a:r>
              <a:t>2.0%</a:t>
            </a:r>
            <a:br/>
            <a:r>
              <a:t>2.74</a:t>
            </a:r>
            <a:br/>
            <a:r>
              <a:t>15.2%</a:t>
            </a:r>
            <a:br/>
            <a:r>
              <a:t>5.5%</a:t>
            </a:r>
            <a:br/>
            <a:r>
              <a:t>3.22</a:t>
            </a:r>
            <a:br/>
            <a:r>
              <a:t>8.7%</a:t>
            </a:r>
            <a:br/>
            <a:r>
              <a:t>2.7%</a:t>
            </a:r>
            <a:br/>
            <a:r>
              <a:t>+</a:t>
            </a:r>
            <a:br/>
            <a:r>
              <a:t>3</a:t>
            </a:r>
            <a:br/>
            <a:r>
              <a:t>3.13</a:t>
            </a:r>
            <a:br/>
            <a:r>
              <a:t>5.5%</a:t>
            </a:r>
            <a:br/>
            <a:r>
              <a:t>1.8%</a:t>
            </a:r>
            <a:br/>
            <a:r>
              <a:t>3.56</a:t>
            </a:r>
            <a:br/>
            <a:r>
              <a:t>16.0%</a:t>
            </a:r>
            <a:br/>
            <a:r>
              <a:t>4.5%</a:t>
            </a:r>
            <a:br/>
            <a:r>
              <a:t>3.93</a:t>
            </a:r>
            <a:br/>
            <a:r>
              <a:t>8.6%</a:t>
            </a:r>
            <a:br/>
            <a:r>
              <a:t>2.2%</a:t>
            </a:r>
            <a:br/>
            <a:r>
              <a:t>Trans</a:t>
            </a:r>
            <a:br/>
            <a:r>
              <a:t>5</a:t>
            </a:r>
            <a:br/>
            <a:r>
              <a:t>3.21</a:t>
            </a:r>
            <a:br/>
            <a:r>
              <a:t>4.6%</a:t>
            </a:r>
            <a:br/>
            <a:r>
              <a:t>1.4%</a:t>
            </a:r>
            <a:br/>
            <a:r>
              <a:t>3.36</a:t>
            </a:r>
            <a:br/>
            <a:r>
              <a:t>14.3%</a:t>
            </a:r>
            <a:br/>
            <a:r>
              <a:t>4.2%</a:t>
            </a:r>
            <a:br/>
            <a:r>
              <a:t>4.16</a:t>
            </a:r>
            <a:br/>
            <a:r>
              <a:t>8.7%</a:t>
            </a:r>
            <a:br/>
            <a:r>
              <a:t>2.1%</a:t>
            </a:r>
            <a:br/>
            <a:r>
              <a:t>8</a:t>
            </a:r>
            <a:br/>
            <a:r>
              <a:t>2.49</a:t>
            </a:r>
            <a:br/>
            <a:r>
              <a:t>3.4%</a:t>
            </a:r>
            <a:br/>
            <a:r>
              <a:t>1.4%</a:t>
            </a:r>
            <a:br/>
            <a:r>
              <a:t>3.02</a:t>
            </a:r>
            <a:br/>
            <a:r>
              <a:t>12.2%</a:t>
            </a:r>
            <a:br/>
            <a:r>
              <a:t>4.0%</a:t>
            </a:r>
            <a:br/>
            <a:r>
              <a:t>3.95</a:t>
            </a:r>
            <a:br/>
            <a:r>
              <a:t>8.2%</a:t>
            </a:r>
            <a:br/>
            <a:r>
              <a:t>2.1%</a:t>
            </a:r>
            <a:br/>
            <a:r>
              <a:t>10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2.81</a:t>
            </a:r>
            <a:br/>
            <a:r>
              <a:t>10.7%</a:t>
            </a:r>
            <a:br/>
            <a:r>
              <a:t>3.8%</a:t>
            </a:r>
            <a:br/>
            <a:r>
              <a:t>3.97</a:t>
            </a:r>
            <a:br/>
            <a:r>
              <a:t>8.0%</a:t>
            </a:r>
            <a:br/>
            <a:r>
              <a:t>2.0%</a:t>
            </a:r>
            <a:br/>
            <a:r>
              <a:t>15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2.30</a:t>
            </a:r>
            <a:br/>
            <a:r>
              <a:t>7.6%</a:t>
            </a:r>
            <a:br/>
            <a:r>
              <a:t>3.3%</a:t>
            </a:r>
            <a:br/>
            <a:r>
              <a:t>4.17</a:t>
            </a:r>
            <a:br/>
            <a:r>
              <a:t>8.4%</a:t>
            </a:r>
            <a:br/>
            <a:r>
              <a:t>2.0%</a:t>
            </a:r>
            <a:br/>
            <a:r>
              <a:t>0</a:t>
            </a:r>
            <a:br/>
            <a:r>
              <a:t>0.36</a:t>
            </a:r>
            <a:br/>
            <a:r>
              <a:t>4.9%</a:t>
            </a:r>
            <a:br/>
            <a:r>
              <a:t>13.6%</a:t>
            </a:r>
            <a:br/>
            <a:r>
              <a:t>0.36</a:t>
            </a:r>
            <a:br/>
            <a:r>
              <a:t>4.9%</a:t>
            </a:r>
            <a:br/>
            <a:r>
              <a:t>13.6%</a:t>
            </a:r>
            <a:br/>
            <a:r>
              <a:t>0.36</a:t>
            </a:r>
            <a:br/>
            <a:r>
              <a:t>4.9%</a:t>
            </a:r>
            <a:br/>
            <a:r>
              <a:t>13.6%</a:t>
            </a:r>
            <a:br/>
            <a:r>
              <a:t>1</a:t>
            </a:r>
            <a:br/>
            <a:r>
              <a:t>0.89</a:t>
            </a:r>
            <a:br/>
            <a:r>
              <a:t>3.2%</a:t>
            </a:r>
            <a:br/>
            <a:r>
              <a:t>3.5%</a:t>
            </a:r>
            <a:br/>
            <a:r>
              <a:t>0.80</a:t>
            </a:r>
            <a:br/>
            <a:r>
              <a:t>8.4%</a:t>
            </a:r>
            <a:br/>
            <a:r>
              <a:t>10.6%</a:t>
            </a:r>
            <a:br/>
            <a:r>
              <a:t>1.24</a:t>
            </a:r>
            <a:br/>
            <a:r>
              <a:t>6.3%</a:t>
            </a:r>
            <a:br/>
            <a:r>
              <a:t>5.0%</a:t>
            </a:r>
            <a:br/>
            <a:r>
              <a:t>Fourier</a:t>
            </a:r>
            <a:br/>
            <a:r>
              <a:t>3</a:t>
            </a:r>
            <a:br/>
            <a:r>
              <a:t>1.32</a:t>
            </a:r>
            <a:br/>
            <a:r>
              <a:t>3.5%</a:t>
            </a:r>
            <a:br/>
            <a:r>
              <a:t>2.7%</a:t>
            </a:r>
            <a:br/>
            <a:r>
              <a:t>1.66</a:t>
            </a:r>
            <a:br/>
            <a:r>
              <a:t>11.2%</a:t>
            </a:r>
            <a:br/>
            <a:r>
              <a:t>6.7%</a:t>
            </a:r>
            <a:br/>
            <a:r>
              <a:t>1.77</a:t>
            </a:r>
            <a:br/>
            <a:r>
              <a:t>7.8%</a:t>
            </a:r>
            <a:br/>
            <a:r>
              <a:t>4.4%</a:t>
            </a:r>
            <a:br/>
            <a:r>
              <a:t>+</a:t>
            </a:r>
            <a:br/>
            <a:r>
              <a:t>5</a:t>
            </a:r>
            <a:br/>
            <a:r>
              <a:t>1.66</a:t>
            </a:r>
            <a:br/>
            <a:r>
              <a:t>3.1%</a:t>
            </a:r>
            <a:br/>
            <a:r>
              <a:t>1.8%</a:t>
            </a:r>
            <a:br/>
            <a:r>
              <a:t>1.98</a:t>
            </a:r>
            <a:br/>
            <a:r>
              <a:t>12.4%</a:t>
            </a:r>
            <a:br/>
            <a:r>
              <a:t>6.3%</a:t>
            </a:r>
            <a:br/>
            <a:r>
              <a:t>1.90</a:t>
            </a:r>
            <a:br/>
            <a:r>
              <a:t>7.7%</a:t>
            </a:r>
            <a:br/>
            <a:r>
              <a:t>4.1%</a:t>
            </a:r>
            <a:br/>
            <a:r>
              <a:t>FFN</a:t>
            </a:r>
            <a:br/>
            <a:r>
              <a:t>8</a:t>
            </a:r>
            <a:br/>
            <a:r>
              <a:t>1.90</a:t>
            </a:r>
            <a:br/>
            <a:r>
              <a:t>3.1%</a:t>
            </a:r>
            <a:br/>
            <a:r>
              <a:t>1.6%</a:t>
            </a:r>
            <a:br/>
            <a:r>
              <a:t>1.95</a:t>
            </a:r>
            <a:br/>
            <a:r>
              <a:t>10.1%</a:t>
            </a:r>
            <a:br/>
            <a:r>
              <a:t>5.2%</a:t>
            </a:r>
            <a:br/>
            <a:r>
              <a:t>1.94</a:t>
            </a:r>
            <a:br/>
            <a:r>
              <a:t>7.8%</a:t>
            </a:r>
            <a:br/>
            <a:r>
              <a:t>4.0%</a:t>
            </a:r>
            <a:br/>
            <a:r>
              <a:t>10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1.71</a:t>
            </a:r>
            <a:br/>
            <a:r>
              <a:t>8.2%</a:t>
            </a:r>
            <a:br/>
            <a:r>
              <a:t>4.8%</a:t>
            </a:r>
            <a:br/>
            <a:r>
              <a:t>1.93</a:t>
            </a:r>
            <a:br/>
            <a:r>
              <a:t>7.6%</a:t>
            </a:r>
            <a:br/>
            <a:r>
              <a:t>3.9%</a:t>
            </a:r>
            <a:br/>
            <a:r>
              <a:t>15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1.14</a:t>
            </a:r>
            <a:br/>
            <a:r>
              <a:t>4.8%</a:t>
            </a:r>
            <a:br/>
            <a:r>
              <a:t>4.2%</a:t>
            </a:r>
            <a:br/>
            <a:r>
              <a:t>2.06</a:t>
            </a:r>
            <a:br/>
            <a:r>
              <a:t>7.9%</a:t>
            </a:r>
            <a:br/>
            <a:r>
              <a:t>3.8%</a:t>
            </a:r>
            <a:br/>
            <a:r>
              <a:t>0</a:t>
            </a:r>
            <a:br/>
            <a:r>
              <a:t>-0.18</a:t>
            </a:r>
            <a:br/>
            <a:r>
              <a:t>-2.4%</a:t>
            </a:r>
            <a:br/>
            <a:r>
              <a:t>13.3%</a:t>
            </a:r>
            <a:br/>
            <a:r>
              <a:t>-0.18</a:t>
            </a:r>
            <a:br/>
            <a:r>
              <a:t>-2.4%</a:t>
            </a:r>
            <a:br/>
            <a:r>
              <a:t>13.3%</a:t>
            </a:r>
            <a:br/>
            <a:r>
              <a:t>-0.18</a:t>
            </a:r>
            <a:br/>
            <a:r>
              <a:t>-2.4%</a:t>
            </a:r>
            <a:br/>
            <a:r>
              <a:t>13.3%</a:t>
            </a:r>
            <a:br/>
            <a:r>
              <a:t>1</a:t>
            </a:r>
            <a:br/>
            <a:r>
              <a:t>0.16</a:t>
            </a:r>
            <a:br/>
            <a:r>
              <a:t>0.6%</a:t>
            </a:r>
            <a:br/>
            <a:r>
              <a:t>3.8%</a:t>
            </a:r>
            <a:br/>
            <a:r>
              <a:t>0.21</a:t>
            </a:r>
            <a:br/>
            <a:r>
              <a:t>2.1%</a:t>
            </a:r>
            <a:br/>
            <a:r>
              <a:t>10.4%</a:t>
            </a:r>
            <a:br/>
            <a:r>
              <a:t>0.60</a:t>
            </a:r>
            <a:br/>
            <a:r>
              <a:t>3.0%</a:t>
            </a:r>
            <a:br/>
            <a:r>
              <a:t>5.1%</a:t>
            </a:r>
            <a:br/>
            <a:r>
              <a:t>OU</a:t>
            </a:r>
            <a:br/>
            <a:r>
              <a:t>3</a:t>
            </a:r>
            <a:br/>
            <a:r>
              <a:t>0.54</a:t>
            </a:r>
            <a:br/>
            <a:r>
              <a:t>1.6%</a:t>
            </a:r>
            <a:br/>
            <a:r>
              <a:t>3.0%</a:t>
            </a:r>
            <a:br/>
            <a:r>
              <a:t>0.77</a:t>
            </a:r>
            <a:br/>
            <a:r>
              <a:t>5.2%</a:t>
            </a:r>
            <a:br/>
            <a:r>
              <a:t>6.8%</a:t>
            </a:r>
            <a:br/>
            <a:r>
              <a:t>0.88</a:t>
            </a:r>
            <a:br/>
            <a:r>
              <a:t>3.8%</a:t>
            </a:r>
            <a:br/>
            <a:r>
              <a:t>4.3%</a:t>
            </a:r>
            <a:br/>
            <a:r>
              <a:t>+</a:t>
            </a:r>
            <a:br/>
            <a:r>
              <a:t>5</a:t>
            </a:r>
            <a:br/>
            <a:r>
              <a:t>0.38</a:t>
            </a:r>
            <a:br/>
            <a:r>
              <a:t>0.9%</a:t>
            </a:r>
            <a:br/>
            <a:r>
              <a:t>2.3%</a:t>
            </a:r>
            <a:br/>
            <a:r>
              <a:t>0.73</a:t>
            </a:r>
            <a:br/>
            <a:r>
              <a:t>4.4%</a:t>
            </a:r>
            <a:br/>
            <a:r>
              <a:t>6.1%</a:t>
            </a:r>
            <a:br/>
            <a:r>
              <a:t>0.97</a:t>
            </a:r>
            <a:br/>
            <a:r>
              <a:t>3.8%</a:t>
            </a:r>
            <a:br/>
            <a:r>
              <a:t>4.0%</a:t>
            </a:r>
            <a:br/>
            <a:r>
              <a:t>Thresh</a:t>
            </a:r>
            <a:br/>
            <a:r>
              <a:t>8</a:t>
            </a:r>
            <a:br/>
            <a:r>
              <a:t>1.16</a:t>
            </a:r>
            <a:br/>
            <a:r>
              <a:t>2.8%</a:t>
            </a:r>
            <a:br/>
            <a:r>
              <a:t>2.4%</a:t>
            </a:r>
            <a:br/>
            <a:r>
              <a:t>0.87</a:t>
            </a:r>
            <a:br/>
            <a:r>
              <a:t>4.4%</a:t>
            </a:r>
            <a:br/>
            <a:r>
              <a:t>5.1%</a:t>
            </a:r>
            <a:br/>
            <a:r>
              <a:t>0.91</a:t>
            </a:r>
            <a:br/>
            <a:r>
              <a:t>3.5%</a:t>
            </a:r>
            <a:br/>
            <a:r>
              <a:t>3.8%</a:t>
            </a:r>
            <a:br/>
            <a:r>
              <a:t>10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0.63</a:t>
            </a:r>
            <a:br/>
            <a:r>
              <a:t>2.9%</a:t>
            </a:r>
            <a:br/>
            <a:r>
              <a:t>4.6%</a:t>
            </a:r>
            <a:br/>
            <a:r>
              <a:t>0.86</a:t>
            </a:r>
            <a:br/>
            <a:r>
              <a:t>3.1%</a:t>
            </a:r>
            <a:br/>
            <a:r>
              <a:t>3.6%</a:t>
            </a:r>
            <a:br/>
            <a:r>
              <a:t>15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0.62</a:t>
            </a:r>
            <a:br/>
            <a:r>
              <a:t>2.4%</a:t>
            </a:r>
            <a:br/>
            <a:r>
              <a:t>3.8%</a:t>
            </a:r>
            <a:br/>
            <a:r>
              <a:t>0.93</a:t>
            </a:r>
            <a:br/>
            <a:r>
              <a:t>3.2%</a:t>
            </a:r>
            <a:br/>
            <a:r>
              <a:t>3.5%</a:t>
            </a:r>
            <a:br/>
            <a:r>
              <a:t>19</a:t>
            </a:r>
            <a:br/>
          </a:p>
        </p:txBody>
      </p:sp>
      <p:pic>
        <p:nvPicPr>
          <p:cNvPr id="3" name="Picture 2" descr="temp_page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Cumulative OOS Returns of Diﬀerent Arbitrage Strategies</a:t>
            </a:r>
            <a:br/>
            <a:r>
              <a:t>(a) CNN+Trans, Fama-French 5</a:t>
            </a:r>
            <a:br/>
            <a:r>
              <a:t>(b) CNN+Trans, PCA 5</a:t>
            </a:r>
            <a:br/>
            <a:r>
              <a:t>(c) CNN+Trans, IPCA 5</a:t>
            </a:r>
            <a:br/>
            <a:r>
              <a:t>(d) FFT+FFN, Fama-French 5</a:t>
            </a:r>
            <a:br/>
            <a:r>
              <a:t>(e) FFT+FFN, PCA 5</a:t>
            </a:r>
            <a:br/>
            <a:r>
              <a:t>(f) FFT+FFN, IPCA 5</a:t>
            </a:r>
            <a:br/>
            <a:r>
              <a:t>(g) OU+Thresh Fama-French 5</a:t>
            </a:r>
            <a:br/>
            <a:r>
              <a:t>(h) OU+Thresh PCA 5</a:t>
            </a:r>
            <a:br/>
            <a:r>
              <a:t>(i) OU+Thresh IPCA 5</a:t>
            </a:r>
            <a:br/>
            <a:r>
              <a:t>20</a:t>
            </a:r>
            <a:br/>
          </a:p>
        </p:txBody>
      </p:sp>
      <p:pic>
        <p:nvPicPr>
          <p:cNvPr id="3" name="Picture 2" descr="temp_page_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Signiﬁcance of Arbitrage Alphas</a:t>
            </a:r>
            <a:br/>
            <a:r>
              <a:t>CNN+Trans model</a:t>
            </a:r>
            <a:br/>
            <a:r>
              <a:t>Fama-French</a:t>
            </a:r>
            <a:br/>
            <a:r>
              <a:t>PCA</a:t>
            </a:r>
            <a:br/>
            <a:r>
              <a:t>IPCA</a:t>
            </a:r>
            <a:br/>
            <a:r>
              <a:t>K</a:t>
            </a:r>
            <a:br/>
            <a:r>
              <a:t>0</a:t>
            </a:r>
            <a:br/>
            <a:r>
              <a:t>5</a:t>
            </a:r>
            <a:br/>
            <a:r>
              <a:t>0</a:t>
            </a:r>
            <a:br/>
            <a:r>
              <a:t>5</a:t>
            </a:r>
            <a:br/>
            <a:r>
              <a:t>0</a:t>
            </a:r>
            <a:br/>
            <a:r>
              <a:t>5</a:t>
            </a:r>
            <a:br/>
            <a:r>
              <a:t>α</a:t>
            </a:r>
            <a:br/>
            <a:r>
              <a:t>11.6%</a:t>
            </a:r>
            <a:br/>
            <a:r>
              <a:t>4.5%</a:t>
            </a:r>
            <a:br/>
            <a:r>
              <a:t>11.6%</a:t>
            </a:r>
            <a:br/>
            <a:r>
              <a:t>14.1%</a:t>
            </a:r>
            <a:br/>
            <a:r>
              <a:t>11.6%</a:t>
            </a:r>
            <a:br/>
            <a:r>
              <a:t>8.3%</a:t>
            </a:r>
            <a:br/>
            <a:r>
              <a:t>µ</a:t>
            </a:r>
            <a:br/>
            <a:r>
              <a:t>13.7%</a:t>
            </a:r>
            <a:br/>
            <a:r>
              <a:t>4.6%</a:t>
            </a:r>
            <a:br/>
            <a:r>
              <a:t>13.7%</a:t>
            </a:r>
            <a:br/>
            <a:r>
              <a:t>14.3%</a:t>
            </a:r>
            <a:br/>
            <a:r>
              <a:t>13.7%</a:t>
            </a:r>
            <a:br/>
            <a:r>
              <a:t>8.7%</a:t>
            </a:r>
            <a:br/>
            <a:r>
              <a:t>tα</a:t>
            </a:r>
            <a:br/>
            <a:r>
              <a:t>6.4∗∗∗</a:t>
            </a:r>
            <a:br/>
            <a:r>
              <a:t>12∗∗∗</a:t>
            </a:r>
            <a:br/>
            <a:r>
              <a:t>6.4∗∗∗</a:t>
            </a:r>
            <a:br/>
            <a:r>
              <a:t>13∗∗∗</a:t>
            </a:r>
            <a:br/>
            <a:r>
              <a:t>6.4∗∗∗</a:t>
            </a:r>
            <a:br/>
            <a:r>
              <a:t>16∗∗∗</a:t>
            </a:r>
            <a:br/>
            <a:r>
              <a:t>tµ</a:t>
            </a:r>
            <a:br/>
            <a:r>
              <a:t>6.3∗∗∗</a:t>
            </a:r>
            <a:br/>
            <a:r>
              <a:t>12∗∗∗</a:t>
            </a:r>
            <a:br/>
            <a:r>
              <a:t>6.3∗∗∗</a:t>
            </a:r>
            <a:br/>
            <a:r>
              <a:t>13∗∗∗</a:t>
            </a:r>
            <a:br/>
            <a:r>
              <a:t>6.3∗∗∗</a:t>
            </a:r>
            <a:br/>
            <a:r>
              <a:t>16∗∗∗</a:t>
            </a:r>
            <a:br/>
            <a:r>
              <a:t>R2</a:t>
            </a:r>
            <a:br/>
            <a:r>
              <a:t>30.3%</a:t>
            </a:r>
            <a:br/>
            <a:r>
              <a:t>2.3%</a:t>
            </a:r>
            <a:br/>
            <a:r>
              <a:t>30.3%</a:t>
            </a:r>
            <a:br/>
            <a:r>
              <a:t>1.3%</a:t>
            </a:r>
            <a:br/>
            <a:r>
              <a:t>30.3%</a:t>
            </a:r>
            <a:br/>
            <a:r>
              <a:t>3.9%</a:t>
            </a:r>
            <a:br/>
            <a:r>
              <a:t>• Time-series regression of 8 asset pricing factors:</a:t>
            </a:r>
            <a:br/>
            <a:r>
              <a:t>Fama-French 5 + momentum, short-term and long-term reversal factors</a:t>
            </a:r>
            <a:br/>
            <a:r>
              <a:t>Pricing errors α, t-statistics tα and R2 of regression</a:t>
            </a:r>
            <a:br/>
            <a:r>
              <a:t>• Mean µ and corresponding t-statistics tµ of arbitrage stratgies</a:t>
            </a:r>
            <a:br/>
            <a:r>
              <a:t>• CNN+Transformer arbitrage is statistically signiﬁcant and not subsumed</a:t>
            </a:r>
            <a:br/>
            <a:r>
              <a:t>by conventional risk factors</a:t>
            </a:r>
            <a:br/>
            <a:r>
              <a:t>• Arbitrage strategies orthogonal to conventional risk factors</a:t>
            </a:r>
            <a:br/>
            <a:r>
              <a:t>• Conventional mean-reversion trading explained by conventional risk factors.</a:t>
            </a:r>
            <a:br/>
            <a:r>
              <a:t>21</a:t>
            </a:r>
            <a:br/>
          </a:p>
        </p:txBody>
      </p:sp>
      <p:pic>
        <p:nvPicPr>
          <p:cNvPr id="3" name="Picture 2" descr="temp_page_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Signiﬁcance of Arbitrage Alphas</a:t>
            </a:r>
            <a:br/>
            <a:r>
              <a:t>CNN+Trans model</a:t>
            </a:r>
            <a:br/>
            <a:r>
              <a:t>Fama-French</a:t>
            </a:r>
            <a:br/>
            <a:r>
              <a:t>PCA</a:t>
            </a:r>
            <a:br/>
            <a:r>
              <a:t>IPCA</a:t>
            </a:r>
            <a:br/>
            <a:r>
              <a:t>K</a:t>
            </a:r>
            <a:br/>
            <a:r>
              <a:t>α</a:t>
            </a:r>
            <a:br/>
            <a:r>
              <a:t>tα</a:t>
            </a:r>
            <a:br/>
            <a:r>
              <a:t>R2</a:t>
            </a:r>
            <a:br/>
            <a:r>
              <a:t>µ</a:t>
            </a:r>
            <a:br/>
            <a:r>
              <a:t>tµ</a:t>
            </a:r>
            <a:br/>
            <a:r>
              <a:t>α</a:t>
            </a:r>
            <a:br/>
            <a:r>
              <a:t>tα</a:t>
            </a:r>
            <a:br/>
            <a:r>
              <a:t>R2</a:t>
            </a:r>
            <a:br/>
            <a:r>
              <a:t>µ</a:t>
            </a:r>
            <a:br/>
            <a:r>
              <a:t>tµ</a:t>
            </a:r>
            <a:br/>
            <a:r>
              <a:t>α</a:t>
            </a:r>
            <a:br/>
            <a:r>
              <a:t>tα</a:t>
            </a:r>
            <a:br/>
            <a:r>
              <a:t>R2</a:t>
            </a:r>
            <a:br/>
            <a:r>
              <a:t>µ</a:t>
            </a:r>
            <a:br/>
            <a:r>
              <a:t>tµ</a:t>
            </a:r>
            <a:br/>
            <a:r>
              <a:t>0</a:t>
            </a:r>
            <a:br/>
            <a:r>
              <a:t>11.6%</a:t>
            </a:r>
            <a:br/>
            <a:r>
              <a:t>6.4∗∗∗</a:t>
            </a:r>
            <a:br/>
            <a:r>
              <a:t>30.3%</a:t>
            </a:r>
            <a:br/>
            <a:r>
              <a:t>13.7%</a:t>
            </a:r>
            <a:br/>
            <a:r>
              <a:t>6.3∗∗∗</a:t>
            </a:r>
            <a:br/>
            <a:r>
              <a:t>11.6%</a:t>
            </a:r>
            <a:br/>
            <a:r>
              <a:t>6.4∗∗∗</a:t>
            </a:r>
            <a:br/>
            <a:r>
              <a:t>30.3%</a:t>
            </a:r>
            <a:br/>
            <a:r>
              <a:t>13.7%</a:t>
            </a:r>
            <a:br/>
            <a:r>
              <a:t>6.3∗∗∗</a:t>
            </a:r>
            <a:br/>
            <a:r>
              <a:t>11.6%</a:t>
            </a:r>
            <a:br/>
            <a:r>
              <a:t>6.4∗∗∗</a:t>
            </a:r>
            <a:br/>
            <a:r>
              <a:t>30.3%</a:t>
            </a:r>
            <a:br/>
            <a:r>
              <a:t>13.7%</a:t>
            </a:r>
            <a:br/>
            <a:r>
              <a:t>6.3∗∗∗</a:t>
            </a:r>
            <a:br/>
            <a:r>
              <a:t>1</a:t>
            </a:r>
            <a:br/>
            <a:r>
              <a:t>7.0%</a:t>
            </a:r>
            <a:br/>
            <a:r>
              <a:t>14∗∗∗</a:t>
            </a:r>
            <a:br/>
            <a:r>
              <a:t>2.4%</a:t>
            </a:r>
            <a:br/>
            <a:r>
              <a:t>7.2%</a:t>
            </a:r>
            <a:br/>
            <a:r>
              <a:t>14∗∗∗</a:t>
            </a:r>
            <a:br/>
            <a:r>
              <a:t>14.9%</a:t>
            </a:r>
            <a:br/>
            <a:r>
              <a:t>10∗∗∗</a:t>
            </a:r>
            <a:br/>
            <a:r>
              <a:t>0.6%</a:t>
            </a:r>
            <a:br/>
            <a:r>
              <a:t>15.2%</a:t>
            </a:r>
            <a:br/>
            <a:r>
              <a:t>11∗∗∗</a:t>
            </a:r>
            <a:br/>
            <a:r>
              <a:t>8.1%</a:t>
            </a:r>
            <a:br/>
            <a:r>
              <a:t>12∗∗∗</a:t>
            </a:r>
            <a:br/>
            <a:r>
              <a:t>9.5%</a:t>
            </a:r>
            <a:br/>
            <a:r>
              <a:t>8.7%</a:t>
            </a:r>
            <a:br/>
            <a:r>
              <a:t>12∗∗∗</a:t>
            </a:r>
            <a:br/>
            <a:r>
              <a:t>3</a:t>
            </a:r>
            <a:br/>
            <a:r>
              <a:t>5.5%</a:t>
            </a:r>
            <a:br/>
            <a:r>
              <a:t>12∗∗∗</a:t>
            </a:r>
            <a:br/>
            <a:r>
              <a:t>1.2%</a:t>
            </a:r>
            <a:br/>
            <a:r>
              <a:t>5.5%</a:t>
            </a:r>
            <a:br/>
            <a:r>
              <a:t>12∗∗∗</a:t>
            </a:r>
            <a:br/>
            <a:r>
              <a:t>15.8%</a:t>
            </a:r>
            <a:br/>
            <a:r>
              <a:t>14∗∗∗</a:t>
            </a:r>
            <a:br/>
            <a:r>
              <a:t>1.7%</a:t>
            </a:r>
            <a:br/>
            <a:r>
              <a:t>16.0%</a:t>
            </a:r>
            <a:br/>
            <a:r>
              <a:t>14∗∗∗</a:t>
            </a:r>
            <a:br/>
            <a:r>
              <a:t>8.2%</a:t>
            </a:r>
            <a:br/>
            <a:r>
              <a:t>15∗∗∗</a:t>
            </a:r>
            <a:br/>
            <a:r>
              <a:t>6.0%</a:t>
            </a:r>
            <a:br/>
            <a:r>
              <a:t>8.6%</a:t>
            </a:r>
            <a:br/>
            <a:r>
              <a:t>15∗∗∗</a:t>
            </a:r>
            <a:br/>
            <a:r>
              <a:t>5</a:t>
            </a:r>
            <a:br/>
            <a:r>
              <a:t>4.5%</a:t>
            </a:r>
            <a:br/>
            <a:r>
              <a:t>12∗∗∗</a:t>
            </a:r>
            <a:br/>
            <a:r>
              <a:t>2.3%</a:t>
            </a:r>
            <a:br/>
            <a:r>
              <a:t>4.6%</a:t>
            </a:r>
            <a:br/>
            <a:r>
              <a:t>12∗∗∗</a:t>
            </a:r>
            <a:br/>
            <a:r>
              <a:t>14.1%</a:t>
            </a:r>
            <a:br/>
            <a:r>
              <a:t>13∗∗∗</a:t>
            </a:r>
            <a:br/>
            <a:r>
              <a:t>1.3%</a:t>
            </a:r>
            <a:br/>
            <a:r>
              <a:t>14.3%</a:t>
            </a:r>
            <a:br/>
            <a:r>
              <a:t>13∗∗∗</a:t>
            </a:r>
            <a:br/>
            <a:r>
              <a:t>8.3%</a:t>
            </a:r>
            <a:br/>
            <a:r>
              <a:t>16∗∗∗</a:t>
            </a:r>
            <a:br/>
            <a:r>
              <a:t>3.9%</a:t>
            </a:r>
            <a:br/>
            <a:r>
              <a:t>8.7%</a:t>
            </a:r>
            <a:br/>
            <a:r>
              <a:t>16∗∗∗</a:t>
            </a:r>
            <a:br/>
            <a:r>
              <a:t>8</a:t>
            </a:r>
            <a:br/>
            <a:r>
              <a:t>3.3%</a:t>
            </a:r>
            <a:br/>
            <a:r>
              <a:t>9.4∗∗∗</a:t>
            </a:r>
            <a:br/>
            <a:r>
              <a:t>2.1%</a:t>
            </a:r>
            <a:br/>
            <a:r>
              <a:t>3.4%</a:t>
            </a:r>
            <a:br/>
            <a:r>
              <a:t>9.6∗∗∗</a:t>
            </a:r>
            <a:br/>
            <a:r>
              <a:t>12.0%</a:t>
            </a:r>
            <a:br/>
            <a:r>
              <a:t>12∗∗∗</a:t>
            </a:r>
            <a:br/>
            <a:r>
              <a:t>0.9%</a:t>
            </a:r>
            <a:br/>
            <a:r>
              <a:t>12.2%</a:t>
            </a:r>
            <a:br/>
            <a:r>
              <a:t>12∗∗∗</a:t>
            </a:r>
            <a:br/>
            <a:r>
              <a:t>7.8%</a:t>
            </a:r>
            <a:br/>
            <a:r>
              <a:t>15∗∗∗</a:t>
            </a:r>
            <a:br/>
            <a:r>
              <a:t>5.0%</a:t>
            </a:r>
            <a:br/>
            <a:r>
              <a:t>8.2%</a:t>
            </a:r>
            <a:br/>
            <a:r>
              <a:t>15∗∗∗</a:t>
            </a:r>
            <a:br/>
            <a:r>
              <a:t>10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10.5%</a:t>
            </a:r>
            <a:br/>
            <a:r>
              <a:t>11∗∗∗</a:t>
            </a:r>
            <a:br/>
            <a:r>
              <a:t>0.7%</a:t>
            </a:r>
            <a:br/>
            <a:r>
              <a:t>10.7%</a:t>
            </a:r>
            <a:br/>
            <a:r>
              <a:t>11∗∗∗</a:t>
            </a:r>
            <a:br/>
            <a:r>
              <a:t>7.7%</a:t>
            </a:r>
            <a:br/>
            <a:r>
              <a:t>15∗∗∗</a:t>
            </a:r>
            <a:br/>
            <a:r>
              <a:t>4.0%</a:t>
            </a:r>
            <a:br/>
            <a:r>
              <a:t>8.0%</a:t>
            </a:r>
            <a:br/>
            <a:r>
              <a:t>15∗∗∗</a:t>
            </a:r>
            <a:br/>
            <a:r>
              <a:t>15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7.5%</a:t>
            </a:r>
            <a:br/>
            <a:r>
              <a:t>8.8∗∗∗</a:t>
            </a:r>
            <a:br/>
            <a:r>
              <a:t>0.5%</a:t>
            </a:r>
            <a:br/>
            <a:r>
              <a:t>7.6%</a:t>
            </a:r>
            <a:br/>
            <a:r>
              <a:t>8.9∗∗∗</a:t>
            </a:r>
            <a:br/>
            <a:r>
              <a:t>8.1%</a:t>
            </a:r>
            <a:br/>
            <a:r>
              <a:t>16∗∗∗</a:t>
            </a:r>
            <a:br/>
            <a:r>
              <a:t>4.2%</a:t>
            </a:r>
            <a:br/>
            <a:r>
              <a:t>8.4%</a:t>
            </a:r>
            <a:br/>
            <a:r>
              <a:t>16∗∗∗</a:t>
            </a:r>
            <a:br/>
            <a:r>
              <a:t>• Time-series regression of 8 asset pricing factors:</a:t>
            </a:r>
            <a:br/>
            <a:r>
              <a:t>Fama-French 5 + momentum, short-term and long-term reversal factors</a:t>
            </a:r>
            <a:br/>
            <a:r>
              <a:t>Pricing errors α, t-statistics tα and R2 of regression</a:t>
            </a:r>
            <a:br/>
            <a:r>
              <a:t>• Mean µ and corresponding t-statistics tµ of arbitrage stratgies</a:t>
            </a:r>
            <a:br/>
            <a:r>
              <a:t>• CNN+Transformer arbitrage is statistically signiﬁcant and not subsumed</a:t>
            </a:r>
            <a:br/>
            <a:r>
              <a:t>by conventional risk factors</a:t>
            </a:r>
            <a:br/>
            <a:r>
              <a:t>• Arbitrage strategies orthogonal to conventional risk factors</a:t>
            </a:r>
            <a:br/>
            <a:r>
              <a:t>• Conventional mean-reversion trading explained by conventional risk factors.</a:t>
            </a:r>
            <a:br/>
            <a:r>
              <a:t>21</a:t>
            </a:r>
            <a:br/>
          </a:p>
        </p:txBody>
      </p:sp>
      <p:pic>
        <p:nvPicPr>
          <p:cNvPr id="3" name="Picture 2" descr="temp_page_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Mean-Variance Objective</a:t>
            </a:r>
            <a:br/>
            <a:r>
              <a:t>CNN+Trans model, mean-variance objective function</a:t>
            </a:r>
            <a:br/>
            <a:r>
              <a:t>Fama-French</a:t>
            </a:r>
            <a:br/>
            <a:r>
              <a:t>PCA</a:t>
            </a:r>
            <a:br/>
            <a:r>
              <a:t>IPCA</a:t>
            </a:r>
            <a:br/>
            <a:r>
              <a:t>K</a:t>
            </a:r>
            <a:br/>
            <a:r>
              <a:t>SR</a:t>
            </a:r>
            <a:br/>
            <a:r>
              <a:t>µ</a:t>
            </a:r>
            <a:br/>
            <a:r>
              <a:t>σ</a:t>
            </a:r>
            <a:br/>
            <a:r>
              <a:t>SR</a:t>
            </a:r>
            <a:br/>
            <a:r>
              <a:t>µ</a:t>
            </a:r>
            <a:br/>
            <a:r>
              <a:t>σ</a:t>
            </a:r>
            <a:br/>
            <a:r>
              <a:t>SR</a:t>
            </a:r>
            <a:br/>
            <a:r>
              <a:t>µ</a:t>
            </a:r>
            <a:br/>
            <a:r>
              <a:t>σ</a:t>
            </a:r>
            <a:br/>
            <a:r>
              <a:t>0</a:t>
            </a:r>
            <a:br/>
            <a:r>
              <a:t>0.83</a:t>
            </a:r>
            <a:br/>
            <a:r>
              <a:t>9.5%</a:t>
            </a:r>
            <a:br/>
            <a:r>
              <a:t>11.4%</a:t>
            </a:r>
            <a:br/>
            <a:r>
              <a:t>0.83</a:t>
            </a:r>
            <a:br/>
            <a:r>
              <a:t>9.5%</a:t>
            </a:r>
            <a:br/>
            <a:r>
              <a:t>11.4%</a:t>
            </a:r>
            <a:br/>
            <a:r>
              <a:t>0.83</a:t>
            </a:r>
            <a:br/>
            <a:r>
              <a:t>9.5%</a:t>
            </a:r>
            <a:br/>
            <a:r>
              <a:t>11.4%</a:t>
            </a:r>
            <a:br/>
            <a:r>
              <a:t>1</a:t>
            </a:r>
            <a:br/>
            <a:r>
              <a:t>3.15</a:t>
            </a:r>
            <a:br/>
            <a:r>
              <a:t>10.5%</a:t>
            </a:r>
            <a:br/>
            <a:r>
              <a:t>3.3%</a:t>
            </a:r>
            <a:br/>
            <a:r>
              <a:t>2.21</a:t>
            </a:r>
            <a:br/>
            <a:r>
              <a:t>27.3%</a:t>
            </a:r>
            <a:br/>
            <a:r>
              <a:t>12.3%</a:t>
            </a:r>
            <a:br/>
            <a:r>
              <a:t>2.83</a:t>
            </a:r>
            <a:br/>
            <a:r>
              <a:t>15.9%</a:t>
            </a:r>
            <a:br/>
            <a:r>
              <a:t>5.6%</a:t>
            </a:r>
            <a:br/>
            <a:r>
              <a:t>3</a:t>
            </a:r>
            <a:br/>
            <a:r>
              <a:t>2.95</a:t>
            </a:r>
            <a:br/>
            <a:r>
              <a:t>7.8%</a:t>
            </a:r>
            <a:br/>
            <a:r>
              <a:t>2.6%</a:t>
            </a:r>
            <a:br/>
            <a:r>
              <a:t>2.38</a:t>
            </a:r>
            <a:br/>
            <a:r>
              <a:t>22.6%</a:t>
            </a:r>
            <a:br/>
            <a:r>
              <a:t>9.5%</a:t>
            </a:r>
            <a:br/>
            <a:r>
              <a:t>3.13</a:t>
            </a:r>
            <a:br/>
            <a:r>
              <a:t>17.9%</a:t>
            </a:r>
            <a:br/>
            <a:r>
              <a:t>5.7%</a:t>
            </a:r>
            <a:br/>
            <a:r>
              <a:t>5</a:t>
            </a:r>
            <a:br/>
            <a:r>
              <a:t>3.03</a:t>
            </a:r>
            <a:br/>
            <a:r>
              <a:t>5.9%</a:t>
            </a:r>
            <a:br/>
            <a:r>
              <a:t>2.0%</a:t>
            </a:r>
            <a:br/>
            <a:r>
              <a:t>2.75</a:t>
            </a:r>
            <a:br/>
            <a:r>
              <a:t>19.6%</a:t>
            </a:r>
            <a:br/>
            <a:r>
              <a:t>7.1%</a:t>
            </a:r>
            <a:br/>
            <a:r>
              <a:t>3.21</a:t>
            </a:r>
            <a:br/>
            <a:r>
              <a:t>18.2%</a:t>
            </a:r>
            <a:br/>
            <a:r>
              <a:t>5.7%</a:t>
            </a:r>
            <a:br/>
            <a:r>
              <a:t>8</a:t>
            </a:r>
            <a:br/>
            <a:r>
              <a:t>2.96</a:t>
            </a:r>
            <a:br/>
            <a:r>
              <a:t>4.2%</a:t>
            </a:r>
            <a:br/>
            <a:r>
              <a:t>1.4%</a:t>
            </a:r>
            <a:br/>
            <a:r>
              <a:t>2.68</a:t>
            </a:r>
            <a:br/>
            <a:r>
              <a:t>16.6%</a:t>
            </a:r>
            <a:br/>
            <a:r>
              <a:t>6.2%</a:t>
            </a:r>
            <a:br/>
            <a:r>
              <a:t>3.18</a:t>
            </a:r>
            <a:br/>
            <a:r>
              <a:t>17.0%</a:t>
            </a:r>
            <a:br/>
            <a:r>
              <a:t>5.4%</a:t>
            </a:r>
            <a:br/>
            <a:r>
              <a:t>10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2.67</a:t>
            </a:r>
            <a:br/>
            <a:r>
              <a:t>15.3%</a:t>
            </a:r>
            <a:br/>
            <a:r>
              <a:t>5.7%</a:t>
            </a:r>
            <a:br/>
            <a:r>
              <a:t>3.21</a:t>
            </a:r>
            <a:br/>
            <a:r>
              <a:t>16.6%</a:t>
            </a:r>
            <a:br/>
            <a:r>
              <a:t>5.2%</a:t>
            </a:r>
            <a:br/>
            <a:r>
              <a:t>15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2.20</a:t>
            </a:r>
            <a:br/>
            <a:r>
              <a:t>8.7%</a:t>
            </a:r>
            <a:br/>
            <a:r>
              <a:t>4.0%</a:t>
            </a:r>
            <a:br/>
            <a:r>
              <a:t>3.34</a:t>
            </a:r>
            <a:br/>
            <a:r>
              <a:t>16.3%</a:t>
            </a:r>
            <a:br/>
            <a:r>
              <a:t>4.9%</a:t>
            </a:r>
            <a:br/>
            <a:r>
              <a:t>Alternative mean-variance objective function:</a:t>
            </a:r>
            <a:br/>
            <a:r>
              <a:t>max</a:t>
            </a:r>
            <a:br/>
            <a:r>
              <a:t>wϵ∈W ,θ∈Θ E[w R</a:t>
            </a:r>
            <a:br/>
            <a:r>
              <a:t>t−1</a:t>
            </a:r>
            <a:br/>
            <a:r>
              <a:t>⊤Rt] − γVar(w R</a:t>
            </a:r>
            <a:br/>
            <a:r>
              <a:t>t−1</a:t>
            </a:r>
            <a:br/>
            <a:r>
              <a:t>⊤Rt)</a:t>
            </a:r>
            <a:br/>
            <a:r>
              <a:t>s.t.</a:t>
            </a:r>
            <a:br/>
            <a:r>
              <a:t>w R</a:t>
            </a:r>
            <a:br/>
            <a:r>
              <a:t>t−1 =</a:t>
            </a:r>
            <a:br/>
            <a:r>
              <a:t>w ϵ</a:t>
            </a:r>
            <a:br/>
            <a:r>
              <a:t>t−1</a:t>
            </a:r>
            <a:br/>
            <a:r>
              <a:t>⊤Φt−1</a:t>
            </a:r>
            <a:br/>
            <a:r>
              <a:t>∥w ϵ</a:t>
            </a:r>
            <a:br/>
            <a:r>
              <a:t>t−1</a:t>
            </a:r>
            <a:br/>
            <a:r>
              <a:t>⊤Φt−1∥1</a:t>
            </a:r>
            <a:br/>
            <a:r>
              <a:t>and</a:t>
            </a:r>
            <a:br/>
            <a:r>
              <a:t>w ϵ</a:t>
            </a:r>
            <a:br/>
            <a:r>
              <a:t>t−1 = w ϵ(θ(ϵL</a:t>
            </a:r>
            <a:br/>
            <a:r>
              <a:t>t−1)).</a:t>
            </a:r>
            <a:br/>
            <a:r>
              <a:t>• Increase mean return while maintaining leverage constraint of ∥w R</a:t>
            </a:r>
            <a:br/>
            <a:r>
              <a:t>t−1∥ = 1</a:t>
            </a:r>
            <a:br/>
            <a:r>
              <a:t>• Here we set risk aversion to γ = 1</a:t>
            </a:r>
            <a:br/>
            <a:r>
              <a:t>• Annual returns up to 20% while volatility is only half of market.</a:t>
            </a:r>
            <a:br/>
            <a:r>
              <a:t>• Slightly lower Sharpe ratios</a:t>
            </a:r>
            <a:br/>
            <a:r>
              <a:t>22</a:t>
            </a:r>
            <a:br/>
          </a:p>
        </p:txBody>
      </p:sp>
      <p:pic>
        <p:nvPicPr>
          <p:cNvPr id="3" name="Picture 2" descr="temp_page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Additional Results</a:t>
            </a:r>
            <a:br/>
            <a:r>
              <a:t>Stability over time:</a:t>
            </a:r>
            <a:br/>
            <a:r>
              <a:t>• Results are robust to length of local rolling window</a:t>
            </a:r>
            <a:br/>
            <a:r>
              <a:t>Essentially identical results for L = 60 rolling lockback window</a:t>
            </a:r>
            <a:br/>
            <a:r>
              <a:t>• Constant signal and allocation function capture most arbitrage information</a:t>
            </a:r>
            <a:br/>
            <a:r>
              <a:t>30% decrease of performance for constant model (Ttrain = 4 or 8 years)</a:t>
            </a:r>
            <a:br/>
            <a:r>
              <a:t>Robustness to tuning parameters:</a:t>
            </a:r>
            <a:br/>
            <a:r>
              <a:t>• Results very robust to all tuning parameters</a:t>
            </a:r>
            <a:br/>
            <a:r>
              <a:t>• General structure of the problem important, but not number of layers, etc.</a:t>
            </a:r>
            <a:br/>
            <a:r>
              <a:t>Dependency between strategies:</a:t>
            </a:r>
            <a:br/>
            <a:r>
              <a:t>• Between diﬀerent factor models only weakly correlated (0.2 to 0.45)</a:t>
            </a:r>
            <a:br/>
            <a:r>
              <a:t>• Within factor family model high correlation (0.4 to 0.85)</a:t>
            </a:r>
            <a:br/>
            <a:r>
              <a:t>Unconditional means without allocation:</a:t>
            </a:r>
            <a:br/>
            <a:r>
              <a:t>• Equally weighted residuals have mean returns &lt; 1%</a:t>
            </a:r>
            <a:br/>
            <a:r>
              <a:t>• Need to apply signal and trading policy to residuals for proﬁtable trading</a:t>
            </a:r>
            <a:br/>
            <a:r>
              <a:t>Need for time-series signal function:</a:t>
            </a:r>
            <a:br/>
            <a:r>
              <a:t>• FFN applied directly to residuals without time-series model much worse</a:t>
            </a:r>
            <a:br/>
            <a:r>
              <a:t>• FFN cannot learn complex dependencies with limited data</a:t>
            </a:r>
            <a:br/>
            <a:r>
              <a:t>23</a:t>
            </a:r>
            <a:br/>
          </a:p>
        </p:txBody>
      </p:sp>
      <p:pic>
        <p:nvPicPr>
          <p:cNvPr id="3" name="Picture 2" descr="temp_page_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Structure of Arbitrage</a:t>
            </a:r>
            <a:br/>
          </a:p>
        </p:txBody>
      </p:sp>
      <p:pic>
        <p:nvPicPr>
          <p:cNvPr id="3" name="Picture 2" descr="temp_page_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Structure of Arbitrage</a:t>
            </a:r>
            <a:br/>
            <a:r>
              <a:t>Arbitrage “factors”:</a:t>
            </a:r>
            <a:br/>
            <a:r>
              <a:t>• Transformer provides 4 global pattern “factors”: fast reversal, early</a:t>
            </a:r>
            <a:br/>
            <a:r>
              <a:t>momentum, low-frequency downturn, low frequency momentum</a:t>
            </a:r>
            <a:br/>
            <a:r>
              <a:t>• Asymmetric response of Transformer:</a:t>
            </a:r>
            <a:br/>
            <a:r>
              <a:t>act swiftly during downtrends, stay cautious during uptrends</a:t>
            </a:r>
            <a:br/>
            <a:r>
              <a:t>Which days and patterns matter?:</a:t>
            </a:r>
            <a:br/>
            <a:r>
              <a:t>• Most important basic patterns are smooth trends or local curvature.</a:t>
            </a:r>
            <a:br/>
            <a:r>
              <a:t>• All previous days matter, but on average the most recent 14 days get more</a:t>
            </a:r>
            <a:br/>
            <a:r>
              <a:t>attention for trading decisions.</a:t>
            </a:r>
            <a:br/>
            <a:r>
              <a:t>Complexity of arbitrage:</a:t>
            </a:r>
            <a:br/>
            <a:r>
              <a:t>• Simple long-short residual reversal strategies perform substantially lower</a:t>
            </a:r>
            <a:br/>
            <a:r>
              <a:t>• Successful arbitrage trading is more complex than simple reversal patterns.</a:t>
            </a:r>
            <a:br/>
            <a:r>
              <a:t>Diversiﬁcation and sparse signals:</a:t>
            </a:r>
            <a:br/>
            <a:r>
              <a:t>• Arbitrage portfolios are well-diversiﬁed</a:t>
            </a:r>
            <a:br/>
            <a:r>
              <a:t>• Large fraction of proﬁtability can be achieved with a sparse set of assets.</a:t>
            </a:r>
            <a:br/>
            <a:r>
              <a:t>• Arbitrage trading policy does not target speciﬁc industries</a:t>
            </a:r>
            <a:br/>
            <a:r>
              <a:t>24</a:t>
            </a:r>
            <a:br/>
          </a:p>
        </p:txBody>
      </p:sp>
      <p:pic>
        <p:nvPicPr>
          <p:cNvPr id="3" name="Picture 2" descr="temp_page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Trading Frictions and Transaction Costs</a:t>
            </a:r>
            <a:br/>
            <a:r>
              <a:t>IPCA factor model</a:t>
            </a:r>
            <a:br/>
            <a:r>
              <a:t>Sharpe ratio</a:t>
            </a:r>
            <a:br/>
            <a:r>
              <a:t>Mean-variance</a:t>
            </a:r>
            <a:br/>
            <a:r>
              <a:t>K</a:t>
            </a:r>
            <a:br/>
            <a:r>
              <a:t>SR</a:t>
            </a:r>
            <a:br/>
            <a:r>
              <a:t>µ</a:t>
            </a:r>
            <a:br/>
            <a:r>
              <a:t>σ</a:t>
            </a:r>
            <a:br/>
            <a:r>
              <a:t>SR</a:t>
            </a:r>
            <a:br/>
            <a:r>
              <a:t>µ</a:t>
            </a:r>
            <a:br/>
            <a:r>
              <a:t>σ</a:t>
            </a:r>
            <a:br/>
            <a:r>
              <a:t>0</a:t>
            </a:r>
            <a:br/>
            <a:r>
              <a:t>0.52</a:t>
            </a:r>
            <a:br/>
            <a:r>
              <a:t>8.5%</a:t>
            </a:r>
            <a:br/>
            <a:r>
              <a:t>16.3%</a:t>
            </a:r>
            <a:br/>
            <a:r>
              <a:t>0.22</a:t>
            </a:r>
            <a:br/>
            <a:r>
              <a:t>2.6%</a:t>
            </a:r>
            <a:br/>
            <a:r>
              <a:t>11.9%</a:t>
            </a:r>
            <a:br/>
            <a:r>
              <a:t>1</a:t>
            </a:r>
            <a:br/>
            <a:r>
              <a:t>0.85</a:t>
            </a:r>
            <a:br/>
            <a:r>
              <a:t>5.9%</a:t>
            </a:r>
            <a:br/>
            <a:r>
              <a:t>6.9%</a:t>
            </a:r>
            <a:br/>
            <a:r>
              <a:t>0.86</a:t>
            </a:r>
            <a:br/>
            <a:r>
              <a:t>5.5%</a:t>
            </a:r>
            <a:br/>
            <a:r>
              <a:t>6.4%</a:t>
            </a:r>
            <a:br/>
            <a:r>
              <a:t>3</a:t>
            </a:r>
            <a:br/>
            <a:r>
              <a:t>1.24</a:t>
            </a:r>
            <a:br/>
            <a:r>
              <a:t>6.6%</a:t>
            </a:r>
            <a:br/>
            <a:r>
              <a:t>5.4%</a:t>
            </a:r>
            <a:br/>
            <a:r>
              <a:t>1.16</a:t>
            </a:r>
            <a:br/>
            <a:r>
              <a:t>6.9%</a:t>
            </a:r>
            <a:br/>
            <a:r>
              <a:t>5.9%</a:t>
            </a:r>
            <a:br/>
            <a:r>
              <a:t>5</a:t>
            </a:r>
            <a:br/>
            <a:r>
              <a:t>1.11</a:t>
            </a:r>
            <a:br/>
            <a:r>
              <a:t>5.5%</a:t>
            </a:r>
            <a:br/>
            <a:r>
              <a:t>5.0%</a:t>
            </a:r>
            <a:br/>
            <a:r>
              <a:t>1.02</a:t>
            </a:r>
            <a:br/>
            <a:r>
              <a:t>5.3%</a:t>
            </a:r>
            <a:br/>
            <a:r>
              <a:t>5.3%</a:t>
            </a:r>
            <a:br/>
            <a:r>
              <a:t>10</a:t>
            </a:r>
            <a:br/>
            <a:r>
              <a:t>0.98</a:t>
            </a:r>
            <a:br/>
            <a:r>
              <a:t>5.1%</a:t>
            </a:r>
            <a:br/>
            <a:r>
              <a:t>5.2%</a:t>
            </a:r>
            <a:br/>
            <a:r>
              <a:t>1.04</a:t>
            </a:r>
            <a:br/>
            <a:r>
              <a:t>5.4%</a:t>
            </a:r>
            <a:br/>
            <a:r>
              <a:t>5.2%</a:t>
            </a:r>
            <a:br/>
            <a:r>
              <a:t>15</a:t>
            </a:r>
            <a:br/>
            <a:r>
              <a:t>0.94</a:t>
            </a:r>
            <a:br/>
            <a:r>
              <a:t>4.8%</a:t>
            </a:r>
            <a:br/>
            <a:r>
              <a:t>5.1%</a:t>
            </a:r>
            <a:br/>
            <a:r>
              <a:t>1.02</a:t>
            </a:r>
            <a:br/>
            <a:r>
              <a:t>5.1%</a:t>
            </a:r>
            <a:br/>
            <a:r>
              <a:t>5.0%</a:t>
            </a:r>
            <a:br/>
            <a:r>
              <a:t>• Include trading costs for high turnover and large short-selling positions:</a:t>
            </a:r>
            <a:br/>
            <a:r>
              <a:t>cost(w R</a:t>
            </a:r>
            <a:br/>
            <a:r>
              <a:t>t−1, w R</a:t>
            </a:r>
            <a:br/>
            <a:r>
              <a:t>t−2) = 0.0005∥w R</a:t>
            </a:r>
            <a:br/>
            <a:r>
              <a:t>t−1 − w R</a:t>
            </a:r>
            <a:br/>
            <a:r>
              <a:t>t−2∥L1 + 0.0001∥ min(w R</a:t>
            </a:r>
            <a:br/>
            <a:r>
              <a:t>t−1, 0)∥L1</a:t>
            </a:r>
            <a:br/>
            <a:r>
              <a:t>5 basis points per transaction and 1 basis point per short position</a:t>
            </a:r>
            <a:br/>
            <a:r>
              <a:t>• No market impact as we only trade in the largest most liquid stocks</a:t>
            </a:r>
            <a:br/>
            <a:r>
              <a:t>• Lower bound on proﬁtability: less turnover with sparse factors, etc.</a:t>
            </a:r>
            <a:br/>
            <a:r>
              <a:t>⇒ Arbitrage trading retains economic signiﬁcance in presence of trading costs</a:t>
            </a:r>
            <a:br/>
            <a:r>
              <a:t>25</a:t>
            </a:r>
            <a:br/>
          </a:p>
        </p:txBody>
      </p:sp>
      <p:pic>
        <p:nvPicPr>
          <p:cNvPr id="3" name="Picture 2" descr="temp_page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Contribution: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Fundamental Problem</a:t>
            </a:r>
            <a:br/>
            <a:r>
              <a:t>Research questions:</a:t>
            </a:r>
            <a:br/>
            <a:r>
              <a:t>1. How much realistic arbitrage is in the U.S. equity markets?</a:t>
            </a:r>
            <a:br/>
            <a:r>
              <a:t>2. What is the structure of statistical arbitrage?</a:t>
            </a:r>
            <a:br/>
            <a:r>
              <a:t>Key elements of statistical arbitrage:</a:t>
            </a:r>
            <a:br/>
            <a:r>
              <a:t>1. Arbitrage portfolios: How to generate long-short portfolios of similar assets?</a:t>
            </a:r>
            <a:br/>
            <a:r>
              <a:t>2. Arbitrage signal: What are time-series patterns for temporary price deviations?</a:t>
            </a:r>
            <a:br/>
            <a:r>
              <a:t>3. Arbitrage allocation: How to trade given the arbitrage signal?</a:t>
            </a:r>
            <a:br/>
            <a:r>
              <a:t>Challenges:</a:t>
            </a:r>
            <a:br/>
            <a:r>
              <a:t>1. Large number of assets with unknown similarities</a:t>
            </a:r>
            <a:br/>
            <a:r>
              <a:t>2. Complex time-series patterns in price deviations</a:t>
            </a:r>
            <a:br/>
            <a:r>
              <a:t>3. Optimal trading rules are complicated and depend on trading objective</a:t>
            </a:r>
            <a:br/>
            <a:r>
              <a:t>Can machine learning help?</a:t>
            </a:r>
            <a:br/>
            <a:r>
              <a:t>• Machine learning methods very ﬂexible and deal with big data, but ...</a:t>
            </a:r>
            <a:br/>
            <a:r>
              <a:t>• Important to set up the estimation problem correctly: Not a prediction problem!</a:t>
            </a:r>
            <a:br/>
            <a:r>
              <a:t>• We use a trading objective function on residuals of asset pricing models</a:t>
            </a:r>
            <a:br/>
            <a:r>
              <a:t>3</a:t>
            </a:r>
            <a:br/>
          </a:p>
        </p:txBody>
      </p:sp>
      <p:pic>
        <p:nvPicPr>
          <p:cNvPr id="5" name="Picture 4" descr="temp_pag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Turnover and Short Selling</a:t>
            </a:r>
            <a:br/>
            <a:r>
              <a:t>Turnover with and without trading friction objective:</a:t>
            </a:r>
            <a:br/>
            <a:r>
              <a:t>(a) No Trading Friction Objective</a:t>
            </a:r>
            <a:br/>
            <a:r>
              <a:t>(b) With Trading Friction Objective</a:t>
            </a:r>
            <a:br/>
            <a:r>
              <a:t>Proportion of short allocation weights:</a:t>
            </a:r>
            <a:br/>
            <a:r>
              <a:t>(a) No Trading Friction Objective</a:t>
            </a:r>
            <a:br/>
            <a:r>
              <a:t>(b) With Trading Friction Objective</a:t>
            </a:r>
            <a:br/>
            <a:r>
              <a:t>⇒ The eﬀect of trading frictions is time-varying and our model can exploit particularly</a:t>
            </a:r>
            <a:br/>
            <a:r>
              <a:t>proﬁtable arbitrage time periods by increasing trading and short positions.</a:t>
            </a:r>
            <a:br/>
            <a:r>
              <a:t>26</a:t>
            </a:r>
            <a:br/>
          </a:p>
        </p:txBody>
      </p:sp>
      <p:pic>
        <p:nvPicPr>
          <p:cNvPr id="3" name="Picture 2" descr="temp_page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Persistence of Arbitrage</a:t>
            </a:r>
            <a:br/>
            <a:r>
              <a:t>(a) Sharpe ratio</a:t>
            </a:r>
            <a:br/>
            <a:r>
              <a:t>(b) Mean Return</a:t>
            </a:r>
            <a:br/>
            <a:r>
              <a:t>(c) Volatility</a:t>
            </a:r>
            <a:br/>
            <a:r>
              <a:t>Performance for longer holding periods (Overlapping returns for B days)</a:t>
            </a:r>
            <a:br/>
            <a:r>
              <a:t>• Baseline model CNN+Trans with IPCA-5 residuals.</a:t>
            </a:r>
            <a:br/>
            <a:r>
              <a:t>• Holding for B trading days with 1-day or B trading objective.</a:t>
            </a:r>
            <a:br/>
            <a:r>
              <a:t>• SR half-life is around B = 7 trading days: arbitrageurs correct prices</a:t>
            </a:r>
            <a:br/>
            <a:r>
              <a:t>• Large fraction of arbitrage persistent: SR = 1 after 1 month</a:t>
            </a:r>
            <a:br/>
            <a:r>
              <a:t>Possible explanations: limited capacity or strategic trading of arbitrageurs,</a:t>
            </a:r>
            <a:br/>
            <a:r>
              <a:t>slow expectation adjustments of noise traders</a:t>
            </a:r>
            <a:br/>
            <a:r>
              <a:t>• Similar results for non-overlapping longer holding periods</a:t>
            </a:r>
            <a:br/>
            <a:r>
              <a:t>• B-day trading objective exploits diversiﬁcation of overlapping strategies</a:t>
            </a:r>
            <a:br/>
            <a:r>
              <a:t>27</a:t>
            </a:r>
            <a:br/>
          </a:p>
        </p:txBody>
      </p:sp>
      <p:pic>
        <p:nvPicPr>
          <p:cNvPr id="3" name="Picture 2" descr="temp_page_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Conclusion</a:t>
            </a:r>
            <a:br/>
          </a:p>
        </p:txBody>
      </p:sp>
      <p:pic>
        <p:nvPicPr>
          <p:cNvPr id="3" name="Picture 2" descr="temp_page_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Conclusion</a:t>
            </a:r>
            <a:br/>
            <a:r>
              <a:t>Methodology:</a:t>
            </a:r>
            <a:br/>
            <a:r>
              <a:t>• Unifying conceptual framework to compare diﬀerent approaches:</a:t>
            </a:r>
            <a:br/>
            <a:r>
              <a:t>(1) portfolio generation, (2) signal extraction, (3) allocation decision</a:t>
            </a:r>
            <a:br/>
            <a:r>
              <a:t>• Novel deep learning statistical arbitrage:</a:t>
            </a:r>
            <a:br/>
            <a:r>
              <a:t>1. Conditional latent factors to generate arbitrage portfolios</a:t>
            </a:r>
            <a:br/>
            <a:r>
              <a:t>2. CNN+Transformer signal: global dependency pattern with local ﬁlters</a:t>
            </a:r>
            <a:br/>
            <a:r>
              <a:t>3. FFN allocation and global trading objective for estimation</a:t>
            </a:r>
            <a:br/>
            <a:r>
              <a:t>Empirical results:</a:t>
            </a:r>
            <a:br/>
            <a:r>
              <a:t>• Comprehensive out-of-sample study on U.S. equities</a:t>
            </a:r>
            <a:br/>
            <a:r>
              <a:t>• CNN+Transformer substantially outperforms benchmark approaches</a:t>
            </a:r>
            <a:br/>
            <a:r>
              <a:t>• Unspanned by conventional risk factors</a:t>
            </a:r>
            <a:br/>
            <a:r>
              <a:t>• Survives realistic transaction and holding costs</a:t>
            </a:r>
            <a:br/>
            <a:r>
              <a:t>• Persistence in arbitrage signals</a:t>
            </a:r>
            <a:br/>
            <a:r>
              <a:t>• Insights into trading policies: asymmetric trend and reversion patterns</a:t>
            </a:r>
            <a:br/>
            <a:r>
              <a:t>• Trading signal extraction is the most challenging and separating element</a:t>
            </a:r>
            <a:br/>
            <a:r>
              <a:t>• High compensation for arbitrageurs to enforce the law of one price</a:t>
            </a:r>
            <a:br/>
            <a:r>
              <a:t>28</a:t>
            </a:r>
            <a:br/>
          </a:p>
        </p:txBody>
      </p:sp>
      <p:pic>
        <p:nvPicPr>
          <p:cNvPr id="3" name="Picture 2" descr="temp_page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Estimated Structure: Dissecting the</a:t>
            </a:r>
            <a:br/>
            <a:r>
              <a:t>CNN+Transformer Model with IPCA-5</a:t>
            </a:r>
            <a:br/>
          </a:p>
        </p:txBody>
      </p:sp>
      <p:pic>
        <p:nvPicPr>
          <p:cNvPr id="3" name="Picture 2" descr="temp_page_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Examples of Allocation and Returns of CNN+Transformer Strategy</a:t>
            </a:r>
            <a:br/>
            <a:r>
              <a:t>(a) Example 1: Mean-reversion</a:t>
            </a:r>
            <a:br/>
            <a:r>
              <a:t>(b) Example 2: Trend</a:t>
            </a:r>
            <a:br/>
            <a:r>
              <a:t>Sample of representative residuals with out-of-sample arbitrage trading</a:t>
            </a:r>
            <a:br/>
            <a:r>
              <a:t>• Positive allocations for positive changes and vice-a-versa</a:t>
            </a:r>
            <a:br/>
            <a:r>
              <a:t>• CNN detects global and local trend and reversion patterns</a:t>
            </a:r>
            <a:br/>
            <a:r>
              <a:t>29</a:t>
            </a:r>
            <a:br/>
          </a:p>
        </p:txBody>
      </p:sp>
      <p:pic>
        <p:nvPicPr>
          <p:cNvPr id="3" name="Picture 2" descr="temp_page_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CNN: Local Basic Patterns</a:t>
            </a:r>
            <a:br/>
            <a:r>
              <a:t>(a) Basic pattern 1</a:t>
            </a:r>
            <a:br/>
            <a:r>
              <a:t>(b) Basic pattern 2</a:t>
            </a:r>
            <a:br/>
            <a:r>
              <a:t>(c) Basic pattern 3</a:t>
            </a:r>
            <a:br/>
            <a:r>
              <a:t>(d) Basic pattern 4</a:t>
            </a:r>
            <a:br/>
            <a:r>
              <a:t>(e) Basic pattern 5</a:t>
            </a:r>
            <a:br/>
            <a:r>
              <a:t>(f) Basic pattern 6</a:t>
            </a:r>
            <a:br/>
            <a:r>
              <a:t>(g) Basic pattern 7</a:t>
            </a:r>
            <a:br/>
            <a:r>
              <a:t>(h) Basic pattern 8</a:t>
            </a:r>
            <a:br/>
            <a:r>
              <a:t>Local ﬁlters estimated by CNN to capture relative local patterns</a:t>
            </a:r>
            <a:br/>
            <a:r>
              <a:t>• Basic patterns are “building blocks” for the global patterns</a:t>
            </a:r>
            <a:br/>
            <a:r>
              <a:t>• Visualizations of non-linear 3-dimensional local ﬁlters into orthogonal</a:t>
            </a:r>
            <a:br/>
            <a:r>
              <a:t>two-dimensional local linear ﬁlters</a:t>
            </a:r>
            <a:br/>
            <a:r>
              <a:t>• Suﬃcient to construct any smooth trend and mean-reversion patterns.</a:t>
            </a:r>
            <a:br/>
            <a:r>
              <a:t>30</a:t>
            </a:r>
            <a:br/>
          </a:p>
        </p:txBody>
      </p:sp>
      <p:pic>
        <p:nvPicPr>
          <p:cNvPr id="3" name="Picture 2" descr="temp_page_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Example Attention Weights for Sinusoidal Residual Inputs</a:t>
            </a:r>
            <a:br/>
            <a:r>
              <a:t>(a) Input residual and attention head weights for xl = sin</a:t>
            </a:r>
            <a:br/>
            <a:r>
              <a:t>�</a:t>
            </a:r>
            <a:br/>
            <a:r>
              <a:t>2π l</a:t>
            </a:r>
            <a:br/>
            <a:r>
              <a:t>30</a:t>
            </a:r>
            <a:br/>
            <a:r>
              <a:t>�</a:t>
            </a:r>
            <a:br/>
            <a:r>
              <a:t>(b) Input residual and attention head weights for for xl = sin</a:t>
            </a:r>
            <a:br/>
            <a:r>
              <a:t>�</a:t>
            </a:r>
            <a:br/>
            <a:r>
              <a:t>2π l+15</a:t>
            </a:r>
            <a:br/>
            <a:r>
              <a:t>30</a:t>
            </a:r>
            <a:br/>
            <a:r>
              <a:t>�</a:t>
            </a:r>
            <a:br/>
            <a:r>
              <a:t>• Attention head weight 4: negative reversal factor</a:t>
            </a:r>
            <a:br/>
            <a:r>
              <a:t>• Attention head weight 3: early reversal factor</a:t>
            </a:r>
            <a:br/>
            <a:r>
              <a:t>• Attention head weight 1: low-frequency downturn factor</a:t>
            </a:r>
            <a:br/>
            <a:r>
              <a:t>31</a:t>
            </a:r>
            <a:br/>
          </a:p>
        </p:txBody>
      </p:sp>
      <p:pic>
        <p:nvPicPr>
          <p:cNvPr id="3" name="Picture 2" descr="temp_page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CNN+Transformer Model Structure for Representative Residual</a:t>
            </a:r>
            <a:br/>
            <a:r>
              <a:t>(a) Cumulative residual</a:t>
            </a:r>
            <a:br/>
            <a:r>
              <a:t>(b) Attention weights per head</a:t>
            </a:r>
            <a:br/>
            <a:r>
              <a:t>(c) Average attention weights</a:t>
            </a:r>
            <a:br/>
            <a:r>
              <a:t>(d) 1st CNN activation</a:t>
            </a:r>
            <a:br/>
            <a:r>
              <a:t>(e) 2nd CNN activation</a:t>
            </a:r>
            <a:br/>
            <a:r>
              <a:t>(f) 3rd CNN activation</a:t>
            </a:r>
            <a:br/>
            <a:r>
              <a:t>(g) 4th CNN activation</a:t>
            </a:r>
            <a:br/>
            <a:r>
              <a:t>(h) 5th CNN activation</a:t>
            </a:r>
            <a:br/>
            <a:r>
              <a:t>(i) 6th CNN activation</a:t>
            </a:r>
            <a:br/>
            <a:r>
              <a:t>(j) 7th CNN activation</a:t>
            </a:r>
            <a:br/>
            <a:r>
              <a:t>(k) 8th CNN activation</a:t>
            </a:r>
            <a:br/>
            <a:r>
              <a:t>32</a:t>
            </a:r>
            <a:br/>
          </a:p>
        </p:txBody>
      </p:sp>
      <p:pic>
        <p:nvPicPr>
          <p:cNvPr id="3" name="Picture 2" descr="temp_page_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CNN+Transformer Model Structure for Representative Residual Over Time</a:t>
            </a:r>
            <a:br/>
            <a:r>
              <a:t>(a) Cumulative residuals</a:t>
            </a:r>
            <a:br/>
            <a:r>
              <a:t>(b) Average attention weights</a:t>
            </a:r>
            <a:br/>
            <a:r>
              <a:t>(c) Allocation weights</a:t>
            </a:r>
            <a:br/>
            <a:r>
              <a:t>(d) Attention weights for</a:t>
            </a:r>
            <a:br/>
            <a:r>
              <a:t>head 1</a:t>
            </a:r>
            <a:br/>
            <a:r>
              <a:t>(e) Attention weights for</a:t>
            </a:r>
            <a:br/>
            <a:r>
              <a:t>head 2</a:t>
            </a:r>
            <a:br/>
            <a:r>
              <a:t>(f) Attention weights for</a:t>
            </a:r>
            <a:br/>
            <a:r>
              <a:t>head 3</a:t>
            </a:r>
            <a:br/>
            <a:r>
              <a:t>(g) Attention weights for</a:t>
            </a:r>
            <a:br/>
            <a:r>
              <a:t>head 4</a:t>
            </a:r>
            <a:br/>
            <a:r>
              <a:t>• Attention head weights 4 highest for down-times in 2009, 2014, middle 2016.</a:t>
            </a:r>
            <a:br/>
            <a:r>
              <a:t>Focuses uniformly on last 10 days in 30-day window</a:t>
            </a:r>
            <a:br/>
            <a:r>
              <a:t>• Attention head weights 3 highest for up-patterns in 2007, 2010, 2012.</a:t>
            </a:r>
            <a:br/>
            <a:r>
              <a:t>Focuses uniformly on ﬁrst 20 days in 30-day window</a:t>
            </a:r>
            <a:br/>
            <a:r>
              <a:t>• Asymmetric response of Transformer:</a:t>
            </a:r>
            <a:br/>
            <a:r>
              <a:t>act swiftly during downtrends, stay cautious during uptrends</a:t>
            </a:r>
            <a:br/>
            <a:r>
              <a:t>33</a:t>
            </a:r>
            <a:br/>
          </a:p>
        </p:txBody>
      </p:sp>
      <p:pic>
        <p:nvPicPr>
          <p:cNvPr id="3" name="Picture 2" descr="temp_page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Contribution: Empirical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Contribution: Methodology</a:t>
            </a:r>
            <a:br/>
            <a:r>
              <a:t>Novel conceptual framework:</a:t>
            </a:r>
            <a:br/>
            <a:r>
              <a:t>• Provide uniﬁed framework to compare diﬀerent statistical arbitrage methods:</a:t>
            </a:r>
            <a:br/>
            <a:r>
              <a:t>(1) portfolio generation, (2) signal extraction, (3) allocation decision</a:t>
            </a:r>
            <a:br/>
            <a:r>
              <a:t>• Study each component and compare with conventional models</a:t>
            </a:r>
            <a:br/>
            <a:r>
              <a:t>Our novel method: Deep learning statistical arbitrage</a:t>
            </a:r>
            <a:br/>
            <a:r>
              <a:t>1. Statistical factor model including characteristics to get arbitrage portfolios</a:t>
            </a:r>
            <a:br/>
            <a:r>
              <a:t>2. Convolutional neural network + Transformer to extract arbitrage signal:</a:t>
            </a:r>
            <a:br/>
            <a:r>
              <a:t>Flexible data driven time-series ﬁlter to learn complex time-series patterns</a:t>
            </a:r>
            <a:br/>
            <a:r>
              <a:t>3. Neural network to map signals into allocations:</a:t>
            </a:r>
            <a:br/>
            <a:r>
              <a:t>Generalization of conventional “optimal stopping rules” for investment.</a:t>
            </a:r>
            <a:br/>
            <a:r>
              <a:t>⇒ We integrate and optimize them for global economic objective:</a:t>
            </a:r>
            <a:br/>
            <a:r>
              <a:t>Maximize risk-adjusted return under constraints.</a:t>
            </a:r>
            <a:br/>
            <a:r>
              <a:t>⇒ Most advanced AI for NLP for time-series pattern detection</a:t>
            </a:r>
            <a:br/>
            <a:r>
              <a:t>4</a:t>
            </a:r>
            <a:br/>
          </a:p>
        </p:txBody>
      </p:sp>
      <p:pic>
        <p:nvPicPr>
          <p:cNvPr id="5" name="Picture 4" descr="temp_page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Variable Importance for Allocation Weight</a:t>
            </a:r>
            <a:br/>
            <a:r>
              <a:t>(a) Importance of Local Basic Patterns</a:t>
            </a:r>
            <a:br/>
            <a:r>
              <a:t>(b) Importance of Residual Days</a:t>
            </a:r>
            <a:br/>
            <a:r>
              <a:t>• Measure importance with average absolute gradient of allocation weight</a:t>
            </a:r>
            <a:br/>
            <a:r>
              <a:t>• Most important basic patterns are trends or local curvature.</a:t>
            </a:r>
            <a:br/>
            <a:r>
              <a:t>Flat basic pattern 2 is negligible.</a:t>
            </a:r>
            <a:br/>
            <a:r>
              <a:t>• All previous days matter, but on average the most recent 14 days get more</a:t>
            </a:r>
            <a:br/>
            <a:r>
              <a:t>attention for trading decisions.</a:t>
            </a:r>
            <a:br/>
            <a:r>
              <a:t>34</a:t>
            </a:r>
            <a:br/>
          </a:p>
        </p:txBody>
      </p:sp>
      <p:pic>
        <p:nvPicPr>
          <p:cNvPr id="3" name="Picture 2" descr="temp_page_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Appendix</a:t>
            </a:r>
            <a:br/>
          </a:p>
        </p:txBody>
      </p:sp>
      <p:pic>
        <p:nvPicPr>
          <p:cNvPr id="3" name="Picture 2" descr="temp_page_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Firm speciﬁc characteristics</a:t>
            </a:r>
            <a:br/>
            <a:r>
              <a:t>Past Returns</a:t>
            </a:r>
            <a:br/>
            <a:r>
              <a:t>Investment</a:t>
            </a:r>
            <a:br/>
            <a:r>
              <a:t>Proﬁtability</a:t>
            </a:r>
            <a:br/>
            <a:r>
              <a:t>Intangibles</a:t>
            </a:r>
            <a:br/>
            <a:r>
              <a:t>Value</a:t>
            </a:r>
            <a:br/>
            <a:r>
              <a:t>Trading Frictions</a:t>
            </a:r>
            <a:br/>
            <a:r>
              <a:t>Momentum</a:t>
            </a:r>
            <a:br/>
            <a:r>
              <a:t>Investment</a:t>
            </a:r>
            <a:br/>
            <a:r>
              <a:t>Operating proﬁtability</a:t>
            </a:r>
            <a:br/>
            <a:r>
              <a:t>Accrual</a:t>
            </a:r>
            <a:br/>
            <a:r>
              <a:t>Book to Market Ratio</a:t>
            </a:r>
            <a:br/>
            <a:r>
              <a:t>Size</a:t>
            </a:r>
            <a:br/>
            <a:r>
              <a:t>Short-term Reversal</a:t>
            </a:r>
            <a:br/>
            <a:r>
              <a:t>Net operating assets</a:t>
            </a:r>
            <a:br/>
            <a:r>
              <a:t>Proﬁtability</a:t>
            </a:r>
            <a:br/>
            <a:r>
              <a:t>Operating accruals</a:t>
            </a:r>
            <a:br/>
            <a:r>
              <a:t>Assets to market cap</a:t>
            </a:r>
            <a:br/>
            <a:r>
              <a:t>Turnover</a:t>
            </a:r>
            <a:br/>
            <a:r>
              <a:t>Long-term Reversal</a:t>
            </a:r>
            <a:br/>
            <a:r>
              <a:t>Change in prop. to assets</a:t>
            </a:r>
            <a:br/>
            <a:r>
              <a:t>Sales over assets</a:t>
            </a:r>
            <a:br/>
            <a:r>
              <a:t>Operating leverage</a:t>
            </a:r>
            <a:br/>
            <a:r>
              <a:t>Cash to assets</a:t>
            </a:r>
            <a:br/>
            <a:r>
              <a:t>Idiosyncratic Volatility</a:t>
            </a:r>
            <a:br/>
            <a:r>
              <a:t>Return 2-1</a:t>
            </a:r>
            <a:br/>
            <a:r>
              <a:t>Net Share Issues</a:t>
            </a:r>
            <a:br/>
            <a:r>
              <a:t>Capital turnover</a:t>
            </a:r>
            <a:br/>
            <a:r>
              <a:t>Price to cost margin</a:t>
            </a:r>
            <a:br/>
            <a:r>
              <a:t>Cash ﬂow to book value</a:t>
            </a:r>
            <a:br/>
            <a:r>
              <a:t>CAPM Beta</a:t>
            </a:r>
            <a:br/>
            <a:r>
              <a:t>Return 12-2</a:t>
            </a:r>
            <a:br/>
            <a:r>
              <a:t>Fixed costs to sales</a:t>
            </a:r>
            <a:br/>
            <a:r>
              <a:t>Cashﬂow to price</a:t>
            </a:r>
            <a:br/>
            <a:r>
              <a:t>Residual Variance</a:t>
            </a:r>
            <a:br/>
            <a:r>
              <a:t>Return 36-13</a:t>
            </a:r>
            <a:br/>
            <a:r>
              <a:t>Proﬁt margin</a:t>
            </a:r>
            <a:br/>
            <a:r>
              <a:t>Dividend to price</a:t>
            </a:r>
            <a:br/>
            <a:r>
              <a:t>Total assets</a:t>
            </a:r>
            <a:br/>
            <a:r>
              <a:t>Return on net assets</a:t>
            </a:r>
            <a:br/>
            <a:r>
              <a:t>Earnings to price</a:t>
            </a:r>
            <a:br/>
            <a:r>
              <a:t>Market Beta</a:t>
            </a:r>
            <a:br/>
            <a:r>
              <a:t>Return on assets</a:t>
            </a:r>
            <a:br/>
            <a:r>
              <a:t>Tobin’s Q</a:t>
            </a:r>
            <a:br/>
            <a:r>
              <a:t>Close to High</a:t>
            </a:r>
            <a:br/>
            <a:r>
              <a:t>Return on equity</a:t>
            </a:r>
            <a:br/>
            <a:r>
              <a:t>Sales to price</a:t>
            </a:r>
            <a:br/>
            <a:r>
              <a:t>Spread</a:t>
            </a:r>
            <a:br/>
            <a:r>
              <a:t>Expenses to sales</a:t>
            </a:r>
            <a:br/>
            <a:r>
              <a:t>Leverage</a:t>
            </a:r>
            <a:br/>
            <a:r>
              <a:t>Unexplained Volume</a:t>
            </a:r>
            <a:br/>
            <a:r>
              <a:t>Capital intensity</a:t>
            </a:r>
            <a:br/>
            <a:r>
              <a:t>Variance</a:t>
            </a:r>
            <a:br/>
            <a:r>
              <a:t>46 ﬁrm-speciﬁc monthly characteristics sorted into six categories.</a:t>
            </a:r>
            <a:br/>
            <a:r>
              <a:t>35</a:t>
            </a:r>
            <a:br/>
          </a:p>
        </p:txBody>
      </p:sp>
      <p:pic>
        <p:nvPicPr>
          <p:cNvPr id="3" name="Picture 2" descr="temp_page_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Importance of Time-Series Signal</a:t>
            </a:r>
            <a:br/>
            <a:r>
              <a:t>Factors</a:t>
            </a:r>
            <a:br/>
            <a:r>
              <a:t>Fama-French</a:t>
            </a:r>
            <a:br/>
            <a:r>
              <a:t>PCA</a:t>
            </a:r>
            <a:br/>
            <a:r>
              <a:t>IPCA</a:t>
            </a:r>
            <a:br/>
            <a:r>
              <a:t>Model</a:t>
            </a:r>
            <a:br/>
            <a:r>
              <a:t>K</a:t>
            </a:r>
            <a:br/>
            <a:r>
              <a:t>SR</a:t>
            </a:r>
            <a:br/>
            <a:r>
              <a:t>µ</a:t>
            </a:r>
            <a:br/>
            <a:r>
              <a:t>σ</a:t>
            </a:r>
            <a:br/>
            <a:r>
              <a:t>SR</a:t>
            </a:r>
            <a:br/>
            <a:r>
              <a:t>µ</a:t>
            </a:r>
            <a:br/>
            <a:r>
              <a:t>σ</a:t>
            </a:r>
            <a:br/>
            <a:r>
              <a:t>SR</a:t>
            </a:r>
            <a:br/>
            <a:r>
              <a:t>µ</a:t>
            </a:r>
            <a:br/>
            <a:r>
              <a:t>σ</a:t>
            </a:r>
            <a:br/>
            <a:r>
              <a:t>0</a:t>
            </a:r>
            <a:br/>
            <a:r>
              <a:t>0.57</a:t>
            </a:r>
            <a:br/>
            <a:r>
              <a:t>8.8%</a:t>
            </a:r>
            <a:br/>
            <a:r>
              <a:t>15.3%</a:t>
            </a:r>
            <a:br/>
            <a:r>
              <a:t>0.57</a:t>
            </a:r>
            <a:br/>
            <a:r>
              <a:t>8.8%</a:t>
            </a:r>
            <a:br/>
            <a:r>
              <a:t>15.3%</a:t>
            </a:r>
            <a:br/>
            <a:r>
              <a:t>0.57</a:t>
            </a:r>
            <a:br/>
            <a:r>
              <a:t>8.8%</a:t>
            </a:r>
            <a:br/>
            <a:r>
              <a:t>15.3%</a:t>
            </a:r>
            <a:br/>
            <a:r>
              <a:t>1</a:t>
            </a:r>
            <a:br/>
            <a:r>
              <a:t>0.60</a:t>
            </a:r>
            <a:br/>
            <a:r>
              <a:t>2.0%</a:t>
            </a:r>
            <a:br/>
            <a:r>
              <a:t>3.3%</a:t>
            </a:r>
            <a:br/>
            <a:r>
              <a:t>0.53</a:t>
            </a:r>
            <a:br/>
            <a:r>
              <a:t>6.2%</a:t>
            </a:r>
            <a:br/>
            <a:r>
              <a:t>11.7%</a:t>
            </a:r>
            <a:br/>
            <a:r>
              <a:t>1.07</a:t>
            </a:r>
            <a:br/>
            <a:r>
              <a:t>6.5%</a:t>
            </a:r>
            <a:br/>
            <a:r>
              <a:t>6.1%</a:t>
            </a:r>
            <a:br/>
            <a:r>
              <a:t>3</a:t>
            </a:r>
            <a:br/>
            <a:r>
              <a:t>1.02</a:t>
            </a:r>
            <a:br/>
            <a:r>
              <a:t>2.6%</a:t>
            </a:r>
            <a:br/>
            <a:r>
              <a:t>2.6%</a:t>
            </a:r>
            <a:br/>
            <a:r>
              <a:t>1.15</a:t>
            </a:r>
            <a:br/>
            <a:r>
              <a:t>8.2%</a:t>
            </a:r>
            <a:br/>
            <a:r>
              <a:t>7.2%</a:t>
            </a:r>
            <a:br/>
            <a:r>
              <a:t>1.50</a:t>
            </a:r>
            <a:br/>
            <a:r>
              <a:t>7.6%</a:t>
            </a:r>
            <a:br/>
            <a:r>
              <a:t>5.0%</a:t>
            </a:r>
            <a:br/>
            <a:r>
              <a:t>FFN</a:t>
            </a:r>
            <a:br/>
            <a:r>
              <a:t>5</a:t>
            </a:r>
            <a:br/>
            <a:r>
              <a:t>1.32</a:t>
            </a:r>
            <a:br/>
            <a:r>
              <a:t>2.3%</a:t>
            </a:r>
            <a:br/>
            <a:r>
              <a:t>1.7%</a:t>
            </a:r>
            <a:br/>
            <a:r>
              <a:t>1.42</a:t>
            </a:r>
            <a:br/>
            <a:r>
              <a:t>9.8%</a:t>
            </a:r>
            <a:br/>
            <a:r>
              <a:t>6.9%</a:t>
            </a:r>
            <a:br/>
            <a:r>
              <a:t>1.55</a:t>
            </a:r>
            <a:br/>
            <a:r>
              <a:t>7.3%</a:t>
            </a:r>
            <a:br/>
            <a:r>
              <a:t>4.7%</a:t>
            </a:r>
            <a:br/>
            <a:r>
              <a:t>8</a:t>
            </a:r>
            <a:br/>
            <a:r>
              <a:t>1.31</a:t>
            </a:r>
            <a:br/>
            <a:r>
              <a:t>2.1%</a:t>
            </a:r>
            <a:br/>
            <a:r>
              <a:t>1.6%</a:t>
            </a:r>
            <a:br/>
            <a:r>
              <a:t>0.84</a:t>
            </a:r>
            <a:br/>
            <a:r>
              <a:t>5.1%</a:t>
            </a:r>
            <a:br/>
            <a:r>
              <a:t>6.1%</a:t>
            </a:r>
            <a:br/>
            <a:r>
              <a:t>1.56</a:t>
            </a:r>
            <a:br/>
            <a:r>
              <a:t>7.2%</a:t>
            </a:r>
            <a:br/>
            <a:r>
              <a:t>4.6%</a:t>
            </a:r>
            <a:br/>
            <a:r>
              <a:t>10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0.70</a:t>
            </a:r>
            <a:br/>
            <a:r>
              <a:t>3.5%</a:t>
            </a:r>
            <a:br/>
            <a:r>
              <a:t>5.0%</a:t>
            </a:r>
            <a:br/>
            <a:r>
              <a:t>1.48</a:t>
            </a:r>
            <a:br/>
            <a:r>
              <a:t>7.0%</a:t>
            </a:r>
            <a:br/>
            <a:r>
              <a:t>4.7%</a:t>
            </a:r>
            <a:br/>
            <a:r>
              <a:t>15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0.51</a:t>
            </a:r>
            <a:br/>
            <a:r>
              <a:t>2.4%</a:t>
            </a:r>
            <a:br/>
            <a:r>
              <a:t>4.8%</a:t>
            </a:r>
            <a:br/>
            <a:r>
              <a:t>1.68</a:t>
            </a:r>
            <a:br/>
            <a:r>
              <a:t>7.5%</a:t>
            </a:r>
            <a:br/>
            <a:r>
              <a:t>4.5%</a:t>
            </a:r>
            <a:br/>
            <a:r>
              <a:t>Is the a time-series signal function actually needed?</a:t>
            </a:r>
            <a:br/>
            <a:r>
              <a:t>• Apply ﬂexible FFN directly to residuals without time-series model</a:t>
            </a:r>
            <a:br/>
            <a:r>
              <a:t>• Results are substantially worse than Fourier+FFN</a:t>
            </a:r>
            <a:br/>
            <a:r>
              <a:t>• FFN is not eﬃcient enough to learn complex dependencies with limited</a:t>
            </a:r>
            <a:br/>
            <a:r>
              <a:t>data</a:t>
            </a:r>
            <a:br/>
            <a:r>
              <a:t>36</a:t>
            </a:r>
            <a:br/>
          </a:p>
        </p:txBody>
      </p:sp>
      <p:pic>
        <p:nvPicPr>
          <p:cNvPr id="3" name="Picture 2" descr="temp_page_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Signiﬁcance of Arbitrage Alphas</a:t>
            </a:r>
            <a:br/>
            <a:r>
              <a:t>CNN+Trans model</a:t>
            </a:r>
            <a:br/>
            <a:r>
              <a:t>Fama-French</a:t>
            </a:r>
            <a:br/>
            <a:r>
              <a:t>PCA</a:t>
            </a:r>
            <a:br/>
            <a:r>
              <a:t>IPCA</a:t>
            </a:r>
            <a:br/>
            <a:r>
              <a:t>K</a:t>
            </a:r>
            <a:br/>
            <a:r>
              <a:t>α</a:t>
            </a:r>
            <a:br/>
            <a:r>
              <a:t>tα</a:t>
            </a:r>
            <a:br/>
            <a:r>
              <a:t>R2</a:t>
            </a:r>
            <a:br/>
            <a:r>
              <a:t>µ</a:t>
            </a:r>
            <a:br/>
            <a:r>
              <a:t>tµ</a:t>
            </a:r>
            <a:br/>
            <a:r>
              <a:t>α</a:t>
            </a:r>
            <a:br/>
            <a:r>
              <a:t>tα</a:t>
            </a:r>
            <a:br/>
            <a:r>
              <a:t>R2</a:t>
            </a:r>
            <a:br/>
            <a:r>
              <a:t>µ</a:t>
            </a:r>
            <a:br/>
            <a:r>
              <a:t>tµ</a:t>
            </a:r>
            <a:br/>
            <a:r>
              <a:t>α</a:t>
            </a:r>
            <a:br/>
            <a:r>
              <a:t>tα</a:t>
            </a:r>
            <a:br/>
            <a:r>
              <a:t>R2</a:t>
            </a:r>
            <a:br/>
            <a:r>
              <a:t>µ</a:t>
            </a:r>
            <a:br/>
            <a:r>
              <a:t>tµ</a:t>
            </a:r>
            <a:br/>
            <a:r>
              <a:t>0</a:t>
            </a:r>
            <a:br/>
            <a:r>
              <a:t>11.6%</a:t>
            </a:r>
            <a:br/>
            <a:r>
              <a:t>6.4∗∗∗</a:t>
            </a:r>
            <a:br/>
            <a:r>
              <a:t>30.3%</a:t>
            </a:r>
            <a:br/>
            <a:r>
              <a:t>13.7%</a:t>
            </a:r>
            <a:br/>
            <a:r>
              <a:t>6.3∗∗∗</a:t>
            </a:r>
            <a:br/>
            <a:r>
              <a:t>11.6%</a:t>
            </a:r>
            <a:br/>
            <a:r>
              <a:t>6.4∗∗∗</a:t>
            </a:r>
            <a:br/>
            <a:r>
              <a:t>30.3%</a:t>
            </a:r>
            <a:br/>
            <a:r>
              <a:t>13.7%</a:t>
            </a:r>
            <a:br/>
            <a:r>
              <a:t>6.3∗∗∗</a:t>
            </a:r>
            <a:br/>
            <a:r>
              <a:t>11.6%</a:t>
            </a:r>
            <a:br/>
            <a:r>
              <a:t>6.4∗∗∗</a:t>
            </a:r>
            <a:br/>
            <a:r>
              <a:t>30.3%</a:t>
            </a:r>
            <a:br/>
            <a:r>
              <a:t>13.7%</a:t>
            </a:r>
            <a:br/>
            <a:r>
              <a:t>6.3∗∗∗</a:t>
            </a:r>
            <a:br/>
            <a:r>
              <a:t>1</a:t>
            </a:r>
            <a:br/>
            <a:r>
              <a:t>7.0%</a:t>
            </a:r>
            <a:br/>
            <a:r>
              <a:t>14∗∗∗</a:t>
            </a:r>
            <a:br/>
            <a:r>
              <a:t>2.4%</a:t>
            </a:r>
            <a:br/>
            <a:r>
              <a:t>7.2%</a:t>
            </a:r>
            <a:br/>
            <a:r>
              <a:t>14∗∗∗</a:t>
            </a:r>
            <a:br/>
            <a:r>
              <a:t>14.9%</a:t>
            </a:r>
            <a:br/>
            <a:r>
              <a:t>10∗∗∗</a:t>
            </a:r>
            <a:br/>
            <a:r>
              <a:t>0.6%</a:t>
            </a:r>
            <a:br/>
            <a:r>
              <a:t>15.2%</a:t>
            </a:r>
            <a:br/>
            <a:r>
              <a:t>11∗∗∗</a:t>
            </a:r>
            <a:br/>
            <a:r>
              <a:t>8.1%</a:t>
            </a:r>
            <a:br/>
            <a:r>
              <a:t>12∗∗∗</a:t>
            </a:r>
            <a:br/>
            <a:r>
              <a:t>9.5%</a:t>
            </a:r>
            <a:br/>
            <a:r>
              <a:t>8.7%</a:t>
            </a:r>
            <a:br/>
            <a:r>
              <a:t>12∗∗∗</a:t>
            </a:r>
            <a:br/>
            <a:r>
              <a:t>3</a:t>
            </a:r>
            <a:br/>
            <a:r>
              <a:t>5.5%</a:t>
            </a:r>
            <a:br/>
            <a:r>
              <a:t>12∗∗∗</a:t>
            </a:r>
            <a:br/>
            <a:r>
              <a:t>1.2%</a:t>
            </a:r>
            <a:br/>
            <a:r>
              <a:t>5.5%</a:t>
            </a:r>
            <a:br/>
            <a:r>
              <a:t>12∗∗∗</a:t>
            </a:r>
            <a:br/>
            <a:r>
              <a:t>15.8%</a:t>
            </a:r>
            <a:br/>
            <a:r>
              <a:t>14∗∗∗</a:t>
            </a:r>
            <a:br/>
            <a:r>
              <a:t>1.7%</a:t>
            </a:r>
            <a:br/>
            <a:r>
              <a:t>16.0%</a:t>
            </a:r>
            <a:br/>
            <a:r>
              <a:t>14∗∗∗</a:t>
            </a:r>
            <a:br/>
            <a:r>
              <a:t>8.2%</a:t>
            </a:r>
            <a:br/>
            <a:r>
              <a:t>15∗∗∗</a:t>
            </a:r>
            <a:br/>
            <a:r>
              <a:t>6.0%</a:t>
            </a:r>
            <a:br/>
            <a:r>
              <a:t>8.6%</a:t>
            </a:r>
            <a:br/>
            <a:r>
              <a:t>15∗∗∗</a:t>
            </a:r>
            <a:br/>
            <a:r>
              <a:t>5</a:t>
            </a:r>
            <a:br/>
            <a:r>
              <a:t>4.5%</a:t>
            </a:r>
            <a:br/>
            <a:r>
              <a:t>12∗∗∗</a:t>
            </a:r>
            <a:br/>
            <a:r>
              <a:t>2.3%</a:t>
            </a:r>
            <a:br/>
            <a:r>
              <a:t>4.6%</a:t>
            </a:r>
            <a:br/>
            <a:r>
              <a:t>12∗∗∗</a:t>
            </a:r>
            <a:br/>
            <a:r>
              <a:t>14.1%</a:t>
            </a:r>
            <a:br/>
            <a:r>
              <a:t>13∗∗∗</a:t>
            </a:r>
            <a:br/>
            <a:r>
              <a:t>1.3%</a:t>
            </a:r>
            <a:br/>
            <a:r>
              <a:t>14.3%</a:t>
            </a:r>
            <a:br/>
            <a:r>
              <a:t>13∗∗∗</a:t>
            </a:r>
            <a:br/>
            <a:r>
              <a:t>8.3%</a:t>
            </a:r>
            <a:br/>
            <a:r>
              <a:t>16∗∗∗</a:t>
            </a:r>
            <a:br/>
            <a:r>
              <a:t>3.9%</a:t>
            </a:r>
            <a:br/>
            <a:r>
              <a:t>8.7%</a:t>
            </a:r>
            <a:br/>
            <a:r>
              <a:t>16∗∗∗</a:t>
            </a:r>
            <a:br/>
            <a:r>
              <a:t>8</a:t>
            </a:r>
            <a:br/>
            <a:r>
              <a:t>3.3%</a:t>
            </a:r>
            <a:br/>
            <a:r>
              <a:t>9.4∗∗∗</a:t>
            </a:r>
            <a:br/>
            <a:r>
              <a:t>2.1%</a:t>
            </a:r>
            <a:br/>
            <a:r>
              <a:t>3.4%</a:t>
            </a:r>
            <a:br/>
            <a:r>
              <a:t>9.6∗∗∗</a:t>
            </a:r>
            <a:br/>
            <a:r>
              <a:t>12.0%</a:t>
            </a:r>
            <a:br/>
            <a:r>
              <a:t>12∗∗∗</a:t>
            </a:r>
            <a:br/>
            <a:r>
              <a:t>0.9%</a:t>
            </a:r>
            <a:br/>
            <a:r>
              <a:t>12.2%</a:t>
            </a:r>
            <a:br/>
            <a:r>
              <a:t>12∗∗∗</a:t>
            </a:r>
            <a:br/>
            <a:r>
              <a:t>7.8%</a:t>
            </a:r>
            <a:br/>
            <a:r>
              <a:t>15∗∗∗</a:t>
            </a:r>
            <a:br/>
            <a:r>
              <a:t>5.0%</a:t>
            </a:r>
            <a:br/>
            <a:r>
              <a:t>8.2%</a:t>
            </a:r>
            <a:br/>
            <a:r>
              <a:t>15∗∗∗</a:t>
            </a:r>
            <a:br/>
            <a:r>
              <a:t>10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10.5%</a:t>
            </a:r>
            <a:br/>
            <a:r>
              <a:t>11∗∗∗</a:t>
            </a:r>
            <a:br/>
            <a:r>
              <a:t>0.7%</a:t>
            </a:r>
            <a:br/>
            <a:r>
              <a:t>10.7%</a:t>
            </a:r>
            <a:br/>
            <a:r>
              <a:t>11∗∗∗</a:t>
            </a:r>
            <a:br/>
            <a:r>
              <a:t>7.7%</a:t>
            </a:r>
            <a:br/>
            <a:r>
              <a:t>15∗∗∗</a:t>
            </a:r>
            <a:br/>
            <a:r>
              <a:t>4.0%</a:t>
            </a:r>
            <a:br/>
            <a:r>
              <a:t>8.0%</a:t>
            </a:r>
            <a:br/>
            <a:r>
              <a:t>15∗∗∗</a:t>
            </a:r>
            <a:br/>
            <a:r>
              <a:t>15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7.5%</a:t>
            </a:r>
            <a:br/>
            <a:r>
              <a:t>8.8∗∗∗</a:t>
            </a:r>
            <a:br/>
            <a:r>
              <a:t>0.5%</a:t>
            </a:r>
            <a:br/>
            <a:r>
              <a:t>7.6%</a:t>
            </a:r>
            <a:br/>
            <a:r>
              <a:t>8.9∗∗∗</a:t>
            </a:r>
            <a:br/>
            <a:r>
              <a:t>8.1%</a:t>
            </a:r>
            <a:br/>
            <a:r>
              <a:t>16∗∗∗</a:t>
            </a:r>
            <a:br/>
            <a:r>
              <a:t>4.2%</a:t>
            </a:r>
            <a:br/>
            <a:r>
              <a:t>8.4%</a:t>
            </a:r>
            <a:br/>
            <a:r>
              <a:t>16∗∗∗</a:t>
            </a:r>
            <a:br/>
            <a:r>
              <a:t>Fourier+FFN model</a:t>
            </a:r>
            <a:br/>
            <a:r>
              <a:t>Fama-French</a:t>
            </a:r>
            <a:br/>
            <a:r>
              <a:t>PCA</a:t>
            </a:r>
            <a:br/>
            <a:r>
              <a:t>IPCA</a:t>
            </a:r>
            <a:br/>
            <a:r>
              <a:t>K</a:t>
            </a:r>
            <a:br/>
            <a:r>
              <a:t>α</a:t>
            </a:r>
            <a:br/>
            <a:r>
              <a:t>tα</a:t>
            </a:r>
            <a:br/>
            <a:r>
              <a:t>R2</a:t>
            </a:r>
            <a:br/>
            <a:r>
              <a:t>µ</a:t>
            </a:r>
            <a:br/>
            <a:r>
              <a:t>tµ</a:t>
            </a:r>
            <a:br/>
            <a:r>
              <a:t>α</a:t>
            </a:r>
            <a:br/>
            <a:r>
              <a:t>tα</a:t>
            </a:r>
            <a:br/>
            <a:r>
              <a:t>R2</a:t>
            </a:r>
            <a:br/>
            <a:r>
              <a:t>µ</a:t>
            </a:r>
            <a:br/>
            <a:r>
              <a:t>tµ</a:t>
            </a:r>
            <a:br/>
            <a:r>
              <a:t>α</a:t>
            </a:r>
            <a:br/>
            <a:r>
              <a:t>tα</a:t>
            </a:r>
            <a:br/>
            <a:r>
              <a:t>R2</a:t>
            </a:r>
            <a:br/>
            <a:r>
              <a:t>µ</a:t>
            </a:r>
            <a:br/>
            <a:r>
              <a:t>tµ</a:t>
            </a:r>
            <a:br/>
            <a:r>
              <a:t>0</a:t>
            </a:r>
            <a:br/>
            <a:r>
              <a:t>2.7%</a:t>
            </a:r>
            <a:br/>
            <a:r>
              <a:t>0.8</a:t>
            </a:r>
            <a:br/>
            <a:r>
              <a:t>8.6%</a:t>
            </a:r>
            <a:br/>
            <a:r>
              <a:t>4.9%</a:t>
            </a:r>
            <a:br/>
            <a:r>
              <a:t>1.4</a:t>
            </a:r>
            <a:br/>
            <a:r>
              <a:t>2.7%</a:t>
            </a:r>
            <a:br/>
            <a:r>
              <a:t>0.8</a:t>
            </a:r>
            <a:br/>
            <a:r>
              <a:t>8.6%</a:t>
            </a:r>
            <a:br/>
            <a:r>
              <a:t>4.9%</a:t>
            </a:r>
            <a:br/>
            <a:r>
              <a:t>1.4</a:t>
            </a:r>
            <a:br/>
            <a:r>
              <a:t>2.7%</a:t>
            </a:r>
            <a:br/>
            <a:r>
              <a:t>0.8</a:t>
            </a:r>
            <a:br/>
            <a:r>
              <a:t>8.6%</a:t>
            </a:r>
            <a:br/>
            <a:r>
              <a:t>4.9%</a:t>
            </a:r>
            <a:br/>
            <a:r>
              <a:t>1.4</a:t>
            </a:r>
            <a:br/>
            <a:r>
              <a:t>1</a:t>
            </a:r>
            <a:br/>
            <a:r>
              <a:t>3.0%</a:t>
            </a:r>
            <a:br/>
            <a:r>
              <a:t>3.3∗∗</a:t>
            </a:r>
            <a:br/>
            <a:r>
              <a:t>3.3%</a:t>
            </a:r>
            <a:br/>
            <a:r>
              <a:t>3.2%</a:t>
            </a:r>
            <a:br/>
            <a:r>
              <a:t>3.5∗∗∗</a:t>
            </a:r>
            <a:br/>
            <a:r>
              <a:t>7.4%</a:t>
            </a:r>
            <a:br/>
            <a:r>
              <a:t>2.7∗∗</a:t>
            </a:r>
            <a:br/>
            <a:r>
              <a:t>3.3%</a:t>
            </a:r>
            <a:br/>
            <a:r>
              <a:t>8.4%</a:t>
            </a:r>
            <a:br/>
            <a:r>
              <a:t>3.1∗∗</a:t>
            </a:r>
            <a:br/>
            <a:r>
              <a:t>4.8%</a:t>
            </a:r>
            <a:br/>
            <a:r>
              <a:t>4.0∗∗∗</a:t>
            </a:r>
            <a:br/>
            <a:r>
              <a:t>16.4%</a:t>
            </a:r>
            <a:br/>
            <a:r>
              <a:t>6.3%</a:t>
            </a:r>
            <a:br/>
            <a:r>
              <a:t>4.8∗∗∗</a:t>
            </a:r>
            <a:br/>
            <a:r>
              <a:t>3</a:t>
            </a:r>
            <a:br/>
            <a:r>
              <a:t>3.2%</a:t>
            </a:r>
            <a:br/>
            <a:r>
              <a:t>4.7∗∗∗</a:t>
            </a:r>
            <a:br/>
            <a:r>
              <a:t>4.2%</a:t>
            </a:r>
            <a:br/>
            <a:r>
              <a:t>3.5%</a:t>
            </a:r>
            <a:br/>
            <a:r>
              <a:t>5.1∗∗∗</a:t>
            </a:r>
            <a:br/>
            <a:r>
              <a:t>10.9%</a:t>
            </a:r>
            <a:br/>
            <a:r>
              <a:t>6.3∗∗∗</a:t>
            </a:r>
            <a:br/>
            <a:r>
              <a:t>2.2%</a:t>
            </a:r>
            <a:br/>
            <a:r>
              <a:t>11.2%</a:t>
            </a:r>
            <a:br/>
            <a:r>
              <a:t>6.4∗∗∗</a:t>
            </a:r>
            <a:br/>
            <a:r>
              <a:t>6.8%</a:t>
            </a:r>
            <a:br/>
            <a:r>
              <a:t>6.4∗∗∗</a:t>
            </a:r>
            <a:br/>
            <a:r>
              <a:t>13.0%</a:t>
            </a:r>
            <a:br/>
            <a:r>
              <a:t>7.8%</a:t>
            </a:r>
            <a:br/>
            <a:r>
              <a:t>6.9∗∗∗</a:t>
            </a:r>
            <a:br/>
            <a:r>
              <a:t>5</a:t>
            </a:r>
            <a:br/>
            <a:r>
              <a:t>2.9%</a:t>
            </a:r>
            <a:br/>
            <a:r>
              <a:t>6.1∗∗∗</a:t>
            </a:r>
            <a:br/>
            <a:r>
              <a:t>3.5%</a:t>
            </a:r>
            <a:br/>
            <a:r>
              <a:t>3.1%</a:t>
            </a:r>
            <a:br/>
            <a:r>
              <a:t>6.4∗∗∗</a:t>
            </a:r>
            <a:br/>
            <a:r>
              <a:t>12.1%</a:t>
            </a:r>
            <a:br/>
            <a:r>
              <a:t>7.5∗∗∗</a:t>
            </a:r>
            <a:br/>
            <a:r>
              <a:t>1.5%</a:t>
            </a:r>
            <a:br/>
            <a:r>
              <a:t>12.4%</a:t>
            </a:r>
            <a:br/>
            <a:r>
              <a:t>7.6∗∗∗</a:t>
            </a:r>
            <a:br/>
            <a:r>
              <a:t>6.7%</a:t>
            </a:r>
            <a:br/>
            <a:r>
              <a:t>6.9∗∗∗</a:t>
            </a:r>
            <a:br/>
            <a:r>
              <a:t>13.3%</a:t>
            </a:r>
            <a:br/>
            <a:r>
              <a:t>7.7%</a:t>
            </a:r>
            <a:br/>
            <a:r>
              <a:t>7.4∗∗∗</a:t>
            </a:r>
            <a:br/>
            <a:r>
              <a:t>8</a:t>
            </a:r>
            <a:br/>
            <a:r>
              <a:t>3.0%</a:t>
            </a:r>
            <a:br/>
            <a:r>
              <a:t>7.2∗∗∗</a:t>
            </a:r>
            <a:br/>
            <a:r>
              <a:t>3.2%</a:t>
            </a:r>
            <a:br/>
            <a:r>
              <a:t>3.1%</a:t>
            </a:r>
            <a:br/>
            <a:r>
              <a:t>7.4∗∗∗</a:t>
            </a:r>
            <a:br/>
            <a:r>
              <a:t>10.0%</a:t>
            </a:r>
            <a:br/>
            <a:r>
              <a:t>7.5∗∗∗</a:t>
            </a:r>
            <a:br/>
            <a:r>
              <a:t>0.9%</a:t>
            </a:r>
            <a:br/>
            <a:r>
              <a:t>10.1%</a:t>
            </a:r>
            <a:br/>
            <a:r>
              <a:t>7.6∗∗∗</a:t>
            </a:r>
            <a:br/>
            <a:r>
              <a:t>6.8%</a:t>
            </a:r>
            <a:br/>
            <a:r>
              <a:t>7.0∗∗∗</a:t>
            </a:r>
            <a:br/>
            <a:r>
              <a:t>13.3%</a:t>
            </a:r>
            <a:br/>
            <a:r>
              <a:t>7.8%</a:t>
            </a:r>
            <a:br/>
            <a:r>
              <a:t>7.5∗∗∗</a:t>
            </a:r>
            <a:br/>
            <a:r>
              <a:t>10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8.0%</a:t>
            </a:r>
            <a:br/>
            <a:r>
              <a:t>6.5∗∗∗</a:t>
            </a:r>
            <a:br/>
            <a:r>
              <a:t>1.0%</a:t>
            </a:r>
            <a:br/>
            <a:r>
              <a:t>8.2%</a:t>
            </a:r>
            <a:br/>
            <a:r>
              <a:t>6.6∗∗∗</a:t>
            </a:r>
            <a:br/>
            <a:r>
              <a:t>6.8%</a:t>
            </a:r>
            <a:br/>
            <a:r>
              <a:t>7.1∗∗∗</a:t>
            </a:r>
            <a:br/>
            <a:r>
              <a:t>12.7%</a:t>
            </a:r>
            <a:br/>
            <a:r>
              <a:t>7.6%</a:t>
            </a:r>
            <a:br/>
            <a:r>
              <a:t>7.5∗∗∗</a:t>
            </a:r>
            <a:br/>
            <a:r>
              <a:t>15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4.7%</a:t>
            </a:r>
            <a:br/>
            <a:r>
              <a:t>4.3∗∗∗</a:t>
            </a:r>
            <a:br/>
            <a:r>
              <a:t>0.4%</a:t>
            </a:r>
            <a:br/>
            <a:r>
              <a:t>4.8%</a:t>
            </a:r>
            <a:br/>
            <a:r>
              <a:t>4.4∗∗∗</a:t>
            </a:r>
            <a:br/>
            <a:r>
              <a:t>7.1%</a:t>
            </a:r>
            <a:br/>
            <a:r>
              <a:t>7.6∗∗∗</a:t>
            </a:r>
            <a:br/>
            <a:r>
              <a:t>12.2%</a:t>
            </a:r>
            <a:br/>
            <a:r>
              <a:t>7.9%</a:t>
            </a:r>
            <a:br/>
            <a:r>
              <a:t>8.0∗∗∗</a:t>
            </a:r>
            <a:br/>
            <a:r>
              <a:t>OU+Thresh model</a:t>
            </a:r>
            <a:br/>
            <a:r>
              <a:t>Fama-French</a:t>
            </a:r>
            <a:br/>
            <a:r>
              <a:t>PCA</a:t>
            </a:r>
            <a:br/>
            <a:r>
              <a:t>IPCA</a:t>
            </a:r>
            <a:br/>
            <a:r>
              <a:t>K</a:t>
            </a:r>
            <a:br/>
            <a:r>
              <a:t>α</a:t>
            </a:r>
            <a:br/>
            <a:r>
              <a:t>tα</a:t>
            </a:r>
            <a:br/>
            <a:r>
              <a:t>R2</a:t>
            </a:r>
            <a:br/>
            <a:r>
              <a:t>µ</a:t>
            </a:r>
            <a:br/>
            <a:r>
              <a:t>tµ</a:t>
            </a:r>
            <a:br/>
            <a:r>
              <a:t>α</a:t>
            </a:r>
            <a:br/>
            <a:r>
              <a:t>tα</a:t>
            </a:r>
            <a:br/>
            <a:r>
              <a:t>R2</a:t>
            </a:r>
            <a:br/>
            <a:r>
              <a:t>µ</a:t>
            </a:r>
            <a:br/>
            <a:r>
              <a:t>tµ</a:t>
            </a:r>
            <a:br/>
            <a:r>
              <a:t>α</a:t>
            </a:r>
            <a:br/>
            <a:r>
              <a:t>tα</a:t>
            </a:r>
            <a:br/>
            <a:r>
              <a:t>R2</a:t>
            </a:r>
            <a:br/>
            <a:r>
              <a:t>µ</a:t>
            </a:r>
            <a:br/>
            <a:r>
              <a:t>tµ</a:t>
            </a:r>
            <a:br/>
            <a:r>
              <a:t>0</a:t>
            </a:r>
            <a:br/>
            <a:r>
              <a:t>-4.5%</a:t>
            </a:r>
            <a:br/>
            <a:r>
              <a:t>-1.4</a:t>
            </a:r>
            <a:br/>
            <a:r>
              <a:t>13.4%</a:t>
            </a:r>
            <a:br/>
            <a:r>
              <a:t>-2.4%</a:t>
            </a:r>
            <a:br/>
            <a:r>
              <a:t>-0.7</a:t>
            </a:r>
            <a:br/>
            <a:r>
              <a:t>-4.5%</a:t>
            </a:r>
            <a:br/>
            <a:r>
              <a:t>-1.4</a:t>
            </a:r>
            <a:br/>
            <a:r>
              <a:t>13.4%</a:t>
            </a:r>
            <a:br/>
            <a:r>
              <a:t>-2.4%</a:t>
            </a:r>
            <a:br/>
            <a:r>
              <a:t>-0.7</a:t>
            </a:r>
            <a:br/>
            <a:r>
              <a:t>-4.5%</a:t>
            </a:r>
            <a:br/>
            <a:r>
              <a:t>-1.4</a:t>
            </a:r>
            <a:br/>
            <a:r>
              <a:t>13.4%</a:t>
            </a:r>
            <a:br/>
            <a:r>
              <a:t>-2.4%</a:t>
            </a:r>
            <a:br/>
            <a:r>
              <a:t>-0.7</a:t>
            </a:r>
            <a:br/>
            <a:r>
              <a:t>1</a:t>
            </a:r>
            <a:br/>
            <a:r>
              <a:t>-0.2%</a:t>
            </a:r>
            <a:br/>
            <a:r>
              <a:t>-0.2</a:t>
            </a:r>
            <a:br/>
            <a:r>
              <a:t>13.5%</a:t>
            </a:r>
            <a:br/>
            <a:r>
              <a:t>0.6%</a:t>
            </a:r>
            <a:br/>
            <a:r>
              <a:t>0.6</a:t>
            </a:r>
            <a:br/>
            <a:r>
              <a:t>0.7%</a:t>
            </a:r>
            <a:br/>
            <a:r>
              <a:t>0.3</a:t>
            </a:r>
            <a:br/>
            <a:r>
              <a:t>6.3%</a:t>
            </a:r>
            <a:br/>
            <a:r>
              <a:t>2.1%</a:t>
            </a:r>
            <a:br/>
            <a:r>
              <a:t>0.8</a:t>
            </a:r>
            <a:br/>
            <a:r>
              <a:t>1.7%</a:t>
            </a:r>
            <a:br/>
            <a:r>
              <a:t>1.4</a:t>
            </a:r>
            <a:br/>
            <a:r>
              <a:t>18.9%</a:t>
            </a:r>
            <a:br/>
            <a:r>
              <a:t>3.0%</a:t>
            </a:r>
            <a:br/>
            <a:r>
              <a:t>2.3∗</a:t>
            </a:r>
            <a:br/>
            <a:r>
              <a:t>3</a:t>
            </a:r>
            <a:br/>
            <a:r>
              <a:t>0.9%</a:t>
            </a:r>
            <a:br/>
            <a:r>
              <a:t>1.2</a:t>
            </a:r>
            <a:br/>
            <a:r>
              <a:t>10.4%</a:t>
            </a:r>
            <a:br/>
            <a:r>
              <a:t>1.6%</a:t>
            </a:r>
            <a:br/>
            <a:r>
              <a:t>2.1∗</a:t>
            </a:r>
            <a:br/>
            <a:r>
              <a:t>4.3%</a:t>
            </a:r>
            <a:br/>
            <a:r>
              <a:t>2.5∗</a:t>
            </a:r>
            <a:br/>
            <a:r>
              <a:t>4.3%</a:t>
            </a:r>
            <a:br/>
            <a:r>
              <a:t>5.2%</a:t>
            </a:r>
            <a:br/>
            <a:r>
              <a:t>3.0∗∗</a:t>
            </a:r>
            <a:br/>
            <a:r>
              <a:t>2.6%</a:t>
            </a:r>
            <a:br/>
            <a:r>
              <a:t>2.6∗∗</a:t>
            </a:r>
            <a:br/>
            <a:r>
              <a:t>18.8%</a:t>
            </a:r>
            <a:br/>
            <a:r>
              <a:t>3.8%</a:t>
            </a:r>
            <a:br/>
            <a:r>
              <a:t>3.4∗∗∗</a:t>
            </a:r>
            <a:br/>
            <a:r>
              <a:t>5</a:t>
            </a:r>
            <a:br/>
            <a:r>
              <a:t>0.5%</a:t>
            </a:r>
            <a:br/>
            <a:r>
              <a:t>0.9</a:t>
            </a:r>
            <a:br/>
            <a:r>
              <a:t>6.8%</a:t>
            </a:r>
            <a:br/>
            <a:r>
              <a:t>0.9%</a:t>
            </a:r>
            <a:br/>
            <a:r>
              <a:t>1.5</a:t>
            </a:r>
            <a:br/>
            <a:r>
              <a:t>3.7%</a:t>
            </a:r>
            <a:br/>
            <a:r>
              <a:t>2.4∗</a:t>
            </a:r>
            <a:br/>
            <a:r>
              <a:t>3.2%</a:t>
            </a:r>
            <a:br/>
            <a:r>
              <a:t>4.4%</a:t>
            </a:r>
            <a:br/>
            <a:r>
              <a:t>2.8∗∗</a:t>
            </a:r>
            <a:br/>
            <a:r>
              <a:t>2.8%</a:t>
            </a:r>
            <a:br/>
            <a:r>
              <a:t>3.0∗∗</a:t>
            </a:r>
            <a:br/>
            <a:r>
              <a:t>17.7%</a:t>
            </a:r>
            <a:br/>
            <a:r>
              <a:t>3.8%</a:t>
            </a:r>
            <a:br/>
            <a:r>
              <a:t>3.8∗∗∗</a:t>
            </a:r>
            <a:br/>
            <a:r>
              <a:t>8</a:t>
            </a:r>
            <a:br/>
            <a:r>
              <a:t>0.6%</a:t>
            </a:r>
            <a:br/>
            <a:r>
              <a:t>1.2</a:t>
            </a:r>
            <a:br/>
            <a:r>
              <a:t>5.5%</a:t>
            </a:r>
            <a:br/>
            <a:r>
              <a:t>1.0%</a:t>
            </a:r>
            <a:br/>
            <a:r>
              <a:t>1.9</a:t>
            </a:r>
            <a:br/>
            <a:r>
              <a:t>3.9%</a:t>
            </a:r>
            <a:br/>
            <a:r>
              <a:t>3.0∗∗</a:t>
            </a:r>
            <a:br/>
            <a:r>
              <a:t>1.9%</a:t>
            </a:r>
            <a:br/>
            <a:r>
              <a:t>4.4%</a:t>
            </a:r>
            <a:br/>
            <a:r>
              <a:t>3.4∗∗∗</a:t>
            </a:r>
            <a:br/>
            <a:r>
              <a:t>2.3%</a:t>
            </a:r>
            <a:br/>
            <a:r>
              <a:t>2.6∗∗</a:t>
            </a:r>
            <a:br/>
            <a:r>
              <a:t>17.6%</a:t>
            </a:r>
            <a:br/>
            <a:r>
              <a:t>3.5%</a:t>
            </a:r>
            <a:br/>
            <a:r>
              <a:t>3.6∗∗∗</a:t>
            </a:r>
            <a:br/>
            <a:r>
              <a:t>10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2.6%</a:t>
            </a:r>
            <a:br/>
            <a:r>
              <a:t>2.2∗</a:t>
            </a:r>
            <a:br/>
            <a:r>
              <a:t>1.4%</a:t>
            </a:r>
            <a:br/>
            <a:r>
              <a:t>2.9%</a:t>
            </a:r>
            <a:br/>
            <a:r>
              <a:t>2.4∗</a:t>
            </a:r>
            <a:br/>
            <a:r>
              <a:t>2.1%</a:t>
            </a:r>
            <a:br/>
            <a:r>
              <a:t>2.5∗</a:t>
            </a:r>
            <a:br/>
            <a:r>
              <a:t>17.6%</a:t>
            </a:r>
            <a:br/>
            <a:r>
              <a:t>3.1%</a:t>
            </a:r>
            <a:br/>
            <a:r>
              <a:t>3.3∗∗∗</a:t>
            </a:r>
            <a:br/>
            <a:r>
              <a:t>15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2.1%</a:t>
            </a:r>
            <a:br/>
            <a:r>
              <a:t>2.1∗</a:t>
            </a:r>
            <a:br/>
            <a:r>
              <a:t>0.7%</a:t>
            </a:r>
            <a:br/>
            <a:r>
              <a:t>2.4%</a:t>
            </a:r>
            <a:br/>
            <a:r>
              <a:t>2.4∗</a:t>
            </a:r>
            <a:br/>
            <a:r>
              <a:t>2.3%</a:t>
            </a:r>
            <a:br/>
            <a:r>
              <a:t>2.8∗∗</a:t>
            </a:r>
            <a:br/>
            <a:r>
              <a:t>18.1%</a:t>
            </a:r>
            <a:br/>
            <a:r>
              <a:t>3.2%</a:t>
            </a:r>
            <a:br/>
            <a:r>
              <a:t>3.6∗∗∗</a:t>
            </a:r>
            <a:br/>
            <a:r>
              <a:t>37</a:t>
            </a:r>
            <a:br/>
          </a:p>
        </p:txBody>
      </p:sp>
      <p:pic>
        <p:nvPicPr>
          <p:cNvPr id="3" name="Picture 2" descr="temp_page_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Signiﬁcance of Arbitrage Alphas with Mean-Variance Objective</a:t>
            </a:r>
            <a:br/>
            <a:r>
              <a:t>CNN+Trans model</a:t>
            </a:r>
            <a:br/>
            <a:r>
              <a:t>Fama-French</a:t>
            </a:r>
            <a:br/>
            <a:r>
              <a:t>PCA</a:t>
            </a:r>
            <a:br/>
            <a:r>
              <a:t>IPCA</a:t>
            </a:r>
            <a:br/>
            <a:r>
              <a:t>K</a:t>
            </a:r>
            <a:br/>
            <a:r>
              <a:t>α</a:t>
            </a:r>
            <a:br/>
            <a:r>
              <a:t>tα</a:t>
            </a:r>
            <a:br/>
            <a:r>
              <a:t>R2</a:t>
            </a:r>
            <a:br/>
            <a:r>
              <a:t>µ</a:t>
            </a:r>
            <a:br/>
            <a:r>
              <a:t>tµ</a:t>
            </a:r>
            <a:br/>
            <a:r>
              <a:t>α</a:t>
            </a:r>
            <a:br/>
            <a:r>
              <a:t>tα</a:t>
            </a:r>
            <a:br/>
            <a:r>
              <a:t>R2</a:t>
            </a:r>
            <a:br/>
            <a:r>
              <a:t>µ</a:t>
            </a:r>
            <a:br/>
            <a:r>
              <a:t>tµ</a:t>
            </a:r>
            <a:br/>
            <a:r>
              <a:t>α</a:t>
            </a:r>
            <a:br/>
            <a:r>
              <a:t>tα</a:t>
            </a:r>
            <a:br/>
            <a:r>
              <a:t>R2</a:t>
            </a:r>
            <a:br/>
            <a:r>
              <a:t>µ</a:t>
            </a:r>
            <a:br/>
            <a:r>
              <a:t>tµ</a:t>
            </a:r>
            <a:br/>
            <a:r>
              <a:t>0</a:t>
            </a:r>
            <a:br/>
            <a:r>
              <a:t>5.8%</a:t>
            </a:r>
            <a:br/>
            <a:r>
              <a:t>2.2∗</a:t>
            </a:r>
            <a:br/>
            <a:r>
              <a:t>19.6%</a:t>
            </a:r>
            <a:br/>
            <a:r>
              <a:t>9.5%</a:t>
            </a:r>
            <a:br/>
            <a:r>
              <a:t>3.2∗∗</a:t>
            </a:r>
            <a:br/>
            <a:r>
              <a:t>5.8%</a:t>
            </a:r>
            <a:br/>
            <a:r>
              <a:t>2.2∗</a:t>
            </a:r>
            <a:br/>
            <a:r>
              <a:t>19.6%</a:t>
            </a:r>
            <a:br/>
            <a:r>
              <a:t>9.5%</a:t>
            </a:r>
            <a:br/>
            <a:r>
              <a:t>3.2∗∗</a:t>
            </a:r>
            <a:br/>
            <a:r>
              <a:t>5.8%</a:t>
            </a:r>
            <a:br/>
            <a:r>
              <a:t>2.2∗</a:t>
            </a:r>
            <a:br/>
            <a:r>
              <a:t>19.6%</a:t>
            </a:r>
            <a:br/>
            <a:r>
              <a:t>9.5%</a:t>
            </a:r>
            <a:br/>
            <a:r>
              <a:t>3.2∗∗</a:t>
            </a:r>
            <a:br/>
            <a:r>
              <a:t>1</a:t>
            </a:r>
            <a:br/>
            <a:r>
              <a:t>9.9%</a:t>
            </a:r>
            <a:br/>
            <a:r>
              <a:t>12∗∗∗</a:t>
            </a:r>
            <a:br/>
            <a:r>
              <a:t>7.1%</a:t>
            </a:r>
            <a:br/>
            <a:r>
              <a:t>10.5%</a:t>
            </a:r>
            <a:br/>
            <a:r>
              <a:t>12∗∗∗</a:t>
            </a:r>
            <a:br/>
            <a:r>
              <a:t>26.3%</a:t>
            </a:r>
            <a:br/>
            <a:r>
              <a:t>8.3∗∗∗</a:t>
            </a:r>
            <a:br/>
            <a:r>
              <a:t>1.6%</a:t>
            </a:r>
            <a:br/>
            <a:r>
              <a:t>27.3%</a:t>
            </a:r>
            <a:br/>
            <a:r>
              <a:t>8.6∗∗∗</a:t>
            </a:r>
            <a:br/>
            <a:r>
              <a:t>14.0%</a:t>
            </a:r>
            <a:br/>
            <a:r>
              <a:t>11∗∗∗</a:t>
            </a:r>
            <a:br/>
            <a:r>
              <a:t>23.5%</a:t>
            </a:r>
            <a:br/>
            <a:r>
              <a:t>15.9%</a:t>
            </a:r>
            <a:br/>
            <a:r>
              <a:t>11∗∗∗</a:t>
            </a:r>
            <a:br/>
            <a:r>
              <a:t>3</a:t>
            </a:r>
            <a:br/>
            <a:r>
              <a:t>7.5%</a:t>
            </a:r>
            <a:br/>
            <a:r>
              <a:t>11∗∗∗</a:t>
            </a:r>
            <a:br/>
            <a:r>
              <a:t>5.3%</a:t>
            </a:r>
            <a:br/>
            <a:r>
              <a:t>7.8%</a:t>
            </a:r>
            <a:br/>
            <a:r>
              <a:t>11∗∗∗</a:t>
            </a:r>
            <a:br/>
            <a:r>
              <a:t>22.1%</a:t>
            </a:r>
            <a:br/>
            <a:r>
              <a:t>9.1∗∗∗</a:t>
            </a:r>
            <a:br/>
            <a:r>
              <a:t>2.2%</a:t>
            </a:r>
            <a:br/>
            <a:r>
              <a:t>22.6%</a:t>
            </a:r>
            <a:br/>
            <a:r>
              <a:t>9.2∗∗∗</a:t>
            </a:r>
            <a:br/>
            <a:r>
              <a:t>16.6%</a:t>
            </a:r>
            <a:br/>
            <a:r>
              <a:t>12∗∗∗</a:t>
            </a:r>
            <a:br/>
            <a:r>
              <a:t>17.6%</a:t>
            </a:r>
            <a:br/>
            <a:r>
              <a:t>17.9%</a:t>
            </a:r>
            <a:br/>
            <a:r>
              <a:t>12∗∗∗</a:t>
            </a:r>
            <a:br/>
            <a:r>
              <a:t>5</a:t>
            </a:r>
            <a:br/>
            <a:r>
              <a:t>5.7%</a:t>
            </a:r>
            <a:br/>
            <a:r>
              <a:t>11∗∗∗</a:t>
            </a:r>
            <a:br/>
            <a:r>
              <a:t>5.3%</a:t>
            </a:r>
            <a:br/>
            <a:r>
              <a:t>5.9%</a:t>
            </a:r>
            <a:br/>
            <a:r>
              <a:t>12∗∗∗</a:t>
            </a:r>
            <a:br/>
            <a:r>
              <a:t>19.0%</a:t>
            </a:r>
            <a:br/>
            <a:r>
              <a:t>10∗∗∗</a:t>
            </a:r>
            <a:br/>
            <a:r>
              <a:t>3.2%</a:t>
            </a:r>
            <a:br/>
            <a:r>
              <a:t>19.6%</a:t>
            </a:r>
            <a:br/>
            <a:r>
              <a:t>11∗∗∗</a:t>
            </a:r>
            <a:br/>
            <a:r>
              <a:t>16.7%</a:t>
            </a:r>
            <a:br/>
            <a:r>
              <a:t>12∗∗∗</a:t>
            </a:r>
            <a:br/>
            <a:r>
              <a:t>16.0%</a:t>
            </a:r>
            <a:br/>
            <a:r>
              <a:t>18.2%</a:t>
            </a:r>
            <a:br/>
            <a:r>
              <a:t>12∗∗∗</a:t>
            </a:r>
            <a:br/>
            <a:r>
              <a:t>8</a:t>
            </a:r>
            <a:br/>
            <a:r>
              <a:t>4.4%</a:t>
            </a:r>
            <a:br/>
            <a:r>
              <a:t>9.8∗∗∗</a:t>
            </a:r>
            <a:br/>
            <a:r>
              <a:t>3.6%</a:t>
            </a:r>
            <a:br/>
            <a:r>
              <a:t>4.6%</a:t>
            </a:r>
            <a:br/>
            <a:r>
              <a:t>10∗∗∗</a:t>
            </a:r>
            <a:br/>
            <a:r>
              <a:t>16.3%</a:t>
            </a:r>
            <a:br/>
            <a:r>
              <a:t>10∗∗∗</a:t>
            </a:r>
            <a:br/>
            <a:r>
              <a:t>1.6%</a:t>
            </a:r>
            <a:br/>
            <a:r>
              <a:t>16.6%</a:t>
            </a:r>
            <a:br/>
            <a:r>
              <a:t>10∗∗∗</a:t>
            </a:r>
            <a:br/>
            <a:r>
              <a:t>15.5%</a:t>
            </a:r>
            <a:br/>
            <a:r>
              <a:t>12∗∗∗</a:t>
            </a:r>
            <a:br/>
            <a:r>
              <a:t>18.3%</a:t>
            </a:r>
            <a:br/>
            <a:r>
              <a:t>17.0%</a:t>
            </a:r>
            <a:br/>
            <a:r>
              <a:t>12∗∗∗</a:t>
            </a:r>
            <a:br/>
            <a:r>
              <a:t>10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14.8%</a:t>
            </a:r>
            <a:br/>
            <a:r>
              <a:t>10∗∗∗</a:t>
            </a:r>
            <a:br/>
            <a:r>
              <a:t>1.7%</a:t>
            </a:r>
            <a:br/>
            <a:r>
              <a:t>15.3%</a:t>
            </a:r>
            <a:br/>
            <a:r>
              <a:t>10∗∗∗</a:t>
            </a:r>
            <a:br/>
            <a:r>
              <a:t>15.2%</a:t>
            </a:r>
            <a:br/>
            <a:r>
              <a:t>13∗∗∗</a:t>
            </a:r>
            <a:br/>
            <a:r>
              <a:t>20.6%</a:t>
            </a:r>
            <a:br/>
            <a:r>
              <a:t>16.6%</a:t>
            </a:r>
            <a:br/>
            <a:r>
              <a:t>12∗∗∗</a:t>
            </a:r>
            <a:br/>
            <a:r>
              <a:t>15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8.5%</a:t>
            </a:r>
            <a:br/>
            <a:r>
              <a:t>8.4∗∗∗</a:t>
            </a:r>
            <a:br/>
            <a:r>
              <a:t>0.9%</a:t>
            </a:r>
            <a:br/>
            <a:r>
              <a:t>8.7%</a:t>
            </a:r>
            <a:br/>
            <a:r>
              <a:t>8.5∗∗∗</a:t>
            </a:r>
            <a:br/>
            <a:r>
              <a:t>14.8%</a:t>
            </a:r>
            <a:br/>
            <a:r>
              <a:t>13∗∗∗</a:t>
            </a:r>
            <a:br/>
            <a:r>
              <a:t>21.6%</a:t>
            </a:r>
            <a:br/>
            <a:r>
              <a:t>16.3%</a:t>
            </a:r>
            <a:br/>
            <a:r>
              <a:t>13∗∗∗</a:t>
            </a:r>
            <a:br/>
            <a:r>
              <a:t>Fourier+FFN model</a:t>
            </a:r>
            <a:br/>
            <a:r>
              <a:t>Fama-French</a:t>
            </a:r>
            <a:br/>
            <a:r>
              <a:t>PCA</a:t>
            </a:r>
            <a:br/>
            <a:r>
              <a:t>IPCA</a:t>
            </a:r>
            <a:br/>
            <a:r>
              <a:t>K</a:t>
            </a:r>
            <a:br/>
            <a:r>
              <a:t>α</a:t>
            </a:r>
            <a:br/>
            <a:r>
              <a:t>tα</a:t>
            </a:r>
            <a:br/>
            <a:r>
              <a:t>R2</a:t>
            </a:r>
            <a:br/>
            <a:r>
              <a:t>µ</a:t>
            </a:r>
            <a:br/>
            <a:r>
              <a:t>tµ</a:t>
            </a:r>
            <a:br/>
            <a:r>
              <a:t>α</a:t>
            </a:r>
            <a:br/>
            <a:r>
              <a:t>tα</a:t>
            </a:r>
            <a:br/>
            <a:r>
              <a:t>R2</a:t>
            </a:r>
            <a:br/>
            <a:r>
              <a:t>µ</a:t>
            </a:r>
            <a:br/>
            <a:r>
              <a:t>tµ</a:t>
            </a:r>
            <a:br/>
            <a:r>
              <a:t>α</a:t>
            </a:r>
            <a:br/>
            <a:r>
              <a:t>tα</a:t>
            </a:r>
            <a:br/>
            <a:r>
              <a:t>R2</a:t>
            </a:r>
            <a:br/>
            <a:r>
              <a:t>µ</a:t>
            </a:r>
            <a:br/>
            <a:r>
              <a:t>tµ</a:t>
            </a:r>
            <a:br/>
            <a:r>
              <a:t>0</a:t>
            </a:r>
            <a:br/>
            <a:r>
              <a:t>3.2%</a:t>
            </a:r>
            <a:br/>
            <a:r>
              <a:t>0.7</a:t>
            </a:r>
            <a:br/>
            <a:r>
              <a:t>8.4%</a:t>
            </a:r>
            <a:br/>
            <a:r>
              <a:t>5.5%</a:t>
            </a:r>
            <a:br/>
            <a:r>
              <a:t>1.1</a:t>
            </a:r>
            <a:br/>
            <a:r>
              <a:t>3.2%</a:t>
            </a:r>
            <a:br/>
            <a:r>
              <a:t>0.7</a:t>
            </a:r>
            <a:br/>
            <a:r>
              <a:t>8.4%</a:t>
            </a:r>
            <a:br/>
            <a:r>
              <a:t>5.5%</a:t>
            </a:r>
            <a:br/>
            <a:r>
              <a:t>1.1</a:t>
            </a:r>
            <a:br/>
            <a:r>
              <a:t>3.2%</a:t>
            </a:r>
            <a:br/>
            <a:r>
              <a:t>0.7</a:t>
            </a:r>
            <a:br/>
            <a:r>
              <a:t>8.4%</a:t>
            </a:r>
            <a:br/>
            <a:r>
              <a:t>5.5%</a:t>
            </a:r>
            <a:br/>
            <a:r>
              <a:t>1.1</a:t>
            </a:r>
            <a:br/>
            <a:r>
              <a:t>1</a:t>
            </a:r>
            <a:br/>
            <a:r>
              <a:t>2.8%</a:t>
            </a:r>
            <a:br/>
            <a:r>
              <a:t>1.6</a:t>
            </a:r>
            <a:br/>
            <a:r>
              <a:t>1.8%</a:t>
            </a:r>
            <a:br/>
            <a:r>
              <a:t>2.5%</a:t>
            </a:r>
            <a:br/>
            <a:r>
              <a:t>1.5</a:t>
            </a:r>
            <a:br/>
            <a:r>
              <a:t>15.4%</a:t>
            </a:r>
            <a:br/>
            <a:r>
              <a:t>1.7</a:t>
            </a:r>
            <a:br/>
            <a:r>
              <a:t>1.3%</a:t>
            </a:r>
            <a:br/>
            <a:r>
              <a:t>16.6%</a:t>
            </a:r>
            <a:br/>
            <a:r>
              <a:t>1.9</a:t>
            </a:r>
            <a:br/>
            <a:r>
              <a:t>7.9%</a:t>
            </a:r>
            <a:br/>
            <a:r>
              <a:t>1.8</a:t>
            </a:r>
            <a:br/>
            <a:r>
              <a:t>2.6%</a:t>
            </a:r>
            <a:br/>
            <a:r>
              <a:t>9.7%</a:t>
            </a:r>
            <a:br/>
            <a:r>
              <a:t>2.2∗</a:t>
            </a:r>
            <a:br/>
            <a:r>
              <a:t>3</a:t>
            </a:r>
            <a:br/>
            <a:r>
              <a:t>4.1%</a:t>
            </a:r>
            <a:br/>
            <a:r>
              <a:t>4.4∗∗∗</a:t>
            </a:r>
            <a:br/>
            <a:r>
              <a:t>3.4%</a:t>
            </a:r>
            <a:br/>
            <a:r>
              <a:t>4.3%</a:t>
            </a:r>
            <a:br/>
            <a:r>
              <a:t>4.5∗∗∗</a:t>
            </a:r>
            <a:br/>
            <a:r>
              <a:t>30.3%</a:t>
            </a:r>
            <a:br/>
            <a:r>
              <a:t>1.3</a:t>
            </a:r>
            <a:br/>
            <a:r>
              <a:t>0.1%</a:t>
            </a:r>
            <a:br/>
            <a:r>
              <a:t>32.1%</a:t>
            </a:r>
            <a:br/>
            <a:r>
              <a:t>1.3</a:t>
            </a:r>
            <a:br/>
            <a:r>
              <a:t>17.4%</a:t>
            </a:r>
            <a:br/>
            <a:r>
              <a:t>4.1∗∗∗</a:t>
            </a:r>
            <a:br/>
            <a:r>
              <a:t>1.9%</a:t>
            </a:r>
            <a:br/>
            <a:r>
              <a:t>17.6%</a:t>
            </a:r>
            <a:br/>
            <a:r>
              <a:t>4.1∗∗∗</a:t>
            </a:r>
            <a:br/>
            <a:r>
              <a:t>5</a:t>
            </a:r>
            <a:br/>
            <a:r>
              <a:t>2.9%</a:t>
            </a:r>
            <a:br/>
            <a:r>
              <a:t>4.8∗∗∗</a:t>
            </a:r>
            <a:br/>
            <a:r>
              <a:t>3.1%</a:t>
            </a:r>
            <a:br/>
            <a:r>
              <a:t>3.1%</a:t>
            </a:r>
            <a:br/>
            <a:r>
              <a:t>5.0∗∗∗</a:t>
            </a:r>
            <a:br/>
            <a:r>
              <a:t>21.0%</a:t>
            </a:r>
            <a:br/>
            <a:r>
              <a:t>1.3</a:t>
            </a:r>
            <a:br/>
            <a:r>
              <a:t>0.1%</a:t>
            </a:r>
            <a:br/>
            <a:r>
              <a:t>22.5%</a:t>
            </a:r>
            <a:br/>
            <a:r>
              <a:t>1.4</a:t>
            </a:r>
            <a:br/>
            <a:r>
              <a:t>15.9%</a:t>
            </a:r>
            <a:br/>
            <a:r>
              <a:t>4.3∗∗∗</a:t>
            </a:r>
            <a:br/>
            <a:r>
              <a:t>2.6%</a:t>
            </a:r>
            <a:br/>
            <a:r>
              <a:t>17.0%</a:t>
            </a:r>
            <a:br/>
            <a:r>
              <a:t>4.5∗∗∗</a:t>
            </a:r>
            <a:br/>
            <a:r>
              <a:t>8</a:t>
            </a:r>
            <a:br/>
            <a:r>
              <a:t>3.5%</a:t>
            </a:r>
            <a:br/>
            <a:r>
              <a:t>6.8∗∗∗</a:t>
            </a:r>
            <a:br/>
            <a:r>
              <a:t>2.3%</a:t>
            </a:r>
            <a:br/>
            <a:r>
              <a:t>3.6%</a:t>
            </a:r>
            <a:br/>
            <a:r>
              <a:t>7.0∗∗∗</a:t>
            </a:r>
            <a:br/>
            <a:r>
              <a:t>17.4%</a:t>
            </a:r>
            <a:br/>
            <a:r>
              <a:t>2.6∗∗</a:t>
            </a:r>
            <a:br/>
            <a:r>
              <a:t>0.3%</a:t>
            </a:r>
            <a:br/>
            <a:r>
              <a:t>17.2%</a:t>
            </a:r>
            <a:br/>
            <a:r>
              <a:t>2.6∗∗</a:t>
            </a:r>
            <a:br/>
            <a:r>
              <a:t>12.9%</a:t>
            </a:r>
            <a:br/>
            <a:r>
              <a:t>4.3∗∗∗</a:t>
            </a:r>
            <a:br/>
            <a:r>
              <a:t>4.4%</a:t>
            </a:r>
            <a:br/>
            <a:r>
              <a:t>14.4%</a:t>
            </a:r>
            <a:br/>
            <a:r>
              <a:t>4.7∗∗∗</a:t>
            </a:r>
            <a:br/>
            <a:r>
              <a:t>10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7.1%</a:t>
            </a:r>
            <a:br/>
            <a:r>
              <a:t>1.7</a:t>
            </a:r>
            <a:br/>
            <a:r>
              <a:t>0.3%</a:t>
            </a:r>
            <a:br/>
            <a:r>
              <a:t>7.4%</a:t>
            </a:r>
            <a:br/>
            <a:r>
              <a:t>1.8</a:t>
            </a:r>
            <a:br/>
            <a:r>
              <a:t>11.7%</a:t>
            </a:r>
            <a:br/>
            <a:r>
              <a:t>3.9∗∗∗</a:t>
            </a:r>
            <a:br/>
            <a:r>
              <a:t>3.5%</a:t>
            </a:r>
            <a:br/>
            <a:r>
              <a:t>12.6%</a:t>
            </a:r>
            <a:br/>
            <a:r>
              <a:t>4.1∗∗∗</a:t>
            </a:r>
            <a:br/>
            <a:r>
              <a:t>15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5.5%</a:t>
            </a:r>
            <a:br/>
            <a:r>
              <a:t>2.1∗</a:t>
            </a:r>
            <a:br/>
            <a:r>
              <a:t>0.1%</a:t>
            </a:r>
            <a:br/>
            <a:r>
              <a:t>5.7%</a:t>
            </a:r>
            <a:br/>
            <a:r>
              <a:t>2.2∗</a:t>
            </a:r>
            <a:br/>
            <a:r>
              <a:t>11.3%</a:t>
            </a:r>
            <a:br/>
            <a:r>
              <a:t>4.3∗∗∗</a:t>
            </a:r>
            <a:br/>
            <a:r>
              <a:t>4.0%</a:t>
            </a:r>
            <a:br/>
            <a:r>
              <a:t>12.1%</a:t>
            </a:r>
            <a:br/>
            <a:r>
              <a:t>4.5∗∗∗</a:t>
            </a:r>
            <a:br/>
            <a:r>
              <a:t>38</a:t>
            </a:r>
            <a:br/>
          </a:p>
        </p:txBody>
      </p:sp>
      <p:pic>
        <p:nvPicPr>
          <p:cNvPr id="3" name="Picture 2" descr="temp_page_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Dependency between Arbitrage Strategies</a:t>
            </a:r>
            <a:br/>
            <a:r>
              <a:t>Table 1: Correlations between the Returns of the CNN+Transformer Arbitrage</a:t>
            </a:r>
            <a:br/>
            <a:r>
              <a:t>Strategies</a:t>
            </a:r>
            <a:br/>
            <a:r>
              <a:t>FF 3</a:t>
            </a:r>
            <a:br/>
            <a:r>
              <a:t>PCA 3</a:t>
            </a:r>
            <a:br/>
            <a:r>
              <a:t>IPCA 3</a:t>
            </a:r>
            <a:br/>
            <a:r>
              <a:t>FF 5</a:t>
            </a:r>
            <a:br/>
            <a:r>
              <a:t>PCA 5</a:t>
            </a:r>
            <a:br/>
            <a:r>
              <a:t>IPCA 5</a:t>
            </a:r>
            <a:br/>
            <a:r>
              <a:t>PCA 10</a:t>
            </a:r>
            <a:br/>
            <a:r>
              <a:t>IPCA 10</a:t>
            </a:r>
            <a:br/>
            <a:r>
              <a:t>FF 3</a:t>
            </a:r>
            <a:br/>
            <a:r>
              <a:t>1.00</a:t>
            </a:r>
            <a:br/>
            <a:r>
              <a:t>0.32</a:t>
            </a:r>
            <a:br/>
            <a:r>
              <a:t>0.44</a:t>
            </a:r>
            <a:br/>
            <a:r>
              <a:t>0.62</a:t>
            </a:r>
            <a:br/>
            <a:r>
              <a:t>0.25</a:t>
            </a:r>
            <a:br/>
            <a:r>
              <a:t>0.43</a:t>
            </a:r>
            <a:br/>
            <a:r>
              <a:t>0.21</a:t>
            </a:r>
            <a:br/>
            <a:r>
              <a:t>0.44</a:t>
            </a:r>
            <a:br/>
            <a:r>
              <a:t>PCA 3</a:t>
            </a:r>
            <a:br/>
            <a:r>
              <a:t>0.32</a:t>
            </a:r>
            <a:br/>
            <a:r>
              <a:t>1.00</a:t>
            </a:r>
            <a:br/>
            <a:r>
              <a:t>0.32</a:t>
            </a:r>
            <a:br/>
            <a:r>
              <a:t>0.34</a:t>
            </a:r>
            <a:br/>
            <a:r>
              <a:t>0.62</a:t>
            </a:r>
            <a:br/>
            <a:r>
              <a:t>0.35</a:t>
            </a:r>
            <a:br/>
            <a:r>
              <a:t>0.41</a:t>
            </a:r>
            <a:br/>
            <a:r>
              <a:t>0.36</a:t>
            </a:r>
            <a:br/>
            <a:r>
              <a:t>IPCA 3</a:t>
            </a:r>
            <a:br/>
            <a:r>
              <a:t>0.44</a:t>
            </a:r>
            <a:br/>
            <a:r>
              <a:t>0.32</a:t>
            </a:r>
            <a:br/>
            <a:r>
              <a:t>1.00</a:t>
            </a:r>
            <a:br/>
            <a:r>
              <a:t>0.37</a:t>
            </a:r>
            <a:br/>
            <a:r>
              <a:t>0.28</a:t>
            </a:r>
            <a:br/>
            <a:r>
              <a:t>0.81</a:t>
            </a:r>
            <a:br/>
            <a:r>
              <a:t>0.21</a:t>
            </a:r>
            <a:br/>
            <a:r>
              <a:t>0.75</a:t>
            </a:r>
            <a:br/>
            <a:r>
              <a:t>FF 5</a:t>
            </a:r>
            <a:br/>
            <a:r>
              <a:t>0.62</a:t>
            </a:r>
            <a:br/>
            <a:r>
              <a:t>0.34</a:t>
            </a:r>
            <a:br/>
            <a:r>
              <a:t>0.37</a:t>
            </a:r>
            <a:br/>
            <a:r>
              <a:t>1.00</a:t>
            </a:r>
            <a:br/>
            <a:r>
              <a:t>0.28</a:t>
            </a:r>
            <a:br/>
            <a:r>
              <a:t>0.39</a:t>
            </a:r>
            <a:br/>
            <a:r>
              <a:t>0.23</a:t>
            </a:r>
            <a:br/>
            <a:r>
              <a:t>0.40</a:t>
            </a:r>
            <a:br/>
            <a:r>
              <a:t>PCA 5</a:t>
            </a:r>
            <a:br/>
            <a:r>
              <a:t>0.25</a:t>
            </a:r>
            <a:br/>
            <a:r>
              <a:t>0.62</a:t>
            </a:r>
            <a:br/>
            <a:r>
              <a:t>0.28</a:t>
            </a:r>
            <a:br/>
            <a:r>
              <a:t>0.28</a:t>
            </a:r>
            <a:br/>
            <a:r>
              <a:t>1.00</a:t>
            </a:r>
            <a:br/>
            <a:r>
              <a:t>0.29</a:t>
            </a:r>
            <a:br/>
            <a:r>
              <a:t>0.47</a:t>
            </a:r>
            <a:br/>
            <a:r>
              <a:t>0.31</a:t>
            </a:r>
            <a:br/>
            <a:r>
              <a:t>IPCA 5</a:t>
            </a:r>
            <a:br/>
            <a:r>
              <a:t>0.43</a:t>
            </a:r>
            <a:br/>
            <a:r>
              <a:t>0.35</a:t>
            </a:r>
            <a:br/>
            <a:r>
              <a:t>0.81</a:t>
            </a:r>
            <a:br/>
            <a:r>
              <a:t>0.39</a:t>
            </a:r>
            <a:br/>
            <a:r>
              <a:t>0.29</a:t>
            </a:r>
            <a:br/>
            <a:r>
              <a:t>1.00</a:t>
            </a:r>
            <a:br/>
            <a:r>
              <a:t>0.23</a:t>
            </a:r>
            <a:br/>
            <a:r>
              <a:t>0.84</a:t>
            </a:r>
            <a:br/>
            <a:r>
              <a:t>PCA 10</a:t>
            </a:r>
            <a:br/>
            <a:r>
              <a:t>0.21</a:t>
            </a:r>
            <a:br/>
            <a:r>
              <a:t>0.41</a:t>
            </a:r>
            <a:br/>
            <a:r>
              <a:t>0.21</a:t>
            </a:r>
            <a:br/>
            <a:r>
              <a:t>0.23</a:t>
            </a:r>
            <a:br/>
            <a:r>
              <a:t>0.47</a:t>
            </a:r>
            <a:br/>
            <a:r>
              <a:t>0.23</a:t>
            </a:r>
            <a:br/>
            <a:r>
              <a:t>1.00</a:t>
            </a:r>
            <a:br/>
            <a:r>
              <a:t>0.25</a:t>
            </a:r>
            <a:br/>
            <a:r>
              <a:t>IPCA 10</a:t>
            </a:r>
            <a:br/>
            <a:r>
              <a:t>0.44</a:t>
            </a:r>
            <a:br/>
            <a:r>
              <a:t>0.36</a:t>
            </a:r>
            <a:br/>
            <a:r>
              <a:t>0.75</a:t>
            </a:r>
            <a:br/>
            <a:r>
              <a:t>0.40</a:t>
            </a:r>
            <a:br/>
            <a:r>
              <a:t>0.31</a:t>
            </a:r>
            <a:br/>
            <a:r>
              <a:t>0.84</a:t>
            </a:r>
            <a:br/>
            <a:r>
              <a:t>0.25</a:t>
            </a:r>
            <a:br/>
            <a:r>
              <a:t>1.00</a:t>
            </a:r>
            <a:br/>
            <a:r>
              <a:t>Strategies from diﬀerent factor models have low inter-family correlations</a:t>
            </a:r>
            <a:br/>
            <a:r>
              <a:t>• Inter-family correlations range from 0.21 to 0.44.</a:t>
            </a:r>
            <a:br/>
            <a:r>
              <a:t>• Intra-family correlations range between 0.41 and 0.84.</a:t>
            </a:r>
            <a:br/>
            <a:r>
              <a:t>39</a:t>
            </a:r>
            <a:br/>
          </a:p>
        </p:txBody>
      </p:sp>
      <p:pic>
        <p:nvPicPr>
          <p:cNvPr id="3" name="Picture 2" descr="temp_page_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Importance of Time-Series Signal</a:t>
            </a:r>
            <a:br/>
            <a:r>
              <a:t>Factors</a:t>
            </a:r>
            <a:br/>
            <a:r>
              <a:t>Fama-French</a:t>
            </a:r>
            <a:br/>
            <a:r>
              <a:t>PCA</a:t>
            </a:r>
            <a:br/>
            <a:r>
              <a:t>IPCA</a:t>
            </a:r>
            <a:br/>
            <a:r>
              <a:t>Model</a:t>
            </a:r>
            <a:br/>
            <a:r>
              <a:t>K</a:t>
            </a:r>
            <a:br/>
            <a:r>
              <a:t>SR</a:t>
            </a:r>
            <a:br/>
            <a:r>
              <a:t>µ</a:t>
            </a:r>
            <a:br/>
            <a:r>
              <a:t>σ</a:t>
            </a:r>
            <a:br/>
            <a:r>
              <a:t>SR</a:t>
            </a:r>
            <a:br/>
            <a:r>
              <a:t>µ</a:t>
            </a:r>
            <a:br/>
            <a:r>
              <a:t>σ</a:t>
            </a:r>
            <a:br/>
            <a:r>
              <a:t>SR</a:t>
            </a:r>
            <a:br/>
            <a:r>
              <a:t>µ</a:t>
            </a:r>
            <a:br/>
            <a:r>
              <a:t>σ</a:t>
            </a:r>
            <a:br/>
            <a:r>
              <a:t>0</a:t>
            </a:r>
            <a:br/>
            <a:r>
              <a:t>0.50</a:t>
            </a:r>
            <a:br/>
            <a:r>
              <a:t>10.6%</a:t>
            </a:r>
            <a:br/>
            <a:r>
              <a:t>21.3%</a:t>
            </a:r>
            <a:br/>
            <a:r>
              <a:t>0.50</a:t>
            </a:r>
            <a:br/>
            <a:r>
              <a:t>10.6%</a:t>
            </a:r>
            <a:br/>
            <a:r>
              <a:t>21.3%</a:t>
            </a:r>
            <a:br/>
            <a:r>
              <a:t>0.50</a:t>
            </a:r>
            <a:br/>
            <a:r>
              <a:t>10.6%</a:t>
            </a:r>
            <a:br/>
            <a:r>
              <a:t>21.3%</a:t>
            </a:r>
            <a:br/>
            <a:r>
              <a:t>1</a:t>
            </a:r>
            <a:br/>
            <a:r>
              <a:t>0.34</a:t>
            </a:r>
            <a:br/>
            <a:r>
              <a:t>0.8%</a:t>
            </a:r>
            <a:br/>
            <a:r>
              <a:t>2.3%</a:t>
            </a:r>
            <a:br/>
            <a:r>
              <a:t>0.05</a:t>
            </a:r>
            <a:br/>
            <a:r>
              <a:t>0.7%</a:t>
            </a:r>
            <a:br/>
            <a:r>
              <a:t>11.9%</a:t>
            </a:r>
            <a:br/>
            <a:r>
              <a:t>0.60</a:t>
            </a:r>
            <a:br/>
            <a:r>
              <a:t>4.8%</a:t>
            </a:r>
            <a:br/>
            <a:r>
              <a:t>8.0%</a:t>
            </a:r>
            <a:br/>
            <a:r>
              <a:t>OU</a:t>
            </a:r>
            <a:br/>
            <a:r>
              <a:t>3</a:t>
            </a:r>
            <a:br/>
            <a:r>
              <a:t>0.16</a:t>
            </a:r>
            <a:br/>
            <a:r>
              <a:t>0.2%</a:t>
            </a:r>
            <a:br/>
            <a:r>
              <a:t>1.4%</a:t>
            </a:r>
            <a:br/>
            <a:r>
              <a:t>0.44</a:t>
            </a:r>
            <a:br/>
            <a:r>
              <a:t>3.4%</a:t>
            </a:r>
            <a:br/>
            <a:r>
              <a:t>7.8%</a:t>
            </a:r>
            <a:br/>
            <a:r>
              <a:t>0.70</a:t>
            </a:r>
            <a:br/>
            <a:r>
              <a:t>4.6%</a:t>
            </a:r>
            <a:br/>
            <a:r>
              <a:t>6.6%</a:t>
            </a:r>
            <a:br/>
            <a:r>
              <a:t>+</a:t>
            </a:r>
            <a:br/>
            <a:r>
              <a:t>5</a:t>
            </a:r>
            <a:br/>
            <a:r>
              <a:t>0.17</a:t>
            </a:r>
            <a:br/>
            <a:r>
              <a:t>0.2%</a:t>
            </a:r>
            <a:br/>
            <a:r>
              <a:t>1.2%</a:t>
            </a:r>
            <a:br/>
            <a:r>
              <a:t>0.68</a:t>
            </a:r>
            <a:br/>
            <a:r>
              <a:t>4.7%</a:t>
            </a:r>
            <a:br/>
            <a:r>
              <a:t>7.0%</a:t>
            </a:r>
            <a:br/>
            <a:r>
              <a:t>0.66</a:t>
            </a:r>
            <a:br/>
            <a:r>
              <a:t>4.2%</a:t>
            </a:r>
            <a:br/>
            <a:r>
              <a:t>6.3%</a:t>
            </a:r>
            <a:br/>
            <a:r>
              <a:t>FFN</a:t>
            </a:r>
            <a:br/>
            <a:r>
              <a:t>8</a:t>
            </a:r>
            <a:br/>
            <a:r>
              <a:t>-0.34</a:t>
            </a:r>
            <a:br/>
            <a:r>
              <a:t>-0.3%</a:t>
            </a:r>
            <a:br/>
            <a:r>
              <a:t>1.0%</a:t>
            </a:r>
            <a:br/>
            <a:r>
              <a:t>0.31</a:t>
            </a:r>
            <a:br/>
            <a:r>
              <a:t>2.3%</a:t>
            </a:r>
            <a:br/>
            <a:r>
              <a:t>6.9%</a:t>
            </a:r>
            <a:br/>
            <a:r>
              <a:t>0.61</a:t>
            </a:r>
            <a:br/>
            <a:r>
              <a:t>3.9%</a:t>
            </a:r>
            <a:br/>
            <a:r>
              <a:t>6.2%</a:t>
            </a:r>
            <a:br/>
            <a:r>
              <a:t>10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0.26</a:t>
            </a:r>
            <a:br/>
            <a:r>
              <a:t>1.3%</a:t>
            </a:r>
            <a:br/>
            <a:r>
              <a:t>5.0%</a:t>
            </a:r>
            <a:br/>
            <a:r>
              <a:t>0.56</a:t>
            </a:r>
            <a:br/>
            <a:r>
              <a:t>3.5%</a:t>
            </a:r>
            <a:br/>
            <a:r>
              <a:t>6.2%</a:t>
            </a:r>
            <a:br/>
            <a:r>
              <a:t>15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0.31</a:t>
            </a:r>
            <a:br/>
            <a:r>
              <a:t>1.4%</a:t>
            </a:r>
            <a:br/>
            <a:r>
              <a:t>4.3%</a:t>
            </a:r>
            <a:br/>
            <a:r>
              <a:t>0.54</a:t>
            </a:r>
            <a:br/>
            <a:r>
              <a:t>3.3%</a:t>
            </a:r>
            <a:br/>
            <a:r>
              <a:t>6.1%</a:t>
            </a:r>
            <a:br/>
            <a:r>
              <a:t>0</a:t>
            </a:r>
            <a:br/>
            <a:r>
              <a:t>0.57</a:t>
            </a:r>
            <a:br/>
            <a:r>
              <a:t>8.8%</a:t>
            </a:r>
            <a:br/>
            <a:r>
              <a:t>15.3%</a:t>
            </a:r>
            <a:br/>
            <a:r>
              <a:t>0.57</a:t>
            </a:r>
            <a:br/>
            <a:r>
              <a:t>8.8%</a:t>
            </a:r>
            <a:br/>
            <a:r>
              <a:t>15.3%</a:t>
            </a:r>
            <a:br/>
            <a:r>
              <a:t>0.57</a:t>
            </a:r>
            <a:br/>
            <a:r>
              <a:t>8.8%</a:t>
            </a:r>
            <a:br/>
            <a:r>
              <a:t>15.3%</a:t>
            </a:r>
            <a:br/>
            <a:r>
              <a:t>1</a:t>
            </a:r>
            <a:br/>
            <a:r>
              <a:t>0.60</a:t>
            </a:r>
            <a:br/>
            <a:r>
              <a:t>2.0%</a:t>
            </a:r>
            <a:br/>
            <a:r>
              <a:t>3.3%</a:t>
            </a:r>
            <a:br/>
            <a:r>
              <a:t>0.53</a:t>
            </a:r>
            <a:br/>
            <a:r>
              <a:t>6.2%</a:t>
            </a:r>
            <a:br/>
            <a:r>
              <a:t>11.7%</a:t>
            </a:r>
            <a:br/>
            <a:r>
              <a:t>1.07</a:t>
            </a:r>
            <a:br/>
            <a:r>
              <a:t>6.5%</a:t>
            </a:r>
            <a:br/>
            <a:r>
              <a:t>6.1%</a:t>
            </a:r>
            <a:br/>
            <a:r>
              <a:t>3</a:t>
            </a:r>
            <a:br/>
            <a:r>
              <a:t>1.02</a:t>
            </a:r>
            <a:br/>
            <a:r>
              <a:t>2.6%</a:t>
            </a:r>
            <a:br/>
            <a:r>
              <a:t>2.6%</a:t>
            </a:r>
            <a:br/>
            <a:r>
              <a:t>1.15</a:t>
            </a:r>
            <a:br/>
            <a:r>
              <a:t>8.2%</a:t>
            </a:r>
            <a:br/>
            <a:r>
              <a:t>7.2%</a:t>
            </a:r>
            <a:br/>
            <a:r>
              <a:t>1.50</a:t>
            </a:r>
            <a:br/>
            <a:r>
              <a:t>7.6%</a:t>
            </a:r>
            <a:br/>
            <a:r>
              <a:t>5.0%</a:t>
            </a:r>
            <a:br/>
            <a:r>
              <a:t>FFN</a:t>
            </a:r>
            <a:br/>
            <a:r>
              <a:t>5</a:t>
            </a:r>
            <a:br/>
            <a:r>
              <a:t>1.32</a:t>
            </a:r>
            <a:br/>
            <a:r>
              <a:t>2.3%</a:t>
            </a:r>
            <a:br/>
            <a:r>
              <a:t>1.7%</a:t>
            </a:r>
            <a:br/>
            <a:r>
              <a:t>1.42</a:t>
            </a:r>
            <a:br/>
            <a:r>
              <a:t>9.8%</a:t>
            </a:r>
            <a:br/>
            <a:r>
              <a:t>6.9%</a:t>
            </a:r>
            <a:br/>
            <a:r>
              <a:t>1.55</a:t>
            </a:r>
            <a:br/>
            <a:r>
              <a:t>7.3%</a:t>
            </a:r>
            <a:br/>
            <a:r>
              <a:t>4.7%</a:t>
            </a:r>
            <a:br/>
            <a:r>
              <a:t>8</a:t>
            </a:r>
            <a:br/>
            <a:r>
              <a:t>1.31</a:t>
            </a:r>
            <a:br/>
            <a:r>
              <a:t>2.1%</a:t>
            </a:r>
            <a:br/>
            <a:r>
              <a:t>1.6%</a:t>
            </a:r>
            <a:br/>
            <a:r>
              <a:t>0.84</a:t>
            </a:r>
            <a:br/>
            <a:r>
              <a:t>5.1%</a:t>
            </a:r>
            <a:br/>
            <a:r>
              <a:t>6.1%</a:t>
            </a:r>
            <a:br/>
            <a:r>
              <a:t>1.56</a:t>
            </a:r>
            <a:br/>
            <a:r>
              <a:t>7.2%</a:t>
            </a:r>
            <a:br/>
            <a:r>
              <a:t>4.6%</a:t>
            </a:r>
            <a:br/>
            <a:r>
              <a:t>10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0.70</a:t>
            </a:r>
            <a:br/>
            <a:r>
              <a:t>3.5%</a:t>
            </a:r>
            <a:br/>
            <a:r>
              <a:t>5.0%</a:t>
            </a:r>
            <a:br/>
            <a:r>
              <a:t>1.48</a:t>
            </a:r>
            <a:br/>
            <a:r>
              <a:t>7.0%</a:t>
            </a:r>
            <a:br/>
            <a:r>
              <a:t>4.7%</a:t>
            </a:r>
            <a:br/>
            <a:r>
              <a:t>15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0.51</a:t>
            </a:r>
            <a:br/>
            <a:r>
              <a:t>2.4%</a:t>
            </a:r>
            <a:br/>
            <a:r>
              <a:t>4.8%</a:t>
            </a:r>
            <a:br/>
            <a:r>
              <a:t>1.68</a:t>
            </a:r>
            <a:br/>
            <a:r>
              <a:t>7.5%</a:t>
            </a:r>
            <a:br/>
            <a:r>
              <a:t>4.5%</a:t>
            </a:r>
            <a:br/>
            <a:r>
              <a:t>40</a:t>
            </a:r>
            <a:br/>
          </a:p>
        </p:txBody>
      </p:sp>
      <p:pic>
        <p:nvPicPr>
          <p:cNvPr id="3" name="Picture 2" descr="temp_page_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Robustness to Rolling Window Size</a:t>
            </a:r>
            <a:br/>
            <a:r>
              <a:t>Table 2: OOS Annualized Performance of CNN+Trans for 60 Days Lookback Window</a:t>
            </a:r>
            <a:br/>
            <a:r>
              <a:t>Fama-French</a:t>
            </a:r>
            <a:br/>
            <a:r>
              <a:t>PCA</a:t>
            </a:r>
            <a:br/>
            <a:r>
              <a:t>IPCA</a:t>
            </a:r>
            <a:br/>
            <a:r>
              <a:t>K</a:t>
            </a:r>
            <a:br/>
            <a:r>
              <a:t>SR</a:t>
            </a:r>
            <a:br/>
            <a:r>
              <a:t>µ</a:t>
            </a:r>
            <a:br/>
            <a:r>
              <a:t>σ</a:t>
            </a:r>
            <a:br/>
            <a:r>
              <a:t>SR</a:t>
            </a:r>
            <a:br/>
            <a:r>
              <a:t>µ</a:t>
            </a:r>
            <a:br/>
            <a:r>
              <a:t>σ</a:t>
            </a:r>
            <a:br/>
            <a:r>
              <a:t>SR</a:t>
            </a:r>
            <a:br/>
            <a:r>
              <a:t>µ</a:t>
            </a:r>
            <a:br/>
            <a:r>
              <a:t>σ</a:t>
            </a:r>
            <a:br/>
            <a:r>
              <a:t>0</a:t>
            </a:r>
            <a:br/>
            <a:r>
              <a:t>1.50</a:t>
            </a:r>
            <a:br/>
            <a:r>
              <a:t>13.5%</a:t>
            </a:r>
            <a:br/>
            <a:r>
              <a:t>9.0%</a:t>
            </a:r>
            <a:br/>
            <a:r>
              <a:t>1.50</a:t>
            </a:r>
            <a:br/>
            <a:r>
              <a:t>13.5%</a:t>
            </a:r>
            <a:br/>
            <a:r>
              <a:t>9.0%</a:t>
            </a:r>
            <a:br/>
            <a:r>
              <a:t>1.50</a:t>
            </a:r>
            <a:br/>
            <a:r>
              <a:t>13.5%</a:t>
            </a:r>
            <a:br/>
            <a:r>
              <a:t>9.0%</a:t>
            </a:r>
            <a:br/>
            <a:r>
              <a:t>1</a:t>
            </a:r>
            <a:br/>
            <a:r>
              <a:t>2.95</a:t>
            </a:r>
            <a:br/>
            <a:r>
              <a:t>9.6%</a:t>
            </a:r>
            <a:br/>
            <a:r>
              <a:t>3.2%</a:t>
            </a:r>
            <a:br/>
            <a:r>
              <a:t>2.68</a:t>
            </a:r>
            <a:br/>
            <a:r>
              <a:t>15.8%</a:t>
            </a:r>
            <a:br/>
            <a:r>
              <a:t>5.9%</a:t>
            </a:r>
            <a:br/>
            <a:r>
              <a:t>3.14</a:t>
            </a:r>
            <a:br/>
            <a:r>
              <a:t>8.8%</a:t>
            </a:r>
            <a:br/>
            <a:r>
              <a:t>2.8%</a:t>
            </a:r>
            <a:br/>
            <a:r>
              <a:t>3</a:t>
            </a:r>
            <a:br/>
            <a:r>
              <a:t>3.21</a:t>
            </a:r>
            <a:br/>
            <a:r>
              <a:t>8.7%</a:t>
            </a:r>
            <a:br/>
            <a:r>
              <a:t>2.7%</a:t>
            </a:r>
            <a:br/>
            <a:r>
              <a:t>3.49</a:t>
            </a:r>
            <a:br/>
            <a:r>
              <a:t>16.8%</a:t>
            </a:r>
            <a:br/>
            <a:r>
              <a:t>4.8%</a:t>
            </a:r>
            <a:br/>
            <a:r>
              <a:t>3.84</a:t>
            </a:r>
            <a:br/>
            <a:r>
              <a:t>9.6%</a:t>
            </a:r>
            <a:br/>
            <a:r>
              <a:t>2.5%</a:t>
            </a:r>
            <a:br/>
            <a:r>
              <a:t>5</a:t>
            </a:r>
            <a:br/>
            <a:r>
              <a:t>3.23</a:t>
            </a:r>
            <a:br/>
            <a:r>
              <a:t>6.8%</a:t>
            </a:r>
            <a:br/>
            <a:r>
              <a:t>2.1%</a:t>
            </a:r>
            <a:br/>
            <a:r>
              <a:t>3.54</a:t>
            </a:r>
            <a:br/>
            <a:r>
              <a:t>16.0%</a:t>
            </a:r>
            <a:br/>
            <a:r>
              <a:t>4.5%</a:t>
            </a:r>
            <a:br/>
            <a:r>
              <a:t>3.90</a:t>
            </a:r>
            <a:br/>
            <a:r>
              <a:t>9.2%</a:t>
            </a:r>
            <a:br/>
            <a:r>
              <a:t>2.4%</a:t>
            </a:r>
            <a:br/>
            <a:r>
              <a:t>8</a:t>
            </a:r>
            <a:br/>
            <a:r>
              <a:t>2.96</a:t>
            </a:r>
            <a:br/>
            <a:r>
              <a:t>4.2%</a:t>
            </a:r>
            <a:br/>
            <a:r>
              <a:t>1.4%</a:t>
            </a:r>
            <a:br/>
            <a:r>
              <a:t>3.02</a:t>
            </a:r>
            <a:br/>
            <a:r>
              <a:t>12.5%</a:t>
            </a:r>
            <a:br/>
            <a:r>
              <a:t>4.2%</a:t>
            </a:r>
            <a:br/>
            <a:r>
              <a:t>3.93</a:t>
            </a:r>
            <a:br/>
            <a:r>
              <a:t>8.7%</a:t>
            </a:r>
            <a:br/>
            <a:r>
              <a:t>2.2%</a:t>
            </a:r>
            <a:br/>
            <a:r>
              <a:t>10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2.67</a:t>
            </a:r>
            <a:br/>
            <a:r>
              <a:t>9.9%</a:t>
            </a:r>
            <a:br/>
            <a:r>
              <a:t>3.7%</a:t>
            </a:r>
            <a:br/>
            <a:r>
              <a:t>3.98</a:t>
            </a:r>
            <a:br/>
            <a:r>
              <a:t>9.2%</a:t>
            </a:r>
            <a:br/>
            <a:r>
              <a:t>2.3%</a:t>
            </a:r>
            <a:br/>
            <a:r>
              <a:t>15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2.36</a:t>
            </a:r>
            <a:br/>
            <a:r>
              <a:t>8.1%</a:t>
            </a:r>
            <a:br/>
            <a:r>
              <a:t>3.4%</a:t>
            </a:r>
            <a:br/>
            <a:r>
              <a:t>4.24</a:t>
            </a:r>
            <a:br/>
            <a:r>
              <a:t>9.6%</a:t>
            </a:r>
            <a:br/>
            <a:r>
              <a:t>2.3%</a:t>
            </a:r>
            <a:br/>
            <a:r>
              <a:t>41</a:t>
            </a:r>
            <a:br/>
          </a:p>
        </p:txBody>
      </p:sp>
      <p:pic>
        <p:nvPicPr>
          <p:cNvPr id="3" name="Picture 2" descr="temp_page_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Robustness to Rolling Window Size</a:t>
            </a:r>
            <a:br/>
            <a:r>
              <a:t>Table 3: Signiﬁcance of Arbitrage Alphas for 60 Days Lookback Window</a:t>
            </a:r>
            <a:br/>
            <a:r>
              <a:t>CNN+Trans Model , Sharpe objective function, L = 60 days lookback window</a:t>
            </a:r>
            <a:br/>
            <a:r>
              <a:t>Fama-French</a:t>
            </a:r>
            <a:br/>
            <a:r>
              <a:t>PCA</a:t>
            </a:r>
            <a:br/>
            <a:r>
              <a:t>IPCA</a:t>
            </a:r>
            <a:br/>
            <a:r>
              <a:t>K</a:t>
            </a:r>
            <a:br/>
            <a:r>
              <a:t>α</a:t>
            </a:r>
            <a:br/>
            <a:r>
              <a:t>tα</a:t>
            </a:r>
            <a:br/>
            <a:r>
              <a:t>R2</a:t>
            </a:r>
            <a:br/>
            <a:r>
              <a:t>µ</a:t>
            </a:r>
            <a:br/>
            <a:r>
              <a:t>tµ</a:t>
            </a:r>
            <a:br/>
            <a:r>
              <a:t>α</a:t>
            </a:r>
            <a:br/>
            <a:r>
              <a:t>tα</a:t>
            </a:r>
            <a:br/>
            <a:r>
              <a:t>R2</a:t>
            </a:r>
            <a:br/>
            <a:r>
              <a:t>µ</a:t>
            </a:r>
            <a:br/>
            <a:r>
              <a:t>tµ</a:t>
            </a:r>
            <a:br/>
            <a:r>
              <a:t>α</a:t>
            </a:r>
            <a:br/>
            <a:r>
              <a:t>tα</a:t>
            </a:r>
            <a:br/>
            <a:r>
              <a:t>R2</a:t>
            </a:r>
            <a:br/>
            <a:r>
              <a:t>µ</a:t>
            </a:r>
            <a:br/>
            <a:r>
              <a:t>tµ</a:t>
            </a:r>
            <a:br/>
            <a:r>
              <a:t>0</a:t>
            </a:r>
            <a:br/>
            <a:r>
              <a:t>11.8%</a:t>
            </a:r>
            <a:br/>
            <a:r>
              <a:t>5.6∗∗∗</a:t>
            </a:r>
            <a:br/>
            <a:r>
              <a:t>19.5%</a:t>
            </a:r>
            <a:br/>
            <a:r>
              <a:t>13.5%</a:t>
            </a:r>
            <a:br/>
            <a:r>
              <a:t>5.8∗∗∗</a:t>
            </a:r>
            <a:br/>
            <a:r>
              <a:t>11.8%</a:t>
            </a:r>
            <a:br/>
            <a:r>
              <a:t>5.6∗∗∗</a:t>
            </a:r>
            <a:br/>
            <a:r>
              <a:t>19.5%</a:t>
            </a:r>
            <a:br/>
            <a:r>
              <a:t>13.5%</a:t>
            </a:r>
            <a:br/>
            <a:r>
              <a:t>5.8∗∗∗</a:t>
            </a:r>
            <a:br/>
            <a:r>
              <a:t>11.8%</a:t>
            </a:r>
            <a:br/>
            <a:r>
              <a:t>5.6∗∗∗</a:t>
            </a:r>
            <a:br/>
            <a:r>
              <a:t>19.5%</a:t>
            </a:r>
            <a:br/>
            <a:r>
              <a:t>13.5%</a:t>
            </a:r>
            <a:br/>
            <a:r>
              <a:t>5.8∗∗∗</a:t>
            </a:r>
            <a:br/>
            <a:r>
              <a:t>1</a:t>
            </a:r>
            <a:br/>
            <a:r>
              <a:t>9.1%</a:t>
            </a:r>
            <a:br/>
            <a:r>
              <a:t>11∗∗∗</a:t>
            </a:r>
            <a:br/>
            <a:r>
              <a:t>7.2%</a:t>
            </a:r>
            <a:br/>
            <a:r>
              <a:t>9.6%</a:t>
            </a:r>
            <a:br/>
            <a:r>
              <a:t>11∗∗∗</a:t>
            </a:r>
            <a:br/>
            <a:r>
              <a:t>15.5%</a:t>
            </a:r>
            <a:br/>
            <a:r>
              <a:t>10∗∗∗</a:t>
            </a:r>
            <a:br/>
            <a:r>
              <a:t>1.2%</a:t>
            </a:r>
            <a:br/>
            <a:r>
              <a:t>15.8%</a:t>
            </a:r>
            <a:br/>
            <a:r>
              <a:t>10∗∗∗</a:t>
            </a:r>
            <a:br/>
            <a:r>
              <a:t>8.2%</a:t>
            </a:r>
            <a:br/>
            <a:r>
              <a:t>12∗∗∗</a:t>
            </a:r>
            <a:br/>
            <a:r>
              <a:t>10.1%</a:t>
            </a:r>
            <a:br/>
            <a:r>
              <a:t>8.8%</a:t>
            </a:r>
            <a:br/>
            <a:r>
              <a:t>12∗∗∗</a:t>
            </a:r>
            <a:br/>
            <a:r>
              <a:t>3</a:t>
            </a:r>
            <a:br/>
            <a:r>
              <a:t>8.3%</a:t>
            </a:r>
            <a:br/>
            <a:r>
              <a:t>12∗∗∗</a:t>
            </a:r>
            <a:br/>
            <a:r>
              <a:t>7.1%</a:t>
            </a:r>
            <a:br/>
            <a:r>
              <a:t>8.7%</a:t>
            </a:r>
            <a:br/>
            <a:r>
              <a:t>12∗∗∗</a:t>
            </a:r>
            <a:br/>
            <a:r>
              <a:t>16.5%</a:t>
            </a:r>
            <a:br/>
            <a:r>
              <a:t>13∗∗∗</a:t>
            </a:r>
            <a:br/>
            <a:r>
              <a:t>2.5%</a:t>
            </a:r>
            <a:br/>
            <a:r>
              <a:t>16.8%</a:t>
            </a:r>
            <a:br/>
            <a:r>
              <a:t>14∗∗∗</a:t>
            </a:r>
            <a:br/>
            <a:r>
              <a:t>9.2%</a:t>
            </a:r>
            <a:br/>
            <a:r>
              <a:t>15∗∗∗</a:t>
            </a:r>
            <a:br/>
            <a:r>
              <a:t>9.3%</a:t>
            </a:r>
            <a:br/>
            <a:r>
              <a:t>9.6%</a:t>
            </a:r>
            <a:br/>
            <a:r>
              <a:t>15∗∗∗</a:t>
            </a:r>
            <a:br/>
            <a:r>
              <a:t>5</a:t>
            </a:r>
            <a:br/>
            <a:r>
              <a:t>6.5%</a:t>
            </a:r>
            <a:br/>
            <a:r>
              <a:t>12∗∗∗</a:t>
            </a:r>
            <a:br/>
            <a:r>
              <a:t>6.0%</a:t>
            </a:r>
            <a:br/>
            <a:r>
              <a:t>6.8%</a:t>
            </a:r>
            <a:br/>
            <a:r>
              <a:t>13∗∗∗</a:t>
            </a:r>
            <a:br/>
            <a:r>
              <a:t>15.6%</a:t>
            </a:r>
            <a:br/>
            <a:r>
              <a:t>13∗∗∗</a:t>
            </a:r>
            <a:br/>
            <a:r>
              <a:t>2.2%</a:t>
            </a:r>
            <a:br/>
            <a:r>
              <a:t>16.0%</a:t>
            </a:r>
            <a:br/>
            <a:r>
              <a:t>14∗∗∗</a:t>
            </a:r>
            <a:br/>
            <a:r>
              <a:t>8.8%</a:t>
            </a:r>
            <a:br/>
            <a:r>
              <a:t>15∗∗∗</a:t>
            </a:r>
            <a:br/>
            <a:r>
              <a:t>10.3%</a:t>
            </a:r>
            <a:br/>
            <a:r>
              <a:t>9.2%</a:t>
            </a:r>
            <a:br/>
            <a:r>
              <a:t>15∗∗∗</a:t>
            </a:r>
            <a:br/>
            <a:r>
              <a:t>8</a:t>
            </a:r>
            <a:br/>
            <a:r>
              <a:t>4.1%</a:t>
            </a:r>
            <a:br/>
            <a:r>
              <a:t>11∗∗∗</a:t>
            </a:r>
            <a:br/>
            <a:r>
              <a:t>3.2%</a:t>
            </a:r>
            <a:br/>
            <a:r>
              <a:t>4.2%</a:t>
            </a:r>
            <a:br/>
            <a:r>
              <a:t>11∗∗∗</a:t>
            </a:r>
            <a:br/>
            <a:r>
              <a:t>12.2%</a:t>
            </a:r>
            <a:br/>
            <a:r>
              <a:t>11∗∗∗</a:t>
            </a:r>
            <a:br/>
            <a:r>
              <a:t>1.6%</a:t>
            </a:r>
            <a:br/>
            <a:r>
              <a:t>12.5%</a:t>
            </a:r>
            <a:br/>
            <a:r>
              <a:t>12∗∗∗</a:t>
            </a:r>
            <a:br/>
            <a:r>
              <a:t>8.3%</a:t>
            </a:r>
            <a:br/>
            <a:r>
              <a:t>15∗∗∗</a:t>
            </a:r>
            <a:br/>
            <a:r>
              <a:t>8.9%</a:t>
            </a:r>
            <a:br/>
            <a:r>
              <a:t>8.7%</a:t>
            </a:r>
            <a:br/>
            <a:r>
              <a:t>15∗∗∗</a:t>
            </a:r>
            <a:br/>
            <a:r>
              <a:t>10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9.7%</a:t>
            </a:r>
            <a:br/>
            <a:r>
              <a:t>10∗∗∗</a:t>
            </a:r>
            <a:br/>
            <a:r>
              <a:t>1.0%</a:t>
            </a:r>
            <a:br/>
            <a:r>
              <a:t>9.9%</a:t>
            </a:r>
            <a:br/>
            <a:r>
              <a:t>10∗∗∗</a:t>
            </a:r>
            <a:br/>
            <a:r>
              <a:t>8.8%</a:t>
            </a:r>
            <a:br/>
            <a:r>
              <a:t>15∗∗∗</a:t>
            </a:r>
            <a:br/>
            <a:r>
              <a:t>8.3%</a:t>
            </a:r>
            <a:br/>
            <a:r>
              <a:t>9.2%</a:t>
            </a:r>
            <a:br/>
            <a:r>
              <a:t>15∗∗∗</a:t>
            </a:r>
            <a:br/>
            <a:r>
              <a:t>15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8.1%</a:t>
            </a:r>
            <a:br/>
            <a:r>
              <a:t>9.1∗∗∗</a:t>
            </a:r>
            <a:br/>
            <a:r>
              <a:t>0.7%</a:t>
            </a:r>
            <a:br/>
            <a:r>
              <a:t>8.1%</a:t>
            </a:r>
            <a:br/>
            <a:r>
              <a:t>9.1∗∗∗</a:t>
            </a:r>
            <a:br/>
            <a:r>
              <a:t>9.2%</a:t>
            </a:r>
            <a:br/>
            <a:r>
              <a:t>16∗∗∗</a:t>
            </a:r>
            <a:br/>
            <a:r>
              <a:t>9.3%</a:t>
            </a:r>
            <a:br/>
            <a:r>
              <a:t>9.6%</a:t>
            </a:r>
            <a:br/>
            <a:r>
              <a:t>16∗∗∗</a:t>
            </a:r>
            <a:br/>
            <a:r>
              <a:t>42</a:t>
            </a:r>
            <a:br/>
          </a:p>
        </p:txBody>
      </p:sp>
      <p:pic>
        <p:nvPicPr>
          <p:cNvPr id="3" name="Picture 2" descr="temp_page_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(partial list)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Contribution: Empirical</a:t>
            </a:r>
            <a:br/>
            <a:r>
              <a:t>Comprehensive out-of-sample study on U.S. equities</a:t>
            </a:r>
            <a:br/>
            <a:r>
              <a:t>• Daily returns for 19 years of 500 largest liquid stocks</a:t>
            </a:r>
            <a:br/>
            <a:r>
              <a:t>• Consider most important risk factor models</a:t>
            </a:r>
            <a:br/>
            <a:r>
              <a:t>• Comparisons include parametric and non-parametric mean-reversion models</a:t>
            </a:r>
            <a:br/>
            <a:r>
              <a:t>Excellent out-of-sample performance:</a:t>
            </a:r>
            <a:br/>
            <a:r>
              <a:t>• Empirically substantially outperforms all benchmark approaches out-of-sample</a:t>
            </a:r>
            <a:br/>
            <a:r>
              <a:t>• Our arbitrage strategies achieve annual Sharpe ratios 4</a:t>
            </a:r>
            <a:br/>
            <a:r>
              <a:t>• Annual returns of around 20% with less than 6% volatility</a:t>
            </a:r>
            <a:br/>
            <a:r>
              <a:t>• Uncorrelated with conventional risk factors and market movements</a:t>
            </a:r>
            <a:br/>
            <a:r>
              <a:t>• Survives realistic transaction and holding costs</a:t>
            </a:r>
            <a:br/>
            <a:r>
              <a:t>• Stable over time and robust to tuning parameters</a:t>
            </a:r>
            <a:br/>
            <a:r>
              <a:t>What matters for arbitrage trading?</a:t>
            </a:r>
            <a:br/>
            <a:r>
              <a:t>• Robust to risk factors to identify similar assets</a:t>
            </a:r>
            <a:br/>
            <a:r>
              <a:t>• Most important is time-series signal; ﬂexible allocation model insuﬃcient</a:t>
            </a:r>
            <a:br/>
            <a:r>
              <a:t>• 4x better than parametric models, 2x better than non-parametric</a:t>
            </a:r>
            <a:br/>
            <a:r>
              <a:t>• Global objective: extract time-series model for trading</a:t>
            </a:r>
            <a:br/>
            <a:r>
              <a:t>Insight into the structure of arbitrage trading:</a:t>
            </a:r>
            <a:br/>
            <a:r>
              <a:t>• “Smooth” trend and mean-reversion patterns</a:t>
            </a:r>
            <a:br/>
            <a:r>
              <a:t>• Asymmetric policies: fast reaction on downtrends, cautious trading on uptrends</a:t>
            </a:r>
            <a:br/>
            <a:r>
              <a:t>5</a:t>
            </a:r>
            <a:br/>
          </a:p>
        </p:txBody>
      </p:sp>
      <p:pic>
        <p:nvPicPr>
          <p:cNvPr id="5" name="Picture 4" descr="temp_page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Mean-Variance Objective</a:t>
            </a:r>
            <a:br/>
            <a:r>
              <a:t>CNN+Trans model, mean-variance objective function</a:t>
            </a:r>
            <a:br/>
            <a:r>
              <a:t>Fama-French</a:t>
            </a:r>
            <a:br/>
            <a:r>
              <a:t>PCA</a:t>
            </a:r>
            <a:br/>
            <a:r>
              <a:t>IPCA</a:t>
            </a:r>
            <a:br/>
            <a:r>
              <a:t>K</a:t>
            </a:r>
            <a:br/>
            <a:r>
              <a:t>SR</a:t>
            </a:r>
            <a:br/>
            <a:r>
              <a:t>µ</a:t>
            </a:r>
            <a:br/>
            <a:r>
              <a:t>σ</a:t>
            </a:r>
            <a:br/>
            <a:r>
              <a:t>SR</a:t>
            </a:r>
            <a:br/>
            <a:r>
              <a:t>µ</a:t>
            </a:r>
            <a:br/>
            <a:r>
              <a:t>σ</a:t>
            </a:r>
            <a:br/>
            <a:r>
              <a:t>SR</a:t>
            </a:r>
            <a:br/>
            <a:r>
              <a:t>µ</a:t>
            </a:r>
            <a:br/>
            <a:r>
              <a:t>σ</a:t>
            </a:r>
            <a:br/>
            <a:r>
              <a:t>0</a:t>
            </a:r>
            <a:br/>
            <a:r>
              <a:t>0.83</a:t>
            </a:r>
            <a:br/>
            <a:r>
              <a:t>9.5%</a:t>
            </a:r>
            <a:br/>
            <a:r>
              <a:t>11.4%</a:t>
            </a:r>
            <a:br/>
            <a:r>
              <a:t>0.83</a:t>
            </a:r>
            <a:br/>
            <a:r>
              <a:t>9.5%</a:t>
            </a:r>
            <a:br/>
            <a:r>
              <a:t>11.4%</a:t>
            </a:r>
            <a:br/>
            <a:r>
              <a:t>0.83</a:t>
            </a:r>
            <a:br/>
            <a:r>
              <a:t>9.5%</a:t>
            </a:r>
            <a:br/>
            <a:r>
              <a:t>11.4%</a:t>
            </a:r>
            <a:br/>
            <a:r>
              <a:t>1</a:t>
            </a:r>
            <a:br/>
            <a:r>
              <a:t>3.15</a:t>
            </a:r>
            <a:br/>
            <a:r>
              <a:t>10.5%</a:t>
            </a:r>
            <a:br/>
            <a:r>
              <a:t>3.3%</a:t>
            </a:r>
            <a:br/>
            <a:r>
              <a:t>2.21</a:t>
            </a:r>
            <a:br/>
            <a:r>
              <a:t>27.3%</a:t>
            </a:r>
            <a:br/>
            <a:r>
              <a:t>12.3%</a:t>
            </a:r>
            <a:br/>
            <a:r>
              <a:t>2.83</a:t>
            </a:r>
            <a:br/>
            <a:r>
              <a:t>15.9%</a:t>
            </a:r>
            <a:br/>
            <a:r>
              <a:t>5.6%</a:t>
            </a:r>
            <a:br/>
            <a:r>
              <a:t>3</a:t>
            </a:r>
            <a:br/>
            <a:r>
              <a:t>2.95</a:t>
            </a:r>
            <a:br/>
            <a:r>
              <a:t>7.8%</a:t>
            </a:r>
            <a:br/>
            <a:r>
              <a:t>2.6%</a:t>
            </a:r>
            <a:br/>
            <a:r>
              <a:t>2.38</a:t>
            </a:r>
            <a:br/>
            <a:r>
              <a:t>22.6%</a:t>
            </a:r>
            <a:br/>
            <a:r>
              <a:t>9.5%</a:t>
            </a:r>
            <a:br/>
            <a:r>
              <a:t>3.13</a:t>
            </a:r>
            <a:br/>
            <a:r>
              <a:t>17.9%</a:t>
            </a:r>
            <a:br/>
            <a:r>
              <a:t>5.7%</a:t>
            </a:r>
            <a:br/>
            <a:r>
              <a:t>5</a:t>
            </a:r>
            <a:br/>
            <a:r>
              <a:t>3.03</a:t>
            </a:r>
            <a:br/>
            <a:r>
              <a:t>5.9%</a:t>
            </a:r>
            <a:br/>
            <a:r>
              <a:t>2.0%</a:t>
            </a:r>
            <a:br/>
            <a:r>
              <a:t>2.75</a:t>
            </a:r>
            <a:br/>
            <a:r>
              <a:t>19.6%</a:t>
            </a:r>
            <a:br/>
            <a:r>
              <a:t>7.1%</a:t>
            </a:r>
            <a:br/>
            <a:r>
              <a:t>3.21</a:t>
            </a:r>
            <a:br/>
            <a:r>
              <a:t>18.2%</a:t>
            </a:r>
            <a:br/>
            <a:r>
              <a:t>5.7%</a:t>
            </a:r>
            <a:br/>
            <a:r>
              <a:t>8</a:t>
            </a:r>
            <a:br/>
            <a:r>
              <a:t>2.96</a:t>
            </a:r>
            <a:br/>
            <a:r>
              <a:t>4.2%</a:t>
            </a:r>
            <a:br/>
            <a:r>
              <a:t>1.4%</a:t>
            </a:r>
            <a:br/>
            <a:r>
              <a:t>2.68</a:t>
            </a:r>
            <a:br/>
            <a:r>
              <a:t>16.6%</a:t>
            </a:r>
            <a:br/>
            <a:r>
              <a:t>6.2%</a:t>
            </a:r>
            <a:br/>
            <a:r>
              <a:t>3.18</a:t>
            </a:r>
            <a:br/>
            <a:r>
              <a:t>17.0%</a:t>
            </a:r>
            <a:br/>
            <a:r>
              <a:t>5.4%</a:t>
            </a:r>
            <a:br/>
            <a:r>
              <a:t>10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2.67</a:t>
            </a:r>
            <a:br/>
            <a:r>
              <a:t>15.3%</a:t>
            </a:r>
            <a:br/>
            <a:r>
              <a:t>5.7%</a:t>
            </a:r>
            <a:br/>
            <a:r>
              <a:t>3.21</a:t>
            </a:r>
            <a:br/>
            <a:r>
              <a:t>16.6%</a:t>
            </a:r>
            <a:br/>
            <a:r>
              <a:t>5.2%</a:t>
            </a:r>
            <a:br/>
            <a:r>
              <a:t>15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2.20</a:t>
            </a:r>
            <a:br/>
            <a:r>
              <a:t>8.7%</a:t>
            </a:r>
            <a:br/>
            <a:r>
              <a:t>4.0%</a:t>
            </a:r>
            <a:br/>
            <a:r>
              <a:t>3.34</a:t>
            </a:r>
            <a:br/>
            <a:r>
              <a:t>16.3%</a:t>
            </a:r>
            <a:br/>
            <a:r>
              <a:t>4.9%</a:t>
            </a:r>
            <a:br/>
            <a:r>
              <a:t>Fourier+FFN model, mean-variance objective function</a:t>
            </a:r>
            <a:br/>
            <a:r>
              <a:t>Fama-French</a:t>
            </a:r>
            <a:br/>
            <a:r>
              <a:t>PCA</a:t>
            </a:r>
            <a:br/>
            <a:r>
              <a:t>IPCA</a:t>
            </a:r>
            <a:br/>
            <a:r>
              <a:t>K</a:t>
            </a:r>
            <a:br/>
            <a:r>
              <a:t>SR</a:t>
            </a:r>
            <a:br/>
            <a:r>
              <a:t>µ</a:t>
            </a:r>
            <a:br/>
            <a:r>
              <a:t>σ</a:t>
            </a:r>
            <a:br/>
            <a:r>
              <a:t>SR</a:t>
            </a:r>
            <a:br/>
            <a:r>
              <a:t>µ</a:t>
            </a:r>
            <a:br/>
            <a:r>
              <a:t>σ</a:t>
            </a:r>
            <a:br/>
            <a:r>
              <a:t>SR</a:t>
            </a:r>
            <a:br/>
            <a:r>
              <a:t>µ</a:t>
            </a:r>
            <a:br/>
            <a:r>
              <a:t>σ</a:t>
            </a:r>
            <a:br/>
            <a:r>
              <a:t>0</a:t>
            </a:r>
            <a:br/>
            <a:r>
              <a:t>0.28</a:t>
            </a:r>
            <a:br/>
            <a:r>
              <a:t>5.5%</a:t>
            </a:r>
            <a:br/>
            <a:r>
              <a:t>19.3%</a:t>
            </a:r>
            <a:br/>
            <a:r>
              <a:t>0.28</a:t>
            </a:r>
            <a:br/>
            <a:r>
              <a:t>5.5%</a:t>
            </a:r>
            <a:br/>
            <a:r>
              <a:t>19.3%</a:t>
            </a:r>
            <a:br/>
            <a:r>
              <a:t>0.28</a:t>
            </a:r>
            <a:br/>
            <a:r>
              <a:t>5.5%</a:t>
            </a:r>
            <a:br/>
            <a:r>
              <a:t>19.3%</a:t>
            </a:r>
            <a:br/>
            <a:r>
              <a:t>1</a:t>
            </a:r>
            <a:br/>
            <a:r>
              <a:t>0.38</a:t>
            </a:r>
            <a:br/>
            <a:r>
              <a:t>2.5%</a:t>
            </a:r>
            <a:br/>
            <a:r>
              <a:t>6.7%</a:t>
            </a:r>
            <a:br/>
            <a:r>
              <a:t>0.48</a:t>
            </a:r>
            <a:br/>
            <a:r>
              <a:t>16.6%</a:t>
            </a:r>
            <a:br/>
            <a:r>
              <a:t>34.8%</a:t>
            </a:r>
            <a:br/>
            <a:r>
              <a:t>0.56</a:t>
            </a:r>
            <a:br/>
            <a:r>
              <a:t>9.7%</a:t>
            </a:r>
            <a:br/>
            <a:r>
              <a:t>17.2%</a:t>
            </a:r>
            <a:br/>
            <a:r>
              <a:t>3</a:t>
            </a:r>
            <a:br/>
            <a:r>
              <a:t>1.16</a:t>
            </a:r>
            <a:br/>
            <a:r>
              <a:t>4.3%</a:t>
            </a:r>
            <a:br/>
            <a:r>
              <a:t>3.7%</a:t>
            </a:r>
            <a:br/>
            <a:r>
              <a:t>0.34</a:t>
            </a:r>
            <a:br/>
            <a:r>
              <a:t>32.1%</a:t>
            </a:r>
            <a:br/>
            <a:r>
              <a:t>93.1%</a:t>
            </a:r>
            <a:br/>
            <a:r>
              <a:t>1.06</a:t>
            </a:r>
            <a:br/>
            <a:r>
              <a:t>17.6%</a:t>
            </a:r>
            <a:br/>
            <a:r>
              <a:t>16.7%</a:t>
            </a:r>
            <a:br/>
            <a:r>
              <a:t>5</a:t>
            </a:r>
            <a:br/>
            <a:r>
              <a:t>1.30</a:t>
            </a:r>
            <a:br/>
            <a:r>
              <a:t>3.1%</a:t>
            </a:r>
            <a:br/>
            <a:r>
              <a:t>2.4%</a:t>
            </a:r>
            <a:br/>
            <a:r>
              <a:t>0.37</a:t>
            </a:r>
            <a:br/>
            <a:r>
              <a:t>22.5%</a:t>
            </a:r>
            <a:br/>
            <a:r>
              <a:t>61.2%</a:t>
            </a:r>
            <a:br/>
            <a:r>
              <a:t>1.17</a:t>
            </a:r>
            <a:br/>
            <a:r>
              <a:t>17.0%</a:t>
            </a:r>
            <a:br/>
            <a:r>
              <a:t>14.5%</a:t>
            </a:r>
            <a:br/>
            <a:r>
              <a:t>8</a:t>
            </a:r>
            <a:br/>
            <a:r>
              <a:t>1.73</a:t>
            </a:r>
            <a:br/>
            <a:r>
              <a:t>3.6%</a:t>
            </a:r>
            <a:br/>
            <a:r>
              <a:t>2.0%</a:t>
            </a:r>
            <a:br/>
            <a:r>
              <a:t>0.67</a:t>
            </a:r>
            <a:br/>
            <a:r>
              <a:t>17.4%</a:t>
            </a:r>
            <a:br/>
            <a:r>
              <a:t>25.9%</a:t>
            </a:r>
            <a:br/>
            <a:r>
              <a:t>1.21</a:t>
            </a:r>
            <a:br/>
            <a:r>
              <a:t>14.4%</a:t>
            </a:r>
            <a:br/>
            <a:r>
              <a:t>11.9%</a:t>
            </a:r>
            <a:br/>
            <a:r>
              <a:t>10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0.45</a:t>
            </a:r>
            <a:br/>
            <a:r>
              <a:t>7.4%</a:t>
            </a:r>
            <a:br/>
            <a:r>
              <a:t>16.4%</a:t>
            </a:r>
            <a:br/>
            <a:r>
              <a:t>1.06</a:t>
            </a:r>
            <a:br/>
            <a:r>
              <a:t>12.6%</a:t>
            </a:r>
            <a:br/>
            <a:r>
              <a:t>11.9%</a:t>
            </a:r>
            <a:br/>
            <a:r>
              <a:t>15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0.56</a:t>
            </a:r>
            <a:br/>
            <a:r>
              <a:t>5.7%</a:t>
            </a:r>
            <a:br/>
            <a:r>
              <a:t>10.2%</a:t>
            </a:r>
            <a:br/>
            <a:r>
              <a:t>1.17</a:t>
            </a:r>
            <a:br/>
            <a:r>
              <a:t>12.1%</a:t>
            </a:r>
            <a:br/>
            <a:r>
              <a:t>10.4%</a:t>
            </a:r>
            <a:br/>
            <a:r>
              <a:t>43</a:t>
            </a:r>
            <a:br/>
          </a:p>
        </p:txBody>
      </p:sp>
      <p:pic>
        <p:nvPicPr>
          <p:cNvPr id="3" name="Picture 2" descr="temp_page_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Constant Model without Re-estimation</a:t>
            </a:r>
            <a:br/>
            <a:r>
              <a:t>Table 4: OOS Annualized Performance of CNN+Trans for Constant Model</a:t>
            </a:r>
            <a:br/>
            <a:r>
              <a:t>Ttrain = 4 years</a:t>
            </a:r>
            <a:br/>
            <a:r>
              <a:t>Fama-French</a:t>
            </a:r>
            <a:br/>
            <a:r>
              <a:t>PCA</a:t>
            </a:r>
            <a:br/>
            <a:r>
              <a:t>IPCA</a:t>
            </a:r>
            <a:br/>
            <a:r>
              <a:t>K</a:t>
            </a:r>
            <a:br/>
            <a:r>
              <a:t>SR</a:t>
            </a:r>
            <a:br/>
            <a:r>
              <a:t>µ</a:t>
            </a:r>
            <a:br/>
            <a:r>
              <a:t>σ</a:t>
            </a:r>
            <a:br/>
            <a:r>
              <a:t>SR</a:t>
            </a:r>
            <a:br/>
            <a:r>
              <a:t>µ</a:t>
            </a:r>
            <a:br/>
            <a:r>
              <a:t>σ</a:t>
            </a:r>
            <a:br/>
            <a:r>
              <a:t>SR</a:t>
            </a:r>
            <a:br/>
            <a:r>
              <a:t>µ</a:t>
            </a:r>
            <a:br/>
            <a:r>
              <a:t>σ</a:t>
            </a:r>
            <a:br/>
            <a:r>
              <a:t>0</a:t>
            </a:r>
            <a:br/>
            <a:r>
              <a:t>1.10</a:t>
            </a:r>
            <a:br/>
            <a:r>
              <a:t>8.5%</a:t>
            </a:r>
            <a:br/>
            <a:r>
              <a:t>7.8%</a:t>
            </a:r>
            <a:br/>
            <a:r>
              <a:t>1.10</a:t>
            </a:r>
            <a:br/>
            <a:r>
              <a:t>8.5%</a:t>
            </a:r>
            <a:br/>
            <a:r>
              <a:t>7.8%</a:t>
            </a:r>
            <a:br/>
            <a:r>
              <a:t>1.10</a:t>
            </a:r>
            <a:br/>
            <a:r>
              <a:t>8.5%</a:t>
            </a:r>
            <a:br/>
            <a:r>
              <a:t>7.8%</a:t>
            </a:r>
            <a:br/>
            <a:r>
              <a:t>1</a:t>
            </a:r>
            <a:br/>
            <a:r>
              <a:t>1.90</a:t>
            </a:r>
            <a:br/>
            <a:r>
              <a:t>4.5%</a:t>
            </a:r>
            <a:br/>
            <a:r>
              <a:t>2.3%</a:t>
            </a:r>
            <a:br/>
            <a:r>
              <a:t>0.44</a:t>
            </a:r>
            <a:br/>
            <a:r>
              <a:t>3.0%</a:t>
            </a:r>
            <a:br/>
            <a:r>
              <a:t>6.9%</a:t>
            </a:r>
            <a:br/>
            <a:r>
              <a:t>0.94</a:t>
            </a:r>
            <a:br/>
            <a:r>
              <a:t>3.1%</a:t>
            </a:r>
            <a:br/>
            <a:r>
              <a:t>3.3%</a:t>
            </a:r>
            <a:br/>
            <a:r>
              <a:t>3</a:t>
            </a:r>
            <a:br/>
            <a:r>
              <a:t>1.60</a:t>
            </a:r>
            <a:br/>
            <a:r>
              <a:t>3.6%</a:t>
            </a:r>
            <a:br/>
            <a:r>
              <a:t>2.2%</a:t>
            </a:r>
            <a:br/>
            <a:r>
              <a:t>1.65</a:t>
            </a:r>
            <a:br/>
            <a:r>
              <a:t>8.7%</a:t>
            </a:r>
            <a:br/>
            <a:r>
              <a:t>5.3%</a:t>
            </a:r>
            <a:br/>
            <a:r>
              <a:t>1.82</a:t>
            </a:r>
            <a:br/>
            <a:r>
              <a:t>5.3%</a:t>
            </a:r>
            <a:br/>
            <a:r>
              <a:t>2.9%</a:t>
            </a:r>
            <a:br/>
            <a:r>
              <a:t>5</a:t>
            </a:r>
            <a:br/>
            <a:r>
              <a:t>1.81</a:t>
            </a:r>
            <a:br/>
            <a:r>
              <a:t>3.0%</a:t>
            </a:r>
            <a:br/>
            <a:r>
              <a:t>1.7%</a:t>
            </a:r>
            <a:br/>
            <a:r>
              <a:t>1.93</a:t>
            </a:r>
            <a:br/>
            <a:r>
              <a:t>9.8%</a:t>
            </a:r>
            <a:br/>
            <a:r>
              <a:t>5.1%</a:t>
            </a:r>
            <a:br/>
            <a:r>
              <a:t>2.09</a:t>
            </a:r>
            <a:br/>
            <a:r>
              <a:t>5.4%</a:t>
            </a:r>
            <a:br/>
            <a:r>
              <a:t>2.6%</a:t>
            </a:r>
            <a:br/>
            <a:r>
              <a:t>8</a:t>
            </a:r>
            <a:br/>
            <a:r>
              <a:t>1.70</a:t>
            </a:r>
            <a:br/>
            <a:r>
              <a:t>2.5%</a:t>
            </a:r>
            <a:br/>
            <a:r>
              <a:t>1.5%</a:t>
            </a:r>
            <a:br/>
            <a:r>
              <a:t>2.04</a:t>
            </a:r>
            <a:br/>
            <a:r>
              <a:t>9.6%</a:t>
            </a:r>
            <a:br/>
            <a:r>
              <a:t>4.7%</a:t>
            </a:r>
            <a:br/>
            <a:r>
              <a:t>1.89</a:t>
            </a:r>
            <a:br/>
            <a:r>
              <a:t>5.0%</a:t>
            </a:r>
            <a:br/>
            <a:r>
              <a:t>2.6%</a:t>
            </a:r>
            <a:br/>
            <a:r>
              <a:t>10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2.06</a:t>
            </a:r>
            <a:br/>
            <a:r>
              <a:t>9.1%</a:t>
            </a:r>
            <a:br/>
            <a:r>
              <a:t>4.4%</a:t>
            </a:r>
            <a:br/>
            <a:r>
              <a:t>1.77</a:t>
            </a:r>
            <a:br/>
            <a:r>
              <a:t>4.7%</a:t>
            </a:r>
            <a:br/>
            <a:r>
              <a:t>2.7%</a:t>
            </a:r>
            <a:br/>
            <a:r>
              <a:t>15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1.82</a:t>
            </a:r>
            <a:br/>
            <a:r>
              <a:t>7.0%</a:t>
            </a:r>
            <a:br/>
            <a:r>
              <a:t>3.9%</a:t>
            </a:r>
            <a:br/>
            <a:r>
              <a:t>2.09</a:t>
            </a:r>
            <a:br/>
            <a:r>
              <a:t>5.5%</a:t>
            </a:r>
            <a:br/>
            <a:r>
              <a:t>2.7%</a:t>
            </a:r>
            <a:br/>
            <a:r>
              <a:t>Ttrain = 8 years</a:t>
            </a:r>
            <a:br/>
            <a:r>
              <a:t>Fama-French</a:t>
            </a:r>
            <a:br/>
            <a:r>
              <a:t>PCA</a:t>
            </a:r>
            <a:br/>
            <a:r>
              <a:t>IPCA</a:t>
            </a:r>
            <a:br/>
            <a:r>
              <a:t>K</a:t>
            </a:r>
            <a:br/>
            <a:r>
              <a:t>SR</a:t>
            </a:r>
            <a:br/>
            <a:r>
              <a:t>µ</a:t>
            </a:r>
            <a:br/>
            <a:r>
              <a:t>σ</a:t>
            </a:r>
            <a:br/>
            <a:r>
              <a:t>SR</a:t>
            </a:r>
            <a:br/>
            <a:r>
              <a:t>µ</a:t>
            </a:r>
            <a:br/>
            <a:r>
              <a:t>σ</a:t>
            </a:r>
            <a:br/>
            <a:r>
              <a:t>SR</a:t>
            </a:r>
            <a:br/>
            <a:r>
              <a:t>µ</a:t>
            </a:r>
            <a:br/>
            <a:r>
              <a:t>σ</a:t>
            </a:r>
            <a:br/>
            <a:r>
              <a:t>0</a:t>
            </a:r>
            <a:br/>
            <a:r>
              <a:t>1.33</a:t>
            </a:r>
            <a:br/>
            <a:r>
              <a:t>12.0%</a:t>
            </a:r>
            <a:br/>
            <a:r>
              <a:t>9.0%</a:t>
            </a:r>
            <a:br/>
            <a:r>
              <a:t>1.33</a:t>
            </a:r>
            <a:br/>
            <a:r>
              <a:t>12.0%</a:t>
            </a:r>
            <a:br/>
            <a:r>
              <a:t>9.0%</a:t>
            </a:r>
            <a:br/>
            <a:r>
              <a:t>1.33</a:t>
            </a:r>
            <a:br/>
            <a:r>
              <a:t>12.0%</a:t>
            </a:r>
            <a:br/>
            <a:r>
              <a:t>9.0%</a:t>
            </a:r>
            <a:br/>
            <a:r>
              <a:t>1</a:t>
            </a:r>
            <a:br/>
            <a:r>
              <a:t>2.06</a:t>
            </a:r>
            <a:br/>
            <a:r>
              <a:t>5.0%</a:t>
            </a:r>
            <a:br/>
            <a:r>
              <a:t>2.4%</a:t>
            </a:r>
            <a:br/>
            <a:r>
              <a:t>1.81</a:t>
            </a:r>
            <a:br/>
            <a:r>
              <a:t>15.2%</a:t>
            </a:r>
            <a:br/>
            <a:r>
              <a:t>8.4%</a:t>
            </a:r>
            <a:br/>
            <a:r>
              <a:t>2.02</a:t>
            </a:r>
            <a:br/>
            <a:r>
              <a:t>8.5%</a:t>
            </a:r>
            <a:br/>
            <a:r>
              <a:t>4.2%</a:t>
            </a:r>
            <a:br/>
            <a:r>
              <a:t>3</a:t>
            </a:r>
            <a:br/>
            <a:r>
              <a:t>2.46</a:t>
            </a:r>
            <a:br/>
            <a:r>
              <a:t>5.3%</a:t>
            </a:r>
            <a:br/>
            <a:r>
              <a:t>2.2%</a:t>
            </a:r>
            <a:br/>
            <a:r>
              <a:t>2.04</a:t>
            </a:r>
            <a:br/>
            <a:r>
              <a:t>13.1%</a:t>
            </a:r>
            <a:br/>
            <a:r>
              <a:t>6.4%</a:t>
            </a:r>
            <a:br/>
            <a:r>
              <a:t>2.47</a:t>
            </a:r>
            <a:br/>
            <a:r>
              <a:t>7.5%</a:t>
            </a:r>
            <a:br/>
            <a:r>
              <a:t>3.0%</a:t>
            </a:r>
            <a:br/>
            <a:r>
              <a:t>5</a:t>
            </a:r>
            <a:br/>
            <a:r>
              <a:t>1.82</a:t>
            </a:r>
            <a:br/>
            <a:r>
              <a:t>3.2%</a:t>
            </a:r>
            <a:br/>
            <a:r>
              <a:t>1.8%</a:t>
            </a:r>
            <a:br/>
            <a:r>
              <a:t>1.91</a:t>
            </a:r>
            <a:br/>
            <a:r>
              <a:t>11.9%</a:t>
            </a:r>
            <a:br/>
            <a:r>
              <a:t>6.2%</a:t>
            </a:r>
            <a:br/>
            <a:r>
              <a:t>2.64</a:t>
            </a:r>
            <a:br/>
            <a:r>
              <a:t>7.6%</a:t>
            </a:r>
            <a:br/>
            <a:r>
              <a:t>2.9%</a:t>
            </a:r>
            <a:br/>
            <a:r>
              <a:t>8</a:t>
            </a:r>
            <a:br/>
            <a:r>
              <a:t>1.48</a:t>
            </a:r>
            <a:br/>
            <a:r>
              <a:t>2.5%</a:t>
            </a:r>
            <a:br/>
            <a:r>
              <a:t>1.7%</a:t>
            </a:r>
            <a:br/>
            <a:r>
              <a:t>1.89</a:t>
            </a:r>
            <a:br/>
            <a:r>
              <a:t>10.8%</a:t>
            </a:r>
            <a:br/>
            <a:r>
              <a:t>5.7%</a:t>
            </a:r>
            <a:br/>
            <a:r>
              <a:t>2.71</a:t>
            </a:r>
            <a:br/>
            <a:r>
              <a:t>8.3%</a:t>
            </a:r>
            <a:br/>
            <a:r>
              <a:t>3.1%</a:t>
            </a:r>
            <a:br/>
            <a:r>
              <a:t>10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1.82</a:t>
            </a:r>
            <a:br/>
            <a:r>
              <a:t>10.0%</a:t>
            </a:r>
            <a:br/>
            <a:r>
              <a:t>5.5%</a:t>
            </a:r>
            <a:br/>
            <a:r>
              <a:t>2.68</a:t>
            </a:r>
            <a:br/>
            <a:r>
              <a:t>8.2%</a:t>
            </a:r>
            <a:br/>
            <a:r>
              <a:t>3.1%</a:t>
            </a:r>
            <a:br/>
            <a:r>
              <a:t>15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1.38</a:t>
            </a:r>
            <a:br/>
            <a:r>
              <a:t>6.2%</a:t>
            </a:r>
            <a:br/>
            <a:r>
              <a:t>4.5%</a:t>
            </a:r>
            <a:br/>
            <a:r>
              <a:t>2.70</a:t>
            </a:r>
            <a:br/>
            <a:r>
              <a:t>7.8%</a:t>
            </a:r>
            <a:br/>
            <a:r>
              <a:t>2.9%</a:t>
            </a:r>
            <a:br/>
            <a:r>
              <a:t>44</a:t>
            </a:r>
            <a:br/>
          </a:p>
        </p:txBody>
      </p:sp>
      <p:pic>
        <p:nvPicPr>
          <p:cNvPr id="3" name="Picture 2" descr="temp_page_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Constant Model without Re-estimation</a:t>
            </a:r>
            <a:br/>
            <a:r>
              <a:t>Table 5: Signiﬁcance of Arbitrage Alphas for Constant Model</a:t>
            </a:r>
            <a:br/>
            <a:r>
              <a:t>CNN+Trans model, Sharpe objective function, Ttrain = 4 years</a:t>
            </a:r>
            <a:br/>
            <a:r>
              <a:t>Fama-French</a:t>
            </a:r>
            <a:br/>
            <a:r>
              <a:t>PCA</a:t>
            </a:r>
            <a:br/>
            <a:r>
              <a:t>IPCA</a:t>
            </a:r>
            <a:br/>
            <a:r>
              <a:t>K</a:t>
            </a:r>
            <a:br/>
            <a:r>
              <a:t>α</a:t>
            </a:r>
            <a:br/>
            <a:r>
              <a:t>tα</a:t>
            </a:r>
            <a:br/>
            <a:r>
              <a:t>R2</a:t>
            </a:r>
            <a:br/>
            <a:r>
              <a:t>µ</a:t>
            </a:r>
            <a:br/>
            <a:r>
              <a:t>tµ</a:t>
            </a:r>
            <a:br/>
            <a:r>
              <a:t>α</a:t>
            </a:r>
            <a:br/>
            <a:r>
              <a:t>tα</a:t>
            </a:r>
            <a:br/>
            <a:r>
              <a:t>R2</a:t>
            </a:r>
            <a:br/>
            <a:r>
              <a:t>µ</a:t>
            </a:r>
            <a:br/>
            <a:r>
              <a:t>tµ</a:t>
            </a:r>
            <a:br/>
            <a:r>
              <a:t>α</a:t>
            </a:r>
            <a:br/>
            <a:r>
              <a:t>tα</a:t>
            </a:r>
            <a:br/>
            <a:r>
              <a:t>R2</a:t>
            </a:r>
            <a:br/>
            <a:r>
              <a:t>µ</a:t>
            </a:r>
            <a:br/>
            <a:r>
              <a:t>tµ</a:t>
            </a:r>
            <a:br/>
            <a:r>
              <a:t>0</a:t>
            </a:r>
            <a:br/>
            <a:r>
              <a:t>8.4%</a:t>
            </a:r>
            <a:br/>
            <a:r>
              <a:t>4.2∗∗∗</a:t>
            </a:r>
            <a:br/>
            <a:r>
              <a:t>3.0%</a:t>
            </a:r>
            <a:br/>
            <a:r>
              <a:t>8.5%</a:t>
            </a:r>
            <a:br/>
            <a:r>
              <a:t>4.3∗∗∗</a:t>
            </a:r>
            <a:br/>
            <a:r>
              <a:t>8.4%</a:t>
            </a:r>
            <a:br/>
            <a:r>
              <a:t>4.2∗∗∗</a:t>
            </a:r>
            <a:br/>
            <a:r>
              <a:t>3.0%</a:t>
            </a:r>
            <a:br/>
            <a:r>
              <a:t>8.5%</a:t>
            </a:r>
            <a:br/>
            <a:r>
              <a:t>4.3∗∗∗</a:t>
            </a:r>
            <a:br/>
            <a:r>
              <a:t>8.4%</a:t>
            </a:r>
            <a:br/>
            <a:r>
              <a:t>4.2∗∗∗</a:t>
            </a:r>
            <a:br/>
            <a:r>
              <a:t>3.0%</a:t>
            </a:r>
            <a:br/>
            <a:r>
              <a:t>8.5%</a:t>
            </a:r>
            <a:br/>
            <a:r>
              <a:t>4.3∗∗∗</a:t>
            </a:r>
            <a:br/>
            <a:r>
              <a:t>1</a:t>
            </a:r>
            <a:br/>
            <a:r>
              <a:t>4.0%</a:t>
            </a:r>
            <a:br/>
            <a:r>
              <a:t>6.8∗∗∗</a:t>
            </a:r>
            <a:br/>
            <a:r>
              <a:t>5.9%</a:t>
            </a:r>
            <a:br/>
            <a:r>
              <a:t>4.5%</a:t>
            </a:r>
            <a:br/>
            <a:r>
              <a:t>7.3∗∗∗</a:t>
            </a:r>
            <a:br/>
            <a:r>
              <a:t>4.1%</a:t>
            </a:r>
            <a:br/>
            <a:r>
              <a:t>2.0∗</a:t>
            </a:r>
            <a:br/>
            <a:r>
              <a:t>4.5%</a:t>
            </a:r>
            <a:br/>
            <a:r>
              <a:t>5.2%</a:t>
            </a:r>
            <a:br/>
            <a:r>
              <a:t>2.5∗</a:t>
            </a:r>
            <a:br/>
            <a:r>
              <a:t>3.1%</a:t>
            </a:r>
            <a:br/>
            <a:r>
              <a:t>3.7∗∗∗</a:t>
            </a:r>
            <a:br/>
            <a:r>
              <a:t>1.6%</a:t>
            </a:r>
            <a:br/>
            <a:r>
              <a:t>3.1%</a:t>
            </a:r>
            <a:br/>
            <a:r>
              <a:t>3.6∗∗∗</a:t>
            </a:r>
            <a:br/>
            <a:r>
              <a:t>3</a:t>
            </a:r>
            <a:br/>
            <a:r>
              <a:t>3.2%</a:t>
            </a:r>
            <a:br/>
            <a:r>
              <a:t>5.7∗∗∗</a:t>
            </a:r>
            <a:br/>
            <a:r>
              <a:t>4.9%</a:t>
            </a:r>
            <a:br/>
            <a:r>
              <a:t>3.6%</a:t>
            </a:r>
            <a:br/>
            <a:r>
              <a:t>6.2∗∗∗</a:t>
            </a:r>
            <a:br/>
            <a:r>
              <a:t>8.2%</a:t>
            </a:r>
            <a:br/>
            <a:r>
              <a:t>6.1∗∗∗</a:t>
            </a:r>
            <a:br/>
            <a:r>
              <a:t>2.7%</a:t>
            </a:r>
            <a:br/>
            <a:r>
              <a:t>8.7%</a:t>
            </a:r>
            <a:br/>
            <a:r>
              <a:t>6.4∗∗∗</a:t>
            </a:r>
            <a:br/>
            <a:r>
              <a:t>5.3%</a:t>
            </a:r>
            <a:br/>
            <a:r>
              <a:t>7.4∗∗∗</a:t>
            </a:r>
            <a:br/>
            <a:r>
              <a:t>11.7%</a:t>
            </a:r>
            <a:br/>
            <a:r>
              <a:t>5.3%</a:t>
            </a:r>
            <a:br/>
            <a:r>
              <a:t>7.0∗∗∗</a:t>
            </a:r>
            <a:br/>
            <a:r>
              <a:t>5</a:t>
            </a:r>
            <a:br/>
            <a:r>
              <a:t>2.8%</a:t>
            </a:r>
            <a:br/>
            <a:r>
              <a:t>6.6∗∗∗</a:t>
            </a:r>
            <a:br/>
            <a:r>
              <a:t>4.3%</a:t>
            </a:r>
            <a:br/>
            <a:r>
              <a:t>3.0%</a:t>
            </a:r>
            <a:br/>
            <a:r>
              <a:t>7.0∗∗∗</a:t>
            </a:r>
            <a:br/>
            <a:r>
              <a:t>9.3%</a:t>
            </a:r>
            <a:br/>
            <a:r>
              <a:t>7.1∗∗∗</a:t>
            </a:r>
            <a:br/>
            <a:r>
              <a:t>1.8%</a:t>
            </a:r>
            <a:br/>
            <a:r>
              <a:t>9.8%</a:t>
            </a:r>
            <a:br/>
            <a:r>
              <a:t>7.5∗∗∗</a:t>
            </a:r>
            <a:br/>
            <a:r>
              <a:t>5.5%</a:t>
            </a:r>
            <a:br/>
            <a:r>
              <a:t>8.6∗∗∗</a:t>
            </a:r>
            <a:br/>
            <a:r>
              <a:t>8.3%</a:t>
            </a:r>
            <a:br/>
            <a:r>
              <a:t>5.4%</a:t>
            </a:r>
            <a:br/>
            <a:r>
              <a:t>8.1∗∗∗</a:t>
            </a:r>
            <a:br/>
            <a:r>
              <a:t>8</a:t>
            </a:r>
            <a:br/>
            <a:r>
              <a:t>2.3%</a:t>
            </a:r>
            <a:br/>
            <a:r>
              <a:t>6.1∗∗∗</a:t>
            </a:r>
            <a:br/>
            <a:r>
              <a:t>5.1%</a:t>
            </a:r>
            <a:br/>
            <a:r>
              <a:t>2.5%</a:t>
            </a:r>
            <a:br/>
            <a:r>
              <a:t>6.6∗∗∗</a:t>
            </a:r>
            <a:br/>
            <a:r>
              <a:t>9.0%</a:t>
            </a:r>
            <a:br/>
            <a:r>
              <a:t>7.5∗∗∗</a:t>
            </a:r>
            <a:br/>
            <a:r>
              <a:t>2.2%</a:t>
            </a:r>
            <a:br/>
            <a:r>
              <a:t>9.6%</a:t>
            </a:r>
            <a:br/>
            <a:r>
              <a:t>7.9∗∗∗</a:t>
            </a:r>
            <a:br/>
            <a:r>
              <a:t>5.0%</a:t>
            </a:r>
            <a:br/>
            <a:r>
              <a:t>7.7∗∗∗</a:t>
            </a:r>
            <a:br/>
            <a:r>
              <a:t>8.2%</a:t>
            </a:r>
            <a:br/>
            <a:r>
              <a:t>5.0%</a:t>
            </a:r>
            <a:br/>
            <a:r>
              <a:t>7.3∗∗∗</a:t>
            </a:r>
            <a:br/>
            <a:r>
              <a:t>10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8.6%</a:t>
            </a:r>
            <a:br/>
            <a:r>
              <a:t>7.5∗∗∗</a:t>
            </a:r>
            <a:br/>
            <a:r>
              <a:t>1.9%</a:t>
            </a:r>
            <a:br/>
            <a:r>
              <a:t>9.1%</a:t>
            </a:r>
            <a:br/>
            <a:r>
              <a:t>8.0∗∗∗</a:t>
            </a:r>
            <a:br/>
            <a:r>
              <a:t>5.1%</a:t>
            </a:r>
            <a:br/>
            <a:r>
              <a:t>8.0∗∗∗</a:t>
            </a:r>
            <a:br/>
            <a:r>
              <a:t>16.6%</a:t>
            </a:r>
            <a:br/>
            <a:r>
              <a:t>4.7%</a:t>
            </a:r>
            <a:br/>
            <a:r>
              <a:t>6.9∗∗∗</a:t>
            </a:r>
            <a:br/>
            <a:r>
              <a:t>15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6.8%</a:t>
            </a:r>
            <a:br/>
            <a:r>
              <a:t>6.8∗∗∗</a:t>
            </a:r>
            <a:br/>
            <a:r>
              <a:t>1.0%</a:t>
            </a:r>
            <a:br/>
            <a:r>
              <a:t>7.0%</a:t>
            </a:r>
            <a:br/>
            <a:r>
              <a:t>7.1∗∗∗</a:t>
            </a:r>
            <a:br/>
            <a:r>
              <a:t>5.8%</a:t>
            </a:r>
            <a:br/>
            <a:r>
              <a:t>9.3∗∗∗</a:t>
            </a:r>
            <a:br/>
            <a:r>
              <a:t>17.6%</a:t>
            </a:r>
            <a:br/>
            <a:r>
              <a:t>5.5%</a:t>
            </a:r>
            <a:br/>
            <a:r>
              <a:t>8.1∗∗∗</a:t>
            </a:r>
            <a:br/>
            <a:r>
              <a:t>CNN+Trans model, Sharpe objective function, Ttrain = 8 years</a:t>
            </a:r>
            <a:br/>
            <a:r>
              <a:t>Fama-French</a:t>
            </a:r>
            <a:br/>
            <a:r>
              <a:t>PCA</a:t>
            </a:r>
            <a:br/>
            <a:r>
              <a:t>IPCA</a:t>
            </a:r>
            <a:br/>
            <a:r>
              <a:t>K</a:t>
            </a:r>
            <a:br/>
            <a:r>
              <a:t>α</a:t>
            </a:r>
            <a:br/>
            <a:r>
              <a:t>tα</a:t>
            </a:r>
            <a:br/>
            <a:r>
              <a:t>R2</a:t>
            </a:r>
            <a:br/>
            <a:r>
              <a:t>µ</a:t>
            </a:r>
            <a:br/>
            <a:r>
              <a:t>tµ</a:t>
            </a:r>
            <a:br/>
            <a:r>
              <a:t>α</a:t>
            </a:r>
            <a:br/>
            <a:r>
              <a:t>tα</a:t>
            </a:r>
            <a:br/>
            <a:r>
              <a:t>R2</a:t>
            </a:r>
            <a:br/>
            <a:r>
              <a:t>µ</a:t>
            </a:r>
            <a:br/>
            <a:r>
              <a:t>tµ</a:t>
            </a:r>
            <a:br/>
            <a:r>
              <a:t>α</a:t>
            </a:r>
            <a:br/>
            <a:r>
              <a:t>tα</a:t>
            </a:r>
            <a:br/>
            <a:r>
              <a:t>R2</a:t>
            </a:r>
            <a:br/>
            <a:r>
              <a:t>µ</a:t>
            </a:r>
            <a:br/>
            <a:r>
              <a:t>tµ</a:t>
            </a:r>
            <a:br/>
            <a:r>
              <a:t>0</a:t>
            </a:r>
            <a:br/>
            <a:r>
              <a:t>10.1%</a:t>
            </a:r>
            <a:br/>
            <a:r>
              <a:t>4.1∗∗∗</a:t>
            </a:r>
            <a:br/>
            <a:r>
              <a:t>18.1%</a:t>
            </a:r>
            <a:br/>
            <a:r>
              <a:t>12.0%</a:t>
            </a:r>
            <a:br/>
            <a:r>
              <a:t>4.4∗∗∗</a:t>
            </a:r>
            <a:br/>
            <a:r>
              <a:t>10.1%</a:t>
            </a:r>
            <a:br/>
            <a:r>
              <a:t>4.1∗∗∗</a:t>
            </a:r>
            <a:br/>
            <a:r>
              <a:t>18.1%</a:t>
            </a:r>
            <a:br/>
            <a:r>
              <a:t>12.0%</a:t>
            </a:r>
            <a:br/>
            <a:r>
              <a:t>4.4∗∗∗</a:t>
            </a:r>
            <a:br/>
            <a:r>
              <a:t>10.1%</a:t>
            </a:r>
            <a:br/>
            <a:r>
              <a:t>4.1∗∗∗</a:t>
            </a:r>
            <a:br/>
            <a:r>
              <a:t>18.1%</a:t>
            </a:r>
            <a:br/>
            <a:r>
              <a:t>12.0%</a:t>
            </a:r>
            <a:br/>
            <a:r>
              <a:t>4.4∗∗∗</a:t>
            </a:r>
            <a:br/>
            <a:r>
              <a:t>1</a:t>
            </a:r>
            <a:br/>
            <a:r>
              <a:t>4.4%</a:t>
            </a:r>
            <a:br/>
            <a:r>
              <a:t>6.5∗∗∗</a:t>
            </a:r>
            <a:br/>
            <a:r>
              <a:t>14.3%</a:t>
            </a:r>
            <a:br/>
            <a:r>
              <a:t>5.0%</a:t>
            </a:r>
            <a:br/>
            <a:r>
              <a:t>6.8∗∗∗</a:t>
            </a:r>
            <a:br/>
            <a:r>
              <a:t>14.5%</a:t>
            </a:r>
            <a:br/>
            <a:r>
              <a:t>5.8∗∗∗</a:t>
            </a:r>
            <a:br/>
            <a:r>
              <a:t>2.5%</a:t>
            </a:r>
            <a:br/>
            <a:r>
              <a:t>15.2%</a:t>
            </a:r>
            <a:br/>
            <a:r>
              <a:t>6.0∗∗∗</a:t>
            </a:r>
            <a:br/>
            <a:r>
              <a:t>7.0%</a:t>
            </a:r>
            <a:br/>
            <a:r>
              <a:t>6.6∗∗∗</a:t>
            </a:r>
            <a:br/>
            <a:r>
              <a:t>30.6%</a:t>
            </a:r>
            <a:br/>
            <a:r>
              <a:t>8.5%</a:t>
            </a:r>
            <a:br/>
            <a:r>
              <a:t>6.7∗∗∗</a:t>
            </a:r>
            <a:br/>
            <a:r>
              <a:t>3</a:t>
            </a:r>
            <a:br/>
            <a:r>
              <a:t>4.9%</a:t>
            </a:r>
            <a:br/>
            <a:r>
              <a:t>7.9∗∗∗</a:t>
            </a:r>
            <a:br/>
            <a:r>
              <a:t>11.6%</a:t>
            </a:r>
            <a:br/>
            <a:r>
              <a:t>5.3%</a:t>
            </a:r>
            <a:br/>
            <a:r>
              <a:t>8.2∗∗∗</a:t>
            </a:r>
            <a:br/>
            <a:r>
              <a:t>12.8%</a:t>
            </a:r>
            <a:br/>
            <a:r>
              <a:t>6.7∗∗∗</a:t>
            </a:r>
            <a:br/>
            <a:r>
              <a:t>2.7%</a:t>
            </a:r>
            <a:br/>
            <a:r>
              <a:t>13.1%</a:t>
            </a:r>
            <a:br/>
            <a:r>
              <a:t>6.8∗∗∗</a:t>
            </a:r>
            <a:br/>
            <a:r>
              <a:t>7.0%</a:t>
            </a:r>
            <a:br/>
            <a:r>
              <a:t>7.9∗∗∗</a:t>
            </a:r>
            <a:br/>
            <a:r>
              <a:t>8.2%</a:t>
            </a:r>
            <a:br/>
            <a:r>
              <a:t>7.5%</a:t>
            </a:r>
            <a:br/>
            <a:r>
              <a:t>8.2∗∗∗</a:t>
            </a:r>
            <a:br/>
            <a:r>
              <a:t>5</a:t>
            </a:r>
            <a:br/>
            <a:r>
              <a:t>2.9%</a:t>
            </a:r>
            <a:br/>
            <a:r>
              <a:t>5.8∗∗∗</a:t>
            </a:r>
            <a:br/>
            <a:r>
              <a:t>12.3%</a:t>
            </a:r>
            <a:br/>
            <a:r>
              <a:t>3.2%</a:t>
            </a:r>
            <a:br/>
            <a:r>
              <a:t>6.0∗∗∗</a:t>
            </a:r>
            <a:br/>
            <a:r>
              <a:t>11.6%</a:t>
            </a:r>
            <a:br/>
            <a:r>
              <a:t>6.2∗∗∗</a:t>
            </a:r>
            <a:br/>
            <a:r>
              <a:t>1.6%</a:t>
            </a:r>
            <a:br/>
            <a:r>
              <a:t>11.9%</a:t>
            </a:r>
            <a:br/>
            <a:r>
              <a:t>6.3∗∗∗</a:t>
            </a:r>
            <a:br/>
            <a:r>
              <a:t>7.1%</a:t>
            </a:r>
            <a:br/>
            <a:r>
              <a:t>8.7∗∗∗</a:t>
            </a:r>
            <a:br/>
            <a:r>
              <a:t>12.1%</a:t>
            </a:r>
            <a:br/>
            <a:r>
              <a:t>7.6%</a:t>
            </a:r>
            <a:br/>
            <a:r>
              <a:t>8.7∗∗∗</a:t>
            </a:r>
            <a:br/>
            <a:r>
              <a:t>8</a:t>
            </a:r>
            <a:br/>
            <a:r>
              <a:t>2.3%</a:t>
            </a:r>
            <a:br/>
            <a:r>
              <a:t>4.7∗∗∗</a:t>
            </a:r>
            <a:br/>
            <a:r>
              <a:t>5.4%</a:t>
            </a:r>
            <a:br/>
            <a:r>
              <a:t>2.5%</a:t>
            </a:r>
            <a:br/>
            <a:r>
              <a:t>4.9∗∗∗</a:t>
            </a:r>
            <a:br/>
            <a:r>
              <a:t>10.2%</a:t>
            </a:r>
            <a:br/>
            <a:r>
              <a:t>6.0∗∗∗</a:t>
            </a:r>
            <a:br/>
            <a:r>
              <a:t>3.1%</a:t>
            </a:r>
            <a:br/>
            <a:r>
              <a:t>10.8%</a:t>
            </a:r>
            <a:br/>
            <a:r>
              <a:t>6.3∗∗∗</a:t>
            </a:r>
            <a:br/>
            <a:r>
              <a:t>7.7%</a:t>
            </a:r>
            <a:br/>
            <a:r>
              <a:t>9.0∗∗∗</a:t>
            </a:r>
            <a:br/>
            <a:r>
              <a:t>14.6%</a:t>
            </a:r>
            <a:br/>
            <a:r>
              <a:t>8.3%</a:t>
            </a:r>
            <a:br/>
            <a:r>
              <a:t>9.0∗∗∗</a:t>
            </a:r>
            <a:br/>
            <a:r>
              <a:t>10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9.4%</a:t>
            </a:r>
            <a:br/>
            <a:r>
              <a:t>5.7∗∗∗</a:t>
            </a:r>
            <a:br/>
            <a:r>
              <a:t>2.6%</a:t>
            </a:r>
            <a:br/>
            <a:r>
              <a:t>10.0%</a:t>
            </a:r>
            <a:br/>
            <a:r>
              <a:t>6.0∗∗∗</a:t>
            </a:r>
            <a:br/>
            <a:r>
              <a:t>7.7%</a:t>
            </a:r>
            <a:br/>
            <a:r>
              <a:t>8.9∗∗∗</a:t>
            </a:r>
            <a:br/>
            <a:r>
              <a:t>11.3%</a:t>
            </a:r>
            <a:br/>
            <a:r>
              <a:t>8.2%</a:t>
            </a:r>
            <a:br/>
            <a:r>
              <a:t>8.9∗∗∗</a:t>
            </a:r>
            <a:br/>
            <a:r>
              <a:t>15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-</a:t>
            </a:r>
            <a:br/>
            <a:r>
              <a:t>6.0%</a:t>
            </a:r>
            <a:br/>
            <a:r>
              <a:t>4.4∗∗∗</a:t>
            </a:r>
            <a:br/>
            <a:r>
              <a:t>0.9%</a:t>
            </a:r>
            <a:br/>
            <a:r>
              <a:t>6.2%</a:t>
            </a:r>
            <a:br/>
            <a:r>
              <a:t>4.6∗∗∗</a:t>
            </a:r>
            <a:br/>
            <a:r>
              <a:t>7.4%</a:t>
            </a:r>
            <a:br/>
            <a:r>
              <a:t>8.9∗∗∗</a:t>
            </a:r>
            <a:br/>
            <a:r>
              <a:t>11.2%</a:t>
            </a:r>
            <a:br/>
            <a:r>
              <a:t>7.8%</a:t>
            </a:r>
            <a:br/>
            <a:r>
              <a:t>8.9∗∗∗</a:t>
            </a:r>
            <a:br/>
            <a:r>
              <a:t>45</a:t>
            </a:r>
            <a:br/>
          </a:p>
        </p:txBody>
      </p:sp>
      <p:pic>
        <p:nvPicPr>
          <p:cNvPr id="3" name="Picture 2" descr="temp_page_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Empirical example: (1) OU+Threshold signals &amp; allocation weights</a:t>
            </a:r>
            <a:br/>
            <a:r>
              <a:t>46</a:t>
            </a:r>
            <a:br/>
          </a:p>
        </p:txBody>
      </p:sp>
      <p:pic>
        <p:nvPicPr>
          <p:cNvPr id="3" name="Picture 2" descr="temp_page_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Empirical example: (2) Fourier+FFN signals &amp; allocation weights</a:t>
            </a:r>
            <a:br/>
            <a:r>
              <a:t>47</a:t>
            </a:r>
            <a:br/>
          </a:p>
        </p:txBody>
      </p:sp>
      <p:pic>
        <p:nvPicPr>
          <p:cNvPr id="3" name="Picture 2" descr="temp_page_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Simulation example: (3) CNN+Transformer signals &amp; allocation weights</a:t>
            </a:r>
            <a:br/>
            <a:r>
              <a:t>48</a:t>
            </a:r>
            <a:br/>
          </a:p>
        </p:txBody>
      </p:sp>
      <p:pic>
        <p:nvPicPr>
          <p:cNvPr id="3" name="Picture 2" descr="temp_page_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Fourier+FFN architecture</a:t>
            </a:r>
            <a:br/>
            <a:r>
              <a:t>FFN equations:</a:t>
            </a:r>
            <a:br/>
            <a:r>
              <a:t>x(l) =ReLU(W (l−1)x(l−1) + b(l−1))</a:t>
            </a:r>
            <a:br/>
            <a:r>
              <a:t>w =W (L)x(L) + b(L)</a:t>
            </a:r>
            <a:br/>
            <a:r>
              <a:t>49</a:t>
            </a:r>
            <a:br/>
          </a:p>
        </p:txBody>
      </p:sp>
      <p:pic>
        <p:nvPicPr>
          <p:cNvPr id="3" name="Picture 2" descr="temp_page_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Convolutional network equations</a:t>
            </a:r>
            <a:br/>
            <a:r>
              <a:t>Given</a:t>
            </a:r>
            <a:br/>
            <a:r>
              <a:t>µ(i)</a:t>
            </a:r>
            <a:br/>
            <a:r>
              <a:t>k = 1</a:t>
            </a:r>
            <a:br/>
            <a:r>
              <a:t>L</a:t>
            </a:r>
            <a:br/>
            <a:r>
              <a:t>L</a:t>
            </a:r>
            <a:br/>
            <a:r>
              <a:t>�</a:t>
            </a:r>
            <a:br/>
            <a:r>
              <a:t>l=1</a:t>
            </a:r>
            <a:br/>
            <a:r>
              <a:t>y (i)</a:t>
            </a:r>
            <a:br/>
            <a:r>
              <a:t>l,k,</a:t>
            </a:r>
            <a:br/>
            <a:r>
              <a:t>σ(i)</a:t>
            </a:r>
            <a:br/>
            <a:r>
              <a:t>k</a:t>
            </a:r>
            <a:br/>
            <a:r>
              <a:t>=</a:t>
            </a:r>
            <a:br/>
            <a:r>
              <a:t>�</a:t>
            </a:r>
            <a:br/>
            <a:r>
              <a:t>�</a:t>
            </a:r>
            <a:br/>
            <a:r>
              <a:t>�</a:t>
            </a:r>
            <a:br/>
            <a:r>
              <a:t>� 1</a:t>
            </a:r>
            <a:br/>
            <a:r>
              <a:t>L</a:t>
            </a:r>
            <a:br/>
            <a:r>
              <a:t>L</a:t>
            </a:r>
            <a:br/>
            <a:r>
              <a:t>�</a:t>
            </a:r>
            <a:br/>
            <a:r>
              <a:t>l=1</a:t>
            </a:r>
            <a:br/>
            <a:r>
              <a:t>�</a:t>
            </a:r>
            <a:br/>
            <a:r>
              <a:t>y (i)</a:t>
            </a:r>
            <a:br/>
            <a:r>
              <a:t>l,k − µ(i)</a:t>
            </a:r>
            <a:br/>
            <a:r>
              <a:t>k</a:t>
            </a:r>
            <a:br/>
            <a:r>
              <a:t>�2</a:t>
            </a:r>
            <a:br/>
            <a:r>
              <a:t>.</a:t>
            </a:r>
            <a:br/>
            <a:r>
              <a:t>Input time series x(0) ∈ RL are passed through k = 1, . . . , F convolutional</a:t>
            </a:r>
            <a:br/>
            <a:r>
              <a:t>ﬁlters of size fsize, normalization, and ReLU:</a:t>
            </a:r>
            <a:br/>
            <a:r>
              <a:t>y (0)</a:t>
            </a:r>
            <a:br/>
            <a:r>
              <a:t>l,k = b(1)</a:t>
            </a:r>
            <a:br/>
            <a:r>
              <a:t>k</a:t>
            </a:r>
            <a:br/>
            <a:r>
              <a:t>+</a:t>
            </a:r>
            <a:br/>
            <a:r>
              <a:t>fsize</a:t>
            </a:r>
            <a:br/>
            <a:r>
              <a:t>�</a:t>
            </a:r>
            <a:br/>
            <a:r>
              <a:t>m=1</a:t>
            </a:r>
            <a:br/>
            <a:r>
              <a:t>W (1)</a:t>
            </a:r>
            <a:br/>
            <a:r>
              <a:t>k,mx(0)</a:t>
            </a:r>
            <a:br/>
            <a:r>
              <a:t>l−m+1,</a:t>
            </a:r>
            <a:br/>
            <a:r>
              <a:t>x(1)</a:t>
            </a:r>
            <a:br/>
            <a:r>
              <a:t>l,k = ReLU</a:t>
            </a:r>
            <a:br/>
            <a:r>
              <a:t>�</a:t>
            </a:r>
            <a:br/>
            <a:r>
              <a:t>y (0)</a:t>
            </a:r>
            <a:br/>
            <a:r>
              <a:t>1,k − µ(0)</a:t>
            </a:r>
            <a:br/>
            <a:r>
              <a:t>k</a:t>
            </a:r>
            <a:br/>
            <a:r>
              <a:t>σ(0)</a:t>
            </a:r>
            <a:br/>
            <a:r>
              <a:t>k</a:t>
            </a:r>
            <a:br/>
            <a:r>
              <a:t>�</a:t>
            </a:r>
            <a:br/>
            <a:r>
              <a:t>.</a:t>
            </a:r>
            <a:br/>
            <a:r>
              <a:t>Output x(1)</a:t>
            </a:r>
            <a:br/>
            <a:r>
              <a:t>1</a:t>
            </a:r>
            <a:br/>
            <a:r>
              <a:t>∈ RL×F passes through k = 1, . . . , F convolutional ﬁlters of size</a:t>
            </a:r>
            <a:br/>
            <a:r>
              <a:t>fsize × F, normalization, and ReLU:</a:t>
            </a:r>
            <a:br/>
            <a:r>
              <a:t>y (1)</a:t>
            </a:r>
            <a:br/>
            <a:r>
              <a:t>l,k = b(2)</a:t>
            </a:r>
            <a:br/>
            <a:r>
              <a:t>k</a:t>
            </a:r>
            <a:br/>
            <a:r>
              <a:t>+</a:t>
            </a:r>
            <a:br/>
            <a:r>
              <a:t>fsize</a:t>
            </a:r>
            <a:br/>
            <a:r>
              <a:t>�</a:t>
            </a:r>
            <a:br/>
            <a:r>
              <a:t>m=1</a:t>
            </a:r>
            <a:br/>
            <a:r>
              <a:t>F</a:t>
            </a:r>
            <a:br/>
            <a:r>
              <a:t>�</a:t>
            </a:r>
            <a:br/>
            <a:r>
              <a:t>k=1</a:t>
            </a:r>
            <a:br/>
            <a:r>
              <a:t>W (2)</a:t>
            </a:r>
            <a:br/>
            <a:r>
              <a:t>k,mx(1)</a:t>
            </a:r>
            <a:br/>
            <a:r>
              <a:t>l−m+1,k,</a:t>
            </a:r>
            <a:br/>
            <a:r>
              <a:t>x(2)</a:t>
            </a:r>
            <a:br/>
            <a:r>
              <a:t>l,k = ReLU</a:t>
            </a:r>
            <a:br/>
            <a:r>
              <a:t>�</a:t>
            </a:r>
            <a:br/>
            <a:r>
              <a:t>y (1)</a:t>
            </a:r>
            <a:br/>
            <a:r>
              <a:t>l,k − µ(1)</a:t>
            </a:r>
            <a:br/>
            <a:r>
              <a:t>k</a:t>
            </a:r>
            <a:br/>
            <a:r>
              <a:t>σ(1)</a:t>
            </a:r>
            <a:br/>
            <a:r>
              <a:t>k</a:t>
            </a:r>
            <a:br/>
            <a:r>
              <a:t>�</a:t>
            </a:r>
            <a:br/>
            <a:r>
              <a:t>,</a:t>
            </a:r>
            <a:br/>
            <a:r>
              <a:t>Finally, residuals are added back to output x(2) ∈ RL×F via residual connection,</a:t>
            </a:r>
            <a:br/>
            <a:r>
              <a:t>to compute features ˜x ∈ RL×F:</a:t>
            </a:r>
            <a:br/>
            <a:r>
              <a:t>˜xl,k = x(2)</a:t>
            </a:r>
            <a:br/>
            <a:r>
              <a:t>l,k + x(0)</a:t>
            </a:r>
            <a:br/>
            <a:r>
              <a:t>l</a:t>
            </a:r>
            <a:br/>
            <a:r>
              <a:t>.</a:t>
            </a:r>
            <a:br/>
            <a:r>
              <a:t>⇒ All b(i) and W (i) are parameters; all convolutions are left-padded with 0.</a:t>
            </a:r>
            <a:br/>
            <a:r>
              <a:t>50</a:t>
            </a:r>
            <a:br/>
          </a:p>
        </p:txBody>
      </p:sp>
      <p:pic>
        <p:nvPicPr>
          <p:cNvPr id="3" name="Picture 2" descr="temp_page_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Transformer equations</a:t>
            </a:r>
            <a:br/>
            <a:r>
              <a:t>• Features ˜x ∈ RL×F are projected onto i = 1, . . . , h F/h-dimensional</a:t>
            </a:r>
            <a:br/>
            <a:r>
              <a:t>subspaces (“heads”):</a:t>
            </a:r>
            <a:br/>
            <a:r>
              <a:t>Vi = ˜xW V</a:t>
            </a:r>
            <a:br/>
            <a:r>
              <a:t>i</a:t>
            </a:r>
            <a:br/>
            <a:r>
              <a:t>+ bV</a:t>
            </a:r>
            <a:br/>
            <a:r>
              <a:t>i ,</a:t>
            </a:r>
            <a:br/>
            <a:r>
              <a:t>Ki = ˜xW K</a:t>
            </a:r>
            <a:br/>
            <a:r>
              <a:t>i</a:t>
            </a:r>
            <a:br/>
            <a:r>
              <a:t>+ bK</a:t>
            </a:r>
            <a:br/>
            <a:r>
              <a:t>i ,</a:t>
            </a:r>
            <a:br/>
            <a:r>
              <a:t>Qi = ˜xW Q</a:t>
            </a:r>
            <a:br/>
            <a:r>
              <a:t>i</a:t>
            </a:r>
            <a:br/>
            <a:r>
              <a:t>+ bQ</a:t>
            </a:r>
            <a:br/>
            <a:r>
              <a:t>i ∈ RL×F/h.</a:t>
            </a:r>
            <a:br/>
            <a:r>
              <a:t>• Projections Vi are aggregated temporally obtaining hidden states</a:t>
            </a:r>
            <a:br/>
            <a:r>
              <a:t>yi ∈ RL×F/h, for</a:t>
            </a:r>
            <a:br/>
            <a:r>
              <a:t>yi,l =</a:t>
            </a:r>
            <a:br/>
            <a:r>
              <a:t>L</a:t>
            </a:r>
            <a:br/>
            <a:r>
              <a:t>�</a:t>
            </a:r>
            <a:br/>
            <a:r>
              <a:t>j=1</a:t>
            </a:r>
            <a:br/>
            <a:r>
              <a:t>w (i)</a:t>
            </a:r>
            <a:br/>
            <a:r>
              <a:t>l,j Vi,j ∈ RF/h,</a:t>
            </a:r>
            <a:br/>
            <a:r>
              <a:t>w (i)</a:t>
            </a:r>
            <a:br/>
            <a:r>
              <a:t>l,j =</a:t>
            </a:r>
            <a:br/>
            <a:r>
              <a:t>exp(Ki,l · Qi,j)</a:t>
            </a:r>
            <a:br/>
            <a:r>
              <a:t>�L</a:t>
            </a:r>
            <a:br/>
            <a:r>
              <a:t>m=1 exp(Ki,l · Qi,m)</a:t>
            </a:r>
            <a:br/>
            <a:r>
              <a:t>∈ [0, 1].</a:t>
            </a:r>
            <a:br/>
            <a:r>
              <a:t>• Final output is Concat(y1, ..., yh)W O + bO ∈ RL×F.</a:t>
            </a:r>
            <a:br/>
            <a:r>
              <a:t>• This is passed through time-wise feedforward networks.</a:t>
            </a:r>
            <a:br/>
            <a:r>
              <a:t>• W V</a:t>
            </a:r>
            <a:br/>
            <a:r>
              <a:t>i , W K</a:t>
            </a:r>
            <a:br/>
            <a:r>
              <a:t>i , W Q</a:t>
            </a:r>
            <a:br/>
            <a:r>
              <a:t>i</a:t>
            </a:r>
            <a:br/>
            <a:r>
              <a:t>∈ RF×F/h, bV</a:t>
            </a:r>
            <a:br/>
            <a:r>
              <a:t>i , bK</a:t>
            </a:r>
            <a:br/>
            <a:r>
              <a:t>i , bQ</a:t>
            </a:r>
            <a:br/>
            <a:r>
              <a:t>i ∈ RF/h, W O ∈ RF×F, bO ∈ RF</a:t>
            </a:r>
            <a:br/>
            <a:r>
              <a:t>⇒ parameters to estimate.</a:t>
            </a:r>
            <a:br/>
            <a:r>
              <a:t>51</a:t>
            </a:r>
            <a:br/>
          </a:p>
        </p:txBody>
      </p:sp>
      <p:pic>
        <p:nvPicPr>
          <p:cNvPr id="3" name="Picture 2" descr="temp_page_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Hyperparameter information</a:t>
            </a:r>
            <a:br/>
            <a:r>
              <a:t>Notation</a:t>
            </a:r>
            <a:br/>
            <a:r>
              <a:t>Model Hyperparameters</a:t>
            </a:r>
            <a:br/>
            <a:r>
              <a:t>Initial</a:t>
            </a:r>
            <a:br/>
            <a:r>
              <a:t>Candidates</a:t>
            </a:r>
            <a:br/>
            <a:r>
              <a:t>Chosen</a:t>
            </a:r>
            <a:br/>
            <a:r>
              <a:t>OU+Thres</a:t>
            </a:r>
            <a:br/>
            <a:r>
              <a:t>R2T</a:t>
            </a:r>
            <a:br/>
            <a:r>
              <a:t>R2 ﬁlter threshold</a:t>
            </a:r>
            <a:br/>
            <a:r>
              <a:t>0.5</a:t>
            </a:r>
            <a:br/>
            <a:r>
              <a:t>0.25, 0.5, 0.75</a:t>
            </a:r>
            <a:br/>
            <a:r>
              <a:t>0.25</a:t>
            </a:r>
            <a:br/>
            <a:r>
              <a:t>ST</a:t>
            </a:r>
            <a:br/>
            <a:r>
              <a:t>Signal threshold to long/short</a:t>
            </a:r>
            <a:br/>
            <a:r>
              <a:t>1.25</a:t>
            </a:r>
            <a:br/>
            <a:r>
              <a:t>1, 1.25, 1.5</a:t>
            </a:r>
            <a:br/>
            <a:r>
              <a:t>1.25</a:t>
            </a:r>
            <a:br/>
            <a:r>
              <a:t>LKB</a:t>
            </a:r>
            <a:br/>
            <a:r>
              <a:t>Number of days in residual lookback window</a:t>
            </a:r>
            <a:br/>
            <a:r>
              <a:t>30</a:t>
            </a:r>
            <a:br/>
            <a:r>
              <a:t>30</a:t>
            </a:r>
            <a:br/>
            <a:r>
              <a:t>30</a:t>
            </a:r>
            <a:br/>
            <a:r>
              <a:t>DFT+FFN</a:t>
            </a:r>
            <a:br/>
            <a:r>
              <a:t>HLC</a:t>
            </a:r>
            <a:br/>
            <a:r>
              <a:t>Hidden layer conﬁguration</a:t>
            </a:r>
            <a:br/>
            <a:r>
              <a:t>[16,8,4]</a:t>
            </a:r>
            <a:br/>
            <a:r>
              <a:t>[16,8,4]</a:t>
            </a:r>
            <a:br/>
            <a:r>
              <a:t>[16,8,4]</a:t>
            </a:r>
            <a:br/>
            <a:r>
              <a:t>DRPH</a:t>
            </a:r>
            <a:br/>
            <a:r>
              <a:t>Dropout rate (% removed) in hidden layers</a:t>
            </a:r>
            <a:br/>
            <a:r>
              <a:t>0.25</a:t>
            </a:r>
            <a:br/>
            <a:r>
              <a:t>0.25</a:t>
            </a:r>
            <a:br/>
            <a:r>
              <a:t>0.25</a:t>
            </a:r>
            <a:br/>
            <a:r>
              <a:t>LKB</a:t>
            </a:r>
            <a:br/>
            <a:r>
              <a:t>Number of days in residual lookback window</a:t>
            </a:r>
            <a:br/>
            <a:r>
              <a:t>30</a:t>
            </a:r>
            <a:br/>
            <a:r>
              <a:t>30</a:t>
            </a:r>
            <a:br/>
            <a:r>
              <a:t>30</a:t>
            </a:r>
            <a:br/>
            <a:r>
              <a:t>WDW</a:t>
            </a:r>
            <a:br/>
            <a:r>
              <a:t>Number of days in rolling training window</a:t>
            </a:r>
            <a:br/>
            <a:r>
              <a:t>1000</a:t>
            </a:r>
            <a:br/>
            <a:r>
              <a:t>1000</a:t>
            </a:r>
            <a:br/>
            <a:r>
              <a:t>1000</a:t>
            </a:r>
            <a:br/>
            <a:r>
              <a:t>RTFQ</a:t>
            </a:r>
            <a:br/>
            <a:r>
              <a:t>Number of days of retraining frequency</a:t>
            </a:r>
            <a:br/>
            <a:r>
              <a:t>125</a:t>
            </a:r>
            <a:br/>
            <a:r>
              <a:t>125</a:t>
            </a:r>
            <a:br/>
            <a:r>
              <a:t>125</a:t>
            </a:r>
            <a:br/>
            <a:r>
              <a:t>CNN+Trans</a:t>
            </a:r>
            <a:br/>
            <a:r>
              <a:t>D</a:t>
            </a:r>
            <a:br/>
            <a:r>
              <a:t>Number of ﬁlter channels in CNN</a:t>
            </a:r>
            <a:br/>
            <a:r>
              <a:t>4</a:t>
            </a:r>
            <a:br/>
            <a:r>
              <a:t>4, 8</a:t>
            </a:r>
            <a:br/>
            <a:r>
              <a:t>8</a:t>
            </a:r>
            <a:br/>
            <a:r>
              <a:t>ATT</a:t>
            </a:r>
            <a:br/>
            <a:r>
              <a:t>Number of attention heads</a:t>
            </a:r>
            <a:br/>
            <a:r>
              <a:t>4</a:t>
            </a:r>
            <a:br/>
            <a:r>
              <a:t>2, 4</a:t>
            </a:r>
            <a:br/>
            <a:r>
              <a:t>4</a:t>
            </a:r>
            <a:br/>
            <a:r>
              <a:t>HDN</a:t>
            </a:r>
            <a:br/>
            <a:r>
              <a:t>Number of hidden units in transformer’s linear layer</a:t>
            </a:r>
            <a:br/>
            <a:r>
              <a:t>2F</a:t>
            </a:r>
            <a:br/>
            <a:r>
              <a:t>2F, 3F</a:t>
            </a:r>
            <a:br/>
            <a:r>
              <a:t>2F</a:t>
            </a:r>
            <a:br/>
            <a:r>
              <a:t>DRPA</a:t>
            </a:r>
            <a:br/>
            <a:r>
              <a:t>Dropout rate (% removed) in the transformer</a:t>
            </a:r>
            <a:br/>
            <a:r>
              <a:t>0.25</a:t>
            </a:r>
            <a:br/>
            <a:r>
              <a:t>0.5, 0.25</a:t>
            </a:r>
            <a:br/>
            <a:r>
              <a:t>0.25</a:t>
            </a:r>
            <a:br/>
            <a:r>
              <a:t>Dsize</a:t>
            </a:r>
            <a:br/>
            <a:r>
              <a:t>Filter size in CNN</a:t>
            </a:r>
            <a:br/>
            <a:r>
              <a:t>2</a:t>
            </a:r>
            <a:br/>
            <a:r>
              <a:t>2</a:t>
            </a:r>
            <a:br/>
            <a:r>
              <a:t>2</a:t>
            </a:r>
            <a:br/>
            <a:r>
              <a:t>LKB</a:t>
            </a:r>
            <a:br/>
            <a:r>
              <a:t>Number of days in residual lookback window</a:t>
            </a:r>
            <a:br/>
            <a:r>
              <a:t>30</a:t>
            </a:r>
            <a:br/>
            <a:r>
              <a:t>30</a:t>
            </a:r>
            <a:br/>
            <a:r>
              <a:t>30</a:t>
            </a:r>
            <a:br/>
            <a:r>
              <a:t>WDW</a:t>
            </a:r>
            <a:br/>
            <a:r>
              <a:t>Number of days in rolling training window</a:t>
            </a:r>
            <a:br/>
            <a:r>
              <a:t>1000</a:t>
            </a:r>
            <a:br/>
            <a:r>
              <a:t>1000</a:t>
            </a:r>
            <a:br/>
            <a:r>
              <a:t>1000</a:t>
            </a:r>
            <a:br/>
            <a:r>
              <a:t>RTFQ</a:t>
            </a:r>
            <a:br/>
            <a:r>
              <a:t>Number of days of retraining frequency</a:t>
            </a:r>
            <a:br/>
            <a:r>
              <a:t>125</a:t>
            </a:r>
            <a:br/>
            <a:r>
              <a:t>125</a:t>
            </a:r>
            <a:br/>
            <a:r>
              <a:t>125</a:t>
            </a:r>
            <a:br/>
            <a:r>
              <a:t>52</a:t>
            </a:r>
            <a:br/>
          </a:p>
        </p:txBody>
      </p:sp>
      <p:pic>
        <p:nvPicPr>
          <p:cNvPr id="3" name="Picture 2" descr="temp_page_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Literature (partial list)</a:t>
            </a:r>
            <a:br/>
            <a:r>
              <a:t>Classical approaches to statistical arbitrage (parametric models)</a:t>
            </a:r>
            <a:br/>
            <a:r>
              <a:t>• PCA + mean-reversion: Avellaneda and Lee (2010), Yeo and Papanicolaou</a:t>
            </a:r>
            <a:br/>
            <a:r>
              <a:t>(2017)</a:t>
            </a:r>
            <a:br/>
            <a:r>
              <a:t>• Cointegration: Rad, Low and Faﬀ (2016), Vidyamurthy (2004)</a:t>
            </a:r>
            <a:br/>
            <a:r>
              <a:t>• Stochastic control: Cartea and Jaimungal (2016), Leung and Li (2015)</a:t>
            </a:r>
            <a:br/>
            <a:r>
              <a:t>• Simple pairs trading: Gatev, Goetzmann and Rouwenhorst (2006)</a:t>
            </a:r>
            <a:br/>
            <a:r>
              <a:t>• Intractable parametric models with ML: Mulvey, Sun, Wang, and Ye (2020)</a:t>
            </a:r>
            <a:br/>
            <a:r>
              <a:t>Machine learning for asset pricing (explain risk premium not arbitrage)</a:t>
            </a:r>
            <a:br/>
            <a:r>
              <a:t>• Pricing kernel: Chen, Pelger, Zhu (2019), Bryzgalova, Pelger, and Zhu (2019)</a:t>
            </a:r>
            <a:br/>
            <a:r>
              <a:t>• Return prediction: Gu, Kelly and Xiu (2020), Jiang, Kelly and XIu (2020),</a:t>
            </a:r>
            <a:br/>
            <a:r>
              <a:t>Murray, Xiao and Xia (2021)</a:t>
            </a:r>
            <a:br/>
            <a:r>
              <a:t>• Factor models: Lettau and Pelger (2020), Kelly, Pruitt and Su (2019)</a:t>
            </a:r>
            <a:br/>
            <a:r>
              <a:t>Machine learning for time-series (no trading objective)</a:t>
            </a:r>
            <a:br/>
            <a:r>
              <a:t>• Time-series prediction: Lim and Zohren (2020), Krauss, Doa, and Huck (2017).</a:t>
            </a:r>
            <a:br/>
            <a:r>
              <a:t>6</a:t>
            </a:r>
            <a:br/>
          </a:p>
        </p:txBody>
      </p:sp>
      <p:pic>
        <p:nvPicPr>
          <p:cNvPr id="5" name="Picture 4" descr="temp_page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Arbitrage Portfolios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Model</a:t>
            </a:r>
            <a:br/>
          </a:p>
        </p:txBody>
      </p:sp>
      <p:pic>
        <p:nvPicPr>
          <p:cNvPr id="5" name="Picture 4" descr="temp_page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Arbitrage Signal and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Arbitrage portfolios</a:t>
            </a:r>
            <a:br/>
            <a:r>
              <a:t>Excess returns of stocks follow a conditional factor model:</a:t>
            </a:r>
            <a:br/>
            <a:r>
              <a:t>Rn,t = β⊤</a:t>
            </a:r>
            <a:br/>
            <a:r>
              <a:t>n,t−1Ft + ϵn,t</a:t>
            </a:r>
            <a:br/>
            <a:r>
              <a:t>t = 1, ..., T and n = 1, ..., Nt</a:t>
            </a:r>
            <a:br/>
            <a:r>
              <a:t>• K factors Ft capture systematic risk.</a:t>
            </a:r>
            <a:br/>
            <a:r>
              <a:t>• Loadings βt−1 ∈ RNt×K are general function of information at time t − 1.</a:t>
            </a:r>
            <a:br/>
            <a:r>
              <a:t>Factor models identify similar assets by similar exposures to risk factors</a:t>
            </a:r>
            <a:br/>
            <a:r>
              <a:t>• Deﬁne arbitrage portfolio as residual portfolios:</a:t>
            </a:r>
            <a:br/>
            <a:r>
              <a:t>ϵn,t = Rn,t − β⊤</a:t>
            </a:r>
            <a:br/>
            <a:r>
              <a:t>n,t−1Ft</a:t>
            </a:r>
            <a:br/>
            <a:r>
              <a:t>• Arbitrage portfolios are only weakly cross-sectionally dependent.</a:t>
            </a:r>
            <a:br/>
            <a:r>
              <a:t>• Arbitrage Pricing Theory implies E[ϵn,t] = 0.</a:t>
            </a:r>
            <a:br/>
            <a:r>
              <a:t>• β⊤</a:t>
            </a:r>
            <a:br/>
            <a:r>
              <a:t>n,t−1Ft is “fair price” of Rn,t and ϵn,t captures temporary mispricing</a:t>
            </a:r>
            <a:br/>
            <a:r>
              <a:t>7</a:t>
            </a:r>
            <a:br/>
          </a:p>
        </p:txBody>
      </p:sp>
      <p:pic>
        <p:nvPicPr>
          <p:cNvPr id="5" name="Picture 4" descr="temp_page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Estimation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Arbitrage portfolios</a:t>
            </a:r>
            <a:br/>
            <a:r>
              <a:t>Residuals with the empirically most important families of factor models:</a:t>
            </a:r>
            <a:br/>
            <a:r>
              <a:t>1. Observed fundamental factors: Fama-French factors.</a:t>
            </a:r>
            <a:br/>
            <a:r>
              <a:t>2. Statistical factors that explain correlations: PCA factors.</a:t>
            </a:r>
            <a:br/>
            <a:r>
              <a:t>3. Conditional statistical factors where loadings are functions of ﬁrm</a:t>
            </a:r>
            <a:br/>
            <a:r>
              <a:t>characteristics: Instrumented PCA factors (Kelly, Pruitt and Su (2019)).</a:t>
            </a:r>
            <a:br/>
            <a:r>
              <a:t>Factors are projections on returns without loss of generality:</a:t>
            </a:r>
            <a:br/>
            <a:r>
              <a:t>Ft = w F</a:t>
            </a:r>
            <a:br/>
            <a:r>
              <a:t>t−1</a:t>
            </a:r>
            <a:br/>
            <a:r>
              <a:t>⊤Rt.</a:t>
            </a:r>
            <a:br/>
            <a:r>
              <a:t>Residuals are traded portfolios for factor implied matrix Φt−1 ∈ RNt×Nt :</a:t>
            </a:r>
            <a:br/>
            <a:r>
              <a:t>ϵt = Rt − βT</a:t>
            </a:r>
            <a:br/>
            <a:r>
              <a:t>t−1Ft = Rt − βT</a:t>
            </a:r>
            <a:br/>
            <a:r>
              <a:t>t−1w F</a:t>
            </a:r>
            <a:br/>
            <a:r>
              <a:t>t−1Rt =</a:t>
            </a:r>
            <a:br/>
            <a:r>
              <a:t>�</a:t>
            </a:r>
            <a:br/>
            <a:r>
              <a:t>INt − βT</a:t>
            </a:r>
            <a:br/>
            <a:r>
              <a:t>t−1w F</a:t>
            </a:r>
            <a:br/>
            <a:r>
              <a:t>t−1</a:t>
            </a:r>
            <a:br/>
            <a:r>
              <a:t>�</a:t>
            </a:r>
            <a:br/>
            <a:r>
              <a:t>�</a:t>
            </a:r>
            <a:br/>
            <a:r>
              <a:t>��</a:t>
            </a:r>
            <a:br/>
            <a:r>
              <a:t>�</a:t>
            </a:r>
            <a:br/>
            <a:r>
              <a:t>Φt−1</a:t>
            </a:r>
            <a:br/>
            <a:r>
              <a:t>Rt.</a:t>
            </a:r>
            <a:br/>
            <a:r>
              <a:t>⇒ Arbitrage portfolios are traded, factor-neutral, weakly correlated and</a:t>
            </a:r>
            <a:br/>
            <a:r>
              <a:t>mean-reverting portfolios of all stocks.</a:t>
            </a:r>
            <a:br/>
            <a:r>
              <a:t>8</a:t>
            </a:r>
            <a:br/>
          </a:p>
        </p:txBody>
      </p:sp>
      <p:pic>
        <p:nvPicPr>
          <p:cNvPr id="5" name="Picture 4" descr="temp_page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5943600" cy="4457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