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74" r:id="rId4"/>
    <p:sldId id="259" r:id="rId5"/>
    <p:sldId id="262" r:id="rId6"/>
    <p:sldId id="269" r:id="rId7"/>
    <p:sldId id="273" r:id="rId8"/>
    <p:sldId id="263" r:id="rId9"/>
    <p:sldId id="272" r:id="rId10"/>
    <p:sldId id="264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4"/>
    <p:restoredTop sz="94710"/>
  </p:normalViewPr>
  <p:slideViewPr>
    <p:cSldViewPr snapToGrid="0">
      <p:cViewPr varScale="1">
        <p:scale>
          <a:sx n="81" d="100"/>
          <a:sy n="81" d="100"/>
        </p:scale>
        <p:origin x="21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FA369-011C-2F49-82AA-9FA06B2D10B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5A838-5F16-D34F-88D2-DD2E67B9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2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Wednesday, December 13, 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Wednesday, December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CEC28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702E9-C2F3-445E-FDE1-3C3B619FF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84" y="656293"/>
            <a:ext cx="6977200" cy="27727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 Analytics in Finance: </a:t>
            </a:r>
            <a:br>
              <a:rPr lang="en-US" sz="3700" b="1" i="0" dirty="0">
                <a:effectLst/>
              </a:rPr>
            </a:br>
            <a:r>
              <a:rPr lang="en-US" sz="3700" b="1" dirty="0"/>
              <a:t>	      </a:t>
            </a:r>
            <a:r>
              <a:rPr lang="en-US" sz="28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Deep Dive into Tesla's Stock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FB08A2FB-B43C-A096-C1DB-57896E065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0" r="26964" b="-2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D43B41-5208-4427-B343-7834D515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027" y="4699591"/>
            <a:ext cx="2635109" cy="14578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Kevin Liang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Tianhao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Jacky Chen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EC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EC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7" y="691429"/>
            <a:ext cx="10905243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8" y="1374579"/>
            <a:ext cx="10905244" cy="47541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vs. LSTM Model.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R^2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6EB5171-BC91-39EA-C39A-0918065F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094" y="4800453"/>
            <a:ext cx="7531100" cy="609600"/>
          </a:xfrm>
          <a:prstGeom prst="rect">
            <a:avLst/>
          </a:prstGeom>
        </p:spPr>
      </p:pic>
      <p:pic>
        <p:nvPicPr>
          <p:cNvPr id="9" name="Picture 8" descr="A graph showing a price of stock&#10;&#10;Description automatically generated with medium confidence">
            <a:extLst>
              <a:ext uri="{FF2B5EF4-FFF2-40B4-BE49-F238E27FC236}">
                <a16:creationId xmlns:a16="http://schemas.microsoft.com/office/drawing/2014/main" id="{3AF3565E-1F00-0DEC-0B42-9FF21058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61" y="1117907"/>
            <a:ext cx="6567601" cy="36589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AD3A37-5699-56FB-8387-7E4310AF9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135" y="5400025"/>
            <a:ext cx="53467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B7DF4-3096-B13E-C2AA-614422CE1B42}"/>
              </a:ext>
            </a:extLst>
          </p:cNvPr>
          <p:cNvSpPr txBox="1"/>
          <p:nvPr/>
        </p:nvSpPr>
        <p:spPr>
          <a:xfrm>
            <a:off x="1307349" y="4905198"/>
            <a:ext cx="2117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N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03158-8526-2CB9-F395-9959287C9686}"/>
              </a:ext>
            </a:extLst>
          </p:cNvPr>
          <p:cNvSpPr txBox="1"/>
          <p:nvPr/>
        </p:nvSpPr>
        <p:spPr>
          <a:xfrm>
            <a:off x="2365961" y="5448152"/>
            <a:ext cx="109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LSTM</a:t>
            </a:r>
            <a:r>
              <a:rPr lang="en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N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8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7" y="691429"/>
            <a:ext cx="10905243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8" y="1374579"/>
            <a:ext cx="10905244" cy="47541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Project Achievements: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Achieved significant milestones by using LSTM model.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 the transformative power of machine learning in developing the approach to time-series analysis within financial analytics and decision-making.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Implications: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Successfully predicting Tesla's stock price movement can inform strategies in other high-growth, high-variability sectors.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model could become a steppingstone towards more sophisticated financial tools that can handle the uncertainty and rapid changes characteristic of today's economy.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1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9696F7F5-1D41-44F1-A74F-124DF977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9354B-7525-44D5-B5D0-8F7DEF8F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BB732-F442-4DC9-ABF9-0AC46A2C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0054"/>
            <a:ext cx="12191999" cy="3527945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2322B-1A81-201B-D8B2-8C3827FC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688" y="2122523"/>
            <a:ext cx="3316621" cy="2971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/>
              <a:t>Q &amp; 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5C53-DE55-B7AF-3CA4-1C90E687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DE9C5A-DDAE-488C-B29F-C5454AABB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71403B-48D6-4936-AA20-B899642A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8ECC46-3F26-48D8-A623-08670ED00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7" y="691429"/>
            <a:ext cx="10905243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8" y="1374579"/>
            <a:ext cx="10905244" cy="4777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Objects: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primary aim is to develop a machine-learning model capable of performing strategical investment decision and predicting Tesla's stock price movement.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 of Complex Relationships: 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analyzing these variables, the model intends to unravel the intricate relationships between market sentiment, broader economic indicators, and Tesla's stock behavior.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Anticipated Insights: 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expect that this model will provide valuable insights into how sentiment analysis, when combined with traditional financial indicators, can enhance our understanding and prediction of stock market behaviors.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63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7" y="691429"/>
            <a:ext cx="10905243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Dataset Definition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8" y="1374579"/>
            <a:ext cx="10905244" cy="4777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Kaggle              (https://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www.kaggle.com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YahooFinance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https://finance.yahoo.com/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Independent Variables: 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Historical data of Tesla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Sentiment from Twitter (X)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Technical indicators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Macroeconomic indicators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Dependent Variables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Tesla's daily stock movement &amp; Strategical investment decision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7" y="691429"/>
            <a:ext cx="10905243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74" y="1374579"/>
            <a:ext cx="11212034" cy="47541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Multiple Stocks in Tweet Database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Discrepancy in Data Timings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Classification on Tweets to Numerical Scores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Limited Historical Data for Tesla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Resolution: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Implemented filtering techniques to isolate Tesla-related tweets.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Changed the tweet date to the next trading day for tweet dates that are not trading days.</a:t>
            </a:r>
          </a:p>
          <a:p>
            <a:pPr lvl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Classified the sentiment of the tweets (‘Positive’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1, ‘Negative’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-1, ‘Neutral’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0).</a:t>
            </a:r>
          </a:p>
          <a:p>
            <a:pPr lvl="1">
              <a:lnSpc>
                <a:spcPts val="32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4A939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25993-84CA-1E92-A6B1-56BF735D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752" y="671602"/>
            <a:ext cx="5792650" cy="1523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Code Structure and Dependencies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4A70-A500-4B30-4DE5-86366A3C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B8DE163-5B7B-C8C4-704A-3A39D5AA8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2"/>
          <a:stretch/>
        </p:blipFill>
        <p:spPr>
          <a:xfrm>
            <a:off x="695815" y="699900"/>
            <a:ext cx="4355884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E481-E311-66EA-1C54-F427DE92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52" y="2194654"/>
            <a:ext cx="5792650" cy="3781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Main Dependencies: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pandas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numpy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yfinance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sklearn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tensorflow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metaflow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transformers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A93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A93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2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5" y="691429"/>
            <a:ext cx="10713675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66" y="1374579"/>
            <a:ext cx="10713676" cy="47541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the data as date time.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Transformer package to classify all the tweets, it will provide three results: Negative, Neutral, Positive.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Represented as -1, 0, 1 using dictionary mappings.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 the start and end date, merge financial metrics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Daily return, volatility, MA20, VIX, S&amp;P500, US30, etc.</a:t>
            </a:r>
          </a:p>
          <a:p>
            <a:pPr>
              <a:lnSpc>
                <a:spcPts val="32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3A4348-C96A-B4D4-AFF3-F1308BB28FD7}"/>
              </a:ext>
            </a:extLst>
          </p:cNvPr>
          <p:cNvSpPr txBox="1"/>
          <p:nvPr/>
        </p:nvSpPr>
        <p:spPr>
          <a:xfrm>
            <a:off x="3575538" y="2813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2723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5" y="691429"/>
            <a:ext cx="10713675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Part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66" y="1374579"/>
            <a:ext cx="10713676" cy="47541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Shifting Logic: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Shift all date backward by 1 trading day (Prevent future leakage).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Tweets, not in trading days, were automatically shifted to the next available trading day.</a:t>
            </a:r>
          </a:p>
          <a:p>
            <a:pPr marL="0" indent="0">
              <a:lnSpc>
                <a:spcPts val="32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Training Test-Split Methods: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60% training, 30% testing, 20 days in between (Prevent future leakage).</a:t>
            </a:r>
          </a:p>
          <a:p>
            <a:pPr>
              <a:lnSpc>
                <a:spcPts val="32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3A4348-C96A-B4D4-AFF3-F1308BB28FD7}"/>
              </a:ext>
            </a:extLst>
          </p:cNvPr>
          <p:cNvSpPr txBox="1"/>
          <p:nvPr/>
        </p:nvSpPr>
        <p:spPr>
          <a:xfrm>
            <a:off x="3575538" y="2813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517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7" y="691429"/>
            <a:ext cx="10905243" cy="683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Strategical Investment Decision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732-561C-6E6D-4A1A-4EDC461F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8" y="1348743"/>
            <a:ext cx="11342284" cy="47541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vs. LSTM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Input: Datasets.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Output: Return short, long, or wait.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Strategies: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Developed a very simple strategy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value of price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0.5%,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short/long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stock,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wait.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Important Hyperparameter:</a:t>
            </a:r>
          </a:p>
          <a:p>
            <a:pPr lvl="1">
              <a:lnSpc>
                <a:spcPts val="32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EarlyStopping (Epoch) – It is a stop in the train process when the result is no longer improving.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 Testing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compare the profits that were predicted by LSTM model and inactive trading (Benchmark).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1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E973-2AF5-02A9-980B-28D1F6B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3" y="695177"/>
            <a:ext cx="11171528" cy="6831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Strategical Investment Decision Model Result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25B-87B0-E9D2-7128-388F03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AECC46-EC61-D062-7C88-5FE969F5DBDF}"/>
              </a:ext>
            </a:extLst>
          </p:cNvPr>
          <p:cNvSpPr txBox="1"/>
          <p:nvPr/>
        </p:nvSpPr>
        <p:spPr>
          <a:xfrm>
            <a:off x="376234" y="1950529"/>
            <a:ext cx="3066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Forest:</a:t>
            </a:r>
          </a:p>
          <a:p>
            <a:endParaRPr lang="en-CN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83E04-DAA3-73BD-1251-49DDC780DDAD}"/>
              </a:ext>
            </a:extLst>
          </p:cNvPr>
          <p:cNvSpPr txBox="1"/>
          <p:nvPr/>
        </p:nvSpPr>
        <p:spPr>
          <a:xfrm>
            <a:off x="376234" y="3508105"/>
            <a:ext cx="125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FE42B-216A-8188-B122-734ED258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3" y="2448713"/>
            <a:ext cx="5304017" cy="369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C60BA-D285-0509-417D-80E839BE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93" y="4039956"/>
            <a:ext cx="4720924" cy="428400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17C3256-66A1-68CD-B170-D40B4D54E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7" y="1891729"/>
            <a:ext cx="5823839" cy="34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650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Dante (Headings)2</vt:lpstr>
      <vt:lpstr>Arial</vt:lpstr>
      <vt:lpstr>Calibri</vt:lpstr>
      <vt:lpstr>Dante</vt:lpstr>
      <vt:lpstr>Helvetica Neue Medium</vt:lpstr>
      <vt:lpstr>Wingdings</vt:lpstr>
      <vt:lpstr>Wingdings 2</vt:lpstr>
      <vt:lpstr>OffsetVTI</vt:lpstr>
      <vt:lpstr>Predictive Analytics in Finance:         A Deep Dive into Tesla's Stock</vt:lpstr>
      <vt:lpstr>Project Overview </vt:lpstr>
      <vt:lpstr>Dataset Definition </vt:lpstr>
      <vt:lpstr>Exploratory Data Analysis (EDA)</vt:lpstr>
      <vt:lpstr>Code Structure and Dependencies</vt:lpstr>
      <vt:lpstr>Data Preparation Part 1</vt:lpstr>
      <vt:lpstr>Data Preparation Part 2: </vt:lpstr>
      <vt:lpstr>Strategical Investment Decision Model</vt:lpstr>
      <vt:lpstr>Strategical Investment Decision Model Result</vt:lpstr>
      <vt:lpstr>Pricing Model</vt:lpstr>
      <vt:lpstr>Conclusion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Finance:   A Deep Dive into Tesla's Stock</dc:title>
  <dc:creator>Kevin Liang</dc:creator>
  <cp:lastModifiedBy>Kevin Liang</cp:lastModifiedBy>
  <cp:revision>32</cp:revision>
  <dcterms:created xsi:type="dcterms:W3CDTF">2023-12-07T05:28:26Z</dcterms:created>
  <dcterms:modified xsi:type="dcterms:W3CDTF">2023-12-13T17:31:33Z</dcterms:modified>
</cp:coreProperties>
</file>