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8" r:id="rId10"/>
    <p:sldId id="266" r:id="rId11"/>
    <p:sldId id="267" r:id="rId12"/>
    <p:sldId id="263" r:id="rId13"/>
    <p:sldId id="264" r:id="rId14"/>
    <p:sldId id="265" r:id="rId15"/>
  </p:sldIdLst>
  <p:sldSz cx="9144000" cy="5143500" type="screen16x9"/>
  <p:notesSz cx="6858000" cy="9144000"/>
  <p:embeddedFontLst>
    <p:embeddedFont>
      <p:font typeface="Dosis" charset="0"/>
      <p:regular r:id="rId17"/>
      <p:bold r:id="rId18"/>
    </p:embeddedFont>
    <p:embeddedFont>
      <p:font typeface="Source Sans Pr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360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62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312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162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200" cy="1045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DB7C4"/>
                </a:solidFill>
              </a:rPr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0DB7C4"/>
                </a:solidFill>
              </a:rPr>
              <a:t>”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DB7C4"/>
                </a:solidFill>
              </a:rPr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4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4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44425" y="1534256"/>
            <a:ext cx="2804700" cy="332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18122" y="1534256"/>
            <a:ext cx="2804700" cy="332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2400"/>
              <a:t>‹#›</a:t>
            </a:fld>
            <a:endParaRPr lang="en" sz="2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4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799" cy="322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4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image backgroun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Clr>
                <a:srgbClr val="415665"/>
              </a:buClr>
              <a:buSzPct val="1000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774675" y="334700"/>
            <a:ext cx="6828000" cy="2538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Extraction UI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Prototype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894600" y="3078203"/>
            <a:ext cx="29139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chemeClr val="lt1"/>
                </a:solidFill>
              </a:rPr>
              <a:t>周昱安 / 賴彥愷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lt1"/>
                </a:solidFill>
              </a:rPr>
              <a:t>2016-11-17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58830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建立網站頁面 - 資料表頁面主題設定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593325" y="1410375"/>
            <a:ext cx="2307600" cy="387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zh-TW" altLang="en-US" sz="1400" dirty="0" smtClean="0">
                <a:latin typeface="Dosis"/>
                <a:ea typeface="Dosis"/>
                <a:cs typeface="Dosis"/>
                <a:sym typeface="Dosis"/>
              </a:rPr>
              <a:t>新視窗</a:t>
            </a:r>
            <a:endParaRPr lang="en" sz="1400" dirty="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7664" y="1923678"/>
            <a:ext cx="6264696" cy="2952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547664" y="2067694"/>
            <a:ext cx="6264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136511"/>
            <a:ext cx="5164700" cy="2662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1564082" y="2067694"/>
            <a:ext cx="2431853" cy="15121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599257" y="2136511"/>
            <a:ext cx="1249077" cy="2308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最新消息</a:t>
            </a:r>
            <a:r>
              <a:rPr lang="zh-TW" altLang="en-US" sz="900" dirty="0"/>
              <a:t>起始頁</a:t>
            </a:r>
            <a:r>
              <a:rPr lang="zh-TW" altLang="en-US" sz="900" dirty="0" smtClean="0"/>
              <a:t>網址</a:t>
            </a:r>
            <a:endParaRPr lang="zh-TW" altLang="en-US" sz="900" dirty="0"/>
          </a:p>
        </p:txBody>
      </p:sp>
      <p:sp>
        <p:nvSpPr>
          <p:cNvPr id="14" name="矩形 13"/>
          <p:cNvSpPr/>
          <p:nvPr/>
        </p:nvSpPr>
        <p:spPr>
          <a:xfrm>
            <a:off x="1619672" y="2369253"/>
            <a:ext cx="1152128" cy="2024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619672" y="2643758"/>
            <a:ext cx="877163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900" dirty="0" smtClean="0"/>
              <a:t>下一頁網址列</a:t>
            </a:r>
            <a:endParaRPr lang="zh-TW" altLang="en-US" sz="900" dirty="0"/>
          </a:p>
        </p:txBody>
      </p:sp>
      <p:sp>
        <p:nvSpPr>
          <p:cNvPr id="21" name="矩形 20"/>
          <p:cNvSpPr/>
          <p:nvPr/>
        </p:nvSpPr>
        <p:spPr>
          <a:xfrm>
            <a:off x="1627982" y="2849893"/>
            <a:ext cx="1143818" cy="2024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1746376" y="3227012"/>
            <a:ext cx="630069" cy="17421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865420" y="318676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b="1" dirty="0">
                <a:solidFill>
                  <a:schemeClr val="bg1"/>
                </a:solidFill>
              </a:rPr>
              <a:t>確定</a:t>
            </a:r>
          </a:p>
        </p:txBody>
      </p:sp>
      <p:sp>
        <p:nvSpPr>
          <p:cNvPr id="27" name="圓角矩形 26"/>
          <p:cNvSpPr/>
          <p:nvPr/>
        </p:nvSpPr>
        <p:spPr>
          <a:xfrm>
            <a:off x="2521540" y="3227012"/>
            <a:ext cx="630069" cy="17421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640584" y="318676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b="1" dirty="0">
                <a:solidFill>
                  <a:schemeClr val="bg1"/>
                </a:solidFill>
              </a:rPr>
              <a:t>取消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560511" y="3579862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Chrome Extension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848334" y="2383394"/>
            <a:ext cx="787562" cy="17421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2895369" y="2343144"/>
            <a:ext cx="7405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>
                <a:solidFill>
                  <a:schemeClr val="bg1"/>
                </a:solidFill>
              </a:rPr>
              <a:t>當前頁面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2867501" y="2885992"/>
            <a:ext cx="1056427" cy="17421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2903295" y="2847251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b="1" dirty="0" smtClean="0">
                <a:solidFill>
                  <a:schemeClr val="bg1"/>
                </a:solidFill>
              </a:rPr>
              <a:t>選擇下一頁按鈕</a:t>
            </a:r>
            <a:endParaRPr lang="zh-TW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627982" y="4083918"/>
            <a:ext cx="21595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利用最新消息起始頁網址</a:t>
            </a:r>
            <a:endParaRPr lang="en-US" altLang="zh-TW" dirty="0" smtClean="0"/>
          </a:p>
          <a:p>
            <a:r>
              <a:rPr lang="zh-TW" altLang="en-US" dirty="0"/>
              <a:t>和下一步的</a:t>
            </a:r>
            <a:r>
              <a:rPr lang="en-US" altLang="zh-TW" dirty="0"/>
              <a:t>element </a:t>
            </a:r>
            <a:r>
              <a:rPr lang="en-US" altLang="zh-TW" dirty="0" smtClean="0"/>
              <a:t>path</a:t>
            </a:r>
          </a:p>
          <a:p>
            <a:r>
              <a:rPr lang="zh-TW" altLang="en-US" dirty="0"/>
              <a:t>抓取下一</a:t>
            </a:r>
            <a:r>
              <a:rPr lang="zh-TW" altLang="en-US" dirty="0" smtClean="0"/>
              <a:t>頁的</a:t>
            </a:r>
            <a:r>
              <a:rPr lang="en-US" altLang="zh-TW" dirty="0" smtClean="0"/>
              <a:t>URL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55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03598"/>
            <a:ext cx="584835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58830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建立網站頁面 - 資料表頁面主題設定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593325" y="1410375"/>
            <a:ext cx="2307600" cy="387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頁面名稱</a:t>
            </a:r>
          </a:p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資料來源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987824" y="192367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建立資料來源</a:t>
            </a:r>
            <a:endParaRPr lang="zh-TW" altLang="en-US" sz="1000" dirty="0"/>
          </a:p>
        </p:txBody>
      </p:sp>
      <p:sp>
        <p:nvSpPr>
          <p:cNvPr id="3" name="圓角矩形 2"/>
          <p:cNvSpPr/>
          <p:nvPr/>
        </p:nvSpPr>
        <p:spPr>
          <a:xfrm>
            <a:off x="3941930" y="1963928"/>
            <a:ext cx="630069" cy="17421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060974" y="192367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b="1" dirty="0" smtClean="0">
                <a:solidFill>
                  <a:schemeClr val="bg1"/>
                </a:solidFill>
              </a:rPr>
              <a:t>建立</a:t>
            </a:r>
            <a:endParaRPr lang="zh-TW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4644008" y="1779662"/>
            <a:ext cx="432048" cy="271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078710" y="148175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按下後跳出新視窗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3553713" y="2643758"/>
            <a:ext cx="874271" cy="17421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672757" y="260350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b="1" dirty="0">
                <a:solidFill>
                  <a:schemeClr val="bg1"/>
                </a:solidFill>
              </a:rPr>
              <a:t>資料取得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86529"/>
              </p:ext>
            </p:extLst>
          </p:nvPr>
        </p:nvGraphicFramePr>
        <p:xfrm>
          <a:off x="2665457" y="3579862"/>
          <a:ext cx="3525054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509"/>
                <a:gridCol w="587509"/>
                <a:gridCol w="587509"/>
                <a:gridCol w="587509"/>
                <a:gridCol w="587509"/>
                <a:gridCol w="587509"/>
              </a:tblGrid>
              <a:tr h="2988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#2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#3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#4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#5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#6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699792" y="313332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類別</a:t>
            </a:r>
            <a:endParaRPr lang="zh-TW" altLang="en-US" sz="105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04602" y="313332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標題</a:t>
            </a:r>
            <a:endParaRPr lang="zh-TW" altLang="en-US" sz="1050" dirty="0"/>
          </a:p>
        </p:txBody>
      </p:sp>
      <p:sp>
        <p:nvSpPr>
          <p:cNvPr id="9" name="矩形 8"/>
          <p:cNvSpPr/>
          <p:nvPr/>
        </p:nvSpPr>
        <p:spPr>
          <a:xfrm>
            <a:off x="3153762" y="3149644"/>
            <a:ext cx="752391" cy="221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#2,#3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58571" y="3165961"/>
            <a:ext cx="752391" cy="221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#4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向下箭號 13"/>
          <p:cNvSpPr/>
          <p:nvPr/>
        </p:nvSpPr>
        <p:spPr>
          <a:xfrm>
            <a:off x="3941931" y="2859782"/>
            <a:ext cx="119043" cy="27354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3915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建立網站頁面 - 連結列表頁面主題設定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593325" y="1410375"/>
            <a:ext cx="3033000" cy="289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頁面名稱</a:t>
            </a:r>
          </a:p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項目列表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使用者手動輸入</a:t>
            </a:r>
          </a:p>
        </p:txBody>
      </p:sp>
      <p:pic>
        <p:nvPicPr>
          <p:cNvPr id="145" name="Shape 145" descr="螢幕快照 2016-08-22 下午1.51.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874" y="1276625"/>
            <a:ext cx="5812650" cy="365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5166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建立網站頁面 - 交通資訊頁面主題設定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593325" y="1410375"/>
            <a:ext cx="2516100" cy="387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頁面名稱</a:t>
            </a:r>
          </a:p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說明文字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可選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文字資料來源</a:t>
            </a:r>
          </a:p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地圖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地址資料來源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地址檔案上傳</a:t>
            </a:r>
          </a:p>
        </p:txBody>
      </p:sp>
      <p:pic>
        <p:nvPicPr>
          <p:cNvPr id="153" name="Shape 153" descr="螢幕快照 2016-08-22 下午1.39.2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424" y="1410374"/>
            <a:ext cx="5361676" cy="3357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159" name="Shape 159" descr="螢幕快照 2016-08-15 上午10.57.12.png"/>
          <p:cNvPicPr preferRelativeResize="0"/>
          <p:nvPr/>
        </p:nvPicPr>
        <p:blipFill rotWithShape="1">
          <a:blip r:embed="rId3">
            <a:alphaModFix/>
          </a:blip>
          <a:srcRect l="3072" t="1989"/>
          <a:stretch/>
        </p:blipFill>
        <p:spPr>
          <a:xfrm>
            <a:off x="3267825" y="1299425"/>
            <a:ext cx="5734450" cy="366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0330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建立網站頁面 - 行事曆頁面主題設定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593325" y="1410375"/>
            <a:ext cx="2791200" cy="387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頁面名稱</a:t>
            </a:r>
          </a:p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連接Google行事曆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OAuth 取得 token，再透過 Google Calendar API 取得資料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76" name="Shape 76"/>
          <p:cNvSpPr/>
          <p:nvPr/>
        </p:nvSpPr>
        <p:spPr>
          <a:xfrm>
            <a:off x="807450" y="1937675"/>
            <a:ext cx="1425300" cy="808500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Web製作介面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55077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altLang="en-US" sz="2800" dirty="0" smtClean="0"/>
              <a:t>選取資料表樣板</a:t>
            </a:r>
            <a:r>
              <a:rPr lang="en-US" altLang="zh-TW" sz="2800" dirty="0" smtClean="0"/>
              <a:t>-</a:t>
            </a:r>
            <a:r>
              <a:rPr lang="en" sz="2800" dirty="0" smtClean="0"/>
              <a:t>系統架構</a:t>
            </a:r>
            <a:endParaRPr lang="en" sz="2800" dirty="0"/>
          </a:p>
        </p:txBody>
      </p:sp>
      <p:sp>
        <p:nvSpPr>
          <p:cNvPr id="78" name="Shape 78"/>
          <p:cNvSpPr/>
          <p:nvPr/>
        </p:nvSpPr>
        <p:spPr>
          <a:xfrm>
            <a:off x="2427525" y="2184700"/>
            <a:ext cx="540351" cy="3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300192" y="1937675"/>
            <a:ext cx="1125900" cy="808500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中立學長Java API</a:t>
            </a:r>
          </a:p>
        </p:txBody>
      </p:sp>
      <p:sp>
        <p:nvSpPr>
          <p:cNvPr id="81" name="Shape 81"/>
          <p:cNvSpPr/>
          <p:nvPr/>
        </p:nvSpPr>
        <p:spPr>
          <a:xfrm>
            <a:off x="5440147" y="2167600"/>
            <a:ext cx="667190" cy="3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5417897" y="3139574"/>
            <a:ext cx="1362300" cy="808500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altLang="en-US" dirty="0" smtClean="0">
                <a:solidFill>
                  <a:schemeClr val="lt1"/>
                </a:solidFill>
              </a:rPr>
              <a:t>顯示於資料表樣板的畫面中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 rot="2575991">
            <a:off x="7454235" y="2743770"/>
            <a:ext cx="362999" cy="30437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7380312" y="3131810"/>
            <a:ext cx="1425300" cy="808500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拋出</a:t>
            </a:r>
            <a:r>
              <a:rPr lang="zh-TW" altLang="en-US" dirty="0" smtClean="0">
                <a:solidFill>
                  <a:schemeClr val="lt1"/>
                </a:solidFill>
              </a:rPr>
              <a:t>資料寫入</a:t>
            </a:r>
            <a:r>
              <a:rPr lang="en" dirty="0" smtClean="0">
                <a:solidFill>
                  <a:schemeClr val="lt1"/>
                </a:solidFill>
              </a:rPr>
              <a:t>到資料庫中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76925" y="1299875"/>
            <a:ext cx="1672800" cy="6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前端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React + Redux</a:t>
            </a:r>
          </a:p>
        </p:txBody>
      </p:sp>
      <p:sp>
        <p:nvSpPr>
          <p:cNvPr id="88" name="Shape 88"/>
          <p:cNvSpPr/>
          <p:nvPr/>
        </p:nvSpPr>
        <p:spPr>
          <a:xfrm rot="10800000">
            <a:off x="6867346" y="3383872"/>
            <a:ext cx="425029" cy="30437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文字方塊 1"/>
          <p:cNvSpPr txBox="1"/>
          <p:nvPr/>
        </p:nvSpPr>
        <p:spPr>
          <a:xfrm>
            <a:off x="2232750" y="1618775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選取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資料表樣板</a:t>
            </a:r>
            <a:endParaRPr lang="zh-TW" altLang="en-US" dirty="0"/>
          </a:p>
        </p:txBody>
      </p:sp>
      <p:sp>
        <p:nvSpPr>
          <p:cNvPr id="21" name="Shape 88"/>
          <p:cNvSpPr/>
          <p:nvPr/>
        </p:nvSpPr>
        <p:spPr>
          <a:xfrm rot="10800000">
            <a:off x="4928530" y="3408811"/>
            <a:ext cx="425029" cy="30437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82"/>
          <p:cNvSpPr/>
          <p:nvPr/>
        </p:nvSpPr>
        <p:spPr>
          <a:xfrm>
            <a:off x="3635896" y="3156749"/>
            <a:ext cx="1180318" cy="808500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altLang="en-US" dirty="0" smtClean="0">
                <a:solidFill>
                  <a:schemeClr val="lt1"/>
                </a:solidFill>
              </a:rPr>
              <a:t>製作者資料</a:t>
            </a:r>
            <a:r>
              <a:rPr lang="zh-TW" altLang="en-US" dirty="0">
                <a:solidFill>
                  <a:schemeClr val="lt1"/>
                </a:solidFill>
              </a:rPr>
              <a:t>欄位選取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27" name="Shape 79"/>
          <p:cNvSpPr/>
          <p:nvPr/>
        </p:nvSpPr>
        <p:spPr>
          <a:xfrm>
            <a:off x="3315098" y="1937675"/>
            <a:ext cx="1976982" cy="808500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altLang="en-US" dirty="0" smtClean="0">
                <a:solidFill>
                  <a:schemeClr val="lt1"/>
                </a:solidFill>
              </a:rPr>
              <a:t>製作者開啟新視窗</a:t>
            </a:r>
            <a:endParaRPr lang="en-US" altLang="zh-TW" dirty="0" smtClean="0">
              <a:solidFill>
                <a:schemeClr val="lt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zh-TW" altLang="en-US" dirty="0">
                <a:solidFill>
                  <a:schemeClr val="lt1"/>
                </a:solidFill>
              </a:rPr>
              <a:t>利用</a:t>
            </a:r>
            <a:r>
              <a:rPr lang="en-US" altLang="zh-TW" dirty="0">
                <a:solidFill>
                  <a:schemeClr val="lt1"/>
                </a:solidFill>
              </a:rPr>
              <a:t>Chrome </a:t>
            </a:r>
            <a:r>
              <a:rPr lang="en-US" altLang="zh-TW" dirty="0" smtClean="0">
                <a:solidFill>
                  <a:schemeClr val="lt1"/>
                </a:solidFill>
              </a:rPr>
              <a:t>extension</a:t>
            </a:r>
            <a:r>
              <a:rPr lang="zh-TW" altLang="en-US" dirty="0" smtClean="0">
                <a:solidFill>
                  <a:schemeClr val="lt1"/>
                </a:solidFill>
              </a:rPr>
              <a:t>擷取網址列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232567" y="1726496"/>
            <a:ext cx="1082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傳遞網址列</a:t>
            </a:r>
            <a:endParaRPr lang="zh-TW" altLang="en-US" dirty="0"/>
          </a:p>
        </p:txBody>
      </p:sp>
      <p:sp>
        <p:nvSpPr>
          <p:cNvPr id="3" name="直線圖說文字 1 2"/>
          <p:cNvSpPr/>
          <p:nvPr/>
        </p:nvSpPr>
        <p:spPr>
          <a:xfrm>
            <a:off x="7524328" y="1203598"/>
            <a:ext cx="1512168" cy="1080120"/>
          </a:xfrm>
          <a:prstGeom prst="borderCallout1">
            <a:avLst>
              <a:gd name="adj1" fmla="val 18750"/>
              <a:gd name="adj2" fmla="val -8333"/>
              <a:gd name="adj3" fmla="val 68408"/>
              <a:gd name="adj4" fmla="val -45118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1.Trainning API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待開發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2.Testing API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 (</a:t>
            </a:r>
            <a:r>
              <a:rPr lang="zh-TW" altLang="en-US" dirty="0" smtClean="0">
                <a:solidFill>
                  <a:srgbClr val="FF0000"/>
                </a:solidFill>
              </a:rPr>
              <a:t>已存在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Shape 82"/>
          <p:cNvSpPr/>
          <p:nvPr/>
        </p:nvSpPr>
        <p:spPr>
          <a:xfrm>
            <a:off x="1259632" y="3191845"/>
            <a:ext cx="1800200" cy="808500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altLang="en-US" dirty="0">
                <a:solidFill>
                  <a:schemeClr val="lt1"/>
                </a:solidFill>
              </a:rPr>
              <a:t>將</a:t>
            </a:r>
            <a:r>
              <a:rPr lang="zh-TW" altLang="en-US" dirty="0" smtClean="0">
                <a:solidFill>
                  <a:schemeClr val="lt1"/>
                </a:solidFill>
              </a:rPr>
              <a:t>使用者選取好的樣板和填入的資料存入資料庫中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31" name="Shape 87"/>
          <p:cNvSpPr txBox="1"/>
          <p:nvPr/>
        </p:nvSpPr>
        <p:spPr>
          <a:xfrm>
            <a:off x="1332372" y="2825131"/>
            <a:ext cx="1224136" cy="324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/>
              <a:t>後</a:t>
            </a:r>
            <a:r>
              <a:rPr lang="en" dirty="0" smtClean="0"/>
              <a:t>端</a:t>
            </a:r>
            <a:r>
              <a:rPr lang="en-US" altLang="zh-TW" dirty="0" smtClean="0"/>
              <a:t>Node.js</a:t>
            </a:r>
            <a:endParaRPr lang="en" dirty="0"/>
          </a:p>
        </p:txBody>
      </p:sp>
      <p:sp>
        <p:nvSpPr>
          <p:cNvPr id="32" name="Shape 88"/>
          <p:cNvSpPr/>
          <p:nvPr/>
        </p:nvSpPr>
        <p:spPr>
          <a:xfrm rot="10800000">
            <a:off x="3117044" y="3408811"/>
            <a:ext cx="425029" cy="30437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88"/>
          <p:cNvSpPr/>
          <p:nvPr/>
        </p:nvSpPr>
        <p:spPr>
          <a:xfrm rot="2555604">
            <a:off x="1687769" y="4148079"/>
            <a:ext cx="425029" cy="30437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82"/>
          <p:cNvSpPr/>
          <p:nvPr/>
        </p:nvSpPr>
        <p:spPr>
          <a:xfrm>
            <a:off x="2267744" y="4227934"/>
            <a:ext cx="1180318" cy="808500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altLang="en-US" dirty="0" smtClean="0">
                <a:solidFill>
                  <a:schemeClr val="lt1"/>
                </a:solidFill>
              </a:rPr>
              <a:t>完成</a:t>
            </a:r>
            <a:endParaRPr lang="en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6" name="Shape 76"/>
          <p:cNvSpPr/>
          <p:nvPr/>
        </p:nvSpPr>
        <p:spPr>
          <a:xfrm>
            <a:off x="807450" y="1937675"/>
            <a:ext cx="1425300" cy="808500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Web製作介面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55077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zh-TW" altLang="en-US" sz="2800" dirty="0" smtClean="0"/>
              <a:t>選取其它樣板</a:t>
            </a:r>
            <a:r>
              <a:rPr lang="en-US" altLang="zh-TW" sz="2800" dirty="0"/>
              <a:t>- </a:t>
            </a:r>
            <a:r>
              <a:rPr lang="en" sz="2800" dirty="0" smtClean="0"/>
              <a:t>系統架構</a:t>
            </a:r>
            <a:endParaRPr lang="en" sz="2800" dirty="0"/>
          </a:p>
        </p:txBody>
      </p:sp>
      <p:sp>
        <p:nvSpPr>
          <p:cNvPr id="87" name="Shape 87"/>
          <p:cNvSpPr txBox="1"/>
          <p:nvPr/>
        </p:nvSpPr>
        <p:spPr>
          <a:xfrm>
            <a:off x="776925" y="1299875"/>
            <a:ext cx="1672800" cy="6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前端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React + Redux</a:t>
            </a:r>
          </a:p>
        </p:txBody>
      </p:sp>
      <p:sp>
        <p:nvSpPr>
          <p:cNvPr id="18" name="Shape 78"/>
          <p:cNvSpPr/>
          <p:nvPr/>
        </p:nvSpPr>
        <p:spPr>
          <a:xfrm>
            <a:off x="2313198" y="2162822"/>
            <a:ext cx="458602" cy="3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79"/>
          <p:cNvSpPr/>
          <p:nvPr/>
        </p:nvSpPr>
        <p:spPr>
          <a:xfrm>
            <a:off x="2877220" y="1937675"/>
            <a:ext cx="1080120" cy="808500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altLang="en-US" dirty="0" smtClean="0">
                <a:solidFill>
                  <a:schemeClr val="lt1"/>
                </a:solidFill>
              </a:rPr>
              <a:t>由製作者填入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25" name="Shape 82"/>
          <p:cNvSpPr/>
          <p:nvPr/>
        </p:nvSpPr>
        <p:spPr>
          <a:xfrm>
            <a:off x="7236296" y="1907544"/>
            <a:ext cx="1036302" cy="808500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altLang="en-US" dirty="0" smtClean="0">
                <a:solidFill>
                  <a:schemeClr val="lt1"/>
                </a:solidFill>
              </a:rPr>
              <a:t>完成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27" name="Shape 78"/>
          <p:cNvSpPr/>
          <p:nvPr/>
        </p:nvSpPr>
        <p:spPr>
          <a:xfrm>
            <a:off x="4067944" y="2189825"/>
            <a:ext cx="458602" cy="3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82"/>
          <p:cNvSpPr/>
          <p:nvPr/>
        </p:nvSpPr>
        <p:spPr>
          <a:xfrm>
            <a:off x="4644008" y="1937675"/>
            <a:ext cx="1800200" cy="808500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altLang="en-US" dirty="0">
                <a:solidFill>
                  <a:schemeClr val="lt1"/>
                </a:solidFill>
              </a:rPr>
              <a:t>將</a:t>
            </a:r>
            <a:r>
              <a:rPr lang="zh-TW" altLang="en-US" dirty="0" smtClean="0">
                <a:solidFill>
                  <a:schemeClr val="lt1"/>
                </a:solidFill>
              </a:rPr>
              <a:t>使用者選取好的樣板和填入的資料存入資料庫中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29" name="Shape 87"/>
          <p:cNvSpPr txBox="1"/>
          <p:nvPr/>
        </p:nvSpPr>
        <p:spPr>
          <a:xfrm>
            <a:off x="4716016" y="1317050"/>
            <a:ext cx="836400" cy="6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/>
              <a:t>後</a:t>
            </a:r>
            <a:r>
              <a:rPr lang="en" dirty="0" smtClean="0"/>
              <a:t>端 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-US" altLang="zh-TW" dirty="0" smtClean="0"/>
              <a:t>Node.js</a:t>
            </a:r>
            <a:endParaRPr lang="en" dirty="0"/>
          </a:p>
        </p:txBody>
      </p:sp>
      <p:sp>
        <p:nvSpPr>
          <p:cNvPr id="30" name="Shape 78"/>
          <p:cNvSpPr/>
          <p:nvPr/>
        </p:nvSpPr>
        <p:spPr>
          <a:xfrm>
            <a:off x="6588224" y="2159694"/>
            <a:ext cx="458602" cy="3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82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94" name="Shape 94"/>
          <p:cNvSpPr/>
          <p:nvPr/>
        </p:nvSpPr>
        <p:spPr>
          <a:xfrm>
            <a:off x="807450" y="1937675"/>
            <a:ext cx="1425300" cy="808500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選擇樣板類型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55077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建立網站頁面 - 簡易流程圖</a:t>
            </a:r>
          </a:p>
        </p:txBody>
      </p:sp>
      <p:sp>
        <p:nvSpPr>
          <p:cNvPr id="96" name="Shape 96"/>
          <p:cNvSpPr/>
          <p:nvPr/>
        </p:nvSpPr>
        <p:spPr>
          <a:xfrm>
            <a:off x="2449725" y="2189825"/>
            <a:ext cx="425100" cy="3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091700" y="1937675"/>
            <a:ext cx="1742100" cy="808500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選擇樣板佈景主題</a:t>
            </a:r>
          </a:p>
        </p:txBody>
      </p:sp>
      <p:sp>
        <p:nvSpPr>
          <p:cNvPr id="98" name="Shape 98"/>
          <p:cNvSpPr/>
          <p:nvPr/>
        </p:nvSpPr>
        <p:spPr>
          <a:xfrm>
            <a:off x="5580600" y="1938900"/>
            <a:ext cx="1742100" cy="808500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樣板主題詳細設定</a:t>
            </a:r>
          </a:p>
        </p:txBody>
      </p:sp>
      <p:sp>
        <p:nvSpPr>
          <p:cNvPr id="99" name="Shape 99"/>
          <p:cNvSpPr/>
          <p:nvPr/>
        </p:nvSpPr>
        <p:spPr>
          <a:xfrm>
            <a:off x="4994650" y="2189825"/>
            <a:ext cx="425100" cy="3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9000" y="3608475"/>
            <a:ext cx="1362300" cy="808500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建立資料來源</a:t>
            </a:r>
          </a:p>
        </p:txBody>
      </p:sp>
      <p:sp>
        <p:nvSpPr>
          <p:cNvPr id="101" name="Shape 101"/>
          <p:cNvSpPr/>
          <p:nvPr/>
        </p:nvSpPr>
        <p:spPr>
          <a:xfrm>
            <a:off x="7431200" y="2242200"/>
            <a:ext cx="425100" cy="3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8029250" y="1976900"/>
            <a:ext cx="825000" cy="808500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完成</a:t>
            </a:r>
          </a:p>
        </p:txBody>
      </p:sp>
      <p:sp>
        <p:nvSpPr>
          <p:cNvPr id="103" name="Shape 103"/>
          <p:cNvSpPr/>
          <p:nvPr/>
        </p:nvSpPr>
        <p:spPr>
          <a:xfrm>
            <a:off x="6167700" y="2946350"/>
            <a:ext cx="183300" cy="508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6459475" y="2929675"/>
            <a:ext cx="183300" cy="550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55077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建立網站頁面 - 選擇樣板類型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111" name="Shape 111" descr="螢幕快照 2016-08-15 上午10.52.04.png"/>
          <p:cNvPicPr preferRelativeResize="0"/>
          <p:nvPr/>
        </p:nvPicPr>
        <p:blipFill rotWithShape="1">
          <a:blip r:embed="rId3">
            <a:alphaModFix/>
          </a:blip>
          <a:srcRect l="5476" t="4239" r="10142" b="20048"/>
          <a:stretch/>
        </p:blipFill>
        <p:spPr>
          <a:xfrm>
            <a:off x="2942699" y="1580349"/>
            <a:ext cx="6127174" cy="303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925325" y="1725625"/>
            <a:ext cx="1742400" cy="311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593325" y="1410375"/>
            <a:ext cx="2307600" cy="387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選擇樣板類型，目前初步規劃五大類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首頁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資料表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連結列表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交通資訊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行事曆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119" name="Shape 119" descr="螢幕快照 2016-08-15 上午10.52.27.png"/>
          <p:cNvPicPr preferRelativeResize="0"/>
          <p:nvPr/>
        </p:nvPicPr>
        <p:blipFill rotWithShape="1">
          <a:blip r:embed="rId3">
            <a:alphaModFix/>
          </a:blip>
          <a:srcRect l="6106" t="4844" r="11262" b="22633"/>
          <a:stretch/>
        </p:blipFill>
        <p:spPr>
          <a:xfrm>
            <a:off x="3051074" y="1543500"/>
            <a:ext cx="5985475" cy="293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57579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建立網站頁面 - 選擇樣板佈景主題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593325" y="1410375"/>
            <a:ext cx="2307600" cy="387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選擇樣板主題，不同主題可能提供不同的額外功能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127" name="Shape 127" descr="螢幕快照 2016-08-15 上午10.53.24.png"/>
          <p:cNvPicPr preferRelativeResize="0"/>
          <p:nvPr/>
        </p:nvPicPr>
        <p:blipFill rotWithShape="1">
          <a:blip r:embed="rId3">
            <a:alphaModFix/>
          </a:blip>
          <a:srcRect l="4163" r="3097"/>
          <a:stretch/>
        </p:blipFill>
        <p:spPr>
          <a:xfrm>
            <a:off x="3501249" y="1327550"/>
            <a:ext cx="5460276" cy="3724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55077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建立網站頁面 - 首頁頁面主題設定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593325" y="1410375"/>
            <a:ext cx="3216300" cy="387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首頁主題 1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輪播圖片</a:t>
            </a:r>
          </a:p>
          <a:p>
            <a:pPr marL="1371600" marR="0" lvl="2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可選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功能鈕連結</a:t>
            </a:r>
          </a:p>
          <a:p>
            <a:pPr marL="1371600" marR="0" lvl="2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功能文字</a:t>
            </a:r>
          </a:p>
          <a:p>
            <a:pPr marL="1371600" marR="0" lvl="2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連結目的</a:t>
            </a:r>
          </a:p>
          <a:p>
            <a:pPr marL="1828800" marR="0" lvl="3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內部頁面</a:t>
            </a:r>
          </a:p>
          <a:p>
            <a:pPr marL="1828800" marR="0" lvl="3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外部連結</a:t>
            </a:r>
          </a:p>
          <a:p>
            <a:pPr marL="1371600" marR="0" lvl="2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圖示選擇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58830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建立網站頁面 - 資料表頁面主題設定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593325" y="1410375"/>
            <a:ext cx="2307600" cy="387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頁面名稱</a:t>
            </a:r>
          </a:p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en" sz="1400">
                <a:latin typeface="Dosis"/>
                <a:ea typeface="Dosis"/>
                <a:cs typeface="Dosis"/>
                <a:sym typeface="Dosis"/>
              </a:rPr>
              <a:t>資料來源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03598"/>
            <a:ext cx="58007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987824" y="192367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建立資料來源</a:t>
            </a:r>
            <a:endParaRPr lang="zh-TW" altLang="en-US" sz="1000" dirty="0"/>
          </a:p>
        </p:txBody>
      </p:sp>
      <p:sp>
        <p:nvSpPr>
          <p:cNvPr id="3" name="圓角矩形 2"/>
          <p:cNvSpPr/>
          <p:nvPr/>
        </p:nvSpPr>
        <p:spPr>
          <a:xfrm>
            <a:off x="3941930" y="1963928"/>
            <a:ext cx="630069" cy="17421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060974" y="192367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b="1" dirty="0" smtClean="0">
                <a:solidFill>
                  <a:schemeClr val="bg1"/>
                </a:solidFill>
              </a:rPr>
              <a:t>建立</a:t>
            </a:r>
            <a:endParaRPr lang="zh-TW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4644008" y="1779662"/>
            <a:ext cx="432048" cy="271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078710" y="148175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按下後跳出新視窗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5883000" cy="114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建立網站頁面 - 資料表頁面主題設定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593325" y="1410375"/>
            <a:ext cx="2307600" cy="387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Dosis"/>
            </a:pPr>
            <a:r>
              <a:rPr lang="zh-TW" altLang="en-US" sz="1400" dirty="0" smtClean="0">
                <a:latin typeface="Dosis"/>
                <a:ea typeface="Dosis"/>
                <a:cs typeface="Dosis"/>
                <a:sym typeface="Dosis"/>
              </a:rPr>
              <a:t>新視窗</a:t>
            </a:r>
            <a:endParaRPr lang="en" sz="1400" dirty="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7664" y="1923678"/>
            <a:ext cx="6264696" cy="2952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547664" y="2067694"/>
            <a:ext cx="6264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32917"/>
            <a:ext cx="5777582" cy="231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547664" y="2067694"/>
            <a:ext cx="2808312" cy="432048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請連結到最新消息頁面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1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301</Words>
  <Application>Microsoft Office PowerPoint</Application>
  <PresentationFormat>如螢幕大小 (16:9)</PresentationFormat>
  <Paragraphs>125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Arial</vt:lpstr>
      <vt:lpstr>新細明體</vt:lpstr>
      <vt:lpstr>Dosis</vt:lpstr>
      <vt:lpstr>Source Sans Pro</vt:lpstr>
      <vt:lpstr>Cerimon template</vt:lpstr>
      <vt:lpstr>Data Extraction UI Prototype</vt:lpstr>
      <vt:lpstr>選取資料表樣板-系統架構</vt:lpstr>
      <vt:lpstr>選取其它樣板- 系統架構</vt:lpstr>
      <vt:lpstr>建立網站頁面 - 簡易流程圖</vt:lpstr>
      <vt:lpstr>建立網站頁面 - 選擇樣板類型</vt:lpstr>
      <vt:lpstr>建立網站頁面 - 選擇樣板佈景主題</vt:lpstr>
      <vt:lpstr>建立網站頁面 - 首頁頁面主題設定</vt:lpstr>
      <vt:lpstr>建立網站頁面 - 資料表頁面主題設定</vt:lpstr>
      <vt:lpstr>建立網站頁面 - 資料表頁面主題設定</vt:lpstr>
      <vt:lpstr>建立網站頁面 - 資料表頁面主題設定</vt:lpstr>
      <vt:lpstr>建立網站頁面 - 資料表頁面主題設定</vt:lpstr>
      <vt:lpstr>建立網站頁面 - 連結列表頁面主題設定</vt:lpstr>
      <vt:lpstr>建立網站頁面 - 交通資訊頁面主題設定</vt:lpstr>
      <vt:lpstr>建立網站頁面 - 行事曆頁面主題設定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Extraction UI Prototype</dc:title>
  <cp:lastModifiedBy>user</cp:lastModifiedBy>
  <cp:revision>12</cp:revision>
  <dcterms:modified xsi:type="dcterms:W3CDTF">2016-11-17T04:18:02Z</dcterms:modified>
</cp:coreProperties>
</file>