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Dosis" charset="0"/>
      <p:regular r:id="rId21"/>
      <p:bold r:id="rId22"/>
    </p:embeddedFont>
    <p:embeddedFont>
      <p:font typeface="Source Sans Pro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38CA88B-9D8B-470A-A352-699F3C2D8D82}">
  <a:tblStyle styleId="{338CA88B-9D8B-470A-A352-699F3C2D8D8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ECF3"/>
          </a:solidFill>
        </a:fill>
      </a:tcStyle>
    </a:wholeTbl>
    <a:band1H>
      <a:tcStyle>
        <a:tcBdr/>
        <a:fill>
          <a:solidFill>
            <a:srgbClr val="CDD7E6"/>
          </a:solidFill>
        </a:fill>
      </a:tcStyle>
    </a:band1H>
    <a:band1V>
      <a:tcStyle>
        <a:tcBdr/>
        <a:fill>
          <a:solidFill>
            <a:srgbClr val="CDD7E6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62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436510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-150" y="4156674"/>
            <a:ext cx="9144000" cy="276600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 flipH="1">
            <a:off x="-150" y="0"/>
            <a:ext cx="9144000" cy="41567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6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  <a:defRPr sz="6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indent="0">
              <a:spcBef>
                <a:spcPts val="0"/>
              </a:spcBef>
              <a:buClr>
                <a:srgbClr val="FFFFFF"/>
              </a:buClr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indent="0">
              <a:spcBef>
                <a:spcPts val="0"/>
              </a:spcBef>
              <a:buClr>
                <a:srgbClr val="FFFFFF"/>
              </a:buClr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indent="0">
              <a:spcBef>
                <a:spcPts val="0"/>
              </a:spcBef>
              <a:buClr>
                <a:srgbClr val="FFFFFF"/>
              </a:buClr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indent="0">
              <a:spcBef>
                <a:spcPts val="0"/>
              </a:spcBef>
              <a:buClr>
                <a:srgbClr val="FFFFFF"/>
              </a:buClr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indent="0">
              <a:spcBef>
                <a:spcPts val="0"/>
              </a:spcBef>
              <a:buClr>
                <a:srgbClr val="FFFFFF"/>
              </a:buClr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indent="0">
              <a:spcBef>
                <a:spcPts val="0"/>
              </a:spcBef>
              <a:buClr>
                <a:srgbClr val="FFFFFF"/>
              </a:buClr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indent="0">
              <a:spcBef>
                <a:spcPts val="0"/>
              </a:spcBef>
              <a:buClr>
                <a:srgbClr val="FFFFFF"/>
              </a:buClr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indent="0">
              <a:spcBef>
                <a:spcPts val="0"/>
              </a:spcBef>
              <a:buClr>
                <a:srgbClr val="FFFFFF"/>
              </a:buClr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indent="0">
              <a:spcBef>
                <a:spcPts val="0"/>
              </a:spcBef>
              <a:buClr>
                <a:srgbClr val="0DB7C4"/>
              </a:buClr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indent="0">
              <a:spcBef>
                <a:spcPts val="0"/>
              </a:spcBef>
              <a:buClr>
                <a:srgbClr val="0DB7C4"/>
              </a:buClr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indent="0">
              <a:spcBef>
                <a:spcPts val="0"/>
              </a:spcBef>
              <a:buClr>
                <a:srgbClr val="0DB7C4"/>
              </a:buClr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indent="0">
              <a:spcBef>
                <a:spcPts val="0"/>
              </a:spcBef>
              <a:buClr>
                <a:srgbClr val="0DB7C4"/>
              </a:buClr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indent="0">
              <a:spcBef>
                <a:spcPts val="0"/>
              </a:spcBef>
              <a:buClr>
                <a:srgbClr val="0DB7C4"/>
              </a:buClr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indent="0">
              <a:spcBef>
                <a:spcPts val="0"/>
              </a:spcBef>
              <a:buClr>
                <a:srgbClr val="0DB7C4"/>
              </a:buClr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indent="0">
              <a:spcBef>
                <a:spcPts val="0"/>
              </a:spcBef>
              <a:buClr>
                <a:srgbClr val="0DB7C4"/>
              </a:buClr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indent="0">
              <a:spcBef>
                <a:spcPts val="0"/>
              </a:spcBef>
              <a:buClr>
                <a:srgbClr val="0DB7C4"/>
              </a:buClr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844425" y="1534255"/>
            <a:ext cx="2804699" cy="332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2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2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2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2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Source Sans Pro"/>
              <a:buNone/>
              <a:defRPr sz="2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Source Sans Pro"/>
              <a:buNone/>
              <a:defRPr sz="2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Source Sans Pro"/>
              <a:buNone/>
              <a:defRPr sz="2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Source Sans Pro"/>
              <a:buNone/>
              <a:defRPr sz="2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Source Sans Pro"/>
              <a:buNone/>
              <a:defRPr sz="2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2"/>
          </p:nvPr>
        </p:nvSpPr>
        <p:spPr>
          <a:xfrm>
            <a:off x="3818121" y="1534255"/>
            <a:ext cx="2804699" cy="332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2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2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2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2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Source Sans Pro"/>
              <a:buNone/>
              <a:defRPr sz="2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Source Sans Pro"/>
              <a:buNone/>
              <a:defRPr sz="2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Source Sans Pro"/>
              <a:buNone/>
              <a:defRPr sz="2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Source Sans Pro"/>
              <a:buNone/>
              <a:defRPr sz="2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Source Sans Pro"/>
              <a:buNone/>
              <a:defRPr sz="2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 rot="10800000">
            <a:off x="-150" y="3082199"/>
            <a:ext cx="9144000" cy="687600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5008199" cy="104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  <a:defRPr sz="48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199" cy="6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599" cy="17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DB7C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10800000">
            <a:off x="-150" y="3769824"/>
            <a:ext cx="9144000" cy="687600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899" cy="376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Char char="▹"/>
              <a:defRPr sz="30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Char char="▸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Char char="⬩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Char char="⬞"/>
              <a:defRPr sz="18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8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8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8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8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8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/>
          <p:nvPr/>
        </p:nvSpPr>
        <p:spPr>
          <a:xfrm>
            <a:off x="3593400" y="3670519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25000"/>
              <a:buFont typeface="Arial"/>
              <a:buNone/>
            </a:pPr>
            <a:r>
              <a:rPr lang="en" sz="7200" b="1" i="0" u="none" strike="noStrike" cap="non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599" cy="17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DB7C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indent="0">
              <a:spcBef>
                <a:spcPts val="0"/>
              </a:spcBef>
              <a:buClr>
                <a:srgbClr val="0DB7C4"/>
              </a:buClr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indent="0">
              <a:spcBef>
                <a:spcPts val="0"/>
              </a:spcBef>
              <a:buClr>
                <a:srgbClr val="0DB7C4"/>
              </a:buClr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indent="0">
              <a:spcBef>
                <a:spcPts val="0"/>
              </a:spcBef>
              <a:buClr>
                <a:srgbClr val="0DB7C4"/>
              </a:buClr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indent="0">
              <a:spcBef>
                <a:spcPts val="0"/>
              </a:spcBef>
              <a:buClr>
                <a:srgbClr val="0DB7C4"/>
              </a:buClr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indent="0">
              <a:spcBef>
                <a:spcPts val="0"/>
              </a:spcBef>
              <a:buClr>
                <a:srgbClr val="0DB7C4"/>
              </a:buClr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indent="0">
              <a:spcBef>
                <a:spcPts val="0"/>
              </a:spcBef>
              <a:buClr>
                <a:srgbClr val="0DB7C4"/>
              </a:buClr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indent="0">
              <a:spcBef>
                <a:spcPts val="0"/>
              </a:spcBef>
              <a:buClr>
                <a:srgbClr val="0DB7C4"/>
              </a:buClr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indent="0">
              <a:spcBef>
                <a:spcPts val="0"/>
              </a:spcBef>
              <a:buClr>
                <a:srgbClr val="0DB7C4"/>
              </a:buClr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Source Sans Pro"/>
              <a:buNone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Source Sans Pro"/>
              <a:buNone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Source Sans Pro"/>
              <a:buNone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Source Sans Pro"/>
              <a:buNone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Source Sans Pro"/>
              <a:buNone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indent="0" rtl="0">
              <a:spcBef>
                <a:spcPts val="0"/>
              </a:spcBef>
              <a:buClr>
                <a:srgbClr val="0DB7C4"/>
              </a:buClr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indent="0" rtl="0">
              <a:spcBef>
                <a:spcPts val="0"/>
              </a:spcBef>
              <a:buClr>
                <a:srgbClr val="0DB7C4"/>
              </a:buClr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indent="0" rtl="0">
              <a:spcBef>
                <a:spcPts val="0"/>
              </a:spcBef>
              <a:buClr>
                <a:srgbClr val="0DB7C4"/>
              </a:buClr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indent="0" rtl="0">
              <a:spcBef>
                <a:spcPts val="0"/>
              </a:spcBef>
              <a:buClr>
                <a:srgbClr val="0DB7C4"/>
              </a:buClr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indent="0" rtl="0">
              <a:spcBef>
                <a:spcPts val="0"/>
              </a:spcBef>
              <a:buClr>
                <a:srgbClr val="0DB7C4"/>
              </a:buClr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indent="0" rtl="0">
              <a:spcBef>
                <a:spcPts val="0"/>
              </a:spcBef>
              <a:buClr>
                <a:srgbClr val="0DB7C4"/>
              </a:buClr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indent="0" rtl="0">
              <a:spcBef>
                <a:spcPts val="0"/>
              </a:spcBef>
              <a:buClr>
                <a:srgbClr val="0DB7C4"/>
              </a:buClr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indent="0" rtl="0">
              <a:spcBef>
                <a:spcPts val="0"/>
              </a:spcBef>
              <a:buClr>
                <a:srgbClr val="0DB7C4"/>
              </a:buClr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44425" y="1548525"/>
            <a:ext cx="1918799" cy="32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2861613" y="1548525"/>
            <a:ext cx="1918799" cy="32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878801" y="1548525"/>
            <a:ext cx="1918799" cy="32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indent="0">
              <a:spcBef>
                <a:spcPts val="0"/>
              </a:spcBef>
              <a:buClr>
                <a:srgbClr val="0DB7C4"/>
              </a:buClr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indent="0">
              <a:spcBef>
                <a:spcPts val="0"/>
              </a:spcBef>
              <a:buClr>
                <a:srgbClr val="0DB7C4"/>
              </a:buClr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indent="0">
              <a:spcBef>
                <a:spcPts val="0"/>
              </a:spcBef>
              <a:buClr>
                <a:srgbClr val="0DB7C4"/>
              </a:buClr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indent="0">
              <a:spcBef>
                <a:spcPts val="0"/>
              </a:spcBef>
              <a:buClr>
                <a:srgbClr val="0DB7C4"/>
              </a:buClr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indent="0">
              <a:spcBef>
                <a:spcPts val="0"/>
              </a:spcBef>
              <a:buClr>
                <a:srgbClr val="0DB7C4"/>
              </a:buClr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indent="0">
              <a:spcBef>
                <a:spcPts val="0"/>
              </a:spcBef>
              <a:buClr>
                <a:srgbClr val="0DB7C4"/>
              </a:buClr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indent="0">
              <a:spcBef>
                <a:spcPts val="0"/>
              </a:spcBef>
              <a:buClr>
                <a:srgbClr val="0DB7C4"/>
              </a:buClr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indent="0">
              <a:spcBef>
                <a:spcPts val="0"/>
              </a:spcBef>
              <a:buClr>
                <a:srgbClr val="0DB7C4"/>
              </a:buClr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image backgroun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 flipH="1">
            <a:off x="-75" y="0"/>
            <a:ext cx="1851600" cy="5143499"/>
          </a:xfrm>
          <a:prstGeom prst="rect">
            <a:avLst/>
          </a:prstGeom>
          <a:solidFill>
            <a:srgbClr val="0DB7C4">
              <a:alpha val="364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/>
          <p:nvPr/>
        </p:nvSpPr>
        <p:spPr>
          <a:xfrm flipH="1">
            <a:off x="-75" y="0"/>
            <a:ext cx="1851600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35225" y="1292400"/>
            <a:ext cx="13811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  <a:defRPr sz="18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Font typeface="Dosis"/>
              <a:buNone/>
              <a:defRPr sz="1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Font typeface="Dosis"/>
              <a:buNone/>
              <a:defRPr sz="1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Font typeface="Dosis"/>
              <a:buNone/>
              <a:defRPr sz="1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Font typeface="Dosis"/>
              <a:buNone/>
              <a:defRPr sz="1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Font typeface="Dosis"/>
              <a:buNone/>
              <a:defRPr sz="1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Font typeface="Dosis"/>
              <a:buNone/>
              <a:defRPr sz="1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Font typeface="Dosis"/>
              <a:buNone/>
              <a:defRPr sz="1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Font typeface="Dosis"/>
              <a:buNone/>
              <a:defRPr sz="1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-75" y="0"/>
            <a:ext cx="1851600" cy="5143499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/>
          <p:nvPr/>
        </p:nvSpPr>
        <p:spPr>
          <a:xfrm flipH="1">
            <a:off x="-75" y="0"/>
            <a:ext cx="1851600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23150" y="1284100"/>
            <a:ext cx="1393199" cy="193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15665"/>
              </a:buClr>
              <a:buFont typeface="Source Sans Pro"/>
              <a:buNone/>
              <a:defRPr sz="12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indent="0">
              <a:spcBef>
                <a:spcPts val="0"/>
              </a:spcBef>
              <a:buClr>
                <a:srgbClr val="0DB7C4"/>
              </a:buClr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indent="0">
              <a:spcBef>
                <a:spcPts val="0"/>
              </a:spcBef>
              <a:buClr>
                <a:srgbClr val="0DB7C4"/>
              </a:buClr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indent="0">
              <a:spcBef>
                <a:spcPts val="0"/>
              </a:spcBef>
              <a:buClr>
                <a:srgbClr val="0DB7C4"/>
              </a:buClr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indent="0">
              <a:spcBef>
                <a:spcPts val="0"/>
              </a:spcBef>
              <a:buClr>
                <a:srgbClr val="0DB7C4"/>
              </a:buClr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indent="0">
              <a:spcBef>
                <a:spcPts val="0"/>
              </a:spcBef>
              <a:buClr>
                <a:srgbClr val="0DB7C4"/>
              </a:buClr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indent="0">
              <a:spcBef>
                <a:spcPts val="0"/>
              </a:spcBef>
              <a:buClr>
                <a:srgbClr val="0DB7C4"/>
              </a:buClr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indent="0">
              <a:spcBef>
                <a:spcPts val="0"/>
              </a:spcBef>
              <a:buClr>
                <a:srgbClr val="0DB7C4"/>
              </a:buClr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indent="0">
              <a:spcBef>
                <a:spcPts val="0"/>
              </a:spcBef>
              <a:buClr>
                <a:srgbClr val="0DB7C4"/>
              </a:buClr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90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3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Dosis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lang="en" sz="24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774675" y="334700"/>
            <a:ext cx="6828000" cy="253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Dosis"/>
              <a:buNone/>
            </a:pPr>
            <a:r>
              <a:rPr lang="en" sz="6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Data Extraction UI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Dosis"/>
              <a:buNone/>
            </a:pPr>
            <a:r>
              <a:rPr lang="en" sz="6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Prototype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894600" y="3078202"/>
            <a:ext cx="2913900" cy="85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2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周昱安 / 賴彥愷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2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2016-1</a:t>
            </a:r>
            <a:r>
              <a:rPr lang="en" sz="2200" dirty="0" smtClean="0">
                <a:solidFill>
                  <a:schemeClr val="lt1"/>
                </a:solidFill>
              </a:rPr>
              <a:t>2</a:t>
            </a:r>
            <a:r>
              <a:rPr lang="en" sz="2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2200" dirty="0" smtClean="0">
                <a:solidFill>
                  <a:schemeClr val="lt1"/>
                </a:solidFill>
              </a:rPr>
              <a:t>0</a:t>
            </a:r>
            <a:r>
              <a:rPr lang="en-US" altLang="zh-TW" sz="2200" dirty="0" smtClean="0">
                <a:solidFill>
                  <a:schemeClr val="lt1"/>
                </a:solidFill>
              </a:rPr>
              <a:t>9</a:t>
            </a:r>
            <a:endParaRPr lang="en" sz="22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58829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25000"/>
              <a:buFont typeface="Dosis"/>
              <a:buNone/>
            </a:pPr>
            <a:r>
              <a:rPr lang="en" sz="28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建立網站頁面 - 資料表頁面主題設定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593325" y="1410375"/>
            <a:ext cx="2307600" cy="387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Char char="▹"/>
            </a:pPr>
            <a:r>
              <a:rPr lang="en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新視窗</a:t>
            </a:r>
          </a:p>
        </p:txBody>
      </p:sp>
      <p:sp>
        <p:nvSpPr>
          <p:cNvPr id="185" name="Shape 185"/>
          <p:cNvSpPr/>
          <p:nvPr/>
        </p:nvSpPr>
        <p:spPr>
          <a:xfrm>
            <a:off x="1547675" y="1781750"/>
            <a:ext cx="6264600" cy="3170700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Shape 186"/>
          <p:cNvCxnSpPr/>
          <p:nvPr/>
        </p:nvCxnSpPr>
        <p:spPr>
          <a:xfrm>
            <a:off x="1547663" y="2067693"/>
            <a:ext cx="626469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5775" y="2136510"/>
            <a:ext cx="5164700" cy="266287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/>
          <p:nvPr/>
        </p:nvSpPr>
        <p:spPr>
          <a:xfrm>
            <a:off x="1564082" y="2067693"/>
            <a:ext cx="2431853" cy="1512167"/>
          </a:xfrm>
          <a:prstGeom prst="rect">
            <a:avLst/>
          </a:prstGeom>
          <a:solidFill>
            <a:srgbClr val="E7EFD7"/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1599257" y="2136510"/>
            <a:ext cx="1249077" cy="2308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最新消息起始頁網址</a:t>
            </a:r>
          </a:p>
        </p:txBody>
      </p:sp>
      <p:sp>
        <p:nvSpPr>
          <p:cNvPr id="190" name="Shape 190"/>
          <p:cNvSpPr/>
          <p:nvPr/>
        </p:nvSpPr>
        <p:spPr>
          <a:xfrm>
            <a:off x="1619671" y="2369252"/>
            <a:ext cx="1152128" cy="20249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1619671" y="2643758"/>
            <a:ext cx="877162" cy="2308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下一頁網址列</a:t>
            </a:r>
          </a:p>
        </p:txBody>
      </p:sp>
      <p:sp>
        <p:nvSpPr>
          <p:cNvPr id="192" name="Shape 192"/>
          <p:cNvSpPr/>
          <p:nvPr/>
        </p:nvSpPr>
        <p:spPr>
          <a:xfrm>
            <a:off x="1627982" y="2849892"/>
            <a:ext cx="1143818" cy="20249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1746375" y="3227011"/>
            <a:ext cx="630069" cy="174212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1865425" y="3186750"/>
            <a:ext cx="510900" cy="2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確定</a:t>
            </a:r>
          </a:p>
        </p:txBody>
      </p:sp>
      <p:sp>
        <p:nvSpPr>
          <p:cNvPr id="195" name="Shape 195"/>
          <p:cNvSpPr/>
          <p:nvPr/>
        </p:nvSpPr>
        <p:spPr>
          <a:xfrm>
            <a:off x="2521540" y="3227011"/>
            <a:ext cx="630069" cy="174212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2640573" y="3186750"/>
            <a:ext cx="510900" cy="2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取消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560511" y="3579862"/>
            <a:ext cx="176683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Chrome Extension</a:t>
            </a:r>
          </a:p>
        </p:txBody>
      </p:sp>
      <p:sp>
        <p:nvSpPr>
          <p:cNvPr id="198" name="Shape 198"/>
          <p:cNvSpPr/>
          <p:nvPr/>
        </p:nvSpPr>
        <p:spPr>
          <a:xfrm>
            <a:off x="2848333" y="2383393"/>
            <a:ext cx="787562" cy="174212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2895368" y="2343143"/>
            <a:ext cx="740527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當前頁面</a:t>
            </a:r>
          </a:p>
        </p:txBody>
      </p:sp>
      <p:sp>
        <p:nvSpPr>
          <p:cNvPr id="200" name="Shape 200"/>
          <p:cNvSpPr/>
          <p:nvPr/>
        </p:nvSpPr>
        <p:spPr>
          <a:xfrm>
            <a:off x="2867500" y="2885991"/>
            <a:ext cx="1056427" cy="174212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2903300" y="2847250"/>
            <a:ext cx="1056300" cy="230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選擇下一頁按鈕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1627982" y="4083917"/>
            <a:ext cx="2159565" cy="738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利用最新消息起始頁網址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和下一步的element path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抓取下一頁的URL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1474050" y="1704225"/>
            <a:ext cx="4856400" cy="4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http://www.clhs.tyc.edu.tw/ischool/publish_page/0/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1800" y="1203598"/>
            <a:ext cx="5848350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58829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25000"/>
              <a:buFont typeface="Dosis"/>
              <a:buNone/>
            </a:pPr>
            <a:r>
              <a:rPr lang="en" sz="28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建立網站頁面 - 資料表頁面主題設定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593325" y="1410375"/>
            <a:ext cx="2307600" cy="387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Char char="▹"/>
            </a:pPr>
            <a:r>
              <a:rPr lang="en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頁面名稱</a:t>
            </a:r>
          </a:p>
          <a:p>
            <a:pPr marL="457200" marR="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Char char="▹"/>
            </a:pPr>
            <a:r>
              <a:rPr lang="en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資料來源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2987824" y="1923677"/>
            <a:ext cx="954106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建立資料來源</a:t>
            </a:r>
          </a:p>
        </p:txBody>
      </p:sp>
      <p:sp>
        <p:nvSpPr>
          <p:cNvPr id="213" name="Shape 213"/>
          <p:cNvSpPr/>
          <p:nvPr/>
        </p:nvSpPr>
        <p:spPr>
          <a:xfrm>
            <a:off x="3941930" y="1963927"/>
            <a:ext cx="630069" cy="174212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4060975" y="1923675"/>
            <a:ext cx="453900" cy="230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建立</a:t>
            </a:r>
          </a:p>
        </p:txBody>
      </p:sp>
      <p:sp>
        <p:nvSpPr>
          <p:cNvPr id="217" name="Shape 217"/>
          <p:cNvSpPr/>
          <p:nvPr/>
        </p:nvSpPr>
        <p:spPr>
          <a:xfrm>
            <a:off x="3553725" y="2643750"/>
            <a:ext cx="871500" cy="174300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3672750" y="2603500"/>
            <a:ext cx="752400" cy="2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資料取得</a:t>
            </a:r>
          </a:p>
        </p:txBody>
      </p:sp>
      <p:graphicFrame>
        <p:nvGraphicFramePr>
          <p:cNvPr id="219" name="Shape 219"/>
          <p:cNvGraphicFramePr/>
          <p:nvPr/>
        </p:nvGraphicFramePr>
        <p:xfrm>
          <a:off x="2665457" y="3579862"/>
          <a:ext cx="3525000" cy="1259870"/>
        </p:xfrm>
        <a:graphic>
          <a:graphicData uri="http://schemas.openxmlformats.org/drawingml/2006/table">
            <a:tbl>
              <a:tblPr firstRow="1" bandRow="1">
                <a:noFill/>
                <a:tableStyleId>{338CA88B-9D8B-470A-A352-699F3C2D8D82}</a:tableStyleId>
              </a:tblPr>
              <a:tblGrid>
                <a:gridCol w="587500"/>
                <a:gridCol w="587500"/>
                <a:gridCol w="587500"/>
                <a:gridCol w="587500"/>
                <a:gridCol w="587500"/>
                <a:gridCol w="587500"/>
              </a:tblGrid>
              <a:tr h="298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#1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#2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#3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#4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#5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#6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20" name="Shape 220"/>
          <p:cNvSpPr txBox="1"/>
          <p:nvPr/>
        </p:nvSpPr>
        <p:spPr>
          <a:xfrm>
            <a:off x="2699791" y="3133327"/>
            <a:ext cx="453970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類別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4204601" y="3133327"/>
            <a:ext cx="453970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標題</a:t>
            </a:r>
          </a:p>
        </p:txBody>
      </p:sp>
      <p:sp>
        <p:nvSpPr>
          <p:cNvPr id="222" name="Shape 222"/>
          <p:cNvSpPr/>
          <p:nvPr/>
        </p:nvSpPr>
        <p:spPr>
          <a:xfrm>
            <a:off x="3153761" y="3149643"/>
            <a:ext cx="752391" cy="22128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#2,#3</a:t>
            </a:r>
          </a:p>
        </p:txBody>
      </p:sp>
      <p:sp>
        <p:nvSpPr>
          <p:cNvPr id="223" name="Shape 223"/>
          <p:cNvSpPr/>
          <p:nvPr/>
        </p:nvSpPr>
        <p:spPr>
          <a:xfrm>
            <a:off x="4658571" y="3165960"/>
            <a:ext cx="752391" cy="22128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#4</a:t>
            </a:r>
          </a:p>
        </p:txBody>
      </p:sp>
      <p:sp>
        <p:nvSpPr>
          <p:cNvPr id="224" name="Shape 224"/>
          <p:cNvSpPr/>
          <p:nvPr/>
        </p:nvSpPr>
        <p:spPr>
          <a:xfrm>
            <a:off x="3941930" y="2859782"/>
            <a:ext cx="119042" cy="27354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325" y="1557421"/>
            <a:ext cx="5348829" cy="3369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63915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25000"/>
              <a:buFont typeface="Dosis"/>
              <a:buNone/>
            </a:pPr>
            <a:r>
              <a:rPr lang="en" sz="28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建立網站頁面 – 項目列表頁面主題設定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593325" y="1410375"/>
            <a:ext cx="3033000" cy="289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Char char="▹"/>
            </a:pPr>
            <a:r>
              <a:rPr lang="en" sz="1400" b="0" i="0" u="none" strike="noStrike" cap="none" dirty="0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頁面名稱</a:t>
            </a:r>
          </a:p>
          <a:p>
            <a:pPr marL="457200" marR="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Char char="▹"/>
            </a:pPr>
            <a:r>
              <a:rPr lang="en" sz="1400" b="0" i="0" u="none" strike="noStrike" cap="none" dirty="0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項目列表</a:t>
            </a:r>
          </a:p>
          <a:p>
            <a:pPr marL="914400" marR="0" lvl="1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Char char="▸"/>
            </a:pPr>
            <a:r>
              <a:rPr lang="en" sz="1400" b="0" i="0" u="none" strike="noStrike" cap="none" dirty="0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使用者手動輸入</a:t>
            </a:r>
          </a:p>
        </p:txBody>
      </p:sp>
      <p:sp>
        <p:nvSpPr>
          <p:cNvPr id="233" name="Shape 233"/>
          <p:cNvSpPr/>
          <p:nvPr/>
        </p:nvSpPr>
        <p:spPr>
          <a:xfrm>
            <a:off x="2652425" y="3204275"/>
            <a:ext cx="1254900" cy="1731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2652425" y="3204275"/>
            <a:ext cx="669600" cy="28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/>
              <a:t>列表名稱</a:t>
            </a:r>
          </a:p>
        </p:txBody>
      </p:sp>
      <p:sp>
        <p:nvSpPr>
          <p:cNvPr id="235" name="Shape 235"/>
          <p:cNvSpPr/>
          <p:nvPr/>
        </p:nvSpPr>
        <p:spPr>
          <a:xfrm>
            <a:off x="2697650" y="3433300"/>
            <a:ext cx="1085100" cy="14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 txBox="1"/>
          <p:nvPr/>
        </p:nvSpPr>
        <p:spPr>
          <a:xfrm>
            <a:off x="2621450" y="3563100"/>
            <a:ext cx="669600" cy="28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頁面連結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2751250" y="3749425"/>
            <a:ext cx="669600" cy="28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內部連結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0625" y="3963200"/>
            <a:ext cx="819149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/>
        </p:nvSpPr>
        <p:spPr>
          <a:xfrm>
            <a:off x="2830625" y="3921912"/>
            <a:ext cx="669600" cy="28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網頁一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2754425" y="4201150"/>
            <a:ext cx="669600" cy="28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外部連結</a:t>
            </a:r>
          </a:p>
        </p:txBody>
      </p:sp>
      <p:sp>
        <p:nvSpPr>
          <p:cNvPr id="241" name="Shape 241"/>
          <p:cNvSpPr/>
          <p:nvPr/>
        </p:nvSpPr>
        <p:spPr>
          <a:xfrm>
            <a:off x="2830625" y="4407550"/>
            <a:ext cx="1031400" cy="14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4116150" y="3204275"/>
            <a:ext cx="1254900" cy="1731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 txBox="1"/>
          <p:nvPr/>
        </p:nvSpPr>
        <p:spPr>
          <a:xfrm>
            <a:off x="4116150" y="3204300"/>
            <a:ext cx="669600" cy="28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文字敘述</a:t>
            </a:r>
          </a:p>
        </p:txBody>
      </p:sp>
      <p:sp>
        <p:nvSpPr>
          <p:cNvPr id="244" name="Shape 244"/>
          <p:cNvSpPr/>
          <p:nvPr/>
        </p:nvSpPr>
        <p:spPr>
          <a:xfrm>
            <a:off x="4201050" y="3486875"/>
            <a:ext cx="1085100" cy="1067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2724500" y="4708725"/>
            <a:ext cx="463500" cy="200100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 txBox="1"/>
          <p:nvPr/>
        </p:nvSpPr>
        <p:spPr>
          <a:xfrm>
            <a:off x="2737850" y="4652225"/>
            <a:ext cx="436800" cy="28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dirty="0">
                <a:solidFill>
                  <a:schemeClr val="lt1"/>
                </a:solidFill>
              </a:rPr>
              <a:t>確定</a:t>
            </a:r>
          </a:p>
        </p:txBody>
      </p:sp>
      <p:sp>
        <p:nvSpPr>
          <p:cNvPr id="247" name="Shape 247"/>
          <p:cNvSpPr/>
          <p:nvPr/>
        </p:nvSpPr>
        <p:spPr>
          <a:xfrm>
            <a:off x="3322025" y="4708725"/>
            <a:ext cx="463500" cy="200100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4219200" y="4693475"/>
            <a:ext cx="463500" cy="200100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4785750" y="4693475"/>
            <a:ext cx="463500" cy="200100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4232550" y="4652225"/>
            <a:ext cx="436800" cy="28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確定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3335375" y="4667475"/>
            <a:ext cx="436800" cy="28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dirty="0">
                <a:solidFill>
                  <a:schemeClr val="lt1"/>
                </a:solidFill>
              </a:rPr>
              <a:t>取消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4799100" y="4652225"/>
            <a:ext cx="436800" cy="28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取消</a:t>
            </a:r>
          </a:p>
        </p:txBody>
      </p:sp>
      <p:sp>
        <p:nvSpPr>
          <p:cNvPr id="31" name="Shape 245"/>
          <p:cNvSpPr/>
          <p:nvPr/>
        </p:nvSpPr>
        <p:spPr>
          <a:xfrm>
            <a:off x="4652236" y="2449042"/>
            <a:ext cx="409407" cy="120161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246"/>
          <p:cNvSpPr txBox="1"/>
          <p:nvPr/>
        </p:nvSpPr>
        <p:spPr>
          <a:xfrm>
            <a:off x="4616152" y="2374488"/>
            <a:ext cx="437263" cy="218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altLang="en-US" sz="500" dirty="0" smtClean="0">
                <a:solidFill>
                  <a:schemeClr val="lt1"/>
                </a:solidFill>
              </a:rPr>
              <a:t>加入連結</a:t>
            </a:r>
            <a:endParaRPr lang="en" sz="500" dirty="0">
              <a:solidFill>
                <a:schemeClr val="lt1"/>
              </a:solidFill>
            </a:endParaRPr>
          </a:p>
        </p:txBody>
      </p:sp>
      <p:sp>
        <p:nvSpPr>
          <p:cNvPr id="34" name="Shape 245"/>
          <p:cNvSpPr/>
          <p:nvPr/>
        </p:nvSpPr>
        <p:spPr>
          <a:xfrm>
            <a:off x="5142849" y="2451703"/>
            <a:ext cx="409407" cy="120161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246"/>
          <p:cNvSpPr txBox="1"/>
          <p:nvPr/>
        </p:nvSpPr>
        <p:spPr>
          <a:xfrm>
            <a:off x="5142849" y="2377149"/>
            <a:ext cx="437263" cy="218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altLang="en-US" sz="500" dirty="0" smtClean="0">
                <a:solidFill>
                  <a:schemeClr val="lt1"/>
                </a:solidFill>
              </a:rPr>
              <a:t>加入文字</a:t>
            </a:r>
            <a:endParaRPr lang="en" sz="500" dirty="0">
              <a:solidFill>
                <a:schemeClr val="lt1"/>
              </a:solidFill>
            </a:endParaRPr>
          </a:p>
        </p:txBody>
      </p:sp>
      <p:cxnSp>
        <p:nvCxnSpPr>
          <p:cNvPr id="5" name="肘形接點 4"/>
          <p:cNvCxnSpPr>
            <a:stCxn id="31" idx="2"/>
            <a:endCxn id="233" idx="0"/>
          </p:cNvCxnSpPr>
          <p:nvPr/>
        </p:nvCxnSpPr>
        <p:spPr>
          <a:xfrm rot="5400000">
            <a:off x="3750872" y="2098207"/>
            <a:ext cx="635072" cy="1577065"/>
          </a:xfrm>
          <a:prstGeom prst="bentConnector3">
            <a:avLst>
              <a:gd name="adj1" fmla="val 41273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接點 6"/>
          <p:cNvCxnSpPr>
            <a:stCxn id="35" idx="2"/>
            <a:endCxn id="242" idx="0"/>
          </p:cNvCxnSpPr>
          <p:nvPr/>
        </p:nvCxnSpPr>
        <p:spPr>
          <a:xfrm rot="5400000">
            <a:off x="4748263" y="2591057"/>
            <a:ext cx="608556" cy="617881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hape 246"/>
          <p:cNvSpPr txBox="1"/>
          <p:nvPr/>
        </p:nvSpPr>
        <p:spPr>
          <a:xfrm>
            <a:off x="4139952" y="2859782"/>
            <a:ext cx="288032" cy="2382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TW" sz="800" dirty="0" smtClean="0">
                <a:solidFill>
                  <a:schemeClr val="tx1"/>
                </a:solidFill>
              </a:rPr>
              <a:t>+</a:t>
            </a:r>
            <a:endParaRPr lang="en" sz="800" dirty="0">
              <a:solidFill>
                <a:schemeClr val="tx1"/>
              </a:solidFill>
            </a:endParaRPr>
          </a:p>
        </p:txBody>
      </p:sp>
      <p:sp>
        <p:nvSpPr>
          <p:cNvPr id="48" name="Shape 246"/>
          <p:cNvSpPr txBox="1"/>
          <p:nvPr/>
        </p:nvSpPr>
        <p:spPr>
          <a:xfrm>
            <a:off x="4427984" y="2377149"/>
            <a:ext cx="288032" cy="2382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TW" sz="800" dirty="0" smtClean="0">
                <a:solidFill>
                  <a:schemeClr val="tx1"/>
                </a:solidFill>
              </a:rPr>
              <a:t>+</a:t>
            </a:r>
            <a:endParaRPr lang="en" sz="800" dirty="0">
              <a:solidFill>
                <a:schemeClr val="tx1"/>
              </a:solidFill>
            </a:endParaRPr>
          </a:p>
        </p:txBody>
      </p:sp>
      <p:sp>
        <p:nvSpPr>
          <p:cNvPr id="49" name="Shape 246"/>
          <p:cNvSpPr txBox="1"/>
          <p:nvPr/>
        </p:nvSpPr>
        <p:spPr>
          <a:xfrm>
            <a:off x="5508104" y="2358543"/>
            <a:ext cx="864097" cy="2382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TW" sz="800" dirty="0" smtClean="0">
                <a:solidFill>
                  <a:srgbClr val="FF0000"/>
                </a:solidFill>
              </a:rPr>
              <a:t>(</a:t>
            </a:r>
            <a:r>
              <a:rPr lang="zh-TW" altLang="en-US" sz="800" dirty="0" smtClean="0">
                <a:solidFill>
                  <a:srgbClr val="FF0000"/>
                </a:solidFill>
              </a:rPr>
              <a:t>每個項目都有</a:t>
            </a:r>
            <a:r>
              <a:rPr lang="en-US" altLang="zh-TW" sz="800" dirty="0" smtClean="0">
                <a:solidFill>
                  <a:srgbClr val="FF0000"/>
                </a:solidFill>
              </a:rPr>
              <a:t>)</a:t>
            </a:r>
            <a:endParaRPr lang="en" sz="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6516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25000"/>
              <a:buFont typeface="Dosis"/>
              <a:buNone/>
            </a:pPr>
            <a:r>
              <a:rPr lang="en" sz="28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建立網站頁面 - 交通資訊頁面主題設定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593325" y="1410375"/>
            <a:ext cx="2516099" cy="387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Char char="▹"/>
            </a:pPr>
            <a:r>
              <a:rPr lang="en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頁面名稱</a:t>
            </a:r>
          </a:p>
          <a:p>
            <a:pPr marL="457200" marR="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Char char="▹"/>
            </a:pPr>
            <a:r>
              <a:rPr lang="en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說明文字</a:t>
            </a:r>
          </a:p>
          <a:p>
            <a:pPr marL="914400" marR="0" lvl="1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Char char="▸"/>
            </a:pPr>
            <a:r>
              <a:rPr lang="en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可選 (文字輸入)</a:t>
            </a:r>
          </a:p>
          <a:p>
            <a:pPr marL="457200" marR="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Char char="▹"/>
            </a:pPr>
            <a:r>
              <a:rPr lang="en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地圖</a:t>
            </a:r>
          </a:p>
          <a:p>
            <a:pPr marL="914400" marR="0" lvl="1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7692"/>
              <a:buFont typeface="Dosis"/>
              <a:buChar char="▸"/>
            </a:pPr>
            <a:r>
              <a:rPr lang="en" sz="130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經緯度資料檔</a:t>
            </a:r>
            <a:r>
              <a:rPr lang="en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上傳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19622"/>
            <a:ext cx="5404766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882364" y="2671742"/>
            <a:ext cx="2088232" cy="144016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Shape 266" descr="螢幕快照 2016-08-15 上午10.57.12.png"/>
          <p:cNvPicPr preferRelativeResize="0"/>
          <p:nvPr/>
        </p:nvPicPr>
        <p:blipFill rotWithShape="1">
          <a:blip r:embed="rId3">
            <a:alphaModFix/>
          </a:blip>
          <a:srcRect l="3072" t="1989"/>
          <a:stretch/>
        </p:blipFill>
        <p:spPr>
          <a:xfrm>
            <a:off x="3267825" y="1299425"/>
            <a:ext cx="5734449" cy="366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60329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25000"/>
              <a:buFont typeface="Dosis"/>
              <a:buNone/>
            </a:pPr>
            <a:r>
              <a:rPr lang="en" sz="28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建立網站頁面 - 行事曆頁面主題設定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593325" y="1410375"/>
            <a:ext cx="2791200" cy="387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Char char="▹"/>
            </a:pPr>
            <a:r>
              <a:rPr lang="en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頁面名稱</a:t>
            </a:r>
          </a:p>
          <a:p>
            <a:pPr marL="457200" marR="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Char char="▹"/>
            </a:pPr>
            <a:r>
              <a:rPr lang="en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連接Google行事曆</a:t>
            </a:r>
          </a:p>
          <a:p>
            <a:pPr marL="914400" marR="0" lvl="1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Char char="▸"/>
            </a:pPr>
            <a:r>
              <a:rPr lang="en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OAuth 取得 token，再透過 Google Calendar API 取得資料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60329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25000"/>
              <a:buFont typeface="Dosis"/>
              <a:buNone/>
            </a:pPr>
            <a:r>
              <a:rPr lang="en" sz="2800"/>
              <a:t>Mobile Web Creator 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593324" y="1410375"/>
            <a:ext cx="7723091" cy="387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rgbClr val="3B3A3C"/>
              </a:buClr>
              <a:buSzPct val="100000"/>
              <a:buFont typeface="Arial"/>
            </a:pPr>
            <a:r>
              <a:rPr lang="en" sz="130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頁面列表</a:t>
            </a:r>
          </a:p>
          <a:p>
            <a:pPr lvl="1" rtl="0">
              <a:lnSpc>
                <a:spcPct val="115000"/>
              </a:lnSpc>
              <a:spcBef>
                <a:spcPts val="0"/>
              </a:spcBef>
            </a:pPr>
            <a:r>
              <a:rPr lang="en" sz="130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CRUD按鈕</a:t>
            </a: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rgbClr val="3B3A3C"/>
              </a:buClr>
              <a:buSzPct val="100000"/>
              <a:buFont typeface="Arial"/>
            </a:pPr>
            <a:r>
              <a:rPr lang="en" sz="130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新增、編輯頁面</a:t>
            </a:r>
          </a:p>
          <a:p>
            <a:pPr lvl="1" rtl="0">
              <a:lnSpc>
                <a:spcPct val="115000"/>
              </a:lnSpc>
              <a:spcBef>
                <a:spcPts val="0"/>
              </a:spcBef>
            </a:pPr>
            <a:r>
              <a:rPr lang="en" sz="130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首頁</a:t>
            </a:r>
          </a:p>
          <a:p>
            <a:pPr lvl="2" rtl="0">
              <a:lnSpc>
                <a:spcPct val="115000"/>
              </a:lnSpc>
              <a:spcBef>
                <a:spcPts val="0"/>
              </a:spcBef>
            </a:pPr>
            <a:r>
              <a:rPr lang="en" sz="130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輪播圖片(optional)</a:t>
            </a:r>
          </a:p>
          <a:p>
            <a:pPr lvl="2" rtl="0">
              <a:lnSpc>
                <a:spcPct val="115000"/>
              </a:lnSpc>
              <a:spcBef>
                <a:spcPts val="0"/>
              </a:spcBef>
            </a:pPr>
            <a:r>
              <a:rPr lang="en" sz="130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功能鈕連結</a:t>
            </a:r>
          </a:p>
          <a:p>
            <a:pPr lvl="3" rtl="0">
              <a:lnSpc>
                <a:spcPct val="115000"/>
              </a:lnSpc>
              <a:spcBef>
                <a:spcPts val="0"/>
              </a:spcBef>
            </a:pPr>
            <a:r>
              <a:rPr lang="en" sz="130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功能文字</a:t>
            </a:r>
          </a:p>
          <a:p>
            <a:pPr lvl="3" rtl="0">
              <a:lnSpc>
                <a:spcPct val="115000"/>
              </a:lnSpc>
              <a:spcBef>
                <a:spcPts val="0"/>
              </a:spcBef>
            </a:pPr>
            <a:r>
              <a:rPr lang="en" sz="130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連結目的</a:t>
            </a:r>
          </a:p>
          <a:p>
            <a:pPr lvl="4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 sz="130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內部頁面</a:t>
            </a:r>
          </a:p>
          <a:p>
            <a:pPr lvl="4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 sz="130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外部連結</a:t>
            </a:r>
          </a:p>
          <a:p>
            <a:pPr lvl="2" rtl="0">
              <a:lnSpc>
                <a:spcPct val="115000"/>
              </a:lnSpc>
              <a:spcBef>
                <a:spcPts val="0"/>
              </a:spcBef>
            </a:pPr>
            <a:r>
              <a:rPr lang="en" sz="130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圖示選擇</a:t>
            </a:r>
          </a:p>
          <a:p>
            <a:pPr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6033000" cy="11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25000"/>
              <a:buFont typeface="Dosis"/>
              <a:buNone/>
            </a:pPr>
            <a:r>
              <a:rPr lang="en" sz="2800"/>
              <a:t>Mobile Web Creator 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593324" y="1410375"/>
            <a:ext cx="7723200" cy="387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rgbClr val="3B3A3C"/>
              </a:buClr>
              <a:buSzPct val="100000"/>
              <a:buFont typeface="Arial"/>
            </a:pPr>
            <a:r>
              <a:rPr lang="en" sz="130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資料表</a:t>
            </a:r>
          </a:p>
          <a:p>
            <a:pPr lvl="1" rtl="0">
              <a:lnSpc>
                <a:spcPct val="115000"/>
              </a:lnSpc>
              <a:spcBef>
                <a:spcPts val="0"/>
              </a:spcBef>
            </a:pPr>
            <a:r>
              <a:rPr lang="en" sz="130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跳轉建立資料來源(切換到data extraction creator)</a:t>
            </a:r>
          </a:p>
          <a:p>
            <a:pPr lvl="1" rtl="0">
              <a:lnSpc>
                <a:spcPct val="115000"/>
              </a:lnSpc>
              <a:spcBef>
                <a:spcPts val="0"/>
              </a:spcBef>
            </a:pPr>
            <a:r>
              <a:rPr lang="en" sz="130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選擇資料來源 </a:t>
            </a:r>
          </a:p>
          <a:p>
            <a:pPr lvl="1" rtl="0">
              <a:lnSpc>
                <a:spcPct val="115000"/>
              </a:lnSpc>
              <a:spcBef>
                <a:spcPts val="0"/>
              </a:spcBef>
            </a:pPr>
            <a:r>
              <a:rPr lang="en" sz="130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過濾資料來源顯示欄位</a:t>
            </a: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rgbClr val="3B3A3C"/>
              </a:buClr>
              <a:buSzPct val="100000"/>
              <a:buFont typeface="Arial"/>
            </a:pPr>
            <a:r>
              <a:rPr lang="en" sz="130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項目列表</a:t>
            </a:r>
          </a:p>
          <a:p>
            <a:pPr lvl="1" rtl="0">
              <a:lnSpc>
                <a:spcPct val="115000"/>
              </a:lnSpc>
              <a:spcBef>
                <a:spcPts val="0"/>
              </a:spcBef>
            </a:pPr>
            <a:r>
              <a:rPr lang="en" sz="130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增加項目</a:t>
            </a:r>
          </a:p>
          <a:p>
            <a:pPr lvl="2" rtl="0">
              <a:lnSpc>
                <a:spcPct val="115000"/>
              </a:lnSpc>
              <a:spcBef>
                <a:spcPts val="0"/>
              </a:spcBef>
            </a:pPr>
            <a:r>
              <a:rPr lang="en" sz="130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增加子項目</a:t>
            </a:r>
          </a:p>
          <a:p>
            <a:pPr lvl="2" rtl="0">
              <a:lnSpc>
                <a:spcPct val="115000"/>
              </a:lnSpc>
              <a:spcBef>
                <a:spcPts val="0"/>
              </a:spcBef>
            </a:pPr>
            <a:r>
              <a:rPr lang="en" sz="130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加入連結</a:t>
            </a:r>
          </a:p>
          <a:p>
            <a:pPr marL="1701800" lvl="0" indent="-317500" rtl="0">
              <a:lnSpc>
                <a:spcPct val="115000"/>
              </a:lnSpc>
              <a:spcBef>
                <a:spcPts val="0"/>
              </a:spcBef>
              <a:buClr>
                <a:srgbClr val="0DB7C4"/>
              </a:buClr>
              <a:buSzPct val="107692"/>
              <a:buFont typeface="Dosis"/>
            </a:pPr>
            <a:r>
              <a:rPr lang="en" sz="130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內部頁面</a:t>
            </a:r>
          </a:p>
          <a:p>
            <a:pPr marL="1701800" lvl="0" indent="-317500" rtl="0">
              <a:lnSpc>
                <a:spcPct val="115000"/>
              </a:lnSpc>
              <a:spcBef>
                <a:spcPts val="0"/>
              </a:spcBef>
              <a:buClr>
                <a:srgbClr val="0DB7C4"/>
              </a:buClr>
              <a:buSzPct val="107692"/>
              <a:buFont typeface="Dosis"/>
            </a:pPr>
            <a:r>
              <a:rPr lang="en" sz="130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外部連結</a:t>
            </a:r>
          </a:p>
          <a:p>
            <a:pPr lvl="2" rtl="0">
              <a:lnSpc>
                <a:spcPct val="115000"/>
              </a:lnSpc>
              <a:spcBef>
                <a:spcPts val="0"/>
              </a:spcBef>
            </a:pPr>
            <a:r>
              <a:rPr lang="en" sz="130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加入文字敘述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3B3A3C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3B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3B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6033000" cy="11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25000"/>
              <a:buFont typeface="Dosis"/>
              <a:buNone/>
            </a:pPr>
            <a:r>
              <a:rPr lang="en" sz="2800"/>
              <a:t>Mobile Web Creator 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593324" y="1410375"/>
            <a:ext cx="7723200" cy="387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rgbClr val="3B3A3C"/>
              </a:buClr>
              <a:buSzPct val="100000"/>
              <a:buFont typeface="Arial"/>
            </a:pPr>
            <a:r>
              <a:rPr lang="en" sz="130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交通資訊</a:t>
            </a:r>
          </a:p>
          <a:p>
            <a:pPr lvl="1" rtl="0">
              <a:lnSpc>
                <a:spcPct val="115000"/>
              </a:lnSpc>
              <a:spcBef>
                <a:spcPts val="0"/>
              </a:spcBef>
            </a:pPr>
            <a:r>
              <a:rPr lang="en" sz="130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說明文字(optional)</a:t>
            </a:r>
          </a:p>
          <a:p>
            <a:pPr lvl="1" rtl="0">
              <a:lnSpc>
                <a:spcPct val="115000"/>
              </a:lnSpc>
              <a:spcBef>
                <a:spcPts val="0"/>
              </a:spcBef>
            </a:pPr>
            <a:r>
              <a:rPr lang="en" sz="130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上傳經緯度資料檔</a:t>
            </a: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rgbClr val="3B3A3C"/>
              </a:buClr>
              <a:buSzPct val="100000"/>
              <a:buFont typeface="Arial"/>
            </a:pPr>
            <a:r>
              <a:rPr lang="en" sz="130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行事曆</a:t>
            </a:r>
          </a:p>
          <a:p>
            <a:pPr lvl="1" rtl="0">
              <a:lnSpc>
                <a:spcPct val="115000"/>
              </a:lnSpc>
              <a:spcBef>
                <a:spcPts val="0"/>
              </a:spcBef>
            </a:pPr>
            <a:r>
              <a:rPr lang="en" sz="130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連接Google行事曆</a:t>
            </a: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rgbClr val="3B3A3C"/>
              </a:buClr>
              <a:buSzPct val="100000"/>
              <a:buFont typeface="Arial"/>
            </a:pPr>
            <a:r>
              <a:rPr lang="en" sz="1300">
                <a:solidFill>
                  <a:srgbClr val="3B3A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刪除頁面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3B3A3C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3B3A3C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3B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3B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3B3A3C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3B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3B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6033000" cy="11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25000"/>
              <a:buFont typeface="Dosis"/>
              <a:buNone/>
            </a:pPr>
            <a:r>
              <a:rPr lang="en" sz="2800"/>
              <a:t>Data Extraction Creator 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593324" y="1410375"/>
            <a:ext cx="7723200" cy="387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rgbClr val="3B3A3C"/>
              </a:buClr>
              <a:buSzPct val="100000"/>
              <a:buFont typeface="Arial"/>
            </a:pPr>
            <a:r>
              <a:rPr lang="en" sz="1300" dirty="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Chrome Extension </a:t>
            </a:r>
          </a:p>
          <a:p>
            <a:pPr lvl="1" rtl="0">
              <a:lnSpc>
                <a:spcPct val="115000"/>
              </a:lnSpc>
              <a:spcBef>
                <a:spcPts val="0"/>
              </a:spcBef>
              <a:buClr>
                <a:srgbClr val="3B3A3C"/>
              </a:buClr>
              <a:buSzPct val="100000"/>
              <a:buFont typeface="Arial"/>
            </a:pPr>
            <a:r>
              <a:rPr lang="en" sz="1300" dirty="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輸入頁面起始位址</a:t>
            </a:r>
          </a:p>
          <a:p>
            <a:pPr lvl="1" rtl="0">
              <a:lnSpc>
                <a:spcPct val="115000"/>
              </a:lnSpc>
              <a:spcBef>
                <a:spcPts val="0"/>
              </a:spcBef>
              <a:buClr>
                <a:srgbClr val="3B3A3C"/>
              </a:buClr>
              <a:buSzPct val="100000"/>
              <a:buFont typeface="Arial"/>
            </a:pPr>
            <a:r>
              <a:rPr lang="en" sz="1300" dirty="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選擇下一頁連結的DOM Path</a:t>
            </a:r>
          </a:p>
          <a:p>
            <a:pPr lvl="1" rtl="0">
              <a:lnSpc>
                <a:spcPct val="115000"/>
              </a:lnSpc>
              <a:spcBef>
                <a:spcPts val="0"/>
              </a:spcBef>
              <a:buClr>
                <a:srgbClr val="3B3A3C"/>
              </a:buClr>
              <a:buSzPct val="100000"/>
              <a:buFont typeface="Arial"/>
            </a:pPr>
            <a:r>
              <a:rPr lang="en" sz="1300" dirty="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將頁面起始位址和下一頁連結的DOM Path 傳入後端處理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300" dirty="0">
              <a:solidFill>
                <a:srgbClr val="3B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rgbClr val="3B3A3C"/>
              </a:buClr>
              <a:buSzPct val="100000"/>
              <a:buFont typeface="Arial"/>
            </a:pPr>
            <a:r>
              <a:rPr lang="en" sz="1300" dirty="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Server-Side</a:t>
            </a:r>
          </a:p>
          <a:p>
            <a:pPr lvl="1" rtl="0">
              <a:lnSpc>
                <a:spcPct val="115000"/>
              </a:lnSpc>
              <a:spcBef>
                <a:spcPts val="0"/>
              </a:spcBef>
              <a:buClr>
                <a:srgbClr val="3B3A3C"/>
              </a:buClr>
              <a:buSzPct val="100000"/>
              <a:buFont typeface="Arial"/>
            </a:pPr>
            <a:r>
              <a:rPr lang="en" sz="1300" dirty="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接收Chrome Extension輸入的資料</a:t>
            </a:r>
          </a:p>
          <a:p>
            <a:pPr lvl="1" rtl="0">
              <a:lnSpc>
                <a:spcPct val="115000"/>
              </a:lnSpc>
              <a:spcBef>
                <a:spcPts val="0"/>
              </a:spcBef>
              <a:buClr>
                <a:srgbClr val="3B3A3C"/>
              </a:buClr>
              <a:buSzPct val="100000"/>
              <a:buFont typeface="Arial"/>
            </a:pPr>
            <a:r>
              <a:rPr lang="en" sz="1300" dirty="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下載</a:t>
            </a:r>
            <a:r>
              <a:rPr lang="en" sz="1300" dirty="0" smtClean="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zh-TW" altLang="en-US" sz="1300" dirty="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碼</a:t>
            </a:r>
            <a:endParaRPr lang="en" sz="1300" dirty="0">
              <a:solidFill>
                <a:srgbClr val="3B3A3C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rtl="0">
              <a:lnSpc>
                <a:spcPct val="115000"/>
              </a:lnSpc>
              <a:spcBef>
                <a:spcPts val="0"/>
              </a:spcBef>
              <a:buClr>
                <a:srgbClr val="3B3A3C"/>
              </a:buClr>
              <a:buSzPct val="100000"/>
              <a:buFont typeface="Arial"/>
            </a:pPr>
            <a:r>
              <a:rPr lang="en" sz="1300" dirty="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傳送HTML碼至中立學長的JAVA API做training</a:t>
            </a:r>
          </a:p>
          <a:p>
            <a:pPr lvl="1" rtl="0">
              <a:lnSpc>
                <a:spcPct val="115000"/>
              </a:lnSpc>
              <a:spcBef>
                <a:spcPts val="0"/>
              </a:spcBef>
              <a:buClr>
                <a:srgbClr val="3B3A3C"/>
              </a:buClr>
              <a:buSzPct val="100000"/>
              <a:buFont typeface="Arial"/>
            </a:pPr>
            <a:r>
              <a:rPr lang="en" sz="1300" dirty="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將Schema存入DB中</a:t>
            </a:r>
          </a:p>
          <a:p>
            <a:pPr lvl="1" rtl="0">
              <a:lnSpc>
                <a:spcPct val="115000"/>
              </a:lnSpc>
              <a:spcBef>
                <a:spcPts val="0"/>
              </a:spcBef>
              <a:buClr>
                <a:srgbClr val="3B3A3C"/>
              </a:buClr>
              <a:buSzPct val="100000"/>
              <a:buFont typeface="Arial"/>
            </a:pPr>
            <a:r>
              <a:rPr lang="en" sz="1300" dirty="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定時利用Schema</a:t>
            </a:r>
            <a:r>
              <a:rPr lang="en" sz="1300" dirty="0" smtClean="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萃取資料並更新資料</a:t>
            </a:r>
            <a:r>
              <a:rPr lang="en-US" altLang="zh-TW" sz="1300" dirty="0" smtClean="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TW" altLang="en-US" sz="1300" dirty="0" smtClean="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如</a:t>
            </a:r>
            <a:r>
              <a:rPr lang="en-US" altLang="zh-TW" sz="1300" dirty="0" smtClean="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zh-TW" altLang="en-US" sz="1300" dirty="0" smtClean="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最新消息</a:t>
            </a:r>
            <a:r>
              <a:rPr lang="en-US" altLang="zh-TW" sz="1300" dirty="0" smtClean="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300" dirty="0" smtClean="0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到資料庫</a:t>
            </a:r>
            <a:endParaRPr lang="en" sz="1300" dirty="0">
              <a:solidFill>
                <a:srgbClr val="3B3A3C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300" dirty="0">
              <a:solidFill>
                <a:srgbClr val="3B3A3C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300" dirty="0">
              <a:solidFill>
                <a:srgbClr val="3B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300" dirty="0">
              <a:solidFill>
                <a:srgbClr val="3B3A3C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300" dirty="0">
              <a:solidFill>
                <a:srgbClr val="3B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3B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807450" y="1937675"/>
            <a:ext cx="1425300" cy="808499"/>
          </a:xfrm>
          <a:prstGeom prst="roundRect">
            <a:avLst>
              <a:gd name="adj" fmla="val 16667"/>
            </a:avLst>
          </a:prstGeom>
          <a:solidFill>
            <a:srgbClr val="0DB7C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Web製作介面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55076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25000"/>
              <a:buFont typeface="Dosis"/>
              <a:buNone/>
            </a:pPr>
            <a:r>
              <a:rPr lang="en" sz="28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選取資料表樣板-系統架構</a:t>
            </a:r>
          </a:p>
        </p:txBody>
      </p:sp>
      <p:sp>
        <p:nvSpPr>
          <p:cNvPr id="78" name="Shape 78"/>
          <p:cNvSpPr/>
          <p:nvPr/>
        </p:nvSpPr>
        <p:spPr>
          <a:xfrm>
            <a:off x="2427525" y="2184700"/>
            <a:ext cx="540350" cy="30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6300192" y="1937675"/>
            <a:ext cx="1125899" cy="808499"/>
          </a:xfrm>
          <a:prstGeom prst="roundRect">
            <a:avLst>
              <a:gd name="adj" fmla="val 16667"/>
            </a:avLst>
          </a:prstGeom>
          <a:solidFill>
            <a:srgbClr val="0DB7C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中立學長Java API</a:t>
            </a:r>
          </a:p>
        </p:txBody>
      </p:sp>
      <p:sp>
        <p:nvSpPr>
          <p:cNvPr id="80" name="Shape 80"/>
          <p:cNvSpPr/>
          <p:nvPr/>
        </p:nvSpPr>
        <p:spPr>
          <a:xfrm>
            <a:off x="5440146" y="2167600"/>
            <a:ext cx="667190" cy="30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5417896" y="3139574"/>
            <a:ext cx="1362300" cy="808499"/>
          </a:xfrm>
          <a:prstGeom prst="roundRect">
            <a:avLst>
              <a:gd name="adj" fmla="val 16667"/>
            </a:avLst>
          </a:prstGeom>
          <a:solidFill>
            <a:srgbClr val="0DB7C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顯示於資料表樣板的畫面中</a:t>
            </a:r>
          </a:p>
        </p:txBody>
      </p:sp>
      <p:sp>
        <p:nvSpPr>
          <p:cNvPr id="82" name="Shape 82"/>
          <p:cNvSpPr/>
          <p:nvPr/>
        </p:nvSpPr>
        <p:spPr>
          <a:xfrm rot="2575991">
            <a:off x="7454234" y="2743769"/>
            <a:ext cx="362999" cy="3043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7380310" y="3131809"/>
            <a:ext cx="1656185" cy="808499"/>
          </a:xfrm>
          <a:prstGeom prst="roundRect">
            <a:avLst>
              <a:gd name="adj" fmla="val 16667"/>
            </a:avLst>
          </a:prstGeom>
          <a:solidFill>
            <a:srgbClr val="0DB7C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拋出</a:t>
            </a:r>
            <a:r>
              <a:rPr lang="en-US" altLang="zh-TW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Schema</a:t>
            </a:r>
            <a:r>
              <a:rPr lang="en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資料</a:t>
            </a:r>
            <a:r>
              <a:rPr lang="zh-TW" altLang="en-US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和萃取後的資料</a:t>
            </a:r>
            <a:r>
              <a:rPr lang="en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寫入到資料庫中</a:t>
            </a:r>
            <a:endParaRPr lang="en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776925" y="1299875"/>
            <a:ext cx="1672800" cy="63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前端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 + Redux</a:t>
            </a:r>
          </a:p>
        </p:txBody>
      </p:sp>
      <p:sp>
        <p:nvSpPr>
          <p:cNvPr id="85" name="Shape 85"/>
          <p:cNvSpPr/>
          <p:nvPr/>
        </p:nvSpPr>
        <p:spPr>
          <a:xfrm rot="10800000">
            <a:off x="6867345" y="3383872"/>
            <a:ext cx="425029" cy="30437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2232750" y="1618775"/>
            <a:ext cx="108234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選取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資料表樣板</a:t>
            </a:r>
          </a:p>
        </p:txBody>
      </p:sp>
      <p:sp>
        <p:nvSpPr>
          <p:cNvPr id="87" name="Shape 87"/>
          <p:cNvSpPr/>
          <p:nvPr/>
        </p:nvSpPr>
        <p:spPr>
          <a:xfrm rot="10800000">
            <a:off x="4928529" y="3408811"/>
            <a:ext cx="425029" cy="30437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3635896" y="3156749"/>
            <a:ext cx="1180317" cy="808499"/>
          </a:xfrm>
          <a:prstGeom prst="roundRect">
            <a:avLst>
              <a:gd name="adj" fmla="val 16667"/>
            </a:avLst>
          </a:prstGeom>
          <a:solidFill>
            <a:srgbClr val="0DB7C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製作者資料欄位選取</a:t>
            </a:r>
          </a:p>
        </p:txBody>
      </p:sp>
      <p:sp>
        <p:nvSpPr>
          <p:cNvPr id="89" name="Shape 89"/>
          <p:cNvSpPr/>
          <p:nvPr/>
        </p:nvSpPr>
        <p:spPr>
          <a:xfrm>
            <a:off x="3315098" y="1937675"/>
            <a:ext cx="1976982" cy="808499"/>
          </a:xfrm>
          <a:prstGeom prst="roundRect">
            <a:avLst>
              <a:gd name="adj" fmla="val 16667"/>
            </a:avLst>
          </a:prstGeom>
          <a:solidFill>
            <a:srgbClr val="0DB7C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製作者開啟新視窗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利用Chrome extension擷取網址列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5232567" y="1491630"/>
            <a:ext cx="1082349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altLang="en-US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傳入到後端再傳遞</a:t>
            </a:r>
            <a:endParaRPr lang="en-US" altLang="zh-TW" sz="14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網址列</a:t>
            </a:r>
            <a:endParaRPr lang="en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7524328" y="1203598"/>
            <a:ext cx="1512167" cy="10801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9999" y="22500"/>
                </a:moveTo>
                <a:lnTo>
                  <a:pt x="-54141" y="82089"/>
                </a:lnTo>
              </a:path>
            </a:pathLst>
          </a:custGeom>
          <a:solidFill>
            <a:srgbClr val="FFFFCC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endParaRPr lang="en" sz="1400" b="0" i="0" u="none" strike="noStrike" cap="none" dirty="0" smtClean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endParaRPr lang="en"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endParaRPr lang="en" sz="1400" b="0" i="0" u="none" strike="noStrike" cap="none" dirty="0" smtClean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endParaRPr lang="en"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endParaRPr lang="en" sz="1400" b="0" i="0" u="none" strike="noStrike" cap="none" dirty="0" smtClean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" sz="1400" b="0" i="0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1.Trainning </a:t>
            </a:r>
            <a:r>
              <a:rPr lang="en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(待開發)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2.Testing API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(已存在)</a:t>
            </a:r>
          </a:p>
        </p:txBody>
      </p:sp>
      <p:sp>
        <p:nvSpPr>
          <p:cNvPr id="92" name="Shape 92"/>
          <p:cNvSpPr/>
          <p:nvPr/>
        </p:nvSpPr>
        <p:spPr>
          <a:xfrm>
            <a:off x="1259632" y="3191844"/>
            <a:ext cx="1800199" cy="808499"/>
          </a:xfrm>
          <a:prstGeom prst="roundRect">
            <a:avLst>
              <a:gd name="adj" fmla="val 16667"/>
            </a:avLst>
          </a:prstGeom>
          <a:solidFill>
            <a:srgbClr val="0DB7C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將使用者選取好的</a:t>
            </a:r>
            <a:r>
              <a:rPr lang="zh-TW" altLang="en-US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資料欄位</a:t>
            </a:r>
            <a:r>
              <a:rPr lang="en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和填入的資料存入資料庫中</a:t>
            </a:r>
            <a:endParaRPr lang="en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1332371" y="2825131"/>
            <a:ext cx="1224135" cy="324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後端Node.js</a:t>
            </a:r>
          </a:p>
        </p:txBody>
      </p:sp>
      <p:sp>
        <p:nvSpPr>
          <p:cNvPr id="94" name="Shape 94"/>
          <p:cNvSpPr/>
          <p:nvPr/>
        </p:nvSpPr>
        <p:spPr>
          <a:xfrm rot="10800000">
            <a:off x="3117044" y="3408811"/>
            <a:ext cx="425029" cy="30437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 rot="2555604">
            <a:off x="1687769" y="4148078"/>
            <a:ext cx="425029" cy="30437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2267743" y="4227933"/>
            <a:ext cx="1180317" cy="808499"/>
          </a:xfrm>
          <a:prstGeom prst="roundRect">
            <a:avLst>
              <a:gd name="adj" fmla="val 16667"/>
            </a:avLst>
          </a:prstGeom>
          <a:solidFill>
            <a:srgbClr val="0DB7C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完成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807450" y="1937675"/>
            <a:ext cx="1425300" cy="808499"/>
          </a:xfrm>
          <a:prstGeom prst="roundRect">
            <a:avLst>
              <a:gd name="adj" fmla="val 16667"/>
            </a:avLst>
          </a:prstGeom>
          <a:solidFill>
            <a:srgbClr val="0DB7C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Web製作介面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55076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25000"/>
              <a:buFont typeface="Dosis"/>
              <a:buNone/>
            </a:pPr>
            <a:r>
              <a:rPr lang="en" sz="28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選取其它樣板- 系統架構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776925" y="1299875"/>
            <a:ext cx="1672800" cy="63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前端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 + Redux</a:t>
            </a:r>
          </a:p>
        </p:txBody>
      </p:sp>
      <p:sp>
        <p:nvSpPr>
          <p:cNvPr id="105" name="Shape 105"/>
          <p:cNvSpPr/>
          <p:nvPr/>
        </p:nvSpPr>
        <p:spPr>
          <a:xfrm>
            <a:off x="2313198" y="2162822"/>
            <a:ext cx="458601" cy="30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877219" y="1937675"/>
            <a:ext cx="1080120" cy="808499"/>
          </a:xfrm>
          <a:prstGeom prst="roundRect">
            <a:avLst>
              <a:gd name="adj" fmla="val 16667"/>
            </a:avLst>
          </a:prstGeom>
          <a:solidFill>
            <a:srgbClr val="0DB7C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由製作者填入</a:t>
            </a:r>
          </a:p>
        </p:txBody>
      </p:sp>
      <p:sp>
        <p:nvSpPr>
          <p:cNvPr id="107" name="Shape 107"/>
          <p:cNvSpPr/>
          <p:nvPr/>
        </p:nvSpPr>
        <p:spPr>
          <a:xfrm>
            <a:off x="7236296" y="1907543"/>
            <a:ext cx="1036302" cy="808499"/>
          </a:xfrm>
          <a:prstGeom prst="roundRect">
            <a:avLst>
              <a:gd name="adj" fmla="val 16667"/>
            </a:avLst>
          </a:prstGeom>
          <a:solidFill>
            <a:srgbClr val="0DB7C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完成</a:t>
            </a:r>
          </a:p>
        </p:txBody>
      </p:sp>
      <p:sp>
        <p:nvSpPr>
          <p:cNvPr id="108" name="Shape 108"/>
          <p:cNvSpPr/>
          <p:nvPr/>
        </p:nvSpPr>
        <p:spPr>
          <a:xfrm>
            <a:off x="4067944" y="2189825"/>
            <a:ext cx="458601" cy="30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4644007" y="1937675"/>
            <a:ext cx="1800199" cy="808499"/>
          </a:xfrm>
          <a:prstGeom prst="roundRect">
            <a:avLst>
              <a:gd name="adj" fmla="val 16667"/>
            </a:avLst>
          </a:prstGeom>
          <a:solidFill>
            <a:srgbClr val="0DB7C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將使用者選取好的樣板和填入的資料存入資料庫中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4716016" y="1317050"/>
            <a:ext cx="836400" cy="63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後端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Node.js</a:t>
            </a:r>
          </a:p>
        </p:txBody>
      </p:sp>
      <p:sp>
        <p:nvSpPr>
          <p:cNvPr id="111" name="Shape 111"/>
          <p:cNvSpPr/>
          <p:nvPr/>
        </p:nvSpPr>
        <p:spPr>
          <a:xfrm>
            <a:off x="6588224" y="2159693"/>
            <a:ext cx="458601" cy="30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807450" y="1937675"/>
            <a:ext cx="1425300" cy="808499"/>
          </a:xfrm>
          <a:prstGeom prst="roundRect">
            <a:avLst>
              <a:gd name="adj" fmla="val 16667"/>
            </a:avLst>
          </a:prstGeom>
          <a:solidFill>
            <a:srgbClr val="0DB7C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選擇樣板類型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55076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25000"/>
              <a:buFont typeface="Dosis"/>
              <a:buNone/>
            </a:pPr>
            <a:r>
              <a:rPr lang="en" sz="28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建立網站頁面 - 簡易流程圖</a:t>
            </a:r>
          </a:p>
        </p:txBody>
      </p:sp>
      <p:sp>
        <p:nvSpPr>
          <p:cNvPr id="119" name="Shape 119"/>
          <p:cNvSpPr/>
          <p:nvPr/>
        </p:nvSpPr>
        <p:spPr>
          <a:xfrm>
            <a:off x="2449725" y="2189825"/>
            <a:ext cx="425099" cy="30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3091700" y="1937675"/>
            <a:ext cx="1742099" cy="808499"/>
          </a:xfrm>
          <a:prstGeom prst="roundRect">
            <a:avLst>
              <a:gd name="adj" fmla="val 16667"/>
            </a:avLst>
          </a:prstGeom>
          <a:solidFill>
            <a:srgbClr val="0DB7C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選擇樣板佈景主題</a:t>
            </a:r>
          </a:p>
        </p:txBody>
      </p:sp>
      <p:sp>
        <p:nvSpPr>
          <p:cNvPr id="121" name="Shape 121"/>
          <p:cNvSpPr/>
          <p:nvPr/>
        </p:nvSpPr>
        <p:spPr>
          <a:xfrm>
            <a:off x="5580600" y="1938900"/>
            <a:ext cx="1742099" cy="808499"/>
          </a:xfrm>
          <a:prstGeom prst="roundRect">
            <a:avLst>
              <a:gd name="adj" fmla="val 16667"/>
            </a:avLst>
          </a:prstGeom>
          <a:solidFill>
            <a:srgbClr val="0DB7C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樣板主題詳細設定</a:t>
            </a:r>
          </a:p>
        </p:txBody>
      </p:sp>
      <p:sp>
        <p:nvSpPr>
          <p:cNvPr id="122" name="Shape 122"/>
          <p:cNvSpPr/>
          <p:nvPr/>
        </p:nvSpPr>
        <p:spPr>
          <a:xfrm>
            <a:off x="4994650" y="2189825"/>
            <a:ext cx="425099" cy="30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5739000" y="3608475"/>
            <a:ext cx="1362300" cy="808499"/>
          </a:xfrm>
          <a:prstGeom prst="roundRect">
            <a:avLst>
              <a:gd name="adj" fmla="val 16667"/>
            </a:avLst>
          </a:prstGeom>
          <a:solidFill>
            <a:srgbClr val="0DB7C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建立資料來源</a:t>
            </a:r>
          </a:p>
        </p:txBody>
      </p:sp>
      <p:sp>
        <p:nvSpPr>
          <p:cNvPr id="124" name="Shape 124"/>
          <p:cNvSpPr/>
          <p:nvPr/>
        </p:nvSpPr>
        <p:spPr>
          <a:xfrm>
            <a:off x="7431200" y="2242200"/>
            <a:ext cx="425099" cy="30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8029250" y="1976900"/>
            <a:ext cx="825000" cy="808499"/>
          </a:xfrm>
          <a:prstGeom prst="roundRect">
            <a:avLst>
              <a:gd name="adj" fmla="val 16667"/>
            </a:avLst>
          </a:prstGeom>
          <a:solidFill>
            <a:srgbClr val="0DB7C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完成</a:t>
            </a:r>
          </a:p>
        </p:txBody>
      </p:sp>
      <p:sp>
        <p:nvSpPr>
          <p:cNvPr id="126" name="Shape 126"/>
          <p:cNvSpPr/>
          <p:nvPr/>
        </p:nvSpPr>
        <p:spPr>
          <a:xfrm>
            <a:off x="6167700" y="2946350"/>
            <a:ext cx="183299" cy="50849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459475" y="2929675"/>
            <a:ext cx="183299" cy="550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55076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25000"/>
              <a:buFont typeface="Dosis"/>
              <a:buNone/>
            </a:pPr>
            <a:r>
              <a:rPr lang="en" sz="28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建立網站頁面 - 選擇樣板類型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Shape 134" descr="螢幕快照 2016-08-15 上午10.52.04.png"/>
          <p:cNvPicPr preferRelativeResize="0"/>
          <p:nvPr/>
        </p:nvPicPr>
        <p:blipFill rotWithShape="1">
          <a:blip r:embed="rId3">
            <a:alphaModFix/>
          </a:blip>
          <a:srcRect l="5476" t="4239" r="10141" b="20047"/>
          <a:stretch/>
        </p:blipFill>
        <p:spPr>
          <a:xfrm>
            <a:off x="2942699" y="1580349"/>
            <a:ext cx="6127173" cy="30344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925325" y="1725625"/>
            <a:ext cx="1742399" cy="311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593325" y="1410375"/>
            <a:ext cx="2307600" cy="387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Char char="▹"/>
            </a:pPr>
            <a:r>
              <a:rPr lang="en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選擇樣板類型，目前初步規劃五大類</a:t>
            </a:r>
          </a:p>
          <a:p>
            <a:pPr marL="914400" marR="0" lvl="1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Char char="▸"/>
            </a:pPr>
            <a:r>
              <a:rPr lang="en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首頁</a:t>
            </a:r>
          </a:p>
          <a:p>
            <a:pPr marL="914400" marR="0" lvl="1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Char char="▸"/>
            </a:pPr>
            <a:r>
              <a:rPr lang="en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資料表</a:t>
            </a:r>
          </a:p>
          <a:p>
            <a:pPr marL="914400" marR="0" lvl="1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Char char="▸"/>
            </a:pPr>
            <a:r>
              <a:rPr lang="en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連結列表</a:t>
            </a:r>
          </a:p>
          <a:p>
            <a:pPr marL="914400" marR="0" lvl="1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Char char="▸"/>
            </a:pPr>
            <a:r>
              <a:rPr lang="en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交通資訊</a:t>
            </a:r>
          </a:p>
          <a:p>
            <a:pPr marL="914400" marR="0" lvl="1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Char char="▸"/>
            </a:pPr>
            <a:r>
              <a:rPr lang="en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行事曆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Shape 142" descr="螢幕快照 2016-08-15 上午10.52.27.png"/>
          <p:cNvPicPr preferRelativeResize="0"/>
          <p:nvPr/>
        </p:nvPicPr>
        <p:blipFill rotWithShape="1">
          <a:blip r:embed="rId3">
            <a:alphaModFix/>
          </a:blip>
          <a:srcRect l="6105" t="4844" r="11262" b="22632"/>
          <a:stretch/>
        </p:blipFill>
        <p:spPr>
          <a:xfrm>
            <a:off x="3051074" y="1543500"/>
            <a:ext cx="5985474" cy="29343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57578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25000"/>
              <a:buFont typeface="Dosis"/>
              <a:buNone/>
            </a:pPr>
            <a:r>
              <a:rPr lang="en" sz="28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建立網站頁面 - 選擇樣板佈景主題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593325" y="1410375"/>
            <a:ext cx="2307600" cy="387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Char char="▹"/>
            </a:pPr>
            <a:r>
              <a:rPr lang="en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選擇樣板主題，不同主題可能提供不同的額外功能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Shape 150" descr="螢幕快照 2016-08-15 上午10.53.24.png"/>
          <p:cNvPicPr preferRelativeResize="0"/>
          <p:nvPr/>
        </p:nvPicPr>
        <p:blipFill rotWithShape="1">
          <a:blip r:embed="rId3">
            <a:alphaModFix/>
          </a:blip>
          <a:srcRect l="4162" r="3097"/>
          <a:stretch/>
        </p:blipFill>
        <p:spPr>
          <a:xfrm>
            <a:off x="3501248" y="1327550"/>
            <a:ext cx="5460275" cy="3724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55076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25000"/>
              <a:buFont typeface="Dosis"/>
              <a:buNone/>
            </a:pPr>
            <a:r>
              <a:rPr lang="en" sz="28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建立網站頁面 - 首頁頁面主題設定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593325" y="1410375"/>
            <a:ext cx="3216300" cy="387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Char char="▹"/>
            </a:pPr>
            <a:r>
              <a:rPr lang="en" sz="1400" b="0" i="0" u="none" strike="noStrike" cap="none" dirty="0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首頁主題 </a:t>
            </a:r>
          </a:p>
          <a:p>
            <a:pPr marL="914400" marR="0" lvl="1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Char char="▸"/>
            </a:pPr>
            <a:r>
              <a:rPr lang="en" sz="1400" b="0" i="0" u="none" strike="noStrike" cap="none" dirty="0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輪播圖片</a:t>
            </a:r>
          </a:p>
          <a:p>
            <a:pPr marL="1371600" marR="0" lvl="2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Char char="⬩"/>
            </a:pPr>
            <a:r>
              <a:rPr lang="en" sz="1400" b="0" i="0" u="none" strike="noStrike" cap="none" dirty="0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可選</a:t>
            </a:r>
          </a:p>
          <a:p>
            <a:pPr marL="914400" marR="0" lvl="1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Char char="▸"/>
            </a:pPr>
            <a:r>
              <a:rPr lang="en" sz="1400" b="0" i="0" u="none" strike="noStrike" cap="none" dirty="0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功能鈕連結</a:t>
            </a:r>
          </a:p>
          <a:p>
            <a:pPr marL="1371600" marR="0" lvl="2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Char char="⬩"/>
            </a:pPr>
            <a:r>
              <a:rPr lang="en" sz="1400" b="0" i="0" u="none" strike="noStrike" cap="none" dirty="0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功能文字</a:t>
            </a:r>
          </a:p>
          <a:p>
            <a:pPr marL="1371600" marR="0" lvl="2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Char char="⬩"/>
            </a:pPr>
            <a:r>
              <a:rPr lang="en" sz="1400" b="0" i="0" u="none" strike="noStrike" cap="none" dirty="0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連結目的</a:t>
            </a:r>
          </a:p>
          <a:p>
            <a:pPr marL="1828800" marR="0" lvl="3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Char char="⬞"/>
            </a:pPr>
            <a:r>
              <a:rPr lang="en" sz="1400" b="0" i="0" u="none" strike="noStrike" cap="none" dirty="0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內部頁面</a:t>
            </a:r>
          </a:p>
          <a:p>
            <a:pPr marL="1828800" marR="0" lvl="3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Char char="⬞"/>
            </a:pPr>
            <a:r>
              <a:rPr lang="en" sz="1400" b="0" i="0" u="none" strike="noStrike" cap="none" dirty="0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外部連結</a:t>
            </a:r>
          </a:p>
          <a:p>
            <a:pPr marL="1371600" marR="0" lvl="2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Char char="⬩"/>
            </a:pPr>
            <a:r>
              <a:rPr lang="en" sz="1400" b="0" i="0" u="none" strike="noStrike" cap="none" dirty="0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圖示選擇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58829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25000"/>
              <a:buFont typeface="Dosis"/>
              <a:buNone/>
            </a:pPr>
            <a:r>
              <a:rPr lang="en" sz="28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建立網站頁面 - 資料表頁面主題設定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593325" y="1410375"/>
            <a:ext cx="2307600" cy="387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Char char="▹"/>
            </a:pPr>
            <a:r>
              <a:rPr lang="en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頁面名稱</a:t>
            </a:r>
          </a:p>
          <a:p>
            <a:pPr marL="457200" marR="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Char char="▹"/>
            </a:pPr>
            <a:r>
              <a:rPr lang="en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資料來源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9791" y="1203598"/>
            <a:ext cx="5800725" cy="380047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2987824" y="1923677"/>
            <a:ext cx="954106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建立資料來源</a:t>
            </a:r>
          </a:p>
        </p:txBody>
      </p:sp>
      <p:sp>
        <p:nvSpPr>
          <p:cNvPr id="162" name="Shape 162"/>
          <p:cNvSpPr/>
          <p:nvPr/>
        </p:nvSpPr>
        <p:spPr>
          <a:xfrm>
            <a:off x="3941930" y="1963927"/>
            <a:ext cx="630069" cy="174212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4060975" y="1923675"/>
            <a:ext cx="510900" cy="230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建立</a:t>
            </a:r>
          </a:p>
        </p:txBody>
      </p:sp>
      <p:cxnSp>
        <p:nvCxnSpPr>
          <p:cNvPr id="164" name="Shape 164"/>
          <p:cNvCxnSpPr/>
          <p:nvPr/>
        </p:nvCxnSpPr>
        <p:spPr>
          <a:xfrm flipH="1">
            <a:off x="4644007" y="1779661"/>
            <a:ext cx="432047" cy="271372"/>
          </a:xfrm>
          <a:prstGeom prst="straightConnector1">
            <a:avLst/>
          </a:prstGeom>
          <a:noFill/>
          <a:ln w="9525" cap="flat" cmpd="sng">
            <a:solidFill>
              <a:srgbClr val="347EB8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65" name="Shape 165"/>
          <p:cNvSpPr txBox="1"/>
          <p:nvPr/>
        </p:nvSpPr>
        <p:spPr>
          <a:xfrm>
            <a:off x="5078710" y="1481757"/>
            <a:ext cx="1620957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按下後跳出新視窗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58829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25000"/>
              <a:buFont typeface="Dosis"/>
              <a:buNone/>
            </a:pPr>
            <a:r>
              <a:rPr lang="en" sz="28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建立網站頁面 - 資料表頁面主題設定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593325" y="1410375"/>
            <a:ext cx="2307600" cy="387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Char char="▹"/>
            </a:pPr>
            <a:r>
              <a:rPr lang="en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新視窗</a:t>
            </a:r>
          </a:p>
        </p:txBody>
      </p:sp>
      <p:sp>
        <p:nvSpPr>
          <p:cNvPr id="173" name="Shape 173"/>
          <p:cNvSpPr/>
          <p:nvPr/>
        </p:nvSpPr>
        <p:spPr>
          <a:xfrm>
            <a:off x="1547663" y="1923677"/>
            <a:ext cx="6264696" cy="2952328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Shape 174"/>
          <p:cNvCxnSpPr/>
          <p:nvPr/>
        </p:nvCxnSpPr>
        <p:spPr>
          <a:xfrm>
            <a:off x="1547663" y="2219768"/>
            <a:ext cx="626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5696" y="2432916"/>
            <a:ext cx="5777581" cy="23120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/>
          <p:nvPr/>
        </p:nvSpPr>
        <p:spPr>
          <a:xfrm>
            <a:off x="1547663" y="2219768"/>
            <a:ext cx="2808300" cy="432000"/>
          </a:xfrm>
          <a:prstGeom prst="rect">
            <a:avLst/>
          </a:prstGeom>
          <a:solidFill>
            <a:srgbClr val="FFFFCC"/>
          </a:solidFill>
          <a:ln w="254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請連結到最新消息頁面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547675" y="1847475"/>
            <a:ext cx="7964100" cy="4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http://www.google.com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352</Words>
  <Application>Microsoft Office PowerPoint</Application>
  <PresentationFormat>如螢幕大小 (16:9)</PresentationFormat>
  <Paragraphs>204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Arial</vt:lpstr>
      <vt:lpstr>新細明體</vt:lpstr>
      <vt:lpstr>Dosis</vt:lpstr>
      <vt:lpstr>Source Sans Pro</vt:lpstr>
      <vt:lpstr>Cerimon template</vt:lpstr>
      <vt:lpstr>Data Extraction UI Prototype</vt:lpstr>
      <vt:lpstr>選取資料表樣板-系統架構</vt:lpstr>
      <vt:lpstr>選取其它樣板- 系統架構</vt:lpstr>
      <vt:lpstr>建立網站頁面 - 簡易流程圖</vt:lpstr>
      <vt:lpstr>建立網站頁面 - 選擇樣板類型</vt:lpstr>
      <vt:lpstr>建立網站頁面 - 選擇樣板佈景主題</vt:lpstr>
      <vt:lpstr>建立網站頁面 - 首頁頁面主題設定</vt:lpstr>
      <vt:lpstr>建立網站頁面 - 資料表頁面主題設定</vt:lpstr>
      <vt:lpstr>建立網站頁面 - 資料表頁面主題設定</vt:lpstr>
      <vt:lpstr>建立網站頁面 - 資料表頁面主題設定</vt:lpstr>
      <vt:lpstr>建立網站頁面 - 資料表頁面主題設定</vt:lpstr>
      <vt:lpstr>建立網站頁面 – 項目列表頁面主題設定</vt:lpstr>
      <vt:lpstr>建立網站頁面 - 交通資訊頁面主題設定</vt:lpstr>
      <vt:lpstr>建立網站頁面 - 行事曆頁面主題設定</vt:lpstr>
      <vt:lpstr>Mobile Web Creator </vt:lpstr>
      <vt:lpstr>Mobile Web Creator </vt:lpstr>
      <vt:lpstr>Mobile Web Creator </vt:lpstr>
      <vt:lpstr>Data Extraction Creator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Extraction UI Prototype</dc:title>
  <dc:creator>user</dc:creator>
  <cp:lastModifiedBy>user</cp:lastModifiedBy>
  <cp:revision>8</cp:revision>
  <dcterms:modified xsi:type="dcterms:W3CDTF">2016-12-09T05:26:16Z</dcterms:modified>
</cp:coreProperties>
</file>