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9"/>
  </p:notesMasterIdLst>
  <p:sldIdLst>
    <p:sldId id="256" r:id="rId2"/>
    <p:sldId id="279" r:id="rId3"/>
    <p:sldId id="281" r:id="rId4"/>
    <p:sldId id="272" r:id="rId5"/>
    <p:sldId id="280" r:id="rId6"/>
    <p:sldId id="285" r:id="rId7"/>
    <p:sldId id="282" r:id="rId8"/>
    <p:sldId id="283" r:id="rId9"/>
    <p:sldId id="284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4" r:id="rId27"/>
    <p:sldId id="305" r:id="rId2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44"/>
    <a:srgbClr val="008E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84915" autoAdjust="0"/>
  </p:normalViewPr>
  <p:slideViewPr>
    <p:cSldViewPr>
      <p:cViewPr varScale="1">
        <p:scale>
          <a:sx n="65" d="100"/>
          <a:sy n="65" d="100"/>
        </p:scale>
        <p:origin x="-152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81F633-7DEC-4688-B335-0341D468A5FF}" type="doc">
      <dgm:prSet loTypeId="urn:microsoft.com/office/officeart/2005/8/layout/process5" loCatId="process" qsTypeId="urn:microsoft.com/office/officeart/2005/8/quickstyle/simple5" qsCatId="simple" csTypeId="urn:microsoft.com/office/officeart/2005/8/colors/accent1_5" csCatId="accent1" phldr="1"/>
      <dgm:spPr/>
      <dgm:t>
        <a:bodyPr/>
        <a:lstStyle/>
        <a:p>
          <a:endParaRPr lang="zh-TW" altLang="en-US"/>
        </a:p>
      </dgm:t>
    </dgm:pt>
    <dgm:pt modelId="{500AB78F-3B93-4747-824A-90A774FBED3C}">
      <dgm:prSet phldrT="[文字]"/>
      <dgm:spPr/>
      <dgm:t>
        <a:bodyPr/>
        <a:lstStyle/>
        <a:p>
          <a:r>
            <a:rPr lang="zh-TW" altLang="en-US" dirty="0" smtClean="0">
              <a:latin typeface="Adobe 繁黑體 Std B" pitchFamily="34" charset="-120"/>
              <a:ea typeface="Adobe 繁黑體 Std B" pitchFamily="34" charset="-120"/>
            </a:rPr>
            <a:t>客戶端瀏覽器經由 網址</a:t>
          </a:r>
          <a:r>
            <a:rPr lang="en-US" altLang="zh-TW" dirty="0" smtClean="0">
              <a:latin typeface="Adobe 繁黑體 Std B" pitchFamily="34" charset="-120"/>
              <a:ea typeface="Adobe 繁黑體 Std B" pitchFamily="34" charset="-120"/>
            </a:rPr>
            <a:t>(URL)</a:t>
          </a:r>
          <a:r>
            <a:rPr lang="zh-TW" altLang="en-US" dirty="0" smtClean="0">
              <a:latin typeface="Adobe 繁黑體 Std B" pitchFamily="34" charset="-120"/>
              <a:ea typeface="Adobe 繁黑體 Std B" pitchFamily="34" charset="-120"/>
            </a:rPr>
            <a:t>向伺服器發出請求</a:t>
          </a:r>
          <a:endParaRPr lang="zh-TW" altLang="en-US" dirty="0">
            <a:latin typeface="Adobe 繁黑體 Std B" pitchFamily="34" charset="-120"/>
            <a:ea typeface="Adobe 繁黑體 Std B" pitchFamily="34" charset="-120"/>
          </a:endParaRPr>
        </a:p>
      </dgm:t>
    </dgm:pt>
    <dgm:pt modelId="{59A90CEA-620F-4128-95A9-7484EDF25D79}" type="parTrans" cxnId="{A52ADB36-E0AE-4750-979F-2EBD0BA429C3}">
      <dgm:prSet/>
      <dgm:spPr/>
      <dgm:t>
        <a:bodyPr/>
        <a:lstStyle/>
        <a:p>
          <a:endParaRPr lang="zh-TW" altLang="en-US"/>
        </a:p>
      </dgm:t>
    </dgm:pt>
    <dgm:pt modelId="{8CF1C40B-3183-40D1-AB35-9F0BE56D70DD}" type="sibTrans" cxnId="{A52ADB36-E0AE-4750-979F-2EBD0BA429C3}">
      <dgm:prSet/>
      <dgm:spPr/>
      <dgm:t>
        <a:bodyPr/>
        <a:lstStyle/>
        <a:p>
          <a:endParaRPr lang="zh-TW" altLang="en-US">
            <a:latin typeface="Adobe 繁黑體 Std B" pitchFamily="34" charset="-120"/>
            <a:ea typeface="Adobe 繁黑體 Std B" pitchFamily="34" charset="-120"/>
          </a:endParaRPr>
        </a:p>
      </dgm:t>
    </dgm:pt>
    <dgm:pt modelId="{463F3F76-8610-4613-85C2-C78B936CA9AC}">
      <dgm:prSet phldrT="[文字]"/>
      <dgm:spPr/>
      <dgm:t>
        <a:bodyPr/>
        <a:lstStyle/>
        <a:p>
          <a:r>
            <a:rPr lang="zh-TW" altLang="en-US" dirty="0" smtClean="0">
              <a:latin typeface="Adobe 繁黑體 Std B" pitchFamily="34" charset="-120"/>
              <a:ea typeface="Adobe 繁黑體 Std B" pitchFamily="34" charset="-120"/>
            </a:rPr>
            <a:t>伺服器端從</a:t>
          </a:r>
          <a:r>
            <a:rPr lang="en-US" altLang="zh-TW" dirty="0" smtClean="0">
              <a:latin typeface="Adobe 繁黑體 Std B" pitchFamily="34" charset="-120"/>
              <a:ea typeface="Adobe 繁黑體 Std B" pitchFamily="34" charset="-120"/>
            </a:rPr>
            <a:t>URL</a:t>
          </a:r>
          <a:r>
            <a:rPr lang="zh-TW" altLang="en-US" dirty="0" smtClean="0">
              <a:latin typeface="Adobe 繁黑體 Std B" pitchFamily="34" charset="-120"/>
              <a:ea typeface="Adobe 繁黑體 Std B" pitchFamily="34" charset="-120"/>
            </a:rPr>
            <a:t>分析並找到對應的程式碼檔案</a:t>
          </a:r>
          <a:r>
            <a:rPr lang="en-US" altLang="zh-TW" dirty="0" smtClean="0">
              <a:latin typeface="Adobe 繁黑體 Std B" pitchFamily="34" charset="-120"/>
              <a:ea typeface="Adobe 繁黑體 Std B" pitchFamily="34" charset="-120"/>
            </a:rPr>
            <a:t>(</a:t>
          </a:r>
          <a:r>
            <a:rPr lang="zh-TW" altLang="en-US" dirty="0" smtClean="0">
              <a:latin typeface="Adobe 繁黑體 Std B" pitchFamily="34" charset="-120"/>
              <a:ea typeface="Adobe 繁黑體 Std B" pitchFamily="34" charset="-120"/>
            </a:rPr>
            <a:t>例如</a:t>
          </a:r>
          <a:r>
            <a:rPr lang="en-US" altLang="zh-TW" dirty="0" smtClean="0">
              <a:latin typeface="Adobe 繁黑體 Std B" pitchFamily="34" charset="-120"/>
              <a:ea typeface="Adobe 繁黑體 Std B" pitchFamily="34" charset="-120"/>
            </a:rPr>
            <a:t>.</a:t>
          </a:r>
          <a:r>
            <a:rPr lang="en-US" altLang="zh-TW" dirty="0" err="1" smtClean="0">
              <a:latin typeface="Adobe 繁黑體 Std B" pitchFamily="34" charset="-120"/>
              <a:ea typeface="Adobe 繁黑體 Std B" pitchFamily="34" charset="-120"/>
            </a:rPr>
            <a:t>php</a:t>
          </a:r>
          <a:r>
            <a:rPr lang="en-US" altLang="zh-TW" dirty="0" smtClean="0">
              <a:latin typeface="Adobe 繁黑體 Std B" pitchFamily="34" charset="-120"/>
              <a:ea typeface="Adobe 繁黑體 Std B" pitchFamily="34" charset="-120"/>
            </a:rPr>
            <a:t>)</a:t>
          </a:r>
          <a:endParaRPr lang="zh-TW" altLang="en-US" dirty="0">
            <a:latin typeface="Adobe 繁黑體 Std B" pitchFamily="34" charset="-120"/>
            <a:ea typeface="Adobe 繁黑體 Std B" pitchFamily="34" charset="-120"/>
          </a:endParaRPr>
        </a:p>
      </dgm:t>
    </dgm:pt>
    <dgm:pt modelId="{CAAE03A5-9B55-4E91-BE59-0368EC32E2DD}" type="parTrans" cxnId="{D44EF44B-BB60-4102-ADC2-F03F671BF591}">
      <dgm:prSet/>
      <dgm:spPr/>
      <dgm:t>
        <a:bodyPr/>
        <a:lstStyle/>
        <a:p>
          <a:endParaRPr lang="zh-TW" altLang="en-US"/>
        </a:p>
      </dgm:t>
    </dgm:pt>
    <dgm:pt modelId="{3483BA93-705A-4E7A-B4AA-DC06FFAC07E5}" type="sibTrans" cxnId="{D44EF44B-BB60-4102-ADC2-F03F671BF591}">
      <dgm:prSet/>
      <dgm:spPr/>
      <dgm:t>
        <a:bodyPr/>
        <a:lstStyle/>
        <a:p>
          <a:endParaRPr lang="zh-TW" altLang="en-US">
            <a:latin typeface="Adobe 繁黑體 Std B" pitchFamily="34" charset="-120"/>
            <a:ea typeface="Adobe 繁黑體 Std B" pitchFamily="34" charset="-120"/>
          </a:endParaRPr>
        </a:p>
      </dgm:t>
    </dgm:pt>
    <dgm:pt modelId="{988C0DC6-F99F-4DE9-9FDC-477D79CCBD1B}">
      <dgm:prSet phldrT="[文字]"/>
      <dgm:spPr/>
      <dgm:t>
        <a:bodyPr/>
        <a:lstStyle/>
        <a:p>
          <a:r>
            <a:rPr lang="zh-TW" altLang="en-US" dirty="0" smtClean="0">
              <a:latin typeface="Adobe 繁黑體 Std B" pitchFamily="34" charset="-120"/>
              <a:ea typeface="Adobe 繁黑體 Std B" pitchFamily="34" charset="-120"/>
            </a:rPr>
            <a:t>將程式碼經由後端語言解釋器來運算並渲染出結果之</a:t>
          </a:r>
          <a:r>
            <a:rPr lang="en-US" altLang="zh-TW" dirty="0" smtClean="0">
              <a:latin typeface="Adobe 繁黑體 Std B" pitchFamily="34" charset="-120"/>
              <a:ea typeface="Adobe 繁黑體 Std B" pitchFamily="34" charset="-120"/>
            </a:rPr>
            <a:t>HTML</a:t>
          </a:r>
          <a:endParaRPr lang="zh-TW" altLang="en-US" dirty="0">
            <a:latin typeface="Adobe 繁黑體 Std B" pitchFamily="34" charset="-120"/>
            <a:ea typeface="Adobe 繁黑體 Std B" pitchFamily="34" charset="-120"/>
          </a:endParaRPr>
        </a:p>
      </dgm:t>
    </dgm:pt>
    <dgm:pt modelId="{C8B21628-8F5A-4773-B230-04C4DC32456E}" type="parTrans" cxnId="{E84F36CA-4A3E-4263-9AE4-ABBE7EB15F98}">
      <dgm:prSet/>
      <dgm:spPr/>
      <dgm:t>
        <a:bodyPr/>
        <a:lstStyle/>
        <a:p>
          <a:endParaRPr lang="zh-TW" altLang="en-US"/>
        </a:p>
      </dgm:t>
    </dgm:pt>
    <dgm:pt modelId="{E4E0B35A-4FFB-4C34-9E1A-2F674E81BFCF}" type="sibTrans" cxnId="{E84F36CA-4A3E-4263-9AE4-ABBE7EB15F98}">
      <dgm:prSet/>
      <dgm:spPr/>
      <dgm:t>
        <a:bodyPr/>
        <a:lstStyle/>
        <a:p>
          <a:endParaRPr lang="zh-TW" altLang="en-US">
            <a:latin typeface="Adobe 繁黑體 Std B" pitchFamily="34" charset="-120"/>
            <a:ea typeface="Adobe 繁黑體 Std B" pitchFamily="34" charset="-120"/>
          </a:endParaRPr>
        </a:p>
      </dgm:t>
    </dgm:pt>
    <dgm:pt modelId="{7A6A4D92-2CB6-42B9-9FBF-122469BE7DEB}">
      <dgm:prSet phldrT="[文字]"/>
      <dgm:spPr/>
      <dgm:t>
        <a:bodyPr/>
        <a:lstStyle/>
        <a:p>
          <a:r>
            <a:rPr lang="zh-TW" altLang="en-US" dirty="0" smtClean="0">
              <a:latin typeface="Adobe 繁黑體 Std B" pitchFamily="34" charset="-120"/>
              <a:ea typeface="Adobe 繁黑體 Std B" pitchFamily="34" charset="-120"/>
            </a:rPr>
            <a:t>將結果之</a:t>
          </a:r>
          <a:r>
            <a:rPr lang="en-US" altLang="zh-TW" dirty="0" smtClean="0">
              <a:latin typeface="Adobe 繁黑體 Std B" pitchFamily="34" charset="-120"/>
              <a:ea typeface="Adobe 繁黑體 Std B" pitchFamily="34" charset="-120"/>
            </a:rPr>
            <a:t>HTML</a:t>
          </a:r>
          <a:r>
            <a:rPr lang="zh-TW" altLang="en-US" dirty="0" smtClean="0">
              <a:latin typeface="Adobe 繁黑體 Std B" pitchFamily="34" charset="-120"/>
              <a:ea typeface="Adobe 繁黑體 Std B" pitchFamily="34" charset="-120"/>
            </a:rPr>
            <a:t>傳回客戶端</a:t>
          </a:r>
          <a:endParaRPr lang="zh-TW" altLang="en-US" dirty="0">
            <a:latin typeface="Adobe 繁黑體 Std B" pitchFamily="34" charset="-120"/>
            <a:ea typeface="Adobe 繁黑體 Std B" pitchFamily="34" charset="-120"/>
          </a:endParaRPr>
        </a:p>
      </dgm:t>
    </dgm:pt>
    <dgm:pt modelId="{B8576153-D483-4A1F-BBEF-9D1EC04E26C2}" type="parTrans" cxnId="{07FEC500-1F8B-49E3-B249-CE59B01D71FE}">
      <dgm:prSet/>
      <dgm:spPr/>
      <dgm:t>
        <a:bodyPr/>
        <a:lstStyle/>
        <a:p>
          <a:endParaRPr lang="zh-TW" altLang="en-US"/>
        </a:p>
      </dgm:t>
    </dgm:pt>
    <dgm:pt modelId="{A3F36C62-4302-4A50-A0CE-2C5A0B81E0F3}" type="sibTrans" cxnId="{07FEC500-1F8B-49E3-B249-CE59B01D71FE}">
      <dgm:prSet/>
      <dgm:spPr/>
      <dgm:t>
        <a:bodyPr/>
        <a:lstStyle/>
        <a:p>
          <a:endParaRPr lang="zh-TW" altLang="en-US">
            <a:latin typeface="Adobe 繁黑體 Std B" pitchFamily="34" charset="-120"/>
            <a:ea typeface="Adobe 繁黑體 Std B" pitchFamily="34" charset="-120"/>
          </a:endParaRPr>
        </a:p>
      </dgm:t>
    </dgm:pt>
    <dgm:pt modelId="{EB5601B3-2936-4876-A080-39D0D777CC87}">
      <dgm:prSet phldrT="[文字]"/>
      <dgm:spPr/>
      <dgm:t>
        <a:bodyPr/>
        <a:lstStyle/>
        <a:p>
          <a:r>
            <a:rPr lang="zh-TW" altLang="en-US" dirty="0" smtClean="0">
              <a:latin typeface="Adobe 繁黑體 Std B" pitchFamily="34" charset="-120"/>
              <a:ea typeface="Adobe 繁黑體 Std B" pitchFamily="34" charset="-120"/>
            </a:rPr>
            <a:t>客戶端瀏覽器收到</a:t>
          </a:r>
          <a:r>
            <a:rPr lang="en-US" altLang="zh-TW" dirty="0" smtClean="0">
              <a:latin typeface="Adobe 繁黑體 Std B" pitchFamily="34" charset="-120"/>
              <a:ea typeface="Adobe 繁黑體 Std B" pitchFamily="34" charset="-120"/>
            </a:rPr>
            <a:t>HTML</a:t>
          </a:r>
          <a:r>
            <a:rPr lang="zh-TW" altLang="en-US" dirty="0" smtClean="0">
              <a:latin typeface="Adobe 繁黑體 Std B" pitchFamily="34" charset="-120"/>
              <a:ea typeface="Adobe 繁黑體 Std B" pitchFamily="34" charset="-120"/>
            </a:rPr>
            <a:t>，開始分析並顯示網頁畫面</a:t>
          </a:r>
          <a:endParaRPr lang="zh-TW" altLang="en-US" dirty="0">
            <a:latin typeface="Adobe 繁黑體 Std B" pitchFamily="34" charset="-120"/>
            <a:ea typeface="Adobe 繁黑體 Std B" pitchFamily="34" charset="-120"/>
          </a:endParaRPr>
        </a:p>
      </dgm:t>
    </dgm:pt>
    <dgm:pt modelId="{6CB4BCF0-9708-4545-A7DC-A26A5E437A44}" type="parTrans" cxnId="{690E95DF-8BDE-44D0-9EBC-BBCF48392B4D}">
      <dgm:prSet/>
      <dgm:spPr/>
      <dgm:t>
        <a:bodyPr/>
        <a:lstStyle/>
        <a:p>
          <a:endParaRPr lang="zh-TW" altLang="en-US"/>
        </a:p>
      </dgm:t>
    </dgm:pt>
    <dgm:pt modelId="{2D6744F3-115F-4A24-9360-3FE49172167F}" type="sibTrans" cxnId="{690E95DF-8BDE-44D0-9EBC-BBCF48392B4D}">
      <dgm:prSet/>
      <dgm:spPr/>
      <dgm:t>
        <a:bodyPr/>
        <a:lstStyle/>
        <a:p>
          <a:endParaRPr lang="zh-TW" altLang="en-US">
            <a:latin typeface="Adobe 繁黑體 Std B" pitchFamily="34" charset="-120"/>
            <a:ea typeface="Adobe 繁黑體 Std B" pitchFamily="34" charset="-120"/>
          </a:endParaRPr>
        </a:p>
      </dgm:t>
    </dgm:pt>
    <dgm:pt modelId="{D65BD86A-E800-429C-A508-F86A54441FBA}">
      <dgm:prSet phldrT="[文字]"/>
      <dgm:spPr/>
      <dgm:t>
        <a:bodyPr/>
        <a:lstStyle/>
        <a:p>
          <a:r>
            <a:rPr lang="zh-TW" altLang="en-US" dirty="0" smtClean="0">
              <a:latin typeface="Adobe 繁黑體 Std B" pitchFamily="34" charset="-120"/>
              <a:ea typeface="Adobe 繁黑體 Std B" pitchFamily="34" charset="-120"/>
            </a:rPr>
            <a:t>其附帶的</a:t>
          </a:r>
          <a:r>
            <a:rPr lang="en-US" altLang="zh-TW" dirty="0" smtClean="0">
              <a:latin typeface="Adobe 繁黑體 Std B" pitchFamily="34" charset="-120"/>
              <a:ea typeface="Adobe 繁黑體 Std B" pitchFamily="34" charset="-120"/>
            </a:rPr>
            <a:t>CSS</a:t>
          </a:r>
          <a:r>
            <a:rPr lang="zh-TW" altLang="en-US" dirty="0" smtClean="0">
              <a:latin typeface="Adobe 繁黑體 Std B" pitchFamily="34" charset="-120"/>
              <a:ea typeface="Adobe 繁黑體 Std B" pitchFamily="34" charset="-120"/>
            </a:rPr>
            <a:t>與</a:t>
          </a:r>
          <a:r>
            <a:rPr lang="en-US" altLang="zh-TW" dirty="0" err="1" smtClean="0">
              <a:latin typeface="Adobe 繁黑體 Std B" pitchFamily="34" charset="-120"/>
              <a:ea typeface="Adobe 繁黑體 Std B" pitchFamily="34" charset="-120"/>
            </a:rPr>
            <a:t>Javascript</a:t>
          </a:r>
          <a:r>
            <a:rPr lang="zh-TW" altLang="en-US" dirty="0" smtClean="0">
              <a:latin typeface="Adobe 繁黑體 Std B" pitchFamily="34" charset="-120"/>
              <a:ea typeface="Adobe 繁黑體 Std B" pitchFamily="34" charset="-120"/>
            </a:rPr>
            <a:t>在瀏覽器開始作用並執行</a:t>
          </a:r>
          <a:endParaRPr lang="zh-TW" altLang="en-US" dirty="0">
            <a:latin typeface="Adobe 繁黑體 Std B" pitchFamily="34" charset="-120"/>
            <a:ea typeface="Adobe 繁黑體 Std B" pitchFamily="34" charset="-120"/>
          </a:endParaRPr>
        </a:p>
      </dgm:t>
    </dgm:pt>
    <dgm:pt modelId="{7B28D8C1-A0C0-4E1E-A102-1AA84904762F}" type="parTrans" cxnId="{60AD4C29-2568-4A08-84AC-35934668AFEF}">
      <dgm:prSet/>
      <dgm:spPr/>
      <dgm:t>
        <a:bodyPr/>
        <a:lstStyle/>
        <a:p>
          <a:endParaRPr lang="zh-TW" altLang="en-US"/>
        </a:p>
      </dgm:t>
    </dgm:pt>
    <dgm:pt modelId="{1ACCDA6A-EF1D-4272-9460-211F8C3D27BC}" type="sibTrans" cxnId="{60AD4C29-2568-4A08-84AC-35934668AFEF}">
      <dgm:prSet/>
      <dgm:spPr/>
      <dgm:t>
        <a:bodyPr/>
        <a:lstStyle/>
        <a:p>
          <a:endParaRPr lang="zh-TW" altLang="en-US"/>
        </a:p>
      </dgm:t>
    </dgm:pt>
    <dgm:pt modelId="{F4524A86-EB08-4577-86AD-41053E885E40}" type="pres">
      <dgm:prSet presAssocID="{BA81F633-7DEC-4688-B335-0341D468A5F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604DA5F3-9067-4B20-A454-87A6739DC7AA}" type="pres">
      <dgm:prSet presAssocID="{500AB78F-3B93-4747-824A-90A774FBED3C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E053447-439D-4959-9EF0-4CCC2BBD1A64}" type="pres">
      <dgm:prSet presAssocID="{8CF1C40B-3183-40D1-AB35-9F0BE56D70DD}" presName="sibTrans" presStyleLbl="sibTrans2D1" presStyleIdx="0" presStyleCnt="5"/>
      <dgm:spPr/>
      <dgm:t>
        <a:bodyPr/>
        <a:lstStyle/>
        <a:p>
          <a:endParaRPr lang="zh-TW" altLang="en-US"/>
        </a:p>
      </dgm:t>
    </dgm:pt>
    <dgm:pt modelId="{E1737600-9E4F-4224-AC76-028FA7B61A12}" type="pres">
      <dgm:prSet presAssocID="{8CF1C40B-3183-40D1-AB35-9F0BE56D70DD}" presName="connectorText" presStyleLbl="sibTrans2D1" presStyleIdx="0" presStyleCnt="5"/>
      <dgm:spPr/>
      <dgm:t>
        <a:bodyPr/>
        <a:lstStyle/>
        <a:p>
          <a:endParaRPr lang="zh-TW" altLang="en-US"/>
        </a:p>
      </dgm:t>
    </dgm:pt>
    <dgm:pt modelId="{233475B9-E459-4666-8113-223E27477DC1}" type="pres">
      <dgm:prSet presAssocID="{463F3F76-8610-4613-85C2-C78B936CA9AC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67CFE4E-07F2-4508-96E3-D19DD10E036C}" type="pres">
      <dgm:prSet presAssocID="{3483BA93-705A-4E7A-B4AA-DC06FFAC07E5}" presName="sibTrans" presStyleLbl="sibTrans2D1" presStyleIdx="1" presStyleCnt="5"/>
      <dgm:spPr/>
      <dgm:t>
        <a:bodyPr/>
        <a:lstStyle/>
        <a:p>
          <a:endParaRPr lang="zh-TW" altLang="en-US"/>
        </a:p>
      </dgm:t>
    </dgm:pt>
    <dgm:pt modelId="{0FC17721-19C7-4A69-B201-8CCC087A518C}" type="pres">
      <dgm:prSet presAssocID="{3483BA93-705A-4E7A-B4AA-DC06FFAC07E5}" presName="connectorText" presStyleLbl="sibTrans2D1" presStyleIdx="1" presStyleCnt="5"/>
      <dgm:spPr/>
      <dgm:t>
        <a:bodyPr/>
        <a:lstStyle/>
        <a:p>
          <a:endParaRPr lang="zh-TW" altLang="en-US"/>
        </a:p>
      </dgm:t>
    </dgm:pt>
    <dgm:pt modelId="{B258DE27-4EEC-42E8-BF58-DC78D0A45E3F}" type="pres">
      <dgm:prSet presAssocID="{988C0DC6-F99F-4DE9-9FDC-477D79CCBD1B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003B7C6-DED5-4BAD-8DF4-074AA8A18096}" type="pres">
      <dgm:prSet presAssocID="{E4E0B35A-4FFB-4C34-9E1A-2F674E81BFCF}" presName="sibTrans" presStyleLbl="sibTrans2D1" presStyleIdx="2" presStyleCnt="5"/>
      <dgm:spPr/>
      <dgm:t>
        <a:bodyPr/>
        <a:lstStyle/>
        <a:p>
          <a:endParaRPr lang="zh-TW" altLang="en-US"/>
        </a:p>
      </dgm:t>
    </dgm:pt>
    <dgm:pt modelId="{536EC5A7-A217-4430-9FC4-03597C6A88EF}" type="pres">
      <dgm:prSet presAssocID="{E4E0B35A-4FFB-4C34-9E1A-2F674E81BFCF}" presName="connectorText" presStyleLbl="sibTrans2D1" presStyleIdx="2" presStyleCnt="5"/>
      <dgm:spPr/>
      <dgm:t>
        <a:bodyPr/>
        <a:lstStyle/>
        <a:p>
          <a:endParaRPr lang="zh-TW" altLang="en-US"/>
        </a:p>
      </dgm:t>
    </dgm:pt>
    <dgm:pt modelId="{2E25CAE4-D69D-4AE8-961D-C758699FFCA5}" type="pres">
      <dgm:prSet presAssocID="{7A6A4D92-2CB6-42B9-9FBF-122469BE7DEB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B1E6EF0-4EFA-4C41-8D5B-5DF4898A1C07}" type="pres">
      <dgm:prSet presAssocID="{A3F36C62-4302-4A50-A0CE-2C5A0B81E0F3}" presName="sibTrans" presStyleLbl="sibTrans2D1" presStyleIdx="3" presStyleCnt="5"/>
      <dgm:spPr/>
      <dgm:t>
        <a:bodyPr/>
        <a:lstStyle/>
        <a:p>
          <a:endParaRPr lang="zh-TW" altLang="en-US"/>
        </a:p>
      </dgm:t>
    </dgm:pt>
    <dgm:pt modelId="{392F775E-9FCA-47F2-B139-155D306EDBA5}" type="pres">
      <dgm:prSet presAssocID="{A3F36C62-4302-4A50-A0CE-2C5A0B81E0F3}" presName="connectorText" presStyleLbl="sibTrans2D1" presStyleIdx="3" presStyleCnt="5"/>
      <dgm:spPr/>
      <dgm:t>
        <a:bodyPr/>
        <a:lstStyle/>
        <a:p>
          <a:endParaRPr lang="zh-TW" altLang="en-US"/>
        </a:p>
      </dgm:t>
    </dgm:pt>
    <dgm:pt modelId="{4C4A0E0A-406E-414F-9F38-B9D80829202A}" type="pres">
      <dgm:prSet presAssocID="{EB5601B3-2936-4876-A080-39D0D777CC87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727BF91-DA72-4E66-ACFF-FE39BB4503D8}" type="pres">
      <dgm:prSet presAssocID="{2D6744F3-115F-4A24-9360-3FE49172167F}" presName="sibTrans" presStyleLbl="sibTrans2D1" presStyleIdx="4" presStyleCnt="5"/>
      <dgm:spPr/>
      <dgm:t>
        <a:bodyPr/>
        <a:lstStyle/>
        <a:p>
          <a:endParaRPr lang="zh-TW" altLang="en-US"/>
        </a:p>
      </dgm:t>
    </dgm:pt>
    <dgm:pt modelId="{71ABC566-9544-4C5E-B499-F1F1861E29C6}" type="pres">
      <dgm:prSet presAssocID="{2D6744F3-115F-4A24-9360-3FE49172167F}" presName="connectorText" presStyleLbl="sibTrans2D1" presStyleIdx="4" presStyleCnt="5"/>
      <dgm:spPr/>
      <dgm:t>
        <a:bodyPr/>
        <a:lstStyle/>
        <a:p>
          <a:endParaRPr lang="zh-TW" altLang="en-US"/>
        </a:p>
      </dgm:t>
    </dgm:pt>
    <dgm:pt modelId="{9F79504C-98B4-4BC2-BB0C-A64DCBE92B82}" type="pres">
      <dgm:prSet presAssocID="{D65BD86A-E800-429C-A508-F86A54441FBA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690E95DF-8BDE-44D0-9EBC-BBCF48392B4D}" srcId="{BA81F633-7DEC-4688-B335-0341D468A5FF}" destId="{EB5601B3-2936-4876-A080-39D0D777CC87}" srcOrd="4" destOrd="0" parTransId="{6CB4BCF0-9708-4545-A7DC-A26A5E437A44}" sibTransId="{2D6744F3-115F-4A24-9360-3FE49172167F}"/>
    <dgm:cxn modelId="{111170D2-D750-402F-A5FC-350B7B07E6E9}" type="presOf" srcId="{BA81F633-7DEC-4688-B335-0341D468A5FF}" destId="{F4524A86-EB08-4577-86AD-41053E885E40}" srcOrd="0" destOrd="0" presId="urn:microsoft.com/office/officeart/2005/8/layout/process5"/>
    <dgm:cxn modelId="{07FEC500-1F8B-49E3-B249-CE59B01D71FE}" srcId="{BA81F633-7DEC-4688-B335-0341D468A5FF}" destId="{7A6A4D92-2CB6-42B9-9FBF-122469BE7DEB}" srcOrd="3" destOrd="0" parTransId="{B8576153-D483-4A1F-BBEF-9D1EC04E26C2}" sibTransId="{A3F36C62-4302-4A50-A0CE-2C5A0B81E0F3}"/>
    <dgm:cxn modelId="{D44EF44B-BB60-4102-ADC2-F03F671BF591}" srcId="{BA81F633-7DEC-4688-B335-0341D468A5FF}" destId="{463F3F76-8610-4613-85C2-C78B936CA9AC}" srcOrd="1" destOrd="0" parTransId="{CAAE03A5-9B55-4E91-BE59-0368EC32E2DD}" sibTransId="{3483BA93-705A-4E7A-B4AA-DC06FFAC07E5}"/>
    <dgm:cxn modelId="{E024BE3D-844B-4C33-BDA7-D3CE29FAEFD9}" type="presOf" srcId="{A3F36C62-4302-4A50-A0CE-2C5A0B81E0F3}" destId="{392F775E-9FCA-47F2-B139-155D306EDBA5}" srcOrd="1" destOrd="0" presId="urn:microsoft.com/office/officeart/2005/8/layout/process5"/>
    <dgm:cxn modelId="{A52ADB36-E0AE-4750-979F-2EBD0BA429C3}" srcId="{BA81F633-7DEC-4688-B335-0341D468A5FF}" destId="{500AB78F-3B93-4747-824A-90A774FBED3C}" srcOrd="0" destOrd="0" parTransId="{59A90CEA-620F-4128-95A9-7484EDF25D79}" sibTransId="{8CF1C40B-3183-40D1-AB35-9F0BE56D70DD}"/>
    <dgm:cxn modelId="{F09738ED-A3DD-4E48-9CB9-12A4080F2661}" type="presOf" srcId="{2D6744F3-115F-4A24-9360-3FE49172167F}" destId="{6727BF91-DA72-4E66-ACFF-FE39BB4503D8}" srcOrd="0" destOrd="0" presId="urn:microsoft.com/office/officeart/2005/8/layout/process5"/>
    <dgm:cxn modelId="{6E719DEF-0B79-46C6-B41C-C0F873655516}" type="presOf" srcId="{500AB78F-3B93-4747-824A-90A774FBED3C}" destId="{604DA5F3-9067-4B20-A454-87A6739DC7AA}" srcOrd="0" destOrd="0" presId="urn:microsoft.com/office/officeart/2005/8/layout/process5"/>
    <dgm:cxn modelId="{90FD1AFA-9CB9-40DF-A6AB-AD3070A1EF08}" type="presOf" srcId="{7A6A4D92-2CB6-42B9-9FBF-122469BE7DEB}" destId="{2E25CAE4-D69D-4AE8-961D-C758699FFCA5}" srcOrd="0" destOrd="0" presId="urn:microsoft.com/office/officeart/2005/8/layout/process5"/>
    <dgm:cxn modelId="{E84F36CA-4A3E-4263-9AE4-ABBE7EB15F98}" srcId="{BA81F633-7DEC-4688-B335-0341D468A5FF}" destId="{988C0DC6-F99F-4DE9-9FDC-477D79CCBD1B}" srcOrd="2" destOrd="0" parTransId="{C8B21628-8F5A-4773-B230-04C4DC32456E}" sibTransId="{E4E0B35A-4FFB-4C34-9E1A-2F674E81BFCF}"/>
    <dgm:cxn modelId="{A1BABED6-3BA2-42E8-9138-B5E9297610E6}" type="presOf" srcId="{3483BA93-705A-4E7A-B4AA-DC06FFAC07E5}" destId="{0FC17721-19C7-4A69-B201-8CCC087A518C}" srcOrd="1" destOrd="0" presId="urn:microsoft.com/office/officeart/2005/8/layout/process5"/>
    <dgm:cxn modelId="{A4432138-FF05-4AF3-A015-FAEC94087CCF}" type="presOf" srcId="{D65BD86A-E800-429C-A508-F86A54441FBA}" destId="{9F79504C-98B4-4BC2-BB0C-A64DCBE92B82}" srcOrd="0" destOrd="0" presId="urn:microsoft.com/office/officeart/2005/8/layout/process5"/>
    <dgm:cxn modelId="{C68301B5-99A6-4B16-A20D-0712D8E80283}" type="presOf" srcId="{E4E0B35A-4FFB-4C34-9E1A-2F674E81BFCF}" destId="{A003B7C6-DED5-4BAD-8DF4-074AA8A18096}" srcOrd="0" destOrd="0" presId="urn:microsoft.com/office/officeart/2005/8/layout/process5"/>
    <dgm:cxn modelId="{E29CCAED-149B-4A4A-BDBE-168487E06B1C}" type="presOf" srcId="{8CF1C40B-3183-40D1-AB35-9F0BE56D70DD}" destId="{E1737600-9E4F-4224-AC76-028FA7B61A12}" srcOrd="1" destOrd="0" presId="urn:microsoft.com/office/officeart/2005/8/layout/process5"/>
    <dgm:cxn modelId="{60AD4C29-2568-4A08-84AC-35934668AFEF}" srcId="{BA81F633-7DEC-4688-B335-0341D468A5FF}" destId="{D65BD86A-E800-429C-A508-F86A54441FBA}" srcOrd="5" destOrd="0" parTransId="{7B28D8C1-A0C0-4E1E-A102-1AA84904762F}" sibTransId="{1ACCDA6A-EF1D-4272-9460-211F8C3D27BC}"/>
    <dgm:cxn modelId="{8573360A-AC80-4773-BEFD-4A3055527EF7}" type="presOf" srcId="{8CF1C40B-3183-40D1-AB35-9F0BE56D70DD}" destId="{6E053447-439D-4959-9EF0-4CCC2BBD1A64}" srcOrd="0" destOrd="0" presId="urn:microsoft.com/office/officeart/2005/8/layout/process5"/>
    <dgm:cxn modelId="{00A39468-4772-4F3E-9120-114A53741153}" type="presOf" srcId="{EB5601B3-2936-4876-A080-39D0D777CC87}" destId="{4C4A0E0A-406E-414F-9F38-B9D80829202A}" srcOrd="0" destOrd="0" presId="urn:microsoft.com/office/officeart/2005/8/layout/process5"/>
    <dgm:cxn modelId="{96552FFF-49E7-4DB8-9CA1-B42FD0C71EA5}" type="presOf" srcId="{2D6744F3-115F-4A24-9360-3FE49172167F}" destId="{71ABC566-9544-4C5E-B499-F1F1861E29C6}" srcOrd="1" destOrd="0" presId="urn:microsoft.com/office/officeart/2005/8/layout/process5"/>
    <dgm:cxn modelId="{E2B0C6C9-C75E-4981-A36A-7BC4FD6B3C4A}" type="presOf" srcId="{988C0DC6-F99F-4DE9-9FDC-477D79CCBD1B}" destId="{B258DE27-4EEC-42E8-BF58-DC78D0A45E3F}" srcOrd="0" destOrd="0" presId="urn:microsoft.com/office/officeart/2005/8/layout/process5"/>
    <dgm:cxn modelId="{E3A5F6E1-126C-4826-9924-012B3429A57B}" type="presOf" srcId="{E4E0B35A-4FFB-4C34-9E1A-2F674E81BFCF}" destId="{536EC5A7-A217-4430-9FC4-03597C6A88EF}" srcOrd="1" destOrd="0" presId="urn:microsoft.com/office/officeart/2005/8/layout/process5"/>
    <dgm:cxn modelId="{40BA7EBC-218B-4257-9E17-869B13C9357F}" type="presOf" srcId="{3483BA93-705A-4E7A-B4AA-DC06FFAC07E5}" destId="{A67CFE4E-07F2-4508-96E3-D19DD10E036C}" srcOrd="0" destOrd="0" presId="urn:microsoft.com/office/officeart/2005/8/layout/process5"/>
    <dgm:cxn modelId="{0AA200CC-1477-421C-AC33-8BB0C108F386}" type="presOf" srcId="{463F3F76-8610-4613-85C2-C78B936CA9AC}" destId="{233475B9-E459-4666-8113-223E27477DC1}" srcOrd="0" destOrd="0" presId="urn:microsoft.com/office/officeart/2005/8/layout/process5"/>
    <dgm:cxn modelId="{C235FBCE-9AED-4F4C-94FB-3F86DE08A40B}" type="presOf" srcId="{A3F36C62-4302-4A50-A0CE-2C5A0B81E0F3}" destId="{CB1E6EF0-4EFA-4C41-8D5B-5DF4898A1C07}" srcOrd="0" destOrd="0" presId="urn:microsoft.com/office/officeart/2005/8/layout/process5"/>
    <dgm:cxn modelId="{421AB105-14AF-4AC2-B30E-8DF7D1752C13}" type="presParOf" srcId="{F4524A86-EB08-4577-86AD-41053E885E40}" destId="{604DA5F3-9067-4B20-A454-87A6739DC7AA}" srcOrd="0" destOrd="0" presId="urn:microsoft.com/office/officeart/2005/8/layout/process5"/>
    <dgm:cxn modelId="{90D57453-0640-4BF5-908B-9ADFA1D37A90}" type="presParOf" srcId="{F4524A86-EB08-4577-86AD-41053E885E40}" destId="{6E053447-439D-4959-9EF0-4CCC2BBD1A64}" srcOrd="1" destOrd="0" presId="urn:microsoft.com/office/officeart/2005/8/layout/process5"/>
    <dgm:cxn modelId="{DBF70ED9-39F4-4D2F-B07D-A13D813D5B2F}" type="presParOf" srcId="{6E053447-439D-4959-9EF0-4CCC2BBD1A64}" destId="{E1737600-9E4F-4224-AC76-028FA7B61A12}" srcOrd="0" destOrd="0" presId="urn:microsoft.com/office/officeart/2005/8/layout/process5"/>
    <dgm:cxn modelId="{7F09A89E-9103-470E-AAAF-7D556A6C6B77}" type="presParOf" srcId="{F4524A86-EB08-4577-86AD-41053E885E40}" destId="{233475B9-E459-4666-8113-223E27477DC1}" srcOrd="2" destOrd="0" presId="urn:microsoft.com/office/officeart/2005/8/layout/process5"/>
    <dgm:cxn modelId="{01534572-5EA2-4D23-9B0B-CB05261227B5}" type="presParOf" srcId="{F4524A86-EB08-4577-86AD-41053E885E40}" destId="{A67CFE4E-07F2-4508-96E3-D19DD10E036C}" srcOrd="3" destOrd="0" presId="urn:microsoft.com/office/officeart/2005/8/layout/process5"/>
    <dgm:cxn modelId="{77339BC3-0665-4082-AA49-15B0A3A106F8}" type="presParOf" srcId="{A67CFE4E-07F2-4508-96E3-D19DD10E036C}" destId="{0FC17721-19C7-4A69-B201-8CCC087A518C}" srcOrd="0" destOrd="0" presId="urn:microsoft.com/office/officeart/2005/8/layout/process5"/>
    <dgm:cxn modelId="{7705AB7F-4EAF-4B0F-829A-7839AD1BD2AE}" type="presParOf" srcId="{F4524A86-EB08-4577-86AD-41053E885E40}" destId="{B258DE27-4EEC-42E8-BF58-DC78D0A45E3F}" srcOrd="4" destOrd="0" presId="urn:microsoft.com/office/officeart/2005/8/layout/process5"/>
    <dgm:cxn modelId="{85AD574F-85D2-41CD-95E1-2E9AD03F3DAB}" type="presParOf" srcId="{F4524A86-EB08-4577-86AD-41053E885E40}" destId="{A003B7C6-DED5-4BAD-8DF4-074AA8A18096}" srcOrd="5" destOrd="0" presId="urn:microsoft.com/office/officeart/2005/8/layout/process5"/>
    <dgm:cxn modelId="{97AF6A51-2D58-4E5E-BF1B-41F683AC2775}" type="presParOf" srcId="{A003B7C6-DED5-4BAD-8DF4-074AA8A18096}" destId="{536EC5A7-A217-4430-9FC4-03597C6A88EF}" srcOrd="0" destOrd="0" presId="urn:microsoft.com/office/officeart/2005/8/layout/process5"/>
    <dgm:cxn modelId="{CCB5947B-D27B-48EE-A7AD-5CCFACD08D60}" type="presParOf" srcId="{F4524A86-EB08-4577-86AD-41053E885E40}" destId="{2E25CAE4-D69D-4AE8-961D-C758699FFCA5}" srcOrd="6" destOrd="0" presId="urn:microsoft.com/office/officeart/2005/8/layout/process5"/>
    <dgm:cxn modelId="{71832CBA-3420-4271-B558-C3AE27608BE2}" type="presParOf" srcId="{F4524A86-EB08-4577-86AD-41053E885E40}" destId="{CB1E6EF0-4EFA-4C41-8D5B-5DF4898A1C07}" srcOrd="7" destOrd="0" presId="urn:microsoft.com/office/officeart/2005/8/layout/process5"/>
    <dgm:cxn modelId="{FA1570A9-3A77-4349-9FF4-D8C1466CE840}" type="presParOf" srcId="{CB1E6EF0-4EFA-4C41-8D5B-5DF4898A1C07}" destId="{392F775E-9FCA-47F2-B139-155D306EDBA5}" srcOrd="0" destOrd="0" presId="urn:microsoft.com/office/officeart/2005/8/layout/process5"/>
    <dgm:cxn modelId="{C1C18960-F97C-4BD6-9225-551A3A4B782D}" type="presParOf" srcId="{F4524A86-EB08-4577-86AD-41053E885E40}" destId="{4C4A0E0A-406E-414F-9F38-B9D80829202A}" srcOrd="8" destOrd="0" presId="urn:microsoft.com/office/officeart/2005/8/layout/process5"/>
    <dgm:cxn modelId="{0284C188-BE58-429C-B735-2130B3D9C20A}" type="presParOf" srcId="{F4524A86-EB08-4577-86AD-41053E885E40}" destId="{6727BF91-DA72-4E66-ACFF-FE39BB4503D8}" srcOrd="9" destOrd="0" presId="urn:microsoft.com/office/officeart/2005/8/layout/process5"/>
    <dgm:cxn modelId="{5BF659DD-B17C-4228-B50B-7408CCE2FBA6}" type="presParOf" srcId="{6727BF91-DA72-4E66-ACFF-FE39BB4503D8}" destId="{71ABC566-9544-4C5E-B499-F1F1861E29C6}" srcOrd="0" destOrd="0" presId="urn:microsoft.com/office/officeart/2005/8/layout/process5"/>
    <dgm:cxn modelId="{BD9E713D-4532-43E5-A0DF-D777399CE9EA}" type="presParOf" srcId="{F4524A86-EB08-4577-86AD-41053E885E40}" destId="{9F79504C-98B4-4BC2-BB0C-A64DCBE92B82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81F633-7DEC-4688-B335-0341D468A5FF}" type="doc">
      <dgm:prSet loTypeId="urn:microsoft.com/office/officeart/2005/8/layout/process5" loCatId="process" qsTypeId="urn:microsoft.com/office/officeart/2005/8/quickstyle/simple5" qsCatId="simple" csTypeId="urn:microsoft.com/office/officeart/2005/8/colors/accent1_5" csCatId="accent1" phldr="1"/>
      <dgm:spPr/>
      <dgm:t>
        <a:bodyPr/>
        <a:lstStyle/>
        <a:p>
          <a:endParaRPr lang="zh-TW" altLang="en-US"/>
        </a:p>
      </dgm:t>
    </dgm:pt>
    <dgm:pt modelId="{500AB78F-3B93-4747-824A-90A774FBED3C}">
      <dgm:prSet phldrT="[文字]" custT="1"/>
      <dgm:spPr/>
      <dgm:t>
        <a:bodyPr/>
        <a:lstStyle/>
        <a:p>
          <a:r>
            <a:rPr lang="en-US" altLang="zh-TW" sz="1800" dirty="0" smtClean="0">
              <a:latin typeface="Adobe 繁黑體 Std B" pitchFamily="34" charset="-120"/>
              <a:ea typeface="Adobe 繁黑體 Std B" pitchFamily="34" charset="-120"/>
            </a:rPr>
            <a:t>PHP</a:t>
          </a:r>
          <a:r>
            <a:rPr lang="zh-TW" altLang="en-US" sz="1800" dirty="0" smtClean="0">
              <a:latin typeface="Adobe 繁黑體 Std B" pitchFamily="34" charset="-120"/>
              <a:ea typeface="Adobe 繁黑體 Std B" pitchFamily="34" charset="-120"/>
            </a:rPr>
            <a:t>開始解釋</a:t>
          </a:r>
          <a:endParaRPr lang="zh-TW" altLang="en-US" sz="1800" dirty="0">
            <a:latin typeface="Adobe 繁黑體 Std B" pitchFamily="34" charset="-120"/>
            <a:ea typeface="Adobe 繁黑體 Std B" pitchFamily="34" charset="-120"/>
          </a:endParaRPr>
        </a:p>
      </dgm:t>
    </dgm:pt>
    <dgm:pt modelId="{59A90CEA-620F-4128-95A9-7484EDF25D79}" type="parTrans" cxnId="{A52ADB36-E0AE-4750-979F-2EBD0BA429C3}">
      <dgm:prSet/>
      <dgm:spPr/>
      <dgm:t>
        <a:bodyPr/>
        <a:lstStyle/>
        <a:p>
          <a:endParaRPr lang="zh-TW" altLang="en-US">
            <a:latin typeface="Adobe 繁黑體 Std B" pitchFamily="34" charset="-120"/>
            <a:ea typeface="Adobe 繁黑體 Std B" pitchFamily="34" charset="-120"/>
          </a:endParaRPr>
        </a:p>
      </dgm:t>
    </dgm:pt>
    <dgm:pt modelId="{8CF1C40B-3183-40D1-AB35-9F0BE56D70DD}" type="sibTrans" cxnId="{A52ADB36-E0AE-4750-979F-2EBD0BA429C3}">
      <dgm:prSet/>
      <dgm:spPr/>
      <dgm:t>
        <a:bodyPr/>
        <a:lstStyle/>
        <a:p>
          <a:endParaRPr lang="zh-TW" altLang="en-US">
            <a:latin typeface="Adobe 繁黑體 Std B" pitchFamily="34" charset="-120"/>
            <a:ea typeface="Adobe 繁黑體 Std B" pitchFamily="34" charset="-120"/>
          </a:endParaRPr>
        </a:p>
      </dgm:t>
    </dgm:pt>
    <dgm:pt modelId="{463F3F76-8610-4613-85C2-C78B936CA9AC}">
      <dgm:prSet phldrT="[文字]" custT="1"/>
      <dgm:spPr/>
      <dgm:t>
        <a:bodyPr/>
        <a:lstStyle/>
        <a:p>
          <a:r>
            <a:rPr lang="zh-TW" altLang="en-US" sz="1800" dirty="0" smtClean="0">
              <a:latin typeface="Adobe 繁黑體 Std B" pitchFamily="34" charset="-120"/>
              <a:ea typeface="Adobe 繁黑體 Std B" pitchFamily="34" charset="-120"/>
            </a:rPr>
            <a:t>變數生命週期</a:t>
          </a:r>
          <a:endParaRPr lang="zh-TW" altLang="en-US" sz="1800" dirty="0">
            <a:latin typeface="Adobe 繁黑體 Std B" pitchFamily="34" charset="-120"/>
            <a:ea typeface="Adobe 繁黑體 Std B" pitchFamily="34" charset="-120"/>
          </a:endParaRPr>
        </a:p>
      </dgm:t>
    </dgm:pt>
    <dgm:pt modelId="{CAAE03A5-9B55-4E91-BE59-0368EC32E2DD}" type="parTrans" cxnId="{D44EF44B-BB60-4102-ADC2-F03F671BF591}">
      <dgm:prSet/>
      <dgm:spPr/>
      <dgm:t>
        <a:bodyPr/>
        <a:lstStyle/>
        <a:p>
          <a:endParaRPr lang="zh-TW" altLang="en-US">
            <a:latin typeface="Adobe 繁黑體 Std B" pitchFamily="34" charset="-120"/>
            <a:ea typeface="Adobe 繁黑體 Std B" pitchFamily="34" charset="-120"/>
          </a:endParaRPr>
        </a:p>
      </dgm:t>
    </dgm:pt>
    <dgm:pt modelId="{3483BA93-705A-4E7A-B4AA-DC06FFAC07E5}" type="sibTrans" cxnId="{D44EF44B-BB60-4102-ADC2-F03F671BF591}">
      <dgm:prSet/>
      <dgm:spPr/>
      <dgm:t>
        <a:bodyPr/>
        <a:lstStyle/>
        <a:p>
          <a:endParaRPr lang="zh-TW" altLang="en-US">
            <a:latin typeface="Adobe 繁黑體 Std B" pitchFamily="34" charset="-120"/>
            <a:ea typeface="Adobe 繁黑體 Std B" pitchFamily="34" charset="-120"/>
          </a:endParaRPr>
        </a:p>
      </dgm:t>
    </dgm:pt>
    <dgm:pt modelId="{988C0DC6-F99F-4DE9-9FDC-477D79CCBD1B}">
      <dgm:prSet phldrT="[文字]" custT="1"/>
      <dgm:spPr/>
      <dgm:t>
        <a:bodyPr/>
        <a:lstStyle/>
        <a:p>
          <a:r>
            <a:rPr lang="zh-TW" altLang="en-US" sz="1600" dirty="0" smtClean="0">
              <a:latin typeface="Adobe 繁黑體 Std B" pitchFamily="34" charset="-120"/>
              <a:ea typeface="Adobe 繁黑體 Std B" pitchFamily="34" charset="-120"/>
            </a:rPr>
            <a:t>解釋完成，頁面中程式的變數生命週期結束</a:t>
          </a:r>
          <a:endParaRPr lang="zh-TW" altLang="en-US" sz="1600" dirty="0">
            <a:latin typeface="Adobe 繁黑體 Std B" pitchFamily="34" charset="-120"/>
            <a:ea typeface="Adobe 繁黑體 Std B" pitchFamily="34" charset="-120"/>
          </a:endParaRPr>
        </a:p>
      </dgm:t>
    </dgm:pt>
    <dgm:pt modelId="{C8B21628-8F5A-4773-B230-04C4DC32456E}" type="parTrans" cxnId="{E84F36CA-4A3E-4263-9AE4-ABBE7EB15F98}">
      <dgm:prSet/>
      <dgm:spPr/>
      <dgm:t>
        <a:bodyPr/>
        <a:lstStyle/>
        <a:p>
          <a:endParaRPr lang="zh-TW" altLang="en-US">
            <a:latin typeface="Adobe 繁黑體 Std B" pitchFamily="34" charset="-120"/>
            <a:ea typeface="Adobe 繁黑體 Std B" pitchFamily="34" charset="-120"/>
          </a:endParaRPr>
        </a:p>
      </dgm:t>
    </dgm:pt>
    <dgm:pt modelId="{E4E0B35A-4FFB-4C34-9E1A-2F674E81BFCF}" type="sibTrans" cxnId="{E84F36CA-4A3E-4263-9AE4-ABBE7EB15F98}">
      <dgm:prSet/>
      <dgm:spPr/>
      <dgm:t>
        <a:bodyPr/>
        <a:lstStyle/>
        <a:p>
          <a:endParaRPr lang="zh-TW" altLang="en-US">
            <a:latin typeface="Adobe 繁黑體 Std B" pitchFamily="34" charset="-120"/>
            <a:ea typeface="Adobe 繁黑體 Std B" pitchFamily="34" charset="-120"/>
          </a:endParaRPr>
        </a:p>
      </dgm:t>
    </dgm:pt>
    <dgm:pt modelId="{F4524A86-EB08-4577-86AD-41053E885E40}" type="pres">
      <dgm:prSet presAssocID="{BA81F633-7DEC-4688-B335-0341D468A5F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604DA5F3-9067-4B20-A454-87A6739DC7AA}" type="pres">
      <dgm:prSet presAssocID="{500AB78F-3B93-4747-824A-90A774FBED3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E053447-439D-4959-9EF0-4CCC2BBD1A64}" type="pres">
      <dgm:prSet presAssocID="{8CF1C40B-3183-40D1-AB35-9F0BE56D70DD}" presName="sibTrans" presStyleLbl="sibTrans2D1" presStyleIdx="0" presStyleCnt="2"/>
      <dgm:spPr/>
      <dgm:t>
        <a:bodyPr/>
        <a:lstStyle/>
        <a:p>
          <a:endParaRPr lang="zh-TW" altLang="en-US"/>
        </a:p>
      </dgm:t>
    </dgm:pt>
    <dgm:pt modelId="{E1737600-9E4F-4224-AC76-028FA7B61A12}" type="pres">
      <dgm:prSet presAssocID="{8CF1C40B-3183-40D1-AB35-9F0BE56D70DD}" presName="connectorText" presStyleLbl="sibTrans2D1" presStyleIdx="0" presStyleCnt="2"/>
      <dgm:spPr/>
      <dgm:t>
        <a:bodyPr/>
        <a:lstStyle/>
        <a:p>
          <a:endParaRPr lang="zh-TW" altLang="en-US"/>
        </a:p>
      </dgm:t>
    </dgm:pt>
    <dgm:pt modelId="{233475B9-E459-4666-8113-223E27477DC1}" type="pres">
      <dgm:prSet presAssocID="{463F3F76-8610-4613-85C2-C78B936CA9A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67CFE4E-07F2-4508-96E3-D19DD10E036C}" type="pres">
      <dgm:prSet presAssocID="{3483BA93-705A-4E7A-B4AA-DC06FFAC07E5}" presName="sibTrans" presStyleLbl="sibTrans2D1" presStyleIdx="1" presStyleCnt="2"/>
      <dgm:spPr/>
      <dgm:t>
        <a:bodyPr/>
        <a:lstStyle/>
        <a:p>
          <a:endParaRPr lang="zh-TW" altLang="en-US"/>
        </a:p>
      </dgm:t>
    </dgm:pt>
    <dgm:pt modelId="{0FC17721-19C7-4A69-B201-8CCC087A518C}" type="pres">
      <dgm:prSet presAssocID="{3483BA93-705A-4E7A-B4AA-DC06FFAC07E5}" presName="connectorText" presStyleLbl="sibTrans2D1" presStyleIdx="1" presStyleCnt="2"/>
      <dgm:spPr/>
      <dgm:t>
        <a:bodyPr/>
        <a:lstStyle/>
        <a:p>
          <a:endParaRPr lang="zh-TW" altLang="en-US"/>
        </a:p>
      </dgm:t>
    </dgm:pt>
    <dgm:pt modelId="{B258DE27-4EEC-42E8-BF58-DC78D0A45E3F}" type="pres">
      <dgm:prSet presAssocID="{988C0DC6-F99F-4DE9-9FDC-477D79CCBD1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E3A11A5A-839E-43D4-B7A6-A9E2401ED96C}" type="presOf" srcId="{3483BA93-705A-4E7A-B4AA-DC06FFAC07E5}" destId="{0FC17721-19C7-4A69-B201-8CCC087A518C}" srcOrd="1" destOrd="0" presId="urn:microsoft.com/office/officeart/2005/8/layout/process5"/>
    <dgm:cxn modelId="{D44EF44B-BB60-4102-ADC2-F03F671BF591}" srcId="{BA81F633-7DEC-4688-B335-0341D468A5FF}" destId="{463F3F76-8610-4613-85C2-C78B936CA9AC}" srcOrd="1" destOrd="0" parTransId="{CAAE03A5-9B55-4E91-BE59-0368EC32E2DD}" sibTransId="{3483BA93-705A-4E7A-B4AA-DC06FFAC07E5}"/>
    <dgm:cxn modelId="{E84F36CA-4A3E-4263-9AE4-ABBE7EB15F98}" srcId="{BA81F633-7DEC-4688-B335-0341D468A5FF}" destId="{988C0DC6-F99F-4DE9-9FDC-477D79CCBD1B}" srcOrd="2" destOrd="0" parTransId="{C8B21628-8F5A-4773-B230-04C4DC32456E}" sibTransId="{E4E0B35A-4FFB-4C34-9E1A-2F674E81BFCF}"/>
    <dgm:cxn modelId="{98328825-4486-4E44-A27E-D58D42A03525}" type="presOf" srcId="{BA81F633-7DEC-4688-B335-0341D468A5FF}" destId="{F4524A86-EB08-4577-86AD-41053E885E40}" srcOrd="0" destOrd="0" presId="urn:microsoft.com/office/officeart/2005/8/layout/process5"/>
    <dgm:cxn modelId="{8ACBFDAB-42BC-405D-A0FE-1AE4A02A9385}" type="presOf" srcId="{988C0DC6-F99F-4DE9-9FDC-477D79CCBD1B}" destId="{B258DE27-4EEC-42E8-BF58-DC78D0A45E3F}" srcOrd="0" destOrd="0" presId="urn:microsoft.com/office/officeart/2005/8/layout/process5"/>
    <dgm:cxn modelId="{A0598E0F-C83F-4815-84D5-C510AF4041AF}" type="presOf" srcId="{8CF1C40B-3183-40D1-AB35-9F0BE56D70DD}" destId="{E1737600-9E4F-4224-AC76-028FA7B61A12}" srcOrd="1" destOrd="0" presId="urn:microsoft.com/office/officeart/2005/8/layout/process5"/>
    <dgm:cxn modelId="{46F09771-FCAE-46B2-AC70-60733A611AA0}" type="presOf" srcId="{500AB78F-3B93-4747-824A-90A774FBED3C}" destId="{604DA5F3-9067-4B20-A454-87A6739DC7AA}" srcOrd="0" destOrd="0" presId="urn:microsoft.com/office/officeart/2005/8/layout/process5"/>
    <dgm:cxn modelId="{A52ADB36-E0AE-4750-979F-2EBD0BA429C3}" srcId="{BA81F633-7DEC-4688-B335-0341D468A5FF}" destId="{500AB78F-3B93-4747-824A-90A774FBED3C}" srcOrd="0" destOrd="0" parTransId="{59A90CEA-620F-4128-95A9-7484EDF25D79}" sibTransId="{8CF1C40B-3183-40D1-AB35-9F0BE56D70DD}"/>
    <dgm:cxn modelId="{FE5955D1-38A0-44B8-901C-733F1E2C8624}" type="presOf" srcId="{8CF1C40B-3183-40D1-AB35-9F0BE56D70DD}" destId="{6E053447-439D-4959-9EF0-4CCC2BBD1A64}" srcOrd="0" destOrd="0" presId="urn:microsoft.com/office/officeart/2005/8/layout/process5"/>
    <dgm:cxn modelId="{8BE35AA6-A7E8-4D34-8C06-8FAD65BA52B5}" type="presOf" srcId="{3483BA93-705A-4E7A-B4AA-DC06FFAC07E5}" destId="{A67CFE4E-07F2-4508-96E3-D19DD10E036C}" srcOrd="0" destOrd="0" presId="urn:microsoft.com/office/officeart/2005/8/layout/process5"/>
    <dgm:cxn modelId="{767B3EF3-17D1-4B5D-84C8-7250EF7698D2}" type="presOf" srcId="{463F3F76-8610-4613-85C2-C78B936CA9AC}" destId="{233475B9-E459-4666-8113-223E27477DC1}" srcOrd="0" destOrd="0" presId="urn:microsoft.com/office/officeart/2005/8/layout/process5"/>
    <dgm:cxn modelId="{D55B69EF-17EC-413E-A1E7-48163C004321}" type="presParOf" srcId="{F4524A86-EB08-4577-86AD-41053E885E40}" destId="{604DA5F3-9067-4B20-A454-87A6739DC7AA}" srcOrd="0" destOrd="0" presId="urn:microsoft.com/office/officeart/2005/8/layout/process5"/>
    <dgm:cxn modelId="{825A02DD-2986-45BC-B419-8624C503869E}" type="presParOf" srcId="{F4524A86-EB08-4577-86AD-41053E885E40}" destId="{6E053447-439D-4959-9EF0-4CCC2BBD1A64}" srcOrd="1" destOrd="0" presId="urn:microsoft.com/office/officeart/2005/8/layout/process5"/>
    <dgm:cxn modelId="{1B4535B0-9306-450E-889B-361BF414B42E}" type="presParOf" srcId="{6E053447-439D-4959-9EF0-4CCC2BBD1A64}" destId="{E1737600-9E4F-4224-AC76-028FA7B61A12}" srcOrd="0" destOrd="0" presId="urn:microsoft.com/office/officeart/2005/8/layout/process5"/>
    <dgm:cxn modelId="{E1B4BF76-4D80-4BF7-9B4D-ACEB6BF5B91D}" type="presParOf" srcId="{F4524A86-EB08-4577-86AD-41053E885E40}" destId="{233475B9-E459-4666-8113-223E27477DC1}" srcOrd="2" destOrd="0" presId="urn:microsoft.com/office/officeart/2005/8/layout/process5"/>
    <dgm:cxn modelId="{DD2BFCC8-5774-4DED-9B24-673FBFF4C48B}" type="presParOf" srcId="{F4524A86-EB08-4577-86AD-41053E885E40}" destId="{A67CFE4E-07F2-4508-96E3-D19DD10E036C}" srcOrd="3" destOrd="0" presId="urn:microsoft.com/office/officeart/2005/8/layout/process5"/>
    <dgm:cxn modelId="{60E0F845-9920-4800-B257-154808126BE6}" type="presParOf" srcId="{A67CFE4E-07F2-4508-96E3-D19DD10E036C}" destId="{0FC17721-19C7-4A69-B201-8CCC087A518C}" srcOrd="0" destOrd="0" presId="urn:microsoft.com/office/officeart/2005/8/layout/process5"/>
    <dgm:cxn modelId="{9F75A5CA-680C-42CC-9960-DDB51C3A7D64}" type="presParOf" srcId="{F4524A86-EB08-4577-86AD-41053E885E40}" destId="{B258DE27-4EEC-42E8-BF58-DC78D0A45E3F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DDC981E-CF92-41AE-94E8-28823969D4FC}" type="doc">
      <dgm:prSet loTypeId="urn:microsoft.com/office/officeart/2008/layout/AlternatingHexagons" loCatId="list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3ADB18AC-3F60-495C-A088-ECB0F7EA7A19}">
      <dgm:prSet phldrT="[文字]" custT="1"/>
      <dgm:spPr/>
      <dgm:t>
        <a:bodyPr/>
        <a:lstStyle/>
        <a:p>
          <a:r>
            <a:rPr lang="en-US" altLang="zh-TW" sz="2400" dirty="0" smtClean="0">
              <a:latin typeface="Adobe 繁黑體 Std B" pitchFamily="34" charset="-120"/>
              <a:ea typeface="Adobe 繁黑體 Std B" pitchFamily="34" charset="-120"/>
            </a:rPr>
            <a:t>Array</a:t>
          </a:r>
        </a:p>
        <a:p>
          <a:r>
            <a:rPr lang="en-US" altLang="zh-TW" sz="2400" dirty="0" smtClean="0">
              <a:latin typeface="Adobe 繁黑體 Std B" pitchFamily="34" charset="-120"/>
              <a:ea typeface="Adobe 繁黑體 Std B" pitchFamily="34" charset="-120"/>
            </a:rPr>
            <a:t>Object</a:t>
          </a:r>
          <a:endParaRPr lang="zh-TW" altLang="en-US" sz="2400" dirty="0">
            <a:latin typeface="Adobe 繁黑體 Std B" pitchFamily="34" charset="-120"/>
            <a:ea typeface="Adobe 繁黑體 Std B" pitchFamily="34" charset="-120"/>
          </a:endParaRPr>
        </a:p>
      </dgm:t>
    </dgm:pt>
    <dgm:pt modelId="{CA0D3B69-ACE6-4AB9-8B2B-551E13974BB3}" type="parTrans" cxnId="{C3F42B84-7BBB-416A-9372-36398E3FA3BD}">
      <dgm:prSet/>
      <dgm:spPr/>
      <dgm:t>
        <a:bodyPr/>
        <a:lstStyle/>
        <a:p>
          <a:endParaRPr lang="zh-TW" altLang="en-US"/>
        </a:p>
      </dgm:t>
    </dgm:pt>
    <dgm:pt modelId="{9B6123F9-18F5-414A-BD17-714D7855C9F0}" type="sibTrans" cxnId="{C3F42B84-7BBB-416A-9372-36398E3FA3BD}">
      <dgm:prSet custT="1"/>
      <dgm:spPr/>
      <dgm:t>
        <a:bodyPr/>
        <a:lstStyle/>
        <a:p>
          <a:endParaRPr lang="en-US" altLang="zh-TW" sz="400" dirty="0" smtClean="0">
            <a:latin typeface="Adobe 繁黑體 Std B" pitchFamily="34" charset="-120"/>
            <a:ea typeface="Adobe 繁黑體 Std B" pitchFamily="34" charset="-120"/>
          </a:endParaRPr>
        </a:p>
        <a:p>
          <a:r>
            <a:rPr lang="en-US" altLang="zh-TW" sz="2200" dirty="0" smtClean="0">
              <a:latin typeface="Adobe 繁黑體 Std B" pitchFamily="34" charset="-120"/>
              <a:ea typeface="Adobe 繁黑體 Std B" pitchFamily="34" charset="-120"/>
            </a:rPr>
            <a:t>Boolean</a:t>
          </a:r>
        </a:p>
        <a:p>
          <a:r>
            <a:rPr lang="en-US" altLang="zh-TW" sz="2200" dirty="0" smtClean="0">
              <a:latin typeface="Adobe 繁黑體 Std B" pitchFamily="34" charset="-120"/>
              <a:ea typeface="Adobe 繁黑體 Std B" pitchFamily="34" charset="-120"/>
            </a:rPr>
            <a:t>Integer</a:t>
          </a:r>
        </a:p>
        <a:p>
          <a:r>
            <a:rPr lang="en-US" altLang="zh-TW" sz="2200" dirty="0" smtClean="0">
              <a:latin typeface="Adobe 繁黑體 Std B" pitchFamily="34" charset="-120"/>
              <a:ea typeface="Adobe 繁黑體 Std B" pitchFamily="34" charset="-120"/>
            </a:rPr>
            <a:t>Float</a:t>
          </a:r>
        </a:p>
        <a:p>
          <a:r>
            <a:rPr lang="en-US" altLang="zh-TW" sz="2200" dirty="0" smtClean="0">
              <a:latin typeface="Adobe 繁黑體 Std B" pitchFamily="34" charset="-120"/>
              <a:ea typeface="Adobe 繁黑體 Std B" pitchFamily="34" charset="-120"/>
            </a:rPr>
            <a:t>String</a:t>
          </a:r>
          <a:endParaRPr lang="zh-TW" altLang="en-US" sz="2200" dirty="0"/>
        </a:p>
      </dgm:t>
    </dgm:pt>
    <dgm:pt modelId="{2D71926C-4C2F-438F-A0C4-FB5367032FC6}">
      <dgm:prSet phldrT="[文字]" custT="1"/>
      <dgm:spPr/>
      <dgm:t>
        <a:bodyPr/>
        <a:lstStyle/>
        <a:p>
          <a:endParaRPr lang="zh-TW" altLang="en-US" sz="2000" dirty="0">
            <a:latin typeface="Adobe 繁黑體 Std B" pitchFamily="34" charset="-120"/>
            <a:ea typeface="Adobe 繁黑體 Std B" pitchFamily="34" charset="-120"/>
          </a:endParaRPr>
        </a:p>
      </dgm:t>
    </dgm:pt>
    <dgm:pt modelId="{BB55F15C-5CDB-49AC-B226-9D07B30F3904}" type="parTrans" cxnId="{E5C9A338-9295-4113-9066-23D198EB4127}">
      <dgm:prSet/>
      <dgm:spPr/>
      <dgm:t>
        <a:bodyPr/>
        <a:lstStyle/>
        <a:p>
          <a:endParaRPr lang="zh-TW" altLang="en-US"/>
        </a:p>
      </dgm:t>
    </dgm:pt>
    <dgm:pt modelId="{7D54B78D-1352-48DA-AD4F-A2E04E1508A4}" type="sibTrans" cxnId="{E5C9A338-9295-4113-9066-23D198EB4127}">
      <dgm:prSet/>
      <dgm:spPr/>
      <dgm:t>
        <a:bodyPr/>
        <a:lstStyle/>
        <a:p>
          <a:endParaRPr lang="zh-TW" altLang="en-US"/>
        </a:p>
      </dgm:t>
    </dgm:pt>
    <dgm:pt modelId="{EDD82BF7-02C7-4A0D-88A0-EEB4C179726B}">
      <dgm:prSet phldrT="[文字]" custT="1"/>
      <dgm:spPr/>
      <dgm:t>
        <a:bodyPr/>
        <a:lstStyle/>
        <a:p>
          <a:r>
            <a:rPr lang="en-US" altLang="zh-TW" sz="2400" dirty="0" smtClean="0">
              <a:latin typeface="Adobe 繁黑體 Std B" pitchFamily="34" charset="-120"/>
              <a:ea typeface="Adobe 繁黑體 Std B" pitchFamily="34" charset="-120"/>
            </a:rPr>
            <a:t>Resource</a:t>
          </a:r>
        </a:p>
        <a:p>
          <a:r>
            <a:rPr lang="en-US" altLang="zh-TW" sz="2400" dirty="0" smtClean="0">
              <a:latin typeface="Adobe 繁黑體 Std B" pitchFamily="34" charset="-120"/>
              <a:ea typeface="Adobe 繁黑體 Std B" pitchFamily="34" charset="-120"/>
            </a:rPr>
            <a:t>NULL</a:t>
          </a:r>
          <a:endParaRPr lang="zh-TW" altLang="en-US" sz="2400" dirty="0">
            <a:latin typeface="Adobe 繁黑體 Std B" pitchFamily="34" charset="-120"/>
            <a:ea typeface="Adobe 繁黑體 Std B" pitchFamily="34" charset="-120"/>
          </a:endParaRPr>
        </a:p>
      </dgm:t>
    </dgm:pt>
    <dgm:pt modelId="{6E8F26DD-107E-49F0-99A4-D02DD08EC36A}" type="sibTrans" cxnId="{BCBD761F-0322-4547-B346-0D196079A68C}">
      <dgm:prSet/>
      <dgm:spPr>
        <a:noFill/>
      </dgm:spPr>
      <dgm:t>
        <a:bodyPr/>
        <a:lstStyle/>
        <a:p>
          <a:endParaRPr lang="zh-TW" altLang="en-US" dirty="0"/>
        </a:p>
      </dgm:t>
    </dgm:pt>
    <dgm:pt modelId="{22562CCE-FBE9-4770-937F-5ABB7FFF5213}" type="parTrans" cxnId="{BCBD761F-0322-4547-B346-0D196079A68C}">
      <dgm:prSet/>
      <dgm:spPr/>
      <dgm:t>
        <a:bodyPr/>
        <a:lstStyle/>
        <a:p>
          <a:endParaRPr lang="zh-TW" altLang="en-US"/>
        </a:p>
      </dgm:t>
    </dgm:pt>
    <dgm:pt modelId="{DD8D1DFA-2DEC-4E4F-83CF-45FA4EE421A6}" type="pres">
      <dgm:prSet presAssocID="{2DDC981E-CF92-41AE-94E8-28823969D4FC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TW" altLang="en-US"/>
        </a:p>
      </dgm:t>
    </dgm:pt>
    <dgm:pt modelId="{8BDBD765-6355-45A7-ACD0-CB3DC5D5A48D}" type="pres">
      <dgm:prSet presAssocID="{3ADB18AC-3F60-495C-A088-ECB0F7EA7A19}" presName="composite" presStyleCnt="0"/>
      <dgm:spPr/>
    </dgm:pt>
    <dgm:pt modelId="{D9463B78-4B58-4D3B-9FC5-C311090F210F}" type="pres">
      <dgm:prSet presAssocID="{3ADB18AC-3F60-495C-A088-ECB0F7EA7A19}" presName="Parent1" presStyleLbl="node1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3E8F258-A13C-4820-B8F5-6A2F4F55AEDB}" type="pres">
      <dgm:prSet presAssocID="{3ADB18AC-3F60-495C-A088-ECB0F7EA7A19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0289576-5D98-43A6-A194-7949442E716E}" type="pres">
      <dgm:prSet presAssocID="{3ADB18AC-3F60-495C-A088-ECB0F7EA7A19}" presName="BalanceSpacing" presStyleCnt="0"/>
      <dgm:spPr/>
    </dgm:pt>
    <dgm:pt modelId="{308A7388-759E-4501-B3AF-A4FFB97FE88B}" type="pres">
      <dgm:prSet presAssocID="{3ADB18AC-3F60-495C-A088-ECB0F7EA7A19}" presName="BalanceSpacing1" presStyleCnt="0"/>
      <dgm:spPr/>
    </dgm:pt>
    <dgm:pt modelId="{8416935E-B03F-4BC6-8DF1-A474CEDECB84}" type="pres">
      <dgm:prSet presAssocID="{9B6123F9-18F5-414A-BD17-714D7855C9F0}" presName="Accent1Text" presStyleLbl="node1" presStyleIdx="1" presStyleCnt="4"/>
      <dgm:spPr/>
      <dgm:t>
        <a:bodyPr/>
        <a:lstStyle/>
        <a:p>
          <a:endParaRPr lang="zh-TW" altLang="en-US"/>
        </a:p>
      </dgm:t>
    </dgm:pt>
    <dgm:pt modelId="{38B459C8-EAC6-4C18-9AE7-BF3DBC4F9EDE}" type="pres">
      <dgm:prSet presAssocID="{9B6123F9-18F5-414A-BD17-714D7855C9F0}" presName="spaceBetweenRectangles" presStyleCnt="0"/>
      <dgm:spPr/>
    </dgm:pt>
    <dgm:pt modelId="{E07E55E3-3620-4DE5-853E-D3D2D94CDA09}" type="pres">
      <dgm:prSet presAssocID="{EDD82BF7-02C7-4A0D-88A0-EEB4C179726B}" presName="composite" presStyleCnt="0"/>
      <dgm:spPr/>
    </dgm:pt>
    <dgm:pt modelId="{21213FF4-11E5-44D8-8B23-C4DEC8CFA831}" type="pres">
      <dgm:prSet presAssocID="{EDD82BF7-02C7-4A0D-88A0-EEB4C179726B}" presName="Parent1" presStyleLbl="node1" presStyleIdx="2" presStyleCnt="4" custLinFactNeighborY="5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461CEEC-1A73-41A7-8870-19FF506F6906}" type="pres">
      <dgm:prSet presAssocID="{EDD82BF7-02C7-4A0D-88A0-EEB4C179726B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FFD67F1F-CFB1-4942-8A59-61DFA86101EE}" type="pres">
      <dgm:prSet presAssocID="{EDD82BF7-02C7-4A0D-88A0-EEB4C179726B}" presName="BalanceSpacing" presStyleCnt="0"/>
      <dgm:spPr/>
    </dgm:pt>
    <dgm:pt modelId="{C498446A-AD52-4B28-832E-AB04F4A96895}" type="pres">
      <dgm:prSet presAssocID="{EDD82BF7-02C7-4A0D-88A0-EEB4C179726B}" presName="BalanceSpacing1" presStyleCnt="0"/>
      <dgm:spPr/>
    </dgm:pt>
    <dgm:pt modelId="{8983EF3F-B7F3-43A7-985D-462CEDDBE98E}" type="pres">
      <dgm:prSet presAssocID="{6E8F26DD-107E-49F0-99A4-D02DD08EC36A}" presName="Accent1Text" presStyleLbl="node1" presStyleIdx="3" presStyleCnt="4" custLinFactX="-100000" custLinFactNeighborX="-151987" custLinFactNeighborY="22756"/>
      <dgm:spPr/>
      <dgm:t>
        <a:bodyPr/>
        <a:lstStyle/>
        <a:p>
          <a:endParaRPr lang="zh-TW" altLang="en-US"/>
        </a:p>
      </dgm:t>
    </dgm:pt>
  </dgm:ptLst>
  <dgm:cxnLst>
    <dgm:cxn modelId="{A363B49C-3276-4165-B3AC-136661428731}" type="presOf" srcId="{6E8F26DD-107E-49F0-99A4-D02DD08EC36A}" destId="{8983EF3F-B7F3-43A7-985D-462CEDDBE98E}" srcOrd="0" destOrd="0" presId="urn:microsoft.com/office/officeart/2008/layout/AlternatingHexagons"/>
    <dgm:cxn modelId="{B3AD8A22-85E1-46BA-B598-68DAD0784CF2}" type="presOf" srcId="{2DDC981E-CF92-41AE-94E8-28823969D4FC}" destId="{DD8D1DFA-2DEC-4E4F-83CF-45FA4EE421A6}" srcOrd="0" destOrd="0" presId="urn:microsoft.com/office/officeart/2008/layout/AlternatingHexagons"/>
    <dgm:cxn modelId="{8B098FFD-49DF-4B75-B7D3-1ABA75A6EBB7}" type="presOf" srcId="{3ADB18AC-3F60-495C-A088-ECB0F7EA7A19}" destId="{D9463B78-4B58-4D3B-9FC5-C311090F210F}" srcOrd="0" destOrd="0" presId="urn:microsoft.com/office/officeart/2008/layout/AlternatingHexagons"/>
    <dgm:cxn modelId="{F2C5EBA9-E04B-4AFD-872A-151BC158170C}" type="presOf" srcId="{2D71926C-4C2F-438F-A0C4-FB5367032FC6}" destId="{D3E8F258-A13C-4820-B8F5-6A2F4F55AEDB}" srcOrd="0" destOrd="0" presId="urn:microsoft.com/office/officeart/2008/layout/AlternatingHexagons"/>
    <dgm:cxn modelId="{575160C3-A639-4991-B503-CE32E0146D51}" type="presOf" srcId="{EDD82BF7-02C7-4A0D-88A0-EEB4C179726B}" destId="{21213FF4-11E5-44D8-8B23-C4DEC8CFA831}" srcOrd="0" destOrd="0" presId="urn:microsoft.com/office/officeart/2008/layout/AlternatingHexagons"/>
    <dgm:cxn modelId="{C3F42B84-7BBB-416A-9372-36398E3FA3BD}" srcId="{2DDC981E-CF92-41AE-94E8-28823969D4FC}" destId="{3ADB18AC-3F60-495C-A088-ECB0F7EA7A19}" srcOrd="0" destOrd="0" parTransId="{CA0D3B69-ACE6-4AB9-8B2B-551E13974BB3}" sibTransId="{9B6123F9-18F5-414A-BD17-714D7855C9F0}"/>
    <dgm:cxn modelId="{3805E306-C1EC-4B48-AFA1-BB942A874457}" type="presOf" srcId="{9B6123F9-18F5-414A-BD17-714D7855C9F0}" destId="{8416935E-B03F-4BC6-8DF1-A474CEDECB84}" srcOrd="0" destOrd="0" presId="urn:microsoft.com/office/officeart/2008/layout/AlternatingHexagons"/>
    <dgm:cxn modelId="{E5C9A338-9295-4113-9066-23D198EB4127}" srcId="{3ADB18AC-3F60-495C-A088-ECB0F7EA7A19}" destId="{2D71926C-4C2F-438F-A0C4-FB5367032FC6}" srcOrd="0" destOrd="0" parTransId="{BB55F15C-5CDB-49AC-B226-9D07B30F3904}" sibTransId="{7D54B78D-1352-48DA-AD4F-A2E04E1508A4}"/>
    <dgm:cxn modelId="{BCBD761F-0322-4547-B346-0D196079A68C}" srcId="{2DDC981E-CF92-41AE-94E8-28823969D4FC}" destId="{EDD82BF7-02C7-4A0D-88A0-EEB4C179726B}" srcOrd="1" destOrd="0" parTransId="{22562CCE-FBE9-4770-937F-5ABB7FFF5213}" sibTransId="{6E8F26DD-107E-49F0-99A4-D02DD08EC36A}"/>
    <dgm:cxn modelId="{773B18AF-CFEE-4376-902E-EA1039F87059}" type="presParOf" srcId="{DD8D1DFA-2DEC-4E4F-83CF-45FA4EE421A6}" destId="{8BDBD765-6355-45A7-ACD0-CB3DC5D5A48D}" srcOrd="0" destOrd="0" presId="urn:microsoft.com/office/officeart/2008/layout/AlternatingHexagons"/>
    <dgm:cxn modelId="{D39EA89C-DB78-4161-92EE-750BEE8EF3E0}" type="presParOf" srcId="{8BDBD765-6355-45A7-ACD0-CB3DC5D5A48D}" destId="{D9463B78-4B58-4D3B-9FC5-C311090F210F}" srcOrd="0" destOrd="0" presId="urn:microsoft.com/office/officeart/2008/layout/AlternatingHexagons"/>
    <dgm:cxn modelId="{2BD72B1D-3DDE-42EF-A5B4-BC066A7B014D}" type="presParOf" srcId="{8BDBD765-6355-45A7-ACD0-CB3DC5D5A48D}" destId="{D3E8F258-A13C-4820-B8F5-6A2F4F55AEDB}" srcOrd="1" destOrd="0" presId="urn:microsoft.com/office/officeart/2008/layout/AlternatingHexagons"/>
    <dgm:cxn modelId="{D125EF1E-2CC8-4A54-A0D0-A3846E2F9CA6}" type="presParOf" srcId="{8BDBD765-6355-45A7-ACD0-CB3DC5D5A48D}" destId="{70289576-5D98-43A6-A194-7949442E716E}" srcOrd="2" destOrd="0" presId="urn:microsoft.com/office/officeart/2008/layout/AlternatingHexagons"/>
    <dgm:cxn modelId="{4F42E943-98BC-436C-9B77-D5282D527086}" type="presParOf" srcId="{8BDBD765-6355-45A7-ACD0-CB3DC5D5A48D}" destId="{308A7388-759E-4501-B3AF-A4FFB97FE88B}" srcOrd="3" destOrd="0" presId="urn:microsoft.com/office/officeart/2008/layout/AlternatingHexagons"/>
    <dgm:cxn modelId="{F0922C1A-280D-4B0B-8120-C1CCF4A8D0AB}" type="presParOf" srcId="{8BDBD765-6355-45A7-ACD0-CB3DC5D5A48D}" destId="{8416935E-B03F-4BC6-8DF1-A474CEDECB84}" srcOrd="4" destOrd="0" presId="urn:microsoft.com/office/officeart/2008/layout/AlternatingHexagons"/>
    <dgm:cxn modelId="{D0C7EFD9-78E9-4E10-AE84-120CF6038BD5}" type="presParOf" srcId="{DD8D1DFA-2DEC-4E4F-83CF-45FA4EE421A6}" destId="{38B459C8-EAC6-4C18-9AE7-BF3DBC4F9EDE}" srcOrd="1" destOrd="0" presId="urn:microsoft.com/office/officeart/2008/layout/AlternatingHexagons"/>
    <dgm:cxn modelId="{AC1E988A-DA0D-4963-A58F-F37BB8C762F5}" type="presParOf" srcId="{DD8D1DFA-2DEC-4E4F-83CF-45FA4EE421A6}" destId="{E07E55E3-3620-4DE5-853E-D3D2D94CDA09}" srcOrd="2" destOrd="0" presId="urn:microsoft.com/office/officeart/2008/layout/AlternatingHexagons"/>
    <dgm:cxn modelId="{29C9E5E7-00E4-4064-887C-DF65D59C3209}" type="presParOf" srcId="{E07E55E3-3620-4DE5-853E-D3D2D94CDA09}" destId="{21213FF4-11E5-44D8-8B23-C4DEC8CFA831}" srcOrd="0" destOrd="0" presId="urn:microsoft.com/office/officeart/2008/layout/AlternatingHexagons"/>
    <dgm:cxn modelId="{41F80F8B-C13F-4F9C-BB6C-DF68BDBF99BD}" type="presParOf" srcId="{E07E55E3-3620-4DE5-853E-D3D2D94CDA09}" destId="{F461CEEC-1A73-41A7-8870-19FF506F6906}" srcOrd="1" destOrd="0" presId="urn:microsoft.com/office/officeart/2008/layout/AlternatingHexagons"/>
    <dgm:cxn modelId="{A39D240F-F715-41D6-AE54-C3FFC1CF8528}" type="presParOf" srcId="{E07E55E3-3620-4DE5-853E-D3D2D94CDA09}" destId="{FFD67F1F-CFB1-4942-8A59-61DFA86101EE}" srcOrd="2" destOrd="0" presId="urn:microsoft.com/office/officeart/2008/layout/AlternatingHexagons"/>
    <dgm:cxn modelId="{74A57C97-418F-49FA-AA7A-F7779B694480}" type="presParOf" srcId="{E07E55E3-3620-4DE5-853E-D3D2D94CDA09}" destId="{C498446A-AD52-4B28-832E-AB04F4A96895}" srcOrd="3" destOrd="0" presId="urn:microsoft.com/office/officeart/2008/layout/AlternatingHexagons"/>
    <dgm:cxn modelId="{DA3E8C86-A63D-40FB-BDC1-6A5E37E1390A}" type="presParOf" srcId="{E07E55E3-3620-4DE5-853E-D3D2D94CDA09}" destId="{8983EF3F-B7F3-43A7-985D-462CEDDBE98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4DA5F3-9067-4B20-A454-87A6739DC7AA}">
      <dsp:nvSpPr>
        <dsp:cNvPr id="0" name=""/>
        <dsp:cNvSpPr/>
      </dsp:nvSpPr>
      <dsp:spPr>
        <a:xfrm>
          <a:off x="578001" y="815"/>
          <a:ext cx="1799180" cy="10795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alpha val="9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alpha val="90000"/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>
              <a:latin typeface="Adobe 繁黑體 Std B" pitchFamily="34" charset="-120"/>
              <a:ea typeface="Adobe 繁黑體 Std B" pitchFamily="34" charset="-120"/>
            </a:rPr>
            <a:t>客戶端瀏覽器經由 網址</a:t>
          </a:r>
          <a:r>
            <a:rPr lang="en-US" altLang="zh-TW" sz="1400" kern="1200" dirty="0" smtClean="0">
              <a:latin typeface="Adobe 繁黑體 Std B" pitchFamily="34" charset="-120"/>
              <a:ea typeface="Adobe 繁黑體 Std B" pitchFamily="34" charset="-120"/>
            </a:rPr>
            <a:t>(URL)</a:t>
          </a:r>
          <a:r>
            <a:rPr lang="zh-TW" altLang="en-US" sz="1400" kern="1200" dirty="0" smtClean="0">
              <a:latin typeface="Adobe 繁黑體 Std B" pitchFamily="34" charset="-120"/>
              <a:ea typeface="Adobe 繁黑體 Std B" pitchFamily="34" charset="-120"/>
            </a:rPr>
            <a:t>向伺服器發出請求</a:t>
          </a:r>
          <a:endParaRPr lang="zh-TW" altLang="en-US" sz="1400" kern="1200" dirty="0">
            <a:latin typeface="Adobe 繁黑體 Std B" pitchFamily="34" charset="-120"/>
            <a:ea typeface="Adobe 繁黑體 Std B" pitchFamily="34" charset="-120"/>
          </a:endParaRPr>
        </a:p>
      </dsp:txBody>
      <dsp:txXfrm>
        <a:off x="609619" y="32433"/>
        <a:ext cx="1735944" cy="1016272"/>
      </dsp:txXfrm>
    </dsp:sp>
    <dsp:sp modelId="{6E053447-439D-4959-9EF0-4CCC2BBD1A64}">
      <dsp:nvSpPr>
        <dsp:cNvPr id="0" name=""/>
        <dsp:cNvSpPr/>
      </dsp:nvSpPr>
      <dsp:spPr>
        <a:xfrm>
          <a:off x="2535509" y="317471"/>
          <a:ext cx="381426" cy="44619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shade val="9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shade val="9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shade val="9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shade val="90000"/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100" kern="1200">
            <a:latin typeface="Adobe 繁黑體 Std B" pitchFamily="34" charset="-120"/>
            <a:ea typeface="Adobe 繁黑體 Std B" pitchFamily="34" charset="-120"/>
          </a:endParaRPr>
        </a:p>
      </dsp:txBody>
      <dsp:txXfrm>
        <a:off x="2535509" y="406710"/>
        <a:ext cx="266998" cy="267718"/>
      </dsp:txXfrm>
    </dsp:sp>
    <dsp:sp modelId="{233475B9-E459-4666-8113-223E27477DC1}">
      <dsp:nvSpPr>
        <dsp:cNvPr id="0" name=""/>
        <dsp:cNvSpPr/>
      </dsp:nvSpPr>
      <dsp:spPr>
        <a:xfrm>
          <a:off x="3096853" y="815"/>
          <a:ext cx="1799180" cy="10795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8000"/>
                <a:shade val="15000"/>
                <a:satMod val="180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8000"/>
                <a:shade val="45000"/>
                <a:satMod val="170000"/>
              </a:schemeClr>
            </a:gs>
            <a:gs pos="70000">
              <a:schemeClr val="accent1">
                <a:alpha val="90000"/>
                <a:hueOff val="0"/>
                <a:satOff val="0"/>
                <a:lumOff val="0"/>
                <a:alphaOff val="-8000"/>
                <a:tint val="99000"/>
                <a:shade val="65000"/>
                <a:satMod val="155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800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alpha val="90000"/>
              <a:hueOff val="0"/>
              <a:satOff val="0"/>
              <a:lumOff val="0"/>
              <a:alphaOff val="-800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>
              <a:latin typeface="Adobe 繁黑體 Std B" pitchFamily="34" charset="-120"/>
              <a:ea typeface="Adobe 繁黑體 Std B" pitchFamily="34" charset="-120"/>
            </a:rPr>
            <a:t>伺服器端從</a:t>
          </a:r>
          <a:r>
            <a:rPr lang="en-US" altLang="zh-TW" sz="1400" kern="1200" dirty="0" smtClean="0">
              <a:latin typeface="Adobe 繁黑體 Std B" pitchFamily="34" charset="-120"/>
              <a:ea typeface="Adobe 繁黑體 Std B" pitchFamily="34" charset="-120"/>
            </a:rPr>
            <a:t>URL</a:t>
          </a:r>
          <a:r>
            <a:rPr lang="zh-TW" altLang="en-US" sz="1400" kern="1200" dirty="0" smtClean="0">
              <a:latin typeface="Adobe 繁黑體 Std B" pitchFamily="34" charset="-120"/>
              <a:ea typeface="Adobe 繁黑體 Std B" pitchFamily="34" charset="-120"/>
            </a:rPr>
            <a:t>分析並找到對應的程式碼檔案</a:t>
          </a:r>
          <a:r>
            <a:rPr lang="en-US" altLang="zh-TW" sz="1400" kern="1200" dirty="0" smtClean="0">
              <a:latin typeface="Adobe 繁黑體 Std B" pitchFamily="34" charset="-120"/>
              <a:ea typeface="Adobe 繁黑體 Std B" pitchFamily="34" charset="-120"/>
            </a:rPr>
            <a:t>(</a:t>
          </a:r>
          <a:r>
            <a:rPr lang="zh-TW" altLang="en-US" sz="1400" kern="1200" dirty="0" smtClean="0">
              <a:latin typeface="Adobe 繁黑體 Std B" pitchFamily="34" charset="-120"/>
              <a:ea typeface="Adobe 繁黑體 Std B" pitchFamily="34" charset="-120"/>
            </a:rPr>
            <a:t>例如</a:t>
          </a:r>
          <a:r>
            <a:rPr lang="en-US" altLang="zh-TW" sz="1400" kern="1200" dirty="0" smtClean="0">
              <a:latin typeface="Adobe 繁黑體 Std B" pitchFamily="34" charset="-120"/>
              <a:ea typeface="Adobe 繁黑體 Std B" pitchFamily="34" charset="-120"/>
            </a:rPr>
            <a:t>.</a:t>
          </a:r>
          <a:r>
            <a:rPr lang="en-US" altLang="zh-TW" sz="1400" kern="1200" dirty="0" err="1" smtClean="0">
              <a:latin typeface="Adobe 繁黑體 Std B" pitchFamily="34" charset="-120"/>
              <a:ea typeface="Adobe 繁黑體 Std B" pitchFamily="34" charset="-120"/>
            </a:rPr>
            <a:t>php</a:t>
          </a:r>
          <a:r>
            <a:rPr lang="en-US" altLang="zh-TW" sz="1400" kern="1200" dirty="0" smtClean="0">
              <a:latin typeface="Adobe 繁黑體 Std B" pitchFamily="34" charset="-120"/>
              <a:ea typeface="Adobe 繁黑體 Std B" pitchFamily="34" charset="-120"/>
            </a:rPr>
            <a:t>)</a:t>
          </a:r>
          <a:endParaRPr lang="zh-TW" altLang="en-US" sz="1400" kern="1200" dirty="0">
            <a:latin typeface="Adobe 繁黑體 Std B" pitchFamily="34" charset="-120"/>
            <a:ea typeface="Adobe 繁黑體 Std B" pitchFamily="34" charset="-120"/>
          </a:endParaRPr>
        </a:p>
      </dsp:txBody>
      <dsp:txXfrm>
        <a:off x="3128471" y="32433"/>
        <a:ext cx="1735944" cy="1016272"/>
      </dsp:txXfrm>
    </dsp:sp>
    <dsp:sp modelId="{A67CFE4E-07F2-4508-96E3-D19DD10E036C}">
      <dsp:nvSpPr>
        <dsp:cNvPr id="0" name=""/>
        <dsp:cNvSpPr/>
      </dsp:nvSpPr>
      <dsp:spPr>
        <a:xfrm>
          <a:off x="5054362" y="317471"/>
          <a:ext cx="381426" cy="44619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90034"/>
                <a:satOff val="-5927"/>
                <a:lumOff val="9365"/>
                <a:alphaOff val="0"/>
                <a:shade val="15000"/>
                <a:satMod val="180000"/>
              </a:schemeClr>
            </a:gs>
            <a:gs pos="50000">
              <a:schemeClr val="accent1">
                <a:shade val="90000"/>
                <a:hueOff val="90034"/>
                <a:satOff val="-5927"/>
                <a:lumOff val="9365"/>
                <a:alphaOff val="0"/>
                <a:shade val="45000"/>
                <a:satMod val="170000"/>
              </a:schemeClr>
            </a:gs>
            <a:gs pos="70000">
              <a:schemeClr val="accent1">
                <a:shade val="90000"/>
                <a:hueOff val="90034"/>
                <a:satOff val="-5927"/>
                <a:lumOff val="9365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shade val="90000"/>
                <a:hueOff val="90034"/>
                <a:satOff val="-5927"/>
                <a:lumOff val="9365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shade val="90000"/>
              <a:hueOff val="90034"/>
              <a:satOff val="-5927"/>
              <a:lumOff val="9365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100" kern="1200">
            <a:latin typeface="Adobe 繁黑體 Std B" pitchFamily="34" charset="-120"/>
            <a:ea typeface="Adobe 繁黑體 Std B" pitchFamily="34" charset="-120"/>
          </a:endParaRPr>
        </a:p>
      </dsp:txBody>
      <dsp:txXfrm>
        <a:off x="5054362" y="406710"/>
        <a:ext cx="266998" cy="267718"/>
      </dsp:txXfrm>
    </dsp:sp>
    <dsp:sp modelId="{B258DE27-4EEC-42E8-BF58-DC78D0A45E3F}">
      <dsp:nvSpPr>
        <dsp:cNvPr id="0" name=""/>
        <dsp:cNvSpPr/>
      </dsp:nvSpPr>
      <dsp:spPr>
        <a:xfrm>
          <a:off x="5615706" y="815"/>
          <a:ext cx="1799180" cy="10795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6000"/>
                <a:shade val="15000"/>
                <a:satMod val="180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16000"/>
                <a:shade val="45000"/>
                <a:satMod val="170000"/>
              </a:schemeClr>
            </a:gs>
            <a:gs pos="70000">
              <a:schemeClr val="accent1">
                <a:alpha val="90000"/>
                <a:hueOff val="0"/>
                <a:satOff val="0"/>
                <a:lumOff val="0"/>
                <a:alphaOff val="-16000"/>
                <a:tint val="99000"/>
                <a:shade val="65000"/>
                <a:satMod val="155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600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alpha val="90000"/>
              <a:hueOff val="0"/>
              <a:satOff val="0"/>
              <a:lumOff val="0"/>
              <a:alphaOff val="-1600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>
              <a:latin typeface="Adobe 繁黑體 Std B" pitchFamily="34" charset="-120"/>
              <a:ea typeface="Adobe 繁黑體 Std B" pitchFamily="34" charset="-120"/>
            </a:rPr>
            <a:t>將程式碼經由後端語言解釋器來運算並渲染出結果之</a:t>
          </a:r>
          <a:r>
            <a:rPr lang="en-US" altLang="zh-TW" sz="1400" kern="1200" dirty="0" smtClean="0">
              <a:latin typeface="Adobe 繁黑體 Std B" pitchFamily="34" charset="-120"/>
              <a:ea typeface="Adobe 繁黑體 Std B" pitchFamily="34" charset="-120"/>
            </a:rPr>
            <a:t>HTML</a:t>
          </a:r>
          <a:endParaRPr lang="zh-TW" altLang="en-US" sz="1400" kern="1200" dirty="0">
            <a:latin typeface="Adobe 繁黑體 Std B" pitchFamily="34" charset="-120"/>
            <a:ea typeface="Adobe 繁黑體 Std B" pitchFamily="34" charset="-120"/>
          </a:endParaRPr>
        </a:p>
      </dsp:txBody>
      <dsp:txXfrm>
        <a:off x="5647324" y="32433"/>
        <a:ext cx="1735944" cy="1016272"/>
      </dsp:txXfrm>
    </dsp:sp>
    <dsp:sp modelId="{A003B7C6-DED5-4BAD-8DF4-074AA8A18096}">
      <dsp:nvSpPr>
        <dsp:cNvPr id="0" name=""/>
        <dsp:cNvSpPr/>
      </dsp:nvSpPr>
      <dsp:spPr>
        <a:xfrm rot="5400000">
          <a:off x="6324583" y="1206266"/>
          <a:ext cx="381426" cy="44619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180069"/>
                <a:satOff val="-11853"/>
                <a:lumOff val="18730"/>
                <a:alphaOff val="0"/>
                <a:shade val="15000"/>
                <a:satMod val="180000"/>
              </a:schemeClr>
            </a:gs>
            <a:gs pos="50000">
              <a:schemeClr val="accent1">
                <a:shade val="90000"/>
                <a:hueOff val="180069"/>
                <a:satOff val="-11853"/>
                <a:lumOff val="18730"/>
                <a:alphaOff val="0"/>
                <a:shade val="45000"/>
                <a:satMod val="170000"/>
              </a:schemeClr>
            </a:gs>
            <a:gs pos="70000">
              <a:schemeClr val="accent1">
                <a:shade val="90000"/>
                <a:hueOff val="180069"/>
                <a:satOff val="-11853"/>
                <a:lumOff val="1873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shade val="90000"/>
                <a:hueOff val="180069"/>
                <a:satOff val="-11853"/>
                <a:lumOff val="1873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shade val="90000"/>
              <a:hueOff val="180069"/>
              <a:satOff val="-11853"/>
              <a:lumOff val="1873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100" kern="1200">
            <a:latin typeface="Adobe 繁黑體 Std B" pitchFamily="34" charset="-120"/>
            <a:ea typeface="Adobe 繁黑體 Std B" pitchFamily="34" charset="-120"/>
          </a:endParaRPr>
        </a:p>
      </dsp:txBody>
      <dsp:txXfrm rot="-5400000">
        <a:off x="6381437" y="1238651"/>
        <a:ext cx="267718" cy="266998"/>
      </dsp:txXfrm>
    </dsp:sp>
    <dsp:sp modelId="{2E25CAE4-D69D-4AE8-961D-C758699FFCA5}">
      <dsp:nvSpPr>
        <dsp:cNvPr id="0" name=""/>
        <dsp:cNvSpPr/>
      </dsp:nvSpPr>
      <dsp:spPr>
        <a:xfrm>
          <a:off x="5615706" y="1799996"/>
          <a:ext cx="1799180" cy="10795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4000"/>
                <a:shade val="15000"/>
                <a:satMod val="180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4000"/>
                <a:shade val="45000"/>
                <a:satMod val="170000"/>
              </a:schemeClr>
            </a:gs>
            <a:gs pos="70000">
              <a:schemeClr val="accent1">
                <a:alpha val="90000"/>
                <a:hueOff val="0"/>
                <a:satOff val="0"/>
                <a:lumOff val="0"/>
                <a:alphaOff val="-24000"/>
                <a:tint val="99000"/>
                <a:shade val="65000"/>
                <a:satMod val="155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400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alpha val="90000"/>
              <a:hueOff val="0"/>
              <a:satOff val="0"/>
              <a:lumOff val="0"/>
              <a:alphaOff val="-2400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>
              <a:latin typeface="Adobe 繁黑體 Std B" pitchFamily="34" charset="-120"/>
              <a:ea typeface="Adobe 繁黑體 Std B" pitchFamily="34" charset="-120"/>
            </a:rPr>
            <a:t>將結果之</a:t>
          </a:r>
          <a:r>
            <a:rPr lang="en-US" altLang="zh-TW" sz="1400" kern="1200" dirty="0" smtClean="0">
              <a:latin typeface="Adobe 繁黑體 Std B" pitchFamily="34" charset="-120"/>
              <a:ea typeface="Adobe 繁黑體 Std B" pitchFamily="34" charset="-120"/>
            </a:rPr>
            <a:t>HTML</a:t>
          </a:r>
          <a:r>
            <a:rPr lang="zh-TW" altLang="en-US" sz="1400" kern="1200" dirty="0" smtClean="0">
              <a:latin typeface="Adobe 繁黑體 Std B" pitchFamily="34" charset="-120"/>
              <a:ea typeface="Adobe 繁黑體 Std B" pitchFamily="34" charset="-120"/>
            </a:rPr>
            <a:t>傳回客戶端</a:t>
          </a:r>
          <a:endParaRPr lang="zh-TW" altLang="en-US" sz="1400" kern="1200" dirty="0">
            <a:latin typeface="Adobe 繁黑體 Std B" pitchFamily="34" charset="-120"/>
            <a:ea typeface="Adobe 繁黑體 Std B" pitchFamily="34" charset="-120"/>
          </a:endParaRPr>
        </a:p>
      </dsp:txBody>
      <dsp:txXfrm>
        <a:off x="5647324" y="1831614"/>
        <a:ext cx="1735944" cy="1016272"/>
      </dsp:txXfrm>
    </dsp:sp>
    <dsp:sp modelId="{CB1E6EF0-4EFA-4C41-8D5B-5DF4898A1C07}">
      <dsp:nvSpPr>
        <dsp:cNvPr id="0" name=""/>
        <dsp:cNvSpPr/>
      </dsp:nvSpPr>
      <dsp:spPr>
        <a:xfrm rot="10800000">
          <a:off x="5075952" y="2116651"/>
          <a:ext cx="381426" cy="44619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270103"/>
                <a:satOff val="-17780"/>
                <a:lumOff val="28094"/>
                <a:alphaOff val="0"/>
                <a:shade val="15000"/>
                <a:satMod val="180000"/>
              </a:schemeClr>
            </a:gs>
            <a:gs pos="50000">
              <a:schemeClr val="accent1">
                <a:shade val="90000"/>
                <a:hueOff val="270103"/>
                <a:satOff val="-17780"/>
                <a:lumOff val="28094"/>
                <a:alphaOff val="0"/>
                <a:shade val="45000"/>
                <a:satMod val="170000"/>
              </a:schemeClr>
            </a:gs>
            <a:gs pos="70000">
              <a:schemeClr val="accent1">
                <a:shade val="90000"/>
                <a:hueOff val="270103"/>
                <a:satOff val="-17780"/>
                <a:lumOff val="28094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shade val="90000"/>
                <a:hueOff val="270103"/>
                <a:satOff val="-17780"/>
                <a:lumOff val="28094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shade val="90000"/>
              <a:hueOff val="270103"/>
              <a:satOff val="-17780"/>
              <a:lumOff val="28094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100" kern="1200">
            <a:latin typeface="Adobe 繁黑體 Std B" pitchFamily="34" charset="-120"/>
            <a:ea typeface="Adobe 繁黑體 Std B" pitchFamily="34" charset="-120"/>
          </a:endParaRPr>
        </a:p>
      </dsp:txBody>
      <dsp:txXfrm rot="10800000">
        <a:off x="5190380" y="2205890"/>
        <a:ext cx="266998" cy="267718"/>
      </dsp:txXfrm>
    </dsp:sp>
    <dsp:sp modelId="{4C4A0E0A-406E-414F-9F38-B9D80829202A}">
      <dsp:nvSpPr>
        <dsp:cNvPr id="0" name=""/>
        <dsp:cNvSpPr/>
      </dsp:nvSpPr>
      <dsp:spPr>
        <a:xfrm>
          <a:off x="3096853" y="1799996"/>
          <a:ext cx="1799180" cy="10795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32000"/>
                <a:shade val="15000"/>
                <a:satMod val="180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32000"/>
                <a:shade val="45000"/>
                <a:satMod val="170000"/>
              </a:schemeClr>
            </a:gs>
            <a:gs pos="70000">
              <a:schemeClr val="accent1">
                <a:alpha val="90000"/>
                <a:hueOff val="0"/>
                <a:satOff val="0"/>
                <a:lumOff val="0"/>
                <a:alphaOff val="-32000"/>
                <a:tint val="99000"/>
                <a:shade val="65000"/>
                <a:satMod val="155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3200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alpha val="90000"/>
              <a:hueOff val="0"/>
              <a:satOff val="0"/>
              <a:lumOff val="0"/>
              <a:alphaOff val="-3200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>
              <a:latin typeface="Adobe 繁黑體 Std B" pitchFamily="34" charset="-120"/>
              <a:ea typeface="Adobe 繁黑體 Std B" pitchFamily="34" charset="-120"/>
            </a:rPr>
            <a:t>客戶端瀏覽器收到</a:t>
          </a:r>
          <a:r>
            <a:rPr lang="en-US" altLang="zh-TW" sz="1400" kern="1200" dirty="0" smtClean="0">
              <a:latin typeface="Adobe 繁黑體 Std B" pitchFamily="34" charset="-120"/>
              <a:ea typeface="Adobe 繁黑體 Std B" pitchFamily="34" charset="-120"/>
            </a:rPr>
            <a:t>HTML</a:t>
          </a:r>
          <a:r>
            <a:rPr lang="zh-TW" altLang="en-US" sz="1400" kern="1200" dirty="0" smtClean="0">
              <a:latin typeface="Adobe 繁黑體 Std B" pitchFamily="34" charset="-120"/>
              <a:ea typeface="Adobe 繁黑體 Std B" pitchFamily="34" charset="-120"/>
            </a:rPr>
            <a:t>，開始分析並顯示網頁畫面</a:t>
          </a:r>
          <a:endParaRPr lang="zh-TW" altLang="en-US" sz="1400" kern="1200" dirty="0">
            <a:latin typeface="Adobe 繁黑體 Std B" pitchFamily="34" charset="-120"/>
            <a:ea typeface="Adobe 繁黑體 Std B" pitchFamily="34" charset="-120"/>
          </a:endParaRPr>
        </a:p>
      </dsp:txBody>
      <dsp:txXfrm>
        <a:off x="3128471" y="1831614"/>
        <a:ext cx="1735944" cy="1016272"/>
      </dsp:txXfrm>
    </dsp:sp>
    <dsp:sp modelId="{6727BF91-DA72-4E66-ACFF-FE39BB4503D8}">
      <dsp:nvSpPr>
        <dsp:cNvPr id="0" name=""/>
        <dsp:cNvSpPr/>
      </dsp:nvSpPr>
      <dsp:spPr>
        <a:xfrm rot="10800000">
          <a:off x="2557099" y="2116651"/>
          <a:ext cx="381426" cy="44619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360137"/>
                <a:satOff val="-23706"/>
                <a:lumOff val="37459"/>
                <a:alphaOff val="0"/>
                <a:shade val="15000"/>
                <a:satMod val="180000"/>
              </a:schemeClr>
            </a:gs>
            <a:gs pos="50000">
              <a:schemeClr val="accent1">
                <a:shade val="90000"/>
                <a:hueOff val="360137"/>
                <a:satOff val="-23706"/>
                <a:lumOff val="37459"/>
                <a:alphaOff val="0"/>
                <a:shade val="45000"/>
                <a:satMod val="170000"/>
              </a:schemeClr>
            </a:gs>
            <a:gs pos="70000">
              <a:schemeClr val="accent1">
                <a:shade val="90000"/>
                <a:hueOff val="360137"/>
                <a:satOff val="-23706"/>
                <a:lumOff val="37459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shade val="90000"/>
                <a:hueOff val="360137"/>
                <a:satOff val="-23706"/>
                <a:lumOff val="37459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shade val="90000"/>
              <a:hueOff val="360137"/>
              <a:satOff val="-23706"/>
              <a:lumOff val="37459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100" kern="1200">
            <a:latin typeface="Adobe 繁黑體 Std B" pitchFamily="34" charset="-120"/>
            <a:ea typeface="Adobe 繁黑體 Std B" pitchFamily="34" charset="-120"/>
          </a:endParaRPr>
        </a:p>
      </dsp:txBody>
      <dsp:txXfrm rot="10800000">
        <a:off x="2671527" y="2205890"/>
        <a:ext cx="266998" cy="267718"/>
      </dsp:txXfrm>
    </dsp:sp>
    <dsp:sp modelId="{9F79504C-98B4-4BC2-BB0C-A64DCBE92B82}">
      <dsp:nvSpPr>
        <dsp:cNvPr id="0" name=""/>
        <dsp:cNvSpPr/>
      </dsp:nvSpPr>
      <dsp:spPr>
        <a:xfrm>
          <a:off x="578001" y="1799996"/>
          <a:ext cx="1799180" cy="10795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hade val="15000"/>
                <a:satMod val="180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hade val="45000"/>
                <a:satMod val="170000"/>
              </a:schemeClr>
            </a:gs>
            <a:gs pos="70000">
              <a:schemeClr val="accent1">
                <a:alpha val="90000"/>
                <a:hueOff val="0"/>
                <a:satOff val="0"/>
                <a:lumOff val="0"/>
                <a:alphaOff val="-40000"/>
                <a:tint val="99000"/>
                <a:shade val="65000"/>
                <a:satMod val="155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alpha val="90000"/>
              <a:hueOff val="0"/>
              <a:satOff val="0"/>
              <a:lumOff val="0"/>
              <a:alphaOff val="-4000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>
              <a:latin typeface="Adobe 繁黑體 Std B" pitchFamily="34" charset="-120"/>
              <a:ea typeface="Adobe 繁黑體 Std B" pitchFamily="34" charset="-120"/>
            </a:rPr>
            <a:t>其附帶的</a:t>
          </a:r>
          <a:r>
            <a:rPr lang="en-US" altLang="zh-TW" sz="1400" kern="1200" dirty="0" smtClean="0">
              <a:latin typeface="Adobe 繁黑體 Std B" pitchFamily="34" charset="-120"/>
              <a:ea typeface="Adobe 繁黑體 Std B" pitchFamily="34" charset="-120"/>
            </a:rPr>
            <a:t>CSS</a:t>
          </a:r>
          <a:r>
            <a:rPr lang="zh-TW" altLang="en-US" sz="1400" kern="1200" dirty="0" smtClean="0">
              <a:latin typeface="Adobe 繁黑體 Std B" pitchFamily="34" charset="-120"/>
              <a:ea typeface="Adobe 繁黑體 Std B" pitchFamily="34" charset="-120"/>
            </a:rPr>
            <a:t>與</a:t>
          </a:r>
          <a:r>
            <a:rPr lang="en-US" altLang="zh-TW" sz="1400" kern="1200" dirty="0" err="1" smtClean="0">
              <a:latin typeface="Adobe 繁黑體 Std B" pitchFamily="34" charset="-120"/>
              <a:ea typeface="Adobe 繁黑體 Std B" pitchFamily="34" charset="-120"/>
            </a:rPr>
            <a:t>Javascript</a:t>
          </a:r>
          <a:r>
            <a:rPr lang="zh-TW" altLang="en-US" sz="1400" kern="1200" dirty="0" smtClean="0">
              <a:latin typeface="Adobe 繁黑體 Std B" pitchFamily="34" charset="-120"/>
              <a:ea typeface="Adobe 繁黑體 Std B" pitchFamily="34" charset="-120"/>
            </a:rPr>
            <a:t>在瀏覽器開始作用並執行</a:t>
          </a:r>
          <a:endParaRPr lang="zh-TW" altLang="en-US" sz="1400" kern="1200" dirty="0">
            <a:latin typeface="Adobe 繁黑體 Std B" pitchFamily="34" charset="-120"/>
            <a:ea typeface="Adobe 繁黑體 Std B" pitchFamily="34" charset="-120"/>
          </a:endParaRPr>
        </a:p>
      </dsp:txBody>
      <dsp:txXfrm>
        <a:off x="609619" y="1831614"/>
        <a:ext cx="1735944" cy="10162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4DA5F3-9067-4B20-A454-87A6739DC7AA}">
      <dsp:nvSpPr>
        <dsp:cNvPr id="0" name=""/>
        <dsp:cNvSpPr/>
      </dsp:nvSpPr>
      <dsp:spPr>
        <a:xfrm>
          <a:off x="7024" y="810251"/>
          <a:ext cx="2099694" cy="12598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alpha val="9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alpha val="90000"/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>
              <a:latin typeface="Adobe 繁黑體 Std B" pitchFamily="34" charset="-120"/>
              <a:ea typeface="Adobe 繁黑體 Std B" pitchFamily="34" charset="-120"/>
            </a:rPr>
            <a:t>PHP</a:t>
          </a:r>
          <a:r>
            <a:rPr lang="zh-TW" altLang="en-US" sz="1800" kern="1200" dirty="0" smtClean="0">
              <a:latin typeface="Adobe 繁黑體 Std B" pitchFamily="34" charset="-120"/>
              <a:ea typeface="Adobe 繁黑體 Std B" pitchFamily="34" charset="-120"/>
            </a:rPr>
            <a:t>開始解釋</a:t>
          </a:r>
          <a:endParaRPr lang="zh-TW" altLang="en-US" sz="1800" kern="1200" dirty="0">
            <a:latin typeface="Adobe 繁黑體 Std B" pitchFamily="34" charset="-120"/>
            <a:ea typeface="Adobe 繁黑體 Std B" pitchFamily="34" charset="-120"/>
          </a:endParaRPr>
        </a:p>
      </dsp:txBody>
      <dsp:txXfrm>
        <a:off x="43923" y="847150"/>
        <a:ext cx="2025896" cy="1186018"/>
      </dsp:txXfrm>
    </dsp:sp>
    <dsp:sp modelId="{6E053447-439D-4959-9EF0-4CCC2BBD1A64}">
      <dsp:nvSpPr>
        <dsp:cNvPr id="0" name=""/>
        <dsp:cNvSpPr/>
      </dsp:nvSpPr>
      <dsp:spPr>
        <a:xfrm>
          <a:off x="2291492" y="1179797"/>
          <a:ext cx="445135" cy="52072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shade val="9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shade val="9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shade val="9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shade val="90000"/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600" kern="1200">
            <a:latin typeface="Adobe 繁黑體 Std B" pitchFamily="34" charset="-120"/>
            <a:ea typeface="Adobe 繁黑體 Std B" pitchFamily="34" charset="-120"/>
          </a:endParaRPr>
        </a:p>
      </dsp:txBody>
      <dsp:txXfrm>
        <a:off x="2291492" y="1283942"/>
        <a:ext cx="311595" cy="312434"/>
      </dsp:txXfrm>
    </dsp:sp>
    <dsp:sp modelId="{233475B9-E459-4666-8113-223E27477DC1}">
      <dsp:nvSpPr>
        <dsp:cNvPr id="0" name=""/>
        <dsp:cNvSpPr/>
      </dsp:nvSpPr>
      <dsp:spPr>
        <a:xfrm>
          <a:off x="2946596" y="810251"/>
          <a:ext cx="2099694" cy="12598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shade val="15000"/>
                <a:satMod val="180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0000"/>
                <a:shade val="45000"/>
                <a:satMod val="170000"/>
              </a:schemeClr>
            </a:gs>
            <a:gs pos="70000">
              <a:schemeClr val="accent1">
                <a:alpha val="90000"/>
                <a:hueOff val="0"/>
                <a:satOff val="0"/>
                <a:lumOff val="0"/>
                <a:alphaOff val="-20000"/>
                <a:tint val="99000"/>
                <a:shade val="65000"/>
                <a:satMod val="155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alpha val="90000"/>
              <a:hueOff val="0"/>
              <a:satOff val="0"/>
              <a:lumOff val="0"/>
              <a:alphaOff val="-2000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latin typeface="Adobe 繁黑體 Std B" pitchFamily="34" charset="-120"/>
              <a:ea typeface="Adobe 繁黑體 Std B" pitchFamily="34" charset="-120"/>
            </a:rPr>
            <a:t>變數生命週期</a:t>
          </a:r>
          <a:endParaRPr lang="zh-TW" altLang="en-US" sz="1800" kern="1200" dirty="0">
            <a:latin typeface="Adobe 繁黑體 Std B" pitchFamily="34" charset="-120"/>
            <a:ea typeface="Adobe 繁黑體 Std B" pitchFamily="34" charset="-120"/>
          </a:endParaRPr>
        </a:p>
      </dsp:txBody>
      <dsp:txXfrm>
        <a:off x="2983495" y="847150"/>
        <a:ext cx="2025896" cy="1186018"/>
      </dsp:txXfrm>
    </dsp:sp>
    <dsp:sp modelId="{A67CFE4E-07F2-4508-96E3-D19DD10E036C}">
      <dsp:nvSpPr>
        <dsp:cNvPr id="0" name=""/>
        <dsp:cNvSpPr/>
      </dsp:nvSpPr>
      <dsp:spPr>
        <a:xfrm>
          <a:off x="5231064" y="1179797"/>
          <a:ext cx="445135" cy="52072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360137"/>
                <a:satOff val="-23706"/>
                <a:lumOff val="37459"/>
                <a:alphaOff val="0"/>
                <a:shade val="15000"/>
                <a:satMod val="180000"/>
              </a:schemeClr>
            </a:gs>
            <a:gs pos="50000">
              <a:schemeClr val="accent1">
                <a:shade val="90000"/>
                <a:hueOff val="360137"/>
                <a:satOff val="-23706"/>
                <a:lumOff val="37459"/>
                <a:alphaOff val="0"/>
                <a:shade val="45000"/>
                <a:satMod val="170000"/>
              </a:schemeClr>
            </a:gs>
            <a:gs pos="70000">
              <a:schemeClr val="accent1">
                <a:shade val="90000"/>
                <a:hueOff val="360137"/>
                <a:satOff val="-23706"/>
                <a:lumOff val="37459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shade val="90000"/>
                <a:hueOff val="360137"/>
                <a:satOff val="-23706"/>
                <a:lumOff val="37459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shade val="90000"/>
              <a:hueOff val="360137"/>
              <a:satOff val="-23706"/>
              <a:lumOff val="37459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600" kern="1200">
            <a:latin typeface="Adobe 繁黑體 Std B" pitchFamily="34" charset="-120"/>
            <a:ea typeface="Adobe 繁黑體 Std B" pitchFamily="34" charset="-120"/>
          </a:endParaRPr>
        </a:p>
      </dsp:txBody>
      <dsp:txXfrm>
        <a:off x="5231064" y="1283942"/>
        <a:ext cx="311595" cy="312434"/>
      </dsp:txXfrm>
    </dsp:sp>
    <dsp:sp modelId="{B258DE27-4EEC-42E8-BF58-DC78D0A45E3F}">
      <dsp:nvSpPr>
        <dsp:cNvPr id="0" name=""/>
        <dsp:cNvSpPr/>
      </dsp:nvSpPr>
      <dsp:spPr>
        <a:xfrm>
          <a:off x="5886168" y="810251"/>
          <a:ext cx="2099694" cy="12598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hade val="15000"/>
                <a:satMod val="180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hade val="45000"/>
                <a:satMod val="170000"/>
              </a:schemeClr>
            </a:gs>
            <a:gs pos="70000">
              <a:schemeClr val="accent1">
                <a:alpha val="90000"/>
                <a:hueOff val="0"/>
                <a:satOff val="0"/>
                <a:lumOff val="0"/>
                <a:alphaOff val="-40000"/>
                <a:tint val="99000"/>
                <a:shade val="65000"/>
                <a:satMod val="155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alpha val="90000"/>
              <a:hueOff val="0"/>
              <a:satOff val="0"/>
              <a:lumOff val="0"/>
              <a:alphaOff val="-4000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Adobe 繁黑體 Std B" pitchFamily="34" charset="-120"/>
              <a:ea typeface="Adobe 繁黑體 Std B" pitchFamily="34" charset="-120"/>
            </a:rPr>
            <a:t>解釋完成，頁面中程式的變數生命週期結束</a:t>
          </a:r>
          <a:endParaRPr lang="zh-TW" altLang="en-US" sz="1600" kern="1200" dirty="0">
            <a:latin typeface="Adobe 繁黑體 Std B" pitchFamily="34" charset="-120"/>
            <a:ea typeface="Adobe 繁黑體 Std B" pitchFamily="34" charset="-120"/>
          </a:endParaRPr>
        </a:p>
      </dsp:txBody>
      <dsp:txXfrm>
        <a:off x="5923067" y="847150"/>
        <a:ext cx="2025896" cy="11860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463B78-4B58-4D3B-9FC5-C311090F210F}">
      <dsp:nvSpPr>
        <dsp:cNvPr id="0" name=""/>
        <dsp:cNvSpPr/>
      </dsp:nvSpPr>
      <dsp:spPr>
        <a:xfrm rot="5400000">
          <a:off x="4964227" y="258384"/>
          <a:ext cx="3260362" cy="283651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>
              <a:latin typeface="Adobe 繁黑體 Std B" pitchFamily="34" charset="-120"/>
              <a:ea typeface="Adobe 繁黑體 Std B" pitchFamily="34" charset="-120"/>
            </a:rPr>
            <a:t>Array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>
              <a:latin typeface="Adobe 繁黑體 Std B" pitchFamily="34" charset="-120"/>
              <a:ea typeface="Adobe 繁黑體 Std B" pitchFamily="34" charset="-120"/>
            </a:rPr>
            <a:t>Object</a:t>
          </a:r>
          <a:endParaRPr lang="zh-TW" altLang="en-US" sz="2400" kern="1200" dirty="0">
            <a:latin typeface="Adobe 繁黑體 Std B" pitchFamily="34" charset="-120"/>
            <a:ea typeface="Adobe 繁黑體 Std B" pitchFamily="34" charset="-120"/>
          </a:endParaRPr>
        </a:p>
      </dsp:txBody>
      <dsp:txXfrm rot="-5400000">
        <a:off x="5618174" y="554534"/>
        <a:ext cx="1952467" cy="2244216"/>
      </dsp:txXfrm>
    </dsp:sp>
    <dsp:sp modelId="{D3E8F258-A13C-4820-B8F5-6A2F4F55AEDB}">
      <dsp:nvSpPr>
        <dsp:cNvPr id="0" name=""/>
        <dsp:cNvSpPr/>
      </dsp:nvSpPr>
      <dsp:spPr>
        <a:xfrm>
          <a:off x="8098739" y="698533"/>
          <a:ext cx="3638564" cy="1956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000" kern="1200" dirty="0">
            <a:latin typeface="Adobe 繁黑體 Std B" pitchFamily="34" charset="-120"/>
            <a:ea typeface="Adobe 繁黑體 Std B" pitchFamily="34" charset="-120"/>
          </a:endParaRPr>
        </a:p>
      </dsp:txBody>
      <dsp:txXfrm>
        <a:off x="8098739" y="698533"/>
        <a:ext cx="3638564" cy="1956217"/>
      </dsp:txXfrm>
    </dsp:sp>
    <dsp:sp modelId="{8416935E-B03F-4BC6-8DF1-A474CEDECB84}">
      <dsp:nvSpPr>
        <dsp:cNvPr id="0" name=""/>
        <dsp:cNvSpPr/>
      </dsp:nvSpPr>
      <dsp:spPr>
        <a:xfrm rot="5400000">
          <a:off x="1900791" y="258384"/>
          <a:ext cx="3260362" cy="283651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TW" sz="400" kern="1200" dirty="0" smtClean="0">
            <a:latin typeface="Adobe 繁黑體 Std B" pitchFamily="34" charset="-120"/>
            <a:ea typeface="Adobe 繁黑體 Std B" pitchFamily="34" charset="-120"/>
          </a:endParaRPr>
        </a:p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200" kern="1200" dirty="0" smtClean="0">
              <a:latin typeface="Adobe 繁黑體 Std B" pitchFamily="34" charset="-120"/>
              <a:ea typeface="Adobe 繁黑體 Std B" pitchFamily="34" charset="-120"/>
            </a:rPr>
            <a:t>Boolean</a:t>
          </a:r>
        </a:p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200" kern="1200" dirty="0" smtClean="0">
              <a:latin typeface="Adobe 繁黑體 Std B" pitchFamily="34" charset="-120"/>
              <a:ea typeface="Adobe 繁黑體 Std B" pitchFamily="34" charset="-120"/>
            </a:rPr>
            <a:t>Integer</a:t>
          </a:r>
        </a:p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200" kern="1200" dirty="0" smtClean="0">
              <a:latin typeface="Adobe 繁黑體 Std B" pitchFamily="34" charset="-120"/>
              <a:ea typeface="Adobe 繁黑體 Std B" pitchFamily="34" charset="-120"/>
            </a:rPr>
            <a:t>Float</a:t>
          </a:r>
        </a:p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200" kern="1200" dirty="0" smtClean="0">
              <a:latin typeface="Adobe 繁黑體 Std B" pitchFamily="34" charset="-120"/>
              <a:ea typeface="Adobe 繁黑體 Std B" pitchFamily="34" charset="-120"/>
            </a:rPr>
            <a:t>String</a:t>
          </a:r>
          <a:endParaRPr lang="zh-TW" altLang="en-US" sz="2200" kern="1200" dirty="0"/>
        </a:p>
      </dsp:txBody>
      <dsp:txXfrm rot="-5400000">
        <a:off x="2554738" y="554534"/>
        <a:ext cx="1952467" cy="2244216"/>
      </dsp:txXfrm>
    </dsp:sp>
    <dsp:sp modelId="{21213FF4-11E5-44D8-8B23-C4DEC8CFA831}">
      <dsp:nvSpPr>
        <dsp:cNvPr id="0" name=""/>
        <dsp:cNvSpPr/>
      </dsp:nvSpPr>
      <dsp:spPr>
        <a:xfrm rot="5400000">
          <a:off x="3426640" y="3027605"/>
          <a:ext cx="3260362" cy="283651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>
              <a:latin typeface="Adobe 繁黑體 Std B" pitchFamily="34" charset="-120"/>
              <a:ea typeface="Adobe 繁黑體 Std B" pitchFamily="34" charset="-120"/>
            </a:rPr>
            <a:t>Resource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>
              <a:latin typeface="Adobe 繁黑體 Std B" pitchFamily="34" charset="-120"/>
              <a:ea typeface="Adobe 繁黑體 Std B" pitchFamily="34" charset="-120"/>
            </a:rPr>
            <a:t>NULL</a:t>
          </a:r>
          <a:endParaRPr lang="zh-TW" altLang="en-US" sz="2400" kern="1200" dirty="0">
            <a:latin typeface="Adobe 繁黑體 Std B" pitchFamily="34" charset="-120"/>
            <a:ea typeface="Adobe 繁黑體 Std B" pitchFamily="34" charset="-120"/>
          </a:endParaRPr>
        </a:p>
      </dsp:txBody>
      <dsp:txXfrm rot="-5400000">
        <a:off x="4080587" y="3323755"/>
        <a:ext cx="1952467" cy="2244216"/>
      </dsp:txXfrm>
    </dsp:sp>
    <dsp:sp modelId="{F461CEEC-1A73-41A7-8870-19FF506F6906}">
      <dsp:nvSpPr>
        <dsp:cNvPr id="0" name=""/>
        <dsp:cNvSpPr/>
      </dsp:nvSpPr>
      <dsp:spPr>
        <a:xfrm>
          <a:off x="0" y="3465929"/>
          <a:ext cx="3521191" cy="1956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83EF3F-B7F3-43A7-985D-462CEDDBE98E}">
      <dsp:nvSpPr>
        <dsp:cNvPr id="0" name=""/>
        <dsp:cNvSpPr/>
      </dsp:nvSpPr>
      <dsp:spPr>
        <a:xfrm rot="5400000">
          <a:off x="-211923" y="3072241"/>
          <a:ext cx="3260362" cy="2836515"/>
        </a:xfrm>
        <a:prstGeom prst="hexagon">
          <a:avLst>
            <a:gd name="adj" fmla="val 25000"/>
            <a:gd name="vf" fmla="val 115470"/>
          </a:avLst>
        </a:prstGeom>
        <a:noFill/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3600" kern="1200" dirty="0"/>
        </a:p>
      </dsp:txBody>
      <dsp:txXfrm rot="-5400000">
        <a:off x="442024" y="3368391"/>
        <a:ext cx="1952467" cy="22442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D4E35F-5DAE-4B77-A343-659E37BB68E9}" type="datetimeFigureOut">
              <a:rPr lang="zh-TW" altLang="en-US" smtClean="0"/>
              <a:t>2014/11/19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CBDCA-BCA6-478C-9A31-FAEA81706C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0053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CBDCA-BCA6-478C-9A31-FAEA81706C3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0901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&lt;?</a:t>
            </a:r>
            <a:r>
              <a:rPr lang="en-US" altLang="zh-TW" dirty="0" err="1" smtClean="0"/>
              <a:t>php</a:t>
            </a:r>
            <a:endParaRPr lang="en-US" altLang="zh-TW" dirty="0" smtClean="0"/>
          </a:p>
          <a:p>
            <a:r>
              <a:rPr lang="en-US" altLang="zh-TW" dirty="0" smtClean="0"/>
              <a:t>$b = true;    // Boolean </a:t>
            </a:r>
            <a:r>
              <a:rPr lang="zh-TW" altLang="en-US" dirty="0" smtClean="0"/>
              <a:t>布林型態</a:t>
            </a:r>
          </a:p>
          <a:p>
            <a:r>
              <a:rPr lang="en-US" altLang="zh-TW" dirty="0" smtClean="0"/>
              <a:t>$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= 123;     // Integer </a:t>
            </a:r>
            <a:r>
              <a:rPr lang="zh-TW" altLang="en-US" dirty="0" smtClean="0"/>
              <a:t>整數型態</a:t>
            </a:r>
          </a:p>
          <a:p>
            <a:r>
              <a:rPr lang="en-US" altLang="zh-TW" dirty="0" smtClean="0"/>
              <a:t>$f = 12.3;   // Float </a:t>
            </a:r>
            <a:r>
              <a:rPr lang="zh-TW" altLang="en-US" dirty="0" smtClean="0"/>
              <a:t>浮點數型態</a:t>
            </a:r>
          </a:p>
          <a:p>
            <a:r>
              <a:rPr lang="en-US" altLang="zh-TW" dirty="0" smtClean="0"/>
              <a:t>$s = '123';     // String</a:t>
            </a:r>
            <a:r>
              <a:rPr lang="zh-TW" altLang="en-US" dirty="0" smtClean="0"/>
              <a:t>字串型態</a:t>
            </a:r>
          </a:p>
          <a:p>
            <a:endParaRPr lang="zh-TW" altLang="en-US" dirty="0" smtClean="0"/>
          </a:p>
          <a:p>
            <a:r>
              <a:rPr lang="en-US" altLang="zh-TW" dirty="0" err="1" smtClean="0"/>
              <a:t>var_dump</a:t>
            </a:r>
            <a:r>
              <a:rPr lang="en-US" altLang="zh-TW" dirty="0" smtClean="0"/>
              <a:t>($b,$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,$</a:t>
            </a:r>
            <a:r>
              <a:rPr lang="en-US" altLang="zh-TW" dirty="0" err="1" smtClean="0"/>
              <a:t>f,$s</a:t>
            </a:r>
            <a:r>
              <a:rPr lang="en-US" altLang="zh-TW" dirty="0" smtClean="0"/>
              <a:t>);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$a1 = array(10, 20, 30, 40);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$a2 = array();</a:t>
            </a:r>
          </a:p>
          <a:p>
            <a:r>
              <a:rPr lang="en-US" altLang="zh-TW" dirty="0" smtClean="0"/>
              <a:t>$a2[0]=10;</a:t>
            </a:r>
          </a:p>
          <a:p>
            <a:r>
              <a:rPr lang="en-US" altLang="zh-TW" dirty="0" smtClean="0"/>
              <a:t>$a2[1]=20;</a:t>
            </a:r>
          </a:p>
          <a:p>
            <a:r>
              <a:rPr lang="en-US" altLang="zh-TW" dirty="0" smtClean="0"/>
              <a:t>$a2[2]=30;</a:t>
            </a:r>
          </a:p>
          <a:p>
            <a:r>
              <a:rPr lang="en-US" altLang="zh-TW" dirty="0" smtClean="0"/>
              <a:t>$a2[3]=40;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$a3 = array(</a:t>
            </a:r>
          </a:p>
          <a:p>
            <a:r>
              <a:rPr lang="en-US" altLang="zh-TW" dirty="0" smtClean="0"/>
              <a:t>    33 =&gt; 'Tony',</a:t>
            </a:r>
          </a:p>
          <a:p>
            <a:r>
              <a:rPr lang="en-US" altLang="zh-TW" dirty="0" smtClean="0"/>
              <a:t>    'A' =&gt; 33.06,</a:t>
            </a:r>
          </a:p>
          <a:p>
            <a:r>
              <a:rPr lang="zh-TW" altLang="en-US" baseline="0" dirty="0" smtClean="0"/>
              <a:t>    </a:t>
            </a:r>
            <a:r>
              <a:rPr lang="en-US" altLang="zh-TW" baseline="0" dirty="0" smtClean="0"/>
              <a:t>9527 =&gt; </a:t>
            </a:r>
            <a:r>
              <a:rPr lang="en-US" altLang="zh-TW" dirty="0" smtClean="0"/>
              <a:t>array(1</a:t>
            </a:r>
            <a:r>
              <a:rPr lang="en-US" altLang="zh-TW" dirty="0" smtClean="0"/>
              <a:t>, 2),</a:t>
            </a:r>
          </a:p>
          <a:p>
            <a:r>
              <a:rPr lang="en-US" altLang="zh-TW" dirty="0" smtClean="0"/>
              <a:t>);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var_dump</a:t>
            </a:r>
            <a:r>
              <a:rPr lang="en-US" altLang="zh-TW" dirty="0" smtClean="0"/>
              <a:t>($a1,$a2,$a3);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var_dump</a:t>
            </a:r>
            <a:r>
              <a:rPr lang="en-US" altLang="zh-TW" dirty="0" smtClean="0"/>
              <a:t>($n);</a:t>
            </a:r>
          </a:p>
          <a:p>
            <a:r>
              <a:rPr lang="en-US" altLang="zh-TW" dirty="0" smtClean="0"/>
              <a:t>?&gt;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CBDCA-BCA6-478C-9A31-FAEA81706C3B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70838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&lt;?</a:t>
            </a:r>
            <a:r>
              <a:rPr lang="en-US" altLang="zh-TW" dirty="0" err="1" smtClean="0"/>
              <a:t>php</a:t>
            </a:r>
            <a:endParaRPr lang="en-US" altLang="zh-TW" dirty="0" smtClean="0"/>
          </a:p>
          <a:p>
            <a:r>
              <a:rPr lang="en-US" altLang="zh-TW" dirty="0" smtClean="0"/>
              <a:t>echo '$A </a:t>
            </a:r>
            <a:r>
              <a:rPr lang="zh-TW" altLang="en-US" dirty="0" smtClean="0"/>
              <a:t>字串</a:t>
            </a:r>
            <a:r>
              <a:rPr lang="en-US" altLang="zh-TW" dirty="0" smtClean="0"/>
              <a:t>/$B </a:t>
            </a:r>
            <a:r>
              <a:rPr lang="zh-TW" altLang="en-US" dirty="0" smtClean="0"/>
              <a:t>字串</a:t>
            </a:r>
            <a:r>
              <a:rPr lang="en-US" altLang="zh-TW" dirty="0" smtClean="0"/>
              <a:t>';</a:t>
            </a:r>
          </a:p>
          <a:p>
            <a:r>
              <a:rPr lang="en-US" altLang="zh-TW" dirty="0" err="1" smtClean="0"/>
              <a:t>var_dump</a:t>
            </a:r>
            <a:r>
              <a:rPr lang="en-US" altLang="zh-TW" dirty="0" smtClean="0"/>
              <a:t>('5.123'+'100w9');</a:t>
            </a:r>
          </a:p>
          <a:p>
            <a:r>
              <a:rPr lang="en-US" altLang="zh-TW" dirty="0" err="1" smtClean="0"/>
              <a:t>var_dump</a:t>
            </a:r>
            <a:r>
              <a:rPr lang="en-US" altLang="zh-TW" dirty="0" smtClean="0"/>
              <a:t>('5.123'.'100w9');</a:t>
            </a:r>
          </a:p>
          <a:p>
            <a:r>
              <a:rPr lang="en-US" altLang="zh-TW" dirty="0" err="1" smtClean="0"/>
              <a:t>var_dump</a:t>
            </a:r>
            <a:r>
              <a:rPr lang="en-US" altLang="zh-TW" dirty="0" smtClean="0"/>
              <a:t>('123'+'456');</a:t>
            </a:r>
          </a:p>
          <a:p>
            <a:r>
              <a:rPr lang="en-US" altLang="zh-TW" dirty="0" err="1" smtClean="0"/>
              <a:t>var_dump</a:t>
            </a:r>
            <a:r>
              <a:rPr lang="en-US" altLang="zh-TW" dirty="0" smtClean="0"/>
              <a:t>('123'.'456');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echo '&lt;</a:t>
            </a:r>
            <a:r>
              <a:rPr lang="en-US" altLang="zh-TW" dirty="0" err="1" smtClean="0"/>
              <a:t>hr</a:t>
            </a:r>
            <a:r>
              <a:rPr lang="en-US" altLang="zh-TW" dirty="0" smtClean="0"/>
              <a:t>&gt;';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echo '$A </a:t>
            </a:r>
            <a:r>
              <a:rPr lang="zh-TW" altLang="en-US" dirty="0" smtClean="0"/>
              <a:t>字串</a:t>
            </a:r>
            <a:r>
              <a:rPr lang="en-US" altLang="zh-TW" dirty="0" smtClean="0"/>
              <a:t>/$B </a:t>
            </a:r>
            <a:r>
              <a:rPr lang="zh-TW" altLang="en-US" dirty="0" smtClean="0"/>
              <a:t>數字</a:t>
            </a:r>
            <a:r>
              <a:rPr lang="en-US" altLang="zh-TW" dirty="0" smtClean="0"/>
              <a:t>';</a:t>
            </a:r>
          </a:p>
          <a:p>
            <a:r>
              <a:rPr lang="en-US" altLang="zh-TW" dirty="0" err="1" smtClean="0"/>
              <a:t>var_dump</a:t>
            </a:r>
            <a:r>
              <a:rPr lang="en-US" altLang="zh-TW" dirty="0" smtClean="0"/>
              <a:t>('9527'+3);</a:t>
            </a:r>
          </a:p>
          <a:p>
            <a:r>
              <a:rPr lang="en-US" altLang="zh-TW" dirty="0" err="1" smtClean="0"/>
              <a:t>var_dump</a:t>
            </a:r>
            <a:r>
              <a:rPr lang="en-US" altLang="zh-TW" dirty="0" smtClean="0"/>
              <a:t>('9527'.(3));</a:t>
            </a:r>
          </a:p>
          <a:p>
            <a:r>
              <a:rPr lang="en-US" altLang="zh-TW" dirty="0" err="1" smtClean="0"/>
              <a:t>var_dump</a:t>
            </a:r>
            <a:r>
              <a:rPr lang="en-US" altLang="zh-TW" dirty="0" smtClean="0"/>
              <a:t>('abc'+689);</a:t>
            </a:r>
          </a:p>
          <a:p>
            <a:r>
              <a:rPr lang="en-US" altLang="zh-TW" dirty="0" err="1" smtClean="0"/>
              <a:t>var_dump</a:t>
            </a:r>
            <a:r>
              <a:rPr lang="en-US" altLang="zh-TW" dirty="0" smtClean="0"/>
              <a:t>('100abc'+689);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echo '&lt;</a:t>
            </a:r>
            <a:r>
              <a:rPr lang="en-US" altLang="zh-TW" dirty="0" err="1" smtClean="0"/>
              <a:t>hr</a:t>
            </a:r>
            <a:r>
              <a:rPr lang="en-US" altLang="zh-TW" dirty="0" smtClean="0"/>
              <a:t>&gt;';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echo '$A </a:t>
            </a:r>
            <a:r>
              <a:rPr lang="zh-TW" altLang="en-US" dirty="0" smtClean="0"/>
              <a:t>數字</a:t>
            </a:r>
            <a:r>
              <a:rPr lang="en-US" altLang="zh-TW" dirty="0" smtClean="0"/>
              <a:t>/$B </a:t>
            </a:r>
            <a:r>
              <a:rPr lang="zh-TW" altLang="en-US" dirty="0" smtClean="0"/>
              <a:t>數字</a:t>
            </a:r>
            <a:r>
              <a:rPr lang="en-US" altLang="zh-TW" dirty="0" smtClean="0"/>
              <a:t>';</a:t>
            </a:r>
          </a:p>
          <a:p>
            <a:r>
              <a:rPr lang="en-US" altLang="zh-TW" dirty="0" err="1" smtClean="0"/>
              <a:t>var_dump</a:t>
            </a:r>
            <a:r>
              <a:rPr lang="en-US" altLang="zh-TW" dirty="0" smtClean="0"/>
              <a:t>(100+200);</a:t>
            </a:r>
          </a:p>
          <a:p>
            <a:r>
              <a:rPr lang="en-US" altLang="zh-TW" dirty="0" err="1" smtClean="0"/>
              <a:t>var_dump</a:t>
            </a:r>
            <a:r>
              <a:rPr lang="en-US" altLang="zh-TW" dirty="0" smtClean="0"/>
              <a:t>(30+50.99);</a:t>
            </a:r>
          </a:p>
          <a:p>
            <a:r>
              <a:rPr lang="en-US" altLang="zh-TW" dirty="0" err="1" smtClean="0"/>
              <a:t>var_dump</a:t>
            </a:r>
            <a:r>
              <a:rPr lang="en-US" altLang="zh-TW" dirty="0" smtClean="0"/>
              <a:t>((30).(50.99));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echo '&lt;</a:t>
            </a:r>
            <a:r>
              <a:rPr lang="en-US" altLang="zh-TW" dirty="0" err="1" smtClean="0"/>
              <a:t>hr</a:t>
            </a:r>
            <a:r>
              <a:rPr lang="en-US" altLang="zh-TW" dirty="0" smtClean="0"/>
              <a:t>&gt;';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echo '</a:t>
            </a:r>
            <a:r>
              <a:rPr lang="zh-TW" altLang="en-US" dirty="0" smtClean="0"/>
              <a:t>混合範例</a:t>
            </a:r>
            <a:r>
              <a:rPr lang="en-US" altLang="zh-TW" dirty="0" smtClean="0"/>
              <a:t>';</a:t>
            </a:r>
          </a:p>
          <a:p>
            <a:r>
              <a:rPr lang="en-US" altLang="zh-TW" dirty="0" err="1" smtClean="0"/>
              <a:t>var_dump</a:t>
            </a:r>
            <a:r>
              <a:rPr lang="en-US" altLang="zh-TW" dirty="0" smtClean="0"/>
              <a:t>('</a:t>
            </a:r>
            <a:r>
              <a:rPr lang="en-US" altLang="zh-TW" dirty="0" err="1" smtClean="0"/>
              <a:t>abc</a:t>
            </a:r>
            <a:r>
              <a:rPr lang="en-US" altLang="zh-TW" dirty="0" smtClean="0"/>
              <a:t>'+(689).'</a:t>
            </a:r>
            <a:r>
              <a:rPr lang="en-US" altLang="zh-TW" dirty="0" err="1" smtClean="0"/>
              <a:t>zz</a:t>
            </a:r>
            <a:r>
              <a:rPr lang="en-US" altLang="zh-TW" dirty="0" smtClean="0"/>
              <a:t>');</a:t>
            </a:r>
          </a:p>
          <a:p>
            <a:r>
              <a:rPr lang="en-US" altLang="zh-TW" dirty="0" err="1" smtClean="0"/>
              <a:t>var_dump</a:t>
            </a:r>
            <a:r>
              <a:rPr lang="en-US" altLang="zh-TW" dirty="0" smtClean="0"/>
              <a:t>('11abc'+(689).'</a:t>
            </a:r>
            <a:r>
              <a:rPr lang="en-US" altLang="zh-TW" dirty="0" err="1" smtClean="0"/>
              <a:t>zz</a:t>
            </a:r>
            <a:r>
              <a:rPr lang="en-US" altLang="zh-TW" dirty="0" smtClean="0"/>
              <a:t>');</a:t>
            </a:r>
          </a:p>
          <a:p>
            <a:r>
              <a:rPr lang="en-US" altLang="zh-TW" dirty="0" err="1" smtClean="0"/>
              <a:t>var_dump</a:t>
            </a:r>
            <a:r>
              <a:rPr lang="en-US" altLang="zh-TW" dirty="0" smtClean="0"/>
              <a:t>('11abc'.(689));</a:t>
            </a:r>
          </a:p>
          <a:p>
            <a:r>
              <a:rPr lang="en-US" altLang="zh-TW" dirty="0" err="1" smtClean="0"/>
              <a:t>var_dump</a:t>
            </a:r>
            <a:r>
              <a:rPr lang="en-US" altLang="zh-TW" dirty="0" smtClean="0"/>
              <a:t>('11abc'.(689)+'</a:t>
            </a:r>
            <a:r>
              <a:rPr lang="en-US" altLang="zh-TW" dirty="0" err="1" smtClean="0"/>
              <a:t>zz</a:t>
            </a:r>
            <a:r>
              <a:rPr lang="en-US" altLang="zh-TW" dirty="0" smtClean="0"/>
              <a:t>');</a:t>
            </a:r>
          </a:p>
          <a:p>
            <a:r>
              <a:rPr lang="en-US" altLang="zh-TW" dirty="0" err="1" smtClean="0"/>
              <a:t>var_dump</a:t>
            </a:r>
            <a:r>
              <a:rPr lang="en-US" altLang="zh-TW" dirty="0" smtClean="0"/>
              <a:t>('11abc'.(689)+'</a:t>
            </a:r>
            <a:r>
              <a:rPr lang="en-US" altLang="zh-TW" dirty="0" err="1" smtClean="0"/>
              <a:t>zz</a:t>
            </a:r>
            <a:r>
              <a:rPr lang="en-US" altLang="zh-TW" dirty="0" smtClean="0"/>
              <a:t>'.'</a:t>
            </a:r>
            <a:r>
              <a:rPr lang="en-US" altLang="zh-TW" dirty="0" err="1" smtClean="0"/>
              <a:t>yyy</a:t>
            </a:r>
            <a:r>
              <a:rPr lang="en-US" altLang="zh-TW" dirty="0" smtClean="0"/>
              <a:t>');</a:t>
            </a:r>
          </a:p>
          <a:p>
            <a:r>
              <a:rPr lang="en-US" altLang="zh-TW" dirty="0" smtClean="0"/>
              <a:t>?&gt;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CBDCA-BCA6-478C-9A31-FAEA81706C3B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70838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&lt;?</a:t>
            </a:r>
            <a:r>
              <a:rPr lang="en-US" altLang="zh-TW" dirty="0" err="1" smtClean="0"/>
              <a:t>php</a:t>
            </a:r>
            <a:endParaRPr lang="en-US" altLang="zh-TW" dirty="0" smtClean="0"/>
          </a:p>
          <a:p>
            <a:r>
              <a:rPr lang="en-US" altLang="zh-TW" dirty="0" err="1" smtClean="0"/>
              <a:t>var_dump</a:t>
            </a:r>
            <a:r>
              <a:rPr lang="en-US" altLang="zh-TW" dirty="0" smtClean="0"/>
              <a:t>((string)(1111+2222));</a:t>
            </a:r>
          </a:p>
          <a:p>
            <a:r>
              <a:rPr lang="en-US" altLang="zh-TW" dirty="0" err="1" smtClean="0"/>
              <a:t>var_dump</a:t>
            </a:r>
            <a:r>
              <a:rPr lang="en-US" altLang="zh-TW" dirty="0" smtClean="0"/>
              <a:t>('123'.'4.56');</a:t>
            </a:r>
          </a:p>
          <a:p>
            <a:r>
              <a:rPr lang="en-US" altLang="zh-TW" dirty="0" err="1" smtClean="0"/>
              <a:t>var_dump</a:t>
            </a:r>
            <a:r>
              <a:rPr lang="en-US" altLang="zh-TW" dirty="0" smtClean="0"/>
              <a:t>((float)('123'.'4.56'));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var_dump</a:t>
            </a:r>
            <a:r>
              <a:rPr lang="en-US" altLang="zh-TW" dirty="0" smtClean="0"/>
              <a:t>((array)123)</a:t>
            </a:r>
          </a:p>
          <a:p>
            <a:r>
              <a:rPr lang="en-US" altLang="zh-TW" dirty="0" smtClean="0"/>
              <a:t>?&gt;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CBDCA-BCA6-478C-9A31-FAEA81706C3B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70838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CBDCA-BCA6-478C-9A31-FAEA81706C3B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0901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&lt;?</a:t>
            </a:r>
            <a:r>
              <a:rPr lang="en-US" altLang="zh-TW" dirty="0" err="1" smtClean="0"/>
              <a:t>php</a:t>
            </a:r>
            <a:endParaRPr lang="en-US" altLang="zh-TW" dirty="0" smtClean="0"/>
          </a:p>
          <a:p>
            <a:r>
              <a:rPr lang="en-US" altLang="zh-TW" dirty="0" smtClean="0"/>
              <a:t>$a=10;</a:t>
            </a:r>
          </a:p>
          <a:p>
            <a:r>
              <a:rPr lang="en-US" altLang="zh-TW" dirty="0" smtClean="0"/>
              <a:t>$b=20;</a:t>
            </a:r>
          </a:p>
          <a:p>
            <a:r>
              <a:rPr lang="en-US" altLang="zh-TW" dirty="0" smtClean="0"/>
              <a:t>?&gt;</a:t>
            </a:r>
          </a:p>
          <a:p>
            <a:r>
              <a:rPr lang="en-US" altLang="zh-TW" dirty="0" smtClean="0"/>
              <a:t>&lt;?</a:t>
            </a:r>
            <a:r>
              <a:rPr lang="en-US" altLang="zh-TW" dirty="0" err="1" smtClean="0"/>
              <a:t>php</a:t>
            </a:r>
            <a:r>
              <a:rPr lang="en-US" altLang="zh-TW" dirty="0" smtClean="0"/>
              <a:t> if ($a &gt; $b): ?&gt;</a:t>
            </a:r>
          </a:p>
          <a:p>
            <a:r>
              <a:rPr lang="en-US" altLang="zh-TW" dirty="0" smtClean="0"/>
              <a:t>   &lt;button&gt;a </a:t>
            </a:r>
            <a:r>
              <a:rPr lang="zh-TW" altLang="en-US" dirty="0" smtClean="0"/>
              <a:t>大於 </a:t>
            </a:r>
            <a:r>
              <a:rPr lang="en-US" altLang="zh-TW" dirty="0" smtClean="0"/>
              <a:t>b&lt;/button&gt;</a:t>
            </a:r>
          </a:p>
          <a:p>
            <a:r>
              <a:rPr lang="en-US" altLang="zh-TW" dirty="0" smtClean="0"/>
              <a:t>&lt;?</a:t>
            </a:r>
            <a:r>
              <a:rPr lang="en-US" altLang="zh-TW" dirty="0" err="1" smtClean="0"/>
              <a:t>php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elseif</a:t>
            </a:r>
            <a:r>
              <a:rPr lang="en-US" altLang="zh-TW" dirty="0" smtClean="0"/>
              <a:t> ($a == $b): ?&gt; </a:t>
            </a:r>
          </a:p>
          <a:p>
            <a:r>
              <a:rPr lang="en-US" altLang="zh-TW" dirty="0" smtClean="0"/>
              <a:t>   &lt;button&gt;a </a:t>
            </a:r>
            <a:r>
              <a:rPr lang="zh-TW" altLang="en-US" dirty="0" smtClean="0"/>
              <a:t>等於 </a:t>
            </a:r>
            <a:r>
              <a:rPr lang="en-US" altLang="zh-TW" dirty="0" smtClean="0"/>
              <a:t>b&lt;/button&gt;</a:t>
            </a:r>
          </a:p>
          <a:p>
            <a:r>
              <a:rPr lang="en-US" altLang="zh-TW" dirty="0" smtClean="0"/>
              <a:t>&lt;?</a:t>
            </a:r>
            <a:r>
              <a:rPr lang="en-US" altLang="zh-TW" dirty="0" err="1" smtClean="0"/>
              <a:t>php</a:t>
            </a:r>
            <a:r>
              <a:rPr lang="en-US" altLang="zh-TW" dirty="0" smtClean="0"/>
              <a:t> else: ?&gt;</a:t>
            </a:r>
          </a:p>
          <a:p>
            <a:r>
              <a:rPr lang="en-US" altLang="zh-TW" dirty="0" smtClean="0"/>
              <a:t>   &lt;button&gt;a </a:t>
            </a:r>
            <a:r>
              <a:rPr lang="zh-TW" altLang="en-US" dirty="0" smtClean="0"/>
              <a:t>小於 </a:t>
            </a:r>
            <a:r>
              <a:rPr lang="en-US" altLang="zh-TW" dirty="0" smtClean="0"/>
              <a:t>b&lt;/button&gt;</a:t>
            </a:r>
          </a:p>
          <a:p>
            <a:r>
              <a:rPr lang="en-US" altLang="zh-TW" dirty="0" smtClean="0"/>
              <a:t>&lt;?</a:t>
            </a:r>
            <a:r>
              <a:rPr lang="en-US" altLang="zh-TW" dirty="0" err="1" smtClean="0"/>
              <a:t>php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endif</a:t>
            </a:r>
            <a:r>
              <a:rPr lang="en-US" altLang="zh-TW" dirty="0" smtClean="0"/>
              <a:t>; ?&gt;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</a:t>
            </a:r>
            <a:r>
              <a:rPr lang="en-US" altLang="zh-TW" dirty="0" err="1" smtClean="0"/>
              <a:t>br</a:t>
            </a:r>
            <a:r>
              <a:rPr lang="en-US" altLang="zh-TW" dirty="0" smtClean="0"/>
              <a:t>&gt;&lt;</a:t>
            </a:r>
            <a:r>
              <a:rPr lang="en-US" altLang="zh-TW" dirty="0" err="1" smtClean="0"/>
              <a:t>br</a:t>
            </a:r>
            <a:r>
              <a:rPr lang="en-US" altLang="zh-TW" dirty="0" smtClean="0"/>
              <a:t>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&lt;?</a:t>
            </a:r>
            <a:r>
              <a:rPr lang="en-US" altLang="zh-TW" dirty="0" err="1" smtClean="0"/>
              <a:t>php</a:t>
            </a:r>
            <a:endParaRPr lang="en-US" altLang="zh-TW" dirty="0" smtClean="0"/>
          </a:p>
          <a:p>
            <a:r>
              <a:rPr lang="en-US" altLang="zh-TW" dirty="0" smtClean="0"/>
              <a:t>if($a&gt;$b) {</a:t>
            </a:r>
          </a:p>
          <a:p>
            <a:r>
              <a:rPr lang="en-US" altLang="zh-TW" dirty="0" smtClean="0"/>
              <a:t>   $a*=-1;</a:t>
            </a:r>
          </a:p>
          <a:p>
            <a:r>
              <a:rPr lang="en-US" altLang="zh-TW" dirty="0" smtClean="0"/>
              <a:t>} else {</a:t>
            </a:r>
          </a:p>
          <a:p>
            <a:r>
              <a:rPr lang="en-US" altLang="zh-TW" dirty="0" smtClean="0"/>
              <a:t>   $b*=-1;</a:t>
            </a:r>
          </a:p>
          <a:p>
            <a:r>
              <a:rPr lang="en-US" altLang="zh-TW" dirty="0" smtClean="0"/>
              <a:t>}</a:t>
            </a:r>
          </a:p>
          <a:p>
            <a:r>
              <a:rPr lang="en-US" altLang="zh-TW" dirty="0" smtClean="0"/>
              <a:t>?&gt;</a:t>
            </a:r>
          </a:p>
          <a:p>
            <a:r>
              <a:rPr lang="en-US" altLang="zh-TW" dirty="0" smtClean="0"/>
              <a:t>&lt;button&gt;&lt;?=$a?&gt;&lt;/button&gt;</a:t>
            </a:r>
          </a:p>
          <a:p>
            <a:r>
              <a:rPr lang="en-US" altLang="zh-TW" dirty="0" smtClean="0"/>
              <a:t>&lt;button&gt;&lt;?=$b?&gt;&lt;/button&gt;</a:t>
            </a:r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CBDCA-BCA6-478C-9A31-FAEA81706C3B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64224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&lt;?</a:t>
            </a:r>
            <a:r>
              <a:rPr lang="en-US" altLang="zh-TW" dirty="0" err="1" smtClean="0"/>
              <a:t>php</a:t>
            </a:r>
            <a:r>
              <a:rPr lang="en-US" altLang="zh-TW" dirty="0" smtClean="0"/>
              <a:t> </a:t>
            </a:r>
          </a:p>
          <a:p>
            <a:r>
              <a:rPr lang="en-US" altLang="zh-TW" dirty="0" smtClean="0"/>
              <a:t>$a=true;</a:t>
            </a:r>
          </a:p>
          <a:p>
            <a:r>
              <a:rPr lang="en-US" altLang="zh-TW" dirty="0" smtClean="0"/>
              <a:t>$b='</a:t>
            </a:r>
            <a:r>
              <a:rPr lang="en-US" altLang="zh-TW" dirty="0" err="1" smtClean="0"/>
              <a:t>csie</a:t>
            </a:r>
            <a:r>
              <a:rPr lang="en-US" altLang="zh-TW" dirty="0" smtClean="0"/>
              <a:t>';</a:t>
            </a:r>
          </a:p>
          <a:p>
            <a:r>
              <a:rPr lang="en-US" altLang="zh-TW" dirty="0" smtClean="0"/>
              <a:t>?&gt;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&lt;h2&gt;&lt;?=($a)?'</a:t>
            </a:r>
            <a:r>
              <a:rPr lang="zh-TW" altLang="en-US" dirty="0" smtClean="0"/>
              <a:t>是</a:t>
            </a:r>
            <a:r>
              <a:rPr lang="en-US" altLang="zh-TW" dirty="0" smtClean="0"/>
              <a:t>':'</a:t>
            </a:r>
            <a:r>
              <a:rPr lang="zh-TW" altLang="en-US" dirty="0" smtClean="0"/>
              <a:t>非</a:t>
            </a:r>
            <a:r>
              <a:rPr lang="en-US" altLang="zh-TW" dirty="0" smtClean="0"/>
              <a:t>'?&gt;&lt;/h2&gt;</a:t>
            </a:r>
          </a:p>
          <a:p>
            <a:r>
              <a:rPr lang="en-US" altLang="zh-TW" dirty="0" smtClean="0"/>
              <a:t>&lt;button class="big-button &lt;?= ($b=='</a:t>
            </a:r>
            <a:r>
              <a:rPr lang="en-US" altLang="zh-TW" dirty="0" err="1" smtClean="0"/>
              <a:t>csie</a:t>
            </a:r>
            <a:r>
              <a:rPr lang="en-US" altLang="zh-TW" dirty="0" smtClean="0"/>
              <a:t>')?'</a:t>
            </a:r>
            <a:r>
              <a:rPr lang="en-US" altLang="zh-TW" dirty="0" err="1" smtClean="0"/>
              <a:t>green-button':'red-button</a:t>
            </a:r>
            <a:r>
              <a:rPr lang="en-US" altLang="zh-TW" dirty="0" smtClean="0"/>
              <a:t>' ?&gt;"&gt;&lt;?= $b ?&gt;&lt;/button&gt;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&lt;style&gt;</a:t>
            </a:r>
          </a:p>
          <a:p>
            <a:r>
              <a:rPr lang="en-US" altLang="zh-TW" dirty="0" smtClean="0"/>
              <a:t>.big-button{</a:t>
            </a:r>
          </a:p>
          <a:p>
            <a:r>
              <a:rPr lang="en-US" altLang="zh-TW" dirty="0" smtClean="0"/>
              <a:t>   padding:15px;</a:t>
            </a:r>
          </a:p>
          <a:p>
            <a:r>
              <a:rPr lang="en-US" altLang="zh-TW" dirty="0" smtClean="0"/>
              <a:t>   font-size:20px;</a:t>
            </a:r>
          </a:p>
          <a:p>
            <a:r>
              <a:rPr lang="en-US" altLang="zh-TW" dirty="0" smtClean="0"/>
              <a:t>   color:#FFFFFF;</a:t>
            </a:r>
          </a:p>
          <a:p>
            <a:r>
              <a:rPr lang="en-US" altLang="zh-TW" dirty="0" smtClean="0"/>
              <a:t>}</a:t>
            </a:r>
          </a:p>
          <a:p>
            <a:r>
              <a:rPr lang="en-US" altLang="zh-TW" dirty="0" smtClean="0"/>
              <a:t>.green-button{</a:t>
            </a:r>
          </a:p>
          <a:p>
            <a:r>
              <a:rPr lang="en-US" altLang="zh-TW" dirty="0" smtClean="0"/>
              <a:t>   background-color:#0F9D58;</a:t>
            </a:r>
          </a:p>
          <a:p>
            <a:r>
              <a:rPr lang="en-US" altLang="zh-TW" dirty="0" smtClean="0"/>
              <a:t>}</a:t>
            </a:r>
          </a:p>
          <a:p>
            <a:r>
              <a:rPr lang="en-US" altLang="zh-TW" dirty="0" smtClean="0"/>
              <a:t>.red-button{</a:t>
            </a:r>
          </a:p>
          <a:p>
            <a:r>
              <a:rPr lang="en-US" altLang="zh-TW" dirty="0" smtClean="0"/>
              <a:t>   background-color:#FF5252;</a:t>
            </a:r>
          </a:p>
          <a:p>
            <a:r>
              <a:rPr lang="en-US" altLang="zh-TW" dirty="0" smtClean="0"/>
              <a:t>}</a:t>
            </a:r>
          </a:p>
          <a:p>
            <a:r>
              <a:rPr lang="en-US" altLang="zh-TW" dirty="0" smtClean="0"/>
              <a:t>&lt;/style&gt;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CBDCA-BCA6-478C-9A31-FAEA81706C3B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15486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&lt;?</a:t>
            </a:r>
            <a:r>
              <a:rPr lang="en-US" altLang="zh-TW" dirty="0" err="1" smtClean="0"/>
              <a:t>php</a:t>
            </a:r>
            <a:r>
              <a:rPr lang="en-US" altLang="zh-TW" dirty="0" smtClean="0"/>
              <a:t> for($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=1;$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&lt;=5;$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++):?&gt;</a:t>
            </a:r>
          </a:p>
          <a:p>
            <a:r>
              <a:rPr lang="en-US" altLang="zh-TW" dirty="0" smtClean="0"/>
              <a:t>   &lt;button&gt;&lt;?=$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?&gt;&lt;/button&gt;</a:t>
            </a:r>
          </a:p>
          <a:p>
            <a:r>
              <a:rPr lang="en-US" altLang="zh-TW" dirty="0" smtClean="0"/>
              <a:t>&lt;?</a:t>
            </a:r>
            <a:r>
              <a:rPr lang="en-US" altLang="zh-TW" dirty="0" err="1" smtClean="0"/>
              <a:t>php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endfor</a:t>
            </a:r>
            <a:r>
              <a:rPr lang="en-US" altLang="zh-TW" dirty="0" smtClean="0"/>
              <a:t>?&gt;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</a:t>
            </a:r>
            <a:r>
              <a:rPr lang="en-US" altLang="zh-TW" dirty="0" err="1" smtClean="0"/>
              <a:t>hr</a:t>
            </a:r>
            <a:r>
              <a:rPr lang="en-US" altLang="zh-TW" dirty="0" smtClean="0"/>
              <a:t>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&lt;?</a:t>
            </a:r>
            <a:r>
              <a:rPr lang="en-US" altLang="zh-TW" dirty="0" err="1" smtClean="0"/>
              <a:t>php</a:t>
            </a:r>
            <a:endParaRPr lang="en-US" altLang="zh-TW" dirty="0" smtClean="0"/>
          </a:p>
          <a:p>
            <a:r>
              <a:rPr lang="en-US" altLang="zh-TW" dirty="0" smtClean="0"/>
              <a:t>$</a:t>
            </a:r>
            <a:r>
              <a:rPr lang="en-US" altLang="zh-TW" dirty="0" err="1" smtClean="0"/>
              <a:t>color_list</a:t>
            </a:r>
            <a:r>
              <a:rPr lang="en-US" altLang="zh-TW" dirty="0" smtClean="0"/>
              <a:t>=array('</a:t>
            </a:r>
            <a:r>
              <a:rPr lang="en-US" altLang="zh-TW" dirty="0" err="1" smtClean="0"/>
              <a:t>green','red','yellow</a:t>
            </a:r>
            <a:r>
              <a:rPr lang="en-US" altLang="zh-TW" dirty="0" smtClean="0"/>
              <a:t>');</a:t>
            </a:r>
          </a:p>
          <a:p>
            <a:r>
              <a:rPr lang="en-US" altLang="zh-TW" dirty="0" smtClean="0"/>
              <a:t>?&gt;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&lt;?</a:t>
            </a:r>
            <a:r>
              <a:rPr lang="en-US" altLang="zh-TW" dirty="0" err="1" smtClean="0"/>
              <a:t>php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foreach</a:t>
            </a:r>
            <a:r>
              <a:rPr lang="en-US" altLang="zh-TW" dirty="0" smtClean="0"/>
              <a:t>($</a:t>
            </a:r>
            <a:r>
              <a:rPr lang="en-US" altLang="zh-TW" dirty="0" err="1" smtClean="0"/>
              <a:t>color_list</a:t>
            </a:r>
            <a:r>
              <a:rPr lang="en-US" altLang="zh-TW" dirty="0" smtClean="0"/>
              <a:t> as $color):?&gt;</a:t>
            </a:r>
          </a:p>
          <a:p>
            <a:r>
              <a:rPr lang="en-US" altLang="zh-TW" dirty="0" smtClean="0"/>
              <a:t>   &lt;button class="&lt;?=$color?&gt;-button"&gt;I'm a &lt;?=$color?&gt; button.&lt;/button&gt;&lt;</a:t>
            </a:r>
            <a:r>
              <a:rPr lang="en-US" altLang="zh-TW" dirty="0" err="1" smtClean="0"/>
              <a:t>br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&lt;?</a:t>
            </a:r>
            <a:r>
              <a:rPr lang="en-US" altLang="zh-TW" dirty="0" err="1" smtClean="0"/>
              <a:t>php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endforeach</a:t>
            </a:r>
            <a:r>
              <a:rPr lang="en-US" altLang="zh-TW" dirty="0" smtClean="0"/>
              <a:t>;?&gt;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&lt;style&gt;</a:t>
            </a:r>
          </a:p>
          <a:p>
            <a:r>
              <a:rPr lang="en-US" altLang="zh-TW" dirty="0" smtClean="0"/>
              <a:t>.green-button{</a:t>
            </a:r>
          </a:p>
          <a:p>
            <a:r>
              <a:rPr lang="en-US" altLang="zh-TW" dirty="0" smtClean="0"/>
              <a:t>   background-color:#0F9D58;</a:t>
            </a:r>
          </a:p>
          <a:p>
            <a:r>
              <a:rPr lang="en-US" altLang="zh-TW" dirty="0" smtClean="0"/>
              <a:t>}</a:t>
            </a:r>
          </a:p>
          <a:p>
            <a:r>
              <a:rPr lang="en-US" altLang="zh-TW" dirty="0" smtClean="0"/>
              <a:t>.red-button{</a:t>
            </a:r>
          </a:p>
          <a:p>
            <a:r>
              <a:rPr lang="en-US" altLang="zh-TW" dirty="0" smtClean="0"/>
              <a:t>   background-color:#FF5252;</a:t>
            </a:r>
          </a:p>
          <a:p>
            <a:r>
              <a:rPr lang="en-US" altLang="zh-TW" dirty="0" smtClean="0"/>
              <a:t>}</a:t>
            </a:r>
          </a:p>
          <a:p>
            <a:r>
              <a:rPr lang="en-US" altLang="zh-TW" dirty="0" smtClean="0"/>
              <a:t>.yellow-button{</a:t>
            </a:r>
          </a:p>
          <a:p>
            <a:r>
              <a:rPr lang="en-US" altLang="zh-TW" dirty="0" smtClean="0"/>
              <a:t>   background-color:#FFEB3B;</a:t>
            </a:r>
          </a:p>
          <a:p>
            <a:r>
              <a:rPr lang="en-US" altLang="zh-TW" dirty="0" smtClean="0"/>
              <a:t>}</a:t>
            </a:r>
          </a:p>
          <a:p>
            <a:r>
              <a:rPr lang="en-US" altLang="zh-TW" dirty="0" smtClean="0"/>
              <a:t>&lt;/style&gt;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CBDCA-BCA6-478C-9A31-FAEA81706C3B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15486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CBDCA-BCA6-478C-9A31-FAEA81706C3B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0901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&lt;?</a:t>
            </a:r>
            <a:r>
              <a:rPr lang="en-US" altLang="zh-TW" dirty="0" err="1" smtClean="0"/>
              <a:t>php</a:t>
            </a:r>
            <a:endParaRPr lang="en-US" altLang="zh-TW" dirty="0" smtClean="0"/>
          </a:p>
          <a:p>
            <a:r>
              <a:rPr lang="en-US" altLang="zh-TW" dirty="0" smtClean="0"/>
              <a:t>function fib($n) { </a:t>
            </a:r>
          </a:p>
          <a:p>
            <a:r>
              <a:rPr lang="en-US" altLang="zh-TW" dirty="0" smtClean="0"/>
              <a:t>   if($n==1||$n==2)</a:t>
            </a:r>
          </a:p>
          <a:p>
            <a:r>
              <a:rPr lang="en-US" altLang="zh-TW" dirty="0" smtClean="0"/>
              <a:t>      return 1;</a:t>
            </a:r>
          </a:p>
          <a:p>
            <a:r>
              <a:rPr lang="en-US" altLang="zh-TW" dirty="0" smtClean="0"/>
              <a:t>   return fib($n-1) + fib($n-2);</a:t>
            </a:r>
          </a:p>
          <a:p>
            <a:r>
              <a:rPr lang="en-US" altLang="zh-TW" dirty="0" smtClean="0"/>
              <a:t>}</a:t>
            </a:r>
          </a:p>
          <a:p>
            <a:r>
              <a:rPr lang="en-US" altLang="zh-TW" dirty="0" smtClean="0"/>
              <a:t>?&gt;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&lt;table border="1"&gt;</a:t>
            </a:r>
          </a:p>
          <a:p>
            <a:r>
              <a:rPr lang="en-US" altLang="zh-TW" dirty="0" smtClean="0"/>
              <a:t>   &lt;?</a:t>
            </a:r>
            <a:r>
              <a:rPr lang="en-US" altLang="zh-TW" dirty="0" err="1" smtClean="0"/>
              <a:t>php</a:t>
            </a:r>
            <a:r>
              <a:rPr lang="en-US" altLang="zh-TW" dirty="0" smtClean="0"/>
              <a:t> for($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=1;$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&lt;=20;$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++):?&gt;</a:t>
            </a:r>
          </a:p>
          <a:p>
            <a:r>
              <a:rPr lang="en-US" altLang="zh-TW" dirty="0" smtClean="0"/>
              <a:t>   &lt;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      &lt;td&gt;fib(&lt;?=$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?&gt;)&lt;/td&gt;</a:t>
            </a:r>
          </a:p>
          <a:p>
            <a:r>
              <a:rPr lang="en-US" altLang="zh-TW" dirty="0" smtClean="0"/>
              <a:t>      &lt;td&gt;&lt;?=fib($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)?&gt;&lt;/td&gt;</a:t>
            </a:r>
          </a:p>
          <a:p>
            <a:r>
              <a:rPr lang="en-US" altLang="zh-TW" dirty="0" smtClean="0"/>
              <a:t>   &lt;/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   &lt;?</a:t>
            </a:r>
            <a:r>
              <a:rPr lang="en-US" altLang="zh-TW" dirty="0" err="1" smtClean="0"/>
              <a:t>php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endfor</a:t>
            </a:r>
            <a:r>
              <a:rPr lang="en-US" altLang="zh-TW" dirty="0" smtClean="0"/>
              <a:t>;?&gt;</a:t>
            </a:r>
          </a:p>
          <a:p>
            <a:r>
              <a:rPr lang="en-US" altLang="zh-TW" dirty="0" smtClean="0"/>
              <a:t>&lt;/table&gt;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CBDCA-BCA6-478C-9A31-FAEA81706C3B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73120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&lt;?</a:t>
            </a:r>
            <a:r>
              <a:rPr lang="en-US" altLang="zh-TW" dirty="0" err="1" smtClean="0"/>
              <a:t>php</a:t>
            </a:r>
            <a:endParaRPr lang="en-US" altLang="zh-TW" dirty="0" smtClean="0"/>
          </a:p>
          <a:p>
            <a:r>
              <a:rPr lang="en-US" altLang="zh-TW" dirty="0" smtClean="0"/>
              <a:t>include('</a:t>
            </a:r>
            <a:r>
              <a:rPr lang="en-US" altLang="zh-TW" dirty="0" err="1" smtClean="0"/>
              <a:t>test.php</a:t>
            </a:r>
            <a:r>
              <a:rPr lang="en-US" altLang="zh-TW" dirty="0" smtClean="0"/>
              <a:t>');</a:t>
            </a:r>
          </a:p>
          <a:p>
            <a:r>
              <a:rPr lang="en-US" altLang="zh-TW" dirty="0" smtClean="0"/>
              <a:t>loud('</a:t>
            </a:r>
            <a:r>
              <a:rPr lang="zh-TW" altLang="en-US" dirty="0" smtClean="0"/>
              <a:t>你在大聲什麼啦</a:t>
            </a:r>
            <a:r>
              <a:rPr lang="en-US" altLang="zh-TW" dirty="0" smtClean="0"/>
              <a:t>',$</a:t>
            </a:r>
            <a:r>
              <a:rPr lang="en-US" altLang="zh-TW" dirty="0" err="1" smtClean="0"/>
              <a:t>abc</a:t>
            </a:r>
            <a:r>
              <a:rPr lang="en-US" altLang="zh-TW" dirty="0" smtClean="0"/>
              <a:t>);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echo '&lt;</a:t>
            </a:r>
            <a:r>
              <a:rPr lang="en-US" altLang="zh-TW" dirty="0" err="1" smtClean="0"/>
              <a:t>hr</a:t>
            </a:r>
            <a:r>
              <a:rPr lang="en-US" altLang="zh-TW" dirty="0" smtClean="0"/>
              <a:t>&gt;';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var_dump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isset</a:t>
            </a:r>
            <a:r>
              <a:rPr lang="en-US" altLang="zh-TW" dirty="0" smtClean="0"/>
              <a:t>($</a:t>
            </a:r>
            <a:r>
              <a:rPr lang="en-US" altLang="zh-TW" dirty="0" err="1" smtClean="0"/>
              <a:t>abc</a:t>
            </a:r>
            <a:r>
              <a:rPr lang="en-US" altLang="zh-TW" dirty="0" smtClean="0"/>
              <a:t>),</a:t>
            </a:r>
            <a:r>
              <a:rPr lang="en-US" altLang="zh-TW" dirty="0" err="1" smtClean="0"/>
              <a:t>isset</a:t>
            </a:r>
            <a:r>
              <a:rPr lang="en-US" altLang="zh-TW" dirty="0" smtClean="0"/>
              <a:t>($xyz));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echo '&lt;</a:t>
            </a:r>
            <a:r>
              <a:rPr lang="en-US" altLang="zh-TW" dirty="0" err="1" smtClean="0"/>
              <a:t>hr</a:t>
            </a:r>
            <a:r>
              <a:rPr lang="en-US" altLang="zh-TW" dirty="0" smtClean="0"/>
              <a:t>&gt;';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$</a:t>
            </a:r>
            <a:r>
              <a:rPr lang="en-US" altLang="zh-TW" dirty="0" err="1" smtClean="0"/>
              <a:t>arr</a:t>
            </a:r>
            <a:r>
              <a:rPr lang="en-US" altLang="zh-TW" dirty="0" smtClean="0"/>
              <a:t> = array(</a:t>
            </a:r>
          </a:p>
          <a:p>
            <a:r>
              <a:rPr lang="en-US" altLang="zh-TW" dirty="0" smtClean="0"/>
              <a:t>    'name' =&gt; '</a:t>
            </a:r>
            <a:r>
              <a:rPr lang="zh-TW" altLang="en-US" dirty="0" smtClean="0"/>
              <a:t>周昱安</a:t>
            </a:r>
            <a:r>
              <a:rPr lang="en-US" altLang="zh-TW" dirty="0" smtClean="0"/>
              <a:t>',</a:t>
            </a:r>
          </a:p>
          <a:p>
            <a:r>
              <a:rPr lang="en-US" altLang="zh-TW" dirty="0" smtClean="0"/>
              <a:t>    'school' =&gt; '</a:t>
            </a:r>
            <a:r>
              <a:rPr lang="zh-TW" altLang="en-US" dirty="0" smtClean="0"/>
              <a:t>彰師大</a:t>
            </a:r>
            <a:r>
              <a:rPr lang="en-US" altLang="zh-TW" dirty="0" smtClean="0"/>
              <a:t>',</a:t>
            </a:r>
          </a:p>
          <a:p>
            <a:r>
              <a:rPr lang="en-US" altLang="zh-TW" dirty="0" smtClean="0"/>
              <a:t>    'number' =&gt; 'S0154042',</a:t>
            </a:r>
          </a:p>
          <a:p>
            <a:r>
              <a:rPr lang="en-US" altLang="zh-TW" dirty="0" smtClean="0"/>
              <a:t>    'job' =&gt; array('</a:t>
            </a:r>
            <a:r>
              <a:rPr lang="zh-TW" altLang="en-US" dirty="0" smtClean="0"/>
              <a:t>學生</a:t>
            </a:r>
            <a:r>
              <a:rPr lang="en-US" altLang="zh-TW" dirty="0" smtClean="0"/>
              <a:t>','</a:t>
            </a:r>
            <a:r>
              <a:rPr lang="zh-TW" altLang="en-US" dirty="0" smtClean="0"/>
              <a:t>開發者</a:t>
            </a:r>
            <a:r>
              <a:rPr lang="en-US" altLang="zh-TW" dirty="0" smtClean="0"/>
              <a:t>')</a:t>
            </a:r>
          </a:p>
          <a:p>
            <a:r>
              <a:rPr lang="en-US" altLang="zh-TW" dirty="0" smtClean="0"/>
              <a:t>);</a:t>
            </a:r>
          </a:p>
          <a:p>
            <a:r>
              <a:rPr lang="en-US" altLang="zh-TW" dirty="0" err="1" smtClean="0"/>
              <a:t>var_dump</a:t>
            </a:r>
            <a:r>
              <a:rPr lang="en-US" altLang="zh-TW" dirty="0" smtClean="0"/>
              <a:t>(count($</a:t>
            </a:r>
            <a:r>
              <a:rPr lang="en-US" altLang="zh-TW" dirty="0" err="1" smtClean="0"/>
              <a:t>arr</a:t>
            </a:r>
            <a:r>
              <a:rPr lang="en-US" altLang="zh-TW" dirty="0" smtClean="0"/>
              <a:t>));</a:t>
            </a:r>
          </a:p>
          <a:p>
            <a:r>
              <a:rPr lang="en-US" altLang="zh-TW" dirty="0" err="1" smtClean="0"/>
              <a:t>var_dump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strlen</a:t>
            </a:r>
            <a:r>
              <a:rPr lang="en-US" altLang="zh-TW" dirty="0" smtClean="0"/>
              <a:t>($</a:t>
            </a:r>
            <a:r>
              <a:rPr lang="en-US" altLang="zh-TW" dirty="0" err="1" smtClean="0"/>
              <a:t>arr</a:t>
            </a:r>
            <a:r>
              <a:rPr lang="en-US" altLang="zh-TW" dirty="0" smtClean="0"/>
              <a:t>['number']));</a:t>
            </a:r>
          </a:p>
          <a:p>
            <a:r>
              <a:rPr lang="en-US" altLang="zh-TW" dirty="0" err="1" smtClean="0"/>
              <a:t>var_dump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substr</a:t>
            </a:r>
            <a:r>
              <a:rPr lang="en-US" altLang="zh-TW" dirty="0" smtClean="0"/>
              <a:t>($</a:t>
            </a:r>
            <a:r>
              <a:rPr lang="en-US" altLang="zh-TW" dirty="0" err="1" smtClean="0"/>
              <a:t>arr</a:t>
            </a:r>
            <a:r>
              <a:rPr lang="en-US" altLang="zh-TW" dirty="0" smtClean="0"/>
              <a:t>['number'],1,5));</a:t>
            </a:r>
          </a:p>
          <a:p>
            <a:r>
              <a:rPr lang="en-US" altLang="zh-TW" dirty="0" err="1" smtClean="0"/>
              <a:t>var_dump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substr</a:t>
            </a:r>
            <a:r>
              <a:rPr lang="en-US" altLang="zh-TW" dirty="0" smtClean="0"/>
              <a:t>($</a:t>
            </a:r>
            <a:r>
              <a:rPr lang="en-US" altLang="zh-TW" dirty="0" err="1" smtClean="0"/>
              <a:t>arr</a:t>
            </a:r>
            <a:r>
              <a:rPr lang="en-US" altLang="zh-TW" dirty="0" smtClean="0"/>
              <a:t>['number'],-2,2));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?&gt;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CBDCA-BCA6-478C-9A31-FAEA81706C3B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7312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CBDCA-BCA6-478C-9A31-FAEA81706C3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0901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CBDCA-BCA6-478C-9A31-FAEA81706C3B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0901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&lt;?</a:t>
            </a:r>
            <a:r>
              <a:rPr lang="en-US" altLang="zh-TW" dirty="0" err="1" smtClean="0"/>
              <a:t>php</a:t>
            </a:r>
            <a:endParaRPr lang="en-US" altLang="zh-TW" dirty="0" smtClean="0"/>
          </a:p>
          <a:p>
            <a:r>
              <a:rPr lang="en-US" altLang="zh-TW" dirty="0" err="1" smtClean="0"/>
              <a:t>var_dump</a:t>
            </a:r>
            <a:r>
              <a:rPr lang="en-US" altLang="zh-TW" dirty="0" smtClean="0"/>
              <a:t>($_SERVER['PHP_SELF']);</a:t>
            </a:r>
          </a:p>
          <a:p>
            <a:r>
              <a:rPr lang="en-US" altLang="zh-TW" dirty="0" smtClean="0"/>
              <a:t>?&gt;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CBDCA-BCA6-478C-9A31-FAEA81706C3B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73120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 </a:t>
            </a:r>
            <a:r>
              <a:rPr lang="en-US" altLang="zh-TW" b="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altLang="zh-TW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="&lt;?=$_SERVER['PHP_SELF']?&gt;?</a:t>
            </a:r>
            <a:r>
              <a:rPr lang="en-US" altLang="zh-TW" b="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altLang="zh-TW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=S0154042&amp;sex=male"&gt;</a:t>
            </a:r>
            <a:r>
              <a:rPr lang="en-US" altLang="zh-TW" b="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gogogo</a:t>
            </a:r>
            <a:r>
              <a:rPr lang="en-US" altLang="zh-TW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&lt;/a&gt;</a:t>
            </a:r>
          </a:p>
          <a:p>
            <a:endParaRPr lang="en-US" altLang="zh-TW" b="0" dirty="0" smtClean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altLang="zh-TW" b="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en-US" altLang="zh-TW" b="0" dirty="0" smtClean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b="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var_dump</a:t>
            </a:r>
            <a:r>
              <a:rPr lang="en-US" altLang="zh-TW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($_GET['</a:t>
            </a:r>
            <a:r>
              <a:rPr lang="en-US" altLang="zh-TW" b="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altLang="zh-TW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']);</a:t>
            </a:r>
          </a:p>
          <a:p>
            <a:r>
              <a:rPr lang="en-US" altLang="zh-TW" b="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var_dump</a:t>
            </a:r>
            <a:r>
              <a:rPr lang="en-US" altLang="zh-TW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($_GET['sex']);</a:t>
            </a:r>
          </a:p>
          <a:p>
            <a:r>
              <a:rPr lang="en-US" altLang="zh-TW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CBDCA-BCA6-478C-9A31-FAEA81706C3B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73120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&lt;form method="post" action="&lt;?=$_SERVER['PHP_SELF']?&gt;"&gt;</a:t>
            </a:r>
          </a:p>
          <a:p>
            <a:r>
              <a:rPr lang="en-US" altLang="zh-TW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zh-TW" altLang="en-US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名字：</a:t>
            </a:r>
            <a:r>
              <a:rPr lang="en-US" altLang="zh-TW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&lt;input type="text" name="name"&gt;</a:t>
            </a:r>
          </a:p>
          <a:p>
            <a:r>
              <a:rPr lang="en-US" altLang="zh-TW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altLang="zh-TW" b="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altLang="zh-TW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zh-TW" altLang="en-US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性別：</a:t>
            </a:r>
          </a:p>
          <a:p>
            <a:r>
              <a:rPr lang="zh-TW" altLang="en-US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TW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&lt;input type="radio" name="sex" value="male" checked&gt;</a:t>
            </a:r>
            <a:r>
              <a:rPr lang="zh-TW" altLang="en-US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男</a:t>
            </a:r>
          </a:p>
          <a:p>
            <a:r>
              <a:rPr lang="zh-TW" altLang="en-US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TW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&lt;input type="radio" name="sex" value="female"&gt;</a:t>
            </a:r>
            <a:r>
              <a:rPr lang="zh-TW" altLang="en-US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女 </a:t>
            </a:r>
          </a:p>
          <a:p>
            <a:r>
              <a:rPr lang="zh-TW" altLang="en-US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TW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TW" b="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altLang="zh-TW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zh-TW" altLang="en-US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年級：</a:t>
            </a:r>
          </a:p>
          <a:p>
            <a:r>
              <a:rPr lang="zh-TW" altLang="en-US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TW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&lt;select name="grade"&gt;</a:t>
            </a:r>
          </a:p>
          <a:p>
            <a:r>
              <a:rPr lang="en-US" altLang="zh-TW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&lt;option value="1"&gt;</a:t>
            </a:r>
            <a:r>
              <a:rPr lang="zh-TW" altLang="en-US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大一</a:t>
            </a:r>
            <a:r>
              <a:rPr lang="en-US" altLang="zh-TW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&lt;/option&gt;</a:t>
            </a:r>
          </a:p>
          <a:p>
            <a:r>
              <a:rPr lang="en-US" altLang="zh-TW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&lt;option value="2"&gt;</a:t>
            </a:r>
            <a:r>
              <a:rPr lang="zh-TW" altLang="en-US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大二</a:t>
            </a:r>
            <a:r>
              <a:rPr lang="en-US" altLang="zh-TW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&lt;/option&gt;</a:t>
            </a:r>
          </a:p>
          <a:p>
            <a:r>
              <a:rPr lang="en-US" altLang="zh-TW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&lt;option value="3"&gt;</a:t>
            </a:r>
            <a:r>
              <a:rPr lang="zh-TW" altLang="en-US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大三</a:t>
            </a:r>
            <a:r>
              <a:rPr lang="en-US" altLang="zh-TW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&lt;/option&gt;</a:t>
            </a:r>
          </a:p>
          <a:p>
            <a:r>
              <a:rPr lang="en-US" altLang="zh-TW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&lt;option value="4"&gt;</a:t>
            </a:r>
            <a:r>
              <a:rPr lang="zh-TW" altLang="en-US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大四</a:t>
            </a:r>
            <a:r>
              <a:rPr lang="en-US" altLang="zh-TW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&lt;/option&gt;</a:t>
            </a:r>
          </a:p>
          <a:p>
            <a:r>
              <a:rPr lang="en-US" altLang="zh-TW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&lt;/select&gt;</a:t>
            </a:r>
          </a:p>
          <a:p>
            <a:r>
              <a:rPr lang="en-US" altLang="zh-TW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altLang="zh-TW" b="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altLang="zh-TW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altLang="zh-TW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&lt;input type="submit" value="go"&gt;</a:t>
            </a:r>
          </a:p>
          <a:p>
            <a:r>
              <a:rPr lang="en-US" altLang="zh-TW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&lt;/form&gt;</a:t>
            </a:r>
          </a:p>
          <a:p>
            <a:r>
              <a:rPr lang="en-US" altLang="zh-TW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&lt;?=</a:t>
            </a:r>
            <a:r>
              <a:rPr lang="en-US" altLang="zh-TW" b="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var_dump</a:t>
            </a:r>
            <a:r>
              <a:rPr lang="en-US" altLang="zh-TW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($_POST['name'])?&gt;</a:t>
            </a:r>
          </a:p>
          <a:p>
            <a:r>
              <a:rPr lang="en-US" altLang="zh-TW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&lt;?=</a:t>
            </a:r>
            <a:r>
              <a:rPr lang="en-US" altLang="zh-TW" b="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var_dump</a:t>
            </a:r>
            <a:r>
              <a:rPr lang="en-US" altLang="zh-TW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($_POST['sex'])?&gt;</a:t>
            </a:r>
          </a:p>
          <a:p>
            <a:r>
              <a:rPr lang="en-US" altLang="zh-TW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&lt;?=</a:t>
            </a:r>
            <a:r>
              <a:rPr lang="en-US" altLang="zh-TW" b="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var_dump</a:t>
            </a:r>
            <a:r>
              <a:rPr lang="en-US" altLang="zh-TW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($_POST['grade'])?&gt;</a:t>
            </a:r>
          </a:p>
          <a:p>
            <a:endParaRPr lang="en-US" altLang="zh-TW" b="0" dirty="0" smtClean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CBDCA-BCA6-478C-9A31-FAEA81706C3B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73120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altLang="zh-TW" b="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en-US" altLang="zh-TW" b="0" dirty="0" smtClean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b="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session_start</a:t>
            </a:r>
            <a:r>
              <a:rPr lang="en-US" altLang="zh-TW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US" altLang="zh-TW" b="0" dirty="0" smtClean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if(!</a:t>
            </a:r>
            <a:r>
              <a:rPr lang="en-US" altLang="zh-TW" b="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isset</a:t>
            </a:r>
            <a:r>
              <a:rPr lang="en-US" altLang="zh-TW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($_SESSION['</a:t>
            </a:r>
            <a:r>
              <a:rPr lang="en-US" altLang="zh-TW" b="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altLang="zh-TW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']))</a:t>
            </a:r>
          </a:p>
          <a:p>
            <a:r>
              <a:rPr lang="en-US" altLang="zh-TW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$_SESSION['</a:t>
            </a:r>
            <a:r>
              <a:rPr lang="en-US" altLang="zh-TW" b="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altLang="zh-TW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']=0;</a:t>
            </a:r>
          </a:p>
          <a:p>
            <a:r>
              <a:rPr lang="en-US" altLang="zh-TW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r>
              <a:rPr lang="en-US" altLang="zh-TW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$_SESSION['</a:t>
            </a:r>
            <a:r>
              <a:rPr lang="en-US" altLang="zh-TW" b="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altLang="zh-TW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']++;</a:t>
            </a:r>
          </a:p>
          <a:p>
            <a:endParaRPr lang="en-US" altLang="zh-TW" b="0" dirty="0" smtClean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b="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var_dump</a:t>
            </a:r>
            <a:r>
              <a:rPr lang="en-US" altLang="zh-TW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($_SESSION['</a:t>
            </a:r>
            <a:r>
              <a:rPr lang="en-US" altLang="zh-TW" b="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altLang="zh-TW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']);</a:t>
            </a:r>
          </a:p>
          <a:p>
            <a:r>
              <a:rPr lang="en-US" altLang="zh-TW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</a:p>
          <a:p>
            <a:endParaRPr lang="en-US" altLang="zh-TW" b="0" dirty="0" smtClean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 </a:t>
            </a:r>
            <a:r>
              <a:rPr lang="en-US" altLang="zh-TW" b="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altLang="zh-TW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=""&gt;&lt;button&gt;</a:t>
            </a:r>
            <a:r>
              <a:rPr lang="zh-TW" altLang="en-US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重新整理</a:t>
            </a:r>
            <a:r>
              <a:rPr lang="en-US" altLang="zh-TW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&lt;/button&gt;&lt;/a&gt;</a:t>
            </a:r>
          </a:p>
          <a:p>
            <a:endParaRPr lang="en-US" altLang="zh-TW" b="0" dirty="0" smtClean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altLang="zh-TW" b="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en-US" altLang="zh-TW" b="0" dirty="0" smtClean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altLang="zh-TW" b="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session_destroy</a:t>
            </a:r>
            <a:r>
              <a:rPr lang="en-US" altLang="zh-TW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altLang="zh-TW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CBDCA-BCA6-478C-9A31-FAEA81706C3B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73120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altLang="zh-TW" b="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en-US" altLang="zh-TW" b="0" dirty="0" smtClean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if(!</a:t>
            </a:r>
            <a:r>
              <a:rPr lang="en-US" altLang="zh-TW" b="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isset</a:t>
            </a:r>
            <a:r>
              <a:rPr lang="en-US" altLang="zh-TW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($_COOKIE['</a:t>
            </a:r>
            <a:r>
              <a:rPr lang="en-US" altLang="zh-TW" b="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test_cookie</a:t>
            </a:r>
            <a:r>
              <a:rPr lang="en-US" altLang="zh-TW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'])){</a:t>
            </a:r>
          </a:p>
          <a:p>
            <a:r>
              <a:rPr lang="en-US" altLang="zh-TW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$date=</a:t>
            </a:r>
            <a:r>
              <a:rPr lang="en-US" altLang="zh-TW" b="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strtotime</a:t>
            </a:r>
            <a:r>
              <a:rPr lang="en-US" altLang="zh-TW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('+10 </a:t>
            </a:r>
            <a:r>
              <a:rPr lang="en-US" altLang="zh-TW" b="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days',time</a:t>
            </a:r>
            <a:r>
              <a:rPr lang="en-US" altLang="zh-TW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r>
              <a:rPr lang="en-US" altLang="zh-TW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TW" b="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setcookie</a:t>
            </a:r>
            <a:r>
              <a:rPr lang="en-US" altLang="zh-TW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('test_cookie','9527',$date);</a:t>
            </a:r>
          </a:p>
          <a:p>
            <a:r>
              <a:rPr lang="en-US" altLang="zh-TW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TW" b="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var_dump</a:t>
            </a:r>
            <a:r>
              <a:rPr lang="en-US" altLang="zh-TW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('set cookie!');</a:t>
            </a:r>
          </a:p>
          <a:p>
            <a:r>
              <a:rPr lang="en-US" altLang="zh-TW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}else{</a:t>
            </a:r>
          </a:p>
          <a:p>
            <a:r>
              <a:rPr lang="en-US" altLang="zh-TW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TW" b="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var_dump</a:t>
            </a:r>
            <a:r>
              <a:rPr lang="en-US" altLang="zh-TW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($_COOKIE['</a:t>
            </a:r>
            <a:r>
              <a:rPr lang="en-US" altLang="zh-TW" b="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test_cookie</a:t>
            </a:r>
            <a:r>
              <a:rPr lang="en-US" altLang="zh-TW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']);</a:t>
            </a:r>
          </a:p>
          <a:p>
            <a:r>
              <a:rPr lang="en-US" altLang="zh-TW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altLang="zh-TW" b="0" dirty="0" smtClean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TW" altLang="en-US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將</a:t>
            </a:r>
            <a:r>
              <a:rPr lang="en-US" altLang="zh-TW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cookie</a:t>
            </a:r>
            <a:r>
              <a:rPr lang="zh-TW" altLang="en-US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設定為過期，使其被瀏覽器刪除</a:t>
            </a:r>
          </a:p>
          <a:p>
            <a:r>
              <a:rPr lang="en-US" altLang="zh-TW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altLang="zh-TW" b="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setcookie</a:t>
            </a:r>
            <a:r>
              <a:rPr lang="en-US" altLang="zh-TW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altLang="zh-TW" b="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test_cookie','',time</a:t>
            </a:r>
            <a:r>
              <a:rPr lang="en-US" altLang="zh-TW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()-3600);</a:t>
            </a:r>
          </a:p>
          <a:p>
            <a:r>
              <a:rPr lang="en-US" altLang="zh-TW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CBDCA-BCA6-478C-9A31-FAEA81706C3B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73120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altLang="zh-TW" b="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en-US" altLang="zh-TW" b="0" dirty="0" smtClean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$colors=[</a:t>
            </a:r>
          </a:p>
          <a:p>
            <a:r>
              <a:rPr lang="en-US" altLang="zh-TW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array('color'=&gt;'</a:t>
            </a:r>
            <a:r>
              <a:rPr lang="en-US" altLang="zh-TW" b="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green','name</a:t>
            </a:r>
            <a:r>
              <a:rPr lang="en-US" altLang="zh-TW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'=&gt;'</a:t>
            </a:r>
            <a:r>
              <a:rPr lang="zh-TW" altLang="en-US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綠色</a:t>
            </a:r>
            <a:r>
              <a:rPr lang="en-US" altLang="zh-TW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'),</a:t>
            </a:r>
          </a:p>
          <a:p>
            <a:r>
              <a:rPr lang="en-US" altLang="zh-TW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array('color'=&gt;'</a:t>
            </a:r>
            <a:r>
              <a:rPr lang="en-US" altLang="zh-TW" b="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red','name</a:t>
            </a:r>
            <a:r>
              <a:rPr lang="en-US" altLang="zh-TW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'=&gt;'</a:t>
            </a:r>
            <a:r>
              <a:rPr lang="zh-TW" altLang="en-US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紅色</a:t>
            </a:r>
            <a:r>
              <a:rPr lang="en-US" altLang="zh-TW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'),</a:t>
            </a:r>
          </a:p>
          <a:p>
            <a:r>
              <a:rPr lang="en-US" altLang="zh-TW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array('color'=&gt;'</a:t>
            </a:r>
            <a:r>
              <a:rPr lang="en-US" altLang="zh-TW" b="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yellow','name</a:t>
            </a:r>
            <a:r>
              <a:rPr lang="en-US" altLang="zh-TW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'=&gt;'</a:t>
            </a:r>
            <a:r>
              <a:rPr lang="zh-TW" altLang="en-US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黃色</a:t>
            </a:r>
            <a:r>
              <a:rPr lang="en-US" altLang="zh-TW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</a:p>
          <a:p>
            <a:r>
              <a:rPr lang="en-US" altLang="zh-TW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altLang="zh-TW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</a:p>
          <a:p>
            <a:r>
              <a:rPr lang="en-US" altLang="zh-TW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altLang="zh-TW" b="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r>
              <a:rPr lang="en-US" altLang="zh-TW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if(!</a:t>
            </a:r>
            <a:r>
              <a:rPr lang="en-US" altLang="zh-TW" b="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isset</a:t>
            </a:r>
            <a:r>
              <a:rPr lang="en-US" altLang="zh-TW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($_POST[''])):?&gt;</a:t>
            </a:r>
          </a:p>
          <a:p>
            <a:r>
              <a:rPr lang="en-US" altLang="zh-TW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&lt;form method="post" action="&lt;?=$_SERVER['PHP_SELF']?&gt;"&gt;</a:t>
            </a:r>
          </a:p>
          <a:p>
            <a:r>
              <a:rPr lang="en-US" altLang="zh-TW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r>
              <a:rPr lang="en-US" altLang="zh-TW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r>
              <a:rPr lang="en-US" altLang="zh-TW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&lt;input type="submit"&gt;</a:t>
            </a:r>
          </a:p>
          <a:p>
            <a:r>
              <a:rPr lang="en-US" altLang="zh-TW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&lt;/form&gt;</a:t>
            </a:r>
          </a:p>
          <a:p>
            <a:r>
              <a:rPr lang="en-US" altLang="zh-TW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altLang="zh-TW" b="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r>
              <a:rPr lang="en-US" altLang="zh-TW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else:?&gt;</a:t>
            </a:r>
          </a:p>
          <a:p>
            <a:r>
              <a:rPr lang="en-US" altLang="zh-TW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&lt;button class=""&gt;&lt;/button&gt;</a:t>
            </a:r>
          </a:p>
          <a:p>
            <a:r>
              <a:rPr lang="en-US" altLang="zh-TW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altLang="zh-TW" b="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r>
              <a:rPr lang="en-US" altLang="zh-TW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b="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endif</a:t>
            </a:r>
            <a:r>
              <a:rPr lang="en-US" altLang="zh-TW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;?&gt;</a:t>
            </a:r>
          </a:p>
          <a:p>
            <a:endParaRPr lang="en-US" altLang="zh-TW" b="0" dirty="0" smtClean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&lt;style&gt;</a:t>
            </a:r>
          </a:p>
          <a:p>
            <a:r>
              <a:rPr lang="en-US" altLang="zh-TW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.green-button{</a:t>
            </a:r>
          </a:p>
          <a:p>
            <a:r>
              <a:rPr lang="en-US" altLang="zh-TW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background-color:#0F9D58;</a:t>
            </a:r>
          </a:p>
          <a:p>
            <a:r>
              <a:rPr lang="en-US" altLang="zh-TW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altLang="zh-TW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.red-button{</a:t>
            </a:r>
          </a:p>
          <a:p>
            <a:r>
              <a:rPr lang="en-US" altLang="zh-TW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background-color:#FF5252;</a:t>
            </a:r>
          </a:p>
          <a:p>
            <a:r>
              <a:rPr lang="en-US" altLang="zh-TW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altLang="zh-TW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.yellow-button{</a:t>
            </a:r>
          </a:p>
          <a:p>
            <a:r>
              <a:rPr lang="en-US" altLang="zh-TW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background-color:#FFEB3B;</a:t>
            </a:r>
          </a:p>
          <a:p>
            <a:r>
              <a:rPr lang="en-US" altLang="zh-TW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altLang="zh-TW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&lt;/style&gt;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CBDCA-BCA6-478C-9A31-FAEA81706C3B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73120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CBDCA-BCA6-478C-9A31-FAEA81706C3B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5605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CBDCA-BCA6-478C-9A31-FAEA81706C3B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7083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CBDCA-BCA6-478C-9A31-FAEA81706C3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7083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&lt;?</a:t>
            </a:r>
            <a:r>
              <a:rPr lang="en-US" altLang="zh-TW" dirty="0" err="1" smtClean="0"/>
              <a:t>php</a:t>
            </a:r>
            <a:endParaRPr lang="en-US" altLang="zh-TW" dirty="0" smtClean="0"/>
          </a:p>
          <a:p>
            <a:r>
              <a:rPr lang="en-US" altLang="zh-TW" dirty="0" smtClean="0"/>
              <a:t>$a=100;</a:t>
            </a:r>
          </a:p>
          <a:p>
            <a:r>
              <a:rPr lang="en-US" altLang="zh-TW" dirty="0" smtClean="0"/>
              <a:t>?&gt;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&lt;h1&gt;</a:t>
            </a:r>
            <a:r>
              <a:rPr lang="zh-TW" altLang="en-US" dirty="0" smtClean="0"/>
              <a:t>段落標題</a:t>
            </a:r>
            <a:r>
              <a:rPr lang="en-US" altLang="zh-TW" dirty="0" smtClean="0"/>
              <a:t>&lt;/h1&gt;</a:t>
            </a:r>
          </a:p>
          <a:p>
            <a:r>
              <a:rPr lang="en-US" altLang="zh-TW" dirty="0" smtClean="0"/>
              <a:t>&lt;?</a:t>
            </a:r>
            <a:r>
              <a:rPr lang="en-US" altLang="zh-TW" dirty="0" err="1" smtClean="0"/>
              <a:t>php</a:t>
            </a:r>
            <a:r>
              <a:rPr lang="en-US" altLang="zh-TW" dirty="0" smtClean="0"/>
              <a:t> for ($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= 1; $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&lt;= 5; $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++): ?&gt;</a:t>
            </a:r>
          </a:p>
          <a:p>
            <a:r>
              <a:rPr lang="en-US" altLang="zh-TW" dirty="0" smtClean="0"/>
              <a:t>   &lt;p&gt;</a:t>
            </a:r>
            <a:r>
              <a:rPr lang="zh-TW" altLang="en-US" dirty="0" smtClean="0"/>
              <a:t>段落內文</a:t>
            </a:r>
            <a:r>
              <a:rPr lang="en-US" altLang="zh-TW" dirty="0" smtClean="0"/>
              <a:t>&lt;?</a:t>
            </a:r>
            <a:r>
              <a:rPr lang="en-US" altLang="zh-TW" dirty="0" err="1" smtClean="0"/>
              <a:t>php</a:t>
            </a:r>
            <a:r>
              <a:rPr lang="en-US" altLang="zh-TW" dirty="0" smtClean="0"/>
              <a:t> echo $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?&gt;&lt;/p&gt;</a:t>
            </a:r>
          </a:p>
          <a:p>
            <a:r>
              <a:rPr lang="en-US" altLang="zh-TW" dirty="0" smtClean="0"/>
              <a:t>&lt;?</a:t>
            </a:r>
            <a:r>
              <a:rPr lang="en-US" altLang="zh-TW" dirty="0" err="1" smtClean="0"/>
              <a:t>php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endfor</a:t>
            </a:r>
            <a:r>
              <a:rPr lang="en-US" altLang="zh-TW" dirty="0" smtClean="0"/>
              <a:t>; ?&gt;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&lt;?</a:t>
            </a:r>
            <a:r>
              <a:rPr lang="en-US" altLang="zh-TW" dirty="0" err="1" smtClean="0"/>
              <a:t>php</a:t>
            </a:r>
            <a:endParaRPr lang="en-US" altLang="zh-TW" dirty="0" smtClean="0"/>
          </a:p>
          <a:p>
            <a:r>
              <a:rPr lang="en-US" altLang="zh-TW" dirty="0" smtClean="0"/>
              <a:t>$a+=50;</a:t>
            </a:r>
          </a:p>
          <a:p>
            <a:r>
              <a:rPr lang="en-US" altLang="zh-TW" dirty="0" smtClean="0"/>
              <a:t>?&gt;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&lt;button&gt;&lt;?</a:t>
            </a:r>
            <a:r>
              <a:rPr lang="en-US" altLang="zh-TW" dirty="0" err="1" smtClean="0"/>
              <a:t>php</a:t>
            </a:r>
            <a:r>
              <a:rPr lang="en-US" altLang="zh-TW" dirty="0" smtClean="0"/>
              <a:t> echo $a ?&gt;&lt;/button&gt;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CBDCA-BCA6-478C-9A31-FAEA81706C3B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4429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&lt;?</a:t>
            </a:r>
            <a:r>
              <a:rPr lang="en-US" altLang="zh-TW" dirty="0" err="1" smtClean="0"/>
              <a:t>php</a:t>
            </a:r>
            <a:endParaRPr lang="en-US" altLang="zh-TW" dirty="0" smtClean="0"/>
          </a:p>
          <a:p>
            <a:r>
              <a:rPr lang="en-US" altLang="zh-TW" dirty="0" smtClean="0"/>
              <a:t>//HTML</a:t>
            </a:r>
            <a:r>
              <a:rPr lang="zh-TW" altLang="en-US" dirty="0" smtClean="0"/>
              <a:t>中嵌入</a:t>
            </a:r>
            <a:r>
              <a:rPr lang="en-US" altLang="zh-TW" dirty="0" smtClean="0"/>
              <a:t>PHP</a:t>
            </a:r>
            <a:r>
              <a:rPr lang="zh-TW" altLang="en-US" dirty="0" smtClean="0"/>
              <a:t>的印出</a:t>
            </a:r>
          </a:p>
          <a:p>
            <a:r>
              <a:rPr lang="en-US" altLang="zh-TW" dirty="0" smtClean="0"/>
              <a:t>?&gt;</a:t>
            </a:r>
          </a:p>
          <a:p>
            <a:r>
              <a:rPr lang="en-US" altLang="zh-TW" dirty="0" smtClean="0"/>
              <a:t>&lt;button&gt;&lt;?</a:t>
            </a:r>
            <a:r>
              <a:rPr lang="en-US" altLang="zh-TW" dirty="0" err="1" smtClean="0"/>
              <a:t>php</a:t>
            </a:r>
            <a:r>
              <a:rPr lang="en-US" altLang="zh-TW" dirty="0" smtClean="0"/>
              <a:t> echo (100 / 5) ?&gt;&lt;/button&gt;</a:t>
            </a:r>
          </a:p>
          <a:p>
            <a:r>
              <a:rPr lang="en-US" altLang="zh-TW" dirty="0" smtClean="0"/>
              <a:t>&lt;button&gt;&lt;?= (100 / 5) ?&gt;&lt;/button&gt;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&lt;?</a:t>
            </a:r>
            <a:r>
              <a:rPr lang="en-US" altLang="zh-TW" dirty="0" err="1" smtClean="0"/>
              <a:t>php</a:t>
            </a:r>
            <a:endParaRPr lang="en-US" altLang="zh-TW" dirty="0" smtClean="0"/>
          </a:p>
          <a:p>
            <a:r>
              <a:rPr lang="en-US" altLang="zh-TW" dirty="0" smtClean="0"/>
              <a:t>/*</a:t>
            </a:r>
            <a:r>
              <a:rPr lang="zh-TW" altLang="en-US" dirty="0" smtClean="0"/>
              <a:t>將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代碼以字串的形式和變數串接，成為新的字串變數，</a:t>
            </a:r>
          </a:p>
          <a:p>
            <a:r>
              <a:rPr lang="zh-TW" altLang="en-US" dirty="0" smtClean="0"/>
              <a:t>並一次將字串變數印出*</a:t>
            </a:r>
            <a:r>
              <a:rPr lang="en-US" altLang="zh-TW" dirty="0" smtClean="0"/>
              <a:t>/</a:t>
            </a:r>
          </a:p>
          <a:p>
            <a:r>
              <a:rPr lang="en-US" altLang="zh-TW" dirty="0" smtClean="0"/>
              <a:t>echo '&lt;button&gt;'.(100 / 5) .'&lt;/button&gt;';?&gt;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&lt;?</a:t>
            </a:r>
            <a:r>
              <a:rPr lang="en-US" altLang="zh-TW" dirty="0" err="1" smtClean="0"/>
              <a:t>php</a:t>
            </a:r>
            <a:r>
              <a:rPr lang="en-US" altLang="zh-TW" dirty="0" smtClean="0"/>
              <a:t> </a:t>
            </a:r>
          </a:p>
          <a:p>
            <a:r>
              <a:rPr lang="en-US" altLang="zh-TW" dirty="0" err="1" smtClean="0"/>
              <a:t>var_dump</a:t>
            </a:r>
            <a:r>
              <a:rPr lang="en-US" altLang="zh-TW" dirty="0" smtClean="0"/>
              <a:t>('</a:t>
            </a:r>
            <a:r>
              <a:rPr lang="en-US" altLang="zh-TW" dirty="0" err="1" smtClean="0"/>
              <a:t>abc</a:t>
            </a:r>
            <a:r>
              <a:rPr lang="en-US" altLang="zh-TW" dirty="0" smtClean="0"/>
              <a:t>');</a:t>
            </a:r>
          </a:p>
          <a:p>
            <a:r>
              <a:rPr lang="en-US" altLang="zh-TW" dirty="0" smtClean="0"/>
              <a:t>?&gt;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CBDCA-BCA6-478C-9A31-FAEA81706C3B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7083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CBDCA-BCA6-478C-9A31-FAEA81706C3B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090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&lt;?</a:t>
            </a:r>
            <a:r>
              <a:rPr lang="en-US" altLang="zh-TW" dirty="0" err="1" smtClean="0"/>
              <a:t>php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if</a:t>
            </a:r>
            <a:r>
              <a:rPr lang="en-US" altLang="zh-TW" dirty="0" smtClean="0"/>
              <a:t>($a!=</a:t>
            </a:r>
            <a:r>
              <a:rPr lang="en-US" altLang="zh-TW" dirty="0" smtClean="0"/>
              <a:t>100){</a:t>
            </a:r>
          </a:p>
          <a:p>
            <a:r>
              <a:rPr lang="en-US" altLang="zh-TW" dirty="0" smtClean="0"/>
              <a:t>   echo '</a:t>
            </a:r>
            <a:r>
              <a:rPr lang="zh-TW" altLang="en-US" dirty="0" smtClean="0"/>
              <a:t>這裡是</a:t>
            </a:r>
            <a:r>
              <a:rPr lang="en-US" altLang="zh-TW" dirty="0" smtClean="0"/>
              <a:t>$a!=</a:t>
            </a:r>
            <a:r>
              <a:rPr lang="en-US" altLang="zh-TW" dirty="0" smtClean="0"/>
              <a:t>100</a:t>
            </a:r>
            <a:r>
              <a:rPr lang="zh-TW" altLang="en-US" dirty="0" smtClean="0"/>
              <a:t>的區塊</a:t>
            </a:r>
            <a:r>
              <a:rPr lang="en-US" altLang="zh-TW" dirty="0" smtClean="0"/>
              <a:t>';</a:t>
            </a:r>
          </a:p>
          <a:p>
            <a:r>
              <a:rPr lang="en-US" altLang="zh-TW" dirty="0" smtClean="0"/>
              <a:t>   </a:t>
            </a:r>
            <a:r>
              <a:rPr lang="en-US" altLang="zh-TW" dirty="0" err="1" smtClean="0"/>
              <a:t>var_dump</a:t>
            </a:r>
            <a:r>
              <a:rPr lang="en-US" altLang="zh-TW" dirty="0" smtClean="0"/>
              <a:t>($a);</a:t>
            </a:r>
            <a:endParaRPr lang="en-US" altLang="zh-TW" dirty="0" smtClean="0"/>
          </a:p>
          <a:p>
            <a:r>
              <a:rPr lang="en-US" altLang="zh-TW" dirty="0" smtClean="0"/>
              <a:t>   </a:t>
            </a:r>
            <a:r>
              <a:rPr lang="en-US" altLang="zh-TW" dirty="0" smtClean="0"/>
              <a:t>$a=100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} </a:t>
            </a:r>
          </a:p>
          <a:p>
            <a:r>
              <a:rPr lang="en-US" altLang="zh-TW" dirty="0" smtClean="0"/>
              <a:t>else {</a:t>
            </a:r>
          </a:p>
          <a:p>
            <a:r>
              <a:rPr lang="en-US" altLang="zh-TW" dirty="0" smtClean="0"/>
              <a:t>   echo '</a:t>
            </a:r>
            <a:r>
              <a:rPr lang="zh-TW" altLang="en-US" dirty="0" smtClean="0"/>
              <a:t>這裡是</a:t>
            </a:r>
            <a:r>
              <a:rPr lang="en-US" altLang="zh-TW" dirty="0" smtClean="0"/>
              <a:t>$a==</a:t>
            </a:r>
            <a:r>
              <a:rPr lang="en-US" altLang="zh-TW" dirty="0" smtClean="0"/>
              <a:t>100</a:t>
            </a:r>
            <a:r>
              <a:rPr lang="zh-TW" altLang="en-US" dirty="0" smtClean="0"/>
              <a:t>的區塊</a:t>
            </a:r>
            <a:r>
              <a:rPr lang="en-US" altLang="zh-TW" dirty="0" smtClean="0"/>
              <a:t>';</a:t>
            </a:r>
          </a:p>
          <a:p>
            <a:r>
              <a:rPr lang="en-US" altLang="zh-TW" dirty="0" smtClean="0"/>
              <a:t>   </a:t>
            </a:r>
            <a:r>
              <a:rPr lang="en-US" altLang="zh-TW" dirty="0" err="1" smtClean="0"/>
              <a:t>var_dump</a:t>
            </a:r>
            <a:r>
              <a:rPr lang="en-US" altLang="zh-TW" dirty="0" smtClean="0"/>
              <a:t>($a);</a:t>
            </a:r>
            <a:endParaRPr lang="en-US" altLang="zh-TW" dirty="0" smtClean="0"/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?&gt;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CBDCA-BCA6-478C-9A31-FAEA81706C3B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7083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&lt;?</a:t>
            </a:r>
            <a:r>
              <a:rPr lang="en-US" altLang="zh-TW" dirty="0" err="1" smtClean="0"/>
              <a:t>php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err="1" smtClean="0"/>
              <a:t>var_dump</a:t>
            </a:r>
            <a:r>
              <a:rPr lang="en-US" altLang="zh-TW" dirty="0" smtClean="0"/>
              <a:t>($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$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=100;</a:t>
            </a:r>
          </a:p>
          <a:p>
            <a:r>
              <a:rPr lang="en-US" altLang="zh-TW" dirty="0" err="1" smtClean="0"/>
              <a:t>var_dump</a:t>
            </a:r>
            <a:r>
              <a:rPr lang="en-US" altLang="zh-TW" dirty="0" smtClean="0"/>
              <a:t>($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);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?&gt;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CBDCA-BCA6-478C-9A31-FAEA81706C3B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7083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grpSp>
        <p:nvGrpSpPr>
          <p:cNvPr id="2" name="群組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手繪多邊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手繪多邊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手繪多邊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接點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775689F-F8DD-4E93-BD5F-02E92551DA83}" type="datetimeFigureOut">
              <a:rPr lang="zh-TW" altLang="en-US" smtClean="0"/>
              <a:t>2014/11/19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119B892-02AD-49E2-9D91-CA04736C39B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75689F-F8DD-4E93-BD5F-02E92551DA83}" type="datetimeFigureOut">
              <a:rPr lang="zh-TW" altLang="en-US" smtClean="0"/>
              <a:t>2014/11/19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B892-02AD-49E2-9D91-CA04736C39B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75689F-F8DD-4E93-BD5F-02E92551DA83}" type="datetimeFigureOut">
              <a:rPr lang="zh-TW" altLang="en-US" smtClean="0"/>
              <a:t>2014/11/19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B892-02AD-49E2-9D91-CA04736C39B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75689F-F8DD-4E93-BD5F-02E92551DA83}" type="datetimeFigureOut">
              <a:rPr lang="zh-TW" altLang="en-US" smtClean="0"/>
              <a:t>2014/11/19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B892-02AD-49E2-9D91-CA04736C39B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75689F-F8DD-4E93-BD5F-02E92551DA83}" type="datetimeFigureOut">
              <a:rPr lang="zh-TW" altLang="en-US" smtClean="0"/>
              <a:t>2014/11/19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B892-02AD-49E2-9D91-CA04736C39B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＞形箭號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＞形箭號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75689F-F8DD-4E93-BD5F-02E92551DA83}" type="datetimeFigureOut">
              <a:rPr lang="zh-TW" altLang="en-US" smtClean="0"/>
              <a:t>2014/11/19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B892-02AD-49E2-9D91-CA04736C39B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75689F-F8DD-4E93-BD5F-02E92551DA83}" type="datetimeFigureOut">
              <a:rPr lang="zh-TW" altLang="en-US" smtClean="0"/>
              <a:t>2014/11/19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B892-02AD-49E2-9D91-CA04736C39B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75689F-F8DD-4E93-BD5F-02E92551DA83}" type="datetimeFigureOut">
              <a:rPr lang="zh-TW" altLang="en-US" smtClean="0"/>
              <a:t>2014/11/19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B892-02AD-49E2-9D91-CA04736C39B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75689F-F8DD-4E93-BD5F-02E92551DA83}" type="datetimeFigureOut">
              <a:rPr lang="zh-TW" altLang="en-US" smtClean="0"/>
              <a:t>2014/11/19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B892-02AD-49E2-9D91-CA04736C39B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775689F-F8DD-4E93-BD5F-02E92551DA83}" type="datetimeFigureOut">
              <a:rPr lang="zh-TW" altLang="en-US" smtClean="0"/>
              <a:t>2014/11/19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B892-02AD-49E2-9D91-CA04736C39B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775689F-F8DD-4E93-BD5F-02E92551DA83}" type="datetimeFigureOut">
              <a:rPr lang="zh-TW" altLang="en-US" smtClean="0"/>
              <a:t>2014/11/19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119B892-02AD-49E2-9D91-CA04736C39B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＞形箭號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＞形箭號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手繪多邊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手繪多邊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接點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775689F-F8DD-4E93-BD5F-02E92551DA83}" type="datetimeFigureOut">
              <a:rPr lang="zh-TW" altLang="en-US" smtClean="0"/>
              <a:t>2014/11/19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119B892-02AD-49E2-9D91-CA04736C39B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528" y="2420888"/>
            <a:ext cx="8496944" cy="1470025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dirty="0" err="1" smtClean="0">
                <a:latin typeface="Adobe 繁黑體 Std B" pitchFamily="34" charset="-120"/>
                <a:ea typeface="Adobe 繁黑體 Std B" pitchFamily="34" charset="-120"/>
              </a:rPr>
              <a:t>Laravel</a:t>
            </a:r>
            <a:r>
              <a:rPr lang="en-US" altLang="zh-TW" sz="4000" dirty="0" smtClean="0">
                <a:latin typeface="Adobe 繁黑體 Std B" pitchFamily="34" charset="-120"/>
                <a:ea typeface="Adobe 繁黑體 Std B" pitchFamily="34" charset="-120"/>
              </a:rPr>
              <a:t> Framework </a:t>
            </a:r>
            <a:r>
              <a:rPr lang="zh-TW" altLang="en-US" sz="4000" dirty="0" smtClean="0">
                <a:latin typeface="Adobe 繁黑體 Std B" pitchFamily="34" charset="-120"/>
                <a:ea typeface="Adobe 繁黑體 Std B" pitchFamily="34" charset="-120"/>
              </a:rPr>
              <a:t>講座系列活動</a:t>
            </a:r>
            <a:endParaRPr lang="zh-TW" altLang="en-US" sz="40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88032" y="4101504"/>
            <a:ext cx="7772400" cy="1199704"/>
          </a:xfrm>
        </p:spPr>
        <p:txBody>
          <a:bodyPr/>
          <a:lstStyle/>
          <a:p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彰師資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工第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十二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屆系學會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295" y="1199282"/>
            <a:ext cx="2714849" cy="179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72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資料庫圖表 1"/>
          <p:cNvGraphicFramePr/>
          <p:nvPr>
            <p:extLst>
              <p:ext uri="{D42A27DB-BD31-4B8C-83A1-F6EECF244321}">
                <p14:modId xmlns:p14="http://schemas.microsoft.com/office/powerpoint/2010/main" val="3531228433"/>
              </p:ext>
            </p:extLst>
          </p:nvPr>
        </p:nvGraphicFramePr>
        <p:xfrm>
          <a:off x="-900608" y="737320"/>
          <a:ext cx="11737304" cy="612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標題 1"/>
          <p:cNvSpPr txBox="1">
            <a:spLocks/>
          </p:cNvSpPr>
          <p:nvPr/>
        </p:nvSpPr>
        <p:spPr>
          <a:xfrm>
            <a:off x="446856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zh-TW" altLang="en-US" dirty="0" smtClean="0"/>
              <a:t>資料型態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350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900199"/>
              </p:ext>
            </p:extLst>
          </p:nvPr>
        </p:nvGraphicFramePr>
        <p:xfrm>
          <a:off x="107504" y="1417638"/>
          <a:ext cx="8924884" cy="2875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412"/>
                <a:gridCol w="1135852"/>
                <a:gridCol w="1800200"/>
                <a:gridCol w="1116124"/>
                <a:gridCol w="1116124"/>
                <a:gridCol w="1152128"/>
                <a:gridCol w="1364044"/>
              </a:tblGrid>
              <a:tr h="61687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Adobe 繁黑體 Std B" pitchFamily="34" charset="-120"/>
                          <a:ea typeface="Adobe 繁黑體 Std B" pitchFamily="34" charset="-120"/>
                        </a:rPr>
                        <a:t>型別系統</a:t>
                      </a:r>
                      <a:endParaRPr lang="zh-TW" altLang="en-US" dirty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dobe 繁黑體 Std B" pitchFamily="34" charset="-120"/>
                          <a:ea typeface="Adobe 繁黑體 Std B" pitchFamily="34" charset="-120"/>
                        </a:rPr>
                        <a:t>$A</a:t>
                      </a:r>
                      <a:r>
                        <a:rPr lang="zh-TW" altLang="en-US" dirty="0" smtClean="0">
                          <a:latin typeface="Adobe 繁黑體 Std B" pitchFamily="34" charset="-120"/>
                          <a:ea typeface="Adobe 繁黑體 Std B" pitchFamily="34" charset="-120"/>
                        </a:rPr>
                        <a:t> 字串</a:t>
                      </a:r>
                      <a:r>
                        <a:rPr lang="en-US" altLang="zh-TW" dirty="0" smtClean="0">
                          <a:latin typeface="Adobe 繁黑體 Std B" pitchFamily="34" charset="-120"/>
                          <a:ea typeface="Adobe 繁黑體 Std B" pitchFamily="34" charset="-120"/>
                        </a:rPr>
                        <a:t>/$B</a:t>
                      </a:r>
                      <a:r>
                        <a:rPr lang="zh-TW" altLang="en-US" dirty="0" smtClean="0">
                          <a:latin typeface="Adobe 繁黑體 Std B" pitchFamily="34" charset="-120"/>
                          <a:ea typeface="Adobe 繁黑體 Std B" pitchFamily="34" charset="-120"/>
                        </a:rPr>
                        <a:t> 字串</a:t>
                      </a:r>
                      <a:endParaRPr lang="zh-TW" altLang="en-US" dirty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dobe 繁黑體 Std B" pitchFamily="34" charset="-120"/>
                          <a:ea typeface="Adobe 繁黑體 Std B" pitchFamily="34" charset="-120"/>
                        </a:rPr>
                        <a:t>$A</a:t>
                      </a:r>
                      <a:r>
                        <a:rPr lang="zh-TW" altLang="en-US" dirty="0" smtClean="0">
                          <a:latin typeface="Adobe 繁黑體 Std B" pitchFamily="34" charset="-120"/>
                          <a:ea typeface="Adobe 繁黑體 Std B" pitchFamily="34" charset="-120"/>
                        </a:rPr>
                        <a:t> 字串</a:t>
                      </a:r>
                      <a:r>
                        <a:rPr lang="en-US" altLang="zh-TW" dirty="0" smtClean="0">
                          <a:latin typeface="Adobe 繁黑體 Std B" pitchFamily="34" charset="-120"/>
                          <a:ea typeface="Adobe 繁黑體 Std B" pitchFamily="34" charset="-120"/>
                        </a:rPr>
                        <a:t>/$B</a:t>
                      </a:r>
                      <a:r>
                        <a:rPr lang="zh-TW" altLang="en-US" dirty="0" smtClean="0">
                          <a:latin typeface="Adobe 繁黑體 Std B" pitchFamily="34" charset="-120"/>
                          <a:ea typeface="Adobe 繁黑體 Std B" pitchFamily="34" charset="-120"/>
                        </a:rPr>
                        <a:t> 數字</a:t>
                      </a:r>
                      <a:endParaRPr lang="zh-TW" altLang="en-US" dirty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dobe 繁黑體 Std B" pitchFamily="34" charset="-120"/>
                          <a:ea typeface="Adobe 繁黑體 Std B" pitchFamily="34" charset="-120"/>
                        </a:rPr>
                        <a:t>$A</a:t>
                      </a:r>
                      <a:r>
                        <a:rPr lang="zh-TW" altLang="en-US" dirty="0" smtClean="0">
                          <a:latin typeface="Adobe 繁黑體 Std B" pitchFamily="34" charset="-120"/>
                          <a:ea typeface="Adobe 繁黑體 Std B" pitchFamily="34" charset="-120"/>
                        </a:rPr>
                        <a:t> 數字</a:t>
                      </a:r>
                      <a:r>
                        <a:rPr lang="en-US" altLang="zh-TW" dirty="0" smtClean="0">
                          <a:latin typeface="Adobe 繁黑體 Std B" pitchFamily="34" charset="-120"/>
                          <a:ea typeface="Adobe 繁黑體 Std B" pitchFamily="34" charset="-120"/>
                        </a:rPr>
                        <a:t>/$B</a:t>
                      </a:r>
                      <a:r>
                        <a:rPr lang="zh-TW" altLang="en-US" dirty="0" smtClean="0">
                          <a:latin typeface="Adobe 繁黑體 Std B" pitchFamily="34" charset="-120"/>
                          <a:ea typeface="Adobe 繁黑體 Std B" pitchFamily="34" charset="-120"/>
                        </a:rPr>
                        <a:t> 數字</a:t>
                      </a:r>
                      <a:endParaRPr lang="zh-TW" altLang="en-US" dirty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564645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Adobe 繁黑體 Std B" pitchFamily="34" charset="-120"/>
                          <a:ea typeface="Adobe 繁黑體 Std B" pitchFamily="34" charset="-120"/>
                        </a:rPr>
                        <a:t>「 </a:t>
                      </a:r>
                      <a:r>
                        <a:rPr lang="en-US" altLang="zh-TW" dirty="0" smtClean="0">
                          <a:latin typeface="Adobe 繁黑體 Std B" pitchFamily="34" charset="-120"/>
                          <a:ea typeface="Adobe 繁黑體 Std B" pitchFamily="34" charset="-120"/>
                        </a:rPr>
                        <a:t>+ </a:t>
                      </a:r>
                      <a:r>
                        <a:rPr lang="zh-TW" altLang="en-US" dirty="0" smtClean="0">
                          <a:latin typeface="Adobe 繁黑體 Std B" pitchFamily="34" charset="-120"/>
                          <a:ea typeface="Adobe 繁黑體 Std B" pitchFamily="34" charset="-120"/>
                        </a:rPr>
                        <a:t>」</a:t>
                      </a:r>
                      <a:endParaRPr lang="en-US" altLang="zh-TW" dirty="0" smtClean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  <a:p>
                      <a:pPr algn="ctr"/>
                      <a:r>
                        <a:rPr lang="en-US" altLang="zh-TW" dirty="0" smtClean="0">
                          <a:latin typeface="Adobe 繁黑體 Std B" pitchFamily="34" charset="-120"/>
                          <a:ea typeface="Adobe 繁黑體 Std B" pitchFamily="34" charset="-120"/>
                        </a:rPr>
                        <a:t>(</a:t>
                      </a:r>
                      <a:r>
                        <a:rPr lang="zh-TW" altLang="en-US" dirty="0" smtClean="0">
                          <a:latin typeface="Adobe 繁黑體 Std B" pitchFamily="34" charset="-120"/>
                          <a:ea typeface="Adobe 繁黑體 Std B" pitchFamily="34" charset="-120"/>
                        </a:rPr>
                        <a:t>數字運算</a:t>
                      </a:r>
                      <a:r>
                        <a:rPr lang="en-US" altLang="zh-TW" dirty="0" smtClean="0">
                          <a:latin typeface="Adobe 繁黑體 Std B" pitchFamily="34" charset="-120"/>
                          <a:ea typeface="Adobe 繁黑體 Std B" pitchFamily="34" charset="-120"/>
                        </a:rPr>
                        <a:t>)</a:t>
                      </a:r>
                      <a:endParaRPr lang="zh-TW" altLang="en-US" dirty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'5.123' 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</a:t>
                      </a:r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'100w9'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'9527' 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</a:t>
                      </a:r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30 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</a:t>
                      </a:r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50.99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56464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105.123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9530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80.99</a:t>
                      </a:r>
                      <a:endParaRPr lang="zh-TW" altLang="en-US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564645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Adobe 繁黑體 Std B" pitchFamily="34" charset="-120"/>
                          <a:ea typeface="Adobe 繁黑體 Std B" pitchFamily="34" charset="-120"/>
                        </a:rPr>
                        <a:t>「 </a:t>
                      </a:r>
                      <a:r>
                        <a:rPr lang="en-US" altLang="zh-TW" dirty="0" smtClean="0">
                          <a:latin typeface="Adobe 繁黑體 Std B" pitchFamily="34" charset="-120"/>
                          <a:ea typeface="Adobe 繁黑體 Std B" pitchFamily="34" charset="-120"/>
                        </a:rPr>
                        <a:t>. </a:t>
                      </a:r>
                      <a:r>
                        <a:rPr lang="zh-TW" altLang="en-US" dirty="0" smtClean="0">
                          <a:latin typeface="Adobe 繁黑體 Std B" pitchFamily="34" charset="-120"/>
                          <a:ea typeface="Adobe 繁黑體 Std B" pitchFamily="34" charset="-120"/>
                        </a:rPr>
                        <a:t>」</a:t>
                      </a:r>
                      <a:endParaRPr lang="en-US" altLang="zh-TW" dirty="0" smtClean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  <a:p>
                      <a:pPr algn="ctr"/>
                      <a:r>
                        <a:rPr lang="en-US" altLang="zh-TW" dirty="0" smtClean="0">
                          <a:latin typeface="Adobe 繁黑體 Std B" pitchFamily="34" charset="-120"/>
                          <a:ea typeface="Adobe 繁黑體 Std B" pitchFamily="34" charset="-120"/>
                        </a:rPr>
                        <a:t>(</a:t>
                      </a:r>
                      <a:r>
                        <a:rPr lang="zh-TW" altLang="en-US" dirty="0" smtClean="0">
                          <a:latin typeface="Adobe 繁黑體 Std B" pitchFamily="34" charset="-120"/>
                          <a:ea typeface="Adobe 繁黑體 Std B" pitchFamily="34" charset="-120"/>
                        </a:rPr>
                        <a:t>字串連接</a:t>
                      </a:r>
                      <a:r>
                        <a:rPr lang="en-US" altLang="zh-TW" dirty="0" smtClean="0">
                          <a:latin typeface="Adobe 繁黑體 Std B" pitchFamily="34" charset="-120"/>
                          <a:ea typeface="Adobe 繁黑體 Std B" pitchFamily="34" charset="-120"/>
                        </a:rPr>
                        <a:t>)</a:t>
                      </a:r>
                      <a:endParaRPr lang="zh-TW" altLang="en-US" dirty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'5.123'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'100w9'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Consolas" panose="020B0609020204030204" pitchFamily="49" charset="0"/>
                          <a:ea typeface="Adobe 繁黑體 Std B" pitchFamily="34" charset="-120"/>
                          <a:cs typeface="Consolas" panose="020B0609020204030204" pitchFamily="49" charset="0"/>
                        </a:rPr>
                        <a:t>'9527'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dobe 繁黑體 Std B" pitchFamily="34" charset="-120"/>
                          <a:cs typeface="Consolas" panose="020B0609020204030204" pitchFamily="49" charset="0"/>
                        </a:rPr>
                        <a:t>.</a:t>
                      </a:r>
                      <a:r>
                        <a:rPr lang="en-US" altLang="zh-TW" dirty="0" smtClean="0">
                          <a:latin typeface="Consolas" panose="020B0609020204030204" pitchFamily="49" charset="0"/>
                          <a:ea typeface="Adobe 繁黑體 Std B" pitchFamily="34" charset="-120"/>
                          <a:cs typeface="Consolas" panose="020B0609020204030204" pitchFamily="49" charset="0"/>
                        </a:rPr>
                        <a:t>(3)</a:t>
                      </a:r>
                      <a:endParaRPr lang="zh-TW" altLang="en-US" dirty="0">
                        <a:latin typeface="Consolas" panose="020B0609020204030204" pitchFamily="49" charset="0"/>
                        <a:ea typeface="Adobe 繁黑體 Std B" pitchFamily="34" charset="-12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(30)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50.99)</a:t>
                      </a:r>
                      <a:endParaRPr lang="zh-TW" altLang="en-US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56464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'5.123100w9'</a:t>
                      </a:r>
                      <a:endParaRPr lang="zh-TW" altLang="en-US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'95273'</a:t>
                      </a:r>
                      <a:endParaRPr lang="zh-TW" altLang="en-US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'3050.99'</a:t>
                      </a:r>
                      <a:endParaRPr lang="zh-TW" altLang="en-US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86916" y="4537694"/>
            <a:ext cx="8189540" cy="169961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　　</a:t>
            </a: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</a:rPr>
              <a:t>PHP</a:t>
            </a: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是直譯式動態</a:t>
            </a:r>
            <a:r>
              <a:rPr lang="zh-TW" altLang="en-US" sz="2000" dirty="0">
                <a:latin typeface="Adobe 繁黑體 Std B" pitchFamily="34" charset="-120"/>
                <a:ea typeface="Adobe 繁黑體 Std B" pitchFamily="34" charset="-120"/>
              </a:rPr>
              <a:t>型</a:t>
            </a: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別的程式語言，當不同型別的變數進行運算</a:t>
            </a:r>
            <a:r>
              <a:rPr lang="zh-TW" altLang="en-US" sz="2000" dirty="0">
                <a:latin typeface="Adobe 繁黑體 Std B" pitchFamily="34" charset="-120"/>
                <a:ea typeface="Adobe 繁黑體 Std B" pitchFamily="34" charset="-120"/>
              </a:rPr>
              <a:t>時，會自動隱式轉換型</a:t>
            </a: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別。</a:t>
            </a:r>
            <a:endParaRPr lang="en-US" altLang="zh-TW" sz="20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446856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zh-TW" altLang="en-US" dirty="0" smtClean="0"/>
              <a:t>自動型別轉換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976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818306"/>
              </p:ext>
            </p:extLst>
          </p:nvPr>
        </p:nvGraphicFramePr>
        <p:xfrm>
          <a:off x="4433614" y="1484784"/>
          <a:ext cx="4458866" cy="4200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4610"/>
                <a:gridCol w="2304256"/>
              </a:tblGrid>
              <a:tr h="61687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Adobe 繁黑體 Std B" pitchFamily="34" charset="-120"/>
                          <a:ea typeface="Adobe 繁黑體 Std B" pitchFamily="34" charset="-120"/>
                        </a:rPr>
                        <a:t>型態轉換運算子</a:t>
                      </a:r>
                      <a:endParaRPr lang="zh-TW" altLang="en-US" dirty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Adobe 繁黑體 Std B" pitchFamily="34" charset="-120"/>
                          <a:ea typeface="Adobe 繁黑體 Std B" pitchFamily="34" charset="-120"/>
                        </a:rPr>
                        <a:t>功能</a:t>
                      </a:r>
                      <a:endParaRPr lang="zh-TW" altLang="en-US" dirty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/>
                </a:tc>
              </a:tr>
              <a:tr h="2823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  <a:ea typeface="Adobe 繁黑體 Std B" pitchFamily="34" charset="-12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altLang="zh-TW" dirty="0" err="1" smtClean="0">
                          <a:latin typeface="Consolas" panose="020B0609020204030204" pitchFamily="49" charset="0"/>
                          <a:ea typeface="Adobe 繁黑體 Std B" pitchFamily="34" charset="-12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altLang="zh-TW" dirty="0" smtClean="0">
                          <a:latin typeface="Consolas" panose="020B0609020204030204" pitchFamily="49" charset="0"/>
                          <a:ea typeface="Adobe 繁黑體 Std B" pitchFamily="34" charset="-120"/>
                          <a:cs typeface="Consolas" panose="020B0609020204030204" pitchFamily="49" charset="0"/>
                        </a:rPr>
                        <a:t>)</a:t>
                      </a:r>
                      <a:endParaRPr lang="zh-TW" altLang="en-US" dirty="0">
                        <a:latin typeface="Consolas" panose="020B0609020204030204" pitchFamily="49" charset="0"/>
                        <a:ea typeface="Adobe 繁黑體 Std B" pitchFamily="34" charset="-12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Adobe 繁黑體 Std B" pitchFamily="34" charset="-120"/>
                          <a:ea typeface="Adobe 繁黑體 Std B" pitchFamily="34" charset="-120"/>
                          <a:cs typeface="Consolas" panose="020B0609020204030204" pitchFamily="49" charset="0"/>
                        </a:rPr>
                        <a:t>強迫轉換成整數</a:t>
                      </a:r>
                      <a:endParaRPr lang="en-US" altLang="zh-TW" dirty="0" smtClean="0">
                        <a:latin typeface="Adobe 繁黑體 Std B" pitchFamily="34" charset="-120"/>
                        <a:ea typeface="Adobe 繁黑體 Std B" pitchFamily="34" charset="-12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2823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  <a:ea typeface="Adobe 繁黑體 Std B" pitchFamily="34" charset="-120"/>
                          <a:cs typeface="Consolas" panose="020B0609020204030204" pitchFamily="49" charset="0"/>
                        </a:rPr>
                        <a:t>(integer)</a:t>
                      </a:r>
                      <a:endParaRPr lang="zh-TW" altLang="en-US" dirty="0">
                        <a:latin typeface="Consolas" panose="020B0609020204030204" pitchFamily="49" charset="0"/>
                        <a:ea typeface="Adobe 繁黑體 Std B" pitchFamily="34" charset="-12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  <a:ea typeface="Adobe 繁黑體 Std B" pitchFamily="34" charset="-120"/>
                          <a:cs typeface="Consolas" panose="020B0609020204030204" pitchFamily="49" charset="0"/>
                        </a:rPr>
                        <a:t>(real)</a:t>
                      </a:r>
                      <a:endParaRPr lang="zh-TW" altLang="en-US" dirty="0">
                        <a:latin typeface="Consolas" panose="020B0609020204030204" pitchFamily="49" charset="0"/>
                        <a:ea typeface="Adobe 繁黑體 Std B" pitchFamily="34" charset="-12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Adobe 繁黑體 Std B" pitchFamily="34" charset="-120"/>
                          <a:ea typeface="Adobe 繁黑體 Std B" pitchFamily="34" charset="-120"/>
                          <a:cs typeface="Consolas" panose="020B0609020204030204" pitchFamily="49" charset="0"/>
                        </a:rPr>
                        <a:t>強迫轉換成浮點數</a:t>
                      </a:r>
                      <a:endParaRPr lang="zh-TW" altLang="en-US" dirty="0">
                        <a:latin typeface="Adobe 繁黑體 Std B" pitchFamily="34" charset="-120"/>
                        <a:ea typeface="Adobe 繁黑體 Std B" pitchFamily="34" charset="-12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  <a:ea typeface="Adobe 繁黑體 Std B" pitchFamily="34" charset="-120"/>
                          <a:cs typeface="Consolas" panose="020B0609020204030204" pitchFamily="49" charset="0"/>
                        </a:rPr>
                        <a:t>(double)</a:t>
                      </a:r>
                      <a:endParaRPr lang="zh-TW" altLang="en-US" dirty="0">
                        <a:latin typeface="Consolas" panose="020B0609020204030204" pitchFamily="49" charset="0"/>
                        <a:ea typeface="Adobe 繁黑體 Std B" pitchFamily="34" charset="-12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133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Consolas" panose="020B0609020204030204" pitchFamily="49" charset="0"/>
                          <a:ea typeface="Adobe 繁黑體 Std B" pitchFamily="34" charset="-120"/>
                          <a:cs typeface="Consolas" panose="020B0609020204030204" pitchFamily="49" charset="0"/>
                        </a:rPr>
                        <a:t>(float)</a:t>
                      </a:r>
                      <a:endParaRPr lang="zh-TW" altLang="en-US" dirty="0" smtClean="0">
                        <a:latin typeface="Consolas" panose="020B0609020204030204" pitchFamily="49" charset="0"/>
                        <a:ea typeface="Adobe 繁黑體 Std B" pitchFamily="34" charset="-12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56464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  <a:ea typeface="Adobe 繁黑體 Std B" pitchFamily="34" charset="-120"/>
                          <a:cs typeface="Consolas" panose="020B0609020204030204" pitchFamily="49" charset="0"/>
                        </a:rPr>
                        <a:t>(string)</a:t>
                      </a:r>
                      <a:endParaRPr lang="zh-TW" altLang="en-US" dirty="0">
                        <a:latin typeface="Consolas" panose="020B0609020204030204" pitchFamily="49" charset="0"/>
                        <a:ea typeface="Adobe 繁黑體 Std B" pitchFamily="34" charset="-12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Adobe 繁黑體 Std B" pitchFamily="34" charset="-120"/>
                          <a:ea typeface="Adobe 繁黑體 Std B" pitchFamily="34" charset="-120"/>
                          <a:cs typeface="Consolas" panose="020B0609020204030204" pitchFamily="49" charset="0"/>
                        </a:rPr>
                        <a:t>強迫轉換成字串</a:t>
                      </a:r>
                      <a:endParaRPr lang="en-US" altLang="zh-TW" dirty="0" smtClean="0">
                        <a:latin typeface="Adobe 繁黑體 Std B" pitchFamily="34" charset="-120"/>
                        <a:ea typeface="Adobe 繁黑體 Std B" pitchFamily="34" charset="-12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56464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  <a:ea typeface="Adobe 繁黑體 Std B" pitchFamily="34" charset="-120"/>
                          <a:cs typeface="Consolas" panose="020B0609020204030204" pitchFamily="49" charset="0"/>
                        </a:rPr>
                        <a:t>(array)</a:t>
                      </a:r>
                      <a:endParaRPr lang="zh-TW" altLang="en-US" dirty="0">
                        <a:latin typeface="Consolas" panose="020B0609020204030204" pitchFamily="49" charset="0"/>
                        <a:ea typeface="Adobe 繁黑體 Std B" pitchFamily="34" charset="-12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Adobe 繁黑體 Std B" pitchFamily="34" charset="-120"/>
                          <a:ea typeface="Adobe 繁黑體 Std B" pitchFamily="34" charset="-120"/>
                          <a:cs typeface="Consolas" panose="020B0609020204030204" pitchFamily="49" charset="0"/>
                        </a:rPr>
                        <a:t>強迫轉換成陣列</a:t>
                      </a:r>
                      <a:endParaRPr lang="zh-TW" altLang="en-US" dirty="0">
                        <a:latin typeface="Adobe 繁黑體 Std B" pitchFamily="34" charset="-120"/>
                        <a:ea typeface="Adobe 繁黑體 Std B" pitchFamily="34" charset="-12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56464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  <a:ea typeface="Adobe 繁黑體 Std B" pitchFamily="34" charset="-120"/>
                          <a:cs typeface="Consolas" panose="020B0609020204030204" pitchFamily="49" charset="0"/>
                        </a:rPr>
                        <a:t>(object)</a:t>
                      </a:r>
                      <a:endParaRPr lang="zh-TW" altLang="en-US" dirty="0">
                        <a:latin typeface="Consolas" panose="020B0609020204030204" pitchFamily="49" charset="0"/>
                        <a:ea typeface="Adobe 繁黑體 Std B" pitchFamily="34" charset="-12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Adobe 繁黑體 Std B" pitchFamily="34" charset="-120"/>
                          <a:ea typeface="Adobe 繁黑體 Std B" pitchFamily="34" charset="-120"/>
                          <a:cs typeface="Consolas" panose="020B0609020204030204" pitchFamily="49" charset="0"/>
                        </a:rPr>
                        <a:t>強迫轉換成物件</a:t>
                      </a:r>
                      <a:endParaRPr lang="zh-TW" altLang="en-US" dirty="0">
                        <a:latin typeface="Adobe 繁黑體 Std B" pitchFamily="34" charset="-120"/>
                        <a:ea typeface="Adobe 繁黑體 Std B" pitchFamily="34" charset="-12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179512" y="1550465"/>
            <a:ext cx="4141093" cy="4326807"/>
          </a:xfrm>
        </p:spPr>
        <p:txBody>
          <a:bodyPr>
            <a:noAutofit/>
          </a:bodyPr>
          <a:lstStyle/>
          <a:p>
            <a:pPr marL="0" indent="0">
              <a:lnSpc>
                <a:spcPts val="4000"/>
              </a:lnSpc>
              <a:buNone/>
            </a:pP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　　</a:t>
            </a: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</a:rPr>
              <a:t>PHP</a:t>
            </a: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運算子預設會自動執行合理判斷的型別轉換，但有時候轉換結果會不符開發者所需，因此可以使用「型態轉換運算子」在運算式中強迫轉換資料型態。</a:t>
            </a:r>
            <a:endParaRPr lang="en-US" altLang="zh-TW" sz="2000" dirty="0" smtClean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446856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zh-TW" altLang="en-US" dirty="0"/>
              <a:t>強迫</a:t>
            </a:r>
            <a:r>
              <a:rPr lang="zh-TW" altLang="en-US" dirty="0" smtClean="0"/>
              <a:t>型別轉換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500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528" y="3573016"/>
            <a:ext cx="8496944" cy="792088"/>
          </a:xfrm>
        </p:spPr>
        <p:txBody>
          <a:bodyPr>
            <a:normAutofit/>
          </a:bodyPr>
          <a:lstStyle/>
          <a:p>
            <a:pPr algn="ctr"/>
            <a:r>
              <a:rPr lang="zh-TW" altLang="en-US" sz="4000" dirty="0">
                <a:latin typeface="Adobe 繁黑體 Std B" pitchFamily="34" charset="-120"/>
                <a:ea typeface="Adobe 繁黑體 Std B" pitchFamily="34" charset="-120"/>
              </a:rPr>
              <a:t>流程控制</a:t>
            </a:r>
          </a:p>
        </p:txBody>
      </p:sp>
      <p:pic>
        <p:nvPicPr>
          <p:cNvPr id="6" name="Picture 2" descr="https://encrypted-tbn3.gstatic.com/images?q=tbn:ANd9GcTyYNR43LhcJTQaleoS-NvOI748nSJu4YYoI1SsWYdyjaCKAttN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 trans="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412776"/>
            <a:ext cx="2952328" cy="205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53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323528" y="188640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條件式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79512" y="1124744"/>
            <a:ext cx="5040560" cy="3312368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zh-TW" alt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普通</a:t>
            </a:r>
            <a:r>
              <a:rPr lang="zh-TW" alt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寫法</a:t>
            </a:r>
            <a:endParaRPr lang="en-US" altLang="zh-TW" sz="1800" b="1" dirty="0" smtClean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altLang="zh-TW" sz="18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altLang="zh-TW" sz="1800" b="1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en-US" altLang="zh-TW" sz="1800" b="1" dirty="0" smtClean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($a &gt; $b) {</a:t>
            </a:r>
          </a:p>
          <a:p>
            <a:pPr marL="109728" indent="0"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echo '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&lt;button&gt;a </a:t>
            </a:r>
            <a:r>
              <a:rPr lang="zh-TW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大於 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b&lt;/button&gt;';</a:t>
            </a:r>
            <a:endParaRPr lang="en-US" altLang="zh-TW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elseif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($a == $b) { </a:t>
            </a:r>
          </a:p>
          <a:p>
            <a:pPr marL="109728" indent="0"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echo 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&lt;button&gt;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zh-TW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等於 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&lt;/button&gt;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';</a:t>
            </a:r>
            <a:endParaRPr lang="en-US" altLang="zh-TW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} else {</a:t>
            </a:r>
          </a:p>
          <a:p>
            <a:pPr marL="109728" indent="0"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echo 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&lt;button&gt;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zh-TW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小於 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&lt;/button&gt;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';</a:t>
            </a:r>
            <a:endParaRPr lang="en-US" altLang="zh-TW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09728" indent="0">
              <a:buNone/>
            </a:pPr>
            <a:r>
              <a:rPr lang="en-US" altLang="zh-TW" sz="1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endParaRPr lang="zh-TW" altLang="en-US" sz="18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內容版面配置區 1"/>
          <p:cNvSpPr txBox="1">
            <a:spLocks/>
          </p:cNvSpPr>
          <p:nvPr/>
        </p:nvSpPr>
        <p:spPr>
          <a:xfrm>
            <a:off x="4932040" y="3645024"/>
            <a:ext cx="3888432" cy="3312368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r">
              <a:buNone/>
            </a:pPr>
            <a:r>
              <a:rPr lang="zh-TW" altLang="en-US" sz="2800" dirty="0">
                <a:solidFill>
                  <a:srgbClr val="00B050"/>
                </a:solidFill>
                <a:latin typeface="Adobe 繁黑體 Std B" pitchFamily="34" charset="-120"/>
                <a:ea typeface="Adobe 繁黑體 Std B" pitchFamily="34" charset="-120"/>
              </a:rPr>
              <a:t>抽離</a:t>
            </a:r>
            <a:r>
              <a:rPr lang="zh-TW" altLang="en-US" sz="2800" dirty="0" smtClean="0">
                <a:solidFill>
                  <a:srgbClr val="00B050"/>
                </a:solidFill>
                <a:latin typeface="Adobe 繁黑體 Std B" pitchFamily="34" charset="-120"/>
                <a:ea typeface="Adobe 繁黑體 Std B" pitchFamily="34" charset="-120"/>
              </a:rPr>
              <a:t>寫法</a:t>
            </a:r>
            <a:endParaRPr lang="en-US" altLang="zh-TW" sz="2800" b="1" dirty="0" smtClean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Font typeface="Wingdings 3"/>
              <a:buNone/>
            </a:pPr>
            <a:r>
              <a:rPr lang="en-US" altLang="zh-TW" sz="18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altLang="zh-TW" sz="1800" b="1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($a &gt; $b)</a:t>
            </a: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</a:p>
          <a:p>
            <a:pPr marL="109728" indent="0">
              <a:buFont typeface="Wingdings 3"/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sz="1800" dirty="0" smtClean="0">
                <a:solidFill>
                  <a:srgbClr val="0096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&lt;button&gt;a </a:t>
            </a:r>
            <a:r>
              <a:rPr lang="zh-TW" altLang="en-US" sz="1800" dirty="0" smtClean="0">
                <a:solidFill>
                  <a:srgbClr val="0096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大於 </a:t>
            </a:r>
            <a:r>
              <a:rPr lang="en-US" altLang="zh-TW" sz="1800" dirty="0" smtClean="0">
                <a:solidFill>
                  <a:srgbClr val="0096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b&lt;/button&gt;</a:t>
            </a:r>
          </a:p>
          <a:p>
            <a:pPr marL="109728" indent="0">
              <a:buFont typeface="Wingdings 3"/>
              <a:buNone/>
            </a:pPr>
            <a:r>
              <a:rPr lang="en-US" altLang="zh-TW" sz="18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altLang="zh-TW" sz="1800" b="1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elseif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($a == $b)</a:t>
            </a: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r>
              <a:rPr lang="en-US" altLang="zh-TW" sz="18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109728" indent="0">
              <a:buFont typeface="Wingdings 3"/>
              <a:buNone/>
            </a:pPr>
            <a:r>
              <a:rPr lang="en-US" altLang="zh-TW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TW" sz="1800" dirty="0" smtClean="0">
                <a:solidFill>
                  <a:srgbClr val="0096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&lt;button&gt;a </a:t>
            </a:r>
            <a:r>
              <a:rPr lang="zh-TW" altLang="en-US" sz="1800" dirty="0" smtClean="0">
                <a:solidFill>
                  <a:srgbClr val="0096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等於 </a:t>
            </a:r>
            <a:r>
              <a:rPr lang="en-US" altLang="zh-TW" sz="1800" dirty="0" smtClean="0">
                <a:solidFill>
                  <a:srgbClr val="0096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b&lt;/button&gt;</a:t>
            </a:r>
          </a:p>
          <a:p>
            <a:pPr marL="109728" indent="0">
              <a:buFont typeface="Wingdings 3"/>
              <a:buNone/>
            </a:pPr>
            <a:r>
              <a:rPr lang="en-US" altLang="zh-TW" sz="18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altLang="zh-TW" sz="1800" b="1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</a:p>
          <a:p>
            <a:pPr marL="109728" indent="0">
              <a:buFont typeface="Wingdings 3"/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TW" sz="1800" dirty="0" smtClean="0">
                <a:solidFill>
                  <a:srgbClr val="0096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&lt;button&gt;a </a:t>
            </a:r>
            <a:r>
              <a:rPr lang="zh-TW" altLang="en-US" sz="1800" dirty="0" smtClean="0">
                <a:solidFill>
                  <a:srgbClr val="0096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小於 </a:t>
            </a:r>
            <a:r>
              <a:rPr lang="en-US" altLang="zh-TW" sz="1800" dirty="0" smtClean="0">
                <a:solidFill>
                  <a:srgbClr val="0096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b&lt;/button&gt;</a:t>
            </a:r>
          </a:p>
          <a:p>
            <a:pPr marL="109728" indent="0">
              <a:buFont typeface="Wingdings 3"/>
              <a:buNone/>
            </a:pPr>
            <a:r>
              <a:rPr lang="en-US" altLang="zh-TW" sz="18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altLang="zh-TW" sz="1800" b="1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endif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zh-TW" sz="18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endParaRPr lang="zh-TW" altLang="en-US" sz="18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2" name="Picture 2" descr="http://wiki.plweb.org/images/1/14/If-else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292" y="510952"/>
            <a:ext cx="2865148" cy="277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308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1"/>
          <p:cNvSpPr>
            <a:spLocks noGrp="1"/>
          </p:cNvSpPr>
          <p:nvPr>
            <p:ph idx="1"/>
          </p:nvPr>
        </p:nvSpPr>
        <p:spPr>
          <a:xfrm>
            <a:off x="889248" y="2060848"/>
            <a:ext cx="5482952" cy="3888432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zh-TW" sz="18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altLang="zh-TW" sz="1800" b="1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en-US" altLang="zh-TW" sz="1800" b="1" dirty="0" smtClean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$a</a:t>
            </a:r>
            <a:r>
              <a:rPr lang="zh-TW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zh-TW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(100&gt;200)?</a:t>
            </a:r>
            <a:r>
              <a:rPr lang="zh-TW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'str1':'str2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TW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altLang="zh-TW" sz="18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</a:p>
          <a:p>
            <a:pPr marL="109728" indent="0">
              <a:buNone/>
            </a:pPr>
            <a:endParaRPr lang="en-US" altLang="zh-TW" sz="1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endParaRPr lang="en-US" altLang="zh-TW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altLang="zh-TW" sz="18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altLang="zh-TW" sz="1800" b="1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en-US" altLang="zh-TW" sz="1800" b="1" dirty="0" smtClean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if(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100&gt;200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09728" indent="0"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$a=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str1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09728" indent="0"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lse</a:t>
            </a:r>
          </a:p>
          <a:p>
            <a:pPr marL="109728" indent="0"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$a='str2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TW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altLang="zh-TW" sz="18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endParaRPr lang="zh-TW" altLang="en-US" sz="18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標題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三元運算子</a:t>
            </a:r>
            <a:endParaRPr lang="zh-TW" altLang="en-US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467544" y="1280220"/>
            <a:ext cx="8496944" cy="1302471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lnSpc>
                <a:spcPct val="150000"/>
              </a:lnSpc>
              <a:buFont typeface="Wingdings 3"/>
              <a:buNone/>
            </a:pP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三</a:t>
            </a:r>
            <a:r>
              <a:rPr lang="zh-TW" altLang="en-US" sz="2000" dirty="0">
                <a:latin typeface="Adobe 繁黑體 Std B" pitchFamily="34" charset="-120"/>
                <a:ea typeface="Adobe 繁黑體 Std B" pitchFamily="34" charset="-120"/>
              </a:rPr>
              <a:t>元</a:t>
            </a: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運算子是一種由條件式來決定值的簡潔寫法。</a:t>
            </a:r>
            <a:endParaRPr lang="en-US" altLang="zh-TW" sz="2000" dirty="0" smtClean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896544" y="3212976"/>
            <a:ext cx="3923928" cy="2215991"/>
          </a:xfrm>
          <a:prstGeom prst="rect">
            <a:avLst/>
          </a:prstGeom>
          <a:noFill/>
          <a:effectLst/>
          <a:scene3d>
            <a:camera prst="isometricOffAxis2Left"/>
            <a:lightRig rig="threePt" dir="t"/>
          </a:scene3d>
          <a:sp3d extrusionH="127000" prstMaterial="matte">
            <a:bevelT w="635000" h="635000"/>
          </a:sp3d>
        </p:spPr>
        <p:txBody>
          <a:bodyPr wrap="square" lIns="91440" tIns="45720" rIns="91440" bIns="45720">
            <a:spAutoFit/>
            <a:sp3d extrusionH="254000" contourW="6350" prstMaterial="metal">
              <a:bevelT w="127000" h="31750" prst="coolSlan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zh-TW" altLang="en-US" sz="138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？</a:t>
            </a:r>
            <a:r>
              <a:rPr lang="zh-TW" altLang="en-US" sz="138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：</a:t>
            </a:r>
            <a:endParaRPr lang="zh-TW" altLang="en-US" sz="138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868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迴圈結構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1835696" y="3717032"/>
            <a:ext cx="3714799" cy="2308324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109728"/>
            <a:r>
              <a:rPr lang="en-US" altLang="zh-TW" sz="3600" dirty="0" err="1" smtClean="0">
                <a:solidFill>
                  <a:schemeClr val="accent1"/>
                </a:solidFill>
                <a:latin typeface="Adobe 繁黑體 Std B" pitchFamily="34" charset="-120"/>
                <a:ea typeface="Adobe 繁黑體 Std B" pitchFamily="34" charset="-120"/>
              </a:rPr>
              <a:t>foreach</a:t>
            </a:r>
            <a:endParaRPr lang="en-US" altLang="zh-TW" sz="3600" b="1" dirty="0" smtClean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altLang="zh-TW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altLang="zh-TW" b="1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en-US" altLang="zh-TW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zh-TW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array('</a:t>
            </a:r>
            <a:r>
              <a:rPr lang="en-US" altLang="zh-TW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a','b</a:t>
            </a:r>
            <a:r>
              <a:rPr lang="en-US" altLang="zh-TW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','c</a:t>
            </a:r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</a:p>
          <a:p>
            <a:pPr marL="109728" indent="0">
              <a:buNone/>
            </a:pPr>
            <a:r>
              <a:rPr lang="en-US" altLang="zh-TW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($</a:t>
            </a:r>
            <a:r>
              <a:rPr lang="en-US" altLang="zh-TW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en-US" altLang="zh-TW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$item) </a:t>
            </a:r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09728" indent="0">
              <a:buNone/>
            </a:pPr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echo </a:t>
            </a:r>
            <a:r>
              <a:rPr lang="en-US" altLang="zh-TW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$item;</a:t>
            </a:r>
            <a:endParaRPr lang="en-US" altLang="zh-TW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09728" indent="0">
              <a:buNone/>
            </a:pPr>
            <a:r>
              <a:rPr lang="en-US" altLang="zh-TW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endParaRPr lang="zh-TW" altLang="en-US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11560" y="1340767"/>
            <a:ext cx="3588162" cy="2031325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109728"/>
            <a:r>
              <a:rPr lang="en-US" altLang="zh-TW" sz="3600" dirty="0" smtClean="0">
                <a:solidFill>
                  <a:schemeClr val="accent1"/>
                </a:solidFill>
                <a:latin typeface="Adobe 繁黑體 Std B" pitchFamily="34" charset="-120"/>
                <a:ea typeface="Adobe 繁黑體 Std B" pitchFamily="34" charset="-120"/>
              </a:rPr>
              <a:t>for</a:t>
            </a:r>
            <a:endParaRPr lang="en-US" altLang="zh-TW" sz="3600" b="1" dirty="0" smtClean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nn-NO" altLang="zh-TW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nn-NO" altLang="zh-TW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</a:p>
          <a:p>
            <a:pPr marL="109728" indent="0">
              <a:buNone/>
            </a:pPr>
            <a:r>
              <a:rPr lang="nn-NO" altLang="zh-TW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($i=1; $i&lt;=10; $i++) {</a:t>
            </a:r>
          </a:p>
          <a:p>
            <a:pPr marL="109728" indent="0">
              <a:buNone/>
            </a:pPr>
            <a:r>
              <a:rPr lang="nn-NO" altLang="zh-TW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echo $i;</a:t>
            </a:r>
          </a:p>
          <a:p>
            <a:pPr marL="109728" indent="0">
              <a:buNone/>
            </a:pPr>
            <a:r>
              <a:rPr lang="nn-NO" altLang="zh-TW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09728" indent="0">
              <a:buNone/>
            </a:pPr>
            <a:r>
              <a:rPr lang="nn-NO" altLang="zh-TW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endParaRPr lang="zh-TW" altLang="en-US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084168" y="3717032"/>
            <a:ext cx="2575064" cy="2308324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109728"/>
            <a:r>
              <a:rPr lang="en-US" altLang="zh-TW" sz="3600" dirty="0">
                <a:solidFill>
                  <a:schemeClr val="accent1"/>
                </a:solidFill>
                <a:latin typeface="Adobe 繁黑體 Std B" pitchFamily="34" charset="-120"/>
                <a:ea typeface="Adobe 繁黑體 Std B" pitchFamily="34" charset="-120"/>
              </a:rPr>
              <a:t>do </a:t>
            </a:r>
            <a:r>
              <a:rPr lang="en-US" altLang="zh-TW" sz="3600" dirty="0" smtClean="0">
                <a:solidFill>
                  <a:schemeClr val="accent1"/>
                </a:solidFill>
                <a:latin typeface="Adobe 繁黑體 Std B" pitchFamily="34" charset="-120"/>
                <a:ea typeface="Adobe 繁黑體 Std B" pitchFamily="34" charset="-120"/>
              </a:rPr>
              <a:t>while</a:t>
            </a:r>
            <a:endParaRPr lang="en-US" altLang="zh-TW" sz="3600" b="1" dirty="0" smtClean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pl-PL" altLang="zh-TW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pl-PL" altLang="zh-TW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 </a:t>
            </a:r>
            <a:endParaRPr lang="en-US" altLang="zh-TW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pl-PL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$i = 0; </a:t>
            </a:r>
            <a:endParaRPr lang="en-US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pl-PL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do { </a:t>
            </a:r>
            <a:endParaRPr lang="en-US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pl-PL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echo $i; </a:t>
            </a:r>
            <a:endParaRPr lang="en-US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pl-PL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} while ($i &gt; 0); </a:t>
            </a:r>
            <a:endParaRPr lang="en-US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pl-PL" altLang="zh-TW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endParaRPr lang="zh-TW" altLang="en-US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716016" y="1340766"/>
            <a:ext cx="2304256" cy="2031325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09728" indent="0">
              <a:buNone/>
            </a:pPr>
            <a:r>
              <a:rPr lang="en-US" altLang="zh-TW" sz="3600" dirty="0">
                <a:solidFill>
                  <a:schemeClr val="accent1"/>
                </a:solidFill>
                <a:latin typeface="Adobe 繁黑體 Std B" pitchFamily="34" charset="-120"/>
                <a:ea typeface="Adobe 繁黑體 Std B" pitchFamily="34" charset="-120"/>
              </a:rPr>
              <a:t>while</a:t>
            </a:r>
            <a:endParaRPr lang="zh-TW" altLang="en-US" sz="3600" dirty="0">
              <a:solidFill>
                <a:schemeClr val="accent1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marL="109728" indent="0">
              <a:buNone/>
            </a:pPr>
            <a:r>
              <a:rPr lang="en-US" altLang="zh-TW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altLang="zh-TW" b="1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en-US" altLang="zh-TW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while($</a:t>
            </a:r>
            <a:r>
              <a:rPr lang="en-US" altLang="zh-TW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&lt;=100){</a:t>
            </a:r>
          </a:p>
          <a:p>
            <a:pPr marL="109728" indent="0">
              <a:buNone/>
            </a:pPr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$</a:t>
            </a:r>
            <a:r>
              <a:rPr lang="en-US" altLang="zh-TW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 marL="109728" indent="0">
              <a:buNone/>
            </a:pPr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09728" indent="0">
              <a:buNone/>
            </a:pPr>
            <a:r>
              <a:rPr lang="en-US" altLang="zh-TW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endParaRPr lang="zh-TW" altLang="en-US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56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528" y="3573016"/>
            <a:ext cx="8496944" cy="792088"/>
          </a:xfrm>
        </p:spPr>
        <p:txBody>
          <a:bodyPr>
            <a:normAutofit/>
          </a:bodyPr>
          <a:lstStyle/>
          <a:p>
            <a:pPr algn="ctr"/>
            <a:r>
              <a:rPr lang="zh-TW" altLang="en-US" sz="4000" dirty="0">
                <a:latin typeface="Adobe 繁黑體 Std B" pitchFamily="34" charset="-120"/>
                <a:ea typeface="Adobe 繁黑體 Std B" pitchFamily="34" charset="-120"/>
              </a:rPr>
              <a:t>函數</a:t>
            </a:r>
            <a:endParaRPr lang="zh-TW" altLang="en-US" sz="40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6" name="Picture 2" descr="https://encrypted-tbn3.gstatic.com/images?q=tbn:ANd9GcTyYNR43LhcJTQaleoS-NvOI748nSJu4YYoI1SsWYdyjaCKAttN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 trans="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412776"/>
            <a:ext cx="2952328" cy="205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88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 dirty="0"/>
              <a:t>定義</a:t>
            </a:r>
            <a:r>
              <a:rPr lang="zh-TW" altLang="en-US" dirty="0" smtClean="0"/>
              <a:t>函數</a:t>
            </a:r>
            <a:endParaRPr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539552" y="1208212"/>
            <a:ext cx="8424936" cy="1068660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lnSpc>
                <a:spcPct val="150000"/>
              </a:lnSpc>
              <a:buNone/>
            </a:pP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函數</a:t>
            </a:r>
            <a:r>
              <a:rPr lang="zh-TW" altLang="en-US" sz="2000" dirty="0">
                <a:latin typeface="Adobe 繁黑體 Std B" pitchFamily="34" charset="-120"/>
                <a:ea typeface="Adobe 繁黑體 Std B" pitchFamily="34" charset="-120"/>
              </a:rPr>
              <a:t>是</a:t>
            </a: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程式中將</a:t>
            </a:r>
            <a:r>
              <a:rPr lang="zh-TW" altLang="en-US" sz="2000" dirty="0">
                <a:latin typeface="Adobe 繁黑體 Std B" pitchFamily="34" charset="-120"/>
                <a:ea typeface="Adobe 繁黑體 Std B" pitchFamily="34" charset="-120"/>
              </a:rPr>
              <a:t>特定功能或經常需重複使用之</a:t>
            </a: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程式片段獨立出的</a:t>
            </a:r>
            <a:r>
              <a:rPr lang="zh-TW" altLang="en-US" sz="2000" dirty="0">
                <a:latin typeface="Adobe 繁黑體 Std B" pitchFamily="34" charset="-120"/>
                <a:ea typeface="Adobe 繁黑體 Std B" pitchFamily="34" charset="-120"/>
              </a:rPr>
              <a:t>小單元</a:t>
            </a: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，主程式可以在需要時呼叫函數。</a:t>
            </a:r>
            <a:endParaRPr lang="en-US" altLang="zh-TW" sz="2000" dirty="0" smtClean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83568" y="2276872"/>
            <a:ext cx="34563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altLang="zh-TW" b="1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en-US" altLang="zh-TW" b="1" dirty="0" smtClean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function_name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  <a:endParaRPr lang="en-US" altLang="zh-TW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TW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TW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函數包含的代碼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en-US" altLang="zh-TW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altLang="zh-TW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endParaRPr lang="zh-TW" altLang="en-US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05212" y="3917955"/>
            <a:ext cx="43924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altLang="zh-TW" b="1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en-US" altLang="zh-TW" b="1" dirty="0" smtClean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fib($n) 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endParaRPr lang="en-US" altLang="zh-TW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  if($n==1||$n==2)</a:t>
            </a:r>
          </a:p>
          <a:p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return 1;</a:t>
            </a:r>
          </a:p>
          <a:p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  return fib($n-1) + fib($n-2);</a:t>
            </a:r>
          </a:p>
          <a:p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altLang="zh-TW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endParaRPr lang="zh-TW" altLang="en-US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104" name="Picture 8" descr="http://www.mathwarehouse.com/algebra/relation/images2/evaluating-functions/function-machine-pictur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6" t="701" r="246" b="8619"/>
          <a:stretch/>
        </p:blipFill>
        <p:spPr bwMode="auto">
          <a:xfrm>
            <a:off x="5476056" y="2420888"/>
            <a:ext cx="3200400" cy="274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948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常用的內建函數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83568" y="1412776"/>
            <a:ext cx="345638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accent1"/>
                </a:solidFill>
                <a:latin typeface="Adobe 繁黑體 Std B" pitchFamily="34" charset="-120"/>
                <a:ea typeface="Adobe 繁黑體 Std B" pitchFamily="34" charset="-120"/>
              </a:rPr>
              <a:t>引入</a:t>
            </a:r>
            <a:r>
              <a:rPr lang="zh-TW" altLang="en-US" sz="2800" dirty="0" smtClean="0">
                <a:solidFill>
                  <a:schemeClr val="accent1"/>
                </a:solidFill>
                <a:latin typeface="Adobe 繁黑體 Std B" pitchFamily="34" charset="-120"/>
                <a:ea typeface="Adobe 繁黑體 Std B" pitchFamily="34" charset="-120"/>
              </a:rPr>
              <a:t>其他</a:t>
            </a:r>
            <a:r>
              <a:rPr lang="en-US" altLang="zh-TW" sz="2800" dirty="0" smtClean="0">
                <a:solidFill>
                  <a:schemeClr val="accent1"/>
                </a:solidFill>
                <a:latin typeface="Adobe 繁黑體 Std B" pitchFamily="34" charset="-120"/>
                <a:ea typeface="Adobe 繁黑體 Std B" pitchFamily="34" charset="-120"/>
              </a:rPr>
              <a:t>PHP</a:t>
            </a:r>
            <a:r>
              <a:rPr lang="zh-TW" altLang="en-US" sz="2800" dirty="0" smtClean="0">
                <a:solidFill>
                  <a:schemeClr val="accent1"/>
                </a:solidFill>
                <a:latin typeface="Adobe 繁黑體 Std B" pitchFamily="34" charset="-120"/>
                <a:ea typeface="Adobe 繁黑體 Std B" pitchFamily="34" charset="-120"/>
              </a:rPr>
              <a:t>檔案</a:t>
            </a:r>
            <a:endParaRPr lang="en-US" altLang="zh-TW" sz="2800" dirty="0" smtClean="0">
              <a:solidFill>
                <a:schemeClr val="accent1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include('</a:t>
            </a:r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test.php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  <a:endParaRPr lang="en-US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83568" y="2852936"/>
            <a:ext cx="374441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chemeClr val="accent1"/>
                </a:solidFill>
                <a:latin typeface="Adobe 繁黑體 Std B" pitchFamily="34" charset="-120"/>
                <a:ea typeface="Adobe 繁黑體 Std B" pitchFamily="34" charset="-120"/>
              </a:rPr>
              <a:t>檢查變數是否已經</a:t>
            </a:r>
            <a:r>
              <a:rPr lang="zh-TW" altLang="en-US" sz="2800" dirty="0">
                <a:solidFill>
                  <a:schemeClr val="accent1"/>
                </a:solidFill>
                <a:latin typeface="Adobe 繁黑體 Std B" pitchFamily="34" charset="-120"/>
                <a:ea typeface="Adobe 繁黑體 Std B" pitchFamily="34" charset="-120"/>
              </a:rPr>
              <a:t>存在</a:t>
            </a:r>
            <a:endParaRPr lang="zh-TW" altLang="en-US" sz="2800" dirty="0" smtClean="0">
              <a:solidFill>
                <a:schemeClr val="accent1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sset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83568" y="4365104"/>
            <a:ext cx="396044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accent1"/>
                </a:solidFill>
                <a:latin typeface="Adobe 繁黑體 Std B" pitchFamily="34" charset="-120"/>
                <a:ea typeface="Adobe 繁黑體 Std B" pitchFamily="34" charset="-120"/>
              </a:rPr>
              <a:t>將</a:t>
            </a:r>
            <a:r>
              <a:rPr lang="zh-TW" altLang="en-US" sz="2800" dirty="0" smtClean="0">
                <a:solidFill>
                  <a:schemeClr val="accent1"/>
                </a:solidFill>
                <a:latin typeface="Adobe 繁黑體 Std B" pitchFamily="34" charset="-120"/>
                <a:ea typeface="Adobe 繁黑體 Std B" pitchFamily="34" charset="-120"/>
              </a:rPr>
              <a:t>變數編碼為</a:t>
            </a:r>
            <a:r>
              <a:rPr lang="en-US" altLang="zh-TW" sz="2800" dirty="0" smtClean="0">
                <a:solidFill>
                  <a:schemeClr val="accent1"/>
                </a:solidFill>
                <a:latin typeface="Adobe 繁黑體 Std B" pitchFamily="34" charset="-120"/>
                <a:ea typeface="Adobe 繁黑體 Std B" pitchFamily="34" charset="-120"/>
              </a:rPr>
              <a:t>JSON</a:t>
            </a:r>
            <a:r>
              <a:rPr lang="zh-TW" altLang="en-US" sz="2800" dirty="0" smtClean="0">
                <a:solidFill>
                  <a:schemeClr val="accent1"/>
                </a:solidFill>
                <a:latin typeface="Adobe 繁黑體 Std B" pitchFamily="34" charset="-120"/>
                <a:ea typeface="Adobe 繁黑體 Std B" pitchFamily="34" charset="-120"/>
              </a:rPr>
              <a:t>字串</a:t>
            </a:r>
          </a:p>
          <a:p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json_encode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004048" y="1916832"/>
            <a:ext cx="345638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accent1"/>
                </a:solidFill>
                <a:latin typeface="Adobe 繁黑體 Std B" pitchFamily="34" charset="-120"/>
                <a:ea typeface="Adobe 繁黑體 Std B" pitchFamily="34" charset="-120"/>
              </a:rPr>
              <a:t>取得陣列長度</a:t>
            </a:r>
            <a:endParaRPr lang="en-US" altLang="zh-TW" sz="2800" dirty="0" smtClean="0">
              <a:solidFill>
                <a:schemeClr val="accent1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count($</a:t>
            </a:r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004048" y="3356992"/>
            <a:ext cx="374441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accent1"/>
                </a:solidFill>
                <a:latin typeface="Adobe 繁黑體 Std B" pitchFamily="34" charset="-120"/>
                <a:ea typeface="Adobe 繁黑體 Std B" pitchFamily="34" charset="-120"/>
              </a:rPr>
              <a:t>取得字串長度</a:t>
            </a:r>
            <a:endParaRPr lang="zh-TW" altLang="en-US" sz="2800" dirty="0" smtClean="0">
              <a:solidFill>
                <a:schemeClr val="accent1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004048" y="4869787"/>
            <a:ext cx="374441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accent1"/>
                </a:solidFill>
                <a:latin typeface="Adobe 繁黑體 Std B" pitchFamily="34" charset="-120"/>
                <a:ea typeface="Adobe 繁黑體 Std B" pitchFamily="34" charset="-120"/>
              </a:rPr>
              <a:t>取得子</a:t>
            </a:r>
            <a:r>
              <a:rPr lang="zh-TW" altLang="en-US" sz="2800" dirty="0" smtClean="0">
                <a:solidFill>
                  <a:schemeClr val="accent1"/>
                </a:solidFill>
                <a:latin typeface="Adobe 繁黑體 Std B" pitchFamily="34" charset="-120"/>
                <a:ea typeface="Adobe 繁黑體 Std B" pitchFamily="34" charset="-120"/>
              </a:rPr>
              <a:t>字串</a:t>
            </a:r>
          </a:p>
          <a:p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substr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,$</a:t>
            </a:r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start,$length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528" y="3573016"/>
            <a:ext cx="8496944" cy="792088"/>
          </a:xfrm>
        </p:spPr>
        <p:txBody>
          <a:bodyPr>
            <a:normAutofit/>
          </a:bodyPr>
          <a:lstStyle/>
          <a:p>
            <a:pPr algn="ctr"/>
            <a:r>
              <a:rPr lang="zh-TW" altLang="en-US" sz="4000" dirty="0" smtClean="0">
                <a:latin typeface="Adobe 繁黑體 Std B" pitchFamily="34" charset="-120"/>
                <a:ea typeface="Adobe 繁黑體 Std B" pitchFamily="34" charset="-120"/>
              </a:rPr>
              <a:t>前導課程 ─ </a:t>
            </a:r>
            <a:r>
              <a:rPr lang="en-US" altLang="zh-TW" sz="4000" dirty="0" smtClean="0">
                <a:latin typeface="Adobe 繁黑體 Std B" pitchFamily="34" charset="-120"/>
                <a:ea typeface="Adobe 繁黑體 Std B" pitchFamily="34" charset="-120"/>
              </a:rPr>
              <a:t>PHP</a:t>
            </a:r>
            <a:endParaRPr lang="zh-TW" altLang="en-US" sz="40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7" name="Picture 2" descr="https://encrypted-tbn3.gstatic.com/images?q=tbn:ANd9GcTyYNR43LhcJTQaleoS-NvOI748nSJu4YYoI1SsWYdyjaCKAttN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 trans="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412776"/>
            <a:ext cx="2952328" cy="205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副標題 2"/>
          <p:cNvSpPr>
            <a:spLocks noGrp="1"/>
          </p:cNvSpPr>
          <p:nvPr>
            <p:ph type="subTitle" idx="1"/>
          </p:nvPr>
        </p:nvSpPr>
        <p:spPr>
          <a:xfrm>
            <a:off x="683568" y="4437112"/>
            <a:ext cx="7772400" cy="1199704"/>
          </a:xfrm>
        </p:spPr>
        <p:txBody>
          <a:bodyPr>
            <a:normAutofit/>
          </a:bodyPr>
          <a:lstStyle/>
          <a:p>
            <a:pPr algn="ctr"/>
            <a:r>
              <a:rPr lang="zh-TW" altLang="en-US" sz="2400" dirty="0">
                <a:latin typeface="Adobe 繁黑體 Std B" pitchFamily="34" charset="-120"/>
                <a:ea typeface="Adobe 繁黑體 Std B" pitchFamily="34" charset="-120"/>
              </a:rPr>
              <a:t>彰師資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工 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12</a:t>
            </a:r>
            <a:r>
              <a:rPr lang="en-US" altLang="zh-TW" sz="2400" baseline="30000" dirty="0" smtClean="0">
                <a:latin typeface="Adobe 繁黑體 Std B" pitchFamily="34" charset="-120"/>
                <a:ea typeface="Adobe 繁黑體 Std B" pitchFamily="34" charset="-120"/>
              </a:rPr>
              <a:t>th 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資</a:t>
            </a:r>
            <a:r>
              <a:rPr lang="zh-TW" altLang="en-US" sz="2400" dirty="0">
                <a:latin typeface="Adobe 繁黑體 Std B" pitchFamily="34" charset="-120"/>
                <a:ea typeface="Adobe 繁黑體 Std B" pitchFamily="34" charset="-120"/>
              </a:rPr>
              <a:t>研股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股長 周昱安</a:t>
            </a:r>
            <a:endParaRPr lang="zh-TW" altLang="en-US" sz="2400" dirty="0">
              <a:latin typeface="Adobe 繁黑體 Std B" pitchFamily="34" charset="-120"/>
              <a:ea typeface="Adobe 繁黑體 Std B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3546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528" y="3573016"/>
            <a:ext cx="8496944" cy="792088"/>
          </a:xfrm>
        </p:spPr>
        <p:txBody>
          <a:bodyPr>
            <a:normAutofit/>
          </a:bodyPr>
          <a:lstStyle/>
          <a:p>
            <a:pPr algn="ctr"/>
            <a:r>
              <a:rPr lang="zh-TW" altLang="zh-TW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繁黑體 Std B" pitchFamily="34" charset="-120"/>
                <a:ea typeface="Adobe 繁黑體 Std B" pitchFamily="34" charset="-120"/>
              </a:rPr>
              <a:t>狀態管理</a:t>
            </a:r>
            <a:endParaRPr lang="zh-TW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6" name="Picture 2" descr="https://encrypted-tbn3.gstatic.com/images?q=tbn:ANd9GcTyYNR43LhcJTQaleoS-NvOI748nSJu4YYoI1SsWYdyjaCKAttN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 trans="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412776"/>
            <a:ext cx="2952328" cy="205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6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zh-TW" dirty="0">
                <a:effectLst/>
              </a:rPr>
              <a:t>超全域變數</a:t>
            </a:r>
            <a:endParaRPr lang="zh-TW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044673"/>
              </p:ext>
            </p:extLst>
          </p:nvPr>
        </p:nvGraphicFramePr>
        <p:xfrm>
          <a:off x="827584" y="1293633"/>
          <a:ext cx="7416824" cy="2927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/>
                <a:gridCol w="5040560"/>
              </a:tblGrid>
              <a:tr h="52259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Adobe 繁黑體 Std B" pitchFamily="34" charset="-120"/>
                          <a:ea typeface="Adobe 繁黑體 Std B" pitchFamily="34" charset="-120"/>
                        </a:rPr>
                        <a:t>超全域變數</a:t>
                      </a:r>
                      <a:endParaRPr lang="zh-TW" altLang="en-US" dirty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Adobe 繁黑體 Std B" pitchFamily="34" charset="-120"/>
                          <a:ea typeface="Adobe 繁黑體 Std B" pitchFamily="34" charset="-120"/>
                        </a:rPr>
                        <a:t>說明</a:t>
                      </a:r>
                      <a:endParaRPr lang="zh-TW" altLang="en-US" dirty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/>
                </a:tc>
              </a:tr>
              <a:tr h="48097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$_SEVER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Adobe 繁黑體 Std B" pitchFamily="34" charset="-120"/>
                          <a:ea typeface="Adobe 繁黑體 Std B" pitchFamily="34" charset="-120"/>
                          <a:cs typeface="Consolas" panose="020B0609020204030204" pitchFamily="49" charset="0"/>
                        </a:rPr>
                        <a:t>當前</a:t>
                      </a:r>
                      <a:r>
                        <a:rPr lang="en-US" altLang="zh-TW" dirty="0" smtClean="0">
                          <a:latin typeface="Adobe 繁黑體 Std B" pitchFamily="34" charset="-120"/>
                          <a:ea typeface="Adobe 繁黑體 Std B" pitchFamily="34" charset="-120"/>
                          <a:cs typeface="Consolas" panose="020B0609020204030204" pitchFamily="49" charset="0"/>
                        </a:rPr>
                        <a:t>PHP</a:t>
                      </a:r>
                      <a:r>
                        <a:rPr lang="zh-TW" altLang="en-US" dirty="0" smtClean="0">
                          <a:latin typeface="Adobe 繁黑體 Std B" pitchFamily="34" charset="-120"/>
                          <a:ea typeface="Adobe 繁黑體 Std B" pitchFamily="34" charset="-120"/>
                          <a:cs typeface="Consolas" panose="020B0609020204030204" pitchFamily="49" charset="0"/>
                        </a:rPr>
                        <a:t>執行</a:t>
                      </a:r>
                      <a:r>
                        <a:rPr lang="zh-TW" altLang="en-US" dirty="0" smtClean="0">
                          <a:latin typeface="Adobe 繁黑體 Std B" pitchFamily="34" charset="-120"/>
                          <a:ea typeface="Adobe 繁黑體 Std B" pitchFamily="34" charset="-120"/>
                          <a:cs typeface="Consolas" panose="020B0609020204030204" pitchFamily="49" charset="0"/>
                        </a:rPr>
                        <a:t>環境資訊的結合陣列</a:t>
                      </a:r>
                      <a:endParaRPr lang="en-US" altLang="zh-TW" dirty="0" smtClean="0">
                        <a:latin typeface="Adobe 繁黑體 Std B" pitchFamily="34" charset="-120"/>
                        <a:ea typeface="Adobe 繁黑體 Std B" pitchFamily="34" charset="-12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48097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  <a:ea typeface="Adobe 繁黑體 Std B" pitchFamily="34" charset="-120"/>
                          <a:cs typeface="Consolas" panose="020B0609020204030204" pitchFamily="49" charset="0"/>
                        </a:rPr>
                        <a:t>$_GET</a:t>
                      </a:r>
                      <a:endParaRPr lang="zh-TW" altLang="en-US" dirty="0">
                        <a:latin typeface="Consolas" panose="020B0609020204030204" pitchFamily="49" charset="0"/>
                        <a:ea typeface="Adobe 繁黑體 Std B" pitchFamily="34" charset="-12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Adobe 繁黑體 Std B" pitchFamily="34" charset="-120"/>
                          <a:ea typeface="Adobe 繁黑體 Std B" pitchFamily="34" charset="-120"/>
                          <a:cs typeface="Consolas" panose="020B0609020204030204" pitchFamily="49" charset="0"/>
                        </a:rPr>
                        <a:t>網址</a:t>
                      </a:r>
                      <a:r>
                        <a:rPr lang="en-US" altLang="zh-TW" dirty="0" smtClean="0">
                          <a:latin typeface="Adobe 繁黑體 Std B" pitchFamily="34" charset="-120"/>
                          <a:ea typeface="Adobe 繁黑體 Std B" pitchFamily="34" charset="-120"/>
                          <a:cs typeface="Consolas" panose="020B0609020204030204" pitchFamily="49" charset="0"/>
                        </a:rPr>
                        <a:t>(URL)</a:t>
                      </a:r>
                      <a:r>
                        <a:rPr lang="zh-TW" altLang="en-US" dirty="0" smtClean="0">
                          <a:latin typeface="Adobe 繁黑體 Std B" pitchFamily="34" charset="-120"/>
                          <a:ea typeface="Adobe 繁黑體 Std B" pitchFamily="34" charset="-120"/>
                          <a:cs typeface="Consolas" panose="020B0609020204030204" pitchFamily="49" charset="0"/>
                        </a:rPr>
                        <a:t>參數的結合陣列</a:t>
                      </a:r>
                      <a:endParaRPr lang="en-US" altLang="zh-TW" dirty="0" smtClean="0">
                        <a:latin typeface="Adobe 繁黑體 Std B" pitchFamily="34" charset="-120"/>
                        <a:ea typeface="Adobe 繁黑體 Std B" pitchFamily="34" charset="-12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48097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  <a:ea typeface="Adobe 繁黑體 Std B" pitchFamily="34" charset="-120"/>
                          <a:cs typeface="Consolas" panose="020B0609020204030204" pitchFamily="49" charset="0"/>
                        </a:rPr>
                        <a:t>$_POST</a:t>
                      </a:r>
                      <a:endParaRPr lang="zh-TW" altLang="en-US" dirty="0">
                        <a:latin typeface="Consolas" panose="020B0609020204030204" pitchFamily="49" charset="0"/>
                        <a:ea typeface="Adobe 繁黑體 Std B" pitchFamily="34" charset="-12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Adobe 繁黑體 Std B" pitchFamily="34" charset="-120"/>
                          <a:ea typeface="Adobe 繁黑體 Std B" pitchFamily="34" charset="-120"/>
                          <a:cs typeface="Consolas" panose="020B0609020204030204" pitchFamily="49" charset="0"/>
                        </a:rPr>
                        <a:t>表單</a:t>
                      </a:r>
                      <a:r>
                        <a:rPr lang="en-US" altLang="zh-TW" dirty="0" smtClean="0">
                          <a:latin typeface="Adobe 繁黑體 Std B" pitchFamily="34" charset="-120"/>
                          <a:ea typeface="Adobe 繁黑體 Std B" pitchFamily="34" charset="-120"/>
                          <a:cs typeface="Consolas" panose="020B0609020204030204" pitchFamily="49" charset="0"/>
                        </a:rPr>
                        <a:t>POST</a:t>
                      </a:r>
                      <a:r>
                        <a:rPr lang="zh-TW" altLang="en-US" dirty="0" smtClean="0">
                          <a:latin typeface="Adobe 繁黑體 Std B" pitchFamily="34" charset="-120"/>
                          <a:ea typeface="Adobe 繁黑體 Std B" pitchFamily="34" charset="-120"/>
                          <a:cs typeface="Consolas" panose="020B0609020204030204" pitchFamily="49" charset="0"/>
                        </a:rPr>
                        <a:t>資料的結合陣列</a:t>
                      </a:r>
                      <a:endParaRPr lang="en-US" altLang="zh-TW" dirty="0" smtClean="0">
                        <a:latin typeface="Adobe 繁黑體 Std B" pitchFamily="34" charset="-120"/>
                        <a:ea typeface="Adobe 繁黑體 Std B" pitchFamily="34" charset="-12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48097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  <a:ea typeface="Adobe 繁黑體 Std B" pitchFamily="34" charset="-120"/>
                          <a:cs typeface="Consolas" panose="020B0609020204030204" pitchFamily="49" charset="0"/>
                        </a:rPr>
                        <a:t>$_SESSION</a:t>
                      </a:r>
                      <a:endParaRPr lang="zh-TW" altLang="en-US" dirty="0">
                        <a:latin typeface="Consolas" panose="020B0609020204030204" pitchFamily="49" charset="0"/>
                        <a:ea typeface="Adobe 繁黑體 Std B" pitchFamily="34" charset="-12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dobe 繁黑體 Std B" pitchFamily="34" charset="-120"/>
                          <a:ea typeface="Adobe 繁黑體 Std B" pitchFamily="34" charset="-120"/>
                          <a:cs typeface="Consolas" panose="020B0609020204030204" pitchFamily="49" charset="0"/>
                        </a:rPr>
                        <a:t>Session</a:t>
                      </a:r>
                      <a:r>
                        <a:rPr lang="zh-TW" altLang="en-US" dirty="0" smtClean="0">
                          <a:latin typeface="Adobe 繁黑體 Std B" pitchFamily="34" charset="-120"/>
                          <a:ea typeface="Adobe 繁黑體 Std B" pitchFamily="34" charset="-120"/>
                          <a:cs typeface="Consolas" panose="020B0609020204030204" pitchFamily="49" charset="0"/>
                        </a:rPr>
                        <a:t>交談期資料的結合陣列</a:t>
                      </a:r>
                      <a:endParaRPr lang="en-US" altLang="zh-TW" dirty="0" smtClean="0">
                        <a:latin typeface="Adobe 繁黑體 Std B" pitchFamily="34" charset="-120"/>
                        <a:ea typeface="Adobe 繁黑體 Std B" pitchFamily="34" charset="-12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48097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  <a:ea typeface="Adobe 繁黑體 Std B" pitchFamily="34" charset="-120"/>
                          <a:cs typeface="Consolas" panose="020B0609020204030204" pitchFamily="49" charset="0"/>
                        </a:rPr>
                        <a:t>$_COOKIE</a:t>
                      </a:r>
                      <a:endParaRPr lang="zh-TW" altLang="en-US" dirty="0">
                        <a:latin typeface="Consolas" panose="020B0609020204030204" pitchFamily="49" charset="0"/>
                        <a:ea typeface="Adobe 繁黑體 Std B" pitchFamily="34" charset="-12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dobe 繁黑體 Std B" pitchFamily="34" charset="-120"/>
                          <a:ea typeface="Adobe 繁黑體 Std B" pitchFamily="34" charset="-120"/>
                          <a:cs typeface="Consolas" panose="020B0609020204030204" pitchFamily="49" charset="0"/>
                        </a:rPr>
                        <a:t>Cookie</a:t>
                      </a:r>
                      <a:r>
                        <a:rPr lang="zh-TW" altLang="en-US" dirty="0" smtClean="0">
                          <a:latin typeface="Adobe 繁黑體 Std B" pitchFamily="34" charset="-120"/>
                          <a:ea typeface="Adobe 繁黑體 Std B" pitchFamily="34" charset="-120"/>
                          <a:cs typeface="Consolas" panose="020B0609020204030204" pitchFamily="49" charset="0"/>
                        </a:rPr>
                        <a:t>資料的結合陣列</a:t>
                      </a:r>
                      <a:endParaRPr lang="en-US" altLang="zh-TW" dirty="0" smtClean="0">
                        <a:latin typeface="Adobe 繁黑體 Std B" pitchFamily="34" charset="-120"/>
                        <a:ea typeface="Adobe 繁黑體 Std B" pitchFamily="34" charset="-12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1043608" y="4365104"/>
            <a:ext cx="7128792" cy="2664296"/>
          </a:xfrm>
        </p:spPr>
        <p:txBody>
          <a:bodyPr>
            <a:noAutofit/>
          </a:bodyPr>
          <a:lstStyle/>
          <a:p>
            <a:pPr marL="0" indent="0">
              <a:lnSpc>
                <a:spcPts val="4000"/>
              </a:lnSpc>
              <a:buNone/>
            </a:pP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　　</a:t>
            </a: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</a:rPr>
              <a:t>PHP</a:t>
            </a: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提供了預定的「超全域變數」來儲存一些網站的相關資料，包括伺服器執行環境、網址參數、表單資料、</a:t>
            </a: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</a:rPr>
              <a:t>Session</a:t>
            </a: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、</a:t>
            </a: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</a:rPr>
              <a:t>Cookie</a:t>
            </a: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</a:rPr>
              <a:t>…</a:t>
            </a: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 等等，你能夠在任何的</a:t>
            </a: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</a:rPr>
              <a:t>PHP</a:t>
            </a: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檔案中存取它們。</a:t>
            </a:r>
            <a:endParaRPr lang="en-US" altLang="zh-TW" sz="2000" dirty="0" smtClean="0">
              <a:latin typeface="Adobe 繁黑體 Std B" pitchFamily="34" charset="-120"/>
              <a:ea typeface="Adobe 繁黑體 Std B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7211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URL</a:t>
            </a:r>
            <a:r>
              <a:rPr lang="zh-TW" altLang="en-US" dirty="0" smtClean="0"/>
              <a:t>參數</a:t>
            </a:r>
            <a:endParaRPr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467544" y="1208212"/>
            <a:ext cx="8424936" cy="2975656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</a:rPr>
              <a:t>URL</a:t>
            </a: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參數就是</a:t>
            </a:r>
            <a:r>
              <a:rPr lang="zh-TW" altLang="en-US" sz="2000" dirty="0">
                <a:latin typeface="Adobe 繁黑體 Std B" pitchFamily="34" charset="-120"/>
                <a:ea typeface="Adobe 繁黑體 Std B" pitchFamily="34" charset="-120"/>
              </a:rPr>
              <a:t>指在網址上指定變數的名稱及變數的值給網頁</a:t>
            </a: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伺服器。</a:t>
            </a:r>
            <a:endParaRPr lang="en-US" altLang="zh-TW" sz="20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</a:rPr>
              <a:t>URL</a:t>
            </a: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參數有</a:t>
            </a:r>
            <a:r>
              <a:rPr lang="zh-TW" altLang="en-US" sz="2000" dirty="0">
                <a:latin typeface="Adobe 繁黑體 Std B" pitchFamily="34" charset="-120"/>
                <a:ea typeface="Adobe 繁黑體 Std B" pitchFamily="34" charset="-120"/>
              </a:rPr>
              <a:t>其</a:t>
            </a: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上限，因此較</a:t>
            </a:r>
            <a:r>
              <a:rPr lang="zh-TW" altLang="en-US" sz="2000" dirty="0">
                <a:latin typeface="Adobe 繁黑體 Std B" pitchFamily="34" charset="-120"/>
                <a:ea typeface="Adobe 繁黑體 Std B" pitchFamily="34" charset="-120"/>
              </a:rPr>
              <a:t>不適合用來傳送大量的資料或</a:t>
            </a: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訊號，也因為直接將資料寫在網址中傳遞，因此不適合包含像是使用者的密碼等敏感的訊息。一個</a:t>
            </a:r>
            <a:r>
              <a:rPr lang="zh-TW" altLang="en-US" sz="2000" dirty="0">
                <a:latin typeface="Adobe 繁黑體 Std B" pitchFamily="34" charset="-120"/>
                <a:ea typeface="Adobe 繁黑體 Std B" pitchFamily="34" charset="-120"/>
              </a:rPr>
              <a:t>簡單的</a:t>
            </a:r>
            <a:r>
              <a:rPr lang="en-US" altLang="zh-TW" sz="2000" dirty="0">
                <a:latin typeface="Adobe 繁黑體 Std B" pitchFamily="34" charset="-120"/>
                <a:ea typeface="Adobe 繁黑體 Std B" pitchFamily="34" charset="-120"/>
              </a:rPr>
              <a:t>GET</a:t>
            </a:r>
            <a:r>
              <a:rPr lang="zh-TW" altLang="en-US" sz="2000" dirty="0">
                <a:latin typeface="Adobe 繁黑體 Std B" pitchFamily="34" charset="-120"/>
                <a:ea typeface="Adobe 繁黑體 Std B" pitchFamily="34" charset="-120"/>
              </a:rPr>
              <a:t>就是在網址尾部加上一個</a:t>
            </a: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問號（</a:t>
            </a: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</a:rPr>
              <a:t>?</a:t>
            </a: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）之後</a:t>
            </a:r>
            <a:r>
              <a:rPr lang="zh-TW" altLang="en-US" sz="2000" dirty="0">
                <a:latin typeface="Adobe 繁黑體 Std B" pitchFamily="34" charset="-120"/>
                <a:ea typeface="Adobe 繁黑體 Std B" pitchFamily="34" charset="-120"/>
              </a:rPr>
              <a:t>進行宣告傳送的</a:t>
            </a: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變數，格式為</a:t>
            </a:r>
            <a:r>
              <a:rPr lang="zh-TW" altLang="en-US" sz="2000" dirty="0">
                <a:latin typeface="Adobe 繁黑體 Std B" pitchFamily="34" charset="-120"/>
                <a:ea typeface="Adobe 繁黑體 Std B" pitchFamily="34" charset="-120"/>
              </a:rPr>
              <a:t>「</a:t>
            </a: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</a:rPr>
              <a:t>key</a:t>
            </a: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＝</a:t>
            </a: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</a:rPr>
              <a:t>value</a:t>
            </a: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」，並且在</a:t>
            </a: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</a:rPr>
              <a:t>PHP</a:t>
            </a: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中由</a:t>
            </a: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</a:rPr>
              <a:t>$_GET</a:t>
            </a: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變數進行提取。</a:t>
            </a:r>
            <a:endParaRPr lang="en-US" altLang="zh-TW" sz="20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例如</a:t>
            </a:r>
            <a:r>
              <a:rPr lang="zh-TW" altLang="en-US" sz="2000" dirty="0">
                <a:latin typeface="Adobe 繁黑體 Std B" pitchFamily="34" charset="-120"/>
                <a:ea typeface="Adobe 繁黑體 Std B" pitchFamily="34" charset="-120"/>
              </a:rPr>
              <a:t>網址</a:t>
            </a: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為：</a:t>
            </a:r>
            <a:r>
              <a:rPr lang="en-US" altLang="zh-TW" sz="2000" dirty="0" err="1" smtClean="0">
                <a:latin typeface="Adobe 繁黑體 Std B" pitchFamily="34" charset="-120"/>
                <a:ea typeface="Adobe 繁黑體 Std B" pitchFamily="34" charset="-120"/>
              </a:rPr>
              <a:t>test.php?num</a:t>
            </a: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</a:rPr>
              <a:t>=S0154042&amp;sex=male</a:t>
            </a:r>
            <a:r>
              <a:rPr lang="zh-TW" altLang="en-US" sz="2000" dirty="0">
                <a:latin typeface="Adobe 繁黑體 Std B" pitchFamily="34" charset="-120"/>
                <a:ea typeface="Adobe 繁黑體 Std B" pitchFamily="34" charset="-120"/>
              </a:rPr>
              <a:t/>
            </a:r>
            <a:br>
              <a:rPr lang="zh-TW" altLang="en-US" sz="2000" dirty="0">
                <a:latin typeface="Adobe 繁黑體 Std B" pitchFamily="34" charset="-120"/>
                <a:ea typeface="Adobe 繁黑體 Std B" pitchFamily="34" charset="-120"/>
              </a:rPr>
            </a:br>
            <a:endParaRPr lang="en-US" altLang="zh-TW" sz="2000" dirty="0" smtClean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475656" y="4293096"/>
            <a:ext cx="32763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altLang="zh-TW" b="1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en-US" altLang="zh-TW" b="1" dirty="0" smtClean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TW" b="1" dirty="0" smtClean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ar_dump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($_GET[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']);</a:t>
            </a:r>
          </a:p>
          <a:p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var_dump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($_GET[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sex']);</a:t>
            </a:r>
          </a:p>
          <a:p>
            <a:endParaRPr lang="en-US" altLang="zh-TW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endParaRPr lang="zh-TW" altLang="en-US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122" name="Picture 2" descr="http://png-4.findicons.com/files/icons/1636/file_icons_vs_3/256/ur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255876"/>
            <a:ext cx="2053444" cy="205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885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 dirty="0"/>
              <a:t>表單</a:t>
            </a:r>
            <a:r>
              <a:rPr lang="zh-TW" altLang="en-US" dirty="0" smtClean="0"/>
              <a:t>提交資料</a:t>
            </a:r>
            <a:endParaRPr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467544" y="1208212"/>
            <a:ext cx="8424936" cy="1500708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lnSpc>
                <a:spcPct val="150000"/>
              </a:lnSpc>
              <a:buNone/>
            </a:pP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表單讓使用者能夠提交資料到伺服器端，以進行互動與查詢。網頁中的表單資料可以透過</a:t>
            </a: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</a:rPr>
              <a:t>POST</a:t>
            </a: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方法傳送到指定的</a:t>
            </a: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</a:rPr>
              <a:t>PHP</a:t>
            </a: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頁面，並且能在目的</a:t>
            </a: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</a:rPr>
              <a:t>PHP</a:t>
            </a: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頁面中以</a:t>
            </a: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</a:rPr>
              <a:t>$_POST</a:t>
            </a: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變數提取出來。</a:t>
            </a:r>
            <a:r>
              <a:rPr lang="zh-TW" altLang="en-US" sz="2000" dirty="0">
                <a:latin typeface="Adobe 繁黑體 Std B" pitchFamily="34" charset="-120"/>
                <a:ea typeface="Adobe 繁黑體 Std B" pitchFamily="34" charset="-120"/>
              </a:rPr>
              <a:t/>
            </a:r>
            <a:br>
              <a:rPr lang="zh-TW" altLang="en-US" sz="2000" dirty="0">
                <a:latin typeface="Adobe 繁黑體 Std B" pitchFamily="34" charset="-120"/>
                <a:ea typeface="Adobe 繁黑體 Std B" pitchFamily="34" charset="-120"/>
              </a:rPr>
            </a:br>
            <a:endParaRPr lang="en-US" altLang="zh-TW" sz="2000" dirty="0" smtClean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75556" y="2852936"/>
            <a:ext cx="92530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b="1" dirty="0" smtClean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&lt;form method="post" action="</a:t>
            </a:r>
            <a:r>
              <a:rPr lang="en-US" altLang="zh-TW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&lt;?=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$_SERVER['PHP_SELF']</a:t>
            </a:r>
            <a:r>
              <a:rPr lang="en-US" altLang="zh-TW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&lt;input 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type="text" name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=“test"&gt;   </a:t>
            </a:r>
          </a:p>
          <a:p>
            <a:r>
              <a:rPr lang="zh-TW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TW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input type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=“submit” 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zh-TW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送出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endParaRPr lang="en-US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&lt;/form&gt;</a:t>
            </a:r>
          </a:p>
          <a:p>
            <a:r>
              <a:rPr lang="en-US" altLang="zh-TW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&lt;?=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var_dump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($_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POST[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test'])</a:t>
            </a:r>
            <a:r>
              <a:rPr lang="en-US" altLang="zh-TW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endParaRPr lang="en-US" altLang="zh-TW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TW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194" name="Picture 2" descr="http://www.phys.ncue.edu.tw/space/images/stories/survey_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164" y="4033589"/>
            <a:ext cx="3034308" cy="227573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63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交談期資料</a:t>
            </a:r>
            <a:r>
              <a:rPr lang="en-US" altLang="zh-TW" dirty="0" smtClean="0"/>
              <a:t>(Session)</a:t>
            </a:r>
            <a:endParaRPr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360040" y="1208212"/>
            <a:ext cx="8676456" cy="1500708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lnSpc>
                <a:spcPct val="150000"/>
              </a:lnSpc>
              <a:buNone/>
            </a:pPr>
            <a:r>
              <a:rPr lang="zh-TW" altLang="en-US" sz="2000" dirty="0">
                <a:latin typeface="Adobe 繁黑體 Std B" pitchFamily="34" charset="-120"/>
                <a:ea typeface="Adobe 繁黑體 Std B" pitchFamily="34" charset="-120"/>
              </a:rPr>
              <a:t>交談</a:t>
            </a: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期追蹤資料</a:t>
            </a: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</a:rPr>
              <a:t>Session</a:t>
            </a: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是一種資料儲存的變數，其儲存的資料夠在整個客戶端與伺服器端的交談期間，跨越不同的</a:t>
            </a: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</a:rPr>
              <a:t>PHP</a:t>
            </a: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程式頁面</a:t>
            </a:r>
            <a:r>
              <a:rPr lang="zh-TW" altLang="en-US" sz="2000" dirty="0">
                <a:latin typeface="Adobe 繁黑體 Std B" pitchFamily="34" charset="-120"/>
                <a:ea typeface="Adobe 繁黑體 Std B" pitchFamily="34" charset="-120"/>
              </a:rPr>
              <a:t>或不同</a:t>
            </a: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的頁面生命週期來分享資料，達到保留狀態的效果。</a:t>
            </a: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</a:rPr>
              <a:t>PHP</a:t>
            </a: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中使用</a:t>
            </a:r>
            <a:r>
              <a:rPr lang="en-US" altLang="zh-TW" sz="2000" dirty="0" err="1" smtClean="0">
                <a:latin typeface="Adobe 繁黑體 Std B" pitchFamily="34" charset="-120"/>
                <a:ea typeface="Adobe 繁黑體 Std B" pitchFamily="34" charset="-120"/>
              </a:rPr>
              <a:t>session_start</a:t>
            </a: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</a:rPr>
              <a:t>()</a:t>
            </a: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函數來啟用交談期，使用</a:t>
            </a:r>
            <a:r>
              <a:rPr lang="en-US" altLang="zh-TW" sz="2000" dirty="0" err="1" smtClean="0">
                <a:latin typeface="Adobe 繁黑體 Std B" pitchFamily="34" charset="-120"/>
                <a:ea typeface="Adobe 繁黑體 Std B" pitchFamily="34" charset="-120"/>
              </a:rPr>
              <a:t>session_destroy</a:t>
            </a: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</a:rPr>
              <a:t>()</a:t>
            </a: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來結束並摧毀交談期，並以</a:t>
            </a: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</a:rPr>
              <a:t>$_SESSION</a:t>
            </a: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變數來獲取</a:t>
            </a: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</a:rPr>
              <a:t>Session</a:t>
            </a: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當中的資料。</a:t>
            </a:r>
            <a:r>
              <a:rPr lang="zh-TW" altLang="en-US" sz="2000" dirty="0">
                <a:latin typeface="Adobe 繁黑體 Std B" pitchFamily="34" charset="-120"/>
                <a:ea typeface="Adobe 繁黑體 Std B" pitchFamily="34" charset="-120"/>
              </a:rPr>
              <a:t/>
            </a:r>
            <a:br>
              <a:rPr lang="zh-TW" altLang="en-US" sz="2000" dirty="0">
                <a:latin typeface="Adobe 繁黑體 Std B" pitchFamily="34" charset="-120"/>
                <a:ea typeface="Adobe 繁黑體 Std B" pitchFamily="34" charset="-120"/>
              </a:rPr>
            </a:br>
            <a:endParaRPr lang="en-US" altLang="zh-TW" sz="2000" dirty="0" smtClean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83568" y="3717032"/>
            <a:ext cx="46265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altLang="zh-TW" b="1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en-US" altLang="zh-TW" b="1" dirty="0" smtClean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session_start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f(!</a:t>
            </a:r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isset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($_SESSION[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temp']))</a:t>
            </a:r>
          </a:p>
          <a:p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$_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SESSION['temp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']=0;</a:t>
            </a:r>
          </a:p>
          <a:p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lse</a:t>
            </a:r>
          </a:p>
          <a:p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  $_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SESSION['temp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']++;</a:t>
            </a:r>
            <a:endParaRPr lang="en-US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</a:p>
        </p:txBody>
      </p:sp>
      <p:pic>
        <p:nvPicPr>
          <p:cNvPr id="9218" name="Picture 2" descr="http://big5.ce.cn/gate/big5/i1.ce.cn/expo/newmain/roll/201211/13/W02012111336907298655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717032"/>
            <a:ext cx="3096344" cy="232225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240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本地儲存</a:t>
            </a:r>
            <a:r>
              <a:rPr lang="en-US" altLang="zh-TW" dirty="0" smtClean="0"/>
              <a:t>(Cookie)</a:t>
            </a:r>
            <a:endParaRPr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360040" y="1208212"/>
            <a:ext cx="8676456" cy="1788740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</a:rPr>
              <a:t>Cookie</a:t>
            </a: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能夠讓伺服器端在客戶端的裝置上儲存檔案以放置一些資料，並由客戶端的瀏覽器負責管理。</a:t>
            </a: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</a:rPr>
              <a:t>Cookie</a:t>
            </a: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可以設置一個時效，到期之後</a:t>
            </a: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</a:rPr>
              <a:t>Cookie</a:t>
            </a: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將自動在客戶端裝置上被瀏覽器刪除。</a:t>
            </a:r>
            <a:r>
              <a:rPr lang="zh-TW" altLang="en-US" sz="2000" dirty="0">
                <a:latin typeface="Adobe 繁黑體 Std B" pitchFamily="34" charset="-120"/>
                <a:ea typeface="Adobe 繁黑體 Std B" pitchFamily="34" charset="-120"/>
              </a:rPr>
              <a:t>當使用者</a:t>
            </a: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再度造訪網站時，伺服器能夠透過</a:t>
            </a: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</a:rPr>
              <a:t>Cookie</a:t>
            </a: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來辨識用戶，並做出相對應的資料判斷或是運算。</a:t>
            </a: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</a:rPr>
              <a:t>PHP</a:t>
            </a: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使用</a:t>
            </a:r>
            <a:r>
              <a:rPr lang="en-US" altLang="zh-TW" sz="2000" dirty="0" err="1" smtClean="0">
                <a:latin typeface="Adobe 繁黑體 Std B" pitchFamily="34" charset="-120"/>
                <a:ea typeface="Adobe 繁黑體 Std B" pitchFamily="34" charset="-120"/>
              </a:rPr>
              <a:t>setcookie</a:t>
            </a: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函數來建立</a:t>
            </a:r>
            <a:r>
              <a:rPr lang="en-US" altLang="zh-TW" sz="2000" dirty="0">
                <a:latin typeface="Adobe 繁黑體 Std B" pitchFamily="34" charset="-120"/>
                <a:ea typeface="Adobe 繁黑體 Std B" pitchFamily="34" charset="-120"/>
              </a:rPr>
              <a:t>C</a:t>
            </a: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</a:rPr>
              <a:t>ookie</a:t>
            </a: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，並以</a:t>
            </a: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  <a:cs typeface="Consolas" panose="020B0609020204030204" pitchFamily="49" charset="0"/>
              </a:rPr>
              <a:t>$_COOKIE</a:t>
            </a: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  <a:cs typeface="Consolas" panose="020B0609020204030204" pitchFamily="49" charset="0"/>
              </a:rPr>
              <a:t>變數來獲取</a:t>
            </a: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  <a:cs typeface="Consolas" panose="020B0609020204030204" pitchFamily="49" charset="0"/>
              </a:rPr>
              <a:t>Cookie</a:t>
            </a: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  <a:cs typeface="Consolas" panose="020B0609020204030204" pitchFamily="49" charset="0"/>
              </a:rPr>
              <a:t>的值。</a:t>
            </a:r>
            <a:endParaRPr lang="en-US" altLang="zh-TW" sz="2000" dirty="0" smtClean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347864" y="3784972"/>
            <a:ext cx="58326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altLang="zh-TW" b="1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en-US" altLang="zh-TW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if(!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isset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($_COOKIE['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test_cookie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'])){</a:t>
            </a:r>
          </a:p>
          <a:p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  $date=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strtotime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('+10 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days',time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setcookie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test_cookie</a:t>
            </a:r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',‘value',$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else{</a:t>
            </a:r>
          </a:p>
          <a:p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var_dump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($_COOKIE['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test_cookie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']);</a:t>
            </a:r>
          </a:p>
          <a:p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zh-TW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</a:p>
        </p:txBody>
      </p:sp>
      <p:pic>
        <p:nvPicPr>
          <p:cNvPr id="10242" name="Picture 2" descr="http://s.hswstatic.com/gif/cookie-c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836" y="3861048"/>
            <a:ext cx="1991980" cy="19919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69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練習時間</a:t>
            </a:r>
            <a:endParaRPr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360040" y="1208212"/>
            <a:ext cx="8676456" cy="1860748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lnSpc>
                <a:spcPct val="150000"/>
              </a:lnSpc>
              <a:buNone/>
            </a:pP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請補足已有的範例程式碼，做出一個下拉式選單包含了所有陣列中的顏色，其中選項</a:t>
            </a:r>
            <a:r>
              <a:rPr lang="zh-TW" altLang="en-US" sz="2000" dirty="0">
                <a:latin typeface="Adobe 繁黑體 Std B" pitchFamily="34" charset="-120"/>
                <a:ea typeface="Adobe 繁黑體 Std B" pitchFamily="34" charset="-120"/>
              </a:rPr>
              <a:t>的</a:t>
            </a: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</a:rPr>
              <a:t>value</a:t>
            </a: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為陣列中的</a:t>
            </a: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</a:rPr>
              <a:t>color</a:t>
            </a: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欄位，顯示名稱為陣列中的</a:t>
            </a: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</a:rPr>
              <a:t>name</a:t>
            </a: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欄位，並能夠透過</a:t>
            </a:r>
            <a:r>
              <a:rPr lang="zh-TW" altLang="en-US" sz="2000" dirty="0">
                <a:latin typeface="Adobe 繁黑體 Std B" pitchFamily="34" charset="-120"/>
                <a:ea typeface="Adobe 繁黑體 Std B" pitchFamily="34" charset="-120"/>
              </a:rPr>
              <a:t>表單</a:t>
            </a: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提交選擇的值到自己這個頁面。</a:t>
            </a:r>
            <a:endParaRPr lang="en-US" altLang="zh-TW" sz="20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提交後的情況之下不顯示表單，而是顯示一個對應結果的顏色按鈕。</a:t>
            </a:r>
            <a:endParaRPr lang="en-US" altLang="zh-TW" sz="2000" dirty="0" smtClean="0"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479762"/>
            <a:ext cx="2114301" cy="1421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612" y="5666800"/>
            <a:ext cx="874785" cy="57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9"/>
          <p:cNvSpPr txBox="1"/>
          <p:nvPr/>
        </p:nvSpPr>
        <p:spPr>
          <a:xfrm>
            <a:off x="334868" y="3622902"/>
            <a:ext cx="58326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altLang="zh-TW" b="1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en-US" altLang="zh-TW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$colors=[</a:t>
            </a:r>
          </a:p>
          <a:p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array('color'=&gt;'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green','name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'=&gt;'</a:t>
            </a:r>
            <a:r>
              <a:rPr lang="zh-TW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綠色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'),</a:t>
            </a:r>
          </a:p>
          <a:p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array('color'=&gt;'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red','name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'=&gt;'</a:t>
            </a:r>
            <a:r>
              <a:rPr lang="zh-TW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紅色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'),</a:t>
            </a:r>
          </a:p>
          <a:p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array('color'=&gt;'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yellow','name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'=&gt;'</a:t>
            </a:r>
            <a:r>
              <a:rPr lang="zh-TW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黃色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</a:p>
          <a:p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altLang="zh-TW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endParaRPr lang="en-US" altLang="zh-TW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向下箭號 2"/>
          <p:cNvSpPr/>
          <p:nvPr/>
        </p:nvSpPr>
        <p:spPr>
          <a:xfrm>
            <a:off x="6796026" y="4653136"/>
            <a:ext cx="576064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2388381" y="5385990"/>
            <a:ext cx="4176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解答：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http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://www.csie.ncue.edu.tw/php_course/practice.txt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1681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090738"/>
            <a:ext cx="332422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1331640" y="4726885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簡報下載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algn="ctr"/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http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://www.csie.ncue.edu.tw/php_course/slide.pptx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1048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encrypted-tbn3.gstatic.com/images?q=tbn:ANd9GcTyYNR43LhcJTQaleoS-NvOI748nSJu4YYoI1SsWYdyjaCKAttN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 trans="12000" intensity="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530040"/>
            <a:ext cx="5010497" cy="348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611560" y="1700808"/>
            <a:ext cx="8189540" cy="396044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　　</a:t>
            </a: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</a:rPr>
              <a:t>PHP</a:t>
            </a: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是</a:t>
            </a:r>
            <a:r>
              <a:rPr lang="zh-TW" altLang="en-US" sz="2000" dirty="0">
                <a:latin typeface="Adobe 繁黑體 Std B" pitchFamily="34" charset="-120"/>
                <a:ea typeface="Adobe 繁黑體 Std B" pitchFamily="34" charset="-120"/>
              </a:rPr>
              <a:t>一種開源</a:t>
            </a: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的直譯</a:t>
            </a:r>
            <a:r>
              <a:rPr lang="zh-TW" altLang="en-US" sz="2000" dirty="0">
                <a:latin typeface="Adobe 繁黑體 Std B" pitchFamily="34" charset="-120"/>
                <a:ea typeface="Adobe 繁黑體 Std B" pitchFamily="34" charset="-120"/>
              </a:rPr>
              <a:t>式</a:t>
            </a: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程式語言</a:t>
            </a:r>
            <a:r>
              <a:rPr lang="zh-TW" altLang="en-US" sz="2000" dirty="0">
                <a:latin typeface="Adobe 繁黑體 Std B" pitchFamily="34" charset="-120"/>
                <a:ea typeface="Adobe 繁黑體 Std B" pitchFamily="34" charset="-120"/>
              </a:rPr>
              <a:t>，尤其</a:t>
            </a: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適合用於網頁程式開發</a:t>
            </a:r>
            <a:r>
              <a:rPr lang="zh-TW" altLang="en-US" sz="2000" dirty="0">
                <a:latin typeface="Adobe 繁黑體 Std B" pitchFamily="34" charset="-120"/>
                <a:ea typeface="Adobe 繁黑體 Std B" pitchFamily="34" charset="-120"/>
              </a:rPr>
              <a:t>並可嵌入</a:t>
            </a:r>
            <a:r>
              <a:rPr lang="en-US" altLang="zh-TW" sz="2000" dirty="0">
                <a:latin typeface="Adobe 繁黑體 Std B" pitchFamily="34" charset="-120"/>
                <a:ea typeface="Adobe 繁黑體 Std B" pitchFamily="34" charset="-120"/>
              </a:rPr>
              <a:t>HTML</a:t>
            </a:r>
            <a:r>
              <a:rPr lang="zh-TW" altLang="en-US" sz="2000" dirty="0">
                <a:latin typeface="Adobe 繁黑體 Std B" pitchFamily="34" charset="-120"/>
                <a:ea typeface="Adobe 繁黑體 Std B" pitchFamily="34" charset="-120"/>
              </a:rPr>
              <a:t>中</a:t>
            </a: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使用。</a:t>
            </a:r>
            <a:endParaRPr lang="en-US" altLang="zh-TW" sz="2000" dirty="0">
              <a:latin typeface="Adobe 繁黑體 Std B" pitchFamily="34" charset="-120"/>
              <a:ea typeface="Adobe 繁黑體 Std B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TW" sz="20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　　一般來說</a:t>
            </a:r>
            <a:r>
              <a:rPr lang="en-US" altLang="zh-TW" sz="2000" dirty="0">
                <a:latin typeface="Adobe 繁黑體 Std B" pitchFamily="34" charset="-120"/>
                <a:ea typeface="Adobe 繁黑體 Std B" pitchFamily="34" charset="-120"/>
              </a:rPr>
              <a:t>PHP</a:t>
            </a:r>
            <a:r>
              <a:rPr lang="zh-TW" altLang="en-US" sz="2000" dirty="0">
                <a:latin typeface="Adobe 繁黑體 Std B" pitchFamily="34" charset="-120"/>
                <a:ea typeface="Adobe 繁黑體 Std B" pitchFamily="34" charset="-120"/>
              </a:rPr>
              <a:t>大多執行在網頁伺服器上，透過執行</a:t>
            </a:r>
            <a:r>
              <a:rPr lang="en-US" altLang="zh-TW" sz="2000" dirty="0">
                <a:latin typeface="Adobe 繁黑體 Std B" pitchFamily="34" charset="-120"/>
                <a:ea typeface="Adobe 繁黑體 Std B" pitchFamily="34" charset="-120"/>
              </a:rPr>
              <a:t>PHP</a:t>
            </a:r>
            <a:r>
              <a:rPr lang="zh-TW" altLang="en-US" sz="2000" dirty="0">
                <a:latin typeface="Adobe 繁黑體 Std B" pitchFamily="34" charset="-120"/>
                <a:ea typeface="Adobe 繁黑體 Std B" pitchFamily="34" charset="-120"/>
              </a:rPr>
              <a:t>程式碼來產生使用者瀏覽的網頁。</a:t>
            </a:r>
            <a:r>
              <a:rPr lang="en-US" altLang="zh-TW" sz="2000" dirty="0">
                <a:latin typeface="Adobe 繁黑體 Std B" pitchFamily="34" charset="-120"/>
                <a:ea typeface="Adobe 繁黑體 Std B" pitchFamily="34" charset="-120"/>
              </a:rPr>
              <a:t>PHP</a:t>
            </a: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可以在</a:t>
            </a:r>
            <a:r>
              <a:rPr lang="zh-TW" altLang="en-US" sz="2000" dirty="0">
                <a:latin typeface="Adobe 繁黑體 Std B" pitchFamily="34" charset="-120"/>
                <a:ea typeface="Adobe 繁黑體 Std B" pitchFamily="34" charset="-120"/>
              </a:rPr>
              <a:t>多數的伺服器和作業系統上執行，而且使用</a:t>
            </a:r>
            <a:r>
              <a:rPr lang="en-US" altLang="zh-TW" sz="2000" dirty="0">
                <a:latin typeface="Adobe 繁黑體 Std B" pitchFamily="34" charset="-120"/>
                <a:ea typeface="Adobe 繁黑體 Std B" pitchFamily="34" charset="-120"/>
              </a:rPr>
              <a:t>PHP</a:t>
            </a:r>
            <a:r>
              <a:rPr lang="zh-TW" altLang="en-US" sz="2000" dirty="0">
                <a:latin typeface="Adobe 繁黑體 Std B" pitchFamily="34" charset="-120"/>
                <a:ea typeface="Adobe 繁黑體 Std B" pitchFamily="34" charset="-120"/>
              </a:rPr>
              <a:t>完全是免費的。根據</a:t>
            </a:r>
            <a:r>
              <a:rPr lang="en-US" altLang="zh-TW" sz="2000" dirty="0">
                <a:latin typeface="Adobe 繁黑體 Std B" pitchFamily="34" charset="-120"/>
                <a:ea typeface="Adobe 繁黑體 Std B" pitchFamily="34" charset="-120"/>
              </a:rPr>
              <a:t>2007</a:t>
            </a:r>
            <a:r>
              <a:rPr lang="zh-TW" altLang="en-US" sz="2000" dirty="0">
                <a:latin typeface="Adobe 繁黑體 Std B" pitchFamily="34" charset="-120"/>
                <a:ea typeface="Adobe 繁黑體 Std B" pitchFamily="34" charset="-120"/>
              </a:rPr>
              <a:t>年</a:t>
            </a:r>
            <a:r>
              <a:rPr lang="en-US" altLang="zh-TW" sz="2000" dirty="0">
                <a:latin typeface="Adobe 繁黑體 Std B" pitchFamily="34" charset="-120"/>
                <a:ea typeface="Adobe 繁黑體 Std B" pitchFamily="34" charset="-120"/>
              </a:rPr>
              <a:t>4</a:t>
            </a:r>
            <a:r>
              <a:rPr lang="zh-TW" altLang="en-US" sz="2000" dirty="0">
                <a:latin typeface="Adobe 繁黑體 Std B" pitchFamily="34" charset="-120"/>
                <a:ea typeface="Adobe 繁黑體 Std B" pitchFamily="34" charset="-120"/>
              </a:rPr>
              <a:t>月的統計資料，</a:t>
            </a:r>
            <a:r>
              <a:rPr lang="en-US" altLang="zh-TW" sz="2000" dirty="0">
                <a:latin typeface="Adobe 繁黑體 Std B" pitchFamily="34" charset="-120"/>
                <a:ea typeface="Adobe 繁黑體 Std B" pitchFamily="34" charset="-120"/>
              </a:rPr>
              <a:t>PHP</a:t>
            </a:r>
            <a:r>
              <a:rPr lang="zh-TW" altLang="en-US" sz="2000" dirty="0">
                <a:latin typeface="Adobe 繁黑體 Std B" pitchFamily="34" charset="-120"/>
                <a:ea typeface="Adobe 繁黑體 Std B" pitchFamily="34" charset="-120"/>
              </a:rPr>
              <a:t>已經被安裝在超過</a:t>
            </a:r>
            <a:r>
              <a:rPr lang="en-US" altLang="zh-TW" sz="2000" dirty="0">
                <a:latin typeface="Adobe 繁黑體 Std B" pitchFamily="34" charset="-120"/>
                <a:ea typeface="Adobe 繁黑體 Std B" pitchFamily="34" charset="-120"/>
              </a:rPr>
              <a:t>2000</a:t>
            </a:r>
            <a:r>
              <a:rPr lang="zh-TW" altLang="en-US" sz="2000" dirty="0">
                <a:latin typeface="Adobe 繁黑體 Std B" pitchFamily="34" charset="-120"/>
                <a:ea typeface="Adobe 繁黑體 Std B" pitchFamily="34" charset="-120"/>
              </a:rPr>
              <a:t>萬個網站和</a:t>
            </a:r>
            <a:r>
              <a:rPr lang="en-US" altLang="zh-TW" sz="2000" dirty="0">
                <a:latin typeface="Adobe 繁黑體 Std B" pitchFamily="34" charset="-120"/>
                <a:ea typeface="Adobe 繁黑體 Std B" pitchFamily="34" charset="-120"/>
              </a:rPr>
              <a:t>100</a:t>
            </a:r>
            <a:r>
              <a:rPr lang="zh-TW" altLang="en-US" sz="2000" dirty="0">
                <a:latin typeface="Adobe 繁黑體 Std B" pitchFamily="34" charset="-120"/>
                <a:ea typeface="Adobe 繁黑體 Std B" pitchFamily="34" charset="-120"/>
              </a:rPr>
              <a:t>萬台</a:t>
            </a: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伺服器上。</a:t>
            </a:r>
            <a:endParaRPr lang="en-US" altLang="zh-TW" sz="20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TW" sz="20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446856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altLang="zh-TW" dirty="0" smtClean="0"/>
              <a:t>PHP</a:t>
            </a:r>
            <a:r>
              <a:rPr lang="zh-TW" altLang="en-US" dirty="0" smtClean="0"/>
              <a:t>：超文字預處理器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940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s://encrypted-tbn3.gstatic.com/images?q=tbn:ANd9GcTyYNR43LhcJTQaleoS-NvOI748nSJu4YYoI1SsWYdyjaCKAttN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 trans="12000" intensity="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530040"/>
            <a:ext cx="5010497" cy="348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7668344" y="5445224"/>
            <a:ext cx="1152128" cy="1143000"/>
          </a:xfrm>
        </p:spPr>
        <p:txBody>
          <a:bodyPr>
            <a:normAutofit/>
          </a:bodyPr>
          <a:lstStyle/>
          <a:p>
            <a:r>
              <a:rPr lang="zh-TW" altLang="en-US" sz="6600" dirty="0" smtClean="0">
                <a:solidFill>
                  <a:schemeClr val="accent3"/>
                </a:solidFill>
                <a:latin typeface="Adobe 繁黑體 Std B" pitchFamily="34" charset="-120"/>
                <a:ea typeface="Adobe 繁黑體 Std B" pitchFamily="34" charset="-120"/>
              </a:rPr>
              <a:t>劣</a:t>
            </a:r>
            <a:endParaRPr lang="zh-TW" altLang="en-US" sz="6600" dirty="0">
              <a:solidFill>
                <a:schemeClr val="accent3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393576" y="260648"/>
            <a:ext cx="1010072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zh-TW" altLang="en-US" sz="6600" dirty="0" smtClean="0">
                <a:solidFill>
                  <a:srgbClr val="00B050"/>
                </a:solidFill>
                <a:latin typeface="Adobe 繁黑體 Std B" pitchFamily="34" charset="-120"/>
                <a:ea typeface="Adobe 繁黑體 Std B" pitchFamily="34" charset="-120"/>
              </a:rPr>
              <a:t>優</a:t>
            </a:r>
            <a:endParaRPr lang="zh-TW" altLang="en-US" sz="6600" dirty="0">
              <a:solidFill>
                <a:srgbClr val="00B050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611560" y="1423317"/>
            <a:ext cx="3672408" cy="2509739"/>
          </a:xfrm>
        </p:spPr>
        <p:txBody>
          <a:bodyPr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免費</a:t>
            </a:r>
            <a:endParaRPr lang="en-US" altLang="zh-TW" sz="24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非常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普及</a:t>
            </a:r>
            <a:endParaRPr lang="en-US" altLang="zh-TW" sz="24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易於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學習，門檻低</a:t>
            </a:r>
            <a:endParaRPr lang="en-US" altLang="zh-TW" sz="24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TW" sz="24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TW" sz="24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5466928" y="3933056"/>
            <a:ext cx="3641576" cy="1944216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規範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鬆散</a:t>
            </a:r>
            <a:endParaRPr lang="en-US" altLang="zh-TW" sz="24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語法</a:t>
            </a:r>
            <a:r>
              <a:rPr lang="zh-TW" altLang="en-US" sz="2400" dirty="0">
                <a:latin typeface="Adobe 繁黑體 Std B" pitchFamily="34" charset="-120"/>
                <a:ea typeface="Adobe 繁黑體 Std B" pitchFamily="34" charset="-120"/>
              </a:rPr>
              <a:t>、函式風格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混亂</a:t>
            </a:r>
            <a:endParaRPr lang="en-US" altLang="zh-TW" sz="24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效能</a:t>
            </a:r>
            <a:r>
              <a:rPr lang="zh-TW" altLang="en-US" sz="2400" dirty="0">
                <a:latin typeface="Adobe 繁黑體 Std B" pitchFamily="34" charset="-120"/>
                <a:ea typeface="Adobe 繁黑體 Std B" pitchFamily="34" charset="-120"/>
              </a:rPr>
              <a:t>不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彰</a:t>
            </a:r>
          </a:p>
        </p:txBody>
      </p:sp>
    </p:spTree>
    <p:extLst>
      <p:ext uri="{BB962C8B-B14F-4D97-AF65-F5344CB8AC3E}">
        <p14:creationId xmlns:p14="http://schemas.microsoft.com/office/powerpoint/2010/main" val="428979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27584" y="404664"/>
            <a:ext cx="7632848" cy="720080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PHP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在前後端之間的運作流程</a:t>
            </a:r>
            <a:endParaRPr lang="zh-TW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323528" y="1340768"/>
            <a:ext cx="8064896" cy="5233792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2" name="資料庫圖表 1"/>
          <p:cNvGraphicFramePr/>
          <p:nvPr>
            <p:extLst>
              <p:ext uri="{D42A27DB-BD31-4B8C-83A1-F6EECF244321}">
                <p14:modId xmlns:p14="http://schemas.microsoft.com/office/powerpoint/2010/main" val="469093740"/>
              </p:ext>
            </p:extLst>
          </p:nvPr>
        </p:nvGraphicFramePr>
        <p:xfrm>
          <a:off x="611560" y="2132856"/>
          <a:ext cx="7992888" cy="288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1884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826963" y="1340768"/>
            <a:ext cx="7561461" cy="5040560"/>
          </a:xfrm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</a:rPr>
              <a:t>PHP</a:t>
            </a: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程式碼標記</a:t>
            </a:r>
            <a:endParaRPr lang="en-US" altLang="zh-TW" sz="20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　　</a:t>
            </a:r>
            <a:r>
              <a:rPr lang="en-US" altLang="zh-TW" sz="2000" b="1" dirty="0" smtClean="0">
                <a:solidFill>
                  <a:schemeClr val="accent2"/>
                </a:solidFill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&lt;?</a:t>
            </a:r>
            <a:r>
              <a:rPr lang="en-US" altLang="zh-TW" sz="2000" b="1" dirty="0" err="1" smtClean="0">
                <a:solidFill>
                  <a:schemeClr val="accent2"/>
                </a:solidFill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php</a:t>
            </a:r>
            <a:r>
              <a:rPr lang="en-US" altLang="zh-TW" sz="2000" dirty="0" smtClean="0"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dirty="0" err="1" smtClean="0"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xxxxxx</a:t>
            </a:r>
            <a:r>
              <a:rPr lang="en-US" altLang="zh-TW" sz="2000" dirty="0" smtClean="0"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...</a:t>
            </a:r>
            <a:r>
              <a:rPr lang="en-US" altLang="zh-TW" sz="2000" dirty="0" smtClean="0"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b="1" dirty="0" smtClean="0">
                <a:solidFill>
                  <a:schemeClr val="accent2"/>
                </a:solidFill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?&gt;</a:t>
            </a: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  <a:cs typeface="Consolas" panose="020B0609020204030204" pitchFamily="49" charset="0"/>
              </a:rPr>
              <a:t> </a:t>
            </a: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─ 普通程式碼標記</a:t>
            </a:r>
            <a:endParaRPr lang="en-US" altLang="zh-TW" sz="20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　　</a:t>
            </a:r>
            <a:r>
              <a:rPr lang="en-US" altLang="zh-TW" sz="2000" b="1" dirty="0" smtClean="0">
                <a:solidFill>
                  <a:schemeClr val="accent2"/>
                </a:solidFill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&lt;?=</a:t>
            </a:r>
            <a:r>
              <a:rPr lang="en-US" altLang="zh-TW" sz="2000" dirty="0" smtClean="0"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$</a:t>
            </a:r>
            <a:r>
              <a:rPr lang="en-US" altLang="zh-TW" sz="2000" dirty="0" err="1" smtClean="0"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var</a:t>
            </a:r>
            <a:r>
              <a:rPr lang="en-US" altLang="zh-TW" sz="2000" b="1" dirty="0" smtClean="0">
                <a:solidFill>
                  <a:schemeClr val="accent2"/>
                </a:solidFill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?&gt;</a:t>
            </a: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  <a:cs typeface="Consolas" panose="020B0609020204030204" pitchFamily="49" charset="0"/>
              </a:rPr>
              <a:t> </a:t>
            </a: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─ 印出值之標記，等同於</a:t>
            </a:r>
            <a:r>
              <a:rPr lang="en-US" altLang="zh-TW" sz="2000" b="1" dirty="0" smtClean="0">
                <a:solidFill>
                  <a:schemeClr val="accent2"/>
                </a:solidFill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&lt;?</a:t>
            </a:r>
            <a:r>
              <a:rPr lang="en-US" altLang="zh-TW" sz="2000" b="1" dirty="0" err="1" smtClean="0">
                <a:solidFill>
                  <a:schemeClr val="accent2"/>
                </a:solidFill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php</a:t>
            </a:r>
            <a:r>
              <a:rPr lang="en-US" altLang="zh-TW" sz="2000" dirty="0" smtClean="0"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 echo $</a:t>
            </a:r>
            <a:r>
              <a:rPr lang="en-US" altLang="zh-TW" sz="2000" dirty="0" err="1" smtClean="0"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var</a:t>
            </a:r>
            <a:r>
              <a:rPr lang="en-US" altLang="zh-TW" sz="2000" dirty="0" smtClean="0"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;</a:t>
            </a:r>
            <a:r>
              <a:rPr lang="en-US" altLang="zh-TW" sz="2000" b="1" dirty="0" smtClean="0">
                <a:solidFill>
                  <a:schemeClr val="accent2"/>
                </a:solidFill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?&gt;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000" dirty="0">
                <a:latin typeface="Adobe 繁黑體 Std B" pitchFamily="34" charset="-120"/>
                <a:ea typeface="Adobe 繁黑體 Std B" pitchFamily="34" charset="-120"/>
                <a:cs typeface="Consolas" panose="020B0609020204030204" pitchFamily="49" charset="0"/>
              </a:rPr>
              <a:t>　</a:t>
            </a: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  <a:cs typeface="Consolas" panose="020B0609020204030204" pitchFamily="49" charset="0"/>
              </a:rPr>
              <a:t>　</a:t>
            </a:r>
            <a:r>
              <a:rPr lang="zh-TW" altLang="en-US" sz="2000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  <a:cs typeface="Consolas" panose="020B0609020204030204" pitchFamily="49" charset="0"/>
              </a:rPr>
              <a:t>→ 只要是</a:t>
            </a:r>
            <a:r>
              <a:rPr lang="en-US" altLang="zh-TW" sz="2000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  <a:cs typeface="Consolas" panose="020B0609020204030204" pitchFamily="49" charset="0"/>
              </a:rPr>
              <a:t>PHP</a:t>
            </a:r>
            <a:r>
              <a:rPr lang="zh-TW" altLang="en-US" sz="2000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  <a:cs typeface="Consolas" panose="020B0609020204030204" pitchFamily="49" charset="0"/>
              </a:rPr>
              <a:t>程式碼標籤以外的部分，</a:t>
            </a:r>
            <a:r>
              <a:rPr lang="zh-TW" altLang="en-US" sz="2000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  <a:cs typeface="Consolas" panose="020B0609020204030204" pitchFamily="49" charset="0"/>
              </a:rPr>
              <a:t>皆</a:t>
            </a:r>
            <a:r>
              <a:rPr lang="zh-TW" altLang="en-US" sz="2000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  <a:cs typeface="Consolas" panose="020B0609020204030204" pitchFamily="49" charset="0"/>
              </a:rPr>
              <a:t>直接輸出</a:t>
            </a:r>
            <a:r>
              <a:rPr lang="en-US" altLang="zh-TW" sz="2000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  <a:cs typeface="Consolas" panose="020B0609020204030204" pitchFamily="49" charset="0"/>
              </a:rPr>
              <a:t>HTML</a:t>
            </a:r>
            <a:r>
              <a:rPr lang="zh-TW" altLang="en-US" sz="2000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  <a:cs typeface="Consolas" panose="020B0609020204030204" pitchFamily="49" charset="0"/>
              </a:rPr>
              <a:t>代碼</a:t>
            </a:r>
            <a:endParaRPr lang="en-US" altLang="zh-TW" sz="2000" dirty="0" smtClean="0">
              <a:solidFill>
                <a:srgbClr val="FF0000"/>
              </a:solidFill>
              <a:latin typeface="Adobe 繁黑體 Std B" pitchFamily="34" charset="-120"/>
              <a:ea typeface="Adobe 繁黑體 Std B" pitchFamily="34" charset="-120"/>
              <a:cs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印</a:t>
            </a: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出值成為</a:t>
            </a: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</a:rPr>
              <a:t>HTML</a:t>
            </a: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代碼</a:t>
            </a:r>
            <a:endParaRPr lang="en-US" altLang="zh-TW" sz="20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　　</a:t>
            </a:r>
            <a:r>
              <a:rPr lang="en-US" altLang="zh-TW" sz="2000" dirty="0" smtClean="0"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echo $</a:t>
            </a:r>
            <a:r>
              <a:rPr lang="en-US" altLang="zh-TW" sz="2000" dirty="0" err="1" smtClean="0"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var</a:t>
            </a:r>
            <a:r>
              <a:rPr lang="en-US" altLang="zh-TW" sz="2000" dirty="0" smtClean="0"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註</a:t>
            </a: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釋</a:t>
            </a:r>
            <a:endParaRPr lang="en-US" altLang="zh-TW" sz="20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000" dirty="0">
                <a:latin typeface="Adobe 繁黑體 Std B" pitchFamily="34" charset="-120"/>
                <a:ea typeface="Adobe 繁黑體 Std B" pitchFamily="34" charset="-120"/>
              </a:rPr>
              <a:t>　</a:t>
            </a: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　單行：</a:t>
            </a: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</a:rPr>
              <a:t>//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　　多行：</a:t>
            </a: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</a:rPr>
              <a:t>/* */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TW" sz="20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0" name="標題 1"/>
          <p:cNvSpPr txBox="1">
            <a:spLocks/>
          </p:cNvSpPr>
          <p:nvPr/>
        </p:nvSpPr>
        <p:spPr>
          <a:xfrm>
            <a:off x="446856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altLang="zh-TW" dirty="0" smtClean="0"/>
              <a:t>PHP</a:t>
            </a:r>
            <a:r>
              <a:rPr lang="zh-TW" altLang="en-US" dirty="0" smtClean="0"/>
              <a:t>基礎語法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025156" y="4491117"/>
            <a:ext cx="367870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SzPct val="68000"/>
              <a:buFont typeface="Wingdings" panose="05000000000000000000" pitchFamily="2" charset="2"/>
              <a:buChar char="l"/>
            </a:pP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印</a:t>
            </a: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出變數詳細資訊</a:t>
            </a: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</a:rPr>
              <a:t>(Debug</a:t>
            </a: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用</a:t>
            </a: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</a:rPr>
              <a:t>)</a:t>
            </a:r>
          </a:p>
          <a:p>
            <a:r>
              <a:rPr lang="zh-TW" altLang="en-US" sz="2000" dirty="0">
                <a:latin typeface="Adobe 繁黑體 Std B" pitchFamily="34" charset="-120"/>
                <a:ea typeface="Adobe 繁黑體 Std B" pitchFamily="34" charset="-120"/>
              </a:rPr>
              <a:t>　</a:t>
            </a: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　</a:t>
            </a:r>
            <a:r>
              <a:rPr lang="en-US" altLang="zh-TW" sz="2000" dirty="0" err="1" smtClean="0"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var_dump</a:t>
            </a:r>
            <a:r>
              <a:rPr lang="en-US" altLang="zh-TW" sz="2000" dirty="0" smtClean="0"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($</a:t>
            </a:r>
            <a:r>
              <a:rPr lang="en-US" altLang="zh-TW" sz="2000" dirty="0" err="1" smtClean="0"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var</a:t>
            </a:r>
            <a:r>
              <a:rPr lang="en-US" altLang="zh-TW" sz="2000" dirty="0" smtClean="0"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);</a:t>
            </a:r>
            <a:endParaRPr lang="en-US" altLang="zh-TW" sz="2000" dirty="0">
              <a:latin typeface="Consolas" panose="020B0609020204030204" pitchFamily="49" charset="0"/>
              <a:ea typeface="Adobe 繁黑體 Std B" pitchFamily="34" charset="-120"/>
              <a:cs typeface="Consolas" panose="020B0609020204030204" pitchFamily="49" charset="0"/>
            </a:endParaRPr>
          </a:p>
          <a:p>
            <a:endParaRPr lang="en-US" altLang="zh-TW" dirty="0">
              <a:latin typeface="Adobe 繁黑體 Std B" pitchFamily="34" charset="-120"/>
              <a:ea typeface="Adobe 繁黑體 Std B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840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528" y="3573016"/>
            <a:ext cx="8496944" cy="792088"/>
          </a:xfrm>
        </p:spPr>
        <p:txBody>
          <a:bodyPr>
            <a:normAutofit/>
          </a:bodyPr>
          <a:lstStyle/>
          <a:p>
            <a:pPr algn="ctr"/>
            <a:r>
              <a:rPr lang="zh-TW" altLang="en-US" sz="4000" dirty="0" smtClean="0">
                <a:latin typeface="Adobe 繁黑體 Std B" pitchFamily="34" charset="-120"/>
                <a:ea typeface="Adobe 繁黑體 Std B" pitchFamily="34" charset="-120"/>
              </a:rPr>
              <a:t>變數</a:t>
            </a:r>
            <a:endParaRPr lang="zh-TW" altLang="en-US" sz="40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6" name="Picture 2" descr="https://encrypted-tbn3.gstatic.com/images?q=tbn:ANd9GcTyYNR43LhcJTQaleoS-NvOI748nSJu4YYoI1SsWYdyjaCKAttN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 trans="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412776"/>
            <a:ext cx="2952328" cy="205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39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資料庫圖表 5"/>
          <p:cNvGraphicFramePr/>
          <p:nvPr>
            <p:extLst>
              <p:ext uri="{D42A27DB-BD31-4B8C-83A1-F6EECF244321}">
                <p14:modId xmlns:p14="http://schemas.microsoft.com/office/powerpoint/2010/main" val="1095591122"/>
              </p:ext>
            </p:extLst>
          </p:nvPr>
        </p:nvGraphicFramePr>
        <p:xfrm>
          <a:off x="565212" y="1124744"/>
          <a:ext cx="7992888" cy="288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86916" y="3717032"/>
            <a:ext cx="8189540" cy="169961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　　</a:t>
            </a: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</a:rPr>
              <a:t>PHP</a:t>
            </a:r>
            <a:r>
              <a:rPr lang="zh-TW" altLang="en-US" sz="2000" dirty="0">
                <a:latin typeface="Adobe 繁黑體 Std B" pitchFamily="34" charset="-120"/>
                <a:ea typeface="Adobe 繁黑體 Std B" pitchFamily="34" charset="-120"/>
              </a:rPr>
              <a:t>中變數的</a:t>
            </a: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生命週期源自於</a:t>
            </a: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</a:rPr>
              <a:t>PHP</a:t>
            </a: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頁面程式碼開始被解釋，結束於解釋結束並回傳</a:t>
            </a: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</a:rPr>
              <a:t>HTML</a:t>
            </a: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給客戶端時</a:t>
            </a:r>
            <a:r>
              <a:rPr lang="zh-TW" altLang="en-US" sz="2000" dirty="0">
                <a:latin typeface="Adobe 繁黑體 Std B" pitchFamily="34" charset="-120"/>
                <a:ea typeface="Adobe 繁黑體 Std B" pitchFamily="34" charset="-120"/>
              </a:rPr>
              <a:t>。</a:t>
            </a: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當下一次再度請求同一個</a:t>
            </a: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</a:rPr>
              <a:t>PHP</a:t>
            </a:r>
            <a:r>
              <a:rPr lang="zh-TW" altLang="en-US" sz="2000" dirty="0">
                <a:latin typeface="Adobe 繁黑體 Std B" pitchFamily="34" charset="-120"/>
                <a:ea typeface="Adobe 繁黑體 Std B" pitchFamily="34" charset="-120"/>
              </a:rPr>
              <a:t>頁面</a:t>
            </a: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時，生命週期將會完全重新來過，與過去解釋過的歷史無干</a:t>
            </a: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。</a:t>
            </a:r>
            <a:endParaRPr lang="en-US" altLang="zh-TW" sz="20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　　另外，</a:t>
            </a: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</a:rPr>
              <a:t>PHP</a:t>
            </a: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中的變數命名要求必須以「 </a:t>
            </a: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</a:rPr>
              <a:t>$</a:t>
            </a: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 」符號作為開頭，例如</a:t>
            </a: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</a:rPr>
              <a:t>$a</a:t>
            </a: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。</a:t>
            </a:r>
            <a:endParaRPr lang="en-US" altLang="zh-TW" sz="20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0" name="標題 1"/>
          <p:cNvSpPr txBox="1">
            <a:spLocks/>
          </p:cNvSpPr>
          <p:nvPr/>
        </p:nvSpPr>
        <p:spPr>
          <a:xfrm>
            <a:off x="446856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zh-TW" altLang="en-US" dirty="0" smtClean="0"/>
              <a:t>變數生命週期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901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05697"/>
              </p:ext>
            </p:extLst>
          </p:nvPr>
        </p:nvGraphicFramePr>
        <p:xfrm>
          <a:off x="395536" y="1417638"/>
          <a:ext cx="8280920" cy="2875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116"/>
                <a:gridCol w="3002259"/>
                <a:gridCol w="3248449"/>
                <a:gridCol w="864096"/>
              </a:tblGrid>
              <a:tr h="61687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Adobe 繁黑體 Std B" pitchFamily="34" charset="-120"/>
                          <a:ea typeface="Adobe 繁黑體 Std B" pitchFamily="34" charset="-120"/>
                        </a:rPr>
                        <a:t>型別系統</a:t>
                      </a:r>
                      <a:endParaRPr lang="zh-TW" altLang="en-US" dirty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Adobe 繁黑體 Std B" pitchFamily="34" charset="-120"/>
                          <a:ea typeface="Adobe 繁黑體 Std B" pitchFamily="34" charset="-120"/>
                        </a:rPr>
                        <a:t>變數綁定型別</a:t>
                      </a:r>
                      <a:endParaRPr lang="zh-TW" altLang="en-US" dirty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Adobe 繁黑體 Std B" pitchFamily="34" charset="-120"/>
                          <a:ea typeface="Adobe 繁黑體 Std B" pitchFamily="34" charset="-120"/>
                        </a:rPr>
                        <a:t>形態轉換</a:t>
                      </a:r>
                      <a:endParaRPr lang="zh-TW" altLang="en-US" dirty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Adobe 繁黑體 Std B" pitchFamily="34" charset="-120"/>
                          <a:ea typeface="Adobe 繁黑體 Std B" pitchFamily="34" charset="-120"/>
                        </a:rPr>
                        <a:t>舉例</a:t>
                      </a:r>
                      <a:endParaRPr lang="zh-TW" altLang="en-US" dirty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/>
                </a:tc>
              </a:tr>
              <a:tr h="112929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Adobe 繁黑體 Std B" pitchFamily="34" charset="-120"/>
                          <a:ea typeface="Adobe 繁黑體 Std B" pitchFamily="34" charset="-120"/>
                        </a:rPr>
                        <a:t>靜態型別</a:t>
                      </a:r>
                      <a:endParaRPr lang="zh-TW" altLang="en-US" dirty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>
                          <a:latin typeface="Adobe 繁黑體 Std B" pitchFamily="34" charset="-120"/>
                          <a:ea typeface="Adobe 繁黑體 Std B" pitchFamily="34" charset="-120"/>
                        </a:rPr>
                        <a:t>變數須宣告，並且明確告知型態</a:t>
                      </a:r>
                      <a:endParaRPr lang="zh-TW" altLang="en-US" dirty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Adobe 繁黑體 Std B" pitchFamily="34" charset="-120"/>
                          <a:ea typeface="Adobe 繁黑體 Std B" pitchFamily="34" charset="-120"/>
                        </a:rPr>
                        <a:t>禁止錯誤型別的參數繼續運算</a:t>
                      </a:r>
                      <a:endParaRPr lang="zh-TW" altLang="en-US" dirty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dobe 繁黑體 Std B" pitchFamily="34" charset="-120"/>
                          <a:ea typeface="Adobe 繁黑體 Std B" pitchFamily="34" charset="-120"/>
                        </a:rPr>
                        <a:t>C++</a:t>
                      </a:r>
                      <a:endParaRPr lang="zh-TW" altLang="en-US" dirty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/>
                </a:tc>
              </a:tr>
              <a:tr h="112929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Adobe 繁黑體 Std B" pitchFamily="34" charset="-120"/>
                          <a:ea typeface="Adobe 繁黑體 Std B" pitchFamily="34" charset="-120"/>
                        </a:rPr>
                        <a:t>動態型別</a:t>
                      </a:r>
                      <a:endParaRPr lang="zh-TW" altLang="en-US" dirty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Adobe 繁黑體 Std B" pitchFamily="34" charset="-120"/>
                          <a:ea typeface="Adobe 繁黑體 Std B" pitchFamily="34" charset="-120"/>
                        </a:rPr>
                        <a:t>變數宣告時不需明確告知型態，一個變數可存放任意型態的資料</a:t>
                      </a:r>
                      <a:endParaRPr lang="zh-TW" altLang="en-US" dirty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Adobe 繁黑體 Std B" pitchFamily="34" charset="-120"/>
                          <a:ea typeface="Adobe 繁黑體 Std B" pitchFamily="34" charset="-120"/>
                        </a:rPr>
                        <a:t>錯誤型別的運算時，會自動隱式轉換型別</a:t>
                      </a:r>
                      <a:endParaRPr lang="zh-TW" altLang="en-US" dirty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dobe 繁黑體 Std B" pitchFamily="34" charset="-120"/>
                          <a:ea typeface="Adobe 繁黑體 Std B" pitchFamily="34" charset="-120"/>
                        </a:rPr>
                        <a:t>PHP</a:t>
                      </a:r>
                      <a:endParaRPr lang="zh-TW" altLang="en-US" dirty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86916" y="4393678"/>
            <a:ext cx="8189540" cy="169961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　　</a:t>
            </a: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</a:rPr>
              <a:t>PHP</a:t>
            </a: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是直譯式、動態</a:t>
            </a:r>
            <a:r>
              <a:rPr lang="zh-TW" altLang="en-US" sz="2000" dirty="0">
                <a:latin typeface="Adobe 繁黑體 Std B" pitchFamily="34" charset="-120"/>
                <a:ea typeface="Adobe 繁黑體 Std B" pitchFamily="34" charset="-120"/>
              </a:rPr>
              <a:t>型</a:t>
            </a: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別的程式語言，且變數不需使用語法來做宣告的動作，若一個變數在被賦值前還不存在，則解釋器會自動宣告該變數。</a:t>
            </a:r>
            <a:endParaRPr lang="en-US" altLang="zh-TW" sz="20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446856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zh-TW" altLang="en-US" dirty="0"/>
              <a:t>靜態型</a:t>
            </a:r>
            <a:r>
              <a:rPr lang="zh-TW" altLang="en-US" dirty="0" smtClean="0"/>
              <a:t>別</a:t>
            </a:r>
            <a:r>
              <a:rPr lang="zh-TW" altLang="zh-TW" dirty="0" smtClean="0">
                <a:effectLst/>
              </a:rPr>
              <a:t>與</a:t>
            </a:r>
            <a:r>
              <a:rPr lang="zh-TW" altLang="en-US" dirty="0"/>
              <a:t>動態型別</a:t>
            </a:r>
          </a:p>
        </p:txBody>
      </p:sp>
    </p:spTree>
    <p:extLst>
      <p:ext uri="{BB962C8B-B14F-4D97-AF65-F5344CB8AC3E}">
        <p14:creationId xmlns:p14="http://schemas.microsoft.com/office/powerpoint/2010/main" val="155435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匯合">
  <a:themeElements>
    <a:clrScheme name="匯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匯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匯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7778</TotalTime>
  <Words>2873</Words>
  <Application>Microsoft Office PowerPoint</Application>
  <PresentationFormat>如螢幕大小 (4:3)</PresentationFormat>
  <Paragraphs>596</Paragraphs>
  <Slides>27</Slides>
  <Notes>27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28" baseType="lpstr">
      <vt:lpstr>匯合</vt:lpstr>
      <vt:lpstr>Laravel Framework 講座系列活動</vt:lpstr>
      <vt:lpstr>前導課程 ─ PHP</vt:lpstr>
      <vt:lpstr>PowerPoint 簡報</vt:lpstr>
      <vt:lpstr>劣</vt:lpstr>
      <vt:lpstr> PHP在前後端之間的運作流程</vt:lpstr>
      <vt:lpstr>PowerPoint 簡報</vt:lpstr>
      <vt:lpstr>變數</vt:lpstr>
      <vt:lpstr>PowerPoint 簡報</vt:lpstr>
      <vt:lpstr>PowerPoint 簡報</vt:lpstr>
      <vt:lpstr>PowerPoint 簡報</vt:lpstr>
      <vt:lpstr>PowerPoint 簡報</vt:lpstr>
      <vt:lpstr>PowerPoint 簡報</vt:lpstr>
      <vt:lpstr>流程控制</vt:lpstr>
      <vt:lpstr>條件式</vt:lpstr>
      <vt:lpstr>三元運算子</vt:lpstr>
      <vt:lpstr>迴圈結構</vt:lpstr>
      <vt:lpstr>函數</vt:lpstr>
      <vt:lpstr>定義函數</vt:lpstr>
      <vt:lpstr>常用的內建函數</vt:lpstr>
      <vt:lpstr>狀態管理</vt:lpstr>
      <vt:lpstr>超全域變數</vt:lpstr>
      <vt:lpstr>URL參數</vt:lpstr>
      <vt:lpstr>表單提交資料</vt:lpstr>
      <vt:lpstr>交談期資料(Session)</vt:lpstr>
      <vt:lpstr>本地儲存(Cookie)</vt:lpstr>
      <vt:lpstr>練習時間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Laravel</dc:title>
  <dc:creator>YOKO</dc:creator>
  <cp:lastModifiedBy>YOKO</cp:lastModifiedBy>
  <cp:revision>170</cp:revision>
  <dcterms:created xsi:type="dcterms:W3CDTF">2014-11-06T12:20:55Z</dcterms:created>
  <dcterms:modified xsi:type="dcterms:W3CDTF">2014-11-21T10:02:20Z</dcterms:modified>
</cp:coreProperties>
</file>