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AD11AF-E894-4D7E-9747-448F52A9291B}" type="datetimeFigureOut">
              <a:rPr lang="de-DE" smtClean="0"/>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B169D-A138-4172-A754-16A33E0969CF}"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18EC0-5537-40CD-9EF5-D40096F20B12}" type="datetimeFigureOut">
              <a:rPr lang="de-DE" smtClean="0"/>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endParaRPr lang="de-DE" smtClean="0"/>
          </a:p>
          <a:p>
            <a:pPr lvl="1"/>
            <a:r>
              <a:rPr lang="de-DE" smtClean="0"/>
              <a:t>Zweite Ebene</a:t>
            </a:r>
            <a:endParaRPr lang="de-DE" smtClean="0"/>
          </a:p>
          <a:p>
            <a:pPr lvl="2"/>
            <a:r>
              <a:rPr lang="de-DE" smtClean="0"/>
              <a:t>Dritte Ebene</a:t>
            </a:r>
            <a:endParaRPr lang="de-DE" smtClean="0"/>
          </a:p>
          <a:p>
            <a:pPr lvl="3"/>
            <a:r>
              <a:rPr lang="de-DE" smtClean="0"/>
              <a:t>Vierte Ebene</a:t>
            </a:r>
            <a:endParaRPr lang="de-DE" smtClean="0"/>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10071-586C-410D-A9C7-603B581AB8DA}"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Hello today I want to talk about a more C++ and Gamedevelopment related topic</a:t>
            </a:r>
            <a:endParaRPr lang="de-DE" altLang="en-US"/>
          </a:p>
          <a:p>
            <a:r>
              <a:rPr lang="de-DE" altLang="en-US"/>
              <a:t>I will show you a simple and fast multimedia library, called SFML. To give you some idea about the presentation I will start off with the Agenda</a:t>
            </a:r>
            <a:endParaRPr lang="de-D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To get the library, clone the repo or download it directly from their site.</a:t>
            </a:r>
            <a:endParaRPr lang="de-DE" altLang="en-US"/>
          </a:p>
          <a:p>
            <a:r>
              <a:rPr lang="de-DE" altLang="en-US"/>
              <a:t>When you are on Arch or Ubuntu you can just download it with your package manager. On arch it is an aur package I guess.</a:t>
            </a:r>
            <a:endParaRPr lang="de-DE" altLang="en-US"/>
          </a:p>
          <a:p>
            <a:endParaRPr lang="de-DE" altLang="en-US"/>
          </a:p>
          <a:p>
            <a:r>
              <a:rPr lang="de-DE" altLang="en-US"/>
              <a:t>I will setup on Windows with Visual Studio 2019, but you can also look at their getting started guide, when my setup doesnt fit you.</a:t>
            </a:r>
            <a:endParaRPr lang="de-D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The excercise now is to render a 500x500 window with the title SFML Portfolio</a:t>
            </a:r>
            <a:endParaRPr lang="de-DE" altLang="en-US"/>
          </a:p>
          <a:p>
            <a:r>
              <a:rPr lang="de-DE" altLang="en-US"/>
              <a:t>Draw a ball on it and make it then move</a:t>
            </a:r>
            <a:endParaRPr lang="de-DE" altLang="en-US"/>
          </a:p>
          <a:p>
            <a:r>
              <a:rPr lang="de-DE" altLang="en-US"/>
              <a:t>Finally let him bounce of the walls.</a:t>
            </a:r>
            <a:endParaRPr lang="de-DE" altLang="en-US"/>
          </a:p>
          <a:p>
            <a:r>
              <a:rPr lang="de-DE" altLang="en-US"/>
              <a:t>Thats how it should kinda look like. You can find the source also on my repo.</a:t>
            </a:r>
            <a:endParaRPr lang="de-D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Before you can start. I want to show you my sources and my repo link. </a:t>
            </a:r>
            <a:endParaRPr lang="de-DE" altLang="en-US"/>
          </a:p>
          <a:p>
            <a:r>
              <a:rPr lang="de-DE" altLang="en-US"/>
              <a:t>So I will also thank you for your attention. Are there any questions? </a:t>
            </a:r>
            <a:endParaRPr lang="de-DE" altLang="en-US"/>
          </a:p>
          <a:p>
            <a:endParaRPr lang="de-DE" altLang="en-US"/>
          </a:p>
          <a:p>
            <a:r>
              <a:rPr lang="de-DE" altLang="en-US"/>
              <a:t>So we will now setup SFML and some introduction Code. Dont mind to use their docs. I rly helps you out.</a:t>
            </a:r>
            <a:endParaRPr lang="de-D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For that I made up six different points.</a:t>
            </a:r>
            <a:endParaRPr lang="de-DE" altLang="en-US"/>
          </a:p>
          <a:p>
            <a:r>
              <a:rPr lang="de-DE" altLang="en-US"/>
              <a:t>First of all I will talk about SFML itself, it details and some techincal stuff.</a:t>
            </a:r>
            <a:endParaRPr lang="de-DE" altLang="en-US"/>
          </a:p>
          <a:p>
            <a:r>
              <a:rPr lang="de-DE" altLang="en-US"/>
              <a:t>Then I will explain what you can actually do with it.</a:t>
            </a:r>
            <a:endParaRPr lang="de-DE" altLang="en-US"/>
          </a:p>
          <a:p>
            <a:r>
              <a:rPr lang="de-DE" altLang="en-US"/>
              <a:t>The next point is the functionality of SFML, which you will btw also find in their docs</a:t>
            </a:r>
            <a:endParaRPr lang="de-DE" altLang="en-US"/>
          </a:p>
          <a:p>
            <a:r>
              <a:rPr lang="de-DE" altLang="en-US"/>
              <a:t>And you probably will know which additional libraries you can use with SFML and before the Installation &amp; Excercise with the Library I will name some projects</a:t>
            </a:r>
            <a:endParaRPr lang="de-DE" altLang="en-US"/>
          </a:p>
          <a:p>
            <a:r>
              <a:rPr lang="de-DE" altLang="en-US"/>
              <a:t>that were made with SFML </a:t>
            </a:r>
            <a:endParaRPr lang="de-D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SFML is a Multimedia open Source library which is licensed with the zlib/png license</a:t>
            </a:r>
            <a:endParaRPr lang="de-DE" altLang="en-US"/>
          </a:p>
          <a:p>
            <a:r>
              <a:rPr lang="de-DE" altLang="en-US"/>
              <a:t>It is also cross-plattform, that means that you can use it on Windows, Linux, MacOS and freebsd.</a:t>
            </a:r>
            <a:endParaRPr lang="de-DE" altLang="en-US"/>
          </a:p>
          <a:p>
            <a:r>
              <a:rPr lang="de-DE" altLang="en-US"/>
              <a:t>Also it is module-based, what this means you will see later. SFML is providing a simple API.</a:t>
            </a:r>
            <a:endParaRPr lang="de-DE" altLang="en-US"/>
          </a:p>
          <a:p>
            <a:r>
              <a:rPr lang="de-DE" altLang="en-US"/>
              <a:t>The current stable version is 2.5.1 and since version 2.2 it also experimentally supports Android &amp; iOS.</a:t>
            </a:r>
            <a:endParaRPr lang="de-DE" altLang="en-US"/>
          </a:p>
          <a:p>
            <a:r>
              <a:rPr lang="de-DE" altLang="en-US"/>
              <a:t>SFML is written in C++ and the main interface of the language is also C++, but it has a lot of bindings to other languages like Java, Go, .NET and Python.</a:t>
            </a:r>
            <a:endParaRPr lang="de-D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What can you actually do?</a:t>
            </a:r>
            <a:endParaRPr lang="de-DE" altLang="en-US"/>
          </a:p>
          <a:p>
            <a:r>
              <a:rPr lang="de-DE" altLang="en-US"/>
              <a:t>Since SFML only provides an interface for 2d polygons you can for example develop 2d games. SFML has also a great link possibility to SDL, which allows you to create 3d games too.</a:t>
            </a:r>
            <a:endParaRPr lang="de-DE" altLang="en-US"/>
          </a:p>
          <a:p>
            <a:r>
              <a:rPr lang="de-DE" altLang="en-US"/>
              <a:t>Because of SFMLs simplicity you will find a lot of SFML in Ludum Dare or other game jams.</a:t>
            </a:r>
            <a:endParaRPr lang="de-DE" altLang="en-US"/>
          </a:p>
          <a:p>
            <a:r>
              <a:rPr lang="de-DE" altLang="en-US"/>
              <a:t>You can also develop very powerful game engines.</a:t>
            </a:r>
            <a:endParaRPr lang="de-DE" altLang="en-US"/>
          </a:p>
          <a:p>
            <a:r>
              <a:rPr lang="de-DE" altLang="en-US"/>
              <a:t>A great thing, which I like the most is, that you can learn algorithms by visualizing them. For example you could compare different sort-algorithms in speed.</a:t>
            </a:r>
            <a:endParaRPr lang="de-DE" altLang="en-US"/>
          </a:p>
          <a:p>
            <a:r>
              <a:rPr lang="de-DE" altLang="en-US"/>
              <a:t>And while using SFML you will definitly learn a lot about C++ basics.</a:t>
            </a:r>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Since I called it module based, which you also can see in their docs - it is separated in 5 different modules.</a:t>
            </a:r>
            <a:endParaRPr lang="de-DE" altLang="en-US"/>
          </a:p>
          <a:p>
            <a:r>
              <a:rPr lang="de-DE" altLang="en-US"/>
              <a:t>The first module is the System-module.</a:t>
            </a:r>
            <a:endParaRPr lang="de-DE" altLang="en-US"/>
          </a:p>
          <a:p>
            <a:r>
              <a:rPr lang="de-DE" altLang="en-US"/>
              <a:t>It is the core of the API. </a:t>
            </a:r>
            <a:endParaRPr lang="de-DE" altLang="en-US"/>
          </a:p>
          <a:p>
            <a:r>
              <a:rPr lang="de-DE" altLang="en-US"/>
              <a:t>This modules task is the Threading and timer, which you will need to get the deltaTime for capable frames per second.</a:t>
            </a:r>
            <a:endParaRPr lang="de-DE" altLang="en-US"/>
          </a:p>
          <a:p>
            <a:r>
              <a:rPr lang="de-DE" altLang="en-US"/>
              <a:t>And it offers the Vector2 struct.</a:t>
            </a:r>
            <a:endParaRPr lang="de-D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The next module is the window module:</a:t>
            </a:r>
            <a:endParaRPr lang="de-DE" altLang="en-US"/>
          </a:p>
          <a:p>
            <a:r>
              <a:rPr lang="de-DE" altLang="en-US"/>
              <a:t>It handles the general window drawing</a:t>
            </a:r>
            <a:endParaRPr lang="de-DE" altLang="en-US"/>
          </a:p>
          <a:p>
            <a:r>
              <a:rPr lang="de-DE" altLang="en-US"/>
              <a:t>and gives you the possiblity to react on any kind of input (e.g. Mouse, Keyboard or Joystick). </a:t>
            </a:r>
            <a:endParaRPr lang="de-DE" altLang="en-US"/>
          </a:p>
          <a:p>
            <a:r>
              <a:rPr lang="de-DE" altLang="en-US"/>
              <a:t>It also manages the OpenGL Context</a:t>
            </a:r>
            <a:endParaRPr lang="de-DE" altLang="en-US"/>
          </a:p>
          <a:p>
            <a:endParaRPr lang="de-DE" altLang="en-US"/>
          </a:p>
          <a:p>
            <a:r>
              <a:rPr lang="de-DE" altLang="en-US"/>
              <a:t>The most used and next module is the Graphics module</a:t>
            </a:r>
            <a:endParaRPr lang="de-DE" altLang="en-US"/>
          </a:p>
          <a:p>
            <a:r>
              <a:rPr lang="de-DE" altLang="en-US"/>
              <a:t>This modules task is the 2D Hardware Acceleration for rendering Sprites, Polygon Shapes &amp; finally Text</a:t>
            </a:r>
            <a:endParaRPr lang="de-D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The last two modules are pretty self explaining:</a:t>
            </a:r>
            <a:endParaRPr lang="de-DE" altLang="en-US"/>
          </a:p>
          <a:p>
            <a:r>
              <a:rPr lang="de-DE" altLang="en-US"/>
              <a:t>The Audio module handles the audio playback and recording</a:t>
            </a:r>
            <a:endParaRPr lang="de-DE" altLang="en-US"/>
          </a:p>
          <a:p>
            <a:endParaRPr lang="de-DE" altLang="en-US"/>
          </a:p>
          <a:p>
            <a:r>
              <a:rPr lang="de-DE" altLang="en-US"/>
              <a:t>&amp; and the network module makes TCP &amp; UDP socketing possible and includes HTTP &amp; FTP Classes</a:t>
            </a:r>
            <a:endParaRPr lang="de-DE" altLang="en-US"/>
          </a:p>
          <a:p>
            <a:endParaRPr lang="de-DE" altLang="en-US"/>
          </a:p>
          <a:p>
            <a:r>
              <a:rPr lang="de-DE" altLang="en-US"/>
              <a:t>In general you will find yourself in using just the Graphics Module since it's the main module of SFML, but when you just want to use OpenGL you only need the Window Module.</a:t>
            </a:r>
            <a:endParaRPr lang="de-D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When you want an amazing GUI in your game, you could use Dear ImGui.</a:t>
            </a:r>
            <a:endParaRPr lang="de-DE" altLang="en-US"/>
          </a:p>
          <a:p>
            <a:r>
              <a:rPr lang="de-DE" altLang="en-US"/>
              <a:t>At some point you will need Animated Sprites in your give, which also has a compatible additional library.</a:t>
            </a:r>
            <a:endParaRPr lang="de-DE" altLang="en-US"/>
          </a:p>
          <a:p>
            <a:r>
              <a:rPr lang="de-DE" altLang="en-US"/>
              <a:t>Thor is one of the most famous library for SFML, it adds a lot of high level features to SFML, but tbh I have never used it.</a:t>
            </a:r>
            <a:endParaRPr lang="de-DE" altLang="en-US"/>
          </a:p>
          <a:p>
            <a:r>
              <a:rPr lang="de-DE" altLang="en-US"/>
              <a:t>At the end you could use any C++ library you want with SFML, because it's just also a library and not a whole framework.</a:t>
            </a:r>
            <a:endParaRPr lang="de-D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lienbildplatzhalter 1"/>
          <p:cNvSpPr/>
          <p:nvPr>
            <p:ph type="sldImg" idx="2"/>
          </p:nvPr>
        </p:nvSpPr>
        <p:spPr/>
      </p:sp>
      <p:sp>
        <p:nvSpPr>
          <p:cNvPr id="3" name="Textplatzhalter 2"/>
          <p:cNvSpPr/>
          <p:nvPr>
            <p:ph type="body" idx="3"/>
          </p:nvPr>
        </p:nvSpPr>
        <p:spPr/>
        <p:txBody>
          <a:bodyPr/>
          <a:p>
            <a:r>
              <a:rPr lang="de-DE" altLang="en-US"/>
              <a:t>Some games you can find on steam are written with SFML, a lot of them arent very famous, because big gamestudios want to stay independent and develop their gameengines from the bottom up. But here are some links to game made with SFML.</a:t>
            </a:r>
            <a:endParaRPr lang="de-DE" altLang="en-US"/>
          </a:p>
          <a:p>
            <a:endParaRPr lang="de-DE" altLang="en-US"/>
          </a:p>
          <a:p>
            <a:r>
              <a:rPr lang="de-DE" altLang="en-US"/>
              <a:t>And also ofc some GameEngines are written with SFML, here are also some examples.</a:t>
            </a:r>
            <a:endParaRPr lang="de-DE" altLang="en-US"/>
          </a:p>
          <a:p>
            <a:endParaRPr lang="de-DE" altLang="en-US"/>
          </a:p>
          <a:p>
            <a:r>
              <a:rPr lang="de-DE" altLang="en-US"/>
              <a:t>On their Discord, which you can find on their website you can find rly cool projects &amp; some inspiration.</a:t>
            </a:r>
            <a:endParaRPr lang="de-D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noFill/>
          <a:ln>
            <a:solidFill>
              <a:schemeClr val="bg1"/>
            </a:solidFill>
          </a:ln>
          <a:extLst>
            <a:ext uri="{909E8E84-426E-40DD-AFC4-6F175D3DCCD1}">
              <a14:hiddenFill xmlns:a14="http://schemas.microsoft.com/office/drawing/2010/main">
                <a:solidFill>
                  <a:schemeClr val="tx1"/>
                </a:solidFill>
              </a14:hiddenFill>
            </a:ext>
          </a:extLst>
        </p:spPr>
        <p:txBody>
          <a:bodyPr vert="horz" lIns="91440" tIns="45720" rIns="91440" bIns="45720" rtlCol="0" anchor="ctr">
            <a:normAutofit/>
          </a:bodyPr>
          <a:lstStyle>
            <a:lvl1pPr marL="0" marR="0" algn="l" defTabSz="914400" rtl="0" eaLnBrk="1" fontAlgn="auto" latinLnBrk="0" hangingPunct="1">
              <a:lnSpc>
                <a:spcPct val="100000"/>
              </a:lnSpc>
              <a:buClrTx/>
              <a:buSzTx/>
              <a:buFontTx/>
              <a:buNone/>
              <a:defRPr kumimoji="0" lang="en-US" sz="1200" b="0" i="0" u="none" strike="noStrike" kern="1200" cap="none" spc="0" normalizeH="0" baseline="0" noProof="1" smtClean="0">
                <a:solidFill>
                  <a:schemeClr val="tx1">
                    <a:tint val="75000"/>
                  </a:schemeClr>
                </a:solidFill>
                <a:latin typeface="+mn-lt"/>
                <a:ea typeface="+mn-ea"/>
                <a:cs typeface="+mn-cs"/>
              </a:defRPr>
            </a:lvl1pPr>
          </a:lstStyle>
          <a:p>
            <a:pPr lvl="0"/>
            <a:r>
              <a:rPr>
                <a:sym typeface="+mn-ea"/>
              </a:rPr>
              <a:t>20</a:t>
            </a:r>
            <a:r>
              <a:rPr>
                <a:sym typeface="+mn-ea"/>
              </a:rPr>
              <a:t>.5.2020</a:t>
            </a:r>
            <a:endParaRPr>
              <a:sym typeface="+mn-ea"/>
            </a:endParaRPr>
          </a:p>
        </p:txBody>
      </p:sp>
      <p:sp>
        <p:nvSpPr>
          <p:cNvPr id="5" name="Footer Placeholder 4"/>
          <p:cNvSpPr>
            <a:spLocks noGrp="1"/>
          </p:cNvSpPr>
          <p:nvPr>
            <p:ph type="ftr" sz="quarter" idx="11"/>
          </p:nvPr>
        </p:nvSpPr>
        <p:spPr/>
        <p:txBody>
          <a:bodyPr/>
          <a:lstStyle/>
          <a:p>
            <a:r>
              <a:rPr lang="en-US"/>
              <a:t>Ma</a:t>
            </a:r>
            <a:r>
              <a:rPr lang="de-DE" altLang="en-US"/>
              <a:t>xim Leis</a:t>
            </a:r>
            <a:endParaRPr lang="de-DE" alt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20.5.2020</a:t>
            </a:r>
            <a:endParaRPr lang="en-US"/>
          </a:p>
        </p:txBody>
      </p:sp>
      <p:sp>
        <p:nvSpPr>
          <p:cNvPr id="5" name="Footer Placeholder 4"/>
          <p:cNvSpPr>
            <a:spLocks noGrp="1"/>
          </p:cNvSpPr>
          <p:nvPr>
            <p:ph type="ftr" sz="quarter" idx="11"/>
          </p:nvPr>
        </p:nvSpPr>
        <p:spPr/>
        <p:txBody>
          <a:bodyPr/>
          <a:lstStyle/>
          <a:p>
            <a:r>
              <a:rPr lang="en-US"/>
              <a:t>Maxim Leis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20.5.2020</a:t>
            </a:r>
            <a:endParaRPr lang="en-US"/>
          </a:p>
        </p:txBody>
      </p:sp>
      <p:sp>
        <p:nvSpPr>
          <p:cNvPr id="5" name="Footer Placeholder 4"/>
          <p:cNvSpPr>
            <a:spLocks noGrp="1"/>
          </p:cNvSpPr>
          <p:nvPr>
            <p:ph type="ftr" sz="quarter" idx="11"/>
          </p:nvPr>
        </p:nvSpPr>
        <p:spPr/>
        <p:txBody>
          <a:bodyPr/>
          <a:lstStyle/>
          <a:p>
            <a:r>
              <a:rPr lang="en-US"/>
              <a:t>Maxim Leis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Ma</a:t>
            </a:r>
            <a:r>
              <a:rPr lang="de-DE" altLang="en-US"/>
              <a:t>xim Leis</a:t>
            </a:r>
            <a:endParaRPr lang="de-DE" alt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7" name="Date Placeholder 3"/>
          <p:cNvSpPr>
            <a:spLocks noGrp="1"/>
          </p:cNvSpPr>
          <p:nvPr>
            <p:ph type="dt" sz="half" idx="10"/>
          </p:nvPr>
        </p:nvSpPr>
        <p:spPr>
          <a:noFill/>
          <a:ln>
            <a:solidFill>
              <a:schemeClr val="bg1"/>
            </a:solidFill>
          </a:ln>
          <a:extLst>
            <a:ext uri="{909E8E84-426E-40DD-AFC4-6F175D3DCCD1}">
              <a14:hiddenFill xmlns:a14="http://schemas.microsoft.com/office/drawing/2010/main">
                <a:solidFill>
                  <a:schemeClr val="tx1"/>
                </a:solidFill>
              </a14:hiddenFill>
            </a:ext>
          </a:extLst>
        </p:spPr>
        <p:txBody>
          <a:bodyPr vert="horz" lIns="91440" tIns="45720" rIns="91440" bIns="45720" rtlCol="0" anchor="ctr">
            <a:normAutofit/>
          </a:bodyPr>
          <a:lstStyle>
            <a:lvl1pPr marL="0" marR="0" algn="l" defTabSz="914400" rtl="0" eaLnBrk="1" fontAlgn="auto" latinLnBrk="0" hangingPunct="1">
              <a:lnSpc>
                <a:spcPct val="100000"/>
              </a:lnSpc>
              <a:buClrTx/>
              <a:buSzTx/>
              <a:buFontTx/>
              <a:buNone/>
              <a:defRPr kumimoji="0" lang="en-US" sz="1200" b="0" i="0" u="none" strike="noStrike" kern="1200" cap="none" spc="0" normalizeH="0" baseline="0" noProof="1" smtClean="0">
                <a:solidFill>
                  <a:schemeClr val="tx1">
                    <a:tint val="75000"/>
                  </a:schemeClr>
                </a:solidFill>
                <a:latin typeface="+mn-lt"/>
                <a:ea typeface="+mn-ea"/>
                <a:cs typeface="+mn-cs"/>
              </a:defRPr>
            </a:lvl1pPr>
          </a:lstStyle>
          <a:p>
            <a:pPr lvl="0"/>
            <a:r>
              <a:rPr>
                <a:sym typeface="+mn-ea"/>
              </a:rPr>
              <a:t>20</a:t>
            </a:r>
            <a:r>
              <a:rPr>
                <a:sym typeface="+mn-ea"/>
              </a:rPr>
              <a:t>.5.2020</a:t>
            </a:r>
            <a:endParaRPr>
              <a:sym typeface="+mn-ea"/>
            </a:endParaRP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r>
              <a:rPr lang="en-US" smtClean="0"/>
              <a:t>20.5.2020</a:t>
            </a:r>
            <a:endParaRPr lang="en-US"/>
          </a:p>
        </p:txBody>
      </p:sp>
      <p:sp>
        <p:nvSpPr>
          <p:cNvPr id="5" name="Footer Placeholder 4"/>
          <p:cNvSpPr>
            <a:spLocks noGrp="1"/>
          </p:cNvSpPr>
          <p:nvPr>
            <p:ph type="ftr" sz="quarter" idx="11"/>
          </p:nvPr>
        </p:nvSpPr>
        <p:spPr/>
        <p:txBody>
          <a:bodyPr/>
          <a:lstStyle/>
          <a:p>
            <a:r>
              <a:rPr lang="en-US"/>
              <a:t>Maxim Leis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20.5.2020</a:t>
            </a:r>
            <a:endParaRPr lang="en-US"/>
          </a:p>
        </p:txBody>
      </p:sp>
      <p:sp>
        <p:nvSpPr>
          <p:cNvPr id="6" name="Footer Placeholder 5"/>
          <p:cNvSpPr>
            <a:spLocks noGrp="1"/>
          </p:cNvSpPr>
          <p:nvPr>
            <p:ph type="ftr" sz="quarter" idx="11"/>
          </p:nvPr>
        </p:nvSpPr>
        <p:spPr/>
        <p:txBody>
          <a:bodyPr/>
          <a:lstStyle/>
          <a:p>
            <a:r>
              <a:rPr lang="en-US"/>
              <a:t>Maxim Leis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20.5.2020</a:t>
            </a:r>
            <a:endParaRPr lang="en-US"/>
          </a:p>
        </p:txBody>
      </p:sp>
      <p:sp>
        <p:nvSpPr>
          <p:cNvPr id="8" name="Footer Placeholder 7"/>
          <p:cNvSpPr>
            <a:spLocks noGrp="1"/>
          </p:cNvSpPr>
          <p:nvPr>
            <p:ph type="ftr" sz="quarter" idx="11"/>
          </p:nvPr>
        </p:nvSpPr>
        <p:spPr/>
        <p:txBody>
          <a:bodyPr/>
          <a:lstStyle/>
          <a:p>
            <a:r>
              <a:rPr lang="en-US"/>
              <a:t>Maxim Leis</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20.5.2020</a:t>
            </a:r>
            <a:endParaRPr lang="en-US"/>
          </a:p>
        </p:txBody>
      </p:sp>
      <p:sp>
        <p:nvSpPr>
          <p:cNvPr id="4" name="Footer Placeholder 3"/>
          <p:cNvSpPr>
            <a:spLocks noGrp="1"/>
          </p:cNvSpPr>
          <p:nvPr>
            <p:ph type="ftr" sz="quarter" idx="11"/>
          </p:nvPr>
        </p:nvSpPr>
        <p:spPr/>
        <p:txBody>
          <a:bodyPr/>
          <a:lstStyle/>
          <a:p>
            <a:r>
              <a:rPr lang="en-US"/>
              <a:t>Maxim Leis</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20.5.2020</a:t>
            </a:r>
            <a:endParaRPr lang="en-US"/>
          </a:p>
        </p:txBody>
      </p:sp>
      <p:sp>
        <p:nvSpPr>
          <p:cNvPr id="3" name="Footer Placeholder 2"/>
          <p:cNvSpPr>
            <a:spLocks noGrp="1"/>
          </p:cNvSpPr>
          <p:nvPr>
            <p:ph type="ftr" sz="quarter" idx="11"/>
          </p:nvPr>
        </p:nvSpPr>
        <p:spPr/>
        <p:txBody>
          <a:bodyPr/>
          <a:lstStyle/>
          <a:p>
            <a:r>
              <a:rPr lang="en-US"/>
              <a:t>Maxim Leis</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20.5.2020</a:t>
            </a:r>
            <a:endParaRPr lang="en-US"/>
          </a:p>
        </p:txBody>
      </p:sp>
      <p:sp>
        <p:nvSpPr>
          <p:cNvPr id="6" name="Footer Placeholder 5"/>
          <p:cNvSpPr>
            <a:spLocks noGrp="1"/>
          </p:cNvSpPr>
          <p:nvPr>
            <p:ph type="ftr" sz="quarter" idx="11"/>
          </p:nvPr>
        </p:nvSpPr>
        <p:spPr/>
        <p:txBody>
          <a:bodyPr/>
          <a:lstStyle/>
          <a:p>
            <a:r>
              <a:rPr lang="en-US"/>
              <a:t>Maxim Leis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20.5.2020</a:t>
            </a:r>
            <a:endParaRPr lang="en-US"/>
          </a:p>
        </p:txBody>
      </p:sp>
      <p:sp>
        <p:nvSpPr>
          <p:cNvPr id="6" name="Footer Placeholder 5"/>
          <p:cNvSpPr>
            <a:spLocks noGrp="1"/>
          </p:cNvSpPr>
          <p:nvPr>
            <p:ph type="ftr" sz="quarter" idx="11"/>
          </p:nvPr>
        </p:nvSpPr>
        <p:spPr/>
        <p:txBody>
          <a:bodyPr/>
          <a:lstStyle/>
          <a:p>
            <a:r>
              <a:rPr lang="en-US"/>
              <a:t>Maxim Leis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a:t>
            </a:r>
            <a:r>
              <a:rPr lang="de-DE" altLang="en-US"/>
              <a:t>xim Leis</a:t>
            </a:r>
            <a:endParaRPr lang="de-DE"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
        <p:nvSpPr>
          <p:cNvPr id="4" name="Date Placeholder 3"/>
          <p:cNvSpPr>
            <a:spLocks noGrp="1"/>
          </p:cNvSpPr>
          <p:nvPr>
            <p:ph type="dt" sz="half" idx="2"/>
          </p:nvPr>
        </p:nvSpPr>
        <p:spPr>
          <a:xfrm>
            <a:off x="838200" y="6356350"/>
            <a:ext cx="2743200" cy="365125"/>
          </a:xfrm>
          <a:prstGeom prst="rect">
            <a:avLst/>
          </a:prstGeom>
          <a:solidFill>
            <a:schemeClr val="bg1"/>
          </a:solidFill>
          <a:ln>
            <a:solidFill>
              <a:schemeClr val="bg1"/>
            </a:solidFill>
          </a:ln>
        </p:spPr>
        <p:txBody>
          <a:bodyPr vert="horz" lIns="91440" tIns="45720" rIns="91440" bIns="45720" rtlCol="0" anchor="ctr"/>
          <a:lstStyle>
            <a:lvl1pPr algn="l">
              <a:defRPr sz="1200">
                <a:solidFill>
                  <a:schemeClr val="tx1"/>
                </a:solidFill>
              </a:defRPr>
            </a:lvl1pPr>
          </a:lstStyle>
          <a:p>
            <a:r>
              <a:rPr lang="en-US" smtClean="0"/>
              <a:t>20</a:t>
            </a:r>
            <a:r>
              <a:rPr lang="de-DE" altLang="en-US" smtClean="0"/>
              <a:t>.5.2020</a:t>
            </a:r>
            <a:endParaRPr lang="de-DE"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714433"/>
            <a:ext cx="9144000" cy="1655762"/>
          </a:xfrm>
        </p:spPr>
        <p:txBody>
          <a:bodyPr/>
          <a:lstStyle/>
          <a:p>
            <a:r>
              <a:rPr lang="de-DE" altLang="en-US" i="1"/>
              <a:t>A </a:t>
            </a:r>
            <a:r>
              <a:rPr lang="de-DE" altLang="en-US" i="1" u="sng"/>
              <a:t>S</a:t>
            </a:r>
            <a:r>
              <a:rPr lang="de-DE" altLang="en-US" i="1"/>
              <a:t>imple and </a:t>
            </a:r>
            <a:r>
              <a:rPr lang="de-DE" altLang="en-US" i="1" u="sng"/>
              <a:t>F</a:t>
            </a:r>
            <a:r>
              <a:rPr lang="de-DE" altLang="en-US" i="1"/>
              <a:t>ast </a:t>
            </a:r>
            <a:r>
              <a:rPr lang="de-DE" altLang="en-US" i="1" u="sng"/>
              <a:t>M</a:t>
            </a:r>
            <a:r>
              <a:rPr lang="de-DE" altLang="en-US" i="1"/>
              <a:t>ultimedia </a:t>
            </a:r>
            <a:r>
              <a:rPr lang="de-DE" altLang="en-US" i="1" u="sng"/>
              <a:t>L</a:t>
            </a:r>
            <a:r>
              <a:rPr lang="de-DE" altLang="en-US" i="1"/>
              <a:t>ibrary</a:t>
            </a:r>
            <a:endParaRPr lang="de-DE" altLang="en-US" i="1"/>
          </a:p>
        </p:txBody>
      </p:sp>
      <p:sp>
        <p:nvSpPr>
          <p:cNvPr id="5" name="Textfeld 4"/>
          <p:cNvSpPr txBox="1"/>
          <p:nvPr/>
        </p:nvSpPr>
        <p:spPr>
          <a:xfrm>
            <a:off x="3846830" y="2472055"/>
            <a:ext cx="4246245" cy="1014730"/>
          </a:xfrm>
          <a:prstGeom prst="rect">
            <a:avLst/>
          </a:prstGeom>
          <a:noFill/>
        </p:spPr>
        <p:txBody>
          <a:bodyPr wrap="square" rtlCol="0">
            <a:spAutoFit/>
          </a:bodyPr>
          <a:p>
            <a:r>
              <a:rPr lang="de-DE" altLang="en-US" sz="6000" b="1">
                <a:effectLst>
                  <a:outerShdw blurRad="38100" dist="38100" dir="2700000" algn="tl">
                    <a:srgbClr val="000000">
                      <a:alpha val="43137"/>
                    </a:srgbClr>
                  </a:outerShdw>
                </a:effectLst>
              </a:rPr>
              <a:t>		SFML</a:t>
            </a:r>
            <a:endParaRPr lang="de-DE" altLang="en-US" sz="6000" b="1">
              <a:effectLst>
                <a:outerShdw blurRad="38100" dist="38100" dir="2700000" algn="tl">
                  <a:srgbClr val="000000">
                    <a:alpha val="43137"/>
                  </a:srgbClr>
                </a:outerShdw>
              </a:effectLst>
            </a:endParaRPr>
          </a:p>
        </p:txBody>
      </p:sp>
      <p:pic>
        <p:nvPicPr>
          <p:cNvPr id="6" name="Bild 5" descr="7fmAKGRG_400x400"/>
          <p:cNvPicPr>
            <a:picLocks noChangeAspect="1"/>
          </p:cNvPicPr>
          <p:nvPr/>
        </p:nvPicPr>
        <p:blipFill>
          <a:blip r:embed="rId1"/>
          <a:stretch>
            <a:fillRect/>
          </a:stretch>
        </p:blipFill>
        <p:spPr>
          <a:xfrm>
            <a:off x="4200525" y="2129155"/>
            <a:ext cx="1357630" cy="1357630"/>
          </a:xfrm>
          <a:prstGeom prst="rect">
            <a:avLst/>
          </a:prstGeom>
        </p:spPr>
      </p:pic>
      <p:sp>
        <p:nvSpPr>
          <p:cNvPr id="10" name="Datumsplatzhalter 9"/>
          <p:cNvSpPr>
            <a:spLocks noGrp="1"/>
          </p:cNvSpPr>
          <p:nvPr>
            <p:ph type="dt" sz="half" idx="10"/>
          </p:nvPr>
        </p:nvSpPr>
        <p:spPr/>
        <p:txBody>
          <a:bodyPr/>
          <a:p>
            <a:pPr lvl="0"/>
            <a:r>
              <a:rPr>
                <a:sym typeface="+mn-ea"/>
              </a:rPr>
              <a:t>20</a:t>
            </a:r>
            <a:r>
              <a:rPr>
                <a:sym typeface="+mn-ea"/>
              </a:rPr>
              <a:t>.5.2020</a:t>
            </a:r>
            <a:endParaRPr>
              <a:sym typeface="+mn-ea"/>
            </a:endParaRPr>
          </a:p>
        </p:txBody>
      </p:sp>
      <p:sp>
        <p:nvSpPr>
          <p:cNvPr id="11" name="Foliennummernplatzhalter 10"/>
          <p:cNvSpPr>
            <a:spLocks noGrp="1"/>
          </p:cNvSpPr>
          <p:nvPr>
            <p:ph type="sldNum" sz="quarter" idx="12"/>
          </p:nvPr>
        </p:nvSpPr>
        <p:spPr/>
        <p:txBody>
          <a:bodyPr/>
          <a:p>
            <a:fld id="{9B618960-8005-486C-9A75-10CB2AAC16F9}" type="slidenum">
              <a:rPr lang="en-US" smtClean="0"/>
            </a:fld>
            <a:endParaRPr lang="en-US"/>
          </a:p>
        </p:txBody>
      </p:sp>
      <p:sp>
        <p:nvSpPr>
          <p:cNvPr id="12" name="Fußzeilenplatzhalter 11"/>
          <p:cNvSpPr>
            <a:spLocks noGrp="1"/>
          </p:cNvSpPr>
          <p:nvPr>
            <p:ph type="ftr" sz="quarter" idx="11"/>
          </p:nvPr>
        </p:nvSpPr>
        <p:spPr/>
        <p:txBody>
          <a:bodyPr/>
          <a:p>
            <a:r>
              <a:rPr lang="en-US"/>
              <a:t>Ma</a:t>
            </a:r>
            <a:r>
              <a:rPr lang="de-DE" altLang="en-US"/>
              <a:t>xim Leis</a:t>
            </a:r>
            <a:endParaRPr lang="de-DE"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Installation</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p>
            <a:r>
              <a:rPr lang="de-DE" altLang="en-US"/>
              <a:t>https://github.com/SFML/SFML</a:t>
            </a:r>
            <a:endParaRPr lang="de-DE" altLang="en-US"/>
          </a:p>
          <a:p>
            <a:r>
              <a:rPr lang="de-DE" altLang="en-US"/>
              <a:t>https://www.sfml-dev.org/download.php</a:t>
            </a:r>
            <a:endParaRPr lang="de-DE" altLang="en-US"/>
          </a:p>
          <a:p>
            <a:endParaRPr lang="de-DE" altLang="en-US"/>
          </a:p>
          <a:p>
            <a:r>
              <a:rPr lang="de-DE" altLang="en-US"/>
              <a:t>For Arch there is an AUR package or Ubuntu an apt package by compilation you'll add the needed libs</a:t>
            </a:r>
            <a:endParaRPr lang="de-DE" altLang="en-US"/>
          </a:p>
          <a:p>
            <a:endParaRPr lang="de-DE" altLang="en-US"/>
          </a:p>
          <a:p>
            <a:r>
              <a:rPr lang="de-DE" altLang="en-US"/>
              <a:t>For Windows follow me with the Setup or go to the Getting Started site [https://www.sfml-dev.org/tutorials/2.5/]</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Exercise</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p>
            <a:r>
              <a:rPr lang="de-DE" altLang="en-US"/>
              <a:t>Render a 500x500 Window with the title „SFML Portfolio“</a:t>
            </a:r>
            <a:endParaRPr lang="de-DE" altLang="en-US"/>
          </a:p>
          <a:p>
            <a:endParaRPr lang="de-DE" altLang="en-US"/>
          </a:p>
          <a:p>
            <a:r>
              <a:rPr lang="de-DE" altLang="en-US"/>
              <a:t>Draw a ball</a:t>
            </a:r>
            <a:endParaRPr lang="de-DE" altLang="en-US"/>
          </a:p>
          <a:p>
            <a:endParaRPr lang="de-DE" altLang="en-US"/>
          </a:p>
          <a:p>
            <a:r>
              <a:rPr lang="de-DE" altLang="en-US"/>
              <a:t>Make the ball move and let him „bounce“ off the walls </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Sources</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p>
            <a:r>
              <a:rPr lang="de-DE" altLang="en-US"/>
              <a:t>https://www.sfml-dev.org/</a:t>
            </a:r>
            <a:endParaRPr lang="de-DE" altLang="en-US"/>
          </a:p>
          <a:p>
            <a:r>
              <a:rPr lang="de-DE" altLang="en-US"/>
              <a:t>https://de.wikipedia.org/wiki/Simple_and_Fast_Multimedia_Library</a:t>
            </a:r>
            <a:endParaRPr lang="de-DE" altLang="en-US"/>
          </a:p>
          <a:p>
            <a:endParaRPr lang="de-DE" altLang="en-US"/>
          </a:p>
          <a:p>
            <a:r>
              <a:rPr lang="de-DE" altLang="en-US" b="1"/>
              <a:t>My Repo</a:t>
            </a:r>
            <a:r>
              <a:rPr lang="de-DE" altLang="en-US"/>
              <a:t>: https://github.com/tzAcee/sfml-ePortfolio</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sp>
        <p:nvSpPr>
          <p:cNvPr id="7" name="Textfeld 6"/>
          <p:cNvSpPr txBox="1"/>
          <p:nvPr/>
        </p:nvSpPr>
        <p:spPr>
          <a:xfrm>
            <a:off x="2779395" y="4163695"/>
            <a:ext cx="7745095" cy="1076325"/>
          </a:xfrm>
          <a:prstGeom prst="rect">
            <a:avLst/>
          </a:prstGeom>
          <a:noFill/>
        </p:spPr>
        <p:txBody>
          <a:bodyPr wrap="square" rtlCol="0">
            <a:spAutoFit/>
          </a:bodyPr>
          <a:p>
            <a:r>
              <a:rPr lang="de-DE" altLang="en-US" sz="3200"/>
              <a:t>Thank you for your attention! </a:t>
            </a:r>
            <a:endParaRPr lang="de-DE" altLang="en-US" sz="3200"/>
          </a:p>
          <a:p>
            <a:r>
              <a:rPr lang="de-DE" altLang="en-US" sz="3200"/>
              <a:t>Any questions?</a:t>
            </a:r>
            <a:endParaRPr lang="de-DE" altLang="en-US" sz="3200"/>
          </a:p>
        </p:txBody>
      </p:sp>
      <p:cxnSp>
        <p:nvCxnSpPr>
          <p:cNvPr id="8" name="Gerader Verbinder 7"/>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713105" y="499745"/>
            <a:ext cx="10515600" cy="1325563"/>
          </a:xfrm>
        </p:spPr>
        <p:txBody>
          <a:bodyPr>
            <a:normAutofit/>
          </a:bodyPr>
          <a:p>
            <a:r>
              <a:rPr lang="de-DE" altLang="en-US" b="1">
                <a:effectLst>
                  <a:outerShdw blurRad="38100" dist="38100" dir="2700000" algn="tl">
                    <a:srgbClr val="000000">
                      <a:alpha val="43137"/>
                    </a:srgbClr>
                  </a:outerShdw>
                </a:effectLst>
              </a:rPr>
              <a:t>Agenda</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p>
            <a:r>
              <a:rPr lang="de-DE" altLang="en-US"/>
              <a:t>What is SFML?</a:t>
            </a:r>
            <a:endParaRPr lang="de-DE" altLang="en-US"/>
          </a:p>
          <a:p>
            <a:r>
              <a:rPr lang="de-DE" altLang="en-US"/>
              <a:t>What can you do?</a:t>
            </a:r>
            <a:endParaRPr lang="de-DE" altLang="en-US"/>
          </a:p>
          <a:p>
            <a:r>
              <a:rPr lang="de-DE" altLang="en-US"/>
              <a:t>Functionallity</a:t>
            </a:r>
            <a:endParaRPr lang="de-DE" altLang="en-US"/>
          </a:p>
          <a:p>
            <a:r>
              <a:rPr lang="de-DE" altLang="en-US"/>
              <a:t>Additional Libraries</a:t>
            </a:r>
            <a:endParaRPr lang="de-DE" altLang="en-US"/>
          </a:p>
          <a:p>
            <a:r>
              <a:rPr lang="de-DE" altLang="en-US"/>
              <a:t>Projects</a:t>
            </a:r>
            <a:endParaRPr lang="de-DE" altLang="en-US"/>
          </a:p>
          <a:p>
            <a:r>
              <a:rPr lang="de-DE" altLang="en-US"/>
              <a:t>„Installation“ &amp; Exercise</a:t>
            </a:r>
            <a:endParaRPr lang="de-DE" altLang="en-US"/>
          </a:p>
        </p:txBody>
      </p:sp>
      <p:sp>
        <p:nvSpPr>
          <p:cNvPr id="7" name="Datumsplatzhalter 6"/>
          <p:cNvSpPr>
            <a:spLocks noGrp="1"/>
          </p:cNvSpPr>
          <p:nvPr>
            <p:ph type="dt" sz="half" idx="10"/>
          </p:nvPr>
        </p:nvSpPr>
        <p:spPr/>
        <p:txBody>
          <a:bodyPr/>
          <a:p>
            <a:pPr lvl="0"/>
            <a:r>
              <a:rPr>
                <a:sym typeface="+mn-ea"/>
              </a:rPr>
              <a:t>20</a:t>
            </a:r>
            <a:r>
              <a:rPr>
                <a:sym typeface="+mn-ea"/>
              </a:rPr>
              <a:t>.5.2020</a:t>
            </a:r>
            <a:endParaRPr>
              <a:sym typeface="+mn-ea"/>
            </a:endParaRPr>
          </a:p>
        </p:txBody>
      </p:sp>
      <p:sp>
        <p:nvSpPr>
          <p:cNvPr id="8" name="Foliennummernplatzhalter 7"/>
          <p:cNvSpPr>
            <a:spLocks noGrp="1"/>
          </p:cNvSpPr>
          <p:nvPr>
            <p:ph type="sldNum" sz="quarter" idx="12"/>
          </p:nvPr>
        </p:nvSpPr>
        <p:spPr/>
        <p:txBody>
          <a:bodyPr/>
          <a:p>
            <a:fld id="{9B618960-8005-486C-9A75-10CB2AAC16F9}" type="slidenum">
              <a:rPr lang="en-US" smtClean="0"/>
            </a:fld>
            <a:endParaRPr lang="en-US"/>
          </a:p>
        </p:txBody>
      </p:sp>
      <p:sp>
        <p:nvSpPr>
          <p:cNvPr id="9" name="Fußzeilenplatzhalter 8"/>
          <p:cNvSpPr>
            <a:spLocks noGrp="1"/>
          </p:cNvSpPr>
          <p:nvPr>
            <p:ph type="ftr" sz="quarter" idx="11"/>
          </p:nvPr>
        </p:nvSpPr>
        <p:spPr/>
        <p:txBody>
          <a:bodyPr/>
          <a:p>
            <a:r>
              <a:rPr lang="en-US"/>
              <a:t>Ma</a:t>
            </a:r>
            <a:r>
              <a:rPr lang="de-DE" altLang="en-US"/>
              <a:t>xim Leis</a:t>
            </a:r>
            <a:endParaRPr lang="de-DE"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What is SFML?</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a:xfrm>
            <a:off x="769620" y="1611630"/>
            <a:ext cx="10515600" cy="4351338"/>
          </a:xfrm>
        </p:spPr>
        <p:txBody>
          <a:bodyPr/>
          <a:p>
            <a:r>
              <a:rPr lang="de-DE" altLang="en-US"/>
              <a:t>Multimedia open Source library (zlib/png license)</a:t>
            </a:r>
            <a:endParaRPr lang="de-DE" altLang="en-US"/>
          </a:p>
          <a:p>
            <a:r>
              <a:rPr lang="de-DE" altLang="en-US"/>
              <a:t>cross-plattform</a:t>
            </a:r>
            <a:endParaRPr lang="de-DE" altLang="en-US"/>
          </a:p>
          <a:p>
            <a:r>
              <a:rPr lang="de-DE" altLang="en-US"/>
              <a:t>module-based</a:t>
            </a:r>
            <a:endParaRPr lang="de-DE" altLang="en-US"/>
          </a:p>
          <a:p>
            <a:r>
              <a:rPr lang="de-DE" altLang="en-US"/>
              <a:t>providing a simple API</a:t>
            </a:r>
            <a:endParaRPr lang="de-DE" altLang="en-US"/>
          </a:p>
          <a:p>
            <a:r>
              <a:rPr lang="de-DE" altLang="en-US"/>
              <a:t>current stable 2.5.1</a:t>
            </a:r>
            <a:endParaRPr lang="de-DE" altLang="en-US"/>
          </a:p>
          <a:p>
            <a:r>
              <a:rPr lang="de-DE" altLang="en-US"/>
              <a:t>Experimental also for Android &amp; iOS since 2.2</a:t>
            </a:r>
            <a:endParaRPr lang="de-DE" altLang="en-US"/>
          </a:p>
          <a:p>
            <a:r>
              <a:rPr lang="de-DE" altLang="en-US"/>
              <a:t>written in C++ with C++ interface</a:t>
            </a:r>
            <a:endParaRPr lang="de-DE" altLang="en-US"/>
          </a:p>
          <a:p>
            <a:pPr lvl="1"/>
            <a:r>
              <a:rPr lang="de-DE" altLang="en-US"/>
              <a:t>has bindings to C, Crystal, Euphoria, Go, Java, Julia, .NET, NIM, OCaml, Python, Ruby &amp; Rust </a:t>
            </a:r>
            <a:r>
              <a:rPr lang="de-DE" altLang="en-US" sz="1400"/>
              <a:t>[https://en.wikipedia.org/wiki/Simple_and_Fast_Multimedia_Library]</a:t>
            </a:r>
            <a:endParaRPr lang="de-DE" altLang="en-US" sz="1400"/>
          </a:p>
          <a:p>
            <a:pPr marL="457200" lvl="1" indent="0">
              <a:buNone/>
            </a:pPr>
            <a:endParaRPr lang="de-DE" altLang="en-US" sz="1400"/>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What can you do?</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a:xfrm>
            <a:off x="758190" y="2110105"/>
            <a:ext cx="10515600" cy="4351338"/>
          </a:xfrm>
        </p:spPr>
        <p:txBody>
          <a:bodyPr/>
          <a:p>
            <a:r>
              <a:rPr lang="de-DE" altLang="en-US"/>
              <a:t>Developing 2D games (Combine it with SDL you can make 3D games)</a:t>
            </a:r>
            <a:endParaRPr lang="de-DE" altLang="en-US"/>
          </a:p>
          <a:p>
            <a:r>
              <a:rPr lang="de-DE" altLang="en-US"/>
              <a:t>Find a lot of SFML in Ludum Dare or other game jams</a:t>
            </a:r>
            <a:endParaRPr lang="de-DE" altLang="en-US"/>
          </a:p>
          <a:p>
            <a:r>
              <a:rPr lang="de-DE" altLang="en-US"/>
              <a:t>Developing powerful game engines</a:t>
            </a:r>
            <a:endParaRPr lang="de-DE" altLang="en-US"/>
          </a:p>
          <a:p>
            <a:r>
              <a:rPr lang="de-DE" altLang="en-US"/>
              <a:t>Learn algorithms by visualizing them</a:t>
            </a:r>
            <a:endParaRPr lang="de-DE" altLang="en-US"/>
          </a:p>
          <a:p>
            <a:r>
              <a:rPr lang="de-DE" altLang="en-US"/>
              <a:t>Get to know basics of C++</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Functionality</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a:xfrm>
            <a:off x="838200" y="1825625"/>
            <a:ext cx="10879455" cy="4351655"/>
          </a:xfrm>
        </p:spPr>
        <p:txBody>
          <a:bodyPr/>
          <a:p>
            <a:r>
              <a:rPr lang="de-DE" altLang="en-US"/>
              <a:t>Module based, see doc: </a:t>
            </a:r>
            <a:r>
              <a:rPr lang="de-DE" altLang="en-US" sz="2000"/>
              <a:t>https://www.sfml-dev.org/documentation/2.5.1/modules.php</a:t>
            </a:r>
            <a:endParaRPr lang="de-DE" altLang="en-US" sz="2000"/>
          </a:p>
          <a:p>
            <a:pPr marL="0" indent="0">
              <a:buNone/>
            </a:pPr>
            <a:endParaRPr lang="de-DE" altLang="en-US" sz="2000"/>
          </a:p>
          <a:p>
            <a:pPr marL="0" indent="0">
              <a:buNone/>
            </a:pPr>
            <a:r>
              <a:rPr lang="de-DE" altLang="en-US" b="1">
                <a:effectLst>
                  <a:outerShdw blurRad="38100" dist="38100" dir="2700000" algn="tl">
                    <a:srgbClr val="000000">
                      <a:alpha val="43137"/>
                    </a:srgbClr>
                  </a:outerShdw>
                </a:effectLst>
              </a:rPr>
              <a:t>[#include „SFML/System.hpp“]</a:t>
            </a:r>
            <a:endParaRPr lang="de-DE" altLang="en-US" b="1">
              <a:effectLst>
                <a:outerShdw blurRad="38100" dist="38100" dir="2700000" algn="tl">
                  <a:srgbClr val="000000">
                    <a:alpha val="43137"/>
                  </a:srgbClr>
                </a:outerShdw>
              </a:effectLst>
            </a:endParaRPr>
          </a:p>
          <a:p>
            <a:r>
              <a:rPr lang="de-DE" altLang="en-US" sz="2400">
                <a:effectLst/>
              </a:rPr>
              <a:t>Core of the API</a:t>
            </a:r>
            <a:endParaRPr lang="de-DE" altLang="en-US" sz="2400">
              <a:effectLst/>
            </a:endParaRPr>
          </a:p>
          <a:p>
            <a:r>
              <a:rPr lang="de-DE" altLang="en-US" sz="2400">
                <a:effectLst/>
              </a:rPr>
              <a:t>Threading, timer [getting deltaTime]</a:t>
            </a:r>
            <a:endParaRPr lang="de-DE" altLang="en-US" sz="2400">
              <a:effectLst/>
            </a:endParaRPr>
          </a:p>
          <a:p>
            <a:r>
              <a:rPr lang="de-DE" altLang="en-US" sz="2400">
                <a:effectLst/>
              </a:rPr>
              <a:t>sf::Vector2&lt;T&gt; </a:t>
            </a:r>
            <a:endParaRPr lang="de-DE" altLang="en-US" b="1">
              <a:effectLst>
                <a:outerShdw blurRad="38100" dist="38100" dir="2700000" algn="tl">
                  <a:srgbClr val="000000">
                    <a:alpha val="43137"/>
                  </a:srgbClr>
                </a:outerShdw>
              </a:effectLst>
            </a:endParaRPr>
          </a:p>
          <a:p>
            <a:pPr marL="0" indent="0">
              <a:buNone/>
            </a:pPr>
            <a:endParaRPr lang="de-DE" altLang="en-US" sz="2400" b="1">
              <a:effectLst>
                <a:outerShdw blurRad="38100" dist="38100" dir="2700000" algn="tl">
                  <a:srgbClr val="000000">
                    <a:alpha val="43137"/>
                  </a:srgbClr>
                </a:outerShdw>
              </a:effectLst>
            </a:endParaRPr>
          </a:p>
          <a:p>
            <a:pPr marL="0" indent="0">
              <a:buNone/>
            </a:pPr>
            <a:endParaRPr lang="de-DE" altLang="en-US" sz="2400" b="1">
              <a:effectLst>
                <a:outerShdw blurRad="38100" dist="38100" dir="2700000" algn="tl">
                  <a:srgbClr val="000000">
                    <a:alpha val="43137"/>
                  </a:srgbClr>
                </a:outerShdw>
              </a:effectLst>
            </a:endParaRPr>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Functionality</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a:xfrm>
            <a:off x="838200" y="1906270"/>
            <a:ext cx="10515600" cy="4351338"/>
          </a:xfrm>
        </p:spPr>
        <p:txBody>
          <a:bodyPr/>
          <a:p>
            <a:pPr marL="0" indent="0">
              <a:buNone/>
            </a:pPr>
            <a:r>
              <a:rPr lang="de-DE" altLang="en-US" b="1">
                <a:effectLst>
                  <a:outerShdw blurRad="38100" dist="38100" dir="2700000" algn="tl">
                    <a:srgbClr val="000000">
                      <a:alpha val="43137"/>
                    </a:srgbClr>
                  </a:outerShdw>
                </a:effectLst>
              </a:rPr>
              <a:t>[#include „SFML/Window.hpp“]</a:t>
            </a:r>
            <a:endParaRPr lang="de-DE" altLang="en-US" b="1">
              <a:effectLst>
                <a:outerShdw blurRad="38100" dist="38100" dir="2700000" algn="tl">
                  <a:srgbClr val="000000">
                    <a:alpha val="43137"/>
                  </a:srgbClr>
                </a:outerShdw>
              </a:effectLst>
            </a:endParaRPr>
          </a:p>
          <a:p>
            <a:r>
              <a:rPr lang="de-DE" altLang="en-US" sz="2400">
                <a:effectLst/>
              </a:rPr>
              <a:t>Window Drawing</a:t>
            </a:r>
            <a:endParaRPr lang="de-DE" altLang="en-US" sz="2400">
              <a:effectLst/>
            </a:endParaRPr>
          </a:p>
          <a:p>
            <a:r>
              <a:rPr lang="de-DE" altLang="en-US" sz="2400">
                <a:effectLst/>
              </a:rPr>
              <a:t>Getting Input, also support for joysticks &amp; including OpenGL Context</a:t>
            </a:r>
            <a:endParaRPr lang="de-DE" altLang="en-US" sz="2400">
              <a:effectLst/>
            </a:endParaRPr>
          </a:p>
          <a:p>
            <a:pPr marL="0" indent="0">
              <a:buNone/>
            </a:pPr>
            <a:endParaRPr lang="de-DE" altLang="en-US" sz="2400">
              <a:effectLst/>
            </a:endParaRPr>
          </a:p>
          <a:p>
            <a:pPr marL="0" indent="0">
              <a:buNone/>
            </a:pPr>
            <a:r>
              <a:rPr lang="de-DE" altLang="en-US" b="1">
                <a:effectLst>
                  <a:outerShdw blurRad="38100" dist="38100" dir="2700000" algn="tl">
                    <a:srgbClr val="000000">
                      <a:alpha val="43137"/>
                    </a:srgbClr>
                  </a:outerShdw>
                </a:effectLst>
              </a:rPr>
              <a:t>[#include „SFML/Graphics.hpp“]</a:t>
            </a:r>
            <a:endParaRPr lang="de-DE" altLang="en-US" b="1">
              <a:effectLst>
                <a:outerShdw blurRad="38100" dist="38100" dir="2700000" algn="tl">
                  <a:srgbClr val="000000">
                    <a:alpha val="43137"/>
                  </a:srgbClr>
                </a:outerShdw>
              </a:effectLst>
            </a:endParaRPr>
          </a:p>
          <a:p>
            <a:r>
              <a:rPr lang="de-DE" altLang="en-US" sz="2400">
                <a:effectLst/>
              </a:rPr>
              <a:t>2D Hardware Acceleration</a:t>
            </a:r>
            <a:endParaRPr lang="de-DE" altLang="en-US" sz="2400">
              <a:effectLst/>
            </a:endParaRPr>
          </a:p>
          <a:p>
            <a:pPr lvl="1"/>
            <a:r>
              <a:rPr lang="de-DE" altLang="en-US" sz="2055">
                <a:effectLst/>
              </a:rPr>
              <a:t>Sprites, Polygons &amp; Text Rendering</a:t>
            </a:r>
            <a:endParaRPr lang="de-DE" altLang="en-US" sz="2055">
              <a:effectLst/>
            </a:endParaRPr>
          </a:p>
          <a:p>
            <a:pPr marL="0" indent="0">
              <a:buNone/>
            </a:pPr>
            <a:endParaRPr lang="de-DE" altLang="en-US" sz="2400">
              <a:effectLst/>
            </a:endParaRPr>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Functionality</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p>
            <a:pPr marL="0" indent="0">
              <a:buNone/>
            </a:pPr>
            <a:r>
              <a:rPr lang="de-DE" altLang="en-US" b="1">
                <a:effectLst>
                  <a:outerShdw blurRad="38100" dist="38100" dir="2700000" algn="tl">
                    <a:srgbClr val="000000">
                      <a:alpha val="43137"/>
                    </a:srgbClr>
                  </a:outerShdw>
                </a:effectLst>
              </a:rPr>
              <a:t>[#include „SFML/Audio.hpp“]</a:t>
            </a:r>
            <a:endParaRPr lang="de-DE" altLang="en-US"/>
          </a:p>
          <a:p>
            <a:r>
              <a:rPr lang="de-DE" altLang="en-US" sz="2400"/>
              <a:t>Hardware accelerated audio playback and recording</a:t>
            </a:r>
            <a:endParaRPr lang="de-DE" altLang="en-US" sz="2400"/>
          </a:p>
          <a:p>
            <a:endParaRPr lang="de-DE" altLang="en-US" sz="2400"/>
          </a:p>
          <a:p>
            <a:pPr marL="0" indent="0">
              <a:buNone/>
            </a:pPr>
            <a:r>
              <a:rPr lang="de-DE" altLang="en-US" b="1">
                <a:effectLst>
                  <a:outerShdw blurRad="38100" dist="38100" dir="2700000" algn="tl">
                    <a:srgbClr val="000000">
                      <a:alpha val="43137"/>
                    </a:srgbClr>
                  </a:outerShdw>
                </a:effectLst>
              </a:rPr>
              <a:t>[#include „SFML/Network.hpp“]</a:t>
            </a:r>
            <a:endParaRPr lang="de-DE" altLang="en-US" sz="2400"/>
          </a:p>
          <a:p>
            <a:r>
              <a:rPr lang="de-DE" altLang="en-US" sz="2400"/>
              <a:t>TCP &amp; UDP Sockets, HTTP &amp; FTP Classes</a:t>
            </a:r>
            <a:endParaRPr lang="de-DE" altLang="en-US" sz="2400"/>
          </a:p>
          <a:p>
            <a:endParaRPr lang="de-DE" altLang="en-US" sz="2400"/>
          </a:p>
          <a:p>
            <a:endParaRPr lang="de-DE" altLang="en-US" sz="2400"/>
          </a:p>
          <a:p>
            <a:pPr marL="0" indent="0">
              <a:buNone/>
            </a:pPr>
            <a:r>
              <a:rPr lang="de-DE" altLang="en-US" sz="2400"/>
              <a:t>You will find yourselves in using just the Graphics.hpp since it's the main module of SFML. When you just want to use OpenGL only include Window.hpp.</a:t>
            </a:r>
            <a:endParaRPr lang="de-DE" altLang="en-US" sz="2400"/>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514350"/>
            <a:ext cx="10515600" cy="1325563"/>
          </a:xfrm>
        </p:spPr>
        <p:txBody>
          <a:bodyPr>
            <a:normAutofit fontScale="90000"/>
          </a:bodyPr>
          <a:p>
            <a:r>
              <a:rPr lang="de-DE" altLang="en-US" b="1">
                <a:effectLst>
                  <a:outerShdw blurRad="38100" dist="38100" dir="2700000" algn="tl">
                    <a:srgbClr val="000000">
                      <a:alpha val="43137"/>
                    </a:srgbClr>
                  </a:outerShdw>
                </a:effectLst>
              </a:rPr>
              <a:t>Additional Libraries	</a:t>
            </a:r>
            <a:r>
              <a:rPr lang="de-DE" altLang="en-US" sz="1600">
                <a:sym typeface="+mn-ea"/>
              </a:rPr>
              <a:t>[https://github.com/SFML/SFML/wiki/Community-FAQ#libraries]</a:t>
            </a:r>
            <a:r>
              <a:rPr lang="de-DE" altLang="en-US"/>
              <a:t>		</a:t>
            </a:r>
            <a:endParaRPr lang="de-DE" altLang="en-US" sz="1600"/>
          </a:p>
        </p:txBody>
      </p:sp>
      <p:sp>
        <p:nvSpPr>
          <p:cNvPr id="3" name="Inhaltsplatzhalter 2"/>
          <p:cNvSpPr>
            <a:spLocks noGrp="1"/>
          </p:cNvSpPr>
          <p:nvPr>
            <p:ph idx="1"/>
          </p:nvPr>
        </p:nvSpPr>
        <p:spPr>
          <a:xfrm>
            <a:off x="838200" y="1691005"/>
            <a:ext cx="10515600" cy="4351338"/>
          </a:xfrm>
        </p:spPr>
        <p:txBody>
          <a:bodyPr>
            <a:normAutofit lnSpcReduction="20000"/>
          </a:bodyPr>
          <a:p>
            <a:r>
              <a:rPr lang="de-DE" altLang="en-US"/>
              <a:t>Dear ImGui [https://github.com/eliasdaler/imgui-sfml]</a:t>
            </a:r>
            <a:endParaRPr lang="de-DE" altLang="en-US"/>
          </a:p>
          <a:p>
            <a:pPr lvl="1"/>
            <a:r>
              <a:rPr lang="de-DE" altLang="en-US"/>
              <a:t>lightweighted GUI Library for Games</a:t>
            </a:r>
            <a:endParaRPr lang="de-DE" altLang="en-US"/>
          </a:p>
          <a:p>
            <a:pPr lvl="1"/>
            <a:endParaRPr lang="de-DE" altLang="en-US"/>
          </a:p>
          <a:p>
            <a:pPr lvl="0"/>
            <a:r>
              <a:rPr lang="de-DE" altLang="en-US" sz="2800"/>
              <a:t>Animated Sprite [https://github.com/SFML/SFML/wiki/Source:-AnimatedSprite]</a:t>
            </a:r>
            <a:endParaRPr lang="de-DE" altLang="en-US" sz="2800"/>
          </a:p>
          <a:p>
            <a:pPr lvl="1"/>
            <a:r>
              <a:rPr lang="de-DE" altLang="en-US" sz="2400"/>
              <a:t>SF::Sprite Animation</a:t>
            </a:r>
            <a:endParaRPr lang="de-DE" altLang="en-US" sz="2400"/>
          </a:p>
          <a:p>
            <a:pPr marL="457200" lvl="1" indent="0">
              <a:buNone/>
            </a:pPr>
            <a:endParaRPr lang="de-DE" altLang="en-US" sz="2400"/>
          </a:p>
          <a:p>
            <a:pPr lvl="0"/>
            <a:r>
              <a:rPr lang="de-DE" altLang="en-US"/>
              <a:t>Thor [https://github.com/Bromeon/Thor]</a:t>
            </a:r>
            <a:endParaRPr lang="de-DE" altLang="en-US"/>
          </a:p>
          <a:p>
            <a:pPr lvl="1"/>
            <a:r>
              <a:rPr lang="de-DE" altLang="en-US"/>
              <a:t>SFML Extension adding high level features</a:t>
            </a:r>
            <a:endParaRPr lang="de-DE" altLang="en-US"/>
          </a:p>
          <a:p>
            <a:pPr lvl="1"/>
            <a:endParaRPr lang="de-DE" altLang="en-US"/>
          </a:p>
          <a:p>
            <a:pPr lvl="0"/>
            <a:r>
              <a:rPr lang="de-DE" altLang="en-US"/>
              <a:t>FFMPEG, Qt, etc</a:t>
            </a:r>
            <a:endParaRPr lang="de-DE" altLang="en-US"/>
          </a:p>
          <a:p>
            <a:pPr lvl="1"/>
            <a:r>
              <a:rPr lang="de-DE" altLang="en-US"/>
              <a:t>Add any C++ compatible libary you like to SFML</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b="1">
                <a:effectLst>
                  <a:outerShdw blurRad="38100" dist="38100" dir="2700000" algn="tl">
                    <a:srgbClr val="000000">
                      <a:alpha val="43137"/>
                    </a:srgbClr>
                  </a:outerShdw>
                </a:effectLst>
              </a:rPr>
              <a:t>Projects</a:t>
            </a:r>
            <a:endParaRPr lang="de-DE" altLang="en-US" b="1">
              <a:effectLst>
                <a:outerShdw blurRad="38100" dist="38100" dir="2700000" algn="tl">
                  <a:srgbClr val="000000">
                    <a:alpha val="43137"/>
                  </a:srgbClr>
                </a:outerShdw>
              </a:effectLst>
            </a:endParaRPr>
          </a:p>
        </p:txBody>
      </p:sp>
      <p:sp>
        <p:nvSpPr>
          <p:cNvPr id="3" name="Inhaltsplatzhalter 2"/>
          <p:cNvSpPr>
            <a:spLocks noGrp="1"/>
          </p:cNvSpPr>
          <p:nvPr>
            <p:ph idx="1"/>
          </p:nvPr>
        </p:nvSpPr>
        <p:spPr/>
        <p:txBody>
          <a:bodyPr>
            <a:normAutofit lnSpcReduction="20000"/>
          </a:bodyPr>
          <a:p>
            <a:r>
              <a:rPr lang="de-DE" altLang="en-US"/>
              <a:t>Some professional Steam games</a:t>
            </a:r>
            <a:endParaRPr lang="de-DE" altLang="en-US"/>
          </a:p>
          <a:p>
            <a:pPr lvl="1"/>
            <a:r>
              <a:rPr lang="de-DE" altLang="en-US"/>
              <a:t>https://store.steampowered.com/app/542310/Escape_the_Game/</a:t>
            </a:r>
            <a:endParaRPr lang="de-DE" altLang="en-US"/>
          </a:p>
          <a:p>
            <a:pPr lvl="1"/>
            <a:r>
              <a:rPr lang="de-DE" altLang="en-US"/>
              <a:t>https://store.steampowered.com/app/665030/Zerans_Folly/</a:t>
            </a:r>
            <a:endParaRPr lang="de-DE" altLang="en-US"/>
          </a:p>
          <a:p>
            <a:pPr lvl="1"/>
            <a:r>
              <a:rPr lang="de-DE" altLang="en-US"/>
              <a:t>https://store.steampowered.com/app/1143430/Shadow_Gangs/</a:t>
            </a:r>
            <a:endParaRPr lang="de-DE" altLang="en-US"/>
          </a:p>
          <a:p>
            <a:pPr marL="457200" lvl="1" indent="0">
              <a:buNone/>
            </a:pPr>
            <a:endParaRPr lang="de-DE" altLang="en-US"/>
          </a:p>
          <a:p>
            <a:pPr lvl="0"/>
            <a:r>
              <a:rPr lang="de-DE" altLang="en-US"/>
              <a:t>Game Engines</a:t>
            </a:r>
            <a:endParaRPr lang="de-DE" altLang="en-US"/>
          </a:p>
          <a:p>
            <a:pPr lvl="1"/>
            <a:r>
              <a:rPr lang="de-DE" altLang="en-US"/>
              <a:t>is::Engine</a:t>
            </a:r>
            <a:endParaRPr lang="de-DE" altLang="en-US"/>
          </a:p>
          <a:p>
            <a:pPr lvl="1"/>
            <a:r>
              <a:rPr lang="de-DE" altLang="en-US"/>
              <a:t>GDevelop</a:t>
            </a:r>
            <a:endParaRPr lang="de-DE" altLang="en-US"/>
          </a:p>
          <a:p>
            <a:pPr lvl="1"/>
            <a:r>
              <a:rPr lang="de-DE" altLang="en-US"/>
              <a:t>Aquilla</a:t>
            </a:r>
            <a:endParaRPr lang="de-DE" altLang="en-US"/>
          </a:p>
          <a:p>
            <a:pPr lvl="0"/>
            <a:endParaRPr lang="de-DE" altLang="en-US"/>
          </a:p>
          <a:p>
            <a:pPr lvl="0"/>
            <a:r>
              <a:rPr lang="de-DE" altLang="en-US"/>
              <a:t>Find more cool projects &amp; inspiration on their Discord</a:t>
            </a:r>
            <a:endParaRPr lang="de-DE" altLang="en-US"/>
          </a:p>
        </p:txBody>
      </p:sp>
      <p:sp>
        <p:nvSpPr>
          <p:cNvPr id="4" name="Fußzeilenplatzhalter 3"/>
          <p:cNvSpPr>
            <a:spLocks noGrp="1"/>
          </p:cNvSpPr>
          <p:nvPr>
            <p:ph type="ftr" sz="quarter" idx="11"/>
          </p:nvPr>
        </p:nvSpPr>
        <p:spPr/>
        <p:txBody>
          <a:bodyPr/>
          <a:p>
            <a:r>
              <a:rPr lang="en-US"/>
              <a:t>Ma</a:t>
            </a:r>
            <a:r>
              <a:rPr lang="de-DE" altLang="en-US"/>
              <a:t>xim Leis</a:t>
            </a:r>
            <a:endParaRPr lang="de-DE" alt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
        <p:nvSpPr>
          <p:cNvPr id="6" name="Datumsplatzhalter 5"/>
          <p:cNvSpPr>
            <a:spLocks noGrp="1"/>
          </p:cNvSpPr>
          <p:nvPr>
            <p:ph type="dt" sz="half" idx="10"/>
          </p:nvPr>
        </p:nvSpPr>
        <p:spPr/>
        <p:txBody>
          <a:bodyPr/>
          <a:p>
            <a:pPr lvl="0"/>
            <a:r>
              <a:rPr>
                <a:sym typeface="+mn-ea"/>
              </a:rPr>
              <a:t>20</a:t>
            </a:r>
            <a:r>
              <a:rPr>
                <a:sym typeface="+mn-ea"/>
              </a:rPr>
              <a:t>.5.2020</a:t>
            </a:r>
            <a:endParaRPr>
              <a:sym typeface="+mn-ea"/>
            </a:endParaRPr>
          </a:p>
        </p:txBody>
      </p:sp>
      <p:cxnSp>
        <p:nvCxnSpPr>
          <p:cNvPr id="7" name="Gerader Verbinder 6"/>
          <p:cNvCxnSpPr/>
          <p:nvPr/>
        </p:nvCxnSpPr>
        <p:spPr>
          <a:xfrm flipV="1">
            <a:off x="2423795" y="1394460"/>
            <a:ext cx="9146540" cy="114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2983</Words>
  <Application>WPS Presentation</Application>
  <PresentationFormat>Widescreen</PresentationFormat>
  <Paragraphs>193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vt:lpstr>
      <vt:lpstr>Microsoft YaHei</vt:lpstr>
      <vt:lpstr/>
      <vt:lpstr>Arial Unicode MS</vt:lpstr>
      <vt:lpstr>Calibri Light</vt:lpstr>
      <vt:lpstr>Segoe Print</vt:lpstr>
      <vt:lpstr>Office Theme</vt:lpstr>
      <vt:lpstr>PowerPoint 演示文稿</vt:lpstr>
      <vt:lpstr>Agenda</vt:lpstr>
      <vt:lpstr>What is SFML?</vt:lpstr>
      <vt:lpstr>What can you do?</vt:lpstr>
      <vt:lpstr>Functionality</vt:lpstr>
      <vt:lpstr>Functionality</vt:lpstr>
      <vt:lpstr>Functionality</vt:lpstr>
      <vt:lpstr>Additional Libraries	[https://github.com/SFML/SFML/wiki/Community-FAQ#libraries]		</vt:lpstr>
      <vt:lpstr>Projects</vt:lpstr>
      <vt:lpstr>Installation</vt:lpstr>
      <vt:lpstr>Exercise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FleeXo</cp:lastModifiedBy>
  <cp:revision>20</cp:revision>
  <dcterms:created xsi:type="dcterms:W3CDTF">2020-05-14T11:24:00Z</dcterms:created>
  <dcterms:modified xsi:type="dcterms:W3CDTF">2020-05-19T19:10:51Z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1031-11.2.0.9363</vt:lpwstr>
  </property>
</Properties>
</file>