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76" r:id="rId7"/>
    <p:sldId id="277" r:id="rId8"/>
    <p:sldId id="262" r:id="rId9"/>
    <p:sldId id="263" r:id="rId10"/>
    <p:sldId id="264" r:id="rId11"/>
    <p:sldId id="278" r:id="rId12"/>
    <p:sldId id="272" r:id="rId13"/>
    <p:sldId id="265" r:id="rId14"/>
    <p:sldId id="268" r:id="rId15"/>
    <p:sldId id="269" r:id="rId16"/>
    <p:sldId id="270" r:id="rId17"/>
    <p:sldId id="266" r:id="rId18"/>
    <p:sldId id="274" r:id="rId19"/>
    <p:sldId id="267" r:id="rId20"/>
    <p:sldId id="271" r:id="rId21"/>
    <p:sldId id="275" r:id="rId2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90FB2-4C70-4251-A9C6-2C9DAAEE108F}" v="808" dt="2024-02-08T15:38:46.910"/>
    <p1510:client id="{CB01D5E5-B002-4B08-8FD4-756AD24CD186}" v="1513" dt="2024-02-07T16:37:1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2336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455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536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9242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5719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561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189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2332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9729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094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31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200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9095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7514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913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303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078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2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Ανάπτυξη παιχνιδιού Διαδικαστικής Αφήγησης με Δυναμικούς Διαλόγους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Τζανάτος</a:t>
            </a:r>
            <a:r>
              <a:rPr lang="el-GR" dirty="0"/>
              <a:t> Μιχαήλ - 1066574</a:t>
            </a:r>
          </a:p>
          <a:p>
            <a:r>
              <a:rPr lang="el-GR" dirty="0"/>
              <a:t>Επιβλέπων καθηγητής: κος Κυριάκος </a:t>
            </a:r>
            <a:r>
              <a:rPr lang="el-GR" dirty="0" err="1"/>
              <a:t>Σγάρμπας</a:t>
            </a: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C555B5-128B-7EB5-E4CE-685169F9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l-GR" dirty="0"/>
              <a:t>Αρχιτεκτονική παιχνιδιού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A4B211-B1AD-E0DE-E0AC-DE74EF8F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BF800F4D-BE52-43A1-106F-2F7CD8407212}"/>
              </a:ext>
            </a:extLst>
          </p:cNvPr>
          <p:cNvSpPr/>
          <p:nvPr/>
        </p:nvSpPr>
        <p:spPr>
          <a:xfrm>
            <a:off x="1753299" y="3514987"/>
            <a:ext cx="2147582" cy="681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main.py</a:t>
            </a: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B5D15676-2136-807E-E7A9-A6F64E442703}"/>
              </a:ext>
            </a:extLst>
          </p:cNvPr>
          <p:cNvSpPr/>
          <p:nvPr/>
        </p:nvSpPr>
        <p:spPr>
          <a:xfrm>
            <a:off x="5033582" y="1656653"/>
            <a:ext cx="2147582" cy="681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game_gui.py</a:t>
            </a:r>
            <a:endParaRPr lang="el-GR" dirty="0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B9D666D1-2C9B-37AB-C9B5-F174BF5A560E}"/>
              </a:ext>
            </a:extLst>
          </p:cNvPr>
          <p:cNvSpPr/>
          <p:nvPr/>
        </p:nvSpPr>
        <p:spPr>
          <a:xfrm>
            <a:off x="9026554" y="3350864"/>
            <a:ext cx="2147582" cy="6816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</a:t>
            </a:r>
            <a:endParaRPr lang="el-GR" dirty="0"/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E4423147-6ECA-FD3A-2880-57D49489D47B}"/>
              </a:ext>
            </a:extLst>
          </p:cNvPr>
          <p:cNvSpPr/>
          <p:nvPr/>
        </p:nvSpPr>
        <p:spPr>
          <a:xfrm>
            <a:off x="9008755" y="4231989"/>
            <a:ext cx="2182750" cy="681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l-GR" dirty="0"/>
              <a:t>characters.py</a:t>
            </a:r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654A255C-0433-885C-28C5-6D024ECC646B}"/>
              </a:ext>
            </a:extLst>
          </p:cNvPr>
          <p:cNvSpPr/>
          <p:nvPr/>
        </p:nvSpPr>
        <p:spPr>
          <a:xfrm>
            <a:off x="5033583" y="3702384"/>
            <a:ext cx="2147582" cy="681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game_rooms.py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D44D4844-90A3-6912-F017-4ED444D54869}"/>
              </a:ext>
            </a:extLst>
          </p:cNvPr>
          <p:cNvSpPr/>
          <p:nvPr/>
        </p:nvSpPr>
        <p:spPr>
          <a:xfrm>
            <a:off x="9026554" y="2240881"/>
            <a:ext cx="2147582" cy="681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command_filter.py</a:t>
            </a:r>
            <a:endParaRPr lang="el-GR" dirty="0"/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25EEBA1D-428D-CE82-DBD8-5C42DEF9AAF1}"/>
              </a:ext>
            </a:extLst>
          </p:cNvPr>
          <p:cNvSpPr/>
          <p:nvPr/>
        </p:nvSpPr>
        <p:spPr>
          <a:xfrm>
            <a:off x="9032718" y="5161828"/>
            <a:ext cx="2192214" cy="715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game_items.py</a:t>
            </a:r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F1CCB166-19E5-568E-65BF-B97A0353AE44}"/>
              </a:ext>
            </a:extLst>
          </p:cNvPr>
          <p:cNvSpPr/>
          <p:nvPr/>
        </p:nvSpPr>
        <p:spPr>
          <a:xfrm>
            <a:off x="9027469" y="1227599"/>
            <a:ext cx="2145322" cy="679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save_game.py</a:t>
            </a:r>
          </a:p>
        </p:txBody>
      </p:sp>
      <p:cxnSp>
        <p:nvCxnSpPr>
          <p:cNvPr id="13" name="Γραμμή σύνδεσης: Γωνιώδης 12">
            <a:extLst>
              <a:ext uri="{FF2B5EF4-FFF2-40B4-BE49-F238E27FC236}">
                <a16:creationId xmlns:a16="http://schemas.microsoft.com/office/drawing/2014/main" id="{AFF1E730-4D34-BE37-85F4-4132957735C4}"/>
              </a:ext>
            </a:extLst>
          </p:cNvPr>
          <p:cNvCxnSpPr/>
          <p:nvPr/>
        </p:nvCxnSpPr>
        <p:spPr>
          <a:xfrm flipV="1">
            <a:off x="7163150" y="1576404"/>
            <a:ext cx="1863619" cy="4808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Γραμμή σύνδεσης: Γωνιώδης 13">
            <a:extLst>
              <a:ext uri="{FF2B5EF4-FFF2-40B4-BE49-F238E27FC236}">
                <a16:creationId xmlns:a16="http://schemas.microsoft.com/office/drawing/2014/main" id="{35DE2102-520A-2606-70A5-D11D098B1760}"/>
              </a:ext>
            </a:extLst>
          </p:cNvPr>
          <p:cNvCxnSpPr/>
          <p:nvPr/>
        </p:nvCxnSpPr>
        <p:spPr>
          <a:xfrm>
            <a:off x="7165348" y="2059424"/>
            <a:ext cx="1863619" cy="6449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Γραμμή σύνδεσης: Γωνιώδης 14">
            <a:extLst>
              <a:ext uri="{FF2B5EF4-FFF2-40B4-BE49-F238E27FC236}">
                <a16:creationId xmlns:a16="http://schemas.microsoft.com/office/drawing/2014/main" id="{5AD254FC-1D2A-E318-67B2-14A41A11AC8F}"/>
              </a:ext>
            </a:extLst>
          </p:cNvPr>
          <p:cNvCxnSpPr/>
          <p:nvPr/>
        </p:nvCxnSpPr>
        <p:spPr>
          <a:xfrm>
            <a:off x="7156173" y="2050249"/>
            <a:ext cx="1863619" cy="16296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Γραμμή σύνδεσης: Γωνιώδης 15">
            <a:extLst>
              <a:ext uri="{FF2B5EF4-FFF2-40B4-BE49-F238E27FC236}">
                <a16:creationId xmlns:a16="http://schemas.microsoft.com/office/drawing/2014/main" id="{CE85DAE1-26B5-BA89-0D7C-4D4D637DD08E}"/>
              </a:ext>
            </a:extLst>
          </p:cNvPr>
          <p:cNvCxnSpPr/>
          <p:nvPr/>
        </p:nvCxnSpPr>
        <p:spPr>
          <a:xfrm flipV="1">
            <a:off x="7214886" y="3779764"/>
            <a:ext cx="1807104" cy="2563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Γραμμή σύνδεσης: Γωνιώδης 17">
            <a:extLst>
              <a:ext uri="{FF2B5EF4-FFF2-40B4-BE49-F238E27FC236}">
                <a16:creationId xmlns:a16="http://schemas.microsoft.com/office/drawing/2014/main" id="{190B3132-316A-A47D-C6A4-1DD44DE451C8}"/>
              </a:ext>
            </a:extLst>
          </p:cNvPr>
          <p:cNvCxnSpPr/>
          <p:nvPr/>
        </p:nvCxnSpPr>
        <p:spPr>
          <a:xfrm>
            <a:off x="7219282" y="4040491"/>
            <a:ext cx="1784008" cy="53646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Γραμμή σύνδεσης: Γωνιώδης 18">
            <a:extLst>
              <a:ext uri="{FF2B5EF4-FFF2-40B4-BE49-F238E27FC236}">
                <a16:creationId xmlns:a16="http://schemas.microsoft.com/office/drawing/2014/main" id="{63336A18-1806-708F-FBA3-5595973BE102}"/>
              </a:ext>
            </a:extLst>
          </p:cNvPr>
          <p:cNvCxnSpPr/>
          <p:nvPr/>
        </p:nvCxnSpPr>
        <p:spPr>
          <a:xfrm>
            <a:off x="7221479" y="4030617"/>
            <a:ext cx="1806755" cy="148848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Γραμμή σύνδεσης: Γωνιώδης 19">
            <a:extLst>
              <a:ext uri="{FF2B5EF4-FFF2-40B4-BE49-F238E27FC236}">
                <a16:creationId xmlns:a16="http://schemas.microsoft.com/office/drawing/2014/main" id="{99D8CEF8-BC5D-F941-EAAE-E6FF21EB6721}"/>
              </a:ext>
            </a:extLst>
          </p:cNvPr>
          <p:cNvCxnSpPr/>
          <p:nvPr/>
        </p:nvCxnSpPr>
        <p:spPr>
          <a:xfrm flipV="1">
            <a:off x="3907099" y="1958531"/>
            <a:ext cx="1125415" cy="189616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Γραμμή σύνδεσης: Γωνιώδης 20">
            <a:extLst>
              <a:ext uri="{FF2B5EF4-FFF2-40B4-BE49-F238E27FC236}">
                <a16:creationId xmlns:a16="http://schemas.microsoft.com/office/drawing/2014/main" id="{2A0F529C-DF67-B1D0-C0FE-A33644BF7520}"/>
              </a:ext>
            </a:extLst>
          </p:cNvPr>
          <p:cNvCxnSpPr/>
          <p:nvPr/>
        </p:nvCxnSpPr>
        <p:spPr>
          <a:xfrm>
            <a:off x="3897923" y="3856893"/>
            <a:ext cx="1136789" cy="17882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D7062FF7-E916-FAFC-C52B-0187FBF641A2}"/>
              </a:ext>
            </a:extLst>
          </p:cNvPr>
          <p:cNvSpPr/>
          <p:nvPr/>
        </p:nvSpPr>
        <p:spPr>
          <a:xfrm>
            <a:off x="5026925" y="6084626"/>
            <a:ext cx="2126776" cy="580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dialogue.py</a:t>
            </a:r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349A76CB-250F-D20B-A8C0-A98DBF0BBFD6}"/>
              </a:ext>
            </a:extLst>
          </p:cNvPr>
          <p:cNvSpPr/>
          <p:nvPr/>
        </p:nvSpPr>
        <p:spPr>
          <a:xfrm>
            <a:off x="9030268" y="6084626"/>
            <a:ext cx="2195014" cy="5800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dialogues</a:t>
            </a:r>
          </a:p>
        </p:txBody>
      </p:sp>
      <p:cxnSp>
        <p:nvCxnSpPr>
          <p:cNvPr id="22" name="Γραμμή σύνδεσης: Γωνιώδης 21">
            <a:extLst>
              <a:ext uri="{FF2B5EF4-FFF2-40B4-BE49-F238E27FC236}">
                <a16:creationId xmlns:a16="http://schemas.microsoft.com/office/drawing/2014/main" id="{A665874F-4CF9-9CC0-4AE0-EF218775CF00}"/>
              </a:ext>
            </a:extLst>
          </p:cNvPr>
          <p:cNvCxnSpPr/>
          <p:nvPr/>
        </p:nvCxnSpPr>
        <p:spPr>
          <a:xfrm>
            <a:off x="3898710" y="3858904"/>
            <a:ext cx="1130489" cy="250663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Γραμμή σύνδεσης: Γωνιώδης 22">
            <a:extLst>
              <a:ext uri="{FF2B5EF4-FFF2-40B4-BE49-F238E27FC236}">
                <a16:creationId xmlns:a16="http://schemas.microsoft.com/office/drawing/2014/main" id="{447726F2-CF6A-9C77-F4C4-3881AD80EED9}"/>
              </a:ext>
            </a:extLst>
          </p:cNvPr>
          <p:cNvCxnSpPr/>
          <p:nvPr/>
        </p:nvCxnSpPr>
        <p:spPr>
          <a:xfrm flipV="1">
            <a:off x="7214690" y="6371941"/>
            <a:ext cx="1812876" cy="682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002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9A236C-C219-23BF-4A95-0C50C7CA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Διαχείριση εντολών χρήστη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87A36A0-3AB1-FFB8-F405-8A68883B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1B9C0BDD-8333-36D4-A07D-2CDF5CFDCA49}"/>
              </a:ext>
            </a:extLst>
          </p:cNvPr>
          <p:cNvSpPr/>
          <p:nvPr/>
        </p:nvSpPr>
        <p:spPr>
          <a:xfrm>
            <a:off x="762000" y="3377820"/>
            <a:ext cx="2121876" cy="937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Input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5E3D35D8-57CD-1AC2-6874-FAFD7EBD214A}"/>
              </a:ext>
            </a:extLst>
          </p:cNvPr>
          <p:cNvSpPr/>
          <p:nvPr/>
        </p:nvSpPr>
        <p:spPr>
          <a:xfrm>
            <a:off x="3129011" y="3375372"/>
            <a:ext cx="2098429" cy="937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κατακερματισμός</a:t>
            </a:r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EA157CFF-BAF7-608E-8EAD-161DC3DF131F}"/>
              </a:ext>
            </a:extLst>
          </p:cNvPr>
          <p:cNvSpPr/>
          <p:nvPr/>
        </p:nvSpPr>
        <p:spPr>
          <a:xfrm>
            <a:off x="5518069" y="3375722"/>
            <a:ext cx="1946030" cy="937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Αφαίρεση των </a:t>
            </a:r>
            <a:r>
              <a:rPr lang="el-GR" dirty="0" err="1"/>
              <a:t>stopwords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60E2E06A-DB00-31F5-DE9C-8D4784CABCB6}"/>
              </a:ext>
            </a:extLst>
          </p:cNvPr>
          <p:cNvSpPr/>
          <p:nvPr/>
        </p:nvSpPr>
        <p:spPr>
          <a:xfrm>
            <a:off x="7752627" y="3375021"/>
            <a:ext cx="1863969" cy="937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POS </a:t>
            </a:r>
            <a:r>
              <a:rPr lang="el-GR" dirty="0" err="1"/>
              <a:t>Tagging</a:t>
            </a:r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CFF16FB2-47E8-1BC4-3645-4F95C8422C8B}"/>
              </a:ext>
            </a:extLst>
          </p:cNvPr>
          <p:cNvSpPr/>
          <p:nvPr/>
        </p:nvSpPr>
        <p:spPr>
          <a:xfrm>
            <a:off x="9940295" y="3376771"/>
            <a:ext cx="1641230" cy="937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Τελευταίο φιλτράρισμα</a:t>
            </a:r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DE1AAB1F-BC70-978D-56ED-F7832B99E132}"/>
              </a:ext>
            </a:extLst>
          </p:cNvPr>
          <p:cNvSpPr/>
          <p:nvPr/>
        </p:nvSpPr>
        <p:spPr>
          <a:xfrm>
            <a:off x="9936970" y="4809786"/>
            <a:ext cx="1641230" cy="832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Αντιστοίχιση εντολών</a:t>
            </a:r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6D61E24B-899D-FFC0-344E-8E70276B9A13}"/>
              </a:ext>
            </a:extLst>
          </p:cNvPr>
          <p:cNvSpPr/>
          <p:nvPr/>
        </p:nvSpPr>
        <p:spPr>
          <a:xfrm>
            <a:off x="2887026" y="3787253"/>
            <a:ext cx="246184" cy="199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Βέλος: Δεξιό 10">
            <a:extLst>
              <a:ext uri="{FF2B5EF4-FFF2-40B4-BE49-F238E27FC236}">
                <a16:creationId xmlns:a16="http://schemas.microsoft.com/office/drawing/2014/main" id="{72C859ED-2881-DE96-9C66-C2CBFEECFF8F}"/>
              </a:ext>
            </a:extLst>
          </p:cNvPr>
          <p:cNvSpPr/>
          <p:nvPr/>
        </p:nvSpPr>
        <p:spPr>
          <a:xfrm>
            <a:off x="5230592" y="3787603"/>
            <a:ext cx="293076" cy="199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Βέλος: Δεξιό 11">
            <a:extLst>
              <a:ext uri="{FF2B5EF4-FFF2-40B4-BE49-F238E27FC236}">
                <a16:creationId xmlns:a16="http://schemas.microsoft.com/office/drawing/2014/main" id="{FE67E3F3-3D8F-A25A-DAAE-2E3F943FB9A3}"/>
              </a:ext>
            </a:extLst>
          </p:cNvPr>
          <p:cNvSpPr/>
          <p:nvPr/>
        </p:nvSpPr>
        <p:spPr>
          <a:xfrm>
            <a:off x="7469699" y="3787602"/>
            <a:ext cx="293076" cy="199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Βέλος: Δεξιό 12">
            <a:extLst>
              <a:ext uri="{FF2B5EF4-FFF2-40B4-BE49-F238E27FC236}">
                <a16:creationId xmlns:a16="http://schemas.microsoft.com/office/drawing/2014/main" id="{B461292C-728B-42F1-7D6F-20E3B5099015}"/>
              </a:ext>
            </a:extLst>
          </p:cNvPr>
          <p:cNvSpPr/>
          <p:nvPr/>
        </p:nvSpPr>
        <p:spPr>
          <a:xfrm>
            <a:off x="9650191" y="3787602"/>
            <a:ext cx="293076" cy="199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Βέλος: Κάτω 13">
            <a:extLst>
              <a:ext uri="{FF2B5EF4-FFF2-40B4-BE49-F238E27FC236}">
                <a16:creationId xmlns:a16="http://schemas.microsoft.com/office/drawing/2014/main" id="{A3545AFE-C37C-B103-A4C0-60EBB1F475AA}"/>
              </a:ext>
            </a:extLst>
          </p:cNvPr>
          <p:cNvSpPr/>
          <p:nvPr/>
        </p:nvSpPr>
        <p:spPr>
          <a:xfrm>
            <a:off x="10632831" y="4367633"/>
            <a:ext cx="246184" cy="445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669157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F28199-63DD-35E2-7FEA-4C4343A7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Entities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B474C76-5D23-05BE-628D-3F5F0754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Room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Item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NonPlayableCharacter</a:t>
            </a:r>
          </a:p>
        </p:txBody>
      </p:sp>
    </p:spTree>
    <p:extLst>
      <p:ext uri="{BB962C8B-B14F-4D97-AF65-F5344CB8AC3E}">
        <p14:creationId xmlns:p14="http://schemas.microsoft.com/office/powerpoint/2010/main" val="22945837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D8D466-BC01-2AA1-5BCE-1653D0B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Διαδικαστική παραγωγή στο παιχνίδι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3EE564-6458-4AE8-B56D-D6CB56B0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Χάρτης</a:t>
            </a:r>
          </a:p>
          <a:p>
            <a:pPr>
              <a:buClr>
                <a:srgbClr val="1287C3"/>
              </a:buClr>
            </a:pPr>
            <a:r>
              <a:rPr lang="el-GR" dirty="0"/>
              <a:t>Αντικείμενα</a:t>
            </a:r>
          </a:p>
          <a:p>
            <a:pPr>
              <a:buClr>
                <a:srgbClr val="1287C3"/>
              </a:buClr>
            </a:pPr>
            <a:r>
              <a:rPr lang="el-GR" dirty="0"/>
              <a:t>Χαρακτήρες</a:t>
            </a:r>
          </a:p>
          <a:p>
            <a:pPr>
              <a:buClr>
                <a:srgbClr val="1287C3"/>
              </a:buClr>
            </a:pPr>
            <a:r>
              <a:rPr lang="el-GR" dirty="0"/>
              <a:t>Αποστολές</a:t>
            </a:r>
          </a:p>
          <a:p>
            <a:pPr>
              <a:buClr>
                <a:srgbClr val="1287C3"/>
              </a:buClr>
            </a:pPr>
            <a:r>
              <a:rPr lang="el-GR" dirty="0"/>
              <a:t>Περιγραφές</a:t>
            </a:r>
          </a:p>
        </p:txBody>
      </p:sp>
    </p:spTree>
    <p:extLst>
      <p:ext uri="{BB962C8B-B14F-4D97-AF65-F5344CB8AC3E}">
        <p14:creationId xmlns:p14="http://schemas.microsoft.com/office/powerpoint/2010/main" val="232971488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3" descr="Εικόνα που περιέχει πολυχρωμία, στιγμιότυπο οθόνης, Μπλε Majorelle, τετράγω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3A7DBD7-A9F8-765F-EB25-54A41CD94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3" r="16431" b="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38" name="Group 2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DA9320D4-02CE-4B79-72D0-151EEE9A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l-GR" dirty="0"/>
              <a:t>Παραγωγή του χάρτη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086CA8-5CF1-7AEF-8DB8-8AF42B40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l-GR" sz="2000"/>
              <a:t>Πίνακας 50x50 που παράγεται από κυτταρικό αυτόματο</a:t>
            </a:r>
          </a:p>
          <a:p>
            <a:pPr>
              <a:buClr>
                <a:srgbClr val="1287C3"/>
              </a:buClr>
            </a:pPr>
            <a:r>
              <a:rPr lang="el-GR" sz="2000"/>
              <a:t>Διαδικαστική παραγωγή των περιγραφών</a:t>
            </a:r>
          </a:p>
          <a:p>
            <a:pPr>
              <a:buClr>
                <a:srgbClr val="1287C3"/>
              </a:buClr>
            </a:pPr>
            <a:r>
              <a:rPr lang="el-GR" sz="2000"/>
              <a:t>Μετατροπή σε αντικείμενα της κλάσης Room</a:t>
            </a:r>
          </a:p>
          <a:p>
            <a:pPr>
              <a:buClr>
                <a:srgbClr val="1287C3"/>
              </a:buClr>
            </a:pPr>
            <a:r>
              <a:rPr lang="el-GR" sz="2000"/>
              <a:t>Προσθήκη αντικειμένων και χαρακτήρων</a:t>
            </a:r>
          </a:p>
        </p:txBody>
      </p:sp>
    </p:spTree>
    <p:extLst>
      <p:ext uri="{BB962C8B-B14F-4D97-AF65-F5344CB8AC3E}">
        <p14:creationId xmlns:p14="http://schemas.microsoft.com/office/powerpoint/2010/main" val="39615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AE4D27-3DF5-4B70-18FE-904EDFB8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Παραγωγή χαρακτήρων (</a:t>
            </a:r>
            <a:r>
              <a:rPr lang="el-GR" dirty="0" err="1"/>
              <a:t>NPCs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823369-CB33-0E62-9D43-36272634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Επιλογή φυλής, φύλου και επαγγέλματος</a:t>
            </a:r>
          </a:p>
          <a:p>
            <a:pPr>
              <a:buClr>
                <a:srgbClr val="1287C3"/>
              </a:buClr>
            </a:pPr>
            <a:r>
              <a:rPr lang="el-GR" dirty="0"/>
              <a:t>Παραγωγή ονόματος</a:t>
            </a:r>
          </a:p>
          <a:p>
            <a:pPr>
              <a:buClr>
                <a:srgbClr val="1287C3"/>
              </a:buClr>
            </a:pPr>
            <a:r>
              <a:rPr lang="el-GR" dirty="0"/>
              <a:t>Διαδικαστική παραγωγή περιγραφής</a:t>
            </a:r>
          </a:p>
          <a:p>
            <a:pPr>
              <a:buClr>
                <a:srgbClr val="1287C3"/>
              </a:buClr>
            </a:pPr>
            <a:r>
              <a:rPr lang="el-GR" dirty="0"/>
              <a:t>Αντικείμενο της κλάσης </a:t>
            </a:r>
            <a:r>
              <a:rPr lang="el-GR" dirty="0" err="1"/>
              <a:t>NonPlayableCharacter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0795074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D6CDB7-64AA-3C2D-D114-2F650B93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Παραγωγή αποστολών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D24532E-E017-F6C4-D662-5A6EEF37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Για κάθε NPC παράγεται μία μοναδική αποστολή</a:t>
            </a:r>
          </a:p>
          <a:p>
            <a:pPr>
              <a:buClr>
                <a:srgbClr val="1287C3"/>
              </a:buClr>
            </a:pPr>
            <a:r>
              <a:rPr lang="el-GR"/>
              <a:t>Χρήση τυπικής γραμματικής για δημιουργία του στόχου</a:t>
            </a:r>
          </a:p>
          <a:p>
            <a:pPr>
              <a:buClr>
                <a:srgbClr val="1287C3"/>
              </a:buClr>
            </a:pPr>
            <a:r>
              <a:rPr lang="el-GR" dirty="0"/>
              <a:t>Αντικείμενο της κλάσης Mission</a:t>
            </a:r>
          </a:p>
        </p:txBody>
      </p:sp>
    </p:spTree>
    <p:extLst>
      <p:ext uri="{BB962C8B-B14F-4D97-AF65-F5344CB8AC3E}">
        <p14:creationId xmlns:p14="http://schemas.microsoft.com/office/powerpoint/2010/main" val="391576565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F28B8F-CBC0-BCC7-5E9D-CB7C3E61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Διάλογοι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F6B763F-52C3-FF2B-7E62-BBCDB639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Υλοποίηση δέντρου διαλόγων</a:t>
            </a:r>
          </a:p>
          <a:p>
            <a:pPr>
              <a:buClr>
                <a:srgbClr val="1287C3"/>
              </a:buClr>
            </a:pPr>
            <a:r>
              <a:rPr lang="el-GR" dirty="0"/>
              <a:t>Για κάθε κόμβο του δέντρου παράγεται κείμενο διαδικαστικά</a:t>
            </a:r>
          </a:p>
          <a:p>
            <a:pPr>
              <a:buClr>
                <a:srgbClr val="1287C3"/>
              </a:buClr>
            </a:pPr>
            <a:r>
              <a:rPr lang="el-GR" dirty="0"/>
              <a:t>Μενού επιλογών για αλληλεπίδραση του παίχτη με </a:t>
            </a:r>
            <a:r>
              <a:rPr lang="el-GR" dirty="0" err="1"/>
              <a:t>NPCs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596466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255E17-886A-758F-8762-8B72F9BB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7585"/>
            <a:ext cx="10018713" cy="1752599"/>
          </a:xfrm>
        </p:spPr>
        <p:txBody>
          <a:bodyPr/>
          <a:lstStyle/>
          <a:p>
            <a:r>
              <a:rPr lang="el-GR" dirty="0"/>
              <a:t>Δέντρα διαλόγων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C97192-41BB-7872-1FB9-FEBB3A07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0569"/>
            <a:ext cx="10018713" cy="4460631"/>
          </a:xfrm>
        </p:spPr>
        <p:txBody>
          <a:bodyPr/>
          <a:lstStyle/>
          <a:p>
            <a:endParaRPr lang="el-GR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669B3C62-C854-C156-07ED-3CD0380D5345}"/>
              </a:ext>
            </a:extLst>
          </p:cNvPr>
          <p:cNvSpPr/>
          <p:nvPr/>
        </p:nvSpPr>
        <p:spPr>
          <a:xfrm>
            <a:off x="289578" y="2976437"/>
            <a:ext cx="2379784" cy="902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NPC χαιρετισμός</a:t>
            </a:r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4ECB9B06-8567-246E-E012-E766922A85AD}"/>
              </a:ext>
            </a:extLst>
          </p:cNvPr>
          <p:cNvSpPr/>
          <p:nvPr/>
        </p:nvSpPr>
        <p:spPr>
          <a:xfrm>
            <a:off x="3141434" y="1320508"/>
            <a:ext cx="1828799" cy="90267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Θέμα 1 - Αποστολή</a:t>
            </a:r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9D9B80F0-AB0E-713E-19CA-A9D1CA451D8C}"/>
              </a:ext>
            </a:extLst>
          </p:cNvPr>
          <p:cNvSpPr/>
          <p:nvPr/>
        </p:nvSpPr>
        <p:spPr>
          <a:xfrm>
            <a:off x="3140034" y="3014580"/>
            <a:ext cx="1828800" cy="82061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Θέμα 2 - Ιστορία του κόσμου</a:t>
            </a:r>
          </a:p>
        </p:txBody>
      </p:sp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6D1C12A7-EFC2-5F5B-0A82-2FFD3C936676}"/>
              </a:ext>
            </a:extLst>
          </p:cNvPr>
          <p:cNvSpPr/>
          <p:nvPr/>
        </p:nvSpPr>
        <p:spPr>
          <a:xfrm>
            <a:off x="3137934" y="4754145"/>
            <a:ext cx="1828800" cy="832338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Θέμα 3 - Γενικές πληροφορίες</a:t>
            </a:r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F5792471-7364-A5DD-8265-D317079294FC}"/>
              </a:ext>
            </a:extLst>
          </p:cNvPr>
          <p:cNvSpPr/>
          <p:nvPr/>
        </p:nvSpPr>
        <p:spPr>
          <a:xfrm>
            <a:off x="5715437" y="1325758"/>
            <a:ext cx="1711569" cy="902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Πρόταση αποστολής</a:t>
            </a: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10FB626C-67EE-D414-9A18-A3CF9B6904FA}"/>
              </a:ext>
            </a:extLst>
          </p:cNvPr>
          <p:cNvSpPr/>
          <p:nvPr/>
        </p:nvSpPr>
        <p:spPr>
          <a:xfrm>
            <a:off x="8192156" y="1160759"/>
            <a:ext cx="1887415" cy="69166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Ο παίχτης αποδέχεται</a:t>
            </a:r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D9CAE77E-B029-C2AD-D9EC-353AFAA623CE}"/>
              </a:ext>
            </a:extLst>
          </p:cNvPr>
          <p:cNvSpPr/>
          <p:nvPr/>
        </p:nvSpPr>
        <p:spPr>
          <a:xfrm>
            <a:off x="8193557" y="2320818"/>
            <a:ext cx="1887415" cy="691661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Ο παίχτης αρνείται</a:t>
            </a:r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DF39B098-27F9-E47F-0EEF-4237F380DDB5}"/>
              </a:ext>
            </a:extLst>
          </p:cNvPr>
          <p:cNvSpPr/>
          <p:nvPr/>
        </p:nvSpPr>
        <p:spPr>
          <a:xfrm>
            <a:off x="7117483" y="3729862"/>
            <a:ext cx="1723292" cy="890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To</a:t>
            </a:r>
            <a:r>
              <a:rPr lang="el-GR" dirty="0"/>
              <a:t> NPC προσβλήθηκε</a:t>
            </a:r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6BEE866D-EA53-2632-D8D9-B4C94D696852}"/>
              </a:ext>
            </a:extLst>
          </p:cNvPr>
          <p:cNvSpPr/>
          <p:nvPr/>
        </p:nvSpPr>
        <p:spPr>
          <a:xfrm>
            <a:off x="9558856" y="3727414"/>
            <a:ext cx="1535723" cy="890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Το NPC δεν κρατάει κακία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82EEECED-9CB5-9928-338B-354154105E66}"/>
              </a:ext>
            </a:extLst>
          </p:cNvPr>
          <p:cNvCxnSpPr/>
          <p:nvPr/>
        </p:nvCxnSpPr>
        <p:spPr>
          <a:xfrm flipV="1">
            <a:off x="2614246" y="1822939"/>
            <a:ext cx="515815" cy="114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82605FE9-EA4C-D00B-2F0B-F26CA78C2EC3}"/>
              </a:ext>
            </a:extLst>
          </p:cNvPr>
          <p:cNvCxnSpPr/>
          <p:nvPr/>
        </p:nvCxnSpPr>
        <p:spPr>
          <a:xfrm flipV="1">
            <a:off x="2675060" y="3419475"/>
            <a:ext cx="457200" cy="70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4DA06C53-6DA3-171A-EE90-85AE2AAA2B9E}"/>
              </a:ext>
            </a:extLst>
          </p:cNvPr>
          <p:cNvCxnSpPr/>
          <p:nvPr/>
        </p:nvCxnSpPr>
        <p:spPr>
          <a:xfrm>
            <a:off x="2618643" y="3855427"/>
            <a:ext cx="515815" cy="1254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3EBF4B2B-5DCB-2B56-CF3D-A875898D1536}"/>
              </a:ext>
            </a:extLst>
          </p:cNvPr>
          <p:cNvCxnSpPr/>
          <p:nvPr/>
        </p:nvCxnSpPr>
        <p:spPr>
          <a:xfrm flipV="1">
            <a:off x="5012349" y="1770918"/>
            <a:ext cx="703384" cy="46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9F0CA210-387F-430F-EF7A-52589C4C69C8}"/>
              </a:ext>
            </a:extLst>
          </p:cNvPr>
          <p:cNvCxnSpPr/>
          <p:nvPr/>
        </p:nvCxnSpPr>
        <p:spPr>
          <a:xfrm flipV="1">
            <a:off x="7441223" y="1491762"/>
            <a:ext cx="726830" cy="257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6885E856-703B-7B99-7F89-D67745380E62}"/>
              </a:ext>
            </a:extLst>
          </p:cNvPr>
          <p:cNvCxnSpPr/>
          <p:nvPr/>
        </p:nvCxnSpPr>
        <p:spPr>
          <a:xfrm>
            <a:off x="7431698" y="1892544"/>
            <a:ext cx="762000" cy="72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6ADAEDBB-F2CD-4CEB-5D37-D6A8880D55A5}"/>
              </a:ext>
            </a:extLst>
          </p:cNvPr>
          <p:cNvCxnSpPr/>
          <p:nvPr/>
        </p:nvCxnSpPr>
        <p:spPr>
          <a:xfrm flipH="1">
            <a:off x="8008327" y="3020158"/>
            <a:ext cx="1195753" cy="656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682E9CDB-1FFC-C5E8-A05E-B53E37937CEE}"/>
              </a:ext>
            </a:extLst>
          </p:cNvPr>
          <p:cNvCxnSpPr/>
          <p:nvPr/>
        </p:nvCxnSpPr>
        <p:spPr>
          <a:xfrm>
            <a:off x="9206279" y="3022356"/>
            <a:ext cx="1090246" cy="656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CC74A5-7648-818C-3B23-2EC037B9D07D}"/>
              </a:ext>
            </a:extLst>
          </p:cNvPr>
          <p:cNvSpPr txBox="1"/>
          <p:nvPr/>
        </p:nvSpPr>
        <p:spPr>
          <a:xfrm>
            <a:off x="6728346" y="3042225"/>
            <a:ext cx="19106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Επιθετικότητα του NPC &gt;=15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5B7A1-8A66-11E8-E4F4-B0AF6EF0BFAA}"/>
              </a:ext>
            </a:extLst>
          </p:cNvPr>
          <p:cNvSpPr txBox="1"/>
          <p:nvPr/>
        </p:nvSpPr>
        <p:spPr>
          <a:xfrm>
            <a:off x="10186653" y="3042224"/>
            <a:ext cx="19106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Επιθετικότητα του NPC &lt;15</a:t>
            </a:r>
          </a:p>
        </p:txBody>
      </p:sp>
    </p:spTree>
    <p:extLst>
      <p:ext uri="{BB962C8B-B14F-4D97-AF65-F5344CB8AC3E}">
        <p14:creationId xmlns:p14="http://schemas.microsoft.com/office/powerpoint/2010/main" val="313537685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7B83C6-6E2C-CC64-DE47-81515B8A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Δοκιμές και μελλοντικές επεκτάσεις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CBABE7-152C-D62B-C641-C5CF378D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9312"/>
            <a:ext cx="10018713" cy="4386262"/>
          </a:xfrm>
        </p:spPr>
        <p:txBody>
          <a:bodyPr>
            <a:normAutofit lnSpcReduction="10000"/>
          </a:bodyPr>
          <a:lstStyle/>
          <a:p>
            <a:r>
              <a:rPr lang="el-GR" dirty="0"/>
              <a:t>Περισσότερες χρήσιμες πληροφορίες στο GUI - καλύτερο </a:t>
            </a:r>
            <a:r>
              <a:rPr lang="el-GR" dirty="0" err="1"/>
              <a:t>responsiveness</a:t>
            </a:r>
            <a:endParaRPr lang="en-US" dirty="0" err="1">
              <a:solidFill>
                <a:srgbClr val="808080"/>
              </a:solidFill>
            </a:endParaRPr>
          </a:p>
          <a:p>
            <a:pPr>
              <a:buClr>
                <a:srgbClr val="1287C3"/>
              </a:buClr>
            </a:pPr>
            <a:r>
              <a:rPr lang="el-GR" dirty="0"/>
              <a:t>Δυνατότητα </a:t>
            </a:r>
            <a:r>
              <a:rPr lang="el-GR" dirty="0" err="1"/>
              <a:t>zoom</a:t>
            </a:r>
            <a:r>
              <a:rPr lang="el-GR" dirty="0"/>
              <a:t> στο χάρτη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Διαδραστικό</a:t>
            </a:r>
            <a:r>
              <a:rPr lang="el-GR" dirty="0"/>
              <a:t> </a:t>
            </a:r>
            <a:r>
              <a:rPr lang="el-GR" dirty="0" err="1"/>
              <a:t>tutorial</a:t>
            </a:r>
            <a:endParaRPr lang="el-GR" dirty="0"/>
          </a:p>
          <a:p>
            <a:pPr>
              <a:buClr>
                <a:srgbClr val="1287C3"/>
              </a:buClr>
            </a:pPr>
            <a:r>
              <a:rPr lang="el-GR" dirty="0"/>
              <a:t>Μεγαλύτερη ποικιλία στο διάλογο</a:t>
            </a:r>
          </a:p>
          <a:p>
            <a:pPr>
              <a:buClr>
                <a:srgbClr val="1287C3"/>
              </a:buClr>
            </a:pPr>
            <a:r>
              <a:rPr lang="el-GR" dirty="0"/>
              <a:t>Περισσότερες περιγραφές χαρακτήρων</a:t>
            </a:r>
          </a:p>
          <a:p>
            <a:pPr>
              <a:buClr>
                <a:srgbClr val="1287C3"/>
              </a:buClr>
            </a:pPr>
            <a:r>
              <a:rPr lang="el-GR" dirty="0"/>
              <a:t>Βελτίωση της ταχύτητας απόκρισης διαφόρων λειτουργιών</a:t>
            </a:r>
          </a:p>
          <a:p>
            <a:pPr>
              <a:buClr>
                <a:srgbClr val="1287C3"/>
              </a:buClr>
            </a:pPr>
            <a:r>
              <a:rPr lang="el-GR" dirty="0"/>
              <a:t>Περισσότερο περιεχόμενο 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/>
              <a:t>Μεγαλύτερη ποικιλία αποστολών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/>
              <a:t>Περισσότεροι τύποι μοναδικών χαρακτήρων (διαφορετικά επαγγέλματα)</a:t>
            </a:r>
          </a:p>
        </p:txBody>
      </p:sp>
    </p:spTree>
    <p:extLst>
      <p:ext uri="{BB962C8B-B14F-4D97-AF65-F5344CB8AC3E}">
        <p14:creationId xmlns:p14="http://schemas.microsoft.com/office/powerpoint/2010/main" val="5735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5807B6-73E9-D9BB-657D-8B7924EC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Σκοπός της εργασίας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BD08654-8F0A-CB70-89B3-54E0DF6F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Διαδικαστική αφήγηση</a:t>
            </a:r>
          </a:p>
          <a:p>
            <a:pPr>
              <a:buClr>
                <a:srgbClr val="1287C3"/>
              </a:buClr>
            </a:pPr>
            <a:r>
              <a:rPr lang="el-GR" dirty="0"/>
              <a:t>Δυναμικοί Διάλογοι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Text-based</a:t>
            </a:r>
            <a:r>
              <a:rPr lang="el-GR" dirty="0"/>
              <a:t> παιχνίδι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Διαδραστικό</a:t>
            </a:r>
            <a:r>
              <a:rPr lang="el-GR" dirty="0"/>
              <a:t> μυθιστόρημα (Interactive </a:t>
            </a:r>
            <a:r>
              <a:rPr lang="el-GR" dirty="0" err="1"/>
              <a:t>Fiction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968841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197FF44-5390-8A8E-78E1-1E26354C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Παρουσίαση αποτελεσμάτων</a:t>
            </a:r>
          </a:p>
        </p:txBody>
      </p:sp>
      <p:pic>
        <p:nvPicPr>
          <p:cNvPr id="4" name="Θέση περιεχομένου 3" descr="Εικόνα που περιέχει κείμενο, στιγμιότυπο οθόνης, οθόνη, λογισμικό πολυμέσων&#10;&#10;Περιγραφή που δημιουργήθηκε αυτόματα">
            <a:extLst>
              <a:ext uri="{FF2B5EF4-FFF2-40B4-BE49-F238E27FC236}">
                <a16:creationId xmlns:a16="http://schemas.microsoft.com/office/drawing/2014/main" id="{FF1E381D-CA58-A708-0B44-F995ED3B6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38" y="2226469"/>
            <a:ext cx="6306008" cy="3945732"/>
          </a:xfrm>
        </p:spPr>
      </p:pic>
      <p:pic>
        <p:nvPicPr>
          <p:cNvPr id="5" name="Εικόνα 4" descr="Εικόνα που περιέχει κείμενο, στιγμιότυπο οθόνης, οθόνη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3198870F-47CD-D51F-407B-A4400D624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033" y="1952624"/>
            <a:ext cx="4495905" cy="47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498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66852C-F998-9FB7-251C-15BD8A5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 descr="Εικόνα που περιέχει κείμενο, ηλεκτρονικές συσκευές, στιγμιότυπο οθόνης, λογισμικό&#10;&#10;Περιγραφή που δημιουργήθηκε αυτόματα">
            <a:extLst>
              <a:ext uri="{FF2B5EF4-FFF2-40B4-BE49-F238E27FC236}">
                <a16:creationId xmlns:a16="http://schemas.microsoft.com/office/drawing/2014/main" id="{BD304F89-1AB1-9874-36F1-F4451446C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030" y="821530"/>
            <a:ext cx="4787145" cy="5017294"/>
          </a:xfrm>
        </p:spPr>
      </p:pic>
      <p:pic>
        <p:nvPicPr>
          <p:cNvPr id="5" name="Εικόνα 4" descr="Εικόνα που περιέχει κείμενο, στιγμιότυπο οθόνης, λογισμικό, λογισμικό πολυμέσων&#10;&#10;Περιγραφή που δημιουργήθηκε αυτόματα">
            <a:extLst>
              <a:ext uri="{FF2B5EF4-FFF2-40B4-BE49-F238E27FC236}">
                <a16:creationId xmlns:a16="http://schemas.microsoft.com/office/drawing/2014/main" id="{69C87633-1F4A-ECFF-819D-F50F7235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0" y="1150143"/>
            <a:ext cx="5736432" cy="39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56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E4E73C-A7FF-B732-B950-EFCD2956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Θεωρητικό υπόβαθρο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4E54DE-933B-A1C6-C46E-BD9C7FBF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Διαδικαστική παραγωγή: Η δημιουργία ψηφιακού περιεχομένου αλγοριθμικά.</a:t>
            </a:r>
          </a:p>
          <a:p>
            <a:pPr>
              <a:buClr>
                <a:srgbClr val="1287C3"/>
              </a:buClr>
            </a:pPr>
            <a:r>
              <a:rPr lang="el-GR" dirty="0"/>
              <a:t>Διαδικαστική αφήγηση: Οι αρχές της διαδικαστικής παραγωγής χρησιμοποιούνται για τη δημιουργία σεναρίων.</a:t>
            </a:r>
          </a:p>
          <a:p>
            <a:pPr>
              <a:buClr>
                <a:srgbClr val="1287C3"/>
              </a:buClr>
            </a:pPr>
            <a:r>
              <a:rPr lang="el-GR" dirty="0"/>
              <a:t>Δυναμικοί Διάλογοι: οι διάλογοι όπου οι απαντήσεις των χαρακτήρων προσαρμόζονται στις πράξεις του παίχτη και σε προηγούμενα γεγονότα. </a:t>
            </a:r>
          </a:p>
        </p:txBody>
      </p:sp>
    </p:spTree>
    <p:extLst>
      <p:ext uri="{BB962C8B-B14F-4D97-AF65-F5344CB8AC3E}">
        <p14:creationId xmlns:p14="http://schemas.microsoft.com/office/powerpoint/2010/main" val="2756254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3D2CA6-60AD-0BD7-D620-EEBC5606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Μέθοδοι Διαδικαστικής παραγωγής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C27035D-AC17-7AAD-14B3-EC154AFA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Ψευδοτυχαίοι</a:t>
            </a:r>
            <a:r>
              <a:rPr lang="el-GR" dirty="0"/>
              <a:t> αριθμοί</a:t>
            </a:r>
          </a:p>
          <a:p>
            <a:pPr>
              <a:buClr>
                <a:srgbClr val="1287C3"/>
              </a:buClr>
            </a:pPr>
            <a:r>
              <a:rPr lang="el-GR" dirty="0"/>
              <a:t>Κυτταρικά αυτόματα</a:t>
            </a:r>
          </a:p>
          <a:p>
            <a:pPr>
              <a:buClr>
                <a:srgbClr val="1287C3"/>
              </a:buClr>
            </a:pPr>
            <a:r>
              <a:rPr lang="el-GR" dirty="0"/>
              <a:t>Τυπικές γραμματικές</a:t>
            </a:r>
          </a:p>
          <a:p>
            <a:pPr>
              <a:buClr>
                <a:srgbClr val="1287C3"/>
              </a:buClr>
            </a:pPr>
            <a:r>
              <a:rPr lang="el-GR" dirty="0"/>
              <a:t>Γενετικοί αλγόριθμοι</a:t>
            </a:r>
          </a:p>
          <a:p>
            <a:pPr>
              <a:buClr>
                <a:srgbClr val="1287C3"/>
              </a:buClr>
            </a:pPr>
            <a:r>
              <a:rPr lang="el-GR" dirty="0"/>
              <a:t>L-Systems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Agent-based</a:t>
            </a:r>
            <a:r>
              <a:rPr lang="el-GR" dirty="0"/>
              <a:t> μοντέλα</a:t>
            </a:r>
          </a:p>
        </p:txBody>
      </p:sp>
    </p:spTree>
    <p:extLst>
      <p:ext uri="{BB962C8B-B14F-4D97-AF65-F5344CB8AC3E}">
        <p14:creationId xmlns:p14="http://schemas.microsoft.com/office/powerpoint/2010/main" val="16372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C8195F-A7CA-3E68-0A01-31F2E4E9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Διαδικαστική αφήγηση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87E062-DE2B-173D-5BCC-C37E2485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Τυπικές γραμματικές</a:t>
            </a:r>
          </a:p>
          <a:p>
            <a:pPr>
              <a:buClr>
                <a:srgbClr val="1287C3"/>
              </a:buClr>
            </a:pPr>
            <a:r>
              <a:rPr lang="el-GR" dirty="0"/>
              <a:t>Γραμματικές γράφων</a:t>
            </a:r>
          </a:p>
          <a:p>
            <a:pPr>
              <a:buClr>
                <a:srgbClr val="1287C3"/>
              </a:buClr>
            </a:pPr>
            <a:r>
              <a:rPr lang="el-GR" dirty="0"/>
              <a:t>Εξόρυξη πλοκής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Generative</a:t>
            </a:r>
            <a:r>
              <a:rPr lang="el-GR" dirty="0"/>
              <a:t> </a:t>
            </a:r>
            <a:r>
              <a:rPr lang="el-GR" dirty="0" err="1"/>
              <a:t>pre-trained</a:t>
            </a:r>
            <a:r>
              <a:rPr lang="el-GR" dirty="0"/>
              <a:t> </a:t>
            </a:r>
            <a:r>
              <a:rPr lang="el-GR" dirty="0" err="1"/>
              <a:t>transformers</a:t>
            </a:r>
            <a:r>
              <a:rPr lang="el-GR" dirty="0"/>
              <a:t> (GPT)</a:t>
            </a:r>
          </a:p>
        </p:txBody>
      </p:sp>
    </p:spTree>
    <p:extLst>
      <p:ext uri="{BB962C8B-B14F-4D97-AF65-F5344CB8AC3E}">
        <p14:creationId xmlns:p14="http://schemas.microsoft.com/office/powerpoint/2010/main" val="270632619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4A507C-427D-FB67-588E-3A59D6DD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200"/>
            <a:ext cx="10018713" cy="1752599"/>
          </a:xfrm>
        </p:spPr>
        <p:txBody>
          <a:bodyPr/>
          <a:lstStyle/>
          <a:p>
            <a:r>
              <a:rPr lang="el-GR" dirty="0"/>
              <a:t>Γραμματικές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3EEA6A6-DA63-026D-D15F-6A06C915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9523"/>
            <a:ext cx="10018713" cy="4331677"/>
          </a:xfrm>
        </p:spPr>
        <p:txBody>
          <a:bodyPr/>
          <a:lstStyle/>
          <a:p>
            <a:r>
              <a:rPr lang="el-GR" dirty="0"/>
              <a:t>Έστω τερματικά σύμβολα (λεξικό της γραμματικής) τα </a:t>
            </a:r>
            <a:r>
              <a:rPr lang="el-GR" dirty="0">
                <a:ea typeface="+mn-lt"/>
                <a:cs typeface="+mn-lt"/>
              </a:rPr>
              <a:t>{a, b}, μη τερματικά σύμβολα (συντακτικές κατηγορίες και μέρη του λόγου) τα {S, X, Y} και οι κανόνες επανεγγραφής: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>
                <a:ea typeface="+mn-lt"/>
                <a:cs typeface="+mn-lt"/>
              </a:rPr>
              <a:t>S  -&gt; </a:t>
            </a:r>
            <a:r>
              <a:rPr lang="el-GR" dirty="0" err="1">
                <a:ea typeface="+mn-lt"/>
                <a:cs typeface="+mn-lt"/>
              </a:rPr>
              <a:t>aX</a:t>
            </a:r>
            <a:r>
              <a:rPr lang="el-GR" dirty="0">
                <a:ea typeface="+mn-lt"/>
                <a:cs typeface="+mn-lt"/>
              </a:rPr>
              <a:t> (i)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>
                <a:ea typeface="+mn-lt"/>
                <a:cs typeface="+mn-lt"/>
              </a:rPr>
              <a:t>X -&gt; b (</a:t>
            </a:r>
            <a:r>
              <a:rPr lang="el-GR" dirty="0" err="1">
                <a:ea typeface="+mn-lt"/>
                <a:cs typeface="+mn-lt"/>
              </a:rPr>
              <a:t>ii</a:t>
            </a:r>
            <a:r>
              <a:rPr lang="el-GR" dirty="0">
                <a:ea typeface="+mn-lt"/>
                <a:cs typeface="+mn-lt"/>
              </a:rPr>
              <a:t>)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>
                <a:ea typeface="+mn-lt"/>
                <a:cs typeface="+mn-lt"/>
              </a:rPr>
              <a:t>X -&gt; </a:t>
            </a:r>
            <a:r>
              <a:rPr lang="el-GR" dirty="0" err="1">
                <a:ea typeface="+mn-lt"/>
                <a:cs typeface="+mn-lt"/>
              </a:rPr>
              <a:t>bY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iii</a:t>
            </a:r>
            <a:r>
              <a:rPr lang="el-GR" dirty="0">
                <a:ea typeface="+mn-lt"/>
                <a:cs typeface="+mn-lt"/>
              </a:rPr>
              <a:t>)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>
                <a:ea typeface="+mn-lt"/>
                <a:cs typeface="+mn-lt"/>
              </a:rPr>
              <a:t>Y -&gt; a ( </a:t>
            </a:r>
            <a:r>
              <a:rPr lang="el-GR" dirty="0" err="1">
                <a:ea typeface="+mn-lt"/>
                <a:cs typeface="+mn-lt"/>
              </a:rPr>
              <a:t>iv</a:t>
            </a:r>
            <a:r>
              <a:rPr lang="el-GR" dirty="0">
                <a:ea typeface="+mn-lt"/>
                <a:cs typeface="+mn-lt"/>
              </a:rPr>
              <a:t>)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>
                <a:ea typeface="+mn-lt"/>
                <a:cs typeface="+mn-lt"/>
              </a:rPr>
              <a:t>Y -&gt; </a:t>
            </a:r>
            <a:r>
              <a:rPr lang="el-GR" dirty="0" err="1">
                <a:ea typeface="+mn-lt"/>
                <a:cs typeface="+mn-lt"/>
              </a:rPr>
              <a:t>bX</a:t>
            </a:r>
            <a:r>
              <a:rPr lang="el-GR" dirty="0">
                <a:ea typeface="+mn-lt"/>
                <a:cs typeface="+mn-lt"/>
              </a:rPr>
              <a:t> (v)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114605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9ABCF42-B6E2-E710-2FBA-77FA732C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69276"/>
            <a:ext cx="10018713" cy="5421924"/>
          </a:xfrm>
        </p:spPr>
        <p:txBody>
          <a:bodyPr/>
          <a:lstStyle/>
          <a:p>
            <a:r>
              <a:rPr lang="el-GR" dirty="0"/>
              <a:t>Έστω μη τερματικά σύμβολα </a:t>
            </a:r>
            <a:r>
              <a:rPr lang="el-GR" dirty="0">
                <a:ea typeface="+mn-lt"/>
                <a:cs typeface="+mn-lt"/>
              </a:rPr>
              <a:t>[Ταξίδι, Αναμέτρηση, Ανακάλυψη], τερματικά σύμβολα [πολέμησε έναν δράκο, πολέμησε ένα </a:t>
            </a:r>
            <a:r>
              <a:rPr lang="el-GR" dirty="0" err="1">
                <a:ea typeface="+mn-lt"/>
                <a:cs typeface="+mn-lt"/>
              </a:rPr>
              <a:t>ορκ</a:t>
            </a:r>
            <a:r>
              <a:rPr lang="el-GR" dirty="0">
                <a:ea typeface="+mn-lt"/>
                <a:cs typeface="+mn-lt"/>
              </a:rPr>
              <a:t>, βρες το σπαθί, πήγαινε στην πόλη]</a:t>
            </a:r>
          </a:p>
          <a:p>
            <a:pPr>
              <a:buClr>
                <a:srgbClr val="1287C3"/>
              </a:buClr>
            </a:pPr>
            <a:r>
              <a:rPr lang="el-GR" dirty="0"/>
              <a:t>Έστω κανόνες επανεγγραφής: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/>
              <a:t>Ταξίδι -&gt; πήγαινε στην πόλη 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/>
              <a:t>Ταξίδι -&gt; πήγαινε στη λίμνη 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/>
              <a:t>Αναμέτρηση -&gt; πολέμησε ένα </a:t>
            </a:r>
            <a:r>
              <a:rPr lang="el-GR" dirty="0" err="1"/>
              <a:t>ορκ</a:t>
            </a:r>
            <a:r>
              <a:rPr lang="el-GR" dirty="0"/>
              <a:t> 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/>
              <a:t>Αναμέτρηση -&gt; πολέμησε έναν δράκο 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l-GR" dirty="0"/>
              <a:t>Ανακάλυψη -&gt; βρες ένα σπαθί</a:t>
            </a:r>
          </a:p>
          <a:p>
            <a:pPr>
              <a:buClr>
                <a:srgbClr val="1287C3"/>
              </a:buClr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7344445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931784-9F9A-EBB7-6251-89843806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Δυναμικοί Διάλογοι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809F69F-213A-7DEC-510C-55D8FD0D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Cheap AI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Ask</a:t>
            </a:r>
            <a:r>
              <a:rPr lang="el-GR" dirty="0"/>
              <a:t>/</a:t>
            </a:r>
            <a:r>
              <a:rPr lang="el-GR" dirty="0" err="1"/>
              <a:t>Tell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Talk</a:t>
            </a:r>
            <a:r>
              <a:rPr lang="el-GR" dirty="0"/>
              <a:t> </a:t>
            </a:r>
            <a:r>
              <a:rPr lang="el-GR" dirty="0" err="1"/>
              <a:t>to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Menu</a:t>
            </a:r>
            <a:r>
              <a:rPr lang="el-GR" dirty="0"/>
              <a:t> </a:t>
            </a:r>
            <a:r>
              <a:rPr lang="el-GR" dirty="0" err="1"/>
              <a:t>based</a:t>
            </a:r>
          </a:p>
        </p:txBody>
      </p:sp>
    </p:spTree>
    <p:extLst>
      <p:ext uri="{BB962C8B-B14F-4D97-AF65-F5344CB8AC3E}">
        <p14:creationId xmlns:p14="http://schemas.microsoft.com/office/powerpoint/2010/main" val="288550822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CD4815-AF84-7E6B-1B60-B98F684B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2EF8E7-E250-EAA0-2D40-EF40E006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Inform</a:t>
            </a:r>
            <a:r>
              <a:rPr lang="el-GR" dirty="0"/>
              <a:t>, TADS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Python</a:t>
            </a:r>
            <a:r>
              <a:rPr lang="el-GR" dirty="0"/>
              <a:t> 3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Adventurelib</a:t>
            </a:r>
          </a:p>
          <a:p>
            <a:pPr>
              <a:buClr>
                <a:srgbClr val="1287C3"/>
              </a:buClr>
            </a:pPr>
            <a:r>
              <a:rPr lang="el-GR" dirty="0"/>
              <a:t>NLTK</a:t>
            </a:r>
          </a:p>
          <a:p>
            <a:pPr>
              <a:buClr>
                <a:srgbClr val="1287C3"/>
              </a:buClr>
            </a:pPr>
            <a:r>
              <a:rPr lang="el-GR" dirty="0"/>
              <a:t>JSON</a:t>
            </a:r>
          </a:p>
          <a:p>
            <a:pPr>
              <a:buClr>
                <a:srgbClr val="1287C3"/>
              </a:buClr>
            </a:pPr>
            <a:r>
              <a:rPr lang="el-GR" dirty="0" err="1"/>
              <a:t>Tkinter</a:t>
            </a:r>
            <a:r>
              <a:rPr lang="el-GR" dirty="0"/>
              <a:t>/ </a:t>
            </a:r>
            <a:r>
              <a:rPr lang="el-GR" dirty="0" err="1"/>
              <a:t>customtkinter</a:t>
            </a:r>
          </a:p>
        </p:txBody>
      </p:sp>
    </p:spTree>
    <p:extLst>
      <p:ext uri="{BB962C8B-B14F-4D97-AF65-F5344CB8AC3E}">
        <p14:creationId xmlns:p14="http://schemas.microsoft.com/office/powerpoint/2010/main" val="2356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496</Words>
  <Application>Microsoft Office PowerPoint</Application>
  <PresentationFormat>Ευρεία οθόνη</PresentationFormat>
  <Paragraphs>119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5" baseType="lpstr">
      <vt:lpstr>Arial</vt:lpstr>
      <vt:lpstr>Corbel</vt:lpstr>
      <vt:lpstr>Courier New</vt:lpstr>
      <vt:lpstr>Parallax</vt:lpstr>
      <vt:lpstr>Ανάπτυξη παιχνιδιού Διαδικαστικής Αφήγησης με Δυναμικούς Διαλόγους</vt:lpstr>
      <vt:lpstr>Σκοπός της εργασίας</vt:lpstr>
      <vt:lpstr>Θεωρητικό υπόβαθρο</vt:lpstr>
      <vt:lpstr>Μέθοδοι Διαδικαστικής παραγωγής</vt:lpstr>
      <vt:lpstr>Διαδικαστική αφήγηση</vt:lpstr>
      <vt:lpstr>Γραμματικές</vt:lpstr>
      <vt:lpstr>Παρουσίαση του PowerPoint</vt:lpstr>
      <vt:lpstr>Δυναμικοί Διάλογοι</vt:lpstr>
      <vt:lpstr>Υλοποίηση</vt:lpstr>
      <vt:lpstr>Αρχιτεκτονική παιχνιδιού</vt:lpstr>
      <vt:lpstr>Διαχείριση εντολών χρήστη</vt:lpstr>
      <vt:lpstr>Entities</vt:lpstr>
      <vt:lpstr>Διαδικαστική παραγωγή στο παιχνίδι</vt:lpstr>
      <vt:lpstr>Παραγωγή του χάρτη</vt:lpstr>
      <vt:lpstr>Παραγωγή χαρακτήρων (NPCs)</vt:lpstr>
      <vt:lpstr>Παραγωγή αποστολών</vt:lpstr>
      <vt:lpstr>Διάλογοι</vt:lpstr>
      <vt:lpstr>Δέντρα διαλόγων</vt:lpstr>
      <vt:lpstr>Δοκιμές και μελλοντικές επεκτάσεις</vt:lpstr>
      <vt:lpstr>Παρουσίαση αποτελεσμάτων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>mik tzan</cp:lastModifiedBy>
  <cp:revision>489</cp:revision>
  <dcterms:created xsi:type="dcterms:W3CDTF">2024-02-07T13:03:53Z</dcterms:created>
  <dcterms:modified xsi:type="dcterms:W3CDTF">2024-02-08T17:21:32Z</dcterms:modified>
</cp:coreProperties>
</file>