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av" ContentType="audio/x-wav"/>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11"/>
  </p:notesMasterIdLst>
  <p:sldIdLst>
    <p:sldId id="423" r:id="rId3"/>
    <p:sldId id="461" r:id="rId4"/>
    <p:sldId id="462" r:id="rId5"/>
    <p:sldId id="465" r:id="rId6"/>
    <p:sldId id="467" r:id="rId7"/>
    <p:sldId id="468" r:id="rId8"/>
    <p:sldId id="466" r:id="rId9"/>
    <p:sldId id="42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384"/>
    <p:restoredTop sz="96245"/>
  </p:normalViewPr>
  <p:slideViewPr>
    <p:cSldViewPr snapToGrid="0">
      <p:cViewPr varScale="1">
        <p:scale>
          <a:sx n="60" d="100"/>
          <a:sy n="60" d="100"/>
        </p:scale>
        <p:origin x="208" y="1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F885E1-645A-B34F-9C10-B23FDEEFB804}" type="datetimeFigureOut">
              <a:rPr lang="en-US" smtClean="0"/>
              <a:t>9/2/23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4A9DF2-FE85-9E4E-87D4-C09669FB7C42}" type="slidenum">
              <a:rPr lang="en-US" smtClean="0"/>
              <a:t>‹#›</a:t>
            </a:fld>
            <a:endParaRPr lang="en-US"/>
          </a:p>
        </p:txBody>
      </p:sp>
    </p:spTree>
    <p:extLst>
      <p:ext uri="{BB962C8B-B14F-4D97-AF65-F5344CB8AC3E}">
        <p14:creationId xmlns:p14="http://schemas.microsoft.com/office/powerpoint/2010/main" val="3070925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DB31F-9E43-EF4D-940E-D492FF6BAD3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3412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DB31F-9E43-EF4D-940E-D492FF6BAD3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9978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1ADDB-108C-98A8-7753-99F584DFF0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CC00FE-2B5C-E2BC-D0CD-E3C9BF858C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1EDBBE-7D95-B766-220B-F5688F198A68}"/>
              </a:ext>
            </a:extLst>
          </p:cNvPr>
          <p:cNvSpPr>
            <a:spLocks noGrp="1"/>
          </p:cNvSpPr>
          <p:nvPr>
            <p:ph type="dt" sz="half" idx="10"/>
          </p:nvPr>
        </p:nvSpPr>
        <p:spPr/>
        <p:txBody>
          <a:bodyPr/>
          <a:lstStyle/>
          <a:p>
            <a:fld id="{43B3B716-C78E-654A-8B79-5E2D6AF5BD91}" type="datetime1">
              <a:rPr lang="en-US" smtClean="0"/>
              <a:t>9/2/23</a:t>
            </a:fld>
            <a:endParaRPr lang="en-US" dirty="0"/>
          </a:p>
        </p:txBody>
      </p:sp>
      <p:sp>
        <p:nvSpPr>
          <p:cNvPr id="5" name="Footer Placeholder 4">
            <a:extLst>
              <a:ext uri="{FF2B5EF4-FFF2-40B4-BE49-F238E27FC236}">
                <a16:creationId xmlns:a16="http://schemas.microsoft.com/office/drawing/2014/main" id="{8FE1C6D0-6851-384D-1753-8E51CA1E2DA1}"/>
              </a:ext>
            </a:extLst>
          </p:cNvPr>
          <p:cNvSpPr>
            <a:spLocks noGrp="1"/>
          </p:cNvSpPr>
          <p:nvPr>
            <p:ph type="ftr" sz="quarter" idx="11"/>
          </p:nvPr>
        </p:nvSpPr>
        <p:spPr/>
        <p:txBody>
          <a:bodyPr/>
          <a:lstStyle/>
          <a:p>
            <a:r>
              <a:rPr lang="en-US" dirty="0"/>
              <a:t>Medical Staffing Agency Project</a:t>
            </a:r>
          </a:p>
        </p:txBody>
      </p:sp>
      <p:sp>
        <p:nvSpPr>
          <p:cNvPr id="6" name="Slide Number Placeholder 5">
            <a:extLst>
              <a:ext uri="{FF2B5EF4-FFF2-40B4-BE49-F238E27FC236}">
                <a16:creationId xmlns:a16="http://schemas.microsoft.com/office/drawing/2014/main" id="{794822AB-AC70-9938-A3AD-8F4FD1831F08}"/>
              </a:ext>
            </a:extLst>
          </p:cNvPr>
          <p:cNvSpPr>
            <a:spLocks noGrp="1"/>
          </p:cNvSpPr>
          <p:nvPr>
            <p:ph type="sldNum" sz="quarter" idx="12"/>
          </p:nvPr>
        </p:nvSpPr>
        <p:spPr/>
        <p:txBody>
          <a:bodyPr/>
          <a:lstStyle/>
          <a:p>
            <a:fld id="{AFF69F61-1BD2-694C-BAA9-8F3F7F525D65}" type="slidenum">
              <a:rPr lang="en-US" smtClean="0"/>
              <a:t>‹#›</a:t>
            </a:fld>
            <a:endParaRPr lang="en-US" dirty="0"/>
          </a:p>
        </p:txBody>
      </p:sp>
    </p:spTree>
    <p:extLst>
      <p:ext uri="{BB962C8B-B14F-4D97-AF65-F5344CB8AC3E}">
        <p14:creationId xmlns:p14="http://schemas.microsoft.com/office/powerpoint/2010/main" val="9478922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Click="0">
        <p159:morph option="byObject"/>
      </p:transition>
    </mc:Choice>
    <mc:Fallback xmlns="">
      <p:transition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7152B-2484-D121-09A6-E2867BD7E9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660E0B-FE4C-2901-F318-B9F6ACDA78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D8EF98-A61A-AFFC-05AB-B6D4943A2620}"/>
              </a:ext>
            </a:extLst>
          </p:cNvPr>
          <p:cNvSpPr>
            <a:spLocks noGrp="1"/>
          </p:cNvSpPr>
          <p:nvPr>
            <p:ph type="dt" sz="half" idx="10"/>
          </p:nvPr>
        </p:nvSpPr>
        <p:spPr/>
        <p:txBody>
          <a:bodyPr/>
          <a:lstStyle/>
          <a:p>
            <a:fld id="{5DFF461A-27A0-8540-B70B-93FDDC933F18}" type="datetime1">
              <a:rPr lang="en-US" smtClean="0"/>
              <a:t>9/2/23</a:t>
            </a:fld>
            <a:endParaRPr lang="en-US" dirty="0"/>
          </a:p>
        </p:txBody>
      </p:sp>
      <p:sp>
        <p:nvSpPr>
          <p:cNvPr id="5" name="Footer Placeholder 4">
            <a:extLst>
              <a:ext uri="{FF2B5EF4-FFF2-40B4-BE49-F238E27FC236}">
                <a16:creationId xmlns:a16="http://schemas.microsoft.com/office/drawing/2014/main" id="{BAEC63FF-BDF8-92F1-37DC-F731D5577184}"/>
              </a:ext>
            </a:extLst>
          </p:cNvPr>
          <p:cNvSpPr>
            <a:spLocks noGrp="1"/>
          </p:cNvSpPr>
          <p:nvPr>
            <p:ph type="ftr" sz="quarter" idx="11"/>
          </p:nvPr>
        </p:nvSpPr>
        <p:spPr/>
        <p:txBody>
          <a:bodyPr/>
          <a:lstStyle/>
          <a:p>
            <a:r>
              <a:rPr lang="en-US" dirty="0"/>
              <a:t>Medical Staffing Agency Project</a:t>
            </a:r>
          </a:p>
        </p:txBody>
      </p:sp>
      <p:sp>
        <p:nvSpPr>
          <p:cNvPr id="6" name="Slide Number Placeholder 5">
            <a:extLst>
              <a:ext uri="{FF2B5EF4-FFF2-40B4-BE49-F238E27FC236}">
                <a16:creationId xmlns:a16="http://schemas.microsoft.com/office/drawing/2014/main" id="{B2B58958-26E1-A7C5-878C-9676457EEC07}"/>
              </a:ext>
            </a:extLst>
          </p:cNvPr>
          <p:cNvSpPr>
            <a:spLocks noGrp="1"/>
          </p:cNvSpPr>
          <p:nvPr>
            <p:ph type="sldNum" sz="quarter" idx="12"/>
          </p:nvPr>
        </p:nvSpPr>
        <p:spPr/>
        <p:txBody>
          <a:bodyPr/>
          <a:lstStyle/>
          <a:p>
            <a:fld id="{AFF69F61-1BD2-694C-BAA9-8F3F7F525D65}" type="slidenum">
              <a:rPr lang="en-US" smtClean="0"/>
              <a:t>‹#›</a:t>
            </a:fld>
            <a:endParaRPr lang="en-US" dirty="0"/>
          </a:p>
        </p:txBody>
      </p:sp>
    </p:spTree>
    <p:extLst>
      <p:ext uri="{BB962C8B-B14F-4D97-AF65-F5344CB8AC3E}">
        <p14:creationId xmlns:p14="http://schemas.microsoft.com/office/powerpoint/2010/main" val="22529633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Click="0">
        <p159:morph option="byObject"/>
      </p:transition>
    </mc:Choice>
    <mc:Fallback xmlns="">
      <p:transition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99569A-FBD0-A256-C165-DEF176AF9C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C88B49-38C3-51CC-8972-2561D84A45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7115CB-F67C-3263-0912-B9D7713CCE09}"/>
              </a:ext>
            </a:extLst>
          </p:cNvPr>
          <p:cNvSpPr>
            <a:spLocks noGrp="1"/>
          </p:cNvSpPr>
          <p:nvPr>
            <p:ph type="dt" sz="half" idx="10"/>
          </p:nvPr>
        </p:nvSpPr>
        <p:spPr/>
        <p:txBody>
          <a:bodyPr/>
          <a:lstStyle/>
          <a:p>
            <a:fld id="{2BB8FF05-94EE-A941-81D1-59918BA8B1A8}" type="datetime1">
              <a:rPr lang="en-US" smtClean="0"/>
              <a:t>9/2/23</a:t>
            </a:fld>
            <a:endParaRPr lang="en-US" dirty="0"/>
          </a:p>
        </p:txBody>
      </p:sp>
      <p:sp>
        <p:nvSpPr>
          <p:cNvPr id="5" name="Footer Placeholder 4">
            <a:extLst>
              <a:ext uri="{FF2B5EF4-FFF2-40B4-BE49-F238E27FC236}">
                <a16:creationId xmlns:a16="http://schemas.microsoft.com/office/drawing/2014/main" id="{37ACFF73-AE03-46B0-6AC8-85DFC07156B8}"/>
              </a:ext>
            </a:extLst>
          </p:cNvPr>
          <p:cNvSpPr>
            <a:spLocks noGrp="1"/>
          </p:cNvSpPr>
          <p:nvPr>
            <p:ph type="ftr" sz="quarter" idx="11"/>
          </p:nvPr>
        </p:nvSpPr>
        <p:spPr/>
        <p:txBody>
          <a:bodyPr/>
          <a:lstStyle/>
          <a:p>
            <a:r>
              <a:rPr lang="en-US" dirty="0"/>
              <a:t>Medical Staffing Agency Project</a:t>
            </a:r>
          </a:p>
        </p:txBody>
      </p:sp>
      <p:sp>
        <p:nvSpPr>
          <p:cNvPr id="6" name="Slide Number Placeholder 5">
            <a:extLst>
              <a:ext uri="{FF2B5EF4-FFF2-40B4-BE49-F238E27FC236}">
                <a16:creationId xmlns:a16="http://schemas.microsoft.com/office/drawing/2014/main" id="{D270ACF7-6F8B-EAB8-BFBC-7E154661DA87}"/>
              </a:ext>
            </a:extLst>
          </p:cNvPr>
          <p:cNvSpPr>
            <a:spLocks noGrp="1"/>
          </p:cNvSpPr>
          <p:nvPr>
            <p:ph type="sldNum" sz="quarter" idx="12"/>
          </p:nvPr>
        </p:nvSpPr>
        <p:spPr/>
        <p:txBody>
          <a:bodyPr/>
          <a:lstStyle/>
          <a:p>
            <a:fld id="{AFF69F61-1BD2-694C-BAA9-8F3F7F525D65}" type="slidenum">
              <a:rPr lang="en-US" smtClean="0"/>
              <a:t>‹#›</a:t>
            </a:fld>
            <a:endParaRPr lang="en-US" dirty="0"/>
          </a:p>
        </p:txBody>
      </p:sp>
    </p:spTree>
    <p:extLst>
      <p:ext uri="{BB962C8B-B14F-4D97-AF65-F5344CB8AC3E}">
        <p14:creationId xmlns:p14="http://schemas.microsoft.com/office/powerpoint/2010/main" val="2448742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Click="0">
        <p159:morph option="byObject"/>
      </p:transition>
    </mc:Choice>
    <mc:Fallback xmlns="">
      <p:transition advClick="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9/2/23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949189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9/2/23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4049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9/2/23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5857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9/2/23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61246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9/2/23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210226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9/2/23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40721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9/2/23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26123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9/2/23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4651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EEFA2-CD49-5CCB-1682-74951B6397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75A495-1041-7AC4-3B17-EFFCC517F9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71F177-4D66-A040-541D-59E5A74AA578}"/>
              </a:ext>
            </a:extLst>
          </p:cNvPr>
          <p:cNvSpPr>
            <a:spLocks noGrp="1"/>
          </p:cNvSpPr>
          <p:nvPr>
            <p:ph type="dt" sz="half" idx="10"/>
          </p:nvPr>
        </p:nvSpPr>
        <p:spPr/>
        <p:txBody>
          <a:bodyPr/>
          <a:lstStyle/>
          <a:p>
            <a:fld id="{33D09739-E2E6-3F49-969D-2D7B1EB2F7F9}" type="datetime1">
              <a:rPr lang="en-US" smtClean="0"/>
              <a:t>9/2/23</a:t>
            </a:fld>
            <a:endParaRPr lang="en-US" dirty="0"/>
          </a:p>
        </p:txBody>
      </p:sp>
      <p:sp>
        <p:nvSpPr>
          <p:cNvPr id="5" name="Footer Placeholder 4">
            <a:extLst>
              <a:ext uri="{FF2B5EF4-FFF2-40B4-BE49-F238E27FC236}">
                <a16:creationId xmlns:a16="http://schemas.microsoft.com/office/drawing/2014/main" id="{BC0C3D01-6D65-DAF2-3682-3703F12BCEF3}"/>
              </a:ext>
            </a:extLst>
          </p:cNvPr>
          <p:cNvSpPr>
            <a:spLocks noGrp="1"/>
          </p:cNvSpPr>
          <p:nvPr>
            <p:ph type="ftr" sz="quarter" idx="11"/>
          </p:nvPr>
        </p:nvSpPr>
        <p:spPr/>
        <p:txBody>
          <a:bodyPr/>
          <a:lstStyle/>
          <a:p>
            <a:r>
              <a:rPr lang="en-US" dirty="0"/>
              <a:t>Medical Staffing Agency Project</a:t>
            </a:r>
          </a:p>
        </p:txBody>
      </p:sp>
      <p:sp>
        <p:nvSpPr>
          <p:cNvPr id="6" name="Slide Number Placeholder 5">
            <a:extLst>
              <a:ext uri="{FF2B5EF4-FFF2-40B4-BE49-F238E27FC236}">
                <a16:creationId xmlns:a16="http://schemas.microsoft.com/office/drawing/2014/main" id="{2AE2124E-556F-9E10-0BC6-1D0997445B31}"/>
              </a:ext>
            </a:extLst>
          </p:cNvPr>
          <p:cNvSpPr>
            <a:spLocks noGrp="1"/>
          </p:cNvSpPr>
          <p:nvPr>
            <p:ph type="sldNum" sz="quarter" idx="12"/>
          </p:nvPr>
        </p:nvSpPr>
        <p:spPr/>
        <p:txBody>
          <a:bodyPr/>
          <a:lstStyle/>
          <a:p>
            <a:fld id="{AFF69F61-1BD2-694C-BAA9-8F3F7F525D65}" type="slidenum">
              <a:rPr lang="en-US" smtClean="0"/>
              <a:t>‹#›</a:t>
            </a:fld>
            <a:endParaRPr lang="en-US" dirty="0"/>
          </a:p>
        </p:txBody>
      </p:sp>
    </p:spTree>
    <p:extLst>
      <p:ext uri="{BB962C8B-B14F-4D97-AF65-F5344CB8AC3E}">
        <p14:creationId xmlns:p14="http://schemas.microsoft.com/office/powerpoint/2010/main" val="261071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Click="0">
        <p159:morph option="byObject"/>
      </p:transition>
    </mc:Choice>
    <mc:Fallback xmlns="">
      <p:transition advClick="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9/2/23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309086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9/2/23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95497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9/2/23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7108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E6E1C-0B4F-9A71-CF27-C58AC1D643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2A4654-A35A-6A3C-C749-9B396809BD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95C249-5348-33FE-85F2-DF1A3B336204}"/>
              </a:ext>
            </a:extLst>
          </p:cNvPr>
          <p:cNvSpPr>
            <a:spLocks noGrp="1"/>
          </p:cNvSpPr>
          <p:nvPr>
            <p:ph type="dt" sz="half" idx="10"/>
          </p:nvPr>
        </p:nvSpPr>
        <p:spPr/>
        <p:txBody>
          <a:bodyPr/>
          <a:lstStyle/>
          <a:p>
            <a:fld id="{E7DF58DF-78F5-B349-8F2A-3059F37BD255}" type="datetime1">
              <a:rPr lang="en-US" smtClean="0"/>
              <a:t>9/2/23</a:t>
            </a:fld>
            <a:endParaRPr lang="en-US" dirty="0"/>
          </a:p>
        </p:txBody>
      </p:sp>
      <p:sp>
        <p:nvSpPr>
          <p:cNvPr id="5" name="Footer Placeholder 4">
            <a:extLst>
              <a:ext uri="{FF2B5EF4-FFF2-40B4-BE49-F238E27FC236}">
                <a16:creationId xmlns:a16="http://schemas.microsoft.com/office/drawing/2014/main" id="{D340E932-A8F0-8BD7-F724-8E989288B4E3}"/>
              </a:ext>
            </a:extLst>
          </p:cNvPr>
          <p:cNvSpPr>
            <a:spLocks noGrp="1"/>
          </p:cNvSpPr>
          <p:nvPr>
            <p:ph type="ftr" sz="quarter" idx="11"/>
          </p:nvPr>
        </p:nvSpPr>
        <p:spPr/>
        <p:txBody>
          <a:bodyPr/>
          <a:lstStyle/>
          <a:p>
            <a:r>
              <a:rPr lang="en-US" dirty="0"/>
              <a:t>Medical Staffing Agency Project</a:t>
            </a:r>
          </a:p>
        </p:txBody>
      </p:sp>
      <p:sp>
        <p:nvSpPr>
          <p:cNvPr id="6" name="Slide Number Placeholder 5">
            <a:extLst>
              <a:ext uri="{FF2B5EF4-FFF2-40B4-BE49-F238E27FC236}">
                <a16:creationId xmlns:a16="http://schemas.microsoft.com/office/drawing/2014/main" id="{49871982-5FED-130D-E17C-13A29265EEDB}"/>
              </a:ext>
            </a:extLst>
          </p:cNvPr>
          <p:cNvSpPr>
            <a:spLocks noGrp="1"/>
          </p:cNvSpPr>
          <p:nvPr>
            <p:ph type="sldNum" sz="quarter" idx="12"/>
          </p:nvPr>
        </p:nvSpPr>
        <p:spPr/>
        <p:txBody>
          <a:bodyPr/>
          <a:lstStyle/>
          <a:p>
            <a:fld id="{AFF69F61-1BD2-694C-BAA9-8F3F7F525D65}" type="slidenum">
              <a:rPr lang="en-US" smtClean="0"/>
              <a:t>‹#›</a:t>
            </a:fld>
            <a:endParaRPr lang="en-US" dirty="0"/>
          </a:p>
        </p:txBody>
      </p:sp>
    </p:spTree>
    <p:extLst>
      <p:ext uri="{BB962C8B-B14F-4D97-AF65-F5344CB8AC3E}">
        <p14:creationId xmlns:p14="http://schemas.microsoft.com/office/powerpoint/2010/main" val="1712363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Click="0">
        <p159:morph option="byObject"/>
      </p:transition>
    </mc:Choice>
    <mc:Fallback xmlns="">
      <p:transition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1ED5E-82F2-A32F-BBA3-2B3F27A74B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469F2C-31B1-BD2E-6661-439CB66AEF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A75BAF-94A2-4C21-BE57-CA9B31D314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E4E81D-9648-BB16-9DE9-F35E6C639F29}"/>
              </a:ext>
            </a:extLst>
          </p:cNvPr>
          <p:cNvSpPr>
            <a:spLocks noGrp="1"/>
          </p:cNvSpPr>
          <p:nvPr>
            <p:ph type="dt" sz="half" idx="10"/>
          </p:nvPr>
        </p:nvSpPr>
        <p:spPr/>
        <p:txBody>
          <a:bodyPr/>
          <a:lstStyle/>
          <a:p>
            <a:fld id="{36C17A2B-7545-DB4B-AA28-C14A670E3BE3}" type="datetime1">
              <a:rPr lang="en-US" smtClean="0"/>
              <a:t>9/2/23</a:t>
            </a:fld>
            <a:endParaRPr lang="en-US" dirty="0"/>
          </a:p>
        </p:txBody>
      </p:sp>
      <p:sp>
        <p:nvSpPr>
          <p:cNvPr id="6" name="Footer Placeholder 5">
            <a:extLst>
              <a:ext uri="{FF2B5EF4-FFF2-40B4-BE49-F238E27FC236}">
                <a16:creationId xmlns:a16="http://schemas.microsoft.com/office/drawing/2014/main" id="{27EC48F3-93F4-B729-36C0-302C4D993769}"/>
              </a:ext>
            </a:extLst>
          </p:cNvPr>
          <p:cNvSpPr>
            <a:spLocks noGrp="1"/>
          </p:cNvSpPr>
          <p:nvPr>
            <p:ph type="ftr" sz="quarter" idx="11"/>
          </p:nvPr>
        </p:nvSpPr>
        <p:spPr/>
        <p:txBody>
          <a:bodyPr/>
          <a:lstStyle/>
          <a:p>
            <a:r>
              <a:rPr lang="en-US" dirty="0"/>
              <a:t>Medical Staffing Agency Project</a:t>
            </a:r>
          </a:p>
        </p:txBody>
      </p:sp>
      <p:sp>
        <p:nvSpPr>
          <p:cNvPr id="7" name="Slide Number Placeholder 6">
            <a:extLst>
              <a:ext uri="{FF2B5EF4-FFF2-40B4-BE49-F238E27FC236}">
                <a16:creationId xmlns:a16="http://schemas.microsoft.com/office/drawing/2014/main" id="{689A156D-57BA-CD89-241E-FC272972C2CF}"/>
              </a:ext>
            </a:extLst>
          </p:cNvPr>
          <p:cNvSpPr>
            <a:spLocks noGrp="1"/>
          </p:cNvSpPr>
          <p:nvPr>
            <p:ph type="sldNum" sz="quarter" idx="12"/>
          </p:nvPr>
        </p:nvSpPr>
        <p:spPr/>
        <p:txBody>
          <a:bodyPr/>
          <a:lstStyle/>
          <a:p>
            <a:fld id="{AFF69F61-1BD2-694C-BAA9-8F3F7F525D65}" type="slidenum">
              <a:rPr lang="en-US" smtClean="0"/>
              <a:t>‹#›</a:t>
            </a:fld>
            <a:endParaRPr lang="en-US" dirty="0"/>
          </a:p>
        </p:txBody>
      </p:sp>
    </p:spTree>
    <p:extLst>
      <p:ext uri="{BB962C8B-B14F-4D97-AF65-F5344CB8AC3E}">
        <p14:creationId xmlns:p14="http://schemas.microsoft.com/office/powerpoint/2010/main" val="42868807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Click="0">
        <p159:morph option="byObject"/>
      </p:transition>
    </mc:Choice>
    <mc:Fallback xmlns="">
      <p:transition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D2F30-77C4-5001-25F6-0B63CEA48C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F6C5E3-E2A5-9099-06EA-EF1CCF6BA4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203565-D485-CC9F-0631-F12D5A2250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EDA03C-05CE-283F-5EFE-D850D5070A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13C8ED-6902-980F-EF1E-E166457ED3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412657-2F2B-746A-A702-3B52BB6C459D}"/>
              </a:ext>
            </a:extLst>
          </p:cNvPr>
          <p:cNvSpPr>
            <a:spLocks noGrp="1"/>
          </p:cNvSpPr>
          <p:nvPr>
            <p:ph type="dt" sz="half" idx="10"/>
          </p:nvPr>
        </p:nvSpPr>
        <p:spPr/>
        <p:txBody>
          <a:bodyPr/>
          <a:lstStyle/>
          <a:p>
            <a:fld id="{E5F98D85-99CB-664B-AC62-F71BE0803311}" type="datetime1">
              <a:rPr lang="en-US" smtClean="0"/>
              <a:t>9/2/23</a:t>
            </a:fld>
            <a:endParaRPr lang="en-US" dirty="0"/>
          </a:p>
        </p:txBody>
      </p:sp>
      <p:sp>
        <p:nvSpPr>
          <p:cNvPr id="8" name="Footer Placeholder 7">
            <a:extLst>
              <a:ext uri="{FF2B5EF4-FFF2-40B4-BE49-F238E27FC236}">
                <a16:creationId xmlns:a16="http://schemas.microsoft.com/office/drawing/2014/main" id="{63D8646B-88D8-BAC0-40E2-9AFC54A4B89A}"/>
              </a:ext>
            </a:extLst>
          </p:cNvPr>
          <p:cNvSpPr>
            <a:spLocks noGrp="1"/>
          </p:cNvSpPr>
          <p:nvPr>
            <p:ph type="ftr" sz="quarter" idx="11"/>
          </p:nvPr>
        </p:nvSpPr>
        <p:spPr/>
        <p:txBody>
          <a:bodyPr/>
          <a:lstStyle/>
          <a:p>
            <a:r>
              <a:rPr lang="en-US" dirty="0"/>
              <a:t>Medical Staffing Agency Project</a:t>
            </a:r>
          </a:p>
        </p:txBody>
      </p:sp>
      <p:sp>
        <p:nvSpPr>
          <p:cNvPr id="9" name="Slide Number Placeholder 8">
            <a:extLst>
              <a:ext uri="{FF2B5EF4-FFF2-40B4-BE49-F238E27FC236}">
                <a16:creationId xmlns:a16="http://schemas.microsoft.com/office/drawing/2014/main" id="{66715F2E-D830-EFB1-8840-F84829F7B163}"/>
              </a:ext>
            </a:extLst>
          </p:cNvPr>
          <p:cNvSpPr>
            <a:spLocks noGrp="1"/>
          </p:cNvSpPr>
          <p:nvPr>
            <p:ph type="sldNum" sz="quarter" idx="12"/>
          </p:nvPr>
        </p:nvSpPr>
        <p:spPr/>
        <p:txBody>
          <a:bodyPr/>
          <a:lstStyle/>
          <a:p>
            <a:fld id="{AFF69F61-1BD2-694C-BAA9-8F3F7F525D65}" type="slidenum">
              <a:rPr lang="en-US" smtClean="0"/>
              <a:t>‹#›</a:t>
            </a:fld>
            <a:endParaRPr lang="en-US" dirty="0"/>
          </a:p>
        </p:txBody>
      </p:sp>
    </p:spTree>
    <p:extLst>
      <p:ext uri="{BB962C8B-B14F-4D97-AF65-F5344CB8AC3E}">
        <p14:creationId xmlns:p14="http://schemas.microsoft.com/office/powerpoint/2010/main" val="22008516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Click="0">
        <p159:morph option="byObject"/>
      </p:transition>
    </mc:Choice>
    <mc:Fallback xmlns="">
      <p:transition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2AD05-3072-6E11-E18A-123E1FA042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BE2F54-6F84-9EED-BCE2-BD1A96329E47}"/>
              </a:ext>
            </a:extLst>
          </p:cNvPr>
          <p:cNvSpPr>
            <a:spLocks noGrp="1"/>
          </p:cNvSpPr>
          <p:nvPr>
            <p:ph type="dt" sz="half" idx="10"/>
          </p:nvPr>
        </p:nvSpPr>
        <p:spPr/>
        <p:txBody>
          <a:bodyPr/>
          <a:lstStyle/>
          <a:p>
            <a:fld id="{5D8153D0-62E8-EC40-AD34-0852878969AA}" type="datetime1">
              <a:rPr lang="en-US" smtClean="0"/>
              <a:t>9/2/23</a:t>
            </a:fld>
            <a:endParaRPr lang="en-US" dirty="0"/>
          </a:p>
        </p:txBody>
      </p:sp>
      <p:sp>
        <p:nvSpPr>
          <p:cNvPr id="4" name="Footer Placeholder 3">
            <a:extLst>
              <a:ext uri="{FF2B5EF4-FFF2-40B4-BE49-F238E27FC236}">
                <a16:creationId xmlns:a16="http://schemas.microsoft.com/office/drawing/2014/main" id="{BDBFB1C9-5366-4110-09B9-E3E7282C17A0}"/>
              </a:ext>
            </a:extLst>
          </p:cNvPr>
          <p:cNvSpPr>
            <a:spLocks noGrp="1"/>
          </p:cNvSpPr>
          <p:nvPr>
            <p:ph type="ftr" sz="quarter" idx="11"/>
          </p:nvPr>
        </p:nvSpPr>
        <p:spPr/>
        <p:txBody>
          <a:bodyPr/>
          <a:lstStyle/>
          <a:p>
            <a:r>
              <a:rPr lang="en-US" dirty="0"/>
              <a:t>Medical Staffing Agency Project</a:t>
            </a:r>
          </a:p>
        </p:txBody>
      </p:sp>
      <p:sp>
        <p:nvSpPr>
          <p:cNvPr id="5" name="Slide Number Placeholder 4">
            <a:extLst>
              <a:ext uri="{FF2B5EF4-FFF2-40B4-BE49-F238E27FC236}">
                <a16:creationId xmlns:a16="http://schemas.microsoft.com/office/drawing/2014/main" id="{914E43A3-CD6D-BC40-0C06-7EE5552FC15F}"/>
              </a:ext>
            </a:extLst>
          </p:cNvPr>
          <p:cNvSpPr>
            <a:spLocks noGrp="1"/>
          </p:cNvSpPr>
          <p:nvPr>
            <p:ph type="sldNum" sz="quarter" idx="12"/>
          </p:nvPr>
        </p:nvSpPr>
        <p:spPr/>
        <p:txBody>
          <a:bodyPr/>
          <a:lstStyle/>
          <a:p>
            <a:fld id="{AFF69F61-1BD2-694C-BAA9-8F3F7F525D65}" type="slidenum">
              <a:rPr lang="en-US" smtClean="0"/>
              <a:t>‹#›</a:t>
            </a:fld>
            <a:endParaRPr lang="en-US" dirty="0"/>
          </a:p>
        </p:txBody>
      </p:sp>
    </p:spTree>
    <p:extLst>
      <p:ext uri="{BB962C8B-B14F-4D97-AF65-F5344CB8AC3E}">
        <p14:creationId xmlns:p14="http://schemas.microsoft.com/office/powerpoint/2010/main" val="25867948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Click="0">
        <p159:morph option="byObject"/>
      </p:transition>
    </mc:Choice>
    <mc:Fallback xmlns="">
      <p:transition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02775F-9473-4F30-8BC9-9C21D6CC64FE}"/>
              </a:ext>
            </a:extLst>
          </p:cNvPr>
          <p:cNvSpPr>
            <a:spLocks noGrp="1"/>
          </p:cNvSpPr>
          <p:nvPr>
            <p:ph type="dt" sz="half" idx="10"/>
          </p:nvPr>
        </p:nvSpPr>
        <p:spPr/>
        <p:txBody>
          <a:bodyPr/>
          <a:lstStyle/>
          <a:p>
            <a:fld id="{82968F44-523A-6545-8C70-FD5FE6095D6B}" type="datetime1">
              <a:rPr lang="en-US" smtClean="0"/>
              <a:t>9/2/23</a:t>
            </a:fld>
            <a:endParaRPr lang="en-US" dirty="0"/>
          </a:p>
        </p:txBody>
      </p:sp>
      <p:sp>
        <p:nvSpPr>
          <p:cNvPr id="3" name="Footer Placeholder 2">
            <a:extLst>
              <a:ext uri="{FF2B5EF4-FFF2-40B4-BE49-F238E27FC236}">
                <a16:creationId xmlns:a16="http://schemas.microsoft.com/office/drawing/2014/main" id="{24B14A2B-63CC-629B-9716-E3D8C623CA1E}"/>
              </a:ext>
            </a:extLst>
          </p:cNvPr>
          <p:cNvSpPr>
            <a:spLocks noGrp="1"/>
          </p:cNvSpPr>
          <p:nvPr>
            <p:ph type="ftr" sz="quarter" idx="11"/>
          </p:nvPr>
        </p:nvSpPr>
        <p:spPr/>
        <p:txBody>
          <a:bodyPr/>
          <a:lstStyle/>
          <a:p>
            <a:r>
              <a:rPr lang="en-US" dirty="0"/>
              <a:t>Medical Staffing Agency Project</a:t>
            </a:r>
          </a:p>
        </p:txBody>
      </p:sp>
      <p:sp>
        <p:nvSpPr>
          <p:cNvPr id="4" name="Slide Number Placeholder 3">
            <a:extLst>
              <a:ext uri="{FF2B5EF4-FFF2-40B4-BE49-F238E27FC236}">
                <a16:creationId xmlns:a16="http://schemas.microsoft.com/office/drawing/2014/main" id="{3833EBE8-E630-362C-A7DB-0F9D089573DA}"/>
              </a:ext>
            </a:extLst>
          </p:cNvPr>
          <p:cNvSpPr>
            <a:spLocks noGrp="1"/>
          </p:cNvSpPr>
          <p:nvPr>
            <p:ph type="sldNum" sz="quarter" idx="12"/>
          </p:nvPr>
        </p:nvSpPr>
        <p:spPr/>
        <p:txBody>
          <a:bodyPr/>
          <a:lstStyle/>
          <a:p>
            <a:fld id="{AFF69F61-1BD2-694C-BAA9-8F3F7F525D65}" type="slidenum">
              <a:rPr lang="en-US" smtClean="0"/>
              <a:t>‹#›</a:t>
            </a:fld>
            <a:endParaRPr lang="en-US" dirty="0"/>
          </a:p>
        </p:txBody>
      </p:sp>
    </p:spTree>
    <p:extLst>
      <p:ext uri="{BB962C8B-B14F-4D97-AF65-F5344CB8AC3E}">
        <p14:creationId xmlns:p14="http://schemas.microsoft.com/office/powerpoint/2010/main" val="4134305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Click="0">
        <p159:morph option="byObject"/>
      </p:transition>
    </mc:Choice>
    <mc:Fallback xmlns="">
      <p:transition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C8F2C-27AE-F695-29C5-F935A6BCFF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1BFE68-91D5-107F-1178-A9BB54D80D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FC53E7-8E4C-9276-C47C-DF81DC30A6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FC0F39-13DB-D34F-4118-DC611303FEB8}"/>
              </a:ext>
            </a:extLst>
          </p:cNvPr>
          <p:cNvSpPr>
            <a:spLocks noGrp="1"/>
          </p:cNvSpPr>
          <p:nvPr>
            <p:ph type="dt" sz="half" idx="10"/>
          </p:nvPr>
        </p:nvSpPr>
        <p:spPr/>
        <p:txBody>
          <a:bodyPr/>
          <a:lstStyle/>
          <a:p>
            <a:fld id="{2D338A10-D5FC-4E46-8BF9-44256BDF7EA0}" type="datetime1">
              <a:rPr lang="en-US" smtClean="0"/>
              <a:t>9/2/23</a:t>
            </a:fld>
            <a:endParaRPr lang="en-US" dirty="0"/>
          </a:p>
        </p:txBody>
      </p:sp>
      <p:sp>
        <p:nvSpPr>
          <p:cNvPr id="6" name="Footer Placeholder 5">
            <a:extLst>
              <a:ext uri="{FF2B5EF4-FFF2-40B4-BE49-F238E27FC236}">
                <a16:creationId xmlns:a16="http://schemas.microsoft.com/office/drawing/2014/main" id="{084610E5-9882-89EA-AD53-7FA423A4ACB9}"/>
              </a:ext>
            </a:extLst>
          </p:cNvPr>
          <p:cNvSpPr>
            <a:spLocks noGrp="1"/>
          </p:cNvSpPr>
          <p:nvPr>
            <p:ph type="ftr" sz="quarter" idx="11"/>
          </p:nvPr>
        </p:nvSpPr>
        <p:spPr/>
        <p:txBody>
          <a:bodyPr/>
          <a:lstStyle/>
          <a:p>
            <a:r>
              <a:rPr lang="en-US" dirty="0"/>
              <a:t>Medical Staffing Agency Project</a:t>
            </a:r>
          </a:p>
        </p:txBody>
      </p:sp>
      <p:sp>
        <p:nvSpPr>
          <p:cNvPr id="7" name="Slide Number Placeholder 6">
            <a:extLst>
              <a:ext uri="{FF2B5EF4-FFF2-40B4-BE49-F238E27FC236}">
                <a16:creationId xmlns:a16="http://schemas.microsoft.com/office/drawing/2014/main" id="{E731A3E4-7B42-908F-1B91-91962589B12C}"/>
              </a:ext>
            </a:extLst>
          </p:cNvPr>
          <p:cNvSpPr>
            <a:spLocks noGrp="1"/>
          </p:cNvSpPr>
          <p:nvPr>
            <p:ph type="sldNum" sz="quarter" idx="12"/>
          </p:nvPr>
        </p:nvSpPr>
        <p:spPr/>
        <p:txBody>
          <a:bodyPr/>
          <a:lstStyle/>
          <a:p>
            <a:fld id="{AFF69F61-1BD2-694C-BAA9-8F3F7F525D65}" type="slidenum">
              <a:rPr lang="en-US" smtClean="0"/>
              <a:t>‹#›</a:t>
            </a:fld>
            <a:endParaRPr lang="en-US" dirty="0"/>
          </a:p>
        </p:txBody>
      </p:sp>
    </p:spTree>
    <p:extLst>
      <p:ext uri="{BB962C8B-B14F-4D97-AF65-F5344CB8AC3E}">
        <p14:creationId xmlns:p14="http://schemas.microsoft.com/office/powerpoint/2010/main" val="20115172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Click="0">
        <p159:morph option="byObject"/>
      </p:transition>
    </mc:Choice>
    <mc:Fallback xmlns="">
      <p:transition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5C24C-DE02-D5DF-800A-093FAD1700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181E40-B9CB-A050-DBEF-3FF15BDB88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1AD2E2F2-3C5A-E13B-31B4-2236618789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5D8CC3-8115-2EC1-455E-5EA377A0008D}"/>
              </a:ext>
            </a:extLst>
          </p:cNvPr>
          <p:cNvSpPr>
            <a:spLocks noGrp="1"/>
          </p:cNvSpPr>
          <p:nvPr>
            <p:ph type="dt" sz="half" idx="10"/>
          </p:nvPr>
        </p:nvSpPr>
        <p:spPr/>
        <p:txBody>
          <a:bodyPr/>
          <a:lstStyle/>
          <a:p>
            <a:fld id="{A846F9CB-333A-6B43-A313-371A071C82E1}" type="datetime1">
              <a:rPr lang="en-US" smtClean="0"/>
              <a:t>9/2/23</a:t>
            </a:fld>
            <a:endParaRPr lang="en-US" dirty="0"/>
          </a:p>
        </p:txBody>
      </p:sp>
      <p:sp>
        <p:nvSpPr>
          <p:cNvPr id="6" name="Footer Placeholder 5">
            <a:extLst>
              <a:ext uri="{FF2B5EF4-FFF2-40B4-BE49-F238E27FC236}">
                <a16:creationId xmlns:a16="http://schemas.microsoft.com/office/drawing/2014/main" id="{C2D24D66-8193-AB6D-EB07-1D975BA857A2}"/>
              </a:ext>
            </a:extLst>
          </p:cNvPr>
          <p:cNvSpPr>
            <a:spLocks noGrp="1"/>
          </p:cNvSpPr>
          <p:nvPr>
            <p:ph type="ftr" sz="quarter" idx="11"/>
          </p:nvPr>
        </p:nvSpPr>
        <p:spPr/>
        <p:txBody>
          <a:bodyPr/>
          <a:lstStyle/>
          <a:p>
            <a:r>
              <a:rPr lang="en-US" dirty="0"/>
              <a:t>Medical Staffing Agency Project</a:t>
            </a:r>
          </a:p>
        </p:txBody>
      </p:sp>
      <p:sp>
        <p:nvSpPr>
          <p:cNvPr id="7" name="Slide Number Placeholder 6">
            <a:extLst>
              <a:ext uri="{FF2B5EF4-FFF2-40B4-BE49-F238E27FC236}">
                <a16:creationId xmlns:a16="http://schemas.microsoft.com/office/drawing/2014/main" id="{1F8AD913-6E08-73A4-A075-728B6B48BEB4}"/>
              </a:ext>
            </a:extLst>
          </p:cNvPr>
          <p:cNvSpPr>
            <a:spLocks noGrp="1"/>
          </p:cNvSpPr>
          <p:nvPr>
            <p:ph type="sldNum" sz="quarter" idx="12"/>
          </p:nvPr>
        </p:nvSpPr>
        <p:spPr/>
        <p:txBody>
          <a:bodyPr/>
          <a:lstStyle/>
          <a:p>
            <a:fld id="{AFF69F61-1BD2-694C-BAA9-8F3F7F525D65}" type="slidenum">
              <a:rPr lang="en-US" smtClean="0"/>
              <a:t>‹#›</a:t>
            </a:fld>
            <a:endParaRPr lang="en-US" dirty="0"/>
          </a:p>
        </p:txBody>
      </p:sp>
    </p:spTree>
    <p:extLst>
      <p:ext uri="{BB962C8B-B14F-4D97-AF65-F5344CB8AC3E}">
        <p14:creationId xmlns:p14="http://schemas.microsoft.com/office/powerpoint/2010/main" val="12167043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Click="0">
        <p159:morph option="byObject"/>
      </p:transition>
    </mc:Choice>
    <mc:Fallback xmlns="">
      <p:transition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832EFE-0E3A-EA8D-9F31-97BEC890AD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128F0D-F4B2-C576-E20B-7D7950ABF6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3B6675-4DD9-9243-2674-7C7E83B1D5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57BAA4-A37E-674A-A23D-74D12B6CCD62}" type="datetime1">
              <a:rPr lang="en-US" smtClean="0"/>
              <a:t>9/2/23</a:t>
            </a:fld>
            <a:endParaRPr lang="en-US" dirty="0"/>
          </a:p>
        </p:txBody>
      </p:sp>
      <p:sp>
        <p:nvSpPr>
          <p:cNvPr id="5" name="Footer Placeholder 4">
            <a:extLst>
              <a:ext uri="{FF2B5EF4-FFF2-40B4-BE49-F238E27FC236}">
                <a16:creationId xmlns:a16="http://schemas.microsoft.com/office/drawing/2014/main" id="{2C49AED6-1129-C3F7-53A1-4FCECB3586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Medical Staffing Agency Project</a:t>
            </a:r>
          </a:p>
        </p:txBody>
      </p:sp>
      <p:sp>
        <p:nvSpPr>
          <p:cNvPr id="6" name="Slide Number Placeholder 5">
            <a:extLst>
              <a:ext uri="{FF2B5EF4-FFF2-40B4-BE49-F238E27FC236}">
                <a16:creationId xmlns:a16="http://schemas.microsoft.com/office/drawing/2014/main" id="{25EF862C-92BB-504E-7DAB-6135E2ED91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69F61-1BD2-694C-BAA9-8F3F7F525D65}" type="slidenum">
              <a:rPr lang="en-US" smtClean="0"/>
              <a:t>‹#›</a:t>
            </a:fld>
            <a:endParaRPr lang="en-US" dirty="0"/>
          </a:p>
        </p:txBody>
      </p:sp>
    </p:spTree>
    <p:extLst>
      <p:ext uri="{BB962C8B-B14F-4D97-AF65-F5344CB8AC3E}">
        <p14:creationId xmlns:p14="http://schemas.microsoft.com/office/powerpoint/2010/main" val="22599489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9="http://schemas.microsoft.com/office/powerpoint/2015/09/main">
    <mc:Choice Requires="p159">
      <p:transition xmlns:p14="http://schemas.microsoft.com/office/powerpoint/2010/main" p14:dur="10" advClick="0">
        <p159:morph option="byObject"/>
      </p:transition>
    </mc:Choice>
    <mc:Fallback xmlns="">
      <p:transition advClick="0">
        <p:fade/>
      </p:transition>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9/2/23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228969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8.png"/><Relationship Id="rId3" Type="http://schemas.openxmlformats.org/officeDocument/2006/relationships/image" Target="../media/image2.jpeg"/><Relationship Id="rId7" Type="http://schemas.openxmlformats.org/officeDocument/2006/relationships/image" Target="../media/image4.png"/><Relationship Id="rId12" Type="http://schemas.openxmlformats.org/officeDocument/2006/relationships/hyperlink" Target="https://docs.google.com/spreadsheets/d/1gshTf1PLN7nuJLYqV3oxZBYNqzaK92ZW/edit?usp=share_link&amp;ouid=113604007623523116113&amp;rtpof=true&amp;sd=tru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drive.google.com/drive/folders/1nXQNeZMHfObFS-h3cDDfr7miJZmXOTt1?usp=share_link" TargetMode="External"/><Relationship Id="rId11" Type="http://schemas.openxmlformats.org/officeDocument/2006/relationships/image" Target="../media/image7.png"/><Relationship Id="rId5" Type="http://schemas.openxmlformats.org/officeDocument/2006/relationships/image" Target="../media/image3.png"/><Relationship Id="rId10" Type="http://schemas.openxmlformats.org/officeDocument/2006/relationships/hyperlink" Target="https://drive.google.com/drive/folders/1a64VHCQXQ5Nqqhdf8LFdwEyUkpCWtk1Z?usp=share_link" TargetMode="External"/><Relationship Id="rId4" Type="http://schemas.openxmlformats.org/officeDocument/2006/relationships/hyperlink" Target="https://github.com/tzeliadt/Instacart_Analysis--Python" TargetMode="External"/><Relationship Id="rId9" Type="http://schemas.openxmlformats.org/officeDocument/2006/relationships/image" Target="../media/image6.png"/><Relationship Id="rId14"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openxmlformats.org/officeDocument/2006/relationships/hyperlink" Target="https://docs.google.com/spreadsheets/d/1gshTf1PLN7nuJLYqV3oxZBYNqzaK92ZW/edit?usp=share_link&amp;ouid=113604007623523116113&amp;rtpof=true&amp;sd=true" TargetMode="External"/><Relationship Id="rId3" Type="http://schemas.openxmlformats.org/officeDocument/2006/relationships/hyperlink" Target="https://drive.google.com/drive/folders/1k6nhfz4BUecBsxYJx0sDXZqZQgHCX75d?usp=sharing" TargetMode="External"/><Relationship Id="rId7" Type="http://schemas.openxmlformats.org/officeDocument/2006/relationships/hyperlink" Target="https://drive.google.com/drive/folders/1nXQNeZMHfObFS-h3cDDfr7miJZmXOTt1?usp=share_link" TargetMode="External"/><Relationship Id="rId2" Type="http://schemas.openxmlformats.org/officeDocument/2006/relationships/hyperlink" Target="https://drive.google.com/file/d/1H7fixMnacMyt7oGfxjcrTiubhancU3BZ/view?usp=sharing" TargetMode="External"/><Relationship Id="rId1" Type="http://schemas.openxmlformats.org/officeDocument/2006/relationships/slideLayout" Target="../slideLayouts/slideLayout13.xml"/><Relationship Id="rId6" Type="http://schemas.openxmlformats.org/officeDocument/2006/relationships/hyperlink" Target="https://www.instacart.com/datasets/grocery-shopping-2017" TargetMode="External"/><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hyperlink" Target="https://github.com/tzeliadt/Instacart_Analysis--Python.gi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openxmlformats.org/officeDocument/2006/relationships/hyperlink" Target="https://twitter.com/@TatumZeliadt" TargetMode="External"/><Relationship Id="rId13" Type="http://schemas.openxmlformats.org/officeDocument/2006/relationships/hyperlink" Target="https://public.tableau.com/app/profile/tatum.zeliadt" TargetMode="External"/><Relationship Id="rId3" Type="http://schemas.openxmlformats.org/officeDocument/2006/relationships/image" Target="../media/image23.gif"/><Relationship Id="rId7" Type="http://schemas.microsoft.com/office/2007/relationships/hdphoto" Target="../media/hdphoto2.wdp"/><Relationship Id="rId12" Type="http://schemas.openxmlformats.org/officeDocument/2006/relationships/image" Target="../media/image27.svg"/><Relationship Id="rId2" Type="http://schemas.openxmlformats.org/officeDocument/2006/relationships/notesSlide" Target="../notesSlides/notesSlide2.xml"/><Relationship Id="rId16"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6.png"/><Relationship Id="rId5" Type="http://schemas.openxmlformats.org/officeDocument/2006/relationships/audio" Target="../media/audio1.wav"/><Relationship Id="rId15" Type="http://schemas.openxmlformats.org/officeDocument/2006/relationships/hyperlink" Target="https://github.com/tzeliadt" TargetMode="External"/><Relationship Id="rId10" Type="http://schemas.openxmlformats.org/officeDocument/2006/relationships/hyperlink" Target="mailto:tlzeliadt@gmail.com" TargetMode="External"/><Relationship Id="rId4" Type="http://schemas.openxmlformats.org/officeDocument/2006/relationships/hyperlink" Target="http://www.linkedin.com/in/tatum-zeliadt-0593a018" TargetMode="External"/><Relationship Id="rId9" Type="http://schemas.openxmlformats.org/officeDocument/2006/relationships/image" Target="../media/image25.png"/><Relationship Id="rId1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86">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2" name="Rectangle 88">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0960EB86-AD31-4E4E-C0D1-07D8440BE2F6}"/>
              </a:ext>
            </a:extLst>
          </p:cNvPr>
          <p:cNvSpPr>
            <a:spLocks noGrp="1"/>
          </p:cNvSpPr>
          <p:nvPr>
            <p:ph type="subTitle" idx="1"/>
          </p:nvPr>
        </p:nvSpPr>
        <p:spPr>
          <a:xfrm>
            <a:off x="6443259" y="3009900"/>
            <a:ext cx="5392480" cy="838201"/>
          </a:xfrm>
        </p:spPr>
        <p:txBody>
          <a:bodyPr anchor="b">
            <a:noAutofit/>
          </a:bodyPr>
          <a:lstStyle/>
          <a:p>
            <a:pPr algn="l"/>
            <a:r>
              <a:rPr lang="en-US" sz="2800" dirty="0">
                <a:solidFill>
                  <a:schemeClr val="tx2"/>
                </a:solidFill>
                <a:latin typeface="Goudy Old Style" panose="02020502050305020303" pitchFamily="18" charset="77"/>
              </a:rPr>
              <a:t>Online grocery store, uncovering customer purchasing behaviors </a:t>
            </a:r>
          </a:p>
        </p:txBody>
      </p:sp>
      <p:pic>
        <p:nvPicPr>
          <p:cNvPr id="57" name="Picture 44">
            <a:extLst>
              <a:ext uri="{FF2B5EF4-FFF2-40B4-BE49-F238E27FC236}">
                <a16:creationId xmlns:a16="http://schemas.microsoft.com/office/drawing/2014/main" id="{3E979BBD-DEAF-61EC-C384-C7661C1EA8D4}"/>
              </a:ext>
            </a:extLst>
          </p:cNvPr>
          <p:cNvPicPr>
            <a:picLocks noChangeAspect="1"/>
          </p:cNvPicPr>
          <p:nvPr/>
        </p:nvPicPr>
        <p:blipFill rotWithShape="1">
          <a:blip r:embed="rId3"/>
          <a:srcRect l="651" r="651" b="1"/>
          <a:stretch/>
        </p:blipFill>
        <p:spPr>
          <a:xfrm>
            <a:off x="470581" y="2112677"/>
            <a:ext cx="4141760" cy="2937448"/>
          </a:xfrm>
          <a:custGeom>
            <a:avLst/>
            <a:gdLst/>
            <a:ahLst/>
            <a:cxnLst/>
            <a:rect l="l" t="t" r="r" b="b"/>
            <a:pathLst>
              <a:path w="4141760" h="4377846">
                <a:moveTo>
                  <a:pt x="0" y="0"/>
                </a:moveTo>
                <a:lnTo>
                  <a:pt x="4141760" y="0"/>
                </a:lnTo>
                <a:lnTo>
                  <a:pt x="4141760" y="4377846"/>
                </a:lnTo>
                <a:lnTo>
                  <a:pt x="0" y="4377846"/>
                </a:lnTo>
                <a:close/>
              </a:path>
            </a:pathLst>
          </a:custGeom>
        </p:spPr>
      </p:pic>
      <p:sp>
        <p:nvSpPr>
          <p:cNvPr id="2" name="Title 1">
            <a:extLst>
              <a:ext uri="{FF2B5EF4-FFF2-40B4-BE49-F238E27FC236}">
                <a16:creationId xmlns:a16="http://schemas.microsoft.com/office/drawing/2014/main" id="{2D3E4DB9-EBC0-871A-FAB1-E606E46A8904}"/>
              </a:ext>
            </a:extLst>
          </p:cNvPr>
          <p:cNvSpPr>
            <a:spLocks noGrp="1"/>
          </p:cNvSpPr>
          <p:nvPr>
            <p:ph type="ctrTitle"/>
          </p:nvPr>
        </p:nvSpPr>
        <p:spPr>
          <a:xfrm>
            <a:off x="6468042" y="1918001"/>
            <a:ext cx="5253377" cy="1091899"/>
          </a:xfrm>
        </p:spPr>
        <p:txBody>
          <a:bodyPr anchor="t">
            <a:noAutofit/>
          </a:bodyPr>
          <a:lstStyle/>
          <a:p>
            <a:pPr algn="just"/>
            <a:r>
              <a:rPr lang="en-US" dirty="0">
                <a:latin typeface="Goudy Old Style" panose="02020502050305020303" pitchFamily="18" charset="77"/>
              </a:rPr>
              <a:t>INSTACART </a:t>
            </a:r>
          </a:p>
        </p:txBody>
      </p:sp>
      <p:grpSp>
        <p:nvGrpSpPr>
          <p:cNvPr id="103" name="Group 90">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92" name="Freeform: Shape 91">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4" name="Freeform: Shape 92">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4" name="Freeform: Shape 93">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pic>
        <p:nvPicPr>
          <p:cNvPr id="4" name="Picture 3" descr="A black and white logo with a cat&#10;&#10;Description automatically generated with low confidence">
            <a:hlinkClick r:id="rId4"/>
            <a:extLst>
              <a:ext uri="{FF2B5EF4-FFF2-40B4-BE49-F238E27FC236}">
                <a16:creationId xmlns:a16="http://schemas.microsoft.com/office/drawing/2014/main" id="{E02F1DD2-0824-32EE-0A13-679F788CA289}"/>
              </a:ext>
            </a:extLst>
          </p:cNvPr>
          <p:cNvPicPr>
            <a:picLocks noChangeAspect="1"/>
          </p:cNvPicPr>
          <p:nvPr/>
        </p:nvPicPr>
        <p:blipFill>
          <a:blip r:embed="rId5"/>
          <a:stretch>
            <a:fillRect/>
          </a:stretch>
        </p:blipFill>
        <p:spPr>
          <a:xfrm>
            <a:off x="10806793" y="5351132"/>
            <a:ext cx="809572" cy="668668"/>
          </a:xfrm>
          <a:prstGeom prst="rect">
            <a:avLst/>
          </a:prstGeom>
        </p:spPr>
      </p:pic>
      <p:pic>
        <p:nvPicPr>
          <p:cNvPr id="5" name="Picture 4" descr="A picture containing text, font, logo, graphics&#10;&#10;Description automatically generated">
            <a:hlinkClick r:id="rId6" tooltip="Python"/>
            <a:extLst>
              <a:ext uri="{FF2B5EF4-FFF2-40B4-BE49-F238E27FC236}">
                <a16:creationId xmlns:a16="http://schemas.microsoft.com/office/drawing/2014/main" id="{6849AAA5-CBBB-9F56-F49C-D669376C4E80}"/>
              </a:ext>
            </a:extLst>
          </p:cNvPr>
          <p:cNvPicPr>
            <a:picLocks noChangeAspect="1"/>
          </p:cNvPicPr>
          <p:nvPr/>
        </p:nvPicPr>
        <p:blipFill>
          <a:blip r:embed="rId7"/>
          <a:stretch>
            <a:fillRect/>
          </a:stretch>
        </p:blipFill>
        <p:spPr>
          <a:xfrm>
            <a:off x="6558585" y="5341566"/>
            <a:ext cx="865734" cy="838202"/>
          </a:xfrm>
          <a:prstGeom prst="rect">
            <a:avLst/>
          </a:prstGeom>
        </p:spPr>
      </p:pic>
      <p:pic>
        <p:nvPicPr>
          <p:cNvPr id="6" name="Picture 5" descr="A picture containing text, font, logo, graphics&#10;&#10;Description automatically generated">
            <a:hlinkClick r:id="rId6" tooltip="Anaconda"/>
            <a:extLst>
              <a:ext uri="{FF2B5EF4-FFF2-40B4-BE49-F238E27FC236}">
                <a16:creationId xmlns:a16="http://schemas.microsoft.com/office/drawing/2014/main" id="{85161B4F-268D-4E74-A95E-F393BAC50EDF}"/>
              </a:ext>
            </a:extLst>
          </p:cNvPr>
          <p:cNvPicPr>
            <a:picLocks noChangeAspect="1"/>
          </p:cNvPicPr>
          <p:nvPr/>
        </p:nvPicPr>
        <p:blipFill>
          <a:blip r:embed="rId8"/>
          <a:stretch>
            <a:fillRect/>
          </a:stretch>
        </p:blipFill>
        <p:spPr>
          <a:xfrm>
            <a:off x="7608897" y="5353103"/>
            <a:ext cx="866678" cy="766326"/>
          </a:xfrm>
          <a:prstGeom prst="rect">
            <a:avLst/>
          </a:prstGeom>
        </p:spPr>
      </p:pic>
      <p:pic>
        <p:nvPicPr>
          <p:cNvPr id="7" name="Picture 6" descr="A picture containing text, font, logo, graphics&#10;&#10;Description automatically generated">
            <a:hlinkClick r:id="rId6" tooltip="Jupyter"/>
            <a:extLst>
              <a:ext uri="{FF2B5EF4-FFF2-40B4-BE49-F238E27FC236}">
                <a16:creationId xmlns:a16="http://schemas.microsoft.com/office/drawing/2014/main" id="{306EF813-0EAC-5E8A-4BA9-5E51F2CEFC9C}"/>
              </a:ext>
            </a:extLst>
          </p:cNvPr>
          <p:cNvPicPr>
            <a:picLocks noChangeAspect="1"/>
          </p:cNvPicPr>
          <p:nvPr/>
        </p:nvPicPr>
        <p:blipFill>
          <a:blip r:embed="rId9"/>
          <a:stretch>
            <a:fillRect/>
          </a:stretch>
        </p:blipFill>
        <p:spPr>
          <a:xfrm>
            <a:off x="8649950" y="5341566"/>
            <a:ext cx="699187" cy="806754"/>
          </a:xfrm>
          <a:prstGeom prst="rect">
            <a:avLst/>
          </a:prstGeom>
        </p:spPr>
      </p:pic>
      <p:pic>
        <p:nvPicPr>
          <p:cNvPr id="8" name="Picture 7" descr="A close-up of words&#10;&#10;Description automatically generated with low confidence">
            <a:hlinkClick r:id="rId10" tooltip="Python Libraries Utilized"/>
            <a:extLst>
              <a:ext uri="{FF2B5EF4-FFF2-40B4-BE49-F238E27FC236}">
                <a16:creationId xmlns:a16="http://schemas.microsoft.com/office/drawing/2014/main" id="{42F6CB2B-6DC0-276A-E490-48CBE2BBD2F7}"/>
              </a:ext>
            </a:extLst>
          </p:cNvPr>
          <p:cNvPicPr>
            <a:picLocks noChangeAspect="1"/>
          </p:cNvPicPr>
          <p:nvPr/>
        </p:nvPicPr>
        <p:blipFill>
          <a:blip r:embed="rId11"/>
          <a:stretch>
            <a:fillRect/>
          </a:stretch>
        </p:blipFill>
        <p:spPr>
          <a:xfrm>
            <a:off x="9536212" y="5253179"/>
            <a:ext cx="1076656" cy="915445"/>
          </a:xfrm>
          <a:prstGeom prst="rect">
            <a:avLst/>
          </a:prstGeom>
        </p:spPr>
      </p:pic>
      <p:sp>
        <p:nvSpPr>
          <p:cNvPr id="9" name="Rounded Rectangle 8">
            <a:hlinkClick r:id="rId12" tooltip="Excel Files"/>
            <a:extLst>
              <a:ext uri="{FF2B5EF4-FFF2-40B4-BE49-F238E27FC236}">
                <a16:creationId xmlns:a16="http://schemas.microsoft.com/office/drawing/2014/main" id="{3C9FAC1B-8CED-7F21-6C19-C2526570A87E}"/>
              </a:ext>
            </a:extLst>
          </p:cNvPr>
          <p:cNvSpPr/>
          <p:nvPr/>
        </p:nvSpPr>
        <p:spPr>
          <a:xfrm>
            <a:off x="5550024" y="5311620"/>
            <a:ext cx="821486" cy="866645"/>
          </a:xfrm>
          <a:prstGeom prst="roundRect">
            <a:avLst>
              <a:gd name="adj" fmla="val 10000"/>
            </a:avLst>
          </a:prstGeom>
          <a:blipFill rotWithShape="0">
            <a:blip r:embed="rId13">
              <a:extLst>
                <a:ext uri="{BEBA8EAE-BF5A-486C-A8C5-ECC9F3942E4B}">
                  <a14:imgProps xmlns:a14="http://schemas.microsoft.com/office/drawing/2010/main">
                    <a14:imgLayer r:embed="rId14">
                      <a14:imgEffect>
                        <a14:backgroundRemoval t="10000" b="90000" l="10000" r="90000"/>
                      </a14:imgEffect>
                    </a14:imgLayer>
                  </a14:imgProps>
                </a:ext>
              </a:extLst>
            </a:blip>
            <a:srcRect/>
            <a:stretch>
              <a:fillRect t="-1000" b="-1000"/>
            </a:stretch>
          </a:blip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2306690761"/>
      </p:ext>
    </p:extLst>
  </p:cSld>
  <p:clrMapOvr>
    <a:masterClrMapping/>
  </p:clrMapOvr>
  <mc:AlternateContent xmlns:mc="http://schemas.openxmlformats.org/markup-compatibility/2006" xmlns:p14="http://schemas.microsoft.com/office/powerpoint/2010/main">
    <mc:Choice Requires="p14">
      <p:transition p14:dur="0" advTm="3300"/>
    </mc:Choice>
    <mc:Fallback xmlns="">
      <p:transition advTm="33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Univers" panose="020B0502020104020203"/>
              <a:ea typeface="+mn-ea"/>
              <a:cs typeface="+mn-cs"/>
            </a:endParaRPr>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6B56645-9BF6-D8A1-AE64-D65A6D9C9116}"/>
              </a:ext>
            </a:extLst>
          </p:cNvPr>
          <p:cNvSpPr>
            <a:spLocks noGrp="1"/>
          </p:cNvSpPr>
          <p:nvPr>
            <p:ph type="title"/>
          </p:nvPr>
        </p:nvSpPr>
        <p:spPr>
          <a:xfrm>
            <a:off x="771148" y="1037967"/>
            <a:ext cx="3054091" cy="4709131"/>
          </a:xfrm>
        </p:spPr>
        <p:txBody>
          <a:bodyPr anchor="ct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all" spc="0" normalizeH="0" baseline="0" noProof="0" dirty="0">
                <a:ln>
                  <a:noFill/>
                </a:ln>
                <a:solidFill>
                  <a:srgbClr val="FFFEFF"/>
                </a:solidFill>
                <a:effectLst/>
                <a:uLnTx/>
                <a:uFillTx/>
                <a:latin typeface="Goudy Old Style" panose="02020502050305020303" pitchFamily="18" charset="77"/>
              </a:rPr>
              <a:t>Objective</a:t>
            </a:r>
            <a:br>
              <a:rPr kumimoji="0" lang="en-US" sz="4400" b="0" i="0" u="none" strike="noStrike" kern="1200" cap="all" spc="0" normalizeH="0" baseline="0" noProof="0" dirty="0">
                <a:ln>
                  <a:noFill/>
                </a:ln>
                <a:solidFill>
                  <a:srgbClr val="FFFEFF"/>
                </a:solidFill>
                <a:effectLst/>
                <a:uLnTx/>
                <a:uFillTx/>
                <a:latin typeface="Goudy Old Style" panose="02020502050305020303" pitchFamily="18" charset="77"/>
              </a:rPr>
            </a:br>
            <a:br>
              <a:rPr kumimoji="0" lang="en-US" sz="2000" b="0" i="0" u="none" strike="noStrike" kern="1200" cap="all" spc="0" normalizeH="0" baseline="0" noProof="0" dirty="0">
                <a:ln>
                  <a:noFill/>
                </a:ln>
                <a:solidFill>
                  <a:srgbClr val="FFFEFF"/>
                </a:solidFill>
                <a:effectLst/>
                <a:uLnTx/>
                <a:uFillTx/>
                <a:latin typeface="Goudy Old Style" panose="02020502050305020303" pitchFamily="18" charset="77"/>
              </a:rPr>
            </a:br>
            <a:r>
              <a:rPr kumimoji="0" lang="en-US" sz="1800" b="0" i="0" u="none" strike="noStrike" kern="100" cap="none" spc="0" normalizeH="0" baseline="0" noProof="0" dirty="0">
                <a:ln>
                  <a:noFill/>
                </a:ln>
                <a:solidFill>
                  <a:schemeClr val="bg1"/>
                </a:solidFill>
                <a:effectLst/>
                <a:uLnTx/>
                <a:uFillTx/>
                <a:latin typeface="Goudy Old Style" panose="02020502050305020303" pitchFamily="18" charset="77"/>
                <a:ea typeface="Calibri" panose="020F0502020204030204" pitchFamily="34" charset="0"/>
                <a:cs typeface="Times New Roman" panose="02020603050405020304" pitchFamily="18" charset="0"/>
              </a:rPr>
              <a:t>To distinguish customers and purchasing patterns </a:t>
            </a:r>
            <a:r>
              <a:rPr kumimoji="0" lang="en-US" sz="1800" b="0" i="0" u="none" strike="noStrike" kern="100" cap="none" spc="0" normalizeH="0" baseline="0" noProof="0" dirty="0">
                <a:ln>
                  <a:noFill/>
                </a:ln>
                <a:solidFill>
                  <a:schemeClr val="bg1"/>
                </a:solidFill>
                <a:effectLst/>
                <a:uLnTx/>
                <a:uFillTx/>
                <a:latin typeface="Goudy Old Style" panose="02020502050305020303" pitchFamily="18" charset="77"/>
                <a:ea typeface="Calibri" panose="020F0502020204030204" pitchFamily="34" charset="0"/>
                <a:cs typeface="Calibri" panose="020F0502020204030204" pitchFamily="34" charset="0"/>
              </a:rPr>
              <a:t>for Instacart’s marketing campaign approach and effectiveness.</a:t>
            </a:r>
            <a:br>
              <a:rPr kumimoji="0" lang="en-US" sz="1800" b="0" i="0" u="none" strike="noStrike" kern="100" cap="none" spc="0" normalizeH="0" baseline="0" noProof="0" dirty="0">
                <a:ln>
                  <a:noFill/>
                </a:ln>
                <a:solidFill>
                  <a:srgbClr val="4472C4">
                    <a:lumMod val="50000"/>
                  </a:srgbClr>
                </a:solidFill>
                <a:effectLst/>
                <a:uLnTx/>
                <a:uFillTx/>
                <a:latin typeface="Calibri" panose="020F0502020204030204" pitchFamily="34" charset="0"/>
                <a:ea typeface="Calibri" panose="020F0502020204030204" pitchFamily="34" charset="0"/>
                <a:cs typeface="Times New Roman" panose="02020603050405020304" pitchFamily="18" charset="0"/>
              </a:rPr>
            </a:br>
            <a:br>
              <a:rPr kumimoji="0" lang="en-US" sz="1800" b="0" i="0" u="none" strike="noStrike" kern="1200" cap="none" spc="0" normalizeH="0" baseline="0" noProof="0" dirty="0">
                <a:ln>
                  <a:noFill/>
                </a:ln>
                <a:solidFill>
                  <a:prstClr val="black"/>
                </a:solidFill>
                <a:effectLst/>
                <a:uLnTx/>
                <a:uFillTx/>
                <a:latin typeface="Goudy Old Style" panose="02020502050305020303" pitchFamily="18" charset="77"/>
                <a:ea typeface="+mn-ea"/>
                <a:cs typeface="+mn-cs"/>
              </a:rPr>
            </a:br>
            <a:r>
              <a:rPr kumimoji="0" lang="en-US" sz="2000" b="0" i="0" u="sng" strike="noStrike" kern="1200" cap="none" spc="0" normalizeH="0" baseline="0" noProof="0" dirty="0">
                <a:ln>
                  <a:noFill/>
                </a:ln>
                <a:solidFill>
                  <a:schemeClr val="accent1"/>
                </a:solidFill>
                <a:effectLst/>
                <a:uLnTx/>
                <a:uFillTx/>
                <a:latin typeface="Goudy Old Style" panose="02020502050305020303" pitchFamily="18" charset="77"/>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Project Brief</a:t>
            </a:r>
            <a:r>
              <a:rPr kumimoji="0" lang="en-US" sz="2000" b="0" i="0" u="none" strike="noStrike" kern="1200" cap="none" spc="0" normalizeH="0" baseline="0" noProof="0" dirty="0">
                <a:ln>
                  <a:noFill/>
                </a:ln>
                <a:solidFill>
                  <a:schemeClr val="accent1"/>
                </a:solidFill>
                <a:effectLst/>
                <a:uLnTx/>
                <a:uFillTx/>
                <a:latin typeface="Calibri" panose="020F0502020204030204"/>
                <a:ea typeface="+mn-ea"/>
                <a:cs typeface="+mn-cs"/>
              </a:rPr>
              <a:t> </a:t>
            </a:r>
            <a:br>
              <a:rPr kumimoji="0" lang="en-US" sz="18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br>
            <a:br>
              <a:rPr kumimoji="0" lang="en-US" sz="1700" b="0" i="0" u="sng" strike="noStrike" kern="100" cap="none" spc="0" normalizeH="0" baseline="0" noProof="0" dirty="0">
                <a:ln>
                  <a:noFill/>
                </a:ln>
                <a:solidFill>
                  <a:srgbClr val="0563C1"/>
                </a:solidFill>
                <a:effectLst/>
                <a:uLnTx/>
                <a:uFillTx/>
                <a:latin typeface="Goudy Old Style" panose="02020502050305020303" pitchFamily="18" charset="77"/>
                <a:ea typeface="Calibri" panose="020F0502020204030204" pitchFamily="34" charset="0"/>
                <a:cs typeface="Calibri" panose="020F0502020204030204" pitchFamily="34" charset="0"/>
              </a:rPr>
            </a:br>
            <a:endParaRPr lang="en-US" sz="2000" dirty="0">
              <a:solidFill>
                <a:srgbClr val="FFFEFF"/>
              </a:solidFill>
            </a:endParaRPr>
          </a:p>
        </p:txBody>
      </p:sp>
      <p:sp>
        <p:nvSpPr>
          <p:cNvPr id="27" name="TextBox 26">
            <a:extLst>
              <a:ext uri="{FF2B5EF4-FFF2-40B4-BE49-F238E27FC236}">
                <a16:creationId xmlns:a16="http://schemas.microsoft.com/office/drawing/2014/main" id="{931E2EA9-B02A-16A2-FB9F-D84A15806388}"/>
              </a:ext>
            </a:extLst>
          </p:cNvPr>
          <p:cNvSpPr txBox="1"/>
          <p:nvPr/>
        </p:nvSpPr>
        <p:spPr>
          <a:xfrm>
            <a:off x="8037126" y="694858"/>
            <a:ext cx="3703320" cy="584775"/>
          </a:xfrm>
          <a:prstGeom prst="rect">
            <a:avLst/>
          </a:prstGeom>
          <a:noFill/>
        </p:spPr>
        <p:txBody>
          <a:bodyPr wrap="square" rtlCol="0">
            <a:spAutoFit/>
          </a:bodyPr>
          <a:lstStyle/>
          <a:p>
            <a:pPr marL="0" marR="0" lvl="0" indent="0" algn="ctr" defTabSz="749808" rtl="0" eaLnBrk="1" fontAlgn="auto" latinLnBrk="0" hangingPunct="1">
              <a:lnSpc>
                <a:spcPct val="100000"/>
              </a:lnSpc>
              <a:spcBef>
                <a:spcPts val="0"/>
              </a:spcBef>
              <a:spcAft>
                <a:spcPts val="600"/>
              </a:spcAft>
              <a:buClrTx/>
              <a:buSzTx/>
              <a:buFontTx/>
              <a:buNone/>
              <a:tabLst/>
              <a:defRPr/>
            </a:pPr>
            <a:r>
              <a:rPr kumimoji="0" lang="en-US" sz="320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mn-ea"/>
                <a:cs typeface="+mn-cs"/>
              </a:rPr>
              <a:t>Skills and Tools</a:t>
            </a:r>
          </a:p>
        </p:txBody>
      </p:sp>
      <p:sp>
        <p:nvSpPr>
          <p:cNvPr id="28" name="TextBox 27">
            <a:extLst>
              <a:ext uri="{FF2B5EF4-FFF2-40B4-BE49-F238E27FC236}">
                <a16:creationId xmlns:a16="http://schemas.microsoft.com/office/drawing/2014/main" id="{B11547DE-5392-A053-D505-A9C461662092}"/>
              </a:ext>
            </a:extLst>
          </p:cNvPr>
          <p:cNvSpPr txBox="1"/>
          <p:nvPr/>
        </p:nvSpPr>
        <p:spPr>
          <a:xfrm>
            <a:off x="4333806" y="694859"/>
            <a:ext cx="3703320" cy="584775"/>
          </a:xfrm>
          <a:prstGeom prst="rect">
            <a:avLst/>
          </a:prstGeom>
          <a:noFill/>
        </p:spPr>
        <p:txBody>
          <a:bodyPr wrap="square" rtlCol="0">
            <a:spAutoFit/>
          </a:bodyPr>
          <a:lstStyle/>
          <a:p>
            <a:pPr marL="0" marR="0" lvl="0" indent="0" algn="ctr" defTabSz="749808" rtl="0" eaLnBrk="1" fontAlgn="auto" latinLnBrk="0" hangingPunct="1">
              <a:lnSpc>
                <a:spcPct val="100000"/>
              </a:lnSpc>
              <a:spcBef>
                <a:spcPts val="0"/>
              </a:spcBef>
              <a:spcAft>
                <a:spcPts val="600"/>
              </a:spcAft>
              <a:buClrTx/>
              <a:buSzTx/>
              <a:buFontTx/>
              <a:buNone/>
              <a:tabLst/>
              <a:defRPr/>
            </a:pPr>
            <a:r>
              <a:rPr kumimoji="0" lang="en-US" sz="320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mn-ea"/>
                <a:cs typeface="+mn-cs"/>
              </a:rPr>
              <a:t>Data</a:t>
            </a:r>
          </a:p>
        </p:txBody>
      </p:sp>
      <p:sp>
        <p:nvSpPr>
          <p:cNvPr id="37" name="Slide Number Placeholder 36">
            <a:extLst>
              <a:ext uri="{FF2B5EF4-FFF2-40B4-BE49-F238E27FC236}">
                <a16:creationId xmlns:a16="http://schemas.microsoft.com/office/drawing/2014/main" id="{40FC659D-67BD-F392-59C9-24FD8EBE0FC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lumMod val="75000"/>
                    <a:lumOff val="25000"/>
                  </a:srgbClr>
                </a:solidFill>
                <a:effectLst/>
                <a:uLnTx/>
                <a:uFillTx/>
                <a:latin typeface="Univers" panose="020B0502020104020203"/>
                <a:ea typeface="+mn-ea"/>
                <a:cs typeface="+mn-cs"/>
              </a:rPr>
              <a:t>21</a:t>
            </a:r>
          </a:p>
        </p:txBody>
      </p:sp>
      <p:sp>
        <p:nvSpPr>
          <p:cNvPr id="38" name="Left Bracket 37">
            <a:extLst>
              <a:ext uri="{FF2B5EF4-FFF2-40B4-BE49-F238E27FC236}">
                <a16:creationId xmlns:a16="http://schemas.microsoft.com/office/drawing/2014/main" id="{0D86CB1D-FB9A-EA77-D7A2-908C2A00D91D}"/>
              </a:ext>
            </a:extLst>
          </p:cNvPr>
          <p:cNvSpPr/>
          <p:nvPr/>
        </p:nvSpPr>
        <p:spPr>
          <a:xfrm flipH="1">
            <a:off x="11209905" y="1454820"/>
            <a:ext cx="504212" cy="4153779"/>
          </a:xfrm>
          <a:prstGeom prst="leftBracket">
            <a:avLst>
              <a:gd name="adj" fmla="val 0"/>
            </a:avLst>
          </a:prstGeom>
          <a:ln w="63500" cmpd="thickThin">
            <a:solidFill>
              <a:srgbClr val="4E565F"/>
            </a:solidFill>
            <a:extLst>
              <a:ext uri="{C807C97D-BFC1-408E-A445-0C87EB9F89A2}">
                <ask:lineSketchStyleProps xmlns:ask="http://schemas.microsoft.com/office/drawing/2018/sketchyshapes">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Univers" panose="020B0502020104020203"/>
              <a:ea typeface="+mn-ea"/>
              <a:cs typeface="+mn-cs"/>
            </a:endParaRPr>
          </a:p>
        </p:txBody>
      </p:sp>
      <p:sp>
        <p:nvSpPr>
          <p:cNvPr id="40" name="Left Bracket 39">
            <a:extLst>
              <a:ext uri="{FF2B5EF4-FFF2-40B4-BE49-F238E27FC236}">
                <a16:creationId xmlns:a16="http://schemas.microsoft.com/office/drawing/2014/main" id="{EE1552D9-0EB4-281B-CFC2-9391675A0E6D}"/>
              </a:ext>
            </a:extLst>
          </p:cNvPr>
          <p:cNvSpPr/>
          <p:nvPr/>
        </p:nvSpPr>
        <p:spPr>
          <a:xfrm>
            <a:off x="4462630" y="1454820"/>
            <a:ext cx="515658" cy="4153779"/>
          </a:xfrm>
          <a:prstGeom prst="leftBracket">
            <a:avLst>
              <a:gd name="adj" fmla="val 0"/>
            </a:avLst>
          </a:prstGeom>
          <a:ln w="63500" cmpd="thickThin">
            <a:solidFill>
              <a:srgbClr val="4E565F"/>
            </a:solidFill>
            <a:extLst>
              <a:ext uri="{C807C97D-BFC1-408E-A445-0C87EB9F89A2}">
                <ask:lineSketchStyleProps xmlns:ask="http://schemas.microsoft.com/office/drawing/2018/sketchyshapes">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Univers" panose="020B0502020104020203"/>
              <a:ea typeface="+mn-ea"/>
              <a:cs typeface="+mn-cs"/>
            </a:endParaRPr>
          </a:p>
        </p:txBody>
      </p:sp>
      <p:pic>
        <p:nvPicPr>
          <p:cNvPr id="3" name="Graphic 2" descr="Folder with solid fill">
            <a:hlinkClick r:id="rId3"/>
            <a:extLst>
              <a:ext uri="{FF2B5EF4-FFF2-40B4-BE49-F238E27FC236}">
                <a16:creationId xmlns:a16="http://schemas.microsoft.com/office/drawing/2014/main" id="{141628FF-BEA6-87AC-69C2-8E24CAE311D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98800" y="5496211"/>
            <a:ext cx="939800" cy="939800"/>
          </a:xfrm>
          <a:prstGeom prst="rect">
            <a:avLst/>
          </a:prstGeom>
        </p:spPr>
      </p:pic>
      <p:sp>
        <p:nvSpPr>
          <p:cNvPr id="4" name="TextBox 3">
            <a:extLst>
              <a:ext uri="{FF2B5EF4-FFF2-40B4-BE49-F238E27FC236}">
                <a16:creationId xmlns:a16="http://schemas.microsoft.com/office/drawing/2014/main" id="{134B7A04-5AEB-0899-989F-594898C4E903}"/>
              </a:ext>
            </a:extLst>
          </p:cNvPr>
          <p:cNvSpPr txBox="1"/>
          <p:nvPr/>
        </p:nvSpPr>
        <p:spPr>
          <a:xfrm>
            <a:off x="3184525" y="5852185"/>
            <a:ext cx="768350"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Goudy Old Style" panose="02020502050305020303" pitchFamily="18" charset="77"/>
                <a:ea typeface="+mn-ea"/>
                <a:cs typeface="+mn-cs"/>
                <a:hlinkClick r:id="rId3">
                  <a:extLst>
                    <a:ext uri="{A12FA001-AC4F-418D-AE19-62706E023703}">
                      <ahyp:hlinkClr xmlns:ahyp="http://schemas.microsoft.com/office/drawing/2018/hyperlinkcolor" val="tx"/>
                    </a:ext>
                  </a:extLst>
                </a:hlinkClick>
              </a:rPr>
              <a:t>Files link</a:t>
            </a:r>
            <a:endParaRPr kumimoji="0" lang="en-US" sz="1200" b="0" i="0" u="none" strike="noStrike" kern="1200" cap="none" spc="0" normalizeH="0" baseline="0" noProof="0" dirty="0">
              <a:ln>
                <a:noFill/>
              </a:ln>
              <a:solidFill>
                <a:prstClr val="white"/>
              </a:solidFill>
              <a:effectLst/>
              <a:uLnTx/>
              <a:uFillTx/>
              <a:latin typeface="Goudy Old Style" panose="02020502050305020303" pitchFamily="18" charset="77"/>
              <a:ea typeface="+mn-ea"/>
              <a:cs typeface="+mn-cs"/>
            </a:endParaRPr>
          </a:p>
        </p:txBody>
      </p:sp>
      <p:sp>
        <p:nvSpPr>
          <p:cNvPr id="9" name="TextBox 8">
            <a:extLst>
              <a:ext uri="{FF2B5EF4-FFF2-40B4-BE49-F238E27FC236}">
                <a16:creationId xmlns:a16="http://schemas.microsoft.com/office/drawing/2014/main" id="{4B441217-19ED-227C-DE2D-69A5C1E41E1D}"/>
              </a:ext>
            </a:extLst>
          </p:cNvPr>
          <p:cNvSpPr txBox="1"/>
          <p:nvPr/>
        </p:nvSpPr>
        <p:spPr>
          <a:xfrm>
            <a:off x="4714819" y="1730525"/>
            <a:ext cx="337820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00" cap="none" spc="0" normalizeH="0" baseline="0" noProof="0" dirty="0">
                <a:ln>
                  <a:noFill/>
                </a:ln>
                <a:solidFill>
                  <a:srgbClr val="4472C4">
                    <a:lumMod val="50000"/>
                  </a:srgbClr>
                </a:solidFill>
                <a:effectLst/>
                <a:uLnTx/>
                <a:uFillTx/>
                <a:latin typeface="Goudy Old Style" panose="02020502050305020303" pitchFamily="18" charset="77"/>
                <a:ea typeface="Calibri" panose="020F0502020204030204" pitchFamily="34" charset="0"/>
                <a:cs typeface="Times New Roman" panose="02020603050405020304" pitchFamily="18" charset="0"/>
              </a:rPr>
              <a:t>An open-sourced 2017 data set provided by </a:t>
            </a:r>
            <a:r>
              <a:rPr kumimoji="0" lang="en-US" sz="1800" b="0" i="0" u="sng" strike="noStrike" kern="100" cap="none" spc="0" normalizeH="0" baseline="0" noProof="0" dirty="0">
                <a:ln>
                  <a:noFill/>
                </a:ln>
                <a:solidFill>
                  <a:srgbClr val="4472C4"/>
                </a:solidFill>
                <a:effectLst/>
                <a:uLnTx/>
                <a:uFillTx/>
                <a:latin typeface="Goudy Old Style" panose="02020502050305020303" pitchFamily="18" charset="77"/>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Instacart</a:t>
            </a:r>
            <a:endParaRPr kumimoji="0" lang="en-US" sz="1800" b="0" i="0" u="none" strike="noStrike" kern="100" cap="none" spc="0" normalizeH="0" baseline="0" noProof="0" dirty="0">
              <a:ln>
                <a:noFill/>
              </a:ln>
              <a:solidFill>
                <a:srgbClr val="4472C4"/>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93565452-FD38-88B3-4C18-A62770AC0B0D}"/>
              </a:ext>
            </a:extLst>
          </p:cNvPr>
          <p:cNvSpPr txBox="1"/>
          <p:nvPr/>
        </p:nvSpPr>
        <p:spPr>
          <a:xfrm>
            <a:off x="8322052" y="1587373"/>
            <a:ext cx="3098800" cy="406265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00" cap="none" spc="0" normalizeH="0" baseline="0" noProof="0" dirty="0">
                <a:ln>
                  <a:noFill/>
                </a:ln>
                <a:solidFill>
                  <a:srgbClr val="4472C4"/>
                </a:solidFill>
                <a:effectLst/>
                <a:uLnTx/>
                <a:uFillTx/>
                <a:latin typeface="Goudy Old Style" panose="02020502050305020303" pitchFamily="18" charset="77"/>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Python</a:t>
            </a:r>
            <a:r>
              <a:rPr kumimoji="0" lang="en-US" sz="1600" b="0" i="0" u="none" strike="noStrike" kern="100" cap="none" spc="0" normalizeH="0" baseline="0" noProof="0" dirty="0">
                <a:ln>
                  <a:noFill/>
                </a:ln>
                <a:solidFill>
                  <a:srgbClr val="4472C4"/>
                </a:solidFill>
                <a:effectLst/>
                <a:uLnTx/>
                <a:uFillTx/>
                <a:latin typeface="Goudy Old Style" panose="02020502050305020303" pitchFamily="18" charset="77"/>
                <a:ea typeface="Calibri" panose="020F0502020204030204" pitchFamily="34" charset="0"/>
                <a:cs typeface="Times New Roman" panose="02020603050405020304" pitchFamily="18" charset="0"/>
              </a:rPr>
              <a:t> </a:t>
            </a:r>
            <a:r>
              <a:rPr kumimoji="0" lang="en-US" sz="1600" b="0" i="0" u="none" strike="noStrike" kern="100" cap="none" spc="0" normalizeH="0" baseline="0" noProof="0" dirty="0">
                <a:ln>
                  <a:noFill/>
                </a:ln>
                <a:solidFill>
                  <a:srgbClr val="4472C4">
                    <a:lumMod val="50000"/>
                  </a:srgbClr>
                </a:solidFill>
                <a:effectLst/>
                <a:uLnTx/>
                <a:uFillTx/>
                <a:latin typeface="Goudy Old Style" panose="02020502050305020303" pitchFamily="18" charset="77"/>
                <a:ea typeface="Calibri" panose="020F0502020204030204" pitchFamily="34" charset="0"/>
                <a:cs typeface="Times New Roman" panose="02020603050405020304" pitchFamily="18" charset="0"/>
              </a:rPr>
              <a:t>(Pandas, NumPy, Matplotlib, Scipy, Seaborn)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00" cap="none" spc="0" normalizeH="0" baseline="0" noProof="0" dirty="0">
                <a:ln>
                  <a:noFill/>
                </a:ln>
                <a:solidFill>
                  <a:srgbClr val="4472C4">
                    <a:lumMod val="50000"/>
                  </a:srgbClr>
                </a:solidFill>
                <a:effectLst/>
                <a:uLnTx/>
                <a:uFillTx/>
                <a:latin typeface="Goudy Old Style" panose="02020502050305020303" pitchFamily="18" charset="77"/>
                <a:ea typeface="Calibri" panose="020F0502020204030204" pitchFamily="34" charset="0"/>
                <a:cs typeface="Times New Roman" panose="02020603050405020304" pitchFamily="18" charset="0"/>
              </a:rPr>
              <a:t>Anaconda</a:t>
            </a:r>
            <a:br>
              <a:rPr kumimoji="0" lang="en-US" sz="1600" b="0" i="0" u="none" strike="noStrike" kern="100" cap="none" spc="0" normalizeH="0" baseline="0" noProof="0" dirty="0">
                <a:ln>
                  <a:noFill/>
                </a:ln>
                <a:solidFill>
                  <a:srgbClr val="4472C4">
                    <a:lumMod val="50000"/>
                  </a:srgbClr>
                </a:solidFill>
                <a:effectLst/>
                <a:uLnTx/>
                <a:uFillTx/>
                <a:latin typeface="Goudy Old Style" panose="02020502050305020303" pitchFamily="18" charset="77"/>
                <a:ea typeface="Calibri" panose="020F0502020204030204" pitchFamily="34" charset="0"/>
                <a:cs typeface="Times New Roman" panose="02020603050405020304" pitchFamily="18" charset="0"/>
              </a:rPr>
            </a:br>
            <a:r>
              <a:rPr kumimoji="0" lang="en-US" sz="1600" b="0" i="0" u="none" strike="noStrike" kern="100" cap="none" spc="0" normalizeH="0" baseline="0" noProof="0" dirty="0">
                <a:ln>
                  <a:noFill/>
                </a:ln>
                <a:solidFill>
                  <a:srgbClr val="4472C4">
                    <a:lumMod val="50000"/>
                  </a:srgbClr>
                </a:solidFill>
                <a:effectLst/>
                <a:uLnTx/>
                <a:uFillTx/>
                <a:latin typeface="Goudy Old Style" panose="02020502050305020303" pitchFamily="18" charset="77"/>
                <a:ea typeface="Calibri" panose="020F0502020204030204" pitchFamily="34" charset="0"/>
                <a:cs typeface="Times New Roman" panose="02020603050405020304" pitchFamily="18" charset="0"/>
              </a:rPr>
              <a:t>Data wrangling </a:t>
            </a:r>
            <a:endParaRPr kumimoji="0" lang="en-US" sz="1600" b="0" i="0" u="none" strike="noStrike" kern="100" cap="none" spc="0" normalizeH="0" baseline="0" noProof="0" dirty="0">
              <a:ln>
                <a:noFill/>
              </a:ln>
              <a:solidFill>
                <a:srgbClr val="4472C4">
                  <a:lumMod val="50000"/>
                </a:srgbClr>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00" cap="none" spc="0" normalizeH="0" baseline="0" noProof="0" dirty="0">
                <a:ln>
                  <a:noFill/>
                </a:ln>
                <a:solidFill>
                  <a:srgbClr val="4472C4">
                    <a:lumMod val="50000"/>
                  </a:srgbClr>
                </a:solidFill>
                <a:effectLst/>
                <a:uLnTx/>
                <a:uFillTx/>
                <a:latin typeface="Goudy Old Style" panose="02020502050305020303" pitchFamily="18" charset="77"/>
                <a:ea typeface="Calibri" panose="020F0502020204030204" pitchFamily="34" charset="0"/>
                <a:cs typeface="Times New Roman" panose="02020603050405020304" pitchFamily="18" charset="0"/>
              </a:rPr>
              <a:t>Data merging </a:t>
            </a:r>
            <a:endParaRPr kumimoji="0" lang="en-US" sz="1600" b="0" i="0" u="none" strike="noStrike" kern="100" cap="none" spc="0" normalizeH="0" baseline="0" noProof="0" dirty="0">
              <a:ln>
                <a:noFill/>
              </a:ln>
              <a:solidFill>
                <a:srgbClr val="4472C4">
                  <a:lumMod val="50000"/>
                </a:srgbClr>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00" cap="none" spc="0" normalizeH="0" baseline="0" noProof="0" dirty="0">
                <a:ln>
                  <a:noFill/>
                </a:ln>
                <a:solidFill>
                  <a:srgbClr val="4472C4">
                    <a:lumMod val="50000"/>
                  </a:srgbClr>
                </a:solidFill>
                <a:effectLst/>
                <a:uLnTx/>
                <a:uFillTx/>
                <a:latin typeface="Goudy Old Style" panose="02020502050305020303" pitchFamily="18" charset="77"/>
                <a:ea typeface="Calibri" panose="020F0502020204030204" pitchFamily="34" charset="0"/>
                <a:cs typeface="Times New Roman" panose="02020603050405020304" pitchFamily="18" charset="0"/>
              </a:rPr>
              <a:t>Deriving variables </a:t>
            </a:r>
            <a:endParaRPr kumimoji="0" lang="en-US" sz="1600" b="0" i="0" u="none" strike="noStrike" kern="100" cap="none" spc="0" normalizeH="0" baseline="0" noProof="0" dirty="0">
              <a:ln>
                <a:noFill/>
              </a:ln>
              <a:solidFill>
                <a:srgbClr val="4472C4">
                  <a:lumMod val="50000"/>
                </a:srgbClr>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00" cap="none" spc="0" normalizeH="0" baseline="0" noProof="0" dirty="0">
                <a:ln>
                  <a:noFill/>
                </a:ln>
                <a:solidFill>
                  <a:srgbClr val="4472C4">
                    <a:lumMod val="50000"/>
                  </a:srgbClr>
                </a:solidFill>
                <a:effectLst/>
                <a:uLnTx/>
                <a:uFillTx/>
                <a:latin typeface="Goudy Old Style" panose="02020502050305020303" pitchFamily="18" charset="77"/>
                <a:ea typeface="Calibri" panose="020F0502020204030204" pitchFamily="34" charset="0"/>
                <a:cs typeface="Times New Roman" panose="02020603050405020304" pitchFamily="18" charset="0"/>
              </a:rPr>
              <a:t>Grouping data </a:t>
            </a:r>
            <a:endParaRPr kumimoji="0" lang="en-US" sz="1600" b="0" i="0" u="none" strike="noStrike" kern="100" cap="none" spc="0" normalizeH="0" baseline="0" noProof="0" dirty="0">
              <a:ln>
                <a:noFill/>
              </a:ln>
              <a:solidFill>
                <a:srgbClr val="4472C4">
                  <a:lumMod val="50000"/>
                </a:srgbClr>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00" cap="none" spc="0" normalizeH="0" baseline="0" noProof="0" dirty="0">
                <a:ln>
                  <a:noFill/>
                </a:ln>
                <a:solidFill>
                  <a:srgbClr val="4472C4">
                    <a:lumMod val="50000"/>
                  </a:srgbClr>
                </a:solidFill>
                <a:effectLst/>
                <a:uLnTx/>
                <a:uFillTx/>
                <a:latin typeface="Goudy Old Style" panose="02020502050305020303" pitchFamily="18" charset="77"/>
                <a:ea typeface="Calibri" panose="020F0502020204030204" pitchFamily="34" charset="0"/>
                <a:cs typeface="Times New Roman" panose="02020603050405020304" pitchFamily="18" charset="0"/>
              </a:rPr>
              <a:t>Aggregating data </a:t>
            </a:r>
            <a:endParaRPr kumimoji="0" lang="en-US" sz="1600" b="0" i="0" u="none" strike="noStrike" kern="100" cap="none" spc="0" normalizeH="0" baseline="0" noProof="0" dirty="0">
              <a:ln>
                <a:noFill/>
              </a:ln>
              <a:solidFill>
                <a:srgbClr val="4472C4">
                  <a:lumMod val="50000"/>
                </a:srgbClr>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00" cap="none" spc="0" normalizeH="0" baseline="0" noProof="0" dirty="0">
                <a:ln>
                  <a:noFill/>
                </a:ln>
                <a:solidFill>
                  <a:srgbClr val="4472C4">
                    <a:lumMod val="50000"/>
                  </a:srgbClr>
                </a:solidFill>
                <a:effectLst/>
                <a:uLnTx/>
                <a:uFillTx/>
                <a:latin typeface="Goudy Old Style" panose="02020502050305020303" pitchFamily="18" charset="77"/>
                <a:ea typeface="Calibri" panose="020F0502020204030204" pitchFamily="34" charset="0"/>
                <a:cs typeface="Times New Roman" panose="02020603050405020304" pitchFamily="18" charset="0"/>
              </a:rPr>
              <a:t>Reporting in</a:t>
            </a:r>
            <a:r>
              <a:rPr kumimoji="0" lang="en-US" sz="1600" b="0" i="0" u="none" strike="noStrike" kern="100" cap="none" spc="0" normalizeH="0" baseline="0" noProof="0" dirty="0">
                <a:ln>
                  <a:noFill/>
                </a:ln>
                <a:solidFill>
                  <a:srgbClr val="4472C4"/>
                </a:solidFill>
                <a:effectLst/>
                <a:uLnTx/>
                <a:uFillTx/>
                <a:latin typeface="Goudy Old Style" panose="02020502050305020303" pitchFamily="18" charset="77"/>
                <a:ea typeface="Calibri" panose="020F0502020204030204" pitchFamily="34" charset="0"/>
                <a:cs typeface="Times New Roman" panose="02020603050405020304" pitchFamily="18" charset="0"/>
              </a:rPr>
              <a:t> </a:t>
            </a:r>
            <a:r>
              <a:rPr kumimoji="0" lang="en-US" sz="1600" b="0" i="0" u="none" strike="noStrike" kern="100" cap="none" spc="0" normalizeH="0" baseline="0" noProof="0" dirty="0">
                <a:ln>
                  <a:noFill/>
                </a:ln>
                <a:solidFill>
                  <a:srgbClr val="4472C4"/>
                </a:solidFill>
                <a:effectLst/>
                <a:uLnTx/>
                <a:uFillTx/>
                <a:latin typeface="Goudy Old Style" panose="02020502050305020303" pitchFamily="18" charset="77"/>
                <a:ea typeface="Calibri" panose="020F0502020204030204" pitchFamily="34" charset="0"/>
                <a:cs typeface="Times New Roman" panose="02020603050405020304" pitchFamily="18" charset="0"/>
                <a:hlinkClick r:id="rId8">
                  <a:extLst>
                    <a:ext uri="{A12FA001-AC4F-418D-AE19-62706E023703}">
                      <ahyp:hlinkClr xmlns:ahyp="http://schemas.microsoft.com/office/drawing/2018/hyperlinkcolor" val="tx"/>
                    </a:ext>
                  </a:extLst>
                </a:hlinkClick>
              </a:rPr>
              <a:t>Excel</a:t>
            </a:r>
            <a:r>
              <a:rPr kumimoji="0" lang="en-US" sz="1600" b="0" i="0" u="none" strike="noStrike" kern="100" cap="none" spc="0" normalizeH="0" baseline="0" noProof="0" dirty="0">
                <a:ln>
                  <a:noFill/>
                </a:ln>
                <a:solidFill>
                  <a:srgbClr val="4472C4"/>
                </a:solidFill>
                <a:effectLst/>
                <a:uLnTx/>
                <a:uFillTx/>
                <a:latin typeface="Goudy Old Style" panose="02020502050305020303" pitchFamily="18" charset="77"/>
                <a:ea typeface="Calibri" panose="020F0502020204030204" pitchFamily="34" charset="0"/>
                <a:cs typeface="Times New Roman" panose="02020603050405020304" pitchFamily="18" charset="0"/>
              </a:rPr>
              <a:t> </a:t>
            </a:r>
            <a:r>
              <a:rPr kumimoji="0" lang="en-US" sz="1600" b="0" i="0" u="none" strike="noStrike" kern="100" cap="none" spc="0" normalizeH="0" baseline="0" noProof="0" dirty="0">
                <a:ln>
                  <a:noFill/>
                </a:ln>
                <a:solidFill>
                  <a:srgbClr val="4472C4">
                    <a:lumMod val="50000"/>
                  </a:srgbClr>
                </a:solidFill>
                <a:effectLst/>
                <a:uLnTx/>
                <a:uFillTx/>
                <a:latin typeface="Goudy Old Style" panose="02020502050305020303" pitchFamily="18" charset="77"/>
                <a:ea typeface="Calibri" panose="020F0502020204030204" pitchFamily="34" charset="0"/>
                <a:cs typeface="Times New Roman" panose="02020603050405020304" pitchFamily="18" charset="0"/>
              </a:rPr>
              <a:t>Population flows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sng" strike="noStrike" kern="0" cap="none" spc="0" normalizeH="0" baseline="0" noProof="0" dirty="0">
                <a:ln>
                  <a:noFill/>
                </a:ln>
                <a:solidFill>
                  <a:srgbClr val="4472C4"/>
                </a:solidFill>
                <a:effectLst/>
                <a:uLnTx/>
                <a:uFillTx/>
                <a:latin typeface="Goudy Old Style" panose="02020502050305020303" pitchFamily="18" charset="77"/>
                <a:ea typeface="Times New Roman" panose="02020603050405020304" pitchFamily="18" charset="0"/>
                <a:cs typeface="Arial" panose="020B0604020202020204" pitchFamily="34" charset="0"/>
                <a:hlinkClick r:id="rId9">
                  <a:extLst>
                    <a:ext uri="{A12FA001-AC4F-418D-AE19-62706E023703}">
                      <ahyp:hlinkClr xmlns:ahyp="http://schemas.microsoft.com/office/drawing/2018/hyperlinkcolor" val="tx"/>
                    </a:ext>
                  </a:extLst>
                </a:hlinkClick>
              </a:rPr>
              <a:t>GitHub - Python Analysis</a:t>
            </a:r>
            <a:endParaRPr kumimoji="0" lang="en-US" sz="1600" b="0" i="0" u="none" strike="noStrike" kern="100" cap="none" spc="0" normalizeH="0" baseline="0" noProof="0" dirty="0">
              <a:ln>
                <a:noFill/>
              </a:ln>
              <a:solidFill>
                <a:srgbClr val="4472C4"/>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00" cap="none" spc="0" normalizeH="0" baseline="0" noProof="0" dirty="0">
              <a:ln>
                <a:noFill/>
              </a:ln>
              <a:solidFill>
                <a:srgbClr val="4472C4">
                  <a:lumMod val="50000"/>
                </a:srgbClr>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5FFA6B07-7AFA-7F1D-3B15-8F7F211CF52D}"/>
              </a:ext>
            </a:extLst>
          </p:cNvPr>
          <p:cNvSpPr txBox="1"/>
          <p:nvPr/>
        </p:nvSpPr>
        <p:spPr>
          <a:xfrm>
            <a:off x="4660362" y="3126928"/>
            <a:ext cx="3327400" cy="135421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00" cap="none" spc="0" normalizeH="0" baseline="0" noProof="0" dirty="0">
                <a:ln>
                  <a:noFill/>
                </a:ln>
                <a:solidFill>
                  <a:srgbClr val="4472C4">
                    <a:lumMod val="50000"/>
                  </a:srgbClr>
                </a:solidFill>
                <a:effectLst/>
                <a:uLnTx/>
                <a:uFillTx/>
                <a:latin typeface="Goudy Old Style" panose="02020502050305020303" pitchFamily="18" charset="77"/>
                <a:ea typeface="Calibri" panose="020F0502020204030204" pitchFamily="34" charset="0"/>
                <a:cs typeface="Calibri" panose="020F0502020204030204" pitchFamily="34" charset="0"/>
              </a:rPr>
              <a:t>Constraints:</a:t>
            </a:r>
            <a:endParaRPr kumimoji="0" lang="en-US" sz="1600" b="0" i="0" u="none" strike="noStrike" kern="100" cap="none" spc="0" normalizeH="0" baseline="0" noProof="0" dirty="0">
              <a:ln>
                <a:noFill/>
              </a:ln>
              <a:solidFill>
                <a:srgbClr val="4472C4">
                  <a:lumMod val="50000"/>
                </a:srgbClr>
              </a:solidFill>
              <a:effectLst/>
              <a:uLnTx/>
              <a:uFillTx/>
              <a:latin typeface="Goudy Old Style" panose="02020502050305020303" pitchFamily="18" charset="77"/>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mn-ea"/>
                <a:cs typeface="+mn-cs"/>
              </a:rPr>
              <a:t>Data was from single year, 2017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mn-ea"/>
                <a:cs typeface="+mn-cs"/>
              </a:rPr>
              <a:t>A randomised 70% subset had to be used due to memory issues.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Footer Placeholder 7">
            <a:extLst>
              <a:ext uri="{FF2B5EF4-FFF2-40B4-BE49-F238E27FC236}">
                <a16:creationId xmlns:a16="http://schemas.microsoft.com/office/drawing/2014/main" id="{5310A83E-49D8-797A-42C7-A735F84225DF}"/>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800" kern="1200" cap="all">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80" b="0" i="0" u="none" strike="noStrike" kern="1200" cap="none" spc="0" normalizeH="0" baseline="0" noProof="0" dirty="0">
                <a:ln>
                  <a:noFill/>
                </a:ln>
                <a:solidFill>
                  <a:prstClr val="black">
                    <a:tint val="75000"/>
                  </a:prstClr>
                </a:solidFill>
                <a:effectLst/>
                <a:uLnTx/>
                <a:uFillTx/>
                <a:latin typeface="Goudy Old Style" panose="02020502050305020303" pitchFamily="18" charset="77"/>
                <a:ea typeface="+mn-ea"/>
                <a:cs typeface="+mn-cs"/>
              </a:rPr>
              <a:t>INSTACART PROJECT</a:t>
            </a:r>
          </a:p>
        </p:txBody>
      </p:sp>
    </p:spTree>
    <p:extLst>
      <p:ext uri="{BB962C8B-B14F-4D97-AF65-F5344CB8AC3E}">
        <p14:creationId xmlns:p14="http://schemas.microsoft.com/office/powerpoint/2010/main" val="813911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F1056-9A78-4FBC-9404-54512B6B5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Univers" panose="020B0502020104020203"/>
              <a:ea typeface="+mn-ea"/>
              <a:cs typeface="+mn-cs"/>
            </a:endParaRPr>
          </a:p>
        </p:txBody>
      </p:sp>
      <p:sp>
        <p:nvSpPr>
          <p:cNvPr id="10" name="Rectangle 9">
            <a:extLst>
              <a:ext uri="{FF2B5EF4-FFF2-40B4-BE49-F238E27FC236}">
                <a16:creationId xmlns:a16="http://schemas.microsoft.com/office/drawing/2014/main" id="{9659E4B7-86DE-4B00-A707-DD85CE5DB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2" name="Title 1">
            <a:extLst>
              <a:ext uri="{FF2B5EF4-FFF2-40B4-BE49-F238E27FC236}">
                <a16:creationId xmlns:a16="http://schemas.microsoft.com/office/drawing/2014/main" id="{126DEB31-8ED4-A32C-7C94-8E5ECA124FC5}"/>
              </a:ext>
            </a:extLst>
          </p:cNvPr>
          <p:cNvSpPr>
            <a:spLocks noGrp="1"/>
          </p:cNvSpPr>
          <p:nvPr>
            <p:ph type="title"/>
          </p:nvPr>
        </p:nvSpPr>
        <p:spPr>
          <a:xfrm>
            <a:off x="446533" y="859180"/>
            <a:ext cx="11257846" cy="1577193"/>
          </a:xfrm>
        </p:spPr>
        <p:txBody>
          <a:bodyPr vert="horz" lIns="91440" tIns="45720" rIns="91440" bIns="45720" rtlCol="0" anchor="ctr">
            <a:no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00" cap="none" spc="0" normalizeH="0" baseline="0" noProof="0" dirty="0">
                <a:ln>
                  <a:noFill/>
                </a:ln>
                <a:solidFill>
                  <a:srgbClr val="4472C4">
                    <a:lumMod val="50000"/>
                  </a:srgbClr>
                </a:solidFill>
                <a:effectLst/>
                <a:uLnTx/>
                <a:uFillTx/>
                <a:latin typeface="Goudy Old Style" panose="02020502050305020303" pitchFamily="18" charset="77"/>
                <a:ea typeface="Calibri" panose="020F0502020204030204" pitchFamily="34" charset="0"/>
                <a:cs typeface="Times New Roman" panose="02020603050405020304" pitchFamily="18" charset="0"/>
              </a:rPr>
              <a:t>Rockbuster’s Video Rental Market: </a:t>
            </a:r>
            <a:br>
              <a:rPr kumimoji="0" lang="en-US" sz="2000" b="0" i="0" u="none" strike="noStrike" kern="100" cap="none" spc="0" normalizeH="0" baseline="0" noProof="0" dirty="0">
                <a:ln>
                  <a:noFill/>
                </a:ln>
                <a:solidFill>
                  <a:srgbClr val="4472C4">
                    <a:lumMod val="50000"/>
                  </a:srgbClr>
                </a:solidFill>
                <a:effectLst/>
                <a:uLnTx/>
                <a:uFillTx/>
                <a:latin typeface="Goudy Old Style" panose="02020502050305020303" pitchFamily="18" charset="77"/>
                <a:ea typeface="Calibri" panose="020F0502020204030204" pitchFamily="34" charset="0"/>
                <a:cs typeface="Times New Roman" panose="02020603050405020304" pitchFamily="18" charset="0"/>
              </a:rPr>
            </a:br>
            <a:r>
              <a:rPr kumimoji="0" lang="en-US" sz="1800" b="0" i="0" u="none" strike="noStrike" kern="100" cap="none" spc="0" normalizeH="0" baseline="0" noProof="0" dirty="0">
                <a:ln>
                  <a:noFill/>
                </a:ln>
                <a:solidFill>
                  <a:srgbClr val="4472C4">
                    <a:lumMod val="50000"/>
                  </a:srgbClr>
                </a:solidFill>
                <a:effectLst/>
                <a:uLnTx/>
                <a:uFillTx/>
                <a:latin typeface="Goudy Old Style" panose="02020502050305020303" pitchFamily="18" charset="77"/>
                <a:ea typeface="Calibri" panose="020F0502020204030204" pitchFamily="34" charset="0"/>
                <a:cs typeface="Times New Roman" panose="02020603050405020304" pitchFamily="18" charset="0"/>
              </a:rPr>
              <a:t>Countries Distribution: 109</a:t>
            </a:r>
            <a:br>
              <a:rPr kumimoji="0" lang="en-US" sz="1800" b="0" i="0" u="none" strike="noStrike" kern="100" cap="none" spc="0" normalizeH="0" baseline="0" noProof="0" dirty="0">
                <a:ln>
                  <a:noFill/>
                </a:ln>
                <a:solidFill>
                  <a:srgbClr val="4472C4">
                    <a:lumMod val="50000"/>
                  </a:srgbClr>
                </a:solidFill>
                <a:effectLst/>
                <a:uLnTx/>
                <a:uFillTx/>
                <a:latin typeface="Goudy Old Style" panose="02020502050305020303" pitchFamily="18" charset="77"/>
                <a:ea typeface="Calibri" panose="020F0502020204030204" pitchFamily="34" charset="0"/>
                <a:cs typeface="Times New Roman" panose="02020603050405020304" pitchFamily="18" charset="0"/>
              </a:rPr>
            </a:br>
            <a:r>
              <a:rPr kumimoji="0" lang="en-US" sz="1800" b="0" i="0" u="none" strike="noStrike" kern="100" cap="none" spc="0" normalizeH="0" baseline="0" noProof="0" dirty="0">
                <a:ln>
                  <a:noFill/>
                </a:ln>
                <a:solidFill>
                  <a:srgbClr val="4472C4">
                    <a:lumMod val="50000"/>
                  </a:srgbClr>
                </a:solidFill>
                <a:effectLst/>
                <a:uLnTx/>
                <a:uFillTx/>
                <a:latin typeface="Goudy Old Style" panose="02020502050305020303" pitchFamily="18" charset="77"/>
                <a:ea typeface="Calibri" panose="020F0502020204030204" pitchFamily="34" charset="0"/>
                <a:cs typeface="Times New Roman" panose="02020603050405020304" pitchFamily="18" charset="0"/>
              </a:rPr>
              <a:t>Titles: 1000</a:t>
            </a:r>
            <a:br>
              <a:rPr kumimoji="0" lang="en-US" sz="1800" b="0" i="0" u="none" strike="noStrike" kern="100" cap="none" spc="0" normalizeH="0" baseline="0" noProof="0" dirty="0">
                <a:ln>
                  <a:noFill/>
                </a:ln>
                <a:solidFill>
                  <a:srgbClr val="4472C4">
                    <a:lumMod val="50000"/>
                  </a:srgbClr>
                </a:solidFill>
                <a:effectLst/>
                <a:uLnTx/>
                <a:uFillTx/>
                <a:latin typeface="Goudy Old Style" panose="02020502050305020303" pitchFamily="18" charset="77"/>
                <a:ea typeface="Calibri" panose="020F0502020204030204" pitchFamily="34" charset="0"/>
                <a:cs typeface="Times New Roman" panose="02020603050405020304" pitchFamily="18" charset="0"/>
              </a:rPr>
            </a:br>
            <a:r>
              <a:rPr kumimoji="0" lang="en-US" sz="1800" b="0" i="0" u="none" strike="noStrike" kern="100" cap="none" spc="0" normalizeH="0" baseline="0" noProof="0" dirty="0">
                <a:ln>
                  <a:noFill/>
                </a:ln>
                <a:solidFill>
                  <a:srgbClr val="4472C4">
                    <a:lumMod val="50000"/>
                  </a:srgbClr>
                </a:solidFill>
                <a:effectLst/>
                <a:uLnTx/>
                <a:uFillTx/>
                <a:latin typeface="Goudy Old Style" panose="02020502050305020303" pitchFamily="18" charset="77"/>
                <a:ea typeface="Calibri" panose="020F0502020204030204" pitchFamily="34" charset="0"/>
                <a:cs typeface="Times New Roman" panose="02020603050405020304" pitchFamily="18" charset="0"/>
              </a:rPr>
              <a:t>Customers: 599</a:t>
            </a:r>
            <a:br>
              <a:rPr kumimoji="0" lang="en-US" sz="1800" b="0" i="0" u="none" strike="noStrike" kern="100" cap="none" spc="0" normalizeH="0" baseline="0" noProof="0" dirty="0">
                <a:ln>
                  <a:noFill/>
                </a:ln>
                <a:solidFill>
                  <a:srgbClr val="4472C4">
                    <a:lumMod val="50000"/>
                  </a:srgbClr>
                </a:solidFill>
                <a:effectLst/>
                <a:uLnTx/>
                <a:uFillTx/>
                <a:latin typeface="Goudy Old Style" panose="02020502050305020303" pitchFamily="18" charset="77"/>
                <a:ea typeface="Calibri" panose="020F0502020204030204" pitchFamily="34" charset="0"/>
                <a:cs typeface="Times New Roman" panose="02020603050405020304" pitchFamily="18" charset="0"/>
              </a:rPr>
            </a:br>
            <a:r>
              <a:rPr kumimoji="0" lang="en-US" sz="1800" b="0" i="0" u="none" strike="noStrike" kern="100" cap="none" spc="0" normalizeH="0" baseline="0" noProof="0" dirty="0">
                <a:ln>
                  <a:noFill/>
                </a:ln>
                <a:solidFill>
                  <a:srgbClr val="4472C4">
                    <a:lumMod val="50000"/>
                  </a:srgbClr>
                </a:solidFill>
                <a:effectLst/>
                <a:uLnTx/>
                <a:uFillTx/>
                <a:latin typeface="Goudy Old Style" panose="02020502050305020303" pitchFamily="18" charset="77"/>
                <a:ea typeface="Calibri" panose="020F0502020204030204" pitchFamily="34" charset="0"/>
                <a:cs typeface="Times New Roman" panose="02020603050405020304" pitchFamily="18" charset="0"/>
              </a:rPr>
              <a:t>Total Revenue: $61312.04</a:t>
            </a:r>
          </a:p>
        </p:txBody>
      </p:sp>
      <p:sp>
        <p:nvSpPr>
          <p:cNvPr id="14" name="TextBox 13">
            <a:extLst>
              <a:ext uri="{FF2B5EF4-FFF2-40B4-BE49-F238E27FC236}">
                <a16:creationId xmlns:a16="http://schemas.microsoft.com/office/drawing/2014/main" id="{245A37CA-D60A-400E-65F4-BAD6A701314C}"/>
              </a:ext>
            </a:extLst>
          </p:cNvPr>
          <p:cNvSpPr txBox="1"/>
          <p:nvPr/>
        </p:nvSpPr>
        <p:spPr>
          <a:xfrm>
            <a:off x="6596183" y="4825308"/>
            <a:ext cx="4114800" cy="14786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mn-ea"/>
                <a:cs typeface="+mn-cs"/>
              </a:rPr>
              <a:t>Uppermost Genre in Revenue</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mn-ea"/>
                <a:cs typeface="+mn-cs"/>
              </a:rPr>
              <a:t>Sports</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mn-ea"/>
                <a:cs typeface="+mn-cs"/>
              </a:rPr>
              <a:t>Sci-Fi</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mn-ea"/>
                <a:cs typeface="+mn-cs"/>
              </a:rPr>
              <a:t>   </a:t>
            </a:r>
            <a:r>
              <a:rPr kumimoji="0" lang="en-US" sz="160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mn-ea"/>
                <a:cs typeface="+mn-cs"/>
              </a:rPr>
              <a:t>Animation</a:t>
            </a:r>
          </a:p>
        </p:txBody>
      </p:sp>
      <p:sp>
        <p:nvSpPr>
          <p:cNvPr id="15" name="TextBox 14">
            <a:extLst>
              <a:ext uri="{FF2B5EF4-FFF2-40B4-BE49-F238E27FC236}">
                <a16:creationId xmlns:a16="http://schemas.microsoft.com/office/drawing/2014/main" id="{D1D1A3C9-E309-8A4F-4F32-2256A72C7585}"/>
              </a:ext>
            </a:extLst>
          </p:cNvPr>
          <p:cNvSpPr txBox="1"/>
          <p:nvPr/>
        </p:nvSpPr>
        <p:spPr>
          <a:xfrm>
            <a:off x="357552" y="34051"/>
            <a:ext cx="1948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solidFill>
                <a:effectLst/>
                <a:uLnTx/>
                <a:uFillTx/>
                <a:latin typeface="Goudy Old Style" panose="02020502050305020303" pitchFamily="18" charset="77"/>
                <a:ea typeface="+mn-ea"/>
                <a:cs typeface="+mn-cs"/>
              </a:rPr>
              <a:t>ANALYSIS</a:t>
            </a:r>
          </a:p>
        </p:txBody>
      </p:sp>
      <p:sp>
        <p:nvSpPr>
          <p:cNvPr id="17" name="Slide Number Placeholder 36">
            <a:extLst>
              <a:ext uri="{FF2B5EF4-FFF2-40B4-BE49-F238E27FC236}">
                <a16:creationId xmlns:a16="http://schemas.microsoft.com/office/drawing/2014/main" id="{DE573D2D-391F-53D2-5D49-18C8F0F8F3E8}"/>
              </a:ext>
            </a:extLst>
          </p:cNvPr>
          <p:cNvSpPr>
            <a:spLocks noGrp="1"/>
          </p:cNvSpPr>
          <p:nvPr>
            <p:ph type="sldNum" sz="quarter" idx="12"/>
          </p:nvPr>
        </p:nvSpPr>
        <p:spPr>
          <a:xfrm>
            <a:off x="10558300" y="6423914"/>
            <a:ext cx="105251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lumMod val="75000"/>
                    <a:lumOff val="25000"/>
                  </a:srgbClr>
                </a:solidFill>
                <a:effectLst/>
                <a:uLnTx/>
                <a:uFillTx/>
                <a:latin typeface="Univers" panose="020B0502020104020203"/>
                <a:ea typeface="+mn-ea"/>
                <a:cs typeface="+mn-cs"/>
              </a:rPr>
              <a:t>22</a:t>
            </a:r>
          </a:p>
        </p:txBody>
      </p:sp>
      <p:pic>
        <p:nvPicPr>
          <p:cNvPr id="7" name="Content Placeholder 7">
            <a:extLst>
              <a:ext uri="{FF2B5EF4-FFF2-40B4-BE49-F238E27FC236}">
                <a16:creationId xmlns:a16="http://schemas.microsoft.com/office/drawing/2014/main" id="{8606A744-5040-80C6-AC1F-26D56622D6CD}"/>
              </a:ext>
            </a:extLst>
          </p:cNvPr>
          <p:cNvPicPr>
            <a:picLocks noGrp="1" noChangeAspect="1"/>
          </p:cNvPicPr>
          <p:nvPr>
            <p:ph idx="1"/>
          </p:nvPr>
        </p:nvPicPr>
        <p:blipFill>
          <a:blip r:embed="rId2"/>
          <a:stretch>
            <a:fillRect/>
          </a:stretch>
        </p:blipFill>
        <p:spPr>
          <a:xfrm>
            <a:off x="5567681" y="791616"/>
            <a:ext cx="6122784" cy="3966128"/>
          </a:xfrm>
          <a:prstGeom prst="rect">
            <a:avLst/>
          </a:prstGeom>
          <a:effectLst>
            <a:outerShdw blurRad="50800" dist="38100" dir="18900000" algn="bl" rotWithShape="0">
              <a:schemeClr val="accent1">
                <a:lumMod val="50000"/>
                <a:alpha val="40000"/>
              </a:schemeClr>
            </a:outerShdw>
          </a:effectLst>
        </p:spPr>
      </p:pic>
      <p:pic>
        <p:nvPicPr>
          <p:cNvPr id="9" name="Picture 8">
            <a:extLst>
              <a:ext uri="{FF2B5EF4-FFF2-40B4-BE49-F238E27FC236}">
                <a16:creationId xmlns:a16="http://schemas.microsoft.com/office/drawing/2014/main" id="{C8E472F1-949E-3020-1A2C-A90C744F6001}"/>
              </a:ext>
            </a:extLst>
          </p:cNvPr>
          <p:cNvPicPr>
            <a:picLocks noChangeAspect="1"/>
          </p:cNvPicPr>
          <p:nvPr/>
        </p:nvPicPr>
        <p:blipFill>
          <a:blip r:embed="rId3"/>
          <a:stretch>
            <a:fillRect/>
          </a:stretch>
        </p:blipFill>
        <p:spPr>
          <a:xfrm>
            <a:off x="544879" y="2859319"/>
            <a:ext cx="3870036" cy="3254056"/>
          </a:xfrm>
          <a:prstGeom prst="rect">
            <a:avLst/>
          </a:prstGeom>
          <a:effectLst>
            <a:outerShdw blurRad="50800" dist="38100" dir="10800000" algn="r" rotWithShape="0">
              <a:schemeClr val="accent1">
                <a:lumMod val="50000"/>
                <a:alpha val="40000"/>
              </a:schemeClr>
            </a:outerShdw>
          </a:effectLst>
        </p:spPr>
      </p:pic>
      <p:sp>
        <p:nvSpPr>
          <p:cNvPr id="2" name="Footer Placeholder 7">
            <a:extLst>
              <a:ext uri="{FF2B5EF4-FFF2-40B4-BE49-F238E27FC236}">
                <a16:creationId xmlns:a16="http://schemas.microsoft.com/office/drawing/2014/main" id="{FDC6B3E3-D626-3848-6D1F-88B8E35F7484}"/>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800" kern="1200" cap="all">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80" b="0" i="0" u="none" strike="noStrike" kern="1200" cap="none" spc="0" normalizeH="0" baseline="0" noProof="0" dirty="0">
                <a:ln>
                  <a:noFill/>
                </a:ln>
                <a:solidFill>
                  <a:prstClr val="black">
                    <a:tint val="75000"/>
                  </a:prstClr>
                </a:solidFill>
                <a:effectLst/>
                <a:uLnTx/>
                <a:uFillTx/>
                <a:latin typeface="Goudy Old Style" panose="02020502050305020303" pitchFamily="18" charset="77"/>
                <a:ea typeface="+mn-ea"/>
                <a:cs typeface="+mn-cs"/>
              </a:rPr>
              <a:t>INSTACART PROJECT</a:t>
            </a:r>
          </a:p>
        </p:txBody>
      </p:sp>
    </p:spTree>
    <p:extLst>
      <p:ext uri="{BB962C8B-B14F-4D97-AF65-F5344CB8AC3E}">
        <p14:creationId xmlns:p14="http://schemas.microsoft.com/office/powerpoint/2010/main" val="1248873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F1056-9A78-4FBC-9404-54512B6B5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Univers" panose="020B0502020104020203"/>
              <a:ea typeface="+mn-ea"/>
              <a:cs typeface="+mn-cs"/>
            </a:endParaRPr>
          </a:p>
        </p:txBody>
      </p:sp>
      <p:sp>
        <p:nvSpPr>
          <p:cNvPr id="10" name="Rectangle 9">
            <a:extLst>
              <a:ext uri="{FF2B5EF4-FFF2-40B4-BE49-F238E27FC236}">
                <a16:creationId xmlns:a16="http://schemas.microsoft.com/office/drawing/2014/main" id="{9659E4B7-86DE-4B00-A707-DD85CE5DB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2" name="Title 1">
            <a:extLst>
              <a:ext uri="{FF2B5EF4-FFF2-40B4-BE49-F238E27FC236}">
                <a16:creationId xmlns:a16="http://schemas.microsoft.com/office/drawing/2014/main" id="{126DEB31-8ED4-A32C-7C94-8E5ECA124FC5}"/>
              </a:ext>
            </a:extLst>
          </p:cNvPr>
          <p:cNvSpPr>
            <a:spLocks noGrp="1"/>
          </p:cNvSpPr>
          <p:nvPr>
            <p:ph type="title"/>
          </p:nvPr>
        </p:nvSpPr>
        <p:spPr>
          <a:xfrm>
            <a:off x="568677" y="4691270"/>
            <a:ext cx="11257846" cy="1535975"/>
          </a:xfrm>
        </p:spPr>
        <p:txBody>
          <a:bodyPr vert="horz" lIns="91440" tIns="45720" rIns="91440" bIns="45720" rtlCol="0" anchor="ctr">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mn-ea"/>
                <a:cs typeface="+mn-cs"/>
              </a:rPr>
              <a:t> </a:t>
            </a:r>
            <a:r>
              <a:rPr kumimoji="0" lang="en-US" sz="210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mn-ea"/>
                <a:cs typeface="+mn-cs"/>
              </a:rPr>
              <a:t>Exclusion flag</a:t>
            </a:r>
            <a:br>
              <a:rPr kumimoji="0" lang="en-US" sz="2000" b="1"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mn-ea"/>
                <a:cs typeface="+mn-cs"/>
              </a:rPr>
            </a:br>
            <a:r>
              <a:rPr kumimoji="0" lang="en-US" sz="180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mn-ea"/>
                <a:cs typeface="+mn-cs"/>
              </a:rPr>
              <a:t>Condition: max_order &lt; 5</a:t>
            </a:r>
            <a:br>
              <a:rPr kumimoji="0" lang="en-US" sz="180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mn-ea"/>
                <a:cs typeface="+mn-cs"/>
              </a:rPr>
            </a:br>
            <a:r>
              <a:rPr kumimoji="0" lang="en-US" sz="180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mn-ea"/>
                <a:cs typeface="+mn-cs"/>
              </a:rPr>
              <a:t>Observations to be removed: PII removed (First name, Last name)</a:t>
            </a:r>
            <a:br>
              <a:rPr kumimoji="0" lang="en-US" sz="180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mn-ea"/>
                <a:cs typeface="+mn-cs"/>
              </a:rPr>
            </a:br>
            <a:r>
              <a:rPr kumimoji="0" lang="en-US" sz="180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mn-ea"/>
                <a:cs typeface="+mn-cs"/>
              </a:rPr>
              <a:t>Final total count of order_products_all: 30,964,564</a:t>
            </a:r>
            <a:endParaRPr lang="en-US" sz="1800" b="0" kern="1200" cap="all" dirty="0">
              <a:solidFill>
                <a:schemeClr val="tx2"/>
              </a:solidFill>
              <a:latin typeface="Goudy Old Style" panose="02020502050305020303" pitchFamily="18" charset="77"/>
            </a:endParaRPr>
          </a:p>
        </p:txBody>
      </p:sp>
      <p:sp>
        <p:nvSpPr>
          <p:cNvPr id="15" name="TextBox 14">
            <a:extLst>
              <a:ext uri="{FF2B5EF4-FFF2-40B4-BE49-F238E27FC236}">
                <a16:creationId xmlns:a16="http://schemas.microsoft.com/office/drawing/2014/main" id="{D1D1A3C9-E309-8A4F-4F32-2256A72C7585}"/>
              </a:ext>
            </a:extLst>
          </p:cNvPr>
          <p:cNvSpPr txBox="1"/>
          <p:nvPr/>
        </p:nvSpPr>
        <p:spPr>
          <a:xfrm>
            <a:off x="357552" y="34051"/>
            <a:ext cx="177604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solidFill>
                <a:effectLst/>
                <a:uLnTx/>
                <a:uFillTx/>
                <a:latin typeface="Goudy Old Style" panose="02020502050305020303" pitchFamily="18" charset="77"/>
                <a:ea typeface="+mn-ea"/>
                <a:cs typeface="+mn-cs"/>
              </a:rPr>
              <a:t>ANALYSIS</a:t>
            </a:r>
          </a:p>
        </p:txBody>
      </p:sp>
      <p:sp>
        <p:nvSpPr>
          <p:cNvPr id="17" name="Slide Number Placeholder 36">
            <a:extLst>
              <a:ext uri="{FF2B5EF4-FFF2-40B4-BE49-F238E27FC236}">
                <a16:creationId xmlns:a16="http://schemas.microsoft.com/office/drawing/2014/main" id="{DE573D2D-391F-53D2-5D49-18C8F0F8F3E8}"/>
              </a:ext>
            </a:extLst>
          </p:cNvPr>
          <p:cNvSpPr>
            <a:spLocks noGrp="1"/>
          </p:cNvSpPr>
          <p:nvPr>
            <p:ph type="sldNum" sz="quarter" idx="12"/>
          </p:nvPr>
        </p:nvSpPr>
        <p:spPr>
          <a:xfrm>
            <a:off x="10558300" y="6423914"/>
            <a:ext cx="105251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lumMod val="75000"/>
                    <a:lumOff val="25000"/>
                  </a:srgbClr>
                </a:solidFill>
                <a:effectLst/>
                <a:uLnTx/>
                <a:uFillTx/>
                <a:latin typeface="Univers" panose="020B0502020104020203"/>
                <a:ea typeface="+mn-ea"/>
                <a:cs typeface="+mn-cs"/>
              </a:rPr>
              <a:t>23</a:t>
            </a:r>
          </a:p>
        </p:txBody>
      </p:sp>
      <p:pic>
        <p:nvPicPr>
          <p:cNvPr id="2" name="Picture 1" descr="A picture containing text, screenshot, font, diagram&#10;&#10;Description automatically generated">
            <a:extLst>
              <a:ext uri="{FF2B5EF4-FFF2-40B4-BE49-F238E27FC236}">
                <a16:creationId xmlns:a16="http://schemas.microsoft.com/office/drawing/2014/main" id="{A4826925-606B-26BE-FF1A-C147041C95C2}"/>
              </a:ext>
            </a:extLst>
          </p:cNvPr>
          <p:cNvPicPr>
            <a:picLocks noChangeAspect="1"/>
          </p:cNvPicPr>
          <p:nvPr/>
        </p:nvPicPr>
        <p:blipFill>
          <a:blip r:embed="rId2"/>
          <a:stretch>
            <a:fillRect/>
          </a:stretch>
        </p:blipFill>
        <p:spPr>
          <a:xfrm>
            <a:off x="630584" y="806631"/>
            <a:ext cx="10922000" cy="3762706"/>
          </a:xfrm>
          <a:prstGeom prst="rect">
            <a:avLst/>
          </a:prstGeom>
          <a:effectLst>
            <a:glow rad="127000">
              <a:schemeClr val="accent1">
                <a:alpha val="40000"/>
              </a:schemeClr>
            </a:glow>
          </a:effectLst>
        </p:spPr>
      </p:pic>
      <p:sp>
        <p:nvSpPr>
          <p:cNvPr id="3" name="Footer Placeholder 7">
            <a:extLst>
              <a:ext uri="{FF2B5EF4-FFF2-40B4-BE49-F238E27FC236}">
                <a16:creationId xmlns:a16="http://schemas.microsoft.com/office/drawing/2014/main" id="{F36177FC-D42F-A09F-2A99-E4A1EE5F1D54}"/>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800" kern="1200" cap="all">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80" b="0" i="0" u="none" strike="noStrike" kern="1200" cap="none" spc="0" normalizeH="0" baseline="0" noProof="0" dirty="0">
                <a:ln>
                  <a:noFill/>
                </a:ln>
                <a:solidFill>
                  <a:prstClr val="black">
                    <a:tint val="75000"/>
                  </a:prstClr>
                </a:solidFill>
                <a:effectLst/>
                <a:uLnTx/>
                <a:uFillTx/>
                <a:latin typeface="Goudy Old Style" panose="02020502050305020303" pitchFamily="18" charset="77"/>
                <a:ea typeface="+mn-ea"/>
                <a:cs typeface="+mn-cs"/>
              </a:rPr>
              <a:t>INSTACART PROJECT</a:t>
            </a:r>
          </a:p>
        </p:txBody>
      </p:sp>
    </p:spTree>
    <p:extLst>
      <p:ext uri="{BB962C8B-B14F-4D97-AF65-F5344CB8AC3E}">
        <p14:creationId xmlns:p14="http://schemas.microsoft.com/office/powerpoint/2010/main" val="4175760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F1056-9A78-4FBC-9404-54512B6B5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Univers" panose="020B0502020104020203"/>
              <a:ea typeface="+mn-ea"/>
              <a:cs typeface="+mn-cs"/>
            </a:endParaRPr>
          </a:p>
        </p:txBody>
      </p:sp>
      <p:sp>
        <p:nvSpPr>
          <p:cNvPr id="10" name="Rectangle 9">
            <a:extLst>
              <a:ext uri="{FF2B5EF4-FFF2-40B4-BE49-F238E27FC236}">
                <a16:creationId xmlns:a16="http://schemas.microsoft.com/office/drawing/2014/main" id="{9659E4B7-86DE-4B00-A707-DD85CE5DB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2" name="Title 1">
            <a:extLst>
              <a:ext uri="{FF2B5EF4-FFF2-40B4-BE49-F238E27FC236}">
                <a16:creationId xmlns:a16="http://schemas.microsoft.com/office/drawing/2014/main" id="{126DEB31-8ED4-A32C-7C94-8E5ECA124FC5}"/>
              </a:ext>
            </a:extLst>
          </p:cNvPr>
          <p:cNvSpPr>
            <a:spLocks noGrp="1"/>
          </p:cNvSpPr>
          <p:nvPr>
            <p:ph type="title"/>
          </p:nvPr>
        </p:nvSpPr>
        <p:spPr>
          <a:xfrm>
            <a:off x="500378" y="777860"/>
            <a:ext cx="3469923" cy="1535975"/>
          </a:xfrm>
        </p:spPr>
        <p:txBody>
          <a:bodyPr vert="horz" lIns="91440" tIns="45720" rIns="91440" bIns="45720" rtlCol="0" anchor="t">
            <a:no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mn-ea"/>
                <a:cs typeface="+mn-cs"/>
              </a:rPr>
              <a:t>The busiest days of the week for customer orders are Saturday (0) and Sunday (1) while Tuesday (3) and Wednesday (4) remain the least busy. </a:t>
            </a:r>
          </a:p>
        </p:txBody>
      </p:sp>
      <p:sp>
        <p:nvSpPr>
          <p:cNvPr id="15" name="TextBox 14">
            <a:extLst>
              <a:ext uri="{FF2B5EF4-FFF2-40B4-BE49-F238E27FC236}">
                <a16:creationId xmlns:a16="http://schemas.microsoft.com/office/drawing/2014/main" id="{D1D1A3C9-E309-8A4F-4F32-2256A72C7585}"/>
              </a:ext>
            </a:extLst>
          </p:cNvPr>
          <p:cNvSpPr txBox="1"/>
          <p:nvPr/>
        </p:nvSpPr>
        <p:spPr>
          <a:xfrm>
            <a:off x="357552" y="34051"/>
            <a:ext cx="177604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solidFill>
                <a:effectLst/>
                <a:uLnTx/>
                <a:uFillTx/>
                <a:latin typeface="Goudy Old Style" panose="02020502050305020303" pitchFamily="18" charset="77"/>
                <a:ea typeface="+mn-ea"/>
                <a:cs typeface="+mn-cs"/>
              </a:rPr>
              <a:t>ANALYSIS</a:t>
            </a:r>
          </a:p>
        </p:txBody>
      </p:sp>
      <p:sp>
        <p:nvSpPr>
          <p:cNvPr id="17" name="Slide Number Placeholder 36">
            <a:extLst>
              <a:ext uri="{FF2B5EF4-FFF2-40B4-BE49-F238E27FC236}">
                <a16:creationId xmlns:a16="http://schemas.microsoft.com/office/drawing/2014/main" id="{DE573D2D-391F-53D2-5D49-18C8F0F8F3E8}"/>
              </a:ext>
            </a:extLst>
          </p:cNvPr>
          <p:cNvSpPr>
            <a:spLocks noGrp="1"/>
          </p:cNvSpPr>
          <p:nvPr>
            <p:ph type="sldNum" sz="quarter" idx="12"/>
          </p:nvPr>
        </p:nvSpPr>
        <p:spPr>
          <a:xfrm>
            <a:off x="10558300" y="6423914"/>
            <a:ext cx="105251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lumMod val="75000"/>
                    <a:lumOff val="25000"/>
                  </a:srgbClr>
                </a:solidFill>
                <a:effectLst/>
                <a:uLnTx/>
                <a:uFillTx/>
                <a:latin typeface="Univers" panose="020B0502020104020203"/>
                <a:ea typeface="+mn-ea"/>
                <a:cs typeface="+mn-cs"/>
              </a:rPr>
              <a:t>24</a:t>
            </a:r>
          </a:p>
        </p:txBody>
      </p:sp>
      <p:sp>
        <p:nvSpPr>
          <p:cNvPr id="3" name="Footer Placeholder 7">
            <a:extLst>
              <a:ext uri="{FF2B5EF4-FFF2-40B4-BE49-F238E27FC236}">
                <a16:creationId xmlns:a16="http://schemas.microsoft.com/office/drawing/2014/main" id="{F36177FC-D42F-A09F-2A99-E4A1EE5F1D54}"/>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800" kern="1200" cap="all">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80" b="0" i="0" u="none" strike="noStrike" kern="1200" cap="none" spc="0" normalizeH="0" baseline="0" noProof="0" dirty="0">
                <a:ln>
                  <a:noFill/>
                </a:ln>
                <a:solidFill>
                  <a:prstClr val="black">
                    <a:tint val="75000"/>
                  </a:prstClr>
                </a:solidFill>
                <a:effectLst/>
                <a:uLnTx/>
                <a:uFillTx/>
                <a:latin typeface="Goudy Old Style" panose="02020502050305020303" pitchFamily="18" charset="77"/>
                <a:ea typeface="+mn-ea"/>
                <a:cs typeface="+mn-cs"/>
              </a:rPr>
              <a:t>INSTACART PROJECT</a:t>
            </a:r>
          </a:p>
        </p:txBody>
      </p:sp>
      <p:sp>
        <p:nvSpPr>
          <p:cNvPr id="4" name="Title 1">
            <a:extLst>
              <a:ext uri="{FF2B5EF4-FFF2-40B4-BE49-F238E27FC236}">
                <a16:creationId xmlns:a16="http://schemas.microsoft.com/office/drawing/2014/main" id="{BC6255F2-A8D2-23AD-FAE5-DE88406D6510}"/>
              </a:ext>
            </a:extLst>
          </p:cNvPr>
          <p:cNvSpPr txBox="1">
            <a:spLocks/>
          </p:cNvSpPr>
          <p:nvPr/>
        </p:nvSpPr>
        <p:spPr>
          <a:xfrm>
            <a:off x="4184809" y="952917"/>
            <a:ext cx="3469923" cy="1535975"/>
          </a:xfrm>
          <a:prstGeom prst="rect">
            <a:avLst/>
          </a:prstGeom>
        </p:spPr>
        <p:txBody>
          <a:bodyPr vert="horz" lIns="91440" tIns="45720" rIns="91440" bIns="45720" rtlCol="0" anchor="ctr">
            <a:noAutofit/>
          </a:bodyPr>
          <a:lst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mj-ea"/>
                <a:cs typeface="+mj-cs"/>
              </a:rPr>
              <a:t>The most active hours of the day for customer orders are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mj-ea"/>
                <a:cs typeface="+mj-cs"/>
              </a:rPr>
              <a:t>between the hours of 9am and 5pm while between 10pm to 5am are the number of least orders.</a:t>
            </a:r>
          </a:p>
        </p:txBody>
      </p:sp>
      <p:sp>
        <p:nvSpPr>
          <p:cNvPr id="5" name="Title 1">
            <a:extLst>
              <a:ext uri="{FF2B5EF4-FFF2-40B4-BE49-F238E27FC236}">
                <a16:creationId xmlns:a16="http://schemas.microsoft.com/office/drawing/2014/main" id="{4F90B1E7-27DE-615D-9CB1-8563F2315812}"/>
              </a:ext>
            </a:extLst>
          </p:cNvPr>
          <p:cNvSpPr txBox="1">
            <a:spLocks/>
          </p:cNvSpPr>
          <p:nvPr/>
        </p:nvSpPr>
        <p:spPr>
          <a:xfrm>
            <a:off x="7955323" y="952917"/>
            <a:ext cx="3469923" cy="1535975"/>
          </a:xfrm>
          <a:prstGeom prst="rect">
            <a:avLst/>
          </a:prstGeom>
        </p:spPr>
        <p:txBody>
          <a:bodyPr vert="horz" lIns="91440" tIns="45720" rIns="91440" bIns="45720" rtlCol="0" anchor="ctr">
            <a:noAutofit/>
          </a:bodyPr>
          <a:lst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mj-ea"/>
                <a:cs typeface="+mj-cs"/>
              </a:rPr>
              <a:t>The top three items purchased are produce, dairy-eggs, and snacks. Products range in price from $1 - $25 with majority of products under $15, in mid to low range</a:t>
            </a:r>
            <a:r>
              <a:rPr kumimoji="0" lang="en-US" sz="180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mj-ea"/>
                <a:cs typeface="+mj-cs"/>
              </a:rPr>
              <a:t>. </a:t>
            </a:r>
          </a:p>
        </p:txBody>
      </p:sp>
      <p:pic>
        <p:nvPicPr>
          <p:cNvPr id="6" name="Picture 5">
            <a:extLst>
              <a:ext uri="{FF2B5EF4-FFF2-40B4-BE49-F238E27FC236}">
                <a16:creationId xmlns:a16="http://schemas.microsoft.com/office/drawing/2014/main" id="{D1954BCA-D422-0EB5-B34F-CC2EFBE54EC0}"/>
              </a:ext>
            </a:extLst>
          </p:cNvPr>
          <p:cNvPicPr>
            <a:picLocks noChangeAspect="1"/>
          </p:cNvPicPr>
          <p:nvPr/>
        </p:nvPicPr>
        <p:blipFill>
          <a:blip r:embed="rId2"/>
          <a:stretch>
            <a:fillRect/>
          </a:stretch>
        </p:blipFill>
        <p:spPr>
          <a:xfrm>
            <a:off x="462277" y="3212165"/>
            <a:ext cx="3469924" cy="3032511"/>
          </a:xfrm>
          <a:prstGeom prst="rect">
            <a:avLst/>
          </a:prstGeom>
          <a:effectLst>
            <a:outerShdw blurRad="50800" dist="38100" dir="8100000" algn="tr" rotWithShape="0">
              <a:schemeClr val="accent1">
                <a:lumMod val="50000"/>
                <a:alpha val="40000"/>
              </a:schemeClr>
            </a:outerShdw>
          </a:effectLst>
        </p:spPr>
      </p:pic>
      <p:pic>
        <p:nvPicPr>
          <p:cNvPr id="7" name="Picture 6" descr="A picture containing text, screenshot, diagram, line&#10;&#10;Description automatically generated">
            <a:extLst>
              <a:ext uri="{FF2B5EF4-FFF2-40B4-BE49-F238E27FC236}">
                <a16:creationId xmlns:a16="http://schemas.microsoft.com/office/drawing/2014/main" id="{52D721CC-D5B6-1590-D002-D9EDDD009985}"/>
              </a:ext>
            </a:extLst>
          </p:cNvPr>
          <p:cNvPicPr>
            <a:picLocks noChangeAspect="1"/>
          </p:cNvPicPr>
          <p:nvPr/>
        </p:nvPicPr>
        <p:blipFill rotWithShape="1">
          <a:blip r:embed="rId3"/>
          <a:srcRect r="24110"/>
          <a:stretch/>
        </p:blipFill>
        <p:spPr>
          <a:xfrm>
            <a:off x="4121309" y="3219667"/>
            <a:ext cx="3644963" cy="3032511"/>
          </a:xfrm>
          <a:prstGeom prst="rect">
            <a:avLst/>
          </a:prstGeom>
          <a:effectLst>
            <a:outerShdw blurRad="50800" dist="38100" dir="5400000" algn="t" rotWithShape="0">
              <a:schemeClr val="accent1">
                <a:lumMod val="50000"/>
                <a:alpha val="40000"/>
              </a:schemeClr>
            </a:outerShdw>
          </a:effectLst>
        </p:spPr>
      </p:pic>
      <p:pic>
        <p:nvPicPr>
          <p:cNvPr id="9" name="Picture 8">
            <a:extLst>
              <a:ext uri="{FF2B5EF4-FFF2-40B4-BE49-F238E27FC236}">
                <a16:creationId xmlns:a16="http://schemas.microsoft.com/office/drawing/2014/main" id="{3808BE9A-319C-2B60-3CE2-95E74C8ECBBC}"/>
              </a:ext>
            </a:extLst>
          </p:cNvPr>
          <p:cNvPicPr>
            <a:picLocks noChangeAspect="1"/>
          </p:cNvPicPr>
          <p:nvPr/>
        </p:nvPicPr>
        <p:blipFill>
          <a:blip r:embed="rId4"/>
          <a:stretch>
            <a:fillRect/>
          </a:stretch>
        </p:blipFill>
        <p:spPr>
          <a:xfrm>
            <a:off x="7955323" y="3229390"/>
            <a:ext cx="3790143" cy="3022787"/>
          </a:xfrm>
          <a:prstGeom prst="rect">
            <a:avLst/>
          </a:prstGeom>
          <a:effectLst>
            <a:outerShdw blurRad="50800" dist="38100" dir="2700000" algn="tl" rotWithShape="0">
              <a:schemeClr val="accent1">
                <a:lumMod val="50000"/>
                <a:alpha val="40000"/>
              </a:schemeClr>
            </a:outerShdw>
          </a:effectLst>
        </p:spPr>
      </p:pic>
      <p:pic>
        <p:nvPicPr>
          <p:cNvPr id="11" name="Picture 10" descr="A picture containing text, font, screenshot&#10;&#10;Description automatically generated">
            <a:extLst>
              <a:ext uri="{FF2B5EF4-FFF2-40B4-BE49-F238E27FC236}">
                <a16:creationId xmlns:a16="http://schemas.microsoft.com/office/drawing/2014/main" id="{D4C31397-4DF2-EB2B-9115-7E50A1690E03}"/>
              </a:ext>
            </a:extLst>
          </p:cNvPr>
          <p:cNvPicPr>
            <a:picLocks noChangeAspect="1"/>
          </p:cNvPicPr>
          <p:nvPr/>
        </p:nvPicPr>
        <p:blipFill>
          <a:blip r:embed="rId5"/>
          <a:stretch>
            <a:fillRect/>
          </a:stretch>
        </p:blipFill>
        <p:spPr>
          <a:xfrm>
            <a:off x="6508972" y="2340795"/>
            <a:ext cx="1282700" cy="774700"/>
          </a:xfrm>
          <a:prstGeom prst="rect">
            <a:avLst/>
          </a:prstGeom>
        </p:spPr>
      </p:pic>
      <p:pic>
        <p:nvPicPr>
          <p:cNvPr id="13" name="Content Placeholder 7" descr="A picture containing text, screenshot, font&#10;&#10;Description automatically generated">
            <a:extLst>
              <a:ext uri="{FF2B5EF4-FFF2-40B4-BE49-F238E27FC236}">
                <a16:creationId xmlns:a16="http://schemas.microsoft.com/office/drawing/2014/main" id="{877B59D7-CBDD-3338-5A4E-9CCF0B09E982}"/>
              </a:ext>
            </a:extLst>
          </p:cNvPr>
          <p:cNvPicPr>
            <a:picLocks noGrp="1" noChangeAspect="1"/>
          </p:cNvPicPr>
          <p:nvPr>
            <p:ph idx="1"/>
          </p:nvPr>
        </p:nvPicPr>
        <p:blipFill>
          <a:blip r:embed="rId6"/>
          <a:stretch>
            <a:fillRect/>
          </a:stretch>
        </p:blipFill>
        <p:spPr>
          <a:xfrm>
            <a:off x="10252142" y="2298700"/>
            <a:ext cx="1493847" cy="864617"/>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pic>
    </p:spTree>
    <p:extLst>
      <p:ext uri="{BB962C8B-B14F-4D97-AF65-F5344CB8AC3E}">
        <p14:creationId xmlns:p14="http://schemas.microsoft.com/office/powerpoint/2010/main" val="2479128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F1056-9A78-4FBC-9404-54512B6B5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Univers" panose="020B0502020104020203"/>
              <a:ea typeface="+mn-ea"/>
              <a:cs typeface="+mn-cs"/>
            </a:endParaRPr>
          </a:p>
        </p:txBody>
      </p:sp>
      <p:sp>
        <p:nvSpPr>
          <p:cNvPr id="10" name="Rectangle 9">
            <a:extLst>
              <a:ext uri="{FF2B5EF4-FFF2-40B4-BE49-F238E27FC236}">
                <a16:creationId xmlns:a16="http://schemas.microsoft.com/office/drawing/2014/main" id="{9659E4B7-86DE-4B00-A707-DD85CE5DB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2" name="Title 1">
            <a:extLst>
              <a:ext uri="{FF2B5EF4-FFF2-40B4-BE49-F238E27FC236}">
                <a16:creationId xmlns:a16="http://schemas.microsoft.com/office/drawing/2014/main" id="{126DEB31-8ED4-A32C-7C94-8E5ECA124FC5}"/>
              </a:ext>
            </a:extLst>
          </p:cNvPr>
          <p:cNvSpPr>
            <a:spLocks noGrp="1"/>
          </p:cNvSpPr>
          <p:nvPr>
            <p:ph type="title"/>
          </p:nvPr>
        </p:nvSpPr>
        <p:spPr>
          <a:xfrm>
            <a:off x="600520" y="4259827"/>
            <a:ext cx="3469923" cy="1535975"/>
          </a:xfrm>
        </p:spPr>
        <p:txBody>
          <a:bodyPr vert="horz" lIns="91440" tIns="45720" rIns="91440" bIns="45720" rtlCol="0" anchor="ctr">
            <a:no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00" cap="none" spc="0" normalizeH="0" baseline="0" noProof="0" dirty="0">
                <a:ln>
                  <a:noFill/>
                </a:ln>
                <a:solidFill>
                  <a:srgbClr val="4472C4">
                    <a:lumMod val="50000"/>
                  </a:srgbClr>
                </a:solidFill>
                <a:effectLst/>
                <a:uLnTx/>
                <a:uFillTx/>
                <a:latin typeface="Goudy Old Style" panose="02020502050305020303" pitchFamily="18" charset="77"/>
                <a:ea typeface="Calibri" panose="020F0502020204030204" pitchFamily="34" charset="0"/>
                <a:cs typeface="Times New Roman" panose="02020603050405020304" pitchFamily="18" charset="0"/>
              </a:rPr>
              <a:t>Customers who are middle-aged have greater ordering habits. </a:t>
            </a:r>
            <a:br>
              <a:rPr kumimoji="0" lang="en-US" sz="1800" b="0" i="0" u="none" strike="noStrike" kern="100" cap="none" spc="0" normalizeH="0" baseline="0" noProof="0" dirty="0">
                <a:ln>
                  <a:noFill/>
                </a:ln>
                <a:solidFill>
                  <a:srgbClr val="4472C4">
                    <a:lumMod val="50000"/>
                  </a:srgbClr>
                </a:solidFill>
                <a:effectLst/>
                <a:uLnTx/>
                <a:uFillTx/>
                <a:latin typeface="Goudy Old Style" panose="02020502050305020303" pitchFamily="18" charset="77"/>
                <a:ea typeface="Calibri" panose="020F0502020204030204" pitchFamily="34" charset="0"/>
                <a:cs typeface="Times New Roman" panose="02020603050405020304" pitchFamily="18" charset="0"/>
              </a:rPr>
            </a:br>
            <a:r>
              <a:rPr kumimoji="0" lang="en-US" sz="1800" b="0" i="0" u="none" strike="noStrike" kern="100" cap="none" spc="0" normalizeH="0" baseline="0" noProof="0" dirty="0">
                <a:ln>
                  <a:noFill/>
                </a:ln>
                <a:solidFill>
                  <a:srgbClr val="4472C4">
                    <a:lumMod val="50000"/>
                  </a:srgbClr>
                </a:solidFill>
                <a:effectLst/>
                <a:uLnTx/>
                <a:uFillTx/>
                <a:latin typeface="Goudy Old Style" panose="02020502050305020303" pitchFamily="18" charset="77"/>
                <a:ea typeface="Calibri" panose="020F0502020204030204" pitchFamily="34" charset="0"/>
                <a:cs typeface="Times New Roman" panose="02020603050405020304" pitchFamily="18" charset="0"/>
              </a:rPr>
              <a:t>The income bracket of majority of consumers is middle income as well.</a:t>
            </a:r>
          </a:p>
        </p:txBody>
      </p:sp>
      <p:sp>
        <p:nvSpPr>
          <p:cNvPr id="15" name="TextBox 14">
            <a:extLst>
              <a:ext uri="{FF2B5EF4-FFF2-40B4-BE49-F238E27FC236}">
                <a16:creationId xmlns:a16="http://schemas.microsoft.com/office/drawing/2014/main" id="{D1D1A3C9-E309-8A4F-4F32-2256A72C7585}"/>
              </a:ext>
            </a:extLst>
          </p:cNvPr>
          <p:cNvSpPr txBox="1"/>
          <p:nvPr/>
        </p:nvSpPr>
        <p:spPr>
          <a:xfrm>
            <a:off x="357552" y="34051"/>
            <a:ext cx="177604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solidFill>
                <a:effectLst/>
                <a:uLnTx/>
                <a:uFillTx/>
                <a:latin typeface="Goudy Old Style" panose="02020502050305020303" pitchFamily="18" charset="77"/>
                <a:ea typeface="+mn-ea"/>
                <a:cs typeface="+mn-cs"/>
              </a:rPr>
              <a:t>ANALYSIS</a:t>
            </a:r>
          </a:p>
        </p:txBody>
      </p:sp>
      <p:sp>
        <p:nvSpPr>
          <p:cNvPr id="17" name="Slide Number Placeholder 36">
            <a:extLst>
              <a:ext uri="{FF2B5EF4-FFF2-40B4-BE49-F238E27FC236}">
                <a16:creationId xmlns:a16="http://schemas.microsoft.com/office/drawing/2014/main" id="{DE573D2D-391F-53D2-5D49-18C8F0F8F3E8}"/>
              </a:ext>
            </a:extLst>
          </p:cNvPr>
          <p:cNvSpPr>
            <a:spLocks noGrp="1"/>
          </p:cNvSpPr>
          <p:nvPr>
            <p:ph type="sldNum" sz="quarter" idx="12"/>
          </p:nvPr>
        </p:nvSpPr>
        <p:spPr>
          <a:xfrm>
            <a:off x="10558300" y="6423914"/>
            <a:ext cx="105251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lumMod val="75000"/>
                    <a:lumOff val="25000"/>
                  </a:srgbClr>
                </a:solidFill>
                <a:effectLst/>
                <a:uLnTx/>
                <a:uFillTx/>
                <a:latin typeface="Univers" panose="020B0502020104020203"/>
                <a:ea typeface="+mn-ea"/>
                <a:cs typeface="+mn-cs"/>
              </a:rPr>
              <a:t>25</a:t>
            </a:r>
          </a:p>
        </p:txBody>
      </p:sp>
      <p:sp>
        <p:nvSpPr>
          <p:cNvPr id="3" name="Footer Placeholder 7">
            <a:extLst>
              <a:ext uri="{FF2B5EF4-FFF2-40B4-BE49-F238E27FC236}">
                <a16:creationId xmlns:a16="http://schemas.microsoft.com/office/drawing/2014/main" id="{F36177FC-D42F-A09F-2A99-E4A1EE5F1D54}"/>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800" kern="1200" cap="all">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80" b="0" i="0" u="none" strike="noStrike" kern="1200" cap="none" spc="0" normalizeH="0" baseline="0" noProof="0" dirty="0">
                <a:ln>
                  <a:noFill/>
                </a:ln>
                <a:solidFill>
                  <a:prstClr val="black">
                    <a:tint val="75000"/>
                  </a:prstClr>
                </a:solidFill>
                <a:effectLst/>
                <a:uLnTx/>
                <a:uFillTx/>
                <a:latin typeface="Goudy Old Style" panose="02020502050305020303" pitchFamily="18" charset="77"/>
                <a:ea typeface="+mn-ea"/>
                <a:cs typeface="+mn-cs"/>
              </a:rPr>
              <a:t>INSTACART PROJECT</a:t>
            </a:r>
          </a:p>
        </p:txBody>
      </p:sp>
      <p:sp>
        <p:nvSpPr>
          <p:cNvPr id="4" name="Title 1">
            <a:extLst>
              <a:ext uri="{FF2B5EF4-FFF2-40B4-BE49-F238E27FC236}">
                <a16:creationId xmlns:a16="http://schemas.microsoft.com/office/drawing/2014/main" id="{BC6255F2-A8D2-23AD-FAE5-DE88406D6510}"/>
              </a:ext>
            </a:extLst>
          </p:cNvPr>
          <p:cNvSpPr txBox="1">
            <a:spLocks/>
          </p:cNvSpPr>
          <p:nvPr/>
        </p:nvSpPr>
        <p:spPr>
          <a:xfrm>
            <a:off x="4370703" y="4112741"/>
            <a:ext cx="3469923" cy="1028284"/>
          </a:xfrm>
          <a:prstGeom prst="rect">
            <a:avLst/>
          </a:prstGeom>
        </p:spPr>
        <p:txBody>
          <a:bodyPr vert="horz" lIns="91440" tIns="45720" rIns="91440" bIns="45720" rtlCol="0" anchor="t">
            <a:noAutofit/>
          </a:bodyPr>
          <a:lst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900" b="0" i="0" u="none" strike="noStrike" kern="100" cap="none" spc="0" normalizeH="0" baseline="0" noProof="0" dirty="0">
                <a:ln>
                  <a:noFill/>
                </a:ln>
                <a:solidFill>
                  <a:srgbClr val="4472C4">
                    <a:lumMod val="50000"/>
                  </a:srgbClr>
                </a:solidFill>
                <a:effectLst/>
                <a:uLnTx/>
                <a:uFillTx/>
                <a:latin typeface="Goudy Old Style" panose="02020502050305020303" pitchFamily="18" charset="77"/>
                <a:ea typeface="Calibri" panose="020F0502020204030204" pitchFamily="34" charset="0"/>
                <a:cs typeface="Times New Roman" panose="02020603050405020304" pitchFamily="18" charset="0"/>
              </a:rPr>
              <a:t>No significant variations between the ordering habits of customer profile were observed</a:t>
            </a:r>
            <a:r>
              <a:rPr kumimoji="0" lang="en-US" sz="2000" b="0" i="0" u="none" strike="noStrike" kern="100" cap="none" spc="0" normalizeH="0" baseline="0" noProof="0" dirty="0">
                <a:ln>
                  <a:noFill/>
                </a:ln>
                <a:solidFill>
                  <a:srgbClr val="4472C4">
                    <a:lumMod val="50000"/>
                  </a:srgbClr>
                </a:solidFill>
                <a:effectLst/>
                <a:uLnTx/>
                <a:uFillTx/>
                <a:latin typeface="Goudy Old Style" panose="02020502050305020303" pitchFamily="18" charset="77"/>
                <a:ea typeface="Calibri" panose="020F0502020204030204" pitchFamily="34" charset="0"/>
                <a:cs typeface="Times New Roman" panose="02020603050405020304" pitchFamily="18" charset="0"/>
              </a:rPr>
              <a:t>. </a:t>
            </a:r>
          </a:p>
        </p:txBody>
      </p:sp>
      <p:sp>
        <p:nvSpPr>
          <p:cNvPr id="5" name="Title 1">
            <a:extLst>
              <a:ext uri="{FF2B5EF4-FFF2-40B4-BE49-F238E27FC236}">
                <a16:creationId xmlns:a16="http://schemas.microsoft.com/office/drawing/2014/main" id="{4F90B1E7-27DE-615D-9CB1-8563F2315812}"/>
              </a:ext>
            </a:extLst>
          </p:cNvPr>
          <p:cNvSpPr txBox="1">
            <a:spLocks/>
          </p:cNvSpPr>
          <p:nvPr/>
        </p:nvSpPr>
        <p:spPr>
          <a:xfrm>
            <a:off x="8140887" y="4318415"/>
            <a:ext cx="3469923" cy="1535975"/>
          </a:xfrm>
          <a:prstGeom prst="rect">
            <a:avLst/>
          </a:prstGeom>
        </p:spPr>
        <p:txBody>
          <a:bodyPr vert="horz" lIns="91440" tIns="45720" rIns="91440" bIns="45720" rtlCol="0" anchor="ctr">
            <a:noAutofit/>
          </a:bodyPr>
          <a:lst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700" b="0" i="0" u="none" strike="noStrike" kern="100" cap="none" spc="0" normalizeH="0" baseline="0" noProof="0" dirty="0">
                <a:ln>
                  <a:noFill/>
                </a:ln>
                <a:solidFill>
                  <a:srgbClr val="4472C4">
                    <a:lumMod val="50000"/>
                  </a:srgbClr>
                </a:solidFill>
                <a:effectLst/>
                <a:uLnTx/>
                <a:uFillTx/>
                <a:latin typeface="Goudy Old Style" panose="02020502050305020303" pitchFamily="18" charset="77"/>
                <a:ea typeface="Calibri" panose="020F0502020204030204" pitchFamily="34" charset="0"/>
                <a:cs typeface="Times New Roman" panose="02020603050405020304" pitchFamily="18" charset="0"/>
              </a:rPr>
              <a:t>There are differences in ordering habits based on a customer’s region.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700" b="0" i="0" u="none" strike="noStrike" kern="100" cap="none" spc="0" normalizeH="0" baseline="0" noProof="0" dirty="0">
                <a:ln>
                  <a:noFill/>
                </a:ln>
                <a:solidFill>
                  <a:srgbClr val="4472C4">
                    <a:lumMod val="50000"/>
                  </a:srgbClr>
                </a:solidFill>
                <a:effectLst/>
                <a:uLnTx/>
                <a:uFillTx/>
                <a:latin typeface="Goudy Old Style" panose="02020502050305020303" pitchFamily="18" charset="77"/>
                <a:ea typeface="Calibri" panose="020F0502020204030204" pitchFamily="34" charset="0"/>
                <a:cs typeface="Times New Roman" panose="02020603050405020304" pitchFamily="18" charset="0"/>
              </a:rPr>
              <a:t>The Southern customers place a greater number of orders than the other regions. </a:t>
            </a:r>
          </a:p>
        </p:txBody>
      </p:sp>
      <p:pic>
        <p:nvPicPr>
          <p:cNvPr id="16" name="Content Placeholder 11">
            <a:extLst>
              <a:ext uri="{FF2B5EF4-FFF2-40B4-BE49-F238E27FC236}">
                <a16:creationId xmlns:a16="http://schemas.microsoft.com/office/drawing/2014/main" id="{7FA41C3F-4D38-3EA5-E93D-ACB5AB977AC2}"/>
              </a:ext>
            </a:extLst>
          </p:cNvPr>
          <p:cNvPicPr>
            <a:picLocks noGrp="1" noChangeAspect="1"/>
          </p:cNvPicPr>
          <p:nvPr>
            <p:ph idx="1"/>
          </p:nvPr>
        </p:nvPicPr>
        <p:blipFill>
          <a:blip r:embed="rId2"/>
          <a:stretch>
            <a:fillRect/>
          </a:stretch>
        </p:blipFill>
        <p:spPr>
          <a:xfrm>
            <a:off x="486920" y="981480"/>
            <a:ext cx="3623734" cy="2717800"/>
          </a:xfrm>
          <a:prstGeom prst="rect">
            <a:avLst/>
          </a:prstGeom>
          <a:effectLst>
            <a:outerShdw blurRad="50800" dist="38100" dir="13500000" algn="br" rotWithShape="0">
              <a:schemeClr val="accent1">
                <a:lumMod val="50000"/>
                <a:alpha val="40000"/>
              </a:schemeClr>
            </a:outerShdw>
          </a:effectLst>
        </p:spPr>
      </p:pic>
      <p:pic>
        <p:nvPicPr>
          <p:cNvPr id="18" name="Picture 17">
            <a:extLst>
              <a:ext uri="{FF2B5EF4-FFF2-40B4-BE49-F238E27FC236}">
                <a16:creationId xmlns:a16="http://schemas.microsoft.com/office/drawing/2014/main" id="{6DCD747B-514E-4153-64EC-8B887B158B33}"/>
              </a:ext>
            </a:extLst>
          </p:cNvPr>
          <p:cNvPicPr>
            <a:picLocks noChangeAspect="1"/>
          </p:cNvPicPr>
          <p:nvPr/>
        </p:nvPicPr>
        <p:blipFill>
          <a:blip r:embed="rId3"/>
          <a:stretch>
            <a:fillRect/>
          </a:stretch>
        </p:blipFill>
        <p:spPr>
          <a:xfrm>
            <a:off x="4501457" y="971791"/>
            <a:ext cx="3166493" cy="2717800"/>
          </a:xfrm>
          <a:prstGeom prst="rect">
            <a:avLst/>
          </a:prstGeom>
          <a:effectLst>
            <a:outerShdw blurRad="50800" dist="38100" dir="16200000" rotWithShape="0">
              <a:schemeClr val="accent1">
                <a:lumMod val="50000"/>
                <a:alpha val="40000"/>
              </a:schemeClr>
            </a:outerShdw>
          </a:effectLst>
        </p:spPr>
      </p:pic>
      <p:pic>
        <p:nvPicPr>
          <p:cNvPr id="19" name="Picture 18">
            <a:extLst>
              <a:ext uri="{FF2B5EF4-FFF2-40B4-BE49-F238E27FC236}">
                <a16:creationId xmlns:a16="http://schemas.microsoft.com/office/drawing/2014/main" id="{7B91081E-DB8A-7C2B-2616-9C5F5AB04C7F}"/>
              </a:ext>
            </a:extLst>
          </p:cNvPr>
          <p:cNvPicPr>
            <a:picLocks noChangeAspect="1"/>
          </p:cNvPicPr>
          <p:nvPr/>
        </p:nvPicPr>
        <p:blipFill>
          <a:blip r:embed="rId4"/>
          <a:stretch>
            <a:fillRect/>
          </a:stretch>
        </p:blipFill>
        <p:spPr>
          <a:xfrm>
            <a:off x="8058753" y="968616"/>
            <a:ext cx="3615557" cy="2717800"/>
          </a:xfrm>
          <a:prstGeom prst="rect">
            <a:avLst/>
          </a:prstGeom>
          <a:effectLst>
            <a:outerShdw blurRad="50800" dist="38100" dir="18900000" algn="bl" rotWithShape="0">
              <a:schemeClr val="accent1">
                <a:lumMod val="50000"/>
                <a:alpha val="40000"/>
              </a:schemeClr>
            </a:outerShdw>
          </a:effectLst>
        </p:spPr>
      </p:pic>
    </p:spTree>
    <p:extLst>
      <p:ext uri="{BB962C8B-B14F-4D97-AF65-F5344CB8AC3E}">
        <p14:creationId xmlns:p14="http://schemas.microsoft.com/office/powerpoint/2010/main" val="739635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409F327-FE5B-45BE-9891-0AC2BB3C7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Univers" panose="020B0502020104020203"/>
              <a:ea typeface="+mn-ea"/>
              <a:cs typeface="+mn-cs"/>
            </a:endParaRPr>
          </a:p>
        </p:txBody>
      </p:sp>
      <p:sp>
        <p:nvSpPr>
          <p:cNvPr id="32" name="Rectangle 31">
            <a:extLst>
              <a:ext uri="{FF2B5EF4-FFF2-40B4-BE49-F238E27FC236}">
                <a16:creationId xmlns:a16="http://schemas.microsoft.com/office/drawing/2014/main" id="{CCEA2409-B68F-42C1-811F-AF72134945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63426179-F318-4F63-8D09-77B498805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85292831-A37E-45F7-8CA8-0223DD3FA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37">
            <a:extLst>
              <a:ext uri="{FF2B5EF4-FFF2-40B4-BE49-F238E27FC236}">
                <a16:creationId xmlns:a16="http://schemas.microsoft.com/office/drawing/2014/main" id="{10324C00-B801-4706-ABF7-3B9B31DB0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0075"/>
            <a:ext cx="11262866" cy="186049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6B56645-9BF6-D8A1-AE64-D65A6D9C9116}"/>
              </a:ext>
            </a:extLst>
          </p:cNvPr>
          <p:cNvSpPr>
            <a:spLocks noGrp="1"/>
          </p:cNvSpPr>
          <p:nvPr>
            <p:ph type="title"/>
          </p:nvPr>
        </p:nvSpPr>
        <p:spPr>
          <a:xfrm>
            <a:off x="868017" y="4711147"/>
            <a:ext cx="10742790" cy="1498405"/>
          </a:xfrm>
        </p:spPr>
        <p:txBody>
          <a:bodyPr anchor="ctr">
            <a:normAutofit/>
          </a:bodyPr>
          <a:lstStyle/>
          <a:p>
            <a:r>
              <a:rPr lang="en-US" sz="4000" dirty="0">
                <a:solidFill>
                  <a:srgbClr val="FFFFFF"/>
                </a:solidFill>
                <a:latin typeface="Goudy Old Style" panose="02020502050305020303" pitchFamily="18" charset="77"/>
              </a:rPr>
              <a:t>Recommendations</a:t>
            </a:r>
          </a:p>
        </p:txBody>
      </p:sp>
      <p:sp>
        <p:nvSpPr>
          <p:cNvPr id="4" name="TextBox 3">
            <a:extLst>
              <a:ext uri="{FF2B5EF4-FFF2-40B4-BE49-F238E27FC236}">
                <a16:creationId xmlns:a16="http://schemas.microsoft.com/office/drawing/2014/main" id="{86A0CA43-3AEB-0444-A278-C9B906521BBD}"/>
              </a:ext>
            </a:extLst>
          </p:cNvPr>
          <p:cNvSpPr txBox="1"/>
          <p:nvPr/>
        </p:nvSpPr>
        <p:spPr>
          <a:xfrm>
            <a:off x="730250" y="826382"/>
            <a:ext cx="3060700" cy="3701013"/>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Tx/>
              <a:buBlip>
                <a:blip r:embed="rId2"/>
              </a:buBlip>
              <a:tabLst/>
              <a:defRPr/>
            </a:pPr>
            <a:r>
              <a:rPr kumimoji="0" lang="en-US" sz="195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mn-ea"/>
                <a:cs typeface="+mn-cs"/>
              </a:rPr>
              <a:t>Based on the analysis of orders, sales and marketing should focus on families with mid-range incomes.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Blip>
                <a:blip r:embed="rId2"/>
              </a:buBlip>
              <a:tabLst/>
              <a:defRPr/>
            </a:pPr>
            <a:r>
              <a:rPr kumimoji="0" lang="en-US" sz="195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mn-ea"/>
                <a:cs typeface="+mn-cs"/>
              </a:rPr>
              <a:t>Loyalty perks can be granted to consumers based on level to show appreciation and convert New Customers to Regular Customers. </a:t>
            </a:r>
          </a:p>
        </p:txBody>
      </p:sp>
      <p:sp>
        <p:nvSpPr>
          <p:cNvPr id="5" name="TextBox 4">
            <a:extLst>
              <a:ext uri="{FF2B5EF4-FFF2-40B4-BE49-F238E27FC236}">
                <a16:creationId xmlns:a16="http://schemas.microsoft.com/office/drawing/2014/main" id="{3BD222D3-3467-8849-8D86-2D6B0B9DABAC}"/>
              </a:ext>
            </a:extLst>
          </p:cNvPr>
          <p:cNvSpPr txBox="1"/>
          <p:nvPr/>
        </p:nvSpPr>
        <p:spPr>
          <a:xfrm>
            <a:off x="4422775" y="826382"/>
            <a:ext cx="3378200" cy="3393237"/>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Tx/>
              <a:buBlip>
                <a:blip r:embed="rId2"/>
              </a:buBlip>
              <a:tabLst/>
              <a:defRPr/>
            </a:pPr>
            <a:r>
              <a:rPr kumimoji="0" lang="en-US" sz="195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mn-ea"/>
                <a:cs typeface="+mn-cs"/>
              </a:rPr>
              <a:t>Inventory should be focused on the mid to low range products (produce, dairy-eggs, and snacks), making sure supplies are stocked for the weekend rush and higher in the Southern region. Limit inventory of bulk and pet supplies as these are not often purchased by customers. </a:t>
            </a:r>
          </a:p>
        </p:txBody>
      </p:sp>
      <p:sp>
        <p:nvSpPr>
          <p:cNvPr id="6" name="TextBox 5">
            <a:extLst>
              <a:ext uri="{FF2B5EF4-FFF2-40B4-BE49-F238E27FC236}">
                <a16:creationId xmlns:a16="http://schemas.microsoft.com/office/drawing/2014/main" id="{4E2D54EC-926B-6226-2E05-58A9AC5680A1}"/>
              </a:ext>
            </a:extLst>
          </p:cNvPr>
          <p:cNvSpPr txBox="1"/>
          <p:nvPr/>
        </p:nvSpPr>
        <p:spPr>
          <a:xfrm>
            <a:off x="8362950" y="826382"/>
            <a:ext cx="3098800" cy="2616101"/>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Tx/>
              <a:buBlip>
                <a:blip r:embed="rId2"/>
              </a:buBlip>
              <a:tabLst/>
              <a:defRPr/>
            </a:pPr>
            <a:r>
              <a:rPr kumimoji="0" lang="en-US" sz="205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mn-ea"/>
                <a:cs typeface="+mn-cs"/>
              </a:rPr>
              <a:t>Recommend circulating promotions mid-week to run through the weekend and encourage hot buys mid week of the top purchased items to stimulate orders on slower days. </a:t>
            </a:r>
          </a:p>
        </p:txBody>
      </p:sp>
      <p:sp>
        <p:nvSpPr>
          <p:cNvPr id="7" name="Slide Number Placeholder 36">
            <a:extLst>
              <a:ext uri="{FF2B5EF4-FFF2-40B4-BE49-F238E27FC236}">
                <a16:creationId xmlns:a16="http://schemas.microsoft.com/office/drawing/2014/main" id="{C284001D-88AE-C45C-4029-26F02223C1FD}"/>
              </a:ext>
            </a:extLst>
          </p:cNvPr>
          <p:cNvSpPr>
            <a:spLocks noGrp="1"/>
          </p:cNvSpPr>
          <p:nvPr>
            <p:ph type="sldNum" sz="quarter" idx="12"/>
          </p:nvPr>
        </p:nvSpPr>
        <p:spPr>
          <a:xfrm>
            <a:off x="10558300" y="6423914"/>
            <a:ext cx="105251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lumMod val="75000"/>
                    <a:lumOff val="25000"/>
                  </a:srgbClr>
                </a:solidFill>
                <a:effectLst/>
                <a:uLnTx/>
                <a:uFillTx/>
                <a:latin typeface="Univers" panose="020B0502020104020203"/>
                <a:ea typeface="+mn-ea"/>
                <a:cs typeface="+mn-cs"/>
              </a:rPr>
              <a:t>26</a:t>
            </a:r>
          </a:p>
        </p:txBody>
      </p:sp>
      <p:sp>
        <p:nvSpPr>
          <p:cNvPr id="3" name="Footer Placeholder 7">
            <a:extLst>
              <a:ext uri="{FF2B5EF4-FFF2-40B4-BE49-F238E27FC236}">
                <a16:creationId xmlns:a16="http://schemas.microsoft.com/office/drawing/2014/main" id="{E6AE1129-C7D1-3FAC-7246-1910F11D4303}"/>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800" kern="1200" cap="all">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80" b="0" i="0" u="none" strike="noStrike" kern="1200" cap="none" spc="0" normalizeH="0" baseline="0" noProof="0" dirty="0">
                <a:ln>
                  <a:noFill/>
                </a:ln>
                <a:solidFill>
                  <a:prstClr val="black">
                    <a:tint val="75000"/>
                  </a:prstClr>
                </a:solidFill>
                <a:effectLst/>
                <a:uLnTx/>
                <a:uFillTx/>
                <a:latin typeface="Goudy Old Style" panose="02020502050305020303" pitchFamily="18" charset="77"/>
                <a:ea typeface="+mn-ea"/>
                <a:cs typeface="+mn-cs"/>
              </a:rPr>
              <a:t>INSTACART PROJECT</a:t>
            </a:r>
          </a:p>
        </p:txBody>
      </p:sp>
    </p:spTree>
    <p:extLst>
      <p:ext uri="{BB962C8B-B14F-4D97-AF65-F5344CB8AC3E}">
        <p14:creationId xmlns:p14="http://schemas.microsoft.com/office/powerpoint/2010/main" val="434436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3F07FCEB-5E26-4105-9F6A-2534FEFDB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 name="Rectangle 87">
            <a:extLst>
              <a:ext uri="{FF2B5EF4-FFF2-40B4-BE49-F238E27FC236}">
                <a16:creationId xmlns:a16="http://schemas.microsoft.com/office/drawing/2014/main" id="{03663C2E-E22F-4225-9E60-22077B23E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30234" cy="6858000"/>
          </a:xfrm>
          <a:prstGeom prst="rect">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0" name="Freeform: Shape 89">
            <a:extLst>
              <a:ext uri="{FF2B5EF4-FFF2-40B4-BE49-F238E27FC236}">
                <a16:creationId xmlns:a16="http://schemas.microsoft.com/office/drawing/2014/main" id="{24D71C54-86B9-4547-872A-A0EEB71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592826"/>
            <a:ext cx="12192000" cy="3667432"/>
          </a:xfrm>
          <a:custGeom>
            <a:avLst/>
            <a:gdLst>
              <a:gd name="connsiteX0" fmla="*/ 0 w 12192000"/>
              <a:gd name="connsiteY0" fmla="*/ 0 h 3667432"/>
              <a:gd name="connsiteX1" fmla="*/ 5244354 w 12192000"/>
              <a:gd name="connsiteY1" fmla="*/ 0 h 3667432"/>
              <a:gd name="connsiteX2" fmla="*/ 11204090 w 12192000"/>
              <a:gd name="connsiteY2" fmla="*/ 0 h 3667432"/>
              <a:gd name="connsiteX3" fmla="*/ 12192000 w 12192000"/>
              <a:gd name="connsiteY3" fmla="*/ 0 h 3667432"/>
              <a:gd name="connsiteX4" fmla="*/ 12192000 w 12192000"/>
              <a:gd name="connsiteY4" fmla="*/ 64008 h 3667432"/>
              <a:gd name="connsiteX5" fmla="*/ 11204090 w 12192000"/>
              <a:gd name="connsiteY5" fmla="*/ 64008 h 3667432"/>
              <a:gd name="connsiteX6" fmla="*/ 11204090 w 12192000"/>
              <a:gd name="connsiteY6" fmla="*/ 3603424 h 3667432"/>
              <a:gd name="connsiteX7" fmla="*/ 12192000 w 12192000"/>
              <a:gd name="connsiteY7" fmla="*/ 3603424 h 3667432"/>
              <a:gd name="connsiteX8" fmla="*/ 12192000 w 12192000"/>
              <a:gd name="connsiteY8" fmla="*/ 3667432 h 3667432"/>
              <a:gd name="connsiteX9" fmla="*/ 11204090 w 12192000"/>
              <a:gd name="connsiteY9" fmla="*/ 3667432 h 3667432"/>
              <a:gd name="connsiteX10" fmla="*/ 5244354 w 12192000"/>
              <a:gd name="connsiteY10" fmla="*/ 3667432 h 3667432"/>
              <a:gd name="connsiteX11" fmla="*/ 0 w 12192000"/>
              <a:gd name="connsiteY11" fmla="*/ 3667432 h 3667432"/>
              <a:gd name="connsiteX12" fmla="*/ 0 w 12192000"/>
              <a:gd name="connsiteY12" fmla="*/ 3603424 h 3667432"/>
              <a:gd name="connsiteX13" fmla="*/ 5244354 w 12192000"/>
              <a:gd name="connsiteY13" fmla="*/ 3603424 h 3667432"/>
              <a:gd name="connsiteX14" fmla="*/ 5244354 w 12192000"/>
              <a:gd name="connsiteY14" fmla="*/ 64008 h 3667432"/>
              <a:gd name="connsiteX15" fmla="*/ 0 w 12192000"/>
              <a:gd name="connsiteY15" fmla="*/ 64008 h 366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3667432">
                <a:moveTo>
                  <a:pt x="0" y="0"/>
                </a:moveTo>
                <a:lnTo>
                  <a:pt x="5244354" y="0"/>
                </a:lnTo>
                <a:lnTo>
                  <a:pt x="11204090" y="0"/>
                </a:lnTo>
                <a:lnTo>
                  <a:pt x="12192000" y="0"/>
                </a:lnTo>
                <a:lnTo>
                  <a:pt x="12192000" y="64008"/>
                </a:lnTo>
                <a:lnTo>
                  <a:pt x="11204090" y="64008"/>
                </a:lnTo>
                <a:lnTo>
                  <a:pt x="11204090" y="3603424"/>
                </a:lnTo>
                <a:lnTo>
                  <a:pt x="12192000" y="3603424"/>
                </a:lnTo>
                <a:lnTo>
                  <a:pt x="12192000" y="3667432"/>
                </a:lnTo>
                <a:lnTo>
                  <a:pt x="11204090" y="3667432"/>
                </a:lnTo>
                <a:lnTo>
                  <a:pt x="5244354" y="3667432"/>
                </a:lnTo>
                <a:lnTo>
                  <a:pt x="0" y="3667432"/>
                </a:lnTo>
                <a:lnTo>
                  <a:pt x="0" y="3603424"/>
                </a:lnTo>
                <a:lnTo>
                  <a:pt x="5244354" y="3603424"/>
                </a:lnTo>
                <a:lnTo>
                  <a:pt x="5244354" y="64008"/>
                </a:lnTo>
                <a:lnTo>
                  <a:pt x="0" y="64008"/>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 name="Picture 9" descr=" digital world ">
            <a:extLst>
              <a:ext uri="{FF2B5EF4-FFF2-40B4-BE49-F238E27FC236}">
                <a16:creationId xmlns:a16="http://schemas.microsoft.com/office/drawing/2014/main" id="{73464153-857E-5300-5583-F14C15DD36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52" t="-21163" b="-21163"/>
          <a:stretch>
            <a:fillRect/>
          </a:stretch>
        </p:blipFill>
        <p:spPr bwMode="auto">
          <a:xfrm>
            <a:off x="1028701" y="936318"/>
            <a:ext cx="5880100" cy="5057485"/>
          </a:xfrm>
          <a:custGeom>
            <a:avLst/>
            <a:gdLst>
              <a:gd name="connsiteX0" fmla="*/ 0 w 5937627"/>
              <a:gd name="connsiteY0" fmla="*/ 0 h 5219700"/>
              <a:gd name="connsiteX1" fmla="*/ 5880101 w 5937627"/>
              <a:gd name="connsiteY1" fmla="*/ 0 h 5219700"/>
              <a:gd name="connsiteX2" fmla="*/ 5880101 w 5937627"/>
              <a:gd name="connsiteY2" fmla="*/ 776134 h 5219700"/>
              <a:gd name="connsiteX3" fmla="*/ 5937627 w 5937627"/>
              <a:gd name="connsiteY3" fmla="*/ 776134 h 5219700"/>
              <a:gd name="connsiteX4" fmla="*/ 5937627 w 5937627"/>
              <a:gd name="connsiteY4" fmla="*/ 4443566 h 5219700"/>
              <a:gd name="connsiteX5" fmla="*/ 5880101 w 5937627"/>
              <a:gd name="connsiteY5" fmla="*/ 4443566 h 5219700"/>
              <a:gd name="connsiteX6" fmla="*/ 5880101 w 5937627"/>
              <a:gd name="connsiteY6" fmla="*/ 5219700 h 5219700"/>
              <a:gd name="connsiteX7" fmla="*/ 0 w 5937627"/>
              <a:gd name="connsiteY7" fmla="*/ 5219700 h 521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37627" h="5219700">
                <a:moveTo>
                  <a:pt x="0" y="0"/>
                </a:moveTo>
                <a:lnTo>
                  <a:pt x="5880101" y="0"/>
                </a:lnTo>
                <a:lnTo>
                  <a:pt x="5880101" y="776134"/>
                </a:lnTo>
                <a:lnTo>
                  <a:pt x="5937627" y="776134"/>
                </a:lnTo>
                <a:lnTo>
                  <a:pt x="5937627" y="4443566"/>
                </a:lnTo>
                <a:lnTo>
                  <a:pt x="5880101" y="4443566"/>
                </a:lnTo>
                <a:lnTo>
                  <a:pt x="5880101" y="5219700"/>
                </a:lnTo>
                <a:lnTo>
                  <a:pt x="0" y="5219700"/>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2CDADF2-9481-40DF-FA45-F8FC3BFA0CC7}"/>
              </a:ext>
            </a:extLst>
          </p:cNvPr>
          <p:cNvSpPr>
            <a:spLocks noGrp="1"/>
          </p:cNvSpPr>
          <p:nvPr>
            <p:ph type="title"/>
          </p:nvPr>
        </p:nvSpPr>
        <p:spPr>
          <a:xfrm>
            <a:off x="850901" y="2486797"/>
            <a:ext cx="6057900" cy="1392837"/>
          </a:xfrm>
        </p:spPr>
        <p:txBody>
          <a:bodyPr vert="horz" lIns="91440" tIns="45720" rIns="91440" bIns="45720" rtlCol="0" anchor="b">
            <a:noAutofit/>
          </a:bodyPr>
          <a:lstStyle/>
          <a:p>
            <a:pPr algn="ctr"/>
            <a:r>
              <a:rPr lang="en-US" sz="9600" kern="1200" dirty="0">
                <a:solidFill>
                  <a:schemeClr val="bg1"/>
                </a:solidFill>
                <a:latin typeface="Goudy Old Style" panose="02020502050305020303" pitchFamily="18" charset="77"/>
              </a:rPr>
              <a:t>Thank you</a:t>
            </a:r>
          </a:p>
        </p:txBody>
      </p:sp>
      <p:pic>
        <p:nvPicPr>
          <p:cNvPr id="4" name="Picture 3" descr="A blue circle with white letters&#10;&#10;Description automatically generated with medium confidence">
            <a:hlinkClick r:id="rId4"/>
            <a:hlinkHover r:id="" action="ppaction://noaction" highlightClick="1">
              <a:snd r:embed="rId5" name="click.wav"/>
            </a:hlinkHover>
            <a:extLst>
              <a:ext uri="{FF2B5EF4-FFF2-40B4-BE49-F238E27FC236}">
                <a16:creationId xmlns:a16="http://schemas.microsoft.com/office/drawing/2014/main" id="{A5CBDACA-CCC1-D778-F031-ED26E0726CEB}"/>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10000" b="90000" l="10000" r="90000"/>
                    </a14:imgEffect>
                  </a14:imgLayer>
                </a14:imgProps>
              </a:ext>
            </a:extLst>
          </a:blip>
          <a:srcRect l="16078" r="12948" b="6933"/>
          <a:stretch/>
        </p:blipFill>
        <p:spPr>
          <a:xfrm>
            <a:off x="2646559" y="5502202"/>
            <a:ext cx="675203" cy="667894"/>
          </a:xfrm>
          <a:prstGeom prst="rect">
            <a:avLst/>
          </a:prstGeom>
        </p:spPr>
      </p:pic>
      <p:pic>
        <p:nvPicPr>
          <p:cNvPr id="5" name="Picture 4" descr="A blue bird with a white background&#10;&#10;Description automatically generated with low confidence">
            <a:hlinkClick r:id="rId8"/>
            <a:hlinkHover r:id="" action="ppaction://noaction" highlightClick="1">
              <a:snd r:embed="rId5" name="click.wav"/>
            </a:hlinkHover>
            <a:extLst>
              <a:ext uri="{FF2B5EF4-FFF2-40B4-BE49-F238E27FC236}">
                <a16:creationId xmlns:a16="http://schemas.microsoft.com/office/drawing/2014/main" id="{535B3D27-1D9F-374A-AA05-B280D517236D}"/>
              </a:ext>
            </a:extLst>
          </p:cNvPr>
          <p:cNvPicPr>
            <a:picLocks noChangeAspect="1"/>
          </p:cNvPicPr>
          <p:nvPr/>
        </p:nvPicPr>
        <p:blipFill rotWithShape="1">
          <a:blip r:embed="rId9"/>
          <a:srcRect l="21793" r="24990" b="20500"/>
          <a:stretch/>
        </p:blipFill>
        <p:spPr>
          <a:xfrm>
            <a:off x="3784375" y="5590480"/>
            <a:ext cx="539107" cy="563749"/>
          </a:xfrm>
          <a:prstGeom prst="rect">
            <a:avLst/>
          </a:prstGeom>
        </p:spPr>
      </p:pic>
      <p:pic>
        <p:nvPicPr>
          <p:cNvPr id="12" name="Graphic 11" descr="Envelope with solid fill">
            <a:hlinkClick r:id="rId10" tooltip="Email" highlightClick="1">
              <a:snd r:embed="rId5" name="click.wav"/>
            </a:hlinkClick>
            <a:hlinkHover r:id="" action="ppaction://noaction" highlightClick="1">
              <a:snd r:embed="rId5" name="click.wav"/>
            </a:hlinkHover>
            <a:extLst>
              <a:ext uri="{FF2B5EF4-FFF2-40B4-BE49-F238E27FC236}">
                <a16:creationId xmlns:a16="http://schemas.microsoft.com/office/drawing/2014/main" id="{43657752-7DEF-90B1-A937-5B4F1813E66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394892" y="5446136"/>
            <a:ext cx="797293" cy="797293"/>
          </a:xfrm>
          <a:prstGeom prst="rect">
            <a:avLst/>
          </a:prstGeom>
        </p:spPr>
      </p:pic>
      <p:pic>
        <p:nvPicPr>
          <p:cNvPr id="14" name="Picture 13" descr="A picture containing font, symbol, white, design&#10;&#10;Description automatically generated">
            <a:hlinkClick r:id="rId13" tooltip="Tableau Dashboard" highlightClick="1">
              <a:snd r:embed="rId5" name="click.wav"/>
            </a:hlinkClick>
            <a:extLst>
              <a:ext uri="{FF2B5EF4-FFF2-40B4-BE49-F238E27FC236}">
                <a16:creationId xmlns:a16="http://schemas.microsoft.com/office/drawing/2014/main" id="{94DDCA63-E2F5-6BB4-6069-B0C4ECE6E340}"/>
              </a:ext>
            </a:extLst>
          </p:cNvPr>
          <p:cNvPicPr>
            <a:picLocks noChangeAspect="1"/>
          </p:cNvPicPr>
          <p:nvPr/>
        </p:nvPicPr>
        <p:blipFill>
          <a:blip r:embed="rId14"/>
          <a:stretch>
            <a:fillRect/>
          </a:stretch>
        </p:blipFill>
        <p:spPr>
          <a:xfrm>
            <a:off x="4751077" y="5591940"/>
            <a:ext cx="623613" cy="488420"/>
          </a:xfrm>
          <a:prstGeom prst="rect">
            <a:avLst/>
          </a:prstGeom>
        </p:spPr>
      </p:pic>
      <p:pic>
        <p:nvPicPr>
          <p:cNvPr id="15" name="Picture 14" descr="A black and white logo with a cat&#10;&#10;Description automatically generated with low confidence">
            <a:hlinkClick r:id="rId15" tooltip="GitHub Profile" highlightClick="1">
              <a:snd r:embed="rId5" name="click.wav"/>
            </a:hlinkClick>
            <a:extLst>
              <a:ext uri="{FF2B5EF4-FFF2-40B4-BE49-F238E27FC236}">
                <a16:creationId xmlns:a16="http://schemas.microsoft.com/office/drawing/2014/main" id="{2F71A2EE-1991-CB81-2DA0-1DD0314881AA}"/>
              </a:ext>
            </a:extLst>
          </p:cNvPr>
          <p:cNvPicPr>
            <a:picLocks noChangeAspect="1"/>
          </p:cNvPicPr>
          <p:nvPr/>
        </p:nvPicPr>
        <p:blipFill>
          <a:blip r:embed="rId16"/>
          <a:stretch>
            <a:fillRect/>
          </a:stretch>
        </p:blipFill>
        <p:spPr>
          <a:xfrm>
            <a:off x="5849219" y="5591939"/>
            <a:ext cx="543181" cy="488421"/>
          </a:xfrm>
          <a:prstGeom prst="rect">
            <a:avLst/>
          </a:prstGeom>
        </p:spPr>
      </p:pic>
    </p:spTree>
    <p:extLst>
      <p:ext uri="{BB962C8B-B14F-4D97-AF65-F5344CB8AC3E}">
        <p14:creationId xmlns:p14="http://schemas.microsoft.com/office/powerpoint/2010/main" val="10462276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lipFill rotWithShape="0">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spPr>
      <a:bodyPr/>
      <a:lstStyle>
        <a:defPPr algn="l">
          <a:defRPr dirty="0"/>
        </a:defPPr>
      </a:lstStyle>
      <a: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vidend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Dividend">
      <a:majorFont>
        <a:latin typeface="Univers Condensed"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Univers"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479</Words>
  <Application>Microsoft Macintosh PowerPoint</Application>
  <PresentationFormat>Widescreen</PresentationFormat>
  <Paragraphs>57</Paragraphs>
  <Slides>8</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vt:i4>
      </vt:variant>
    </vt:vector>
  </HeadingPairs>
  <TitlesOfParts>
    <vt:vector size="17" baseType="lpstr">
      <vt:lpstr>Arial</vt:lpstr>
      <vt:lpstr>Calibri</vt:lpstr>
      <vt:lpstr>Calibri Light</vt:lpstr>
      <vt:lpstr>Goudy Old Style</vt:lpstr>
      <vt:lpstr>Univers</vt:lpstr>
      <vt:lpstr>Univers Condensed</vt:lpstr>
      <vt:lpstr>Wingdings 2</vt:lpstr>
      <vt:lpstr>1_Office Theme</vt:lpstr>
      <vt:lpstr>DividendVTI</vt:lpstr>
      <vt:lpstr>INSTACART </vt:lpstr>
      <vt:lpstr>Objective  To distinguish customers and purchasing patterns for Instacart’s marketing campaign approach and effectiveness.  Project Brief   </vt:lpstr>
      <vt:lpstr>Rockbuster’s Video Rental Market:  Countries Distribution: 109 Titles: 1000 Customers: 599 Total Revenue: $61312.04</vt:lpstr>
      <vt:lpstr> Exclusion flag Condition: max_order &lt; 5 Observations to be removed: PII removed (First name, Last name) Final total count of order_products_all: 30,964,564</vt:lpstr>
      <vt:lpstr>The busiest days of the week for customer orders are Saturday (0) and Sunday (1) while Tuesday (3) and Wednesday (4) remain the least busy. </vt:lpstr>
      <vt:lpstr>Customers who are middle-aged have greater ordering habits.  The income bracket of majority of consumers is middle income as well.</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INSTACART </dc:title>
  <dc:creator>Tatum Zeliadt</dc:creator>
  <cp:lastModifiedBy>Tatum Zeliadt</cp:lastModifiedBy>
  <cp:revision>1</cp:revision>
  <dcterms:created xsi:type="dcterms:W3CDTF">2023-09-02T22:22:21Z</dcterms:created>
  <dcterms:modified xsi:type="dcterms:W3CDTF">2023-09-02T22:26:12Z</dcterms:modified>
</cp:coreProperties>
</file>