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0"/>
  </p:notesMasterIdLst>
  <p:sldIdLst>
    <p:sldId id="449" r:id="rId3"/>
    <p:sldId id="442" r:id="rId4"/>
    <p:sldId id="456" r:id="rId5"/>
    <p:sldId id="470" r:id="rId6"/>
    <p:sldId id="457" r:id="rId7"/>
    <p:sldId id="460" r:id="rId8"/>
    <p:sldId id="42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245"/>
  </p:normalViewPr>
  <p:slideViewPr>
    <p:cSldViewPr snapToGrid="0">
      <p:cViewPr varScale="1">
        <p:scale>
          <a:sx n="125" d="100"/>
          <a:sy n="125" d="100"/>
        </p:scale>
        <p:origin x="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5766F-6D0C-8845-815A-EFCEF39ABDAB}" type="datetimeFigureOut">
              <a:rPr lang="en-US" smtClean="0"/>
              <a:t>9/2/23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0A5C74-FC91-7F43-9F2E-B5B40459AF72}" type="slidenum">
              <a:rPr lang="en-US" smtClean="0"/>
              <a:t>‹#›</a:t>
            </a:fld>
            <a:endParaRPr lang="en-US"/>
          </a:p>
        </p:txBody>
      </p:sp>
    </p:spTree>
    <p:extLst>
      <p:ext uri="{BB962C8B-B14F-4D97-AF65-F5344CB8AC3E}">
        <p14:creationId xmlns:p14="http://schemas.microsoft.com/office/powerpoint/2010/main" val="3120192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DB31F-9E43-EF4D-940E-D492FF6BAD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3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DB31F-9E43-EF4D-940E-D492FF6BAD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97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ADDB-108C-98A8-7753-99F584DFF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C00FE-2B5C-E2BC-D0CD-E3C9BF858C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1EDBBE-7D95-B766-220B-F5688F198A68}"/>
              </a:ext>
            </a:extLst>
          </p:cNvPr>
          <p:cNvSpPr>
            <a:spLocks noGrp="1"/>
          </p:cNvSpPr>
          <p:nvPr>
            <p:ph type="dt" sz="half" idx="10"/>
          </p:nvPr>
        </p:nvSpPr>
        <p:spPr/>
        <p:txBody>
          <a:bodyPr/>
          <a:lstStyle/>
          <a:p>
            <a:fld id="{43B3B716-C78E-654A-8B79-5E2D6AF5BD91}" type="datetime1">
              <a:rPr lang="en-US" smtClean="0"/>
              <a:t>9/2/23</a:t>
            </a:fld>
            <a:endParaRPr lang="en-US" dirty="0"/>
          </a:p>
        </p:txBody>
      </p:sp>
      <p:sp>
        <p:nvSpPr>
          <p:cNvPr id="5" name="Footer Placeholder 4">
            <a:extLst>
              <a:ext uri="{FF2B5EF4-FFF2-40B4-BE49-F238E27FC236}">
                <a16:creationId xmlns:a16="http://schemas.microsoft.com/office/drawing/2014/main" id="{8FE1C6D0-6851-384D-1753-8E51CA1E2DA1}"/>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794822AB-AC70-9938-A3AD-8F4FD1831F08}"/>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754567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52B-2484-D121-09A6-E2867BD7E9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660E0B-FE4C-2901-F318-B9F6ACDA78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D8EF98-A61A-AFFC-05AB-B6D4943A2620}"/>
              </a:ext>
            </a:extLst>
          </p:cNvPr>
          <p:cNvSpPr>
            <a:spLocks noGrp="1"/>
          </p:cNvSpPr>
          <p:nvPr>
            <p:ph type="dt" sz="half" idx="10"/>
          </p:nvPr>
        </p:nvSpPr>
        <p:spPr/>
        <p:txBody>
          <a:bodyPr/>
          <a:lstStyle/>
          <a:p>
            <a:fld id="{5DFF461A-27A0-8540-B70B-93FDDC933F18}" type="datetime1">
              <a:rPr lang="en-US" smtClean="0"/>
              <a:t>9/2/23</a:t>
            </a:fld>
            <a:endParaRPr lang="en-US" dirty="0"/>
          </a:p>
        </p:txBody>
      </p:sp>
      <p:sp>
        <p:nvSpPr>
          <p:cNvPr id="5" name="Footer Placeholder 4">
            <a:extLst>
              <a:ext uri="{FF2B5EF4-FFF2-40B4-BE49-F238E27FC236}">
                <a16:creationId xmlns:a16="http://schemas.microsoft.com/office/drawing/2014/main" id="{BAEC63FF-BDF8-92F1-37DC-F731D5577184}"/>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B2B58958-26E1-A7C5-878C-9676457EEC07}"/>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071812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99569A-FBD0-A256-C165-DEF176AF9C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88B49-38C3-51CC-8972-2561D84A45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115CB-F67C-3263-0912-B9D7713CCE09}"/>
              </a:ext>
            </a:extLst>
          </p:cNvPr>
          <p:cNvSpPr>
            <a:spLocks noGrp="1"/>
          </p:cNvSpPr>
          <p:nvPr>
            <p:ph type="dt" sz="half" idx="10"/>
          </p:nvPr>
        </p:nvSpPr>
        <p:spPr/>
        <p:txBody>
          <a:bodyPr/>
          <a:lstStyle/>
          <a:p>
            <a:fld id="{2BB8FF05-94EE-A941-81D1-59918BA8B1A8}" type="datetime1">
              <a:rPr lang="en-US" smtClean="0"/>
              <a:t>9/2/23</a:t>
            </a:fld>
            <a:endParaRPr lang="en-US" dirty="0"/>
          </a:p>
        </p:txBody>
      </p:sp>
      <p:sp>
        <p:nvSpPr>
          <p:cNvPr id="5" name="Footer Placeholder 4">
            <a:extLst>
              <a:ext uri="{FF2B5EF4-FFF2-40B4-BE49-F238E27FC236}">
                <a16:creationId xmlns:a16="http://schemas.microsoft.com/office/drawing/2014/main" id="{37ACFF73-AE03-46B0-6AC8-85DFC07156B8}"/>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D270ACF7-6F8B-EAB8-BFBC-7E154661DA87}"/>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1365051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4278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033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1936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2756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521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57597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7099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2124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EEFA2-CD49-5CCB-1682-74951B639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75A495-1041-7AC4-3B17-EFFCC517F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1F177-4D66-A040-541D-59E5A74AA578}"/>
              </a:ext>
            </a:extLst>
          </p:cNvPr>
          <p:cNvSpPr>
            <a:spLocks noGrp="1"/>
          </p:cNvSpPr>
          <p:nvPr>
            <p:ph type="dt" sz="half" idx="10"/>
          </p:nvPr>
        </p:nvSpPr>
        <p:spPr/>
        <p:txBody>
          <a:bodyPr/>
          <a:lstStyle/>
          <a:p>
            <a:fld id="{33D09739-E2E6-3F49-969D-2D7B1EB2F7F9}" type="datetime1">
              <a:rPr lang="en-US" smtClean="0"/>
              <a:t>9/2/23</a:t>
            </a:fld>
            <a:endParaRPr lang="en-US" dirty="0"/>
          </a:p>
        </p:txBody>
      </p:sp>
      <p:sp>
        <p:nvSpPr>
          <p:cNvPr id="5" name="Footer Placeholder 4">
            <a:extLst>
              <a:ext uri="{FF2B5EF4-FFF2-40B4-BE49-F238E27FC236}">
                <a16:creationId xmlns:a16="http://schemas.microsoft.com/office/drawing/2014/main" id="{BC0C3D01-6D65-DAF2-3682-3703F12BCEF3}"/>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2AE2124E-556F-9E10-0BC6-1D0997445B31}"/>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3065684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962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1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269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6E1C-0B4F-9A71-CF27-C58AC1D643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2A4654-A35A-6A3C-C749-9B396809BD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5C249-5348-33FE-85F2-DF1A3B336204}"/>
              </a:ext>
            </a:extLst>
          </p:cNvPr>
          <p:cNvSpPr>
            <a:spLocks noGrp="1"/>
          </p:cNvSpPr>
          <p:nvPr>
            <p:ph type="dt" sz="half" idx="10"/>
          </p:nvPr>
        </p:nvSpPr>
        <p:spPr/>
        <p:txBody>
          <a:bodyPr/>
          <a:lstStyle/>
          <a:p>
            <a:fld id="{E7DF58DF-78F5-B349-8F2A-3059F37BD255}" type="datetime1">
              <a:rPr lang="en-US" smtClean="0"/>
              <a:t>9/2/23</a:t>
            </a:fld>
            <a:endParaRPr lang="en-US" dirty="0"/>
          </a:p>
        </p:txBody>
      </p:sp>
      <p:sp>
        <p:nvSpPr>
          <p:cNvPr id="5" name="Footer Placeholder 4">
            <a:extLst>
              <a:ext uri="{FF2B5EF4-FFF2-40B4-BE49-F238E27FC236}">
                <a16:creationId xmlns:a16="http://schemas.microsoft.com/office/drawing/2014/main" id="{D340E932-A8F0-8BD7-F724-8E989288B4E3}"/>
              </a:ext>
            </a:extLst>
          </p:cNvPr>
          <p:cNvSpPr>
            <a:spLocks noGrp="1"/>
          </p:cNvSpPr>
          <p:nvPr>
            <p:ph type="ftr" sz="quarter" idx="11"/>
          </p:nvPr>
        </p:nvSpPr>
        <p:spPr/>
        <p:txBody>
          <a:bodyPr/>
          <a:lstStyle/>
          <a:p>
            <a:r>
              <a:rPr lang="en-US" dirty="0"/>
              <a:t>Medical Staffing Agency Project</a:t>
            </a:r>
          </a:p>
        </p:txBody>
      </p:sp>
      <p:sp>
        <p:nvSpPr>
          <p:cNvPr id="6" name="Slide Number Placeholder 5">
            <a:extLst>
              <a:ext uri="{FF2B5EF4-FFF2-40B4-BE49-F238E27FC236}">
                <a16:creationId xmlns:a16="http://schemas.microsoft.com/office/drawing/2014/main" id="{49871982-5FED-130D-E17C-13A29265EEDB}"/>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662327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ED5E-82F2-A32F-BBA3-2B3F27A74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69F2C-31B1-BD2E-6661-439CB66AE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A75BAF-94A2-4C21-BE57-CA9B31D31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E4E81D-9648-BB16-9DE9-F35E6C639F29}"/>
              </a:ext>
            </a:extLst>
          </p:cNvPr>
          <p:cNvSpPr>
            <a:spLocks noGrp="1"/>
          </p:cNvSpPr>
          <p:nvPr>
            <p:ph type="dt" sz="half" idx="10"/>
          </p:nvPr>
        </p:nvSpPr>
        <p:spPr/>
        <p:txBody>
          <a:bodyPr/>
          <a:lstStyle/>
          <a:p>
            <a:fld id="{36C17A2B-7545-DB4B-AA28-C14A670E3BE3}" type="datetime1">
              <a:rPr lang="en-US" smtClean="0"/>
              <a:t>9/2/23</a:t>
            </a:fld>
            <a:endParaRPr lang="en-US" dirty="0"/>
          </a:p>
        </p:txBody>
      </p:sp>
      <p:sp>
        <p:nvSpPr>
          <p:cNvPr id="6" name="Footer Placeholder 5">
            <a:extLst>
              <a:ext uri="{FF2B5EF4-FFF2-40B4-BE49-F238E27FC236}">
                <a16:creationId xmlns:a16="http://schemas.microsoft.com/office/drawing/2014/main" id="{27EC48F3-93F4-B729-36C0-302C4D993769}"/>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689A156D-57BA-CD89-241E-FC272972C2CF}"/>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4093384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D2F30-77C4-5001-25F6-0B63CEA48C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6C5E3-E2A5-9099-06EA-EF1CCF6BA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03565-D485-CC9F-0631-F12D5A225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DA03C-05CE-283F-5EFE-D850D5070A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13C8ED-6902-980F-EF1E-E166457ED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12657-2F2B-746A-A702-3B52BB6C459D}"/>
              </a:ext>
            </a:extLst>
          </p:cNvPr>
          <p:cNvSpPr>
            <a:spLocks noGrp="1"/>
          </p:cNvSpPr>
          <p:nvPr>
            <p:ph type="dt" sz="half" idx="10"/>
          </p:nvPr>
        </p:nvSpPr>
        <p:spPr/>
        <p:txBody>
          <a:bodyPr/>
          <a:lstStyle/>
          <a:p>
            <a:fld id="{E5F98D85-99CB-664B-AC62-F71BE0803311}" type="datetime1">
              <a:rPr lang="en-US" smtClean="0"/>
              <a:t>9/2/23</a:t>
            </a:fld>
            <a:endParaRPr lang="en-US" dirty="0"/>
          </a:p>
        </p:txBody>
      </p:sp>
      <p:sp>
        <p:nvSpPr>
          <p:cNvPr id="8" name="Footer Placeholder 7">
            <a:extLst>
              <a:ext uri="{FF2B5EF4-FFF2-40B4-BE49-F238E27FC236}">
                <a16:creationId xmlns:a16="http://schemas.microsoft.com/office/drawing/2014/main" id="{63D8646B-88D8-BAC0-40E2-9AFC54A4B89A}"/>
              </a:ext>
            </a:extLst>
          </p:cNvPr>
          <p:cNvSpPr>
            <a:spLocks noGrp="1"/>
          </p:cNvSpPr>
          <p:nvPr>
            <p:ph type="ftr" sz="quarter" idx="11"/>
          </p:nvPr>
        </p:nvSpPr>
        <p:spPr/>
        <p:txBody>
          <a:bodyPr/>
          <a:lstStyle/>
          <a:p>
            <a:r>
              <a:rPr lang="en-US" dirty="0"/>
              <a:t>Medical Staffing Agency Project</a:t>
            </a:r>
          </a:p>
        </p:txBody>
      </p:sp>
      <p:sp>
        <p:nvSpPr>
          <p:cNvPr id="9" name="Slide Number Placeholder 8">
            <a:extLst>
              <a:ext uri="{FF2B5EF4-FFF2-40B4-BE49-F238E27FC236}">
                <a16:creationId xmlns:a16="http://schemas.microsoft.com/office/drawing/2014/main" id="{66715F2E-D830-EFB1-8840-F84829F7B163}"/>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3966345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AD05-3072-6E11-E18A-123E1FA04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E2F54-6F84-9EED-BCE2-BD1A96329E47}"/>
              </a:ext>
            </a:extLst>
          </p:cNvPr>
          <p:cNvSpPr>
            <a:spLocks noGrp="1"/>
          </p:cNvSpPr>
          <p:nvPr>
            <p:ph type="dt" sz="half" idx="10"/>
          </p:nvPr>
        </p:nvSpPr>
        <p:spPr/>
        <p:txBody>
          <a:bodyPr/>
          <a:lstStyle/>
          <a:p>
            <a:fld id="{5D8153D0-62E8-EC40-AD34-0852878969AA}" type="datetime1">
              <a:rPr lang="en-US" smtClean="0"/>
              <a:t>9/2/23</a:t>
            </a:fld>
            <a:endParaRPr lang="en-US" dirty="0"/>
          </a:p>
        </p:txBody>
      </p:sp>
      <p:sp>
        <p:nvSpPr>
          <p:cNvPr id="4" name="Footer Placeholder 3">
            <a:extLst>
              <a:ext uri="{FF2B5EF4-FFF2-40B4-BE49-F238E27FC236}">
                <a16:creationId xmlns:a16="http://schemas.microsoft.com/office/drawing/2014/main" id="{BDBFB1C9-5366-4110-09B9-E3E7282C17A0}"/>
              </a:ext>
            </a:extLst>
          </p:cNvPr>
          <p:cNvSpPr>
            <a:spLocks noGrp="1"/>
          </p:cNvSpPr>
          <p:nvPr>
            <p:ph type="ftr" sz="quarter" idx="11"/>
          </p:nvPr>
        </p:nvSpPr>
        <p:spPr/>
        <p:txBody>
          <a:bodyPr/>
          <a:lstStyle/>
          <a:p>
            <a:r>
              <a:rPr lang="en-US" dirty="0"/>
              <a:t>Medical Staffing Agency Project</a:t>
            </a:r>
          </a:p>
        </p:txBody>
      </p:sp>
      <p:sp>
        <p:nvSpPr>
          <p:cNvPr id="5" name="Slide Number Placeholder 4">
            <a:extLst>
              <a:ext uri="{FF2B5EF4-FFF2-40B4-BE49-F238E27FC236}">
                <a16:creationId xmlns:a16="http://schemas.microsoft.com/office/drawing/2014/main" id="{914E43A3-CD6D-BC40-0C06-7EE5552FC15F}"/>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954631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02775F-9473-4F30-8BC9-9C21D6CC64FE}"/>
              </a:ext>
            </a:extLst>
          </p:cNvPr>
          <p:cNvSpPr>
            <a:spLocks noGrp="1"/>
          </p:cNvSpPr>
          <p:nvPr>
            <p:ph type="dt" sz="half" idx="10"/>
          </p:nvPr>
        </p:nvSpPr>
        <p:spPr/>
        <p:txBody>
          <a:bodyPr/>
          <a:lstStyle/>
          <a:p>
            <a:fld id="{82968F44-523A-6545-8C70-FD5FE6095D6B}" type="datetime1">
              <a:rPr lang="en-US" smtClean="0"/>
              <a:t>9/2/23</a:t>
            </a:fld>
            <a:endParaRPr lang="en-US" dirty="0"/>
          </a:p>
        </p:txBody>
      </p:sp>
      <p:sp>
        <p:nvSpPr>
          <p:cNvPr id="3" name="Footer Placeholder 2">
            <a:extLst>
              <a:ext uri="{FF2B5EF4-FFF2-40B4-BE49-F238E27FC236}">
                <a16:creationId xmlns:a16="http://schemas.microsoft.com/office/drawing/2014/main" id="{24B14A2B-63CC-629B-9716-E3D8C623CA1E}"/>
              </a:ext>
            </a:extLst>
          </p:cNvPr>
          <p:cNvSpPr>
            <a:spLocks noGrp="1"/>
          </p:cNvSpPr>
          <p:nvPr>
            <p:ph type="ftr" sz="quarter" idx="11"/>
          </p:nvPr>
        </p:nvSpPr>
        <p:spPr/>
        <p:txBody>
          <a:bodyPr/>
          <a:lstStyle/>
          <a:p>
            <a:r>
              <a:rPr lang="en-US" dirty="0"/>
              <a:t>Medical Staffing Agency Project</a:t>
            </a:r>
          </a:p>
        </p:txBody>
      </p:sp>
      <p:sp>
        <p:nvSpPr>
          <p:cNvPr id="4" name="Slide Number Placeholder 3">
            <a:extLst>
              <a:ext uri="{FF2B5EF4-FFF2-40B4-BE49-F238E27FC236}">
                <a16:creationId xmlns:a16="http://schemas.microsoft.com/office/drawing/2014/main" id="{3833EBE8-E630-362C-A7DB-0F9D089573DA}"/>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3349819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8F2C-27AE-F695-29C5-F935A6BCF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1BFE68-91D5-107F-1178-A9BB54D80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FC53E7-8E4C-9276-C47C-DF81DC30A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C0F39-13DB-D34F-4118-DC611303FEB8}"/>
              </a:ext>
            </a:extLst>
          </p:cNvPr>
          <p:cNvSpPr>
            <a:spLocks noGrp="1"/>
          </p:cNvSpPr>
          <p:nvPr>
            <p:ph type="dt" sz="half" idx="10"/>
          </p:nvPr>
        </p:nvSpPr>
        <p:spPr/>
        <p:txBody>
          <a:bodyPr/>
          <a:lstStyle/>
          <a:p>
            <a:fld id="{2D338A10-D5FC-4E46-8BF9-44256BDF7EA0}" type="datetime1">
              <a:rPr lang="en-US" smtClean="0"/>
              <a:t>9/2/23</a:t>
            </a:fld>
            <a:endParaRPr lang="en-US" dirty="0"/>
          </a:p>
        </p:txBody>
      </p:sp>
      <p:sp>
        <p:nvSpPr>
          <p:cNvPr id="6" name="Footer Placeholder 5">
            <a:extLst>
              <a:ext uri="{FF2B5EF4-FFF2-40B4-BE49-F238E27FC236}">
                <a16:creationId xmlns:a16="http://schemas.microsoft.com/office/drawing/2014/main" id="{084610E5-9882-89EA-AD53-7FA423A4ACB9}"/>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E731A3E4-7B42-908F-1B91-91962589B12C}"/>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3572877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C24C-DE02-D5DF-800A-093FAD170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81E40-B9CB-A050-DBEF-3FF15BDB8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AD2E2F2-3C5A-E13B-31B4-223661878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D8CC3-8115-2EC1-455E-5EA377A0008D}"/>
              </a:ext>
            </a:extLst>
          </p:cNvPr>
          <p:cNvSpPr>
            <a:spLocks noGrp="1"/>
          </p:cNvSpPr>
          <p:nvPr>
            <p:ph type="dt" sz="half" idx="10"/>
          </p:nvPr>
        </p:nvSpPr>
        <p:spPr/>
        <p:txBody>
          <a:bodyPr/>
          <a:lstStyle/>
          <a:p>
            <a:fld id="{A846F9CB-333A-6B43-A313-371A071C82E1}" type="datetime1">
              <a:rPr lang="en-US" smtClean="0"/>
              <a:t>9/2/23</a:t>
            </a:fld>
            <a:endParaRPr lang="en-US" dirty="0"/>
          </a:p>
        </p:txBody>
      </p:sp>
      <p:sp>
        <p:nvSpPr>
          <p:cNvPr id="6" name="Footer Placeholder 5">
            <a:extLst>
              <a:ext uri="{FF2B5EF4-FFF2-40B4-BE49-F238E27FC236}">
                <a16:creationId xmlns:a16="http://schemas.microsoft.com/office/drawing/2014/main" id="{C2D24D66-8193-AB6D-EB07-1D975BA857A2}"/>
              </a:ext>
            </a:extLst>
          </p:cNvPr>
          <p:cNvSpPr>
            <a:spLocks noGrp="1"/>
          </p:cNvSpPr>
          <p:nvPr>
            <p:ph type="ftr" sz="quarter" idx="11"/>
          </p:nvPr>
        </p:nvSpPr>
        <p:spPr/>
        <p:txBody>
          <a:bodyPr/>
          <a:lstStyle/>
          <a:p>
            <a:r>
              <a:rPr lang="en-US" dirty="0"/>
              <a:t>Medical Staffing Agency Project</a:t>
            </a:r>
          </a:p>
        </p:txBody>
      </p:sp>
      <p:sp>
        <p:nvSpPr>
          <p:cNvPr id="7" name="Slide Number Placeholder 6">
            <a:extLst>
              <a:ext uri="{FF2B5EF4-FFF2-40B4-BE49-F238E27FC236}">
                <a16:creationId xmlns:a16="http://schemas.microsoft.com/office/drawing/2014/main" id="{1F8AD913-6E08-73A4-A075-728B6B48BEB4}"/>
              </a:ext>
            </a:extLst>
          </p:cNvPr>
          <p:cNvSpPr>
            <a:spLocks noGrp="1"/>
          </p:cNvSpPr>
          <p:nvPr>
            <p:ph type="sldNum" sz="quarter" idx="12"/>
          </p:nvPr>
        </p:nvSpPr>
        <p:spPr/>
        <p:txBody>
          <a:bodyPr/>
          <a:lstStyle/>
          <a:p>
            <a:fld id="{AFF69F61-1BD2-694C-BAA9-8F3F7F525D65}" type="slidenum">
              <a:rPr lang="en-US" smtClean="0"/>
              <a:t>‹#›</a:t>
            </a:fld>
            <a:endParaRPr lang="en-US" dirty="0"/>
          </a:p>
        </p:txBody>
      </p:sp>
    </p:spTree>
    <p:extLst>
      <p:ext uri="{BB962C8B-B14F-4D97-AF65-F5344CB8AC3E}">
        <p14:creationId xmlns:p14="http://schemas.microsoft.com/office/powerpoint/2010/main" val="218120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32EFE-0E3A-EA8D-9F31-97BEC890A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128F0D-F4B2-C576-E20B-7D7950ABF6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B6675-4DD9-9243-2674-7C7E83B1D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BAA4-A37E-674A-A23D-74D12B6CCD62}" type="datetime1">
              <a:rPr lang="en-US" smtClean="0"/>
              <a:t>9/2/23</a:t>
            </a:fld>
            <a:endParaRPr lang="en-US" dirty="0"/>
          </a:p>
        </p:txBody>
      </p:sp>
      <p:sp>
        <p:nvSpPr>
          <p:cNvPr id="5" name="Footer Placeholder 4">
            <a:extLst>
              <a:ext uri="{FF2B5EF4-FFF2-40B4-BE49-F238E27FC236}">
                <a16:creationId xmlns:a16="http://schemas.microsoft.com/office/drawing/2014/main" id="{2C49AED6-1129-C3F7-53A1-4FCECB3586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Medical Staffing Agency Project</a:t>
            </a:r>
          </a:p>
        </p:txBody>
      </p:sp>
      <p:sp>
        <p:nvSpPr>
          <p:cNvPr id="6" name="Slide Number Placeholder 5">
            <a:extLst>
              <a:ext uri="{FF2B5EF4-FFF2-40B4-BE49-F238E27FC236}">
                <a16:creationId xmlns:a16="http://schemas.microsoft.com/office/drawing/2014/main" id="{25EF862C-92BB-504E-7DAB-6135E2ED9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69F61-1BD2-694C-BAA9-8F3F7F525D65}" type="slidenum">
              <a:rPr lang="en-US" smtClean="0"/>
              <a:t>‹#›</a:t>
            </a:fld>
            <a:endParaRPr lang="en-US" dirty="0"/>
          </a:p>
        </p:txBody>
      </p:sp>
    </p:spTree>
    <p:extLst>
      <p:ext uri="{BB962C8B-B14F-4D97-AF65-F5344CB8AC3E}">
        <p14:creationId xmlns:p14="http://schemas.microsoft.com/office/powerpoint/2010/main" val="3929056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p14:dur="10" advClick="0">
        <p159:morph option="byObject"/>
      </p:transition>
    </mc:Choice>
    <mc:Fallback xmlns="">
      <p:transition advClick="0">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9/2/23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42620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6.png"/><Relationship Id="rId3" Type="http://schemas.openxmlformats.org/officeDocument/2006/relationships/image" Target="../media/image2.jpeg"/><Relationship Id="rId7" Type="http://schemas.openxmlformats.org/officeDocument/2006/relationships/hyperlink" Target="https://docs.google.com/presentation/d/1RZxkWXetiLcCz-WwMPKKlxtDEEs0qtss/edit?usp=share_link&amp;ouid=113604007623523116113&amp;rtpof=true&amp;sd=true" TargetMode="External"/><Relationship Id="rId12" Type="http://schemas.openxmlformats.org/officeDocument/2006/relationships/hyperlink" Target="https://github.com/tzeliadt/Rockbuster_Analysis--SQL.git" TargetMode="External"/><Relationship Id="rId2" Type="http://schemas.openxmlformats.org/officeDocument/2006/relationships/notesSlide" Target="../notesSlides/notesSlide1.xml"/><Relationship Id="rId16" Type="http://schemas.microsoft.com/office/2007/relationships/hdphoto" Target="../media/hdphoto3.wdp"/><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hyperlink" Target="https://public.tableau.com/app/profile/tatum.zeliadt/viz/RockbusterSealthDataAnalysisProject/Story1" TargetMode="External"/><Relationship Id="rId4" Type="http://schemas.openxmlformats.org/officeDocument/2006/relationships/hyperlink" Target="https://drive.google.com/file/d/1ABE1jOES0wUxYy8kZ83umvCf8bVUDOhF/view?usp=share_link" TargetMode="External"/><Relationship Id="rId9" Type="http://schemas.microsoft.com/office/2007/relationships/hdphoto" Target="../media/hdphoto2.wdp"/><Relationship Id="rId14" Type="http://schemas.openxmlformats.org/officeDocument/2006/relationships/hyperlink" Target="https://drive.google.com/drive/folders/1y2_mzG_YojKMruUGxOLKf3DCQIPQzQJF?usp=share_link"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tzeliadt/Rockbuster_Analysis--SQL.git" TargetMode="External"/><Relationship Id="rId3" Type="http://schemas.openxmlformats.org/officeDocument/2006/relationships/hyperlink" Target="https://drive.google.com/drive/folders/1fHoXpC0ucBSiW_EHJqYFMOT4CPM5iKTY?usp=sharing" TargetMode="External"/><Relationship Id="rId7" Type="http://schemas.openxmlformats.org/officeDocument/2006/relationships/hyperlink" Target="https://public.tableau.com/app/profile/tatum.zeliadt/viz/RockbusterSealthDataAnalysisProject/Story1" TargetMode="External"/><Relationship Id="rId2" Type="http://schemas.openxmlformats.org/officeDocument/2006/relationships/hyperlink" Target="https://drive.google.com/file/d/1nwDR1uHyoymGYqSJo2LWIiD4p7FGjknu/view?usp=sharing" TargetMode="External"/><Relationship Id="rId1" Type="http://schemas.openxmlformats.org/officeDocument/2006/relationships/slideLayout" Target="../slideLayouts/slideLayout13.xml"/><Relationship Id="rId6" Type="http://schemas.openxmlformats.org/officeDocument/2006/relationships/hyperlink" Target="https://github.com/tzeliadt/Rockbuster_Analysis--SQL/files/11415679/Rockbuster.Data.zip" TargetMode="Externa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hyperlink" Target="https://twitter.com/@TatumZeliadt" TargetMode="External"/><Relationship Id="rId13" Type="http://schemas.openxmlformats.org/officeDocument/2006/relationships/hyperlink" Target="https://public.tableau.com/app/profile/tatum.zeliadt" TargetMode="External"/><Relationship Id="rId3" Type="http://schemas.openxmlformats.org/officeDocument/2006/relationships/image" Target="../media/image16.gif"/><Relationship Id="rId7" Type="http://schemas.microsoft.com/office/2007/relationships/hdphoto" Target="../media/hdphoto4.wdp"/><Relationship Id="rId12" Type="http://schemas.openxmlformats.org/officeDocument/2006/relationships/image" Target="../media/image20.svg"/><Relationship Id="rId2" Type="http://schemas.openxmlformats.org/officeDocument/2006/relationships/notesSlide" Target="../notesSlides/notesSlide2.xml"/><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audio" Target="../media/audio1.wav"/><Relationship Id="rId15" Type="http://schemas.openxmlformats.org/officeDocument/2006/relationships/hyperlink" Target="https://github.com/tzeliadt" TargetMode="External"/><Relationship Id="rId10" Type="http://schemas.openxmlformats.org/officeDocument/2006/relationships/hyperlink" Target="mailto:tlzeliadt@gmail.com" TargetMode="External"/><Relationship Id="rId4" Type="http://schemas.openxmlformats.org/officeDocument/2006/relationships/hyperlink" Target="http://www.linkedin.com/in/tatum-zeliadt-0593a018" TargetMode="External"/><Relationship Id="rId9" Type="http://schemas.openxmlformats.org/officeDocument/2006/relationships/image" Target="../media/image18.png"/><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8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2" name="Rectangle 8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0960EB86-AD31-4E4E-C0D1-07D8440BE2F6}"/>
              </a:ext>
            </a:extLst>
          </p:cNvPr>
          <p:cNvSpPr>
            <a:spLocks noGrp="1"/>
          </p:cNvSpPr>
          <p:nvPr>
            <p:ph type="subTitle" idx="1"/>
          </p:nvPr>
        </p:nvSpPr>
        <p:spPr>
          <a:xfrm>
            <a:off x="6468042" y="3848102"/>
            <a:ext cx="5392480" cy="866646"/>
          </a:xfrm>
        </p:spPr>
        <p:txBody>
          <a:bodyPr anchor="b">
            <a:noAutofit/>
          </a:bodyPr>
          <a:lstStyle/>
          <a:p>
            <a:pPr algn="l"/>
            <a:r>
              <a:rPr lang="en-US" sz="2800" dirty="0">
                <a:solidFill>
                  <a:schemeClr val="tx2"/>
                </a:solidFill>
                <a:latin typeface="Goudy Old Style" panose="02020502050305020303" pitchFamily="18" charset="77"/>
              </a:rPr>
              <a:t>A movie rental company to launch online video rentals</a:t>
            </a:r>
          </a:p>
        </p:txBody>
      </p:sp>
      <p:pic>
        <p:nvPicPr>
          <p:cNvPr id="57" name="Picture 44">
            <a:extLst>
              <a:ext uri="{FF2B5EF4-FFF2-40B4-BE49-F238E27FC236}">
                <a16:creationId xmlns:a16="http://schemas.microsoft.com/office/drawing/2014/main" id="{3E979BBD-DEAF-61EC-C384-C7661C1EA8D4}"/>
              </a:ext>
            </a:extLst>
          </p:cNvPr>
          <p:cNvPicPr>
            <a:picLocks noChangeAspect="1"/>
          </p:cNvPicPr>
          <p:nvPr/>
        </p:nvPicPr>
        <p:blipFill rotWithShape="1">
          <a:blip r:embed="rId3"/>
          <a:srcRect l="651" r="651" b="1"/>
          <a:stretch/>
        </p:blipFill>
        <p:spPr>
          <a:xfrm>
            <a:off x="470581" y="2112677"/>
            <a:ext cx="4141760" cy="2937448"/>
          </a:xfrm>
          <a:custGeom>
            <a:avLst/>
            <a:gdLst/>
            <a:ahLst/>
            <a:cxnLst/>
            <a:rect l="l" t="t" r="r" b="b"/>
            <a:pathLst>
              <a:path w="4141760" h="4377846">
                <a:moveTo>
                  <a:pt x="0" y="0"/>
                </a:moveTo>
                <a:lnTo>
                  <a:pt x="4141760" y="0"/>
                </a:lnTo>
                <a:lnTo>
                  <a:pt x="4141760" y="4377846"/>
                </a:lnTo>
                <a:lnTo>
                  <a:pt x="0" y="4377846"/>
                </a:lnTo>
                <a:close/>
              </a:path>
            </a:pathLst>
          </a:custGeom>
        </p:spPr>
      </p:pic>
      <p:sp>
        <p:nvSpPr>
          <p:cNvPr id="2" name="Title 1">
            <a:extLst>
              <a:ext uri="{FF2B5EF4-FFF2-40B4-BE49-F238E27FC236}">
                <a16:creationId xmlns:a16="http://schemas.microsoft.com/office/drawing/2014/main" id="{2D3E4DB9-EBC0-871A-FAB1-E606E46A8904}"/>
              </a:ext>
            </a:extLst>
          </p:cNvPr>
          <p:cNvSpPr>
            <a:spLocks noGrp="1"/>
          </p:cNvSpPr>
          <p:nvPr>
            <p:ph type="ctrTitle"/>
          </p:nvPr>
        </p:nvSpPr>
        <p:spPr>
          <a:xfrm>
            <a:off x="6468042" y="1918001"/>
            <a:ext cx="6160557" cy="1091899"/>
          </a:xfrm>
        </p:spPr>
        <p:txBody>
          <a:bodyPr anchor="t">
            <a:noAutofit/>
          </a:bodyPr>
          <a:lstStyle/>
          <a:p>
            <a:pPr algn="just"/>
            <a:r>
              <a:rPr lang="en-US" dirty="0">
                <a:latin typeface="Goudy Old Style" panose="02020502050305020303" pitchFamily="18" charset="77"/>
              </a:rPr>
              <a:t>ROCKBUSTER STEALTH LLC.</a:t>
            </a:r>
          </a:p>
        </p:txBody>
      </p:sp>
      <p:grpSp>
        <p:nvGrpSpPr>
          <p:cNvPr id="103" name="Group 9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92" name="Freeform: Shape 91">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4" name="Freeform: Shape 92">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Rounded Rectangle 3">
            <a:hlinkClick r:id="rId4" tooltip="Excel Files"/>
            <a:extLst>
              <a:ext uri="{FF2B5EF4-FFF2-40B4-BE49-F238E27FC236}">
                <a16:creationId xmlns:a16="http://schemas.microsoft.com/office/drawing/2014/main" id="{BB9E75C1-EDFB-6A26-1FB0-1F6EEB7A45ED}"/>
              </a:ext>
            </a:extLst>
          </p:cNvPr>
          <p:cNvSpPr/>
          <p:nvPr/>
        </p:nvSpPr>
        <p:spPr>
          <a:xfrm>
            <a:off x="6735069" y="5320232"/>
            <a:ext cx="821486" cy="866645"/>
          </a:xfrm>
          <a:prstGeom prst="roundRect">
            <a:avLst>
              <a:gd name="adj" fmla="val 10000"/>
            </a:avLst>
          </a:prstGeom>
          <a:blipFill rotWithShape="0">
            <a:blip r:embed="rId5">
              <a:extLst>
                <a:ext uri="{BEBA8EAE-BF5A-486C-A8C5-ECC9F3942E4B}">
                  <a14:imgProps xmlns:a14="http://schemas.microsoft.com/office/drawing/2010/main">
                    <a14:imgLayer r:embed="rId6">
                      <a14:imgEffect>
                        <a14:backgroundRemoval t="10000" b="90000" l="10000" r="90000"/>
                      </a14:imgEffect>
                    </a14:imgLayer>
                  </a14:imgProps>
                </a:ext>
              </a:extLst>
            </a:blip>
            <a:srcRect/>
            <a:stretch>
              <a:fillRect t="-1000" b="-1000"/>
            </a:stretch>
          </a:blipFill>
          <a:ln>
            <a:no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5" name="Picture 4" descr="A picture containing screenshot, graphics, logo, symbol&#10;&#10;Description automatically generated">
            <a:hlinkClick r:id="rId7" tooltip="Presentation"/>
            <a:extLst>
              <a:ext uri="{FF2B5EF4-FFF2-40B4-BE49-F238E27FC236}">
                <a16:creationId xmlns:a16="http://schemas.microsoft.com/office/drawing/2014/main" id="{45D48BDC-DB1B-8E5A-9361-F4CF2A011BB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7637785" y="5157111"/>
            <a:ext cx="1151751" cy="1192885"/>
          </a:xfrm>
          <a:prstGeom prst="rect">
            <a:avLst/>
          </a:prstGeom>
        </p:spPr>
      </p:pic>
      <p:pic>
        <p:nvPicPr>
          <p:cNvPr id="6" name="Picture 5" descr="A picture containing font, symbol, white, design&#10;&#10;Description automatically generated">
            <a:hlinkClick r:id="rId10" tooltip="Rockbuster Tableau Dashboard"/>
            <a:extLst>
              <a:ext uri="{FF2B5EF4-FFF2-40B4-BE49-F238E27FC236}">
                <a16:creationId xmlns:a16="http://schemas.microsoft.com/office/drawing/2014/main" id="{3544E6C9-B1B5-D6A3-AA46-1F43E2170AAB}"/>
              </a:ext>
            </a:extLst>
          </p:cNvPr>
          <p:cNvPicPr>
            <a:picLocks noChangeAspect="1"/>
          </p:cNvPicPr>
          <p:nvPr/>
        </p:nvPicPr>
        <p:blipFill>
          <a:blip r:embed="rId11"/>
          <a:stretch>
            <a:fillRect/>
          </a:stretch>
        </p:blipFill>
        <p:spPr>
          <a:xfrm>
            <a:off x="9886283" y="5334254"/>
            <a:ext cx="736006" cy="740664"/>
          </a:xfrm>
          <a:prstGeom prst="rect">
            <a:avLst/>
          </a:prstGeom>
        </p:spPr>
      </p:pic>
      <p:pic>
        <p:nvPicPr>
          <p:cNvPr id="7" name="Picture 6" descr="A black and white logo with a cat&#10;&#10;Description automatically generated with low confidence">
            <a:hlinkClick r:id="rId12" tooltip="Rockbuster SQL Analysis"/>
            <a:extLst>
              <a:ext uri="{FF2B5EF4-FFF2-40B4-BE49-F238E27FC236}">
                <a16:creationId xmlns:a16="http://schemas.microsoft.com/office/drawing/2014/main" id="{6A3D5E6B-917D-30A7-785C-7DE6359A902E}"/>
              </a:ext>
            </a:extLst>
          </p:cNvPr>
          <p:cNvPicPr>
            <a:picLocks noChangeAspect="1"/>
          </p:cNvPicPr>
          <p:nvPr/>
        </p:nvPicPr>
        <p:blipFill>
          <a:blip r:embed="rId13"/>
          <a:stretch>
            <a:fillRect/>
          </a:stretch>
        </p:blipFill>
        <p:spPr>
          <a:xfrm>
            <a:off x="10887002" y="5346954"/>
            <a:ext cx="736006" cy="740664"/>
          </a:xfrm>
          <a:prstGeom prst="rect">
            <a:avLst/>
          </a:prstGeom>
        </p:spPr>
      </p:pic>
      <p:pic>
        <p:nvPicPr>
          <p:cNvPr id="8" name="Picture 7" descr="A logo of an elephant&#10;&#10;Description automatically generated with medium confidence">
            <a:hlinkClick r:id="rId14" tooltip="PostgreSQL"/>
            <a:extLst>
              <a:ext uri="{FF2B5EF4-FFF2-40B4-BE49-F238E27FC236}">
                <a16:creationId xmlns:a16="http://schemas.microsoft.com/office/drawing/2014/main" id="{0B394F73-3B96-FD3B-54D7-ACF70C2FC5EE}"/>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a:off x="8577314" y="5050125"/>
            <a:ext cx="1308664" cy="1253562"/>
          </a:xfrm>
          <a:prstGeom prst="rect">
            <a:avLst/>
          </a:prstGeom>
        </p:spPr>
      </p:pic>
    </p:spTree>
    <p:extLst>
      <p:ext uri="{BB962C8B-B14F-4D97-AF65-F5344CB8AC3E}">
        <p14:creationId xmlns:p14="http://schemas.microsoft.com/office/powerpoint/2010/main" val="1834189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B56645-9BF6-D8A1-AE64-D65A6D9C9116}"/>
              </a:ext>
            </a:extLst>
          </p:cNvPr>
          <p:cNvSpPr>
            <a:spLocks noGrp="1"/>
          </p:cNvSpPr>
          <p:nvPr>
            <p:ph type="title"/>
          </p:nvPr>
        </p:nvSpPr>
        <p:spPr>
          <a:xfrm>
            <a:off x="771148" y="1037967"/>
            <a:ext cx="3054091" cy="4709131"/>
          </a:xfrm>
        </p:spPr>
        <p:txBody>
          <a:bodyPr anchor="ct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all" spc="0" normalizeH="0" baseline="0" noProof="0" dirty="0">
                <a:ln>
                  <a:noFill/>
                </a:ln>
                <a:solidFill>
                  <a:srgbClr val="FFFEFF"/>
                </a:solidFill>
                <a:effectLst/>
                <a:uLnTx/>
                <a:uFillTx/>
                <a:latin typeface="Goudy Old Style" panose="02020502050305020303" pitchFamily="18" charset="77"/>
              </a:rPr>
              <a:t>Objective</a:t>
            </a:r>
            <a:br>
              <a:rPr kumimoji="0" lang="en-US" sz="4400" b="0" i="0" u="none" strike="noStrike" kern="1200" cap="all" spc="0" normalizeH="0" baseline="0" noProof="0" dirty="0">
                <a:ln>
                  <a:noFill/>
                </a:ln>
                <a:solidFill>
                  <a:srgbClr val="FFFEFF"/>
                </a:solidFill>
                <a:effectLst/>
                <a:uLnTx/>
                <a:uFillTx/>
                <a:latin typeface="Goudy Old Style" panose="02020502050305020303" pitchFamily="18" charset="77"/>
              </a:rPr>
            </a:br>
            <a:br>
              <a:rPr kumimoji="0" lang="en-US" sz="2000" b="0" i="0" u="none" strike="noStrike" kern="1200" cap="all" spc="0" normalizeH="0" baseline="0" noProof="0" dirty="0">
                <a:ln>
                  <a:noFill/>
                </a:ln>
                <a:solidFill>
                  <a:srgbClr val="FFFEFF"/>
                </a:solidFill>
                <a:effectLst/>
                <a:uLnTx/>
                <a:uFillTx/>
                <a:latin typeface="Goudy Old Style" panose="02020502050305020303" pitchFamily="18" charset="77"/>
              </a:rPr>
            </a:br>
            <a:r>
              <a:rPr kumimoji="0" lang="en-US" sz="1800" b="0" i="0" u="none" strike="noStrike" kern="100" cap="none" spc="0" normalizeH="0" baseline="0" noProof="0" dirty="0">
                <a:ln>
                  <a:noFill/>
                </a:ln>
                <a:solidFill>
                  <a:schemeClr val="bg1"/>
                </a:solidFill>
                <a:effectLst/>
                <a:uLnTx/>
                <a:uFillTx/>
                <a:latin typeface="Goudy Old Style" panose="02020502050305020303" pitchFamily="18" charset="77"/>
                <a:ea typeface="Calibri" panose="020F0502020204030204" pitchFamily="34" charset="0"/>
                <a:cs typeface="Segoe UI" panose="020B0502040204020203" pitchFamily="34" charset="0"/>
              </a:rPr>
              <a:t>To determining which movies and regions have the highest revenue for the 2020 Rockbuster strategy. Thus, defining use of existing movie license to launch an online video rental service to remain competitive with streaming services such as Netflix and Amazon Prime.</a:t>
            </a:r>
            <a:br>
              <a:rPr kumimoji="0" lang="en-US" sz="1800" b="0" i="0" u="none" strike="noStrike" kern="100" cap="none" spc="0" normalizeH="0" baseline="0" noProof="0" dirty="0">
                <a:ln>
                  <a:noFill/>
                </a:ln>
                <a:solidFill>
                  <a:schemeClr val="bg1"/>
                </a:solidFill>
                <a:effectLst/>
                <a:uLnTx/>
                <a:uFillTx/>
                <a:latin typeface="Goudy Old Style" panose="02020502050305020303" pitchFamily="18" charset="77"/>
                <a:ea typeface="Calibri" panose="020F0502020204030204" pitchFamily="34" charset="0"/>
                <a:cs typeface="Times New Roman" panose="02020603050405020304" pitchFamily="18" charset="0"/>
              </a:rPr>
            </a:br>
            <a:br>
              <a:rPr kumimoji="0" lang="en-US" sz="1800" b="0" i="0" u="none" strike="noStrike" kern="1200" cap="none" spc="0" normalizeH="0" baseline="0" noProof="0" dirty="0">
                <a:ln>
                  <a:noFill/>
                </a:ln>
                <a:solidFill>
                  <a:schemeClr val="bg1"/>
                </a:solidFill>
                <a:effectLst/>
                <a:uLnTx/>
                <a:uFillTx/>
                <a:latin typeface="Goudy Old Style" panose="02020502050305020303" pitchFamily="18" charset="77"/>
                <a:ea typeface="+mn-ea"/>
                <a:cs typeface="+mn-cs"/>
              </a:rPr>
            </a:br>
            <a:r>
              <a:rPr kumimoji="0" lang="en-US" sz="2200" b="0" i="0" u="sng" strike="noStrike" kern="100" cap="none" spc="0" normalizeH="0" baseline="0" noProof="0" dirty="0">
                <a:ln>
                  <a:noFill/>
                </a:ln>
                <a:solidFill>
                  <a:schemeClr val="accent1"/>
                </a:solidFill>
                <a:effectLst/>
                <a:uLnTx/>
                <a:uFillTx/>
                <a:latin typeface="Goudy Old Style" panose="02020502050305020303" pitchFamily="18" charset="77"/>
                <a:ea typeface="Calibri" panose="020F0502020204030204" pitchFamily="34" charset="0"/>
                <a:cs typeface="Calibri" panose="020F0502020204030204" pitchFamily="34" charset="0"/>
                <a:hlinkClick r:id="rId2" tooltip="Project Brief">
                  <a:extLst>
                    <a:ext uri="{A12FA001-AC4F-418D-AE19-62706E023703}">
                      <ahyp:hlinkClr xmlns:ahyp="http://schemas.microsoft.com/office/drawing/2018/hyperlinkcolor" val="tx"/>
                    </a:ext>
                  </a:extLst>
                </a:hlinkClick>
              </a:rPr>
              <a:t>Project Brief</a:t>
            </a:r>
            <a:br>
              <a:rPr kumimoji="0" lang="en-US" sz="1700" b="0" i="0" u="sng" strike="noStrike" kern="100" cap="none" spc="0" normalizeH="0" baseline="0" noProof="0" dirty="0">
                <a:ln>
                  <a:noFill/>
                </a:ln>
                <a:solidFill>
                  <a:srgbClr val="0563C1"/>
                </a:solidFill>
                <a:effectLst/>
                <a:uLnTx/>
                <a:uFillTx/>
                <a:latin typeface="Goudy Old Style" panose="02020502050305020303" pitchFamily="18" charset="77"/>
                <a:ea typeface="Calibri" panose="020F0502020204030204" pitchFamily="34" charset="0"/>
                <a:cs typeface="Calibri" panose="020F0502020204030204" pitchFamily="34" charset="0"/>
              </a:rPr>
            </a:br>
            <a:endParaRPr lang="en-US" sz="2000" dirty="0">
              <a:solidFill>
                <a:srgbClr val="FFFEFF"/>
              </a:solidFill>
            </a:endParaRPr>
          </a:p>
        </p:txBody>
      </p:sp>
      <p:sp>
        <p:nvSpPr>
          <p:cNvPr id="27" name="TextBox 26">
            <a:extLst>
              <a:ext uri="{FF2B5EF4-FFF2-40B4-BE49-F238E27FC236}">
                <a16:creationId xmlns:a16="http://schemas.microsoft.com/office/drawing/2014/main" id="{931E2EA9-B02A-16A2-FB9F-D84A15806388}"/>
              </a:ext>
            </a:extLst>
          </p:cNvPr>
          <p:cNvSpPr txBox="1"/>
          <p:nvPr/>
        </p:nvSpPr>
        <p:spPr>
          <a:xfrm>
            <a:off x="8037126" y="694858"/>
            <a:ext cx="3703320" cy="584775"/>
          </a:xfrm>
          <a:prstGeom prst="rect">
            <a:avLst/>
          </a:prstGeom>
          <a:noFill/>
        </p:spPr>
        <p:txBody>
          <a:bodyPr wrap="square" rtlCol="0">
            <a:spAutoFit/>
          </a:bodyPr>
          <a:lstStyle/>
          <a:p>
            <a:pPr marL="0" marR="0" lvl="0" indent="0" algn="ctr" defTabSz="749808" rtl="0" eaLnBrk="1" fontAlgn="auto" latinLnBrk="0" hangingPunct="1">
              <a:lnSpc>
                <a:spcPct val="100000"/>
              </a:lnSpc>
              <a:spcBef>
                <a:spcPts val="0"/>
              </a:spcBef>
              <a:spcAft>
                <a:spcPts val="600"/>
              </a:spcAft>
              <a:buClrTx/>
              <a:buSzTx/>
              <a:buFontTx/>
              <a:buNone/>
              <a:tabLst/>
              <a:defRPr/>
            </a:pPr>
            <a:r>
              <a:rPr kumimoji="0" lang="en-US" sz="32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Skills and Tools</a:t>
            </a:r>
          </a:p>
        </p:txBody>
      </p:sp>
      <p:sp>
        <p:nvSpPr>
          <p:cNvPr id="28" name="TextBox 27">
            <a:extLst>
              <a:ext uri="{FF2B5EF4-FFF2-40B4-BE49-F238E27FC236}">
                <a16:creationId xmlns:a16="http://schemas.microsoft.com/office/drawing/2014/main" id="{B11547DE-5392-A053-D505-A9C461662092}"/>
              </a:ext>
            </a:extLst>
          </p:cNvPr>
          <p:cNvSpPr txBox="1"/>
          <p:nvPr/>
        </p:nvSpPr>
        <p:spPr>
          <a:xfrm>
            <a:off x="4333806" y="694859"/>
            <a:ext cx="3703320" cy="584775"/>
          </a:xfrm>
          <a:prstGeom prst="rect">
            <a:avLst/>
          </a:prstGeom>
          <a:noFill/>
        </p:spPr>
        <p:txBody>
          <a:bodyPr wrap="square" rtlCol="0">
            <a:spAutoFit/>
          </a:bodyPr>
          <a:lstStyle/>
          <a:p>
            <a:pPr marL="0" marR="0" lvl="0" indent="0" algn="ctr" defTabSz="749808" rtl="0" eaLnBrk="1" fontAlgn="auto" latinLnBrk="0" hangingPunct="1">
              <a:lnSpc>
                <a:spcPct val="100000"/>
              </a:lnSpc>
              <a:spcBef>
                <a:spcPts val="0"/>
              </a:spcBef>
              <a:spcAft>
                <a:spcPts val="600"/>
              </a:spcAft>
              <a:buClrTx/>
              <a:buSzTx/>
              <a:buFontTx/>
              <a:buNone/>
              <a:tabLst/>
              <a:defRPr/>
            </a:pPr>
            <a:r>
              <a:rPr kumimoji="0" lang="en-US" sz="32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Data</a:t>
            </a:r>
          </a:p>
        </p:txBody>
      </p:sp>
      <p:sp>
        <p:nvSpPr>
          <p:cNvPr id="37" name="Slide Number Placeholder 36">
            <a:extLst>
              <a:ext uri="{FF2B5EF4-FFF2-40B4-BE49-F238E27FC236}">
                <a16:creationId xmlns:a16="http://schemas.microsoft.com/office/drawing/2014/main" id="{40FC659D-67BD-F392-59C9-24FD8EBE0F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000000">
                    <a:lumMod val="75000"/>
                    <a:lumOff val="25000"/>
                  </a:srgbClr>
                </a:solidFill>
                <a:latin typeface="Univers" panose="020B0502020104020203"/>
              </a:rPr>
              <a:t>2</a:t>
            </a:r>
            <a:endPar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endParaRPr>
          </a:p>
        </p:txBody>
      </p:sp>
      <p:sp>
        <p:nvSpPr>
          <p:cNvPr id="38" name="Left Bracket 37">
            <a:extLst>
              <a:ext uri="{FF2B5EF4-FFF2-40B4-BE49-F238E27FC236}">
                <a16:creationId xmlns:a16="http://schemas.microsoft.com/office/drawing/2014/main" id="{0D86CB1D-FB9A-EA77-D7A2-908C2A00D91D}"/>
              </a:ext>
            </a:extLst>
          </p:cNvPr>
          <p:cNvSpPr/>
          <p:nvPr/>
        </p:nvSpPr>
        <p:spPr>
          <a:xfrm flipH="1">
            <a:off x="11209905" y="1454820"/>
            <a:ext cx="504212" cy="4153779"/>
          </a:xfrm>
          <a:prstGeom prst="leftBracket">
            <a:avLst>
              <a:gd name="adj" fmla="val 0"/>
            </a:avLst>
          </a:prstGeom>
          <a:ln w="63500" cmpd="thickThin">
            <a:solidFill>
              <a:srgbClr val="4E565F"/>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Univers" panose="020B0502020104020203"/>
              <a:ea typeface="+mn-ea"/>
              <a:cs typeface="+mn-cs"/>
            </a:endParaRPr>
          </a:p>
        </p:txBody>
      </p:sp>
      <p:sp>
        <p:nvSpPr>
          <p:cNvPr id="40" name="Left Bracket 39">
            <a:extLst>
              <a:ext uri="{FF2B5EF4-FFF2-40B4-BE49-F238E27FC236}">
                <a16:creationId xmlns:a16="http://schemas.microsoft.com/office/drawing/2014/main" id="{EE1552D9-0EB4-281B-CFC2-9391675A0E6D}"/>
              </a:ext>
            </a:extLst>
          </p:cNvPr>
          <p:cNvSpPr/>
          <p:nvPr/>
        </p:nvSpPr>
        <p:spPr>
          <a:xfrm>
            <a:off x="4462630" y="1454820"/>
            <a:ext cx="515658" cy="4153779"/>
          </a:xfrm>
          <a:prstGeom prst="leftBracket">
            <a:avLst>
              <a:gd name="adj" fmla="val 0"/>
            </a:avLst>
          </a:prstGeom>
          <a:ln w="63500" cmpd="thickThin">
            <a:solidFill>
              <a:srgbClr val="4E565F"/>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Univers" panose="020B0502020104020203"/>
              <a:ea typeface="+mn-ea"/>
              <a:cs typeface="+mn-cs"/>
            </a:endParaRPr>
          </a:p>
        </p:txBody>
      </p:sp>
      <p:pic>
        <p:nvPicPr>
          <p:cNvPr id="6" name="Graphic 5" descr="Folder with solid fill">
            <a:hlinkClick r:id="rId3" tooltip="Rockbuster Files"/>
            <a:extLst>
              <a:ext uri="{FF2B5EF4-FFF2-40B4-BE49-F238E27FC236}">
                <a16:creationId xmlns:a16="http://schemas.microsoft.com/office/drawing/2014/main" id="{8F0DC777-7DF9-5CAD-FC3F-AE97ECD737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98800" y="5471024"/>
            <a:ext cx="939800" cy="939800"/>
          </a:xfrm>
          <a:prstGeom prst="rect">
            <a:avLst/>
          </a:prstGeom>
        </p:spPr>
      </p:pic>
      <p:sp>
        <p:nvSpPr>
          <p:cNvPr id="7" name="TextBox 6">
            <a:extLst>
              <a:ext uri="{FF2B5EF4-FFF2-40B4-BE49-F238E27FC236}">
                <a16:creationId xmlns:a16="http://schemas.microsoft.com/office/drawing/2014/main" id="{39799949-6911-210F-EBA6-E2F606B11C87}"/>
              </a:ext>
            </a:extLst>
          </p:cNvPr>
          <p:cNvSpPr txBox="1"/>
          <p:nvPr/>
        </p:nvSpPr>
        <p:spPr>
          <a:xfrm>
            <a:off x="3190875" y="5832757"/>
            <a:ext cx="78105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Goudy Old Style" panose="02020502050305020303" pitchFamily="18" charset="77"/>
                <a:ea typeface="+mn-ea"/>
                <a:cs typeface="+mn-cs"/>
                <a:hlinkClick r:id="rId3" tooltip="Rockbuster Files">
                  <a:extLst>
                    <a:ext uri="{A12FA001-AC4F-418D-AE19-62706E023703}">
                      <ahyp:hlinkClr xmlns:ahyp="http://schemas.microsoft.com/office/drawing/2018/hyperlinkcolor" val="tx"/>
                    </a:ext>
                  </a:extLst>
                </a:hlinkClick>
              </a:rPr>
              <a:t>Files link</a:t>
            </a:r>
            <a:endParaRPr kumimoji="0" lang="en-US" sz="1200" b="0" i="0" u="none" strike="noStrike" kern="1200" cap="none" spc="0" normalizeH="0" baseline="0" noProof="0" dirty="0">
              <a:ln>
                <a:noFill/>
              </a:ln>
              <a:solidFill>
                <a:prstClr val="white"/>
              </a:solidFill>
              <a:effectLst/>
              <a:uLnTx/>
              <a:uFillTx/>
              <a:latin typeface="Goudy Old Style" panose="02020502050305020303" pitchFamily="18" charset="77"/>
              <a:ea typeface="+mn-ea"/>
              <a:cs typeface="+mn-cs"/>
            </a:endParaRPr>
          </a:p>
        </p:txBody>
      </p:sp>
      <p:sp>
        <p:nvSpPr>
          <p:cNvPr id="3" name="Footer Placeholder 7">
            <a:extLst>
              <a:ext uri="{FF2B5EF4-FFF2-40B4-BE49-F238E27FC236}">
                <a16:creationId xmlns:a16="http://schemas.microsoft.com/office/drawing/2014/main" id="{2388E3EE-41B7-012D-8C0E-B3010D6DF70C}"/>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HanziPen SC" panose="03000300000000000000" pitchFamily="66" charset="-122"/>
                <a:cs typeface="+mn-cs"/>
              </a:rPr>
              <a:t>ROCKBUSTER</a:t>
            </a: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 STEALTH PROJECT</a:t>
            </a:r>
          </a:p>
        </p:txBody>
      </p:sp>
      <p:sp>
        <p:nvSpPr>
          <p:cNvPr id="4" name="TextBox 3">
            <a:extLst>
              <a:ext uri="{FF2B5EF4-FFF2-40B4-BE49-F238E27FC236}">
                <a16:creationId xmlns:a16="http://schemas.microsoft.com/office/drawing/2014/main" id="{C318A050-F0DF-6371-7D10-696670A4AAF1}"/>
              </a:ext>
            </a:extLst>
          </p:cNvPr>
          <p:cNvSpPr txBox="1"/>
          <p:nvPr/>
        </p:nvSpPr>
        <p:spPr>
          <a:xfrm>
            <a:off x="4714819" y="1730525"/>
            <a:ext cx="3378200" cy="12618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Segoe UI" panose="020B0502040204020203" pitchFamily="34" charset="0"/>
              </a:rPr>
              <a:t>Rockbuster Stealth LLC movie rental </a:t>
            </a:r>
            <a:r>
              <a:rPr kumimoji="0" lang="en-US" sz="1600" b="0" i="0" u="none" strike="noStrike" kern="1200" cap="none" spc="0" normalizeH="0" baseline="0" noProof="0" dirty="0">
                <a:ln>
                  <a:noFill/>
                </a:ln>
                <a:solidFill>
                  <a:srgbClr val="4472C4"/>
                </a:solidFill>
                <a:effectLst/>
                <a:uLnTx/>
                <a:uFillTx/>
                <a:latin typeface="Goudy Old Style" panose="02020502050305020303" pitchFamily="18" charset="77"/>
                <a:ea typeface="Times New Roman" panose="02020603050405020304" pitchFamily="18" charset="0"/>
                <a:cs typeface="Segoe UI" panose="020B0502040204020203" pitchFamily="34" charset="0"/>
                <a:hlinkClick r:id="rId6" tooltip="Rockbuster Data">
                  <a:extLst>
                    <a:ext uri="{A12FA001-AC4F-418D-AE19-62706E023703}">
                      <ahyp:hlinkClr xmlns:ahyp="http://schemas.microsoft.com/office/drawing/2018/hyperlinkcolor" val="tx"/>
                    </a:ext>
                  </a:extLst>
                </a:hlinkClick>
              </a:rPr>
              <a:t>data</a:t>
            </a:r>
            <a:r>
              <a:rPr kumimoji="0" lang="en-US" sz="1600" b="0" i="0" u="none" strike="noStrike" kern="1200" cap="none" spc="0" normalizeH="0" baseline="0" noProof="0" dirty="0">
                <a:ln>
                  <a:noFill/>
                </a:ln>
                <a:solidFill>
                  <a:srgbClr val="1F2328"/>
                </a:solidFill>
                <a:effectLst/>
                <a:uLnTx/>
                <a:uFillTx/>
                <a:latin typeface="Goudy Old Style" panose="02020502050305020303" pitchFamily="18" charset="77"/>
                <a:ea typeface="Times New Roman" panose="02020603050405020304" pitchFamily="18" charset="0"/>
                <a:cs typeface="Segoe UI" panose="020B0502040204020203" pitchFamily="34" charset="0"/>
              </a:rPr>
              <a:t> </a:t>
            </a: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Segoe UI" panose="020B0502040204020203" pitchFamily="34" charset="0"/>
              </a:rPr>
              <a:t>managed by PostgreSQL</a:t>
            </a:r>
            <a:r>
              <a:rPr kumimoji="0" lang="en-US" sz="1600" b="0" i="0" u="none" strike="noStrike" kern="1200" cap="none" spc="0" normalizeH="0" baseline="0" noProof="0" dirty="0">
                <a:ln>
                  <a:noFill/>
                </a:ln>
                <a:solidFill>
                  <a:srgbClr val="1F2328"/>
                </a:solidFill>
                <a:effectLst/>
                <a:uLnTx/>
                <a:uFillTx/>
                <a:latin typeface="Goudy Old Style" panose="02020502050305020303" pitchFamily="18" charset="77"/>
                <a:ea typeface="Times New Roman" panose="02020603050405020304" pitchFamily="18" charset="0"/>
                <a:cs typeface="Segoe UI" panose="020B0502040204020203" pitchFamily="34" charset="0"/>
              </a:rPr>
              <a:t>.</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Segoe UI" panose="020B0502040204020203" pitchFamily="34" charset="0"/>
              </a:rPr>
              <a:t>Visualization data can be viewed with </a:t>
            </a:r>
            <a:r>
              <a:rPr kumimoji="0" lang="en-US" sz="1800" b="0" i="0" u="sng" strike="noStrike" kern="1200" cap="none" spc="0" normalizeH="0" baseline="0" noProof="0" dirty="0">
                <a:ln>
                  <a:noFill/>
                </a:ln>
                <a:solidFill>
                  <a:srgbClr val="4472C4"/>
                </a:solidFill>
                <a:effectLst/>
                <a:uLnTx/>
                <a:uFillTx/>
                <a:latin typeface="Goudy Old Style" panose="02020502050305020303" pitchFamily="18" charset="77"/>
                <a:ea typeface="Calibri" panose="020F0502020204030204" pitchFamily="34" charset="0"/>
                <a:cs typeface="Segoe UI" panose="020B0502040204020203" pitchFamily="34" charset="0"/>
                <a:hlinkClick r:id="rId7" tooltip="Rockbuster Tableau Dashboard">
                  <a:extLst>
                    <a:ext uri="{A12FA001-AC4F-418D-AE19-62706E023703}">
                      <ahyp:hlinkClr xmlns:ahyp="http://schemas.microsoft.com/office/drawing/2018/hyperlinkcolor" val="tx"/>
                    </a:ext>
                  </a:extLst>
                </a:hlinkClick>
              </a:rPr>
              <a:t>Tableau</a:t>
            </a:r>
            <a:r>
              <a:rPr kumimoji="0" lang="en-US" sz="1600" b="0" i="0" u="none" strike="noStrike" kern="1200" cap="none" spc="0" normalizeH="0" baseline="0" noProof="0" dirty="0">
                <a:ln>
                  <a:noFill/>
                </a:ln>
                <a:solidFill>
                  <a:srgbClr val="4472C4"/>
                </a:solidFill>
                <a:effectLst/>
                <a:uLnTx/>
                <a:uFillTx/>
                <a:latin typeface="Goudy Old Style" panose="02020502050305020303" pitchFamily="18" charset="77"/>
                <a:ea typeface="Times New Roman" panose="02020603050405020304" pitchFamily="18" charset="0"/>
                <a:cs typeface="Segoe UI" panose="020B0502040204020203" pitchFamily="34" charset="0"/>
              </a:rPr>
              <a:t>.</a:t>
            </a:r>
            <a:endParaRPr kumimoji="0" lang="en-US" sz="1600" b="0" i="0" u="none" strike="noStrike" kern="1200" cap="none" spc="0" normalizeH="0" baseline="0" noProof="0" dirty="0">
              <a:ln>
                <a:noFill/>
              </a:ln>
              <a:solidFill>
                <a:srgbClr val="4472C4"/>
              </a:solidFill>
              <a:effectLst/>
              <a:uLnTx/>
              <a:uFillTx/>
              <a:latin typeface="Times New Roman" panose="02020603050405020304" pitchFamily="18" charset="0"/>
              <a:ea typeface="Times New Roman" panose="02020603050405020304" pitchFamily="18" charset="0"/>
              <a:cs typeface="+mn-cs"/>
            </a:endParaRPr>
          </a:p>
        </p:txBody>
      </p:sp>
      <p:sp>
        <p:nvSpPr>
          <p:cNvPr id="9" name="TextBox 8">
            <a:extLst>
              <a:ext uri="{FF2B5EF4-FFF2-40B4-BE49-F238E27FC236}">
                <a16:creationId xmlns:a16="http://schemas.microsoft.com/office/drawing/2014/main" id="{31FE2729-C031-ACB0-71FF-EAFCB83F6972}"/>
              </a:ext>
            </a:extLst>
          </p:cNvPr>
          <p:cNvSpPr txBox="1"/>
          <p:nvPr/>
        </p:nvSpPr>
        <p:spPr>
          <a:xfrm>
            <a:off x="4709726" y="3131922"/>
            <a:ext cx="3327400" cy="233910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Calibri" panose="020F0502020204030204" pitchFamily="34" charset="0"/>
              </a:rPr>
              <a:t>Constraints:</a:t>
            </a:r>
            <a:endPar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Calibri" panose="020F0502020204030204" pitchFamily="34" charset="0"/>
              </a:rPr>
              <a:t>Historical records are of games which sold greater than 100,000 units, to the end of 2016.</a:t>
            </a:r>
            <a:endPar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endParaRPr>
          </a:p>
          <a:p>
            <a:pPr marL="0" marR="0" lvl="0" indent="-9144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Calibri" panose="020F0502020204030204" pitchFamily="34" charset="0"/>
              </a:rPr>
              <a:t>Figures are in total number of units sold (in millions), not financial figures.</a:t>
            </a:r>
            <a:endPar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endParaRPr>
          </a:p>
          <a:p>
            <a:pPr marL="0" marR="0" lvl="0" indent="-91440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Calibri" panose="020F0502020204030204" pitchFamily="34" charset="0"/>
              </a:rPr>
              <a:t>Competitor data was not available for analysis to establish companies standing in the market</a:t>
            </a:r>
            <a:r>
              <a:rPr kumimoji="0" lang="en-US" sz="18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Times New Roman" panose="02020603050405020304" pitchFamily="18" charset="0"/>
                <a:cs typeface="Calibri" panose="020F0502020204030204" pitchFamily="34" charset="0"/>
              </a:rPr>
              <a:t>. </a:t>
            </a:r>
            <a:endParaRPr kumimoji="0" lang="en-US" sz="1800" b="0" i="0" u="none" strike="noStrike" kern="100" cap="none" spc="0" normalizeH="0" baseline="0" noProof="0" dirty="0">
              <a:ln>
                <a:noFill/>
              </a:ln>
              <a:solidFill>
                <a:srgbClr val="4472C4">
                  <a:lumMod val="50000"/>
                </a:srgbClr>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E824E26-8665-3F36-4D97-DA951FF54BEB}"/>
              </a:ext>
            </a:extLst>
          </p:cNvPr>
          <p:cNvSpPr txBox="1"/>
          <p:nvPr/>
        </p:nvSpPr>
        <p:spPr>
          <a:xfrm>
            <a:off x="8363211" y="1626433"/>
            <a:ext cx="3098800" cy="263694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t>Relational databases SQL</a:t>
            </a:r>
            <a:b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b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t>Database querying Filtering </a:t>
            </a:r>
            <a:endParaRPr kumimoji="0" lang="en-US" sz="1600" b="0" i="0" u="none" strike="noStrike" kern="1200" cap="none" spc="0" normalizeH="0" baseline="0" noProof="0" dirty="0">
              <a:ln>
                <a:noFill/>
              </a:ln>
              <a:solidFill>
                <a:srgbClr val="4472C4">
                  <a:lumMod val="50000"/>
                </a:srgbClr>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t>Cleaning and summarizing Joining tables</a:t>
            </a:r>
            <a:b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b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t>Subqueries</a:t>
            </a:r>
            <a:b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b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Times New Roman" panose="02020603050405020304" pitchFamily="18" charset="0"/>
                <a:cs typeface="+mn-cs"/>
              </a:rPr>
              <a:t>Common table expressions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solidFill>
                <a:effectLst/>
                <a:uLnTx/>
                <a:uFillTx/>
                <a:latin typeface="Goudy Old Style" panose="02020502050305020303" pitchFamily="18" charset="77"/>
                <a:ea typeface="Times New Roman" panose="02020603050405020304" pitchFamily="18" charset="0"/>
                <a:cs typeface="+mn-cs"/>
                <a:hlinkClick r:id="rId8" tooltip="Rockbuster SQL Analysis">
                  <a:extLst>
                    <a:ext uri="{A12FA001-AC4F-418D-AE19-62706E023703}">
                      <ahyp:hlinkClr xmlns:ahyp="http://schemas.microsoft.com/office/drawing/2018/hyperlinkcolor" val="tx"/>
                    </a:ext>
                  </a:extLst>
                </a:hlinkClick>
              </a:rPr>
              <a:t>GitHub - SQL </a:t>
            </a:r>
            <a:r>
              <a:rPr kumimoji="0" lang="en-US" sz="1600" b="0" i="0" u="none" strike="noStrike" kern="1200" cap="none" spc="0" normalizeH="0" baseline="0" noProof="0" dirty="0" err="1">
                <a:ln>
                  <a:noFill/>
                </a:ln>
                <a:solidFill>
                  <a:srgbClr val="4472C4"/>
                </a:solidFill>
                <a:effectLst/>
                <a:uLnTx/>
                <a:uFillTx/>
                <a:latin typeface="Goudy Old Style" panose="02020502050305020303" pitchFamily="18" charset="77"/>
                <a:ea typeface="Times New Roman" panose="02020603050405020304" pitchFamily="18" charset="0"/>
                <a:cs typeface="+mn-cs"/>
                <a:hlinkClick r:id="rId8" tooltip="Rockbuster SQL Analysis">
                  <a:extLst>
                    <a:ext uri="{A12FA001-AC4F-418D-AE19-62706E023703}">
                      <ahyp:hlinkClr xmlns:ahyp="http://schemas.microsoft.com/office/drawing/2018/hyperlinkcolor" val="tx"/>
                    </a:ext>
                  </a:extLst>
                </a:hlinkClick>
              </a:rPr>
              <a:t>Analysis</a:t>
            </a:r>
            <a:r>
              <a:rPr kumimoji="0" lang="en-US" sz="1600" b="0" i="0" u="none" strike="noStrike" kern="1200" cap="none" spc="0" normalizeH="0" baseline="0" noProof="0" dirty="0" err="1">
                <a:ln>
                  <a:noFill/>
                </a:ln>
                <a:solidFill>
                  <a:srgbClr val="4472C4"/>
                </a:solidFill>
                <a:effectLst/>
                <a:uLnTx/>
                <a:uFillTx/>
                <a:latin typeface="Goudy Old Style" panose="02020502050305020303" pitchFamily="18" charset="77"/>
                <a:ea typeface="Times New Roman" panose="02020603050405020304" pitchFamily="18" charset="0"/>
                <a:cs typeface="+mn-cs"/>
              </a:rPr>
              <a:t>v</a:t>
            </a:r>
            <a:endParaRPr kumimoji="0" lang="en-US" sz="1600" b="0" i="0" u="none" strike="noStrike" kern="1200" cap="none" spc="0" normalizeH="0" baseline="0" noProof="0" dirty="0">
              <a:ln>
                <a:noFill/>
              </a:ln>
              <a:solidFill>
                <a:srgbClr val="4472C4"/>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6313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446533" y="859180"/>
            <a:ext cx="11257846" cy="1577193"/>
          </a:xfrm>
        </p:spPr>
        <p:txBody>
          <a:bodyPr vert="horz" lIns="91440" tIns="45720" rIns="91440" bIns="45720" rtlCol="0" anchor="ctr">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Rockbuster’s Video Rental Market: </a:t>
            </a:r>
            <a:br>
              <a:rPr kumimoji="0" lang="en-US" sz="2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Countries Distribution: 109</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Titles: 1000</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Customers: 599</a:t>
            </a:r>
            <a:b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br>
            <a:r>
              <a:rPr kumimoji="0" lang="en-US" sz="18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Total Revenue: $61312.04</a:t>
            </a:r>
          </a:p>
        </p:txBody>
      </p:sp>
      <p:sp>
        <p:nvSpPr>
          <p:cNvPr id="14" name="TextBox 13">
            <a:extLst>
              <a:ext uri="{FF2B5EF4-FFF2-40B4-BE49-F238E27FC236}">
                <a16:creationId xmlns:a16="http://schemas.microsoft.com/office/drawing/2014/main" id="{245A37CA-D60A-400E-65F4-BAD6A701314C}"/>
              </a:ext>
            </a:extLst>
          </p:cNvPr>
          <p:cNvSpPr txBox="1"/>
          <p:nvPr/>
        </p:nvSpPr>
        <p:spPr>
          <a:xfrm>
            <a:off x="6824500" y="4939197"/>
            <a:ext cx="4114800" cy="126188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Uppermost Genre in Revenue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a:p>
            <a:pPr marL="0" marR="0" lvl="0" indent="0" algn="ctr" defTabSz="914400" rtl="0" eaLnBrk="1" fontAlgn="auto" latinLnBrk="0" hangingPunct="1">
              <a:lnSpc>
                <a:spcPts val="202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Sports</a:t>
            </a:r>
          </a:p>
          <a:p>
            <a:pPr marL="0" marR="0" lvl="0" indent="0" algn="ctr" defTabSz="914400" rtl="0" eaLnBrk="1" fontAlgn="auto" latinLnBrk="0" hangingPunct="1">
              <a:lnSpc>
                <a:spcPts val="202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Sci-Fi</a:t>
            </a:r>
          </a:p>
          <a:p>
            <a:pPr marL="0" marR="0" lvl="0" indent="0" algn="ctr" defTabSz="914400" rtl="0" eaLnBrk="1" fontAlgn="auto" latinLnBrk="0" hangingPunct="1">
              <a:lnSpc>
                <a:spcPts val="202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   Animation</a:t>
            </a: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948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000000">
                    <a:lumMod val="75000"/>
                    <a:lumOff val="25000"/>
                  </a:srgbClr>
                </a:solidFill>
                <a:latin typeface="Univers" panose="020B0502020104020203"/>
              </a:rPr>
              <a:t>3</a:t>
            </a:r>
            <a:endPar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endParaRPr>
          </a:p>
        </p:txBody>
      </p:sp>
      <p:sp>
        <p:nvSpPr>
          <p:cNvPr id="5" name="Footer Placeholder 7">
            <a:extLst>
              <a:ext uri="{FF2B5EF4-FFF2-40B4-BE49-F238E27FC236}">
                <a16:creationId xmlns:a16="http://schemas.microsoft.com/office/drawing/2014/main" id="{E81E0E1A-0724-BE3A-938E-3EBD58196A2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HanziPen SC" panose="03000300000000000000" pitchFamily="66" charset="-122"/>
                <a:cs typeface="+mn-cs"/>
              </a:rPr>
              <a:t>ROCKBUSTER</a:t>
            </a: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 STEALTH PROJECT</a:t>
            </a:r>
          </a:p>
        </p:txBody>
      </p:sp>
      <p:pic>
        <p:nvPicPr>
          <p:cNvPr id="7" name="Content Placeholder 7">
            <a:extLst>
              <a:ext uri="{FF2B5EF4-FFF2-40B4-BE49-F238E27FC236}">
                <a16:creationId xmlns:a16="http://schemas.microsoft.com/office/drawing/2014/main" id="{8606A744-5040-80C6-AC1F-26D56622D6CD}"/>
              </a:ext>
            </a:extLst>
          </p:cNvPr>
          <p:cNvPicPr>
            <a:picLocks noGrp="1" noChangeAspect="1"/>
          </p:cNvPicPr>
          <p:nvPr>
            <p:ph idx="1"/>
          </p:nvPr>
        </p:nvPicPr>
        <p:blipFill>
          <a:blip r:embed="rId2"/>
          <a:stretch>
            <a:fillRect/>
          </a:stretch>
        </p:blipFill>
        <p:spPr>
          <a:xfrm>
            <a:off x="5544821" y="760751"/>
            <a:ext cx="6122784" cy="4141540"/>
          </a:xfrm>
          <a:prstGeom prst="rect">
            <a:avLst/>
          </a:prstGeom>
          <a:effectLst>
            <a:outerShdw blurRad="50800" dist="38100" dir="18900000" algn="bl" rotWithShape="0">
              <a:schemeClr val="accent1">
                <a:lumMod val="50000"/>
                <a:alpha val="40000"/>
              </a:schemeClr>
            </a:outerShdw>
          </a:effectLst>
        </p:spPr>
      </p:pic>
      <p:pic>
        <p:nvPicPr>
          <p:cNvPr id="9" name="Picture 8">
            <a:extLst>
              <a:ext uri="{FF2B5EF4-FFF2-40B4-BE49-F238E27FC236}">
                <a16:creationId xmlns:a16="http://schemas.microsoft.com/office/drawing/2014/main" id="{C8E472F1-949E-3020-1A2C-A90C744F6001}"/>
              </a:ext>
            </a:extLst>
          </p:cNvPr>
          <p:cNvPicPr>
            <a:picLocks noChangeAspect="1"/>
          </p:cNvPicPr>
          <p:nvPr/>
        </p:nvPicPr>
        <p:blipFill>
          <a:blip r:embed="rId3"/>
          <a:stretch>
            <a:fillRect/>
          </a:stretch>
        </p:blipFill>
        <p:spPr>
          <a:xfrm>
            <a:off x="531011" y="2763918"/>
            <a:ext cx="4114800" cy="3459862"/>
          </a:xfrm>
          <a:prstGeom prst="rect">
            <a:avLst/>
          </a:prstGeom>
          <a:effectLst>
            <a:outerShdw blurRad="50800" dist="38100" dir="8100000" algn="tr" rotWithShape="0">
              <a:schemeClr val="accent1">
                <a:lumMod val="50000"/>
                <a:alpha val="40000"/>
              </a:schemeClr>
            </a:outerShdw>
          </a:effectLst>
        </p:spPr>
      </p:pic>
    </p:spTree>
    <p:extLst>
      <p:ext uri="{BB962C8B-B14F-4D97-AF65-F5344CB8AC3E}">
        <p14:creationId xmlns:p14="http://schemas.microsoft.com/office/powerpoint/2010/main" val="198435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446533" y="960780"/>
            <a:ext cx="11257846" cy="1577193"/>
          </a:xfrm>
        </p:spPr>
        <p:txBody>
          <a:bodyPr vert="horz" lIns="91440" tIns="45720" rIns="91440" bIns="45720" rtlCol="0" anchor="ctr">
            <a:no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85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Number of Rentals by Genre</a:t>
            </a:r>
            <a:br>
              <a:rPr kumimoji="0" lang="en-US" sz="18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G  - 2,508, profiting $10,512</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NC - 3,008, profiting $12,635</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PG - 2,938, profiting $12,237</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PG-13 - 3,245, profiting $13,856</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R - 2,987, profiting $12,073</a:t>
            </a:r>
          </a:p>
        </p:txBody>
      </p:sp>
      <p:sp>
        <p:nvSpPr>
          <p:cNvPr id="14" name="TextBox 13">
            <a:extLst>
              <a:ext uri="{FF2B5EF4-FFF2-40B4-BE49-F238E27FC236}">
                <a16:creationId xmlns:a16="http://schemas.microsoft.com/office/drawing/2014/main" id="{245A37CA-D60A-400E-65F4-BAD6A701314C}"/>
              </a:ext>
            </a:extLst>
          </p:cNvPr>
          <p:cNvSpPr txBox="1"/>
          <p:nvPr/>
        </p:nvSpPr>
        <p:spPr>
          <a:xfrm>
            <a:off x="5017326" y="4509934"/>
            <a:ext cx="4114800" cy="1693092"/>
          </a:xfrm>
          <a:prstGeom prst="rect">
            <a:avLst/>
          </a:prstGeom>
          <a:noFill/>
        </p:spPr>
        <p:txBody>
          <a:bodyPr wrap="square" rtlCol="0">
            <a:spAutoFit/>
          </a:bodyPr>
          <a:lstStyle/>
          <a:p>
            <a:pPr marL="0" marR="0" lvl="0" indent="0" algn="l" defTabSz="914400" rtl="0" eaLnBrk="1" fontAlgn="auto" latinLnBrk="0" hangingPunct="1">
              <a:lnSpc>
                <a:spcPts val="206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Average Rental Duration: 5 Days</a:t>
            </a:r>
          </a:p>
          <a:p>
            <a:pPr marL="0" marR="0" lvl="0" indent="0" algn="l" defTabSz="914400" rtl="0" eaLnBrk="1" fontAlgn="auto" latinLnBrk="0" hangingPunct="1">
              <a:lnSpc>
                <a:spcPts val="206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Minimum/Maximum Rental Rate: $0.99/$4.99</a:t>
            </a:r>
          </a:p>
          <a:p>
            <a:pPr marL="0" marR="0" lvl="0" indent="0" algn="l" defTabSz="914400" rtl="0" eaLnBrk="1" fontAlgn="auto" latinLnBrk="0" hangingPunct="1">
              <a:lnSpc>
                <a:spcPts val="206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Average Rental Rate: $2.998</a:t>
            </a:r>
          </a:p>
          <a:p>
            <a:pPr marL="0" marR="0" lvl="0" indent="0" algn="l" defTabSz="914400" rtl="0" eaLnBrk="1" fontAlgn="auto" latinLnBrk="0" hangingPunct="1">
              <a:lnSpc>
                <a:spcPts val="206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Minimum/Maximum Replacement Cost: $9.99/$29.99</a:t>
            </a:r>
          </a:p>
          <a:p>
            <a:pPr marL="0" marR="0" lvl="0" indent="0" algn="l" defTabSz="914400" rtl="0" eaLnBrk="1" fontAlgn="auto" latinLnBrk="0" hangingPunct="1">
              <a:lnSpc>
                <a:spcPts val="206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Average Replacement Cost: $19.98</a:t>
            </a:r>
            <a:endParaRPr kumimoji="0" lang="en-US" sz="1600" b="0" i="0" u="none" strike="noStrike" kern="1200" cap="none" spc="0" normalizeH="0" baseline="0" noProof="0" dirty="0">
              <a:ln>
                <a:noFill/>
              </a:ln>
              <a:solidFill>
                <a:srgbClr val="4472C4">
                  <a:lumMod val="50000"/>
                </a:srgbClr>
              </a:solidFill>
              <a:effectLst/>
              <a:uLnTx/>
              <a:uFillTx/>
              <a:latin typeface="Roboto" panose="02000000000000000000" pitchFamily="2" charset="0"/>
              <a:ea typeface="+mn-ea"/>
              <a:cs typeface="+mn-cs"/>
            </a:endParaRP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948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000000">
                    <a:lumMod val="75000"/>
                    <a:lumOff val="25000"/>
                  </a:srgbClr>
                </a:solidFill>
                <a:latin typeface="Univers" panose="020B0502020104020203"/>
              </a:rPr>
              <a:t>4</a:t>
            </a:r>
            <a:endPar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endParaRPr>
          </a:p>
        </p:txBody>
      </p:sp>
      <p:sp>
        <p:nvSpPr>
          <p:cNvPr id="5" name="Footer Placeholder 7">
            <a:extLst>
              <a:ext uri="{FF2B5EF4-FFF2-40B4-BE49-F238E27FC236}">
                <a16:creationId xmlns:a16="http://schemas.microsoft.com/office/drawing/2014/main" id="{E81E0E1A-0724-BE3A-938E-3EBD58196A2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HanziPen SC" panose="03000300000000000000" pitchFamily="66" charset="-122"/>
                <a:cs typeface="+mn-cs"/>
              </a:rPr>
              <a:t>ROCKBUSTER</a:t>
            </a: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 STEALTH PROJECT</a:t>
            </a:r>
          </a:p>
        </p:txBody>
      </p:sp>
      <p:graphicFrame>
        <p:nvGraphicFramePr>
          <p:cNvPr id="4" name="Content Placeholder 12">
            <a:extLst>
              <a:ext uri="{FF2B5EF4-FFF2-40B4-BE49-F238E27FC236}">
                <a16:creationId xmlns:a16="http://schemas.microsoft.com/office/drawing/2014/main" id="{D43F2FE1-AEDD-464A-BE54-2D3E3AA961A7}"/>
              </a:ext>
            </a:extLst>
          </p:cNvPr>
          <p:cNvGraphicFramePr>
            <a:graphicFrameLocks/>
          </p:cNvGraphicFramePr>
          <p:nvPr/>
        </p:nvGraphicFramePr>
        <p:xfrm>
          <a:off x="446533" y="2960233"/>
          <a:ext cx="3670299" cy="3157889"/>
        </p:xfrm>
        <a:graphic>
          <a:graphicData uri="http://schemas.openxmlformats.org/drawingml/2006/table">
            <a:tbl>
              <a:tblPr>
                <a:effectLst>
                  <a:outerShdw blurRad="50800" dist="38100" dir="8100000" algn="tr" rotWithShape="0">
                    <a:schemeClr val="accent1">
                      <a:lumMod val="50000"/>
                      <a:alpha val="40000"/>
                    </a:schemeClr>
                  </a:outerShdw>
                </a:effectLst>
              </a:tblPr>
              <a:tblGrid>
                <a:gridCol w="843747">
                  <a:extLst>
                    <a:ext uri="{9D8B030D-6E8A-4147-A177-3AD203B41FA5}">
                      <a16:colId xmlns:a16="http://schemas.microsoft.com/office/drawing/2014/main" val="3102724426"/>
                    </a:ext>
                  </a:extLst>
                </a:gridCol>
                <a:gridCol w="1139058">
                  <a:extLst>
                    <a:ext uri="{9D8B030D-6E8A-4147-A177-3AD203B41FA5}">
                      <a16:colId xmlns:a16="http://schemas.microsoft.com/office/drawing/2014/main" val="2382544237"/>
                    </a:ext>
                  </a:extLst>
                </a:gridCol>
                <a:gridCol w="843747">
                  <a:extLst>
                    <a:ext uri="{9D8B030D-6E8A-4147-A177-3AD203B41FA5}">
                      <a16:colId xmlns:a16="http://schemas.microsoft.com/office/drawing/2014/main" val="507987374"/>
                    </a:ext>
                  </a:extLst>
                </a:gridCol>
                <a:gridCol w="843747">
                  <a:extLst>
                    <a:ext uri="{9D8B030D-6E8A-4147-A177-3AD203B41FA5}">
                      <a16:colId xmlns:a16="http://schemas.microsoft.com/office/drawing/2014/main" val="1048098055"/>
                    </a:ext>
                  </a:extLst>
                </a:gridCol>
              </a:tblGrid>
              <a:tr h="553768">
                <a:tc gridSpan="4">
                  <a:txBody>
                    <a:bodyPr/>
                    <a:lstStyle/>
                    <a:p>
                      <a:pPr algn="ctr" fontAlgn="b"/>
                      <a:r>
                        <a:rPr lang="en-US" sz="1400" b="0" i="0" u="none" strike="noStrike" dirty="0">
                          <a:solidFill>
                            <a:srgbClr val="000000"/>
                          </a:solidFill>
                          <a:effectLst/>
                          <a:latin typeface="ArialMT"/>
                        </a:rPr>
                        <a:t>Duration of Rental (Days) - Rating</a:t>
                      </a:r>
                    </a:p>
                    <a:p>
                      <a:pPr algn="ctr" fontAlgn="b"/>
                      <a:endParaRPr lang="en-US" sz="1400" b="1" i="0" u="none" strike="noStrike" dirty="0">
                        <a:solidFill>
                          <a:srgbClr val="000000"/>
                        </a:solidFill>
                        <a:effectLst/>
                        <a:latin typeface="ArialMT"/>
                      </a:endParaRPr>
                    </a:p>
                  </a:txBody>
                  <a:tcPr marL="0" marR="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85472722"/>
                  </a:ext>
                </a:extLst>
              </a:tr>
              <a:tr h="826418">
                <a:tc>
                  <a:txBody>
                    <a:bodyPr/>
                    <a:lstStyle/>
                    <a:p>
                      <a:pPr algn="l" fontAlgn="t"/>
                      <a:endParaRPr lang="en-US" sz="1200" b="1" i="0" u="none" strike="noStrike" dirty="0">
                        <a:solidFill>
                          <a:srgbClr val="000000"/>
                        </a:solidFill>
                        <a:effectLst/>
                        <a:latin typeface="ArialMT"/>
                      </a:endParaRPr>
                    </a:p>
                    <a:p>
                      <a:pPr algn="l" fontAlgn="t"/>
                      <a:endParaRPr lang="en-US" sz="1200" b="1" i="0" u="none" strike="noStrike" dirty="0">
                        <a:solidFill>
                          <a:srgbClr val="000000"/>
                        </a:solidFill>
                        <a:effectLst/>
                        <a:latin typeface="ArialMT"/>
                      </a:endParaRPr>
                    </a:p>
                    <a:p>
                      <a:pPr algn="l" fontAlgn="t"/>
                      <a:endParaRPr lang="en-US" sz="1200" b="1" i="0" u="none" strike="noStrike" dirty="0">
                        <a:solidFill>
                          <a:srgbClr val="000000"/>
                        </a:solidFill>
                        <a:effectLst/>
                        <a:latin typeface="ArialMT"/>
                      </a:endParaRPr>
                    </a:p>
                    <a:p>
                      <a:pPr algn="l" fontAlgn="t"/>
                      <a:endParaRPr lang="en-US" sz="1200" b="1" i="0" u="none" strike="noStrike" dirty="0">
                        <a:solidFill>
                          <a:srgbClr val="000000"/>
                        </a:solidFill>
                        <a:effectLst/>
                        <a:latin typeface="ArialMT"/>
                      </a:endParaRPr>
                    </a:p>
                    <a:p>
                      <a:pPr algn="l" fontAlgn="t"/>
                      <a:r>
                        <a:rPr lang="en-US" sz="1200" b="1" i="0" u="none" strike="noStrike" dirty="0">
                          <a:solidFill>
                            <a:srgbClr val="000000"/>
                          </a:solidFill>
                          <a:effectLst/>
                          <a:latin typeface="ArialMT"/>
                        </a:rPr>
                        <a:t>Rating</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0" u="none" strike="noStrike" dirty="0">
                          <a:solidFill>
                            <a:srgbClr val="000000"/>
                          </a:solidFill>
                          <a:effectLst/>
                          <a:latin typeface="ArialMT"/>
                        </a:rPr>
                        <a:t>Avg. Rental Length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0" u="none" strike="noStrike" dirty="0">
                          <a:solidFill>
                            <a:srgbClr val="000000"/>
                          </a:solidFill>
                          <a:effectLst/>
                          <a:latin typeface="ArialMT"/>
                        </a:rPr>
                        <a:t>Minimum Rental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b"/>
                      <a:r>
                        <a:rPr lang="en-US" sz="1200" b="1" i="0" u="none" strike="noStrike" dirty="0">
                          <a:solidFill>
                            <a:srgbClr val="000000"/>
                          </a:solidFill>
                          <a:effectLst/>
                          <a:latin typeface="ArialMT"/>
                        </a:rPr>
                        <a:t>Maximum Rental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688247588"/>
                  </a:ext>
                </a:extLst>
              </a:tr>
              <a:tr h="333772">
                <a:tc>
                  <a:txBody>
                    <a:bodyPr/>
                    <a:lstStyle/>
                    <a:p>
                      <a:pPr algn="l" fontAlgn="b"/>
                      <a:r>
                        <a:rPr lang="en-US" sz="1200" b="0" i="0" u="none" strike="noStrike" dirty="0">
                          <a:solidFill>
                            <a:srgbClr val="000000"/>
                          </a:solidFill>
                          <a:effectLst/>
                          <a:latin typeface="ArialMT"/>
                        </a:rPr>
                        <a:t>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4.84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34679855"/>
                  </a:ext>
                </a:extLst>
              </a:tr>
              <a:tr h="333772">
                <a:tc>
                  <a:txBody>
                    <a:bodyPr/>
                    <a:lstStyle/>
                    <a:p>
                      <a:pPr algn="l" fontAlgn="b"/>
                      <a:r>
                        <a:rPr lang="en-US" sz="1200" b="0" i="0" u="none" strike="noStrike" dirty="0">
                          <a:solidFill>
                            <a:srgbClr val="000000"/>
                          </a:solidFill>
                          <a:effectLst/>
                          <a:latin typeface="ArialMT"/>
                        </a:rPr>
                        <a:t>PG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5.08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8990475"/>
                  </a:ext>
                </a:extLst>
              </a:tr>
              <a:tr h="333772">
                <a:tc>
                  <a:txBody>
                    <a:bodyPr/>
                    <a:lstStyle/>
                    <a:p>
                      <a:pPr algn="l" fontAlgn="b"/>
                      <a:r>
                        <a:rPr lang="en-US" sz="1200" b="0" i="0" u="none" strike="noStrike" dirty="0">
                          <a:solidFill>
                            <a:srgbClr val="000000"/>
                          </a:solidFill>
                          <a:effectLst/>
                          <a:latin typeface="ArialMT"/>
                        </a:rPr>
                        <a:t>PG-13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5.05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01331579"/>
                  </a:ext>
                </a:extLst>
              </a:tr>
              <a:tr h="333772">
                <a:tc>
                  <a:txBody>
                    <a:bodyPr/>
                    <a:lstStyle/>
                    <a:p>
                      <a:pPr algn="l" fontAlgn="b"/>
                      <a:r>
                        <a:rPr lang="en-US" sz="1200" b="0" i="0" u="none" strike="noStrike" dirty="0">
                          <a:solidFill>
                            <a:srgbClr val="000000"/>
                          </a:solidFill>
                          <a:effectLst/>
                          <a:latin typeface="ArialMT"/>
                        </a:rPr>
                        <a:t>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4.77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ArialMT"/>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659012"/>
                  </a:ext>
                </a:extLst>
              </a:tr>
              <a:tr h="354633">
                <a:tc>
                  <a:txBody>
                    <a:bodyPr/>
                    <a:lstStyle/>
                    <a:p>
                      <a:pPr algn="l" fontAlgn="b"/>
                      <a:r>
                        <a:rPr lang="en-US" sz="1200" b="0" i="0" u="none" strike="noStrike" dirty="0">
                          <a:solidFill>
                            <a:srgbClr val="000000"/>
                          </a:solidFill>
                          <a:effectLst/>
                          <a:latin typeface="ArialMT"/>
                        </a:rPr>
                        <a:t>NC-17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5.14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200" b="0" i="0" u="none" strike="noStrike" dirty="0">
                          <a:solidFill>
                            <a:srgbClr val="000000"/>
                          </a:solidFill>
                          <a:effectLst/>
                          <a:latin typeface="ArialMT"/>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37922303"/>
                  </a:ext>
                </a:extLst>
              </a:tr>
            </a:tbl>
          </a:graphicData>
        </a:graphic>
      </p:graphicFrame>
      <p:sp>
        <p:nvSpPr>
          <p:cNvPr id="11" name="TextBox 10">
            <a:extLst>
              <a:ext uri="{FF2B5EF4-FFF2-40B4-BE49-F238E27FC236}">
                <a16:creationId xmlns:a16="http://schemas.microsoft.com/office/drawing/2014/main" id="{BDCAC687-0C6B-4FA1-FD0C-DB074DC6D26D}"/>
              </a:ext>
            </a:extLst>
          </p:cNvPr>
          <p:cNvSpPr txBox="1"/>
          <p:nvPr/>
        </p:nvSpPr>
        <p:spPr>
          <a:xfrm>
            <a:off x="6471504" y="609297"/>
            <a:ext cx="40448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oudy Old Style" panose="02020502050305020303" pitchFamily="18" charset="77"/>
                <a:ea typeface="+mn-ea"/>
                <a:cs typeface="+mn-cs"/>
              </a:rPr>
              <a:t>Average Duration of Rental (Days) - Genre</a:t>
            </a:r>
          </a:p>
        </p:txBody>
      </p:sp>
      <p:pic>
        <p:nvPicPr>
          <p:cNvPr id="13" name="Picture 12" descr="A picture containing text, screenshot, diagram, parallel&#10;&#10;Description automatically generated">
            <a:extLst>
              <a:ext uri="{FF2B5EF4-FFF2-40B4-BE49-F238E27FC236}">
                <a16:creationId xmlns:a16="http://schemas.microsoft.com/office/drawing/2014/main" id="{9210F6E8-83F8-2FD4-C8B9-28C45E33A017}"/>
              </a:ext>
            </a:extLst>
          </p:cNvPr>
          <p:cNvPicPr>
            <a:picLocks noChangeAspect="1"/>
          </p:cNvPicPr>
          <p:nvPr/>
        </p:nvPicPr>
        <p:blipFill rotWithShape="1">
          <a:blip r:embed="rId2"/>
          <a:srcRect t="11496"/>
          <a:stretch/>
        </p:blipFill>
        <p:spPr>
          <a:xfrm>
            <a:off x="4985392" y="991329"/>
            <a:ext cx="6709274" cy="3475892"/>
          </a:xfrm>
          <a:prstGeom prst="rect">
            <a:avLst/>
          </a:prstGeom>
          <a:effectLst>
            <a:outerShdw blurRad="50800" dist="38100" dir="18900000" algn="bl" rotWithShape="0">
              <a:schemeClr val="accent1">
                <a:lumMod val="50000"/>
                <a:alpha val="40000"/>
              </a:schemeClr>
            </a:outerShdw>
          </a:effectLst>
        </p:spPr>
      </p:pic>
    </p:spTree>
    <p:extLst>
      <p:ext uri="{BB962C8B-B14F-4D97-AF65-F5344CB8AC3E}">
        <p14:creationId xmlns:p14="http://schemas.microsoft.com/office/powerpoint/2010/main" val="13791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 name="TextBox 13">
            <a:extLst>
              <a:ext uri="{FF2B5EF4-FFF2-40B4-BE49-F238E27FC236}">
                <a16:creationId xmlns:a16="http://schemas.microsoft.com/office/drawing/2014/main" id="{245A37CA-D60A-400E-65F4-BAD6A701314C}"/>
              </a:ext>
            </a:extLst>
          </p:cNvPr>
          <p:cNvSpPr txBox="1"/>
          <p:nvPr/>
        </p:nvSpPr>
        <p:spPr>
          <a:xfrm>
            <a:off x="357552" y="4092410"/>
            <a:ext cx="3046048" cy="209454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Top Five Customers with Highest Purchases in Top Cities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ts val="206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Sara Perry, Mexico</a:t>
            </a:r>
          </a:p>
          <a:p>
            <a:pPr marL="0" marR="0" lvl="0" indent="0" algn="ctr" defTabSz="914400" rtl="0" eaLnBrk="1" fontAlgn="auto" latinLnBrk="0" hangingPunct="1">
              <a:lnSpc>
                <a:spcPts val="206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Gabriel Harder, Turkey</a:t>
            </a:r>
          </a:p>
          <a:p>
            <a:pPr marL="0" marR="0" lvl="0" indent="0" algn="ctr" defTabSz="914400" rtl="0" eaLnBrk="1" fontAlgn="auto" latinLnBrk="0" hangingPunct="1">
              <a:lnSpc>
                <a:spcPts val="206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Sergio Stanfield, Mexico</a:t>
            </a:r>
          </a:p>
          <a:p>
            <a:pPr marL="0" marR="0" lvl="0" indent="0" algn="ctr" defTabSz="914400" rtl="0" eaLnBrk="1" fontAlgn="auto" latinLnBrk="0" hangingPunct="1">
              <a:lnSpc>
                <a:spcPts val="206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Clinton Buford, U.S.</a:t>
            </a:r>
          </a:p>
          <a:p>
            <a:pPr marL="0" marR="0" lvl="0" indent="0" algn="ctr" defTabSz="914400" rtl="0" eaLnBrk="1" fontAlgn="auto" latinLnBrk="0" hangingPunct="1">
              <a:lnSpc>
                <a:spcPts val="2060"/>
              </a:lnSpc>
              <a:spcBef>
                <a:spcPts val="0"/>
              </a:spcBef>
              <a:spcAft>
                <a:spcPts val="0"/>
              </a:spcAft>
              <a:buClrTx/>
              <a:buSzTx/>
              <a:buFontTx/>
              <a:buNone/>
              <a:tabLst/>
              <a:defRPr/>
            </a:pPr>
            <a:r>
              <a:rPr kumimoji="0" lang="en-US" sz="1600" b="0" i="0" u="none" strike="noStrike" kern="100" cap="none" spc="0" normalizeH="0" baseline="0" noProof="0" dirty="0">
                <a:ln>
                  <a:noFill/>
                </a:ln>
                <a:solidFill>
                  <a:srgbClr val="4472C4">
                    <a:lumMod val="50000"/>
                  </a:srgbClr>
                </a:solidFill>
                <a:effectLst/>
                <a:uLnTx/>
                <a:uFillTx/>
                <a:latin typeface="Goudy Old Style" panose="02020502050305020303" pitchFamily="18" charset="77"/>
                <a:ea typeface="Calibri" panose="020F0502020204030204" pitchFamily="34" charset="0"/>
                <a:cs typeface="Times New Roman" panose="02020603050405020304" pitchFamily="18" charset="0"/>
              </a:rPr>
              <a:t>Adam Gooch, India</a:t>
            </a:r>
          </a:p>
        </p:txBody>
      </p:sp>
      <p:sp>
        <p:nvSpPr>
          <p:cNvPr id="15" name="TextBox 14">
            <a:extLst>
              <a:ext uri="{FF2B5EF4-FFF2-40B4-BE49-F238E27FC236}">
                <a16:creationId xmlns:a16="http://schemas.microsoft.com/office/drawing/2014/main" id="{D1D1A3C9-E309-8A4F-4F32-2256A72C7585}"/>
              </a:ext>
            </a:extLst>
          </p:cNvPr>
          <p:cNvSpPr txBox="1"/>
          <p:nvPr/>
        </p:nvSpPr>
        <p:spPr>
          <a:xfrm>
            <a:off x="357552" y="34051"/>
            <a:ext cx="19487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Goudy Old Style" panose="02020502050305020303" pitchFamily="18" charset="77"/>
                <a:ea typeface="+mn-ea"/>
                <a:cs typeface="+mn-cs"/>
              </a:rPr>
              <a:t>ANALYSIS</a:t>
            </a:r>
          </a:p>
        </p:txBody>
      </p:sp>
      <p:sp>
        <p:nvSpPr>
          <p:cNvPr id="17" name="Slide Number Placeholder 36">
            <a:extLst>
              <a:ext uri="{FF2B5EF4-FFF2-40B4-BE49-F238E27FC236}">
                <a16:creationId xmlns:a16="http://schemas.microsoft.com/office/drawing/2014/main" id="{DE573D2D-391F-53D2-5D49-18C8F0F8F3E8}"/>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000000">
                    <a:lumMod val="75000"/>
                    <a:lumOff val="25000"/>
                  </a:srgbClr>
                </a:solidFill>
                <a:latin typeface="Univers" panose="020B0502020104020203"/>
              </a:rPr>
              <a:t>5</a:t>
            </a:r>
            <a:endPar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endParaRPr>
          </a:p>
        </p:txBody>
      </p:sp>
      <p:sp>
        <p:nvSpPr>
          <p:cNvPr id="5" name="Footer Placeholder 7">
            <a:extLst>
              <a:ext uri="{FF2B5EF4-FFF2-40B4-BE49-F238E27FC236}">
                <a16:creationId xmlns:a16="http://schemas.microsoft.com/office/drawing/2014/main" id="{E81E0E1A-0724-BE3A-938E-3EBD58196A29}"/>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HanziPen SC" panose="03000300000000000000" pitchFamily="66" charset="-122"/>
                <a:cs typeface="+mn-cs"/>
              </a:rPr>
              <a:t>ROCKBUSTER</a:t>
            </a: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 STEALTH PROJECT</a:t>
            </a:r>
          </a:p>
        </p:txBody>
      </p:sp>
      <p:pic>
        <p:nvPicPr>
          <p:cNvPr id="13" name="Picture 12" descr="Table&#10;&#10;Description automatically generated">
            <a:extLst>
              <a:ext uri="{FF2B5EF4-FFF2-40B4-BE49-F238E27FC236}">
                <a16:creationId xmlns:a16="http://schemas.microsoft.com/office/drawing/2014/main" id="{6B7B4963-1AA3-AD39-8A6F-88694CC5A04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305" b="36437"/>
          <a:stretch/>
        </p:blipFill>
        <p:spPr>
          <a:xfrm>
            <a:off x="500323" y="763540"/>
            <a:ext cx="8697077" cy="3187109"/>
          </a:xfrm>
          <a:prstGeom prst="rect">
            <a:avLst/>
          </a:prstGeom>
          <a:effectLst>
            <a:outerShdw blurRad="50800" dist="38100" dir="13500000" algn="br" rotWithShape="0">
              <a:schemeClr val="accent1">
                <a:lumMod val="50000"/>
                <a:alpha val="40000"/>
              </a:schemeClr>
            </a:outerShdw>
          </a:effectLst>
        </p:spPr>
      </p:pic>
      <p:sp>
        <p:nvSpPr>
          <p:cNvPr id="12" name="Title 1">
            <a:extLst>
              <a:ext uri="{FF2B5EF4-FFF2-40B4-BE49-F238E27FC236}">
                <a16:creationId xmlns:a16="http://schemas.microsoft.com/office/drawing/2014/main" id="{126DEB31-8ED4-A32C-7C94-8E5ECA124FC5}"/>
              </a:ext>
            </a:extLst>
          </p:cNvPr>
          <p:cNvSpPr>
            <a:spLocks noGrp="1"/>
          </p:cNvSpPr>
          <p:nvPr>
            <p:ph type="title"/>
          </p:nvPr>
        </p:nvSpPr>
        <p:spPr>
          <a:xfrm>
            <a:off x="9299000" y="720819"/>
            <a:ext cx="2413979" cy="2007710"/>
          </a:xfrm>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Top Five Countries per Customer Sum</a:t>
            </a:r>
            <a:br>
              <a:rPr kumimoji="0" lang="en-US" sz="14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br>
              <a:rPr kumimoji="0" lang="en-US" sz="10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India</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China</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United States</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Japan</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Mexico</a:t>
            </a:r>
            <a:b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br>
            <a:r>
              <a:rPr kumimoji="0" lang="en-US" sz="1600" b="0" i="0" u="none" strike="noStrike" kern="1200" cap="none" spc="0" normalizeH="0" baseline="0" noProof="0" dirty="0">
                <a:ln>
                  <a:noFill/>
                </a:ln>
                <a:solidFill>
                  <a:prstClr val="black"/>
                </a:solidFill>
                <a:effectLst/>
                <a:uLnTx/>
                <a:uFillTx/>
                <a:latin typeface="Goudy Old Style" panose="02020502050305020303" pitchFamily="18" charset="77"/>
                <a:ea typeface="+mn-ea"/>
                <a:cs typeface="+mn-cs"/>
              </a:rPr>
              <a:t>Brazil</a:t>
            </a:r>
          </a:p>
        </p:txBody>
      </p:sp>
      <p:pic>
        <p:nvPicPr>
          <p:cNvPr id="11" name="Picture 10" descr="A screenshot of a computer flowchart&#10;&#10;Description automatically generated with low confidence">
            <a:extLst>
              <a:ext uri="{FF2B5EF4-FFF2-40B4-BE49-F238E27FC236}">
                <a16:creationId xmlns:a16="http://schemas.microsoft.com/office/drawing/2014/main" id="{4FEF19EB-53D2-2D94-4ACA-7BE3842818AA}"/>
              </a:ext>
            </a:extLst>
          </p:cNvPr>
          <p:cNvPicPr>
            <a:picLocks noChangeAspect="1"/>
          </p:cNvPicPr>
          <p:nvPr/>
        </p:nvPicPr>
        <p:blipFill rotWithShape="1">
          <a:blip r:embed="rId3"/>
          <a:srcRect t="1840" b="-184"/>
          <a:stretch/>
        </p:blipFill>
        <p:spPr>
          <a:xfrm>
            <a:off x="3533611" y="2886778"/>
            <a:ext cx="8077199" cy="3333047"/>
          </a:xfrm>
          <a:prstGeom prst="rect">
            <a:avLst/>
          </a:prstGeom>
          <a:effectLst>
            <a:outerShdw blurRad="50800" dist="38100" dir="2700000" algn="tl" rotWithShape="0">
              <a:schemeClr val="accent1">
                <a:lumMod val="50000"/>
                <a:alpha val="40000"/>
              </a:schemeClr>
            </a:outerShdw>
          </a:effectLst>
        </p:spPr>
      </p:pic>
    </p:spTree>
    <p:extLst>
      <p:ext uri="{BB962C8B-B14F-4D97-AF65-F5344CB8AC3E}">
        <p14:creationId xmlns:p14="http://schemas.microsoft.com/office/powerpoint/2010/main" val="79665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09F327-FE5B-45BE-9891-0AC2BB3C7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Univers" panose="020B0502020104020203"/>
              <a:ea typeface="+mn-ea"/>
              <a:cs typeface="+mn-cs"/>
            </a:endParaRPr>
          </a:p>
        </p:txBody>
      </p:sp>
      <p:sp>
        <p:nvSpPr>
          <p:cNvPr id="32" name="Rectangle 31">
            <a:extLst>
              <a:ext uri="{FF2B5EF4-FFF2-40B4-BE49-F238E27FC236}">
                <a16:creationId xmlns:a16="http://schemas.microsoft.com/office/drawing/2014/main" id="{CCEA2409-B68F-42C1-811F-AF72134945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63426179-F318-4F63-8D09-77B498805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85292831-A37E-45F7-8CA8-0223DD3FA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10324C00-B801-4706-ABF7-3B9B31DB0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0075"/>
            <a:ext cx="11262866" cy="18604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B56645-9BF6-D8A1-AE64-D65A6D9C9116}"/>
              </a:ext>
            </a:extLst>
          </p:cNvPr>
          <p:cNvSpPr>
            <a:spLocks noGrp="1"/>
          </p:cNvSpPr>
          <p:nvPr>
            <p:ph type="title"/>
          </p:nvPr>
        </p:nvSpPr>
        <p:spPr>
          <a:xfrm>
            <a:off x="868017" y="4711147"/>
            <a:ext cx="10742790" cy="1498405"/>
          </a:xfrm>
        </p:spPr>
        <p:txBody>
          <a:bodyPr anchor="ctr">
            <a:normAutofit/>
          </a:bodyPr>
          <a:lstStyle/>
          <a:p>
            <a:r>
              <a:rPr lang="en-US" sz="4000" dirty="0">
                <a:solidFill>
                  <a:srgbClr val="FFFFFF"/>
                </a:solidFill>
                <a:latin typeface="Goudy Old Style" panose="02020502050305020303" pitchFamily="18" charset="77"/>
              </a:rPr>
              <a:t>Recommendations</a:t>
            </a:r>
          </a:p>
        </p:txBody>
      </p:sp>
      <p:sp>
        <p:nvSpPr>
          <p:cNvPr id="4" name="TextBox 3">
            <a:extLst>
              <a:ext uri="{FF2B5EF4-FFF2-40B4-BE49-F238E27FC236}">
                <a16:creationId xmlns:a16="http://schemas.microsoft.com/office/drawing/2014/main" id="{86A0CA43-3AEB-0444-A278-C9B906521BBD}"/>
              </a:ext>
            </a:extLst>
          </p:cNvPr>
          <p:cNvSpPr txBox="1"/>
          <p:nvPr/>
        </p:nvSpPr>
        <p:spPr>
          <a:xfrm>
            <a:off x="730250" y="826382"/>
            <a:ext cx="3060700" cy="286232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Prioritize the top countries of India, China, US, Japan and Mexico for initiation.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Release Year for all movies was in 2006, diversify the collection.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p:txBody>
      </p:sp>
      <p:sp>
        <p:nvSpPr>
          <p:cNvPr id="5" name="TextBox 4">
            <a:extLst>
              <a:ext uri="{FF2B5EF4-FFF2-40B4-BE49-F238E27FC236}">
                <a16:creationId xmlns:a16="http://schemas.microsoft.com/office/drawing/2014/main" id="{3BD222D3-3467-8849-8D86-2D6B0B9DABAC}"/>
              </a:ext>
            </a:extLst>
          </p:cNvPr>
          <p:cNvSpPr txBox="1"/>
          <p:nvPr/>
        </p:nvSpPr>
        <p:spPr>
          <a:xfrm>
            <a:off x="4422775" y="826382"/>
            <a:ext cx="3378200" cy="132343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Prioritize the top genres in Sports, Sci-Fi and Animation for initial release.</a:t>
            </a:r>
          </a:p>
        </p:txBody>
      </p:sp>
      <p:sp>
        <p:nvSpPr>
          <p:cNvPr id="6" name="TextBox 5">
            <a:extLst>
              <a:ext uri="{FF2B5EF4-FFF2-40B4-BE49-F238E27FC236}">
                <a16:creationId xmlns:a16="http://schemas.microsoft.com/office/drawing/2014/main" id="{4E2D54EC-926B-6226-2E05-58A9AC5680A1}"/>
              </a:ext>
            </a:extLst>
          </p:cNvPr>
          <p:cNvSpPr txBox="1"/>
          <p:nvPr/>
        </p:nvSpPr>
        <p:spPr>
          <a:xfrm>
            <a:off x="8362950" y="826382"/>
            <a:ext cx="3098800"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Increase the number of Thriller films.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Blip>
                <a:blip r:embed="rId2"/>
              </a:buBlip>
              <a:tabLst/>
              <a:defRPr/>
            </a:pPr>
            <a:r>
              <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rPr>
              <a:t>Offer streaming packages (single rental, monthly, unlimited)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4472C4">
                  <a:lumMod val="50000"/>
                </a:srgbClr>
              </a:solidFill>
              <a:effectLst/>
              <a:uLnTx/>
              <a:uFillTx/>
              <a:latin typeface="Goudy Old Style" panose="02020502050305020303" pitchFamily="18" charset="77"/>
              <a:ea typeface="+mn-ea"/>
              <a:cs typeface="+mn-cs"/>
            </a:endParaRPr>
          </a:p>
        </p:txBody>
      </p:sp>
      <p:sp>
        <p:nvSpPr>
          <p:cNvPr id="7" name="Slide Number Placeholder 36">
            <a:extLst>
              <a:ext uri="{FF2B5EF4-FFF2-40B4-BE49-F238E27FC236}">
                <a16:creationId xmlns:a16="http://schemas.microsoft.com/office/drawing/2014/main" id="{C284001D-88AE-C45C-4029-26F02223C1FD}"/>
              </a:ext>
            </a:extLst>
          </p:cNvPr>
          <p:cNvSpPr>
            <a:spLocks noGrp="1"/>
          </p:cNvSpPr>
          <p:nvPr>
            <p:ph type="sldNum" sz="quarter" idx="12"/>
          </p:nvPr>
        </p:nvSpPr>
        <p:spPr>
          <a:xfrm>
            <a:off x="10558300" y="6423914"/>
            <a:ext cx="105251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rgbClr val="000000">
                    <a:lumMod val="75000"/>
                    <a:lumOff val="25000"/>
                  </a:srgbClr>
                </a:solidFill>
                <a:latin typeface="Univers" panose="020B0502020104020203"/>
              </a:rPr>
              <a:t>6</a:t>
            </a:r>
            <a:endParaRPr kumimoji="0" lang="en-US" sz="800" b="0" i="0" u="none" strike="noStrike" kern="1200" cap="none" spc="0" normalizeH="0" baseline="0" noProof="0" dirty="0">
              <a:ln>
                <a:noFill/>
              </a:ln>
              <a:solidFill>
                <a:srgbClr val="000000">
                  <a:lumMod val="75000"/>
                  <a:lumOff val="25000"/>
                </a:srgbClr>
              </a:solidFill>
              <a:effectLst/>
              <a:uLnTx/>
              <a:uFillTx/>
              <a:latin typeface="Univers" panose="020B0502020104020203"/>
              <a:ea typeface="+mn-ea"/>
              <a:cs typeface="+mn-cs"/>
            </a:endParaRPr>
          </a:p>
        </p:txBody>
      </p:sp>
      <p:sp>
        <p:nvSpPr>
          <p:cNvPr id="8" name="Footer Placeholder 7">
            <a:extLst>
              <a:ext uri="{FF2B5EF4-FFF2-40B4-BE49-F238E27FC236}">
                <a16:creationId xmlns:a16="http://schemas.microsoft.com/office/drawing/2014/main" id="{C9E7C8CE-BABC-C52E-F4C2-E5C35DA59985}"/>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HanziPen SC" panose="03000300000000000000" pitchFamily="66" charset="-122"/>
                <a:cs typeface="+mn-cs"/>
              </a:rPr>
              <a:t>ROCKBUSTER</a:t>
            </a:r>
            <a:r>
              <a:rPr kumimoji="0" lang="en-US" sz="980" b="0" i="0" u="none" strike="noStrike" kern="1200" cap="none" spc="0" normalizeH="0" baseline="0" noProof="0" dirty="0">
                <a:ln>
                  <a:noFill/>
                </a:ln>
                <a:solidFill>
                  <a:prstClr val="black">
                    <a:tint val="75000"/>
                  </a:prstClr>
                </a:solidFill>
                <a:effectLst/>
                <a:uLnTx/>
                <a:uFillTx/>
                <a:latin typeface="Goudy Old Style" panose="02020502050305020303" pitchFamily="18" charset="77"/>
                <a:ea typeface="+mn-ea"/>
                <a:cs typeface="+mn-cs"/>
              </a:rPr>
              <a:t> STEALTH PROJECT</a:t>
            </a:r>
          </a:p>
        </p:txBody>
      </p:sp>
    </p:spTree>
    <p:extLst>
      <p:ext uri="{BB962C8B-B14F-4D97-AF65-F5344CB8AC3E}">
        <p14:creationId xmlns:p14="http://schemas.microsoft.com/office/powerpoint/2010/main" val="201344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3F07FCEB-5E26-4105-9F6A-2534FEFDB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03663C2E-E22F-4225-9E60-22077B23E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30234" cy="6858000"/>
          </a:xfrm>
          <a:prstGeom prst="rect">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Freeform: Shape 89">
            <a:extLst>
              <a:ext uri="{FF2B5EF4-FFF2-40B4-BE49-F238E27FC236}">
                <a16:creationId xmlns:a16="http://schemas.microsoft.com/office/drawing/2014/main" id="{24D71C54-86B9-4547-872A-A0EEB71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592826"/>
            <a:ext cx="12192000" cy="3667432"/>
          </a:xfrm>
          <a:custGeom>
            <a:avLst/>
            <a:gdLst>
              <a:gd name="connsiteX0" fmla="*/ 0 w 12192000"/>
              <a:gd name="connsiteY0" fmla="*/ 0 h 3667432"/>
              <a:gd name="connsiteX1" fmla="*/ 5244354 w 12192000"/>
              <a:gd name="connsiteY1" fmla="*/ 0 h 3667432"/>
              <a:gd name="connsiteX2" fmla="*/ 11204090 w 12192000"/>
              <a:gd name="connsiteY2" fmla="*/ 0 h 3667432"/>
              <a:gd name="connsiteX3" fmla="*/ 12192000 w 12192000"/>
              <a:gd name="connsiteY3" fmla="*/ 0 h 3667432"/>
              <a:gd name="connsiteX4" fmla="*/ 12192000 w 12192000"/>
              <a:gd name="connsiteY4" fmla="*/ 64008 h 3667432"/>
              <a:gd name="connsiteX5" fmla="*/ 11204090 w 12192000"/>
              <a:gd name="connsiteY5" fmla="*/ 64008 h 3667432"/>
              <a:gd name="connsiteX6" fmla="*/ 11204090 w 12192000"/>
              <a:gd name="connsiteY6" fmla="*/ 3603424 h 3667432"/>
              <a:gd name="connsiteX7" fmla="*/ 12192000 w 12192000"/>
              <a:gd name="connsiteY7" fmla="*/ 3603424 h 3667432"/>
              <a:gd name="connsiteX8" fmla="*/ 12192000 w 12192000"/>
              <a:gd name="connsiteY8" fmla="*/ 3667432 h 3667432"/>
              <a:gd name="connsiteX9" fmla="*/ 11204090 w 12192000"/>
              <a:gd name="connsiteY9" fmla="*/ 3667432 h 3667432"/>
              <a:gd name="connsiteX10" fmla="*/ 5244354 w 12192000"/>
              <a:gd name="connsiteY10" fmla="*/ 3667432 h 3667432"/>
              <a:gd name="connsiteX11" fmla="*/ 0 w 12192000"/>
              <a:gd name="connsiteY11" fmla="*/ 3667432 h 3667432"/>
              <a:gd name="connsiteX12" fmla="*/ 0 w 12192000"/>
              <a:gd name="connsiteY12" fmla="*/ 3603424 h 3667432"/>
              <a:gd name="connsiteX13" fmla="*/ 5244354 w 12192000"/>
              <a:gd name="connsiteY13" fmla="*/ 3603424 h 3667432"/>
              <a:gd name="connsiteX14" fmla="*/ 5244354 w 12192000"/>
              <a:gd name="connsiteY14" fmla="*/ 64008 h 3667432"/>
              <a:gd name="connsiteX15" fmla="*/ 0 w 12192000"/>
              <a:gd name="connsiteY15" fmla="*/ 64008 h 366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3667432">
                <a:moveTo>
                  <a:pt x="0" y="0"/>
                </a:moveTo>
                <a:lnTo>
                  <a:pt x="5244354" y="0"/>
                </a:lnTo>
                <a:lnTo>
                  <a:pt x="11204090" y="0"/>
                </a:lnTo>
                <a:lnTo>
                  <a:pt x="12192000" y="0"/>
                </a:lnTo>
                <a:lnTo>
                  <a:pt x="12192000" y="64008"/>
                </a:lnTo>
                <a:lnTo>
                  <a:pt x="11204090" y="64008"/>
                </a:lnTo>
                <a:lnTo>
                  <a:pt x="11204090" y="3603424"/>
                </a:lnTo>
                <a:lnTo>
                  <a:pt x="12192000" y="3603424"/>
                </a:lnTo>
                <a:lnTo>
                  <a:pt x="12192000" y="3667432"/>
                </a:lnTo>
                <a:lnTo>
                  <a:pt x="11204090" y="3667432"/>
                </a:lnTo>
                <a:lnTo>
                  <a:pt x="5244354" y="3667432"/>
                </a:lnTo>
                <a:lnTo>
                  <a:pt x="0" y="3667432"/>
                </a:lnTo>
                <a:lnTo>
                  <a:pt x="0" y="3603424"/>
                </a:lnTo>
                <a:lnTo>
                  <a:pt x="5244354" y="3603424"/>
                </a:lnTo>
                <a:lnTo>
                  <a:pt x="5244354" y="64008"/>
                </a:lnTo>
                <a:lnTo>
                  <a:pt x="0" y="64008"/>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 name="Picture 9" descr=" digital world ">
            <a:extLst>
              <a:ext uri="{FF2B5EF4-FFF2-40B4-BE49-F238E27FC236}">
                <a16:creationId xmlns:a16="http://schemas.microsoft.com/office/drawing/2014/main" id="{73464153-857E-5300-5583-F14C15DD3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 t="-21163" b="-21163"/>
          <a:stretch>
            <a:fillRect/>
          </a:stretch>
        </p:blipFill>
        <p:spPr bwMode="auto">
          <a:xfrm>
            <a:off x="1028701" y="936318"/>
            <a:ext cx="5880100" cy="5057485"/>
          </a:xfrm>
          <a:custGeom>
            <a:avLst/>
            <a:gdLst>
              <a:gd name="connsiteX0" fmla="*/ 0 w 5937627"/>
              <a:gd name="connsiteY0" fmla="*/ 0 h 5219700"/>
              <a:gd name="connsiteX1" fmla="*/ 5880101 w 5937627"/>
              <a:gd name="connsiteY1" fmla="*/ 0 h 5219700"/>
              <a:gd name="connsiteX2" fmla="*/ 5880101 w 5937627"/>
              <a:gd name="connsiteY2" fmla="*/ 776134 h 5219700"/>
              <a:gd name="connsiteX3" fmla="*/ 5937627 w 5937627"/>
              <a:gd name="connsiteY3" fmla="*/ 776134 h 5219700"/>
              <a:gd name="connsiteX4" fmla="*/ 5937627 w 5937627"/>
              <a:gd name="connsiteY4" fmla="*/ 4443566 h 5219700"/>
              <a:gd name="connsiteX5" fmla="*/ 5880101 w 5937627"/>
              <a:gd name="connsiteY5" fmla="*/ 4443566 h 5219700"/>
              <a:gd name="connsiteX6" fmla="*/ 5880101 w 5937627"/>
              <a:gd name="connsiteY6" fmla="*/ 5219700 h 5219700"/>
              <a:gd name="connsiteX7" fmla="*/ 0 w 5937627"/>
              <a:gd name="connsiteY7" fmla="*/ 5219700 h 521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7627" h="5219700">
                <a:moveTo>
                  <a:pt x="0" y="0"/>
                </a:moveTo>
                <a:lnTo>
                  <a:pt x="5880101" y="0"/>
                </a:lnTo>
                <a:lnTo>
                  <a:pt x="5880101" y="776134"/>
                </a:lnTo>
                <a:lnTo>
                  <a:pt x="5937627" y="776134"/>
                </a:lnTo>
                <a:lnTo>
                  <a:pt x="5937627" y="4443566"/>
                </a:lnTo>
                <a:lnTo>
                  <a:pt x="5880101" y="4443566"/>
                </a:lnTo>
                <a:lnTo>
                  <a:pt x="5880101" y="5219700"/>
                </a:lnTo>
                <a:lnTo>
                  <a:pt x="0" y="521970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CDADF2-9481-40DF-FA45-F8FC3BFA0CC7}"/>
              </a:ext>
            </a:extLst>
          </p:cNvPr>
          <p:cNvSpPr>
            <a:spLocks noGrp="1"/>
          </p:cNvSpPr>
          <p:nvPr>
            <p:ph type="title"/>
          </p:nvPr>
        </p:nvSpPr>
        <p:spPr>
          <a:xfrm>
            <a:off x="850901" y="2486797"/>
            <a:ext cx="6057900" cy="1392837"/>
          </a:xfrm>
        </p:spPr>
        <p:txBody>
          <a:bodyPr vert="horz" lIns="91440" tIns="45720" rIns="91440" bIns="45720" rtlCol="0" anchor="b">
            <a:noAutofit/>
          </a:bodyPr>
          <a:lstStyle/>
          <a:p>
            <a:pPr algn="ctr"/>
            <a:r>
              <a:rPr lang="en-US" sz="9600" kern="1200" dirty="0">
                <a:solidFill>
                  <a:schemeClr val="bg1"/>
                </a:solidFill>
                <a:latin typeface="Goudy Old Style" panose="02020502050305020303" pitchFamily="18" charset="77"/>
              </a:rPr>
              <a:t>Thank you</a:t>
            </a:r>
          </a:p>
        </p:txBody>
      </p:sp>
      <p:pic>
        <p:nvPicPr>
          <p:cNvPr id="4" name="Picture 3" descr="A blue circle with white letters&#10;&#10;Description automatically generated with medium confidence">
            <a:hlinkClick r:id="rId4"/>
            <a:hlinkHover r:id="" action="ppaction://noaction" highlightClick="1">
              <a:snd r:embed="rId5" name="click.wav"/>
            </a:hlinkHover>
            <a:extLst>
              <a:ext uri="{FF2B5EF4-FFF2-40B4-BE49-F238E27FC236}">
                <a16:creationId xmlns:a16="http://schemas.microsoft.com/office/drawing/2014/main" id="{A5CBDACA-CCC1-D778-F031-ED26E0726CEB}"/>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l="16078" r="12948" b="6933"/>
          <a:stretch/>
        </p:blipFill>
        <p:spPr>
          <a:xfrm>
            <a:off x="2646559" y="5502202"/>
            <a:ext cx="675203" cy="667894"/>
          </a:xfrm>
          <a:prstGeom prst="rect">
            <a:avLst/>
          </a:prstGeom>
        </p:spPr>
      </p:pic>
      <p:pic>
        <p:nvPicPr>
          <p:cNvPr id="5" name="Picture 4" descr="A blue bird with a white background&#10;&#10;Description automatically generated with low confidence">
            <a:hlinkClick r:id="rId8"/>
            <a:hlinkHover r:id="" action="ppaction://noaction" highlightClick="1">
              <a:snd r:embed="rId5" name="click.wav"/>
            </a:hlinkHover>
            <a:extLst>
              <a:ext uri="{FF2B5EF4-FFF2-40B4-BE49-F238E27FC236}">
                <a16:creationId xmlns:a16="http://schemas.microsoft.com/office/drawing/2014/main" id="{535B3D27-1D9F-374A-AA05-B280D517236D}"/>
              </a:ext>
            </a:extLst>
          </p:cNvPr>
          <p:cNvPicPr>
            <a:picLocks noChangeAspect="1"/>
          </p:cNvPicPr>
          <p:nvPr/>
        </p:nvPicPr>
        <p:blipFill rotWithShape="1">
          <a:blip r:embed="rId9"/>
          <a:srcRect l="21793" r="24990" b="20500"/>
          <a:stretch/>
        </p:blipFill>
        <p:spPr>
          <a:xfrm>
            <a:off x="3784375" y="5590480"/>
            <a:ext cx="539107" cy="563749"/>
          </a:xfrm>
          <a:prstGeom prst="rect">
            <a:avLst/>
          </a:prstGeom>
        </p:spPr>
      </p:pic>
      <p:pic>
        <p:nvPicPr>
          <p:cNvPr id="12" name="Graphic 11" descr="Envelope with solid fill">
            <a:hlinkClick r:id="rId10" tooltip="Email" highlightClick="1">
              <a:snd r:embed="rId5" name="click.wav"/>
            </a:hlinkClick>
            <a:hlinkHover r:id="" action="ppaction://noaction" highlightClick="1">
              <a:snd r:embed="rId5" name="click.wav"/>
            </a:hlinkHover>
            <a:extLst>
              <a:ext uri="{FF2B5EF4-FFF2-40B4-BE49-F238E27FC236}">
                <a16:creationId xmlns:a16="http://schemas.microsoft.com/office/drawing/2014/main" id="{43657752-7DEF-90B1-A937-5B4F1813E6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94892" y="5446136"/>
            <a:ext cx="797293" cy="797293"/>
          </a:xfrm>
          <a:prstGeom prst="rect">
            <a:avLst/>
          </a:prstGeom>
        </p:spPr>
      </p:pic>
      <p:pic>
        <p:nvPicPr>
          <p:cNvPr id="14" name="Picture 13" descr="A picture containing font, symbol, white, design&#10;&#10;Description automatically generated">
            <a:hlinkClick r:id="rId13" tooltip="Tableau Dashboard" highlightClick="1">
              <a:snd r:embed="rId5" name="click.wav"/>
            </a:hlinkClick>
            <a:extLst>
              <a:ext uri="{FF2B5EF4-FFF2-40B4-BE49-F238E27FC236}">
                <a16:creationId xmlns:a16="http://schemas.microsoft.com/office/drawing/2014/main" id="{94DDCA63-E2F5-6BB4-6069-B0C4ECE6E340}"/>
              </a:ext>
            </a:extLst>
          </p:cNvPr>
          <p:cNvPicPr>
            <a:picLocks noChangeAspect="1"/>
          </p:cNvPicPr>
          <p:nvPr/>
        </p:nvPicPr>
        <p:blipFill>
          <a:blip r:embed="rId14"/>
          <a:stretch>
            <a:fillRect/>
          </a:stretch>
        </p:blipFill>
        <p:spPr>
          <a:xfrm>
            <a:off x="4751077" y="5591940"/>
            <a:ext cx="623613" cy="488420"/>
          </a:xfrm>
          <a:prstGeom prst="rect">
            <a:avLst/>
          </a:prstGeom>
        </p:spPr>
      </p:pic>
      <p:pic>
        <p:nvPicPr>
          <p:cNvPr id="15" name="Picture 14" descr="A black and white logo with a cat&#10;&#10;Description automatically generated with low confidence">
            <a:hlinkClick r:id="rId15" tooltip="GitHub Profile" highlightClick="1">
              <a:snd r:embed="rId5" name="click.wav"/>
            </a:hlinkClick>
            <a:extLst>
              <a:ext uri="{FF2B5EF4-FFF2-40B4-BE49-F238E27FC236}">
                <a16:creationId xmlns:a16="http://schemas.microsoft.com/office/drawing/2014/main" id="{2F71A2EE-1991-CB81-2DA0-1DD0314881AA}"/>
              </a:ext>
            </a:extLst>
          </p:cNvPr>
          <p:cNvPicPr>
            <a:picLocks noChangeAspect="1"/>
          </p:cNvPicPr>
          <p:nvPr/>
        </p:nvPicPr>
        <p:blipFill>
          <a:blip r:embed="rId16"/>
          <a:stretch>
            <a:fillRect/>
          </a:stretch>
        </p:blipFill>
        <p:spPr>
          <a:xfrm>
            <a:off x="5849219" y="5591939"/>
            <a:ext cx="543181" cy="488421"/>
          </a:xfrm>
          <a:prstGeom prst="rect">
            <a:avLst/>
          </a:prstGeom>
        </p:spPr>
      </p:pic>
    </p:spTree>
    <p:extLst>
      <p:ext uri="{BB962C8B-B14F-4D97-AF65-F5344CB8AC3E}">
        <p14:creationId xmlns:p14="http://schemas.microsoft.com/office/powerpoint/2010/main" val="10462276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lipFill rotWithShape="0">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spPr>
      <a:bodyPr/>
      <a:lstStyle>
        <a:defPPr algn="l">
          <a:defRPr dirty="0"/>
        </a:defPPr>
      </a:lstStyle>
      <a: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nd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465</Words>
  <Application>Microsoft Macintosh PowerPoint</Application>
  <PresentationFormat>Widescreen</PresentationFormat>
  <Paragraphs>89</Paragraphs>
  <Slides>7</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Arial</vt:lpstr>
      <vt:lpstr>ArialMT</vt:lpstr>
      <vt:lpstr>Calibri</vt:lpstr>
      <vt:lpstr>Calibri Light</vt:lpstr>
      <vt:lpstr>Goudy Old Style</vt:lpstr>
      <vt:lpstr>Roboto</vt:lpstr>
      <vt:lpstr>Times New Roman</vt:lpstr>
      <vt:lpstr>Univers</vt:lpstr>
      <vt:lpstr>Univers Condensed</vt:lpstr>
      <vt:lpstr>Wingdings 2</vt:lpstr>
      <vt:lpstr>1_Office Theme</vt:lpstr>
      <vt:lpstr>DividendVTI</vt:lpstr>
      <vt:lpstr>ROCKBUSTER STEALTH LLC.</vt:lpstr>
      <vt:lpstr>Objective  To determining which movies and regions have the highest revenue for the 2020 Rockbuster strategy. Thus, defining use of existing movie license to launch an online video rental service to remain competitive with streaming services such as Netflix and Amazon Prime.  Project Brief </vt:lpstr>
      <vt:lpstr>Rockbuster’s Video Rental Market:  Countries Distribution: 109 Titles: 1000 Customers: 599 Total Revenue: $61312.04</vt:lpstr>
      <vt:lpstr>Number of Rentals by Genre G  - 2,508, profiting $10,512 NC - 3,008, profiting $12,635 PG - 2,938, profiting $12,237 PG-13 - 3,245, profiting $13,856 R - 2,987, profiting $12,073</vt:lpstr>
      <vt:lpstr>Top Five Countries per Customer Sum  India China United States Japan Mexico Brazil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 LLC.</dc:title>
  <dc:creator>Tatum Zeliadt</dc:creator>
  <cp:lastModifiedBy>Tatum Zeliadt</cp:lastModifiedBy>
  <cp:revision>1</cp:revision>
  <dcterms:created xsi:type="dcterms:W3CDTF">2023-09-03T00:55:34Z</dcterms:created>
  <dcterms:modified xsi:type="dcterms:W3CDTF">2023-09-03T00:58:41Z</dcterms:modified>
</cp:coreProperties>
</file>