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321" r:id="rId4"/>
    <p:sldId id="268" r:id="rId5"/>
    <p:sldId id="303" r:id="rId6"/>
    <p:sldId id="307" r:id="rId7"/>
    <p:sldId id="286" r:id="rId8"/>
    <p:sldId id="315" r:id="rId9"/>
    <p:sldId id="311" r:id="rId10"/>
    <p:sldId id="312" r:id="rId11"/>
    <p:sldId id="292" r:id="rId12"/>
    <p:sldId id="300" r:id="rId13"/>
    <p:sldId id="313" r:id="rId14"/>
    <p:sldId id="314" r:id="rId15"/>
    <p:sldId id="318" r:id="rId16"/>
    <p:sldId id="301" r:id="rId17"/>
    <p:sldId id="278" r:id="rId18"/>
    <p:sldId id="299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77BB50"/>
    <a:srgbClr val="629B41"/>
    <a:srgbClr val="49732F"/>
    <a:srgbClr val="0096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1DCB9-18AA-3840-BF33-88E24FB1F934}" v="208" dt="2023-01-23T06:59:44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5"/>
    <p:restoredTop sz="94645"/>
  </p:normalViewPr>
  <p:slideViewPr>
    <p:cSldViewPr snapToGrid="0">
      <p:cViewPr>
        <p:scale>
          <a:sx n="100" d="100"/>
          <a:sy n="100" d="100"/>
        </p:scale>
        <p:origin x="4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c8b3b6dc632c276/Data%20Analytics/Data%20Immersion/3%20Achievement%203%20Databases%20and%20SQL%20for%20Analysts/3.10%20Presenting%20SQL%20Results/total%20prof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c8b3b6dc632c276/Data%20Analytics/Data%20Immersion/3%20Achievement%203%20Databases%20and%20SQL%20for%20Analysts/3.10%20Presenting%20SQL%20Results/total%20prof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c8b3b6dc632c276/Data%20Analytics/Data%20Immersion/3%20Achievement%203%20Databases%20and%20SQL%20for%20Analysts/3.10%20Presenting%20SQL%20Results/total%20prof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c8b3b6dc632c276/Data%20Analytics/Data%20Immersion/3%20Achievement%203%20Databases%20and%20SQL%20for%20Analysts/3.10%20Presenting%20SQL%20Results/total%20prof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c8b3b6dc632c276/Data%20Analytics/Data%20Immersion/3%20Achievement%203%20Databases%20and%20SQL%20for%20Analysts/3.10%20Presenting%20SQL%20Results/total%20profi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c8b3b6dc632c276/Data%20Analytics/Data%20Immersion/3%20Achievement%203%20Databases%20and%20SQL%20for%20Analysts/3.10%20Presenting%20SQL%20Results/total%20profi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c8b3b6dc632c276/Data%20Analytics/Data%20Immersion/3%20Achievement%203%20Databases%20and%20SQL%20for%20Analysts/3.10%20Presenting%20SQL%20Results/Top%20five%20customers%20in%20top%20country%20and%20cit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[total profit.xlsx]Sheet2!PivotTable1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Sheet2!$A$4:$A$21</c:f>
              <c:strCache>
                <c:ptCount val="17"/>
                <c:pt idx="0">
                  <c:v>Action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Documentary</c:v>
                </c:pt>
                <c:pt idx="6">
                  <c:v>Drama</c:v>
                </c:pt>
                <c:pt idx="7">
                  <c:v>Family</c:v>
                </c:pt>
                <c:pt idx="8">
                  <c:v>Foreign</c:v>
                </c:pt>
                <c:pt idx="9">
                  <c:v>Games</c:v>
                </c:pt>
                <c:pt idx="10">
                  <c:v>Horror</c:v>
                </c:pt>
                <c:pt idx="11">
                  <c:v>Music</c:v>
                </c:pt>
                <c:pt idx="12">
                  <c:v>New</c:v>
                </c:pt>
                <c:pt idx="13">
                  <c:v>Sci-Fi</c:v>
                </c:pt>
                <c:pt idx="14">
                  <c:v>Sports</c:v>
                </c:pt>
                <c:pt idx="15">
                  <c:v>Thriller</c:v>
                </c:pt>
                <c:pt idx="16">
                  <c:v>Travel</c:v>
                </c:pt>
              </c:strCache>
            </c:strRef>
          </c:cat>
          <c:val>
            <c:numRef>
              <c:f>Sheet2!$B$4:$B$21</c:f>
              <c:numCache>
                <c:formatCode>General</c:formatCode>
                <c:ptCount val="17"/>
                <c:pt idx="0">
                  <c:v>3951.8399999999997</c:v>
                </c:pt>
                <c:pt idx="1">
                  <c:v>4245.3100000000013</c:v>
                </c:pt>
                <c:pt idx="2">
                  <c:v>3309.3900000000008</c:v>
                </c:pt>
                <c:pt idx="3">
                  <c:v>3353.3800000000006</c:v>
                </c:pt>
                <c:pt idx="4">
                  <c:v>4002.4799999999991</c:v>
                </c:pt>
                <c:pt idx="5">
                  <c:v>3749.6499999999987</c:v>
                </c:pt>
                <c:pt idx="6">
                  <c:v>4118.4600000000009</c:v>
                </c:pt>
                <c:pt idx="7">
                  <c:v>3782.2600000000007</c:v>
                </c:pt>
                <c:pt idx="8">
                  <c:v>3934.47</c:v>
                </c:pt>
                <c:pt idx="9">
                  <c:v>3922.1799999999985</c:v>
                </c:pt>
                <c:pt idx="10">
                  <c:v>3401.27</c:v>
                </c:pt>
                <c:pt idx="11">
                  <c:v>3071.5199999999995</c:v>
                </c:pt>
                <c:pt idx="12">
                  <c:v>3966.3799999999997</c:v>
                </c:pt>
                <c:pt idx="13">
                  <c:v>4336.0099999999993</c:v>
                </c:pt>
                <c:pt idx="14">
                  <c:v>4892.1900000000014</c:v>
                </c:pt>
                <c:pt idx="15">
                  <c:v>47.89</c:v>
                </c:pt>
                <c:pt idx="16">
                  <c:v>3227.3600000000006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943-BB2B-2EF25099D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791672112"/>
        <c:axId val="1791228848"/>
        <c:axId val="0"/>
      </c:bar3DChart>
      <c:catAx>
        <c:axId val="179167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228848"/>
        <c:crosses val="autoZero"/>
        <c:auto val="1"/>
        <c:lblAlgn val="ctr"/>
        <c:lblOffset val="100"/>
        <c:noMultiLvlLbl val="0"/>
      </c:catAx>
      <c:valAx>
        <c:axId val="179122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7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 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'[total profit.xlsx]Sheet 1 - total profit'!$B$7:$B$82</c:f>
              <c:strCache>
                <c:ptCount val="10"/>
                <c:pt idx="0">
                  <c:v>Saturday Lambs</c:v>
                </c:pt>
                <c:pt idx="1">
                  <c:v>Torque Bound</c:v>
                </c:pt>
                <c:pt idx="2">
                  <c:v>Dogma Family</c:v>
                </c:pt>
                <c:pt idx="3">
                  <c:v>Cat Coneheads</c:v>
                </c:pt>
                <c:pt idx="4">
                  <c:v>Secrets Paradise</c:v>
                </c:pt>
                <c:pt idx="5">
                  <c:v>Garden Island</c:v>
                </c:pt>
                <c:pt idx="6">
                  <c:v>Easy Gladiator</c:v>
                </c:pt>
                <c:pt idx="7">
                  <c:v>Heartbreakers Bright</c:v>
                </c:pt>
                <c:pt idx="8">
                  <c:v>Midsummer Groundhog</c:v>
                </c:pt>
                <c:pt idx="9">
                  <c:v>Beauty Grease</c:v>
                </c:pt>
              </c:strCache>
            </c:strRef>
          </c:cat>
          <c:val>
            <c:numRef>
              <c:f>'[total profit.xlsx]Sheet 1 - total profit'!$F$7:$F$82</c:f>
              <c:numCache>
                <c:formatCode>General</c:formatCode>
                <c:ptCount val="10"/>
                <c:pt idx="0">
                  <c:v>26</c:v>
                </c:pt>
                <c:pt idx="1">
                  <c:v>23</c:v>
                </c:pt>
                <c:pt idx="2">
                  <c:v>28</c:v>
                </c:pt>
                <c:pt idx="3">
                  <c:v>27</c:v>
                </c:pt>
                <c:pt idx="4">
                  <c:v>18</c:v>
                </c:pt>
                <c:pt idx="5">
                  <c:v>18</c:v>
                </c:pt>
                <c:pt idx="6">
                  <c:v>20</c:v>
                </c:pt>
                <c:pt idx="7">
                  <c:v>20</c:v>
                </c:pt>
                <c:pt idx="8">
                  <c:v>18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90-4E4B-A85F-A3720B7CF1FB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'[total profit.xlsx]Sheet 1 - total profit'!$B$7:$B$82</c:f>
              <c:strCache>
                <c:ptCount val="10"/>
                <c:pt idx="0">
                  <c:v>Saturday Lambs</c:v>
                </c:pt>
                <c:pt idx="1">
                  <c:v>Torque Bound</c:v>
                </c:pt>
                <c:pt idx="2">
                  <c:v>Dogma Family</c:v>
                </c:pt>
                <c:pt idx="3">
                  <c:v>Cat Coneheads</c:v>
                </c:pt>
                <c:pt idx="4">
                  <c:v>Secrets Paradise</c:v>
                </c:pt>
                <c:pt idx="5">
                  <c:v>Garden Island</c:v>
                </c:pt>
                <c:pt idx="6">
                  <c:v>Easy Gladiator</c:v>
                </c:pt>
                <c:pt idx="7">
                  <c:v>Heartbreakers Bright</c:v>
                </c:pt>
                <c:pt idx="8">
                  <c:v>Midsummer Groundhog</c:v>
                </c:pt>
                <c:pt idx="9">
                  <c:v>Beauty Grease</c:v>
                </c:pt>
              </c:strCache>
            </c:strRef>
          </c:cat>
          <c:val>
            <c:numRef>
              <c:f>'[total profit.xlsx]Sheet 1 - total profit'!$G$7:$G$82</c:f>
              <c:numCache>
                <c:formatCode>General</c:formatCode>
                <c:ptCount val="10"/>
                <c:pt idx="0">
                  <c:v>190.74</c:v>
                </c:pt>
                <c:pt idx="1">
                  <c:v>169.76</c:v>
                </c:pt>
                <c:pt idx="2">
                  <c:v>168.72</c:v>
                </c:pt>
                <c:pt idx="3">
                  <c:v>159.72999999999999</c:v>
                </c:pt>
                <c:pt idx="4">
                  <c:v>139.82</c:v>
                </c:pt>
                <c:pt idx="5">
                  <c:v>134.82</c:v>
                </c:pt>
                <c:pt idx="6">
                  <c:v>132.80000000000001</c:v>
                </c:pt>
                <c:pt idx="7">
                  <c:v>132.80000000000001</c:v>
                </c:pt>
                <c:pt idx="8">
                  <c:v>129.82</c:v>
                </c:pt>
                <c:pt idx="9">
                  <c:v>125.79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90-4E4B-A85F-A3720B7CF1F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41852383"/>
        <c:axId val="1343189455"/>
      </c:areaChart>
      <c:catAx>
        <c:axId val="441852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189455"/>
        <c:crosses val="autoZero"/>
        <c:auto val="1"/>
        <c:lblAlgn val="ctr"/>
        <c:lblOffset val="100"/>
        <c:noMultiLvlLbl val="0"/>
      </c:catAx>
      <c:valAx>
        <c:axId val="13431894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18523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Rating 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'[total profit.xlsx]Sheet 1 - total profit'!$B$2:$B$30</c:f>
              <c:strCache>
                <c:ptCount val="10"/>
                <c:pt idx="0">
                  <c:v>Telegraph Voyage</c:v>
                </c:pt>
                <c:pt idx="1">
                  <c:v>Titans Jerk</c:v>
                </c:pt>
                <c:pt idx="2">
                  <c:v>Pelican Comforts</c:v>
                </c:pt>
                <c:pt idx="3">
                  <c:v>Goodfellas Salute</c:v>
                </c:pt>
                <c:pt idx="4">
                  <c:v>Fool Mockingbird</c:v>
                </c:pt>
                <c:pt idx="5">
                  <c:v>Range Moonwalker</c:v>
                </c:pt>
                <c:pt idx="6">
                  <c:v>Lola Agent</c:v>
                </c:pt>
                <c:pt idx="7">
                  <c:v>Maiden Home</c:v>
                </c:pt>
                <c:pt idx="8">
                  <c:v>Bucket Brotherhood</c:v>
                </c:pt>
                <c:pt idx="9">
                  <c:v>Nightmare Chill</c:v>
                </c:pt>
              </c:strCache>
            </c:strRef>
          </c:cat>
          <c:val>
            <c:numRef>
              <c:f>'[total profit.xlsx]Sheet 1 - total profit'!$F$2:$F$30</c:f>
              <c:numCache>
                <c:formatCode>General</c:formatCode>
                <c:ptCount val="10"/>
                <c:pt idx="0">
                  <c:v>25</c:v>
                </c:pt>
                <c:pt idx="1">
                  <c:v>27</c:v>
                </c:pt>
                <c:pt idx="2">
                  <c:v>23</c:v>
                </c:pt>
                <c:pt idx="3">
                  <c:v>25</c:v>
                </c:pt>
                <c:pt idx="4">
                  <c:v>21</c:v>
                </c:pt>
                <c:pt idx="5">
                  <c:v>23</c:v>
                </c:pt>
                <c:pt idx="6">
                  <c:v>23</c:v>
                </c:pt>
                <c:pt idx="7">
                  <c:v>22</c:v>
                </c:pt>
                <c:pt idx="8">
                  <c:v>28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6A-7448-B614-F1D35DADB03F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'[total profit.xlsx]Sheet 1 - total profit'!$B$2:$B$30</c:f>
              <c:strCache>
                <c:ptCount val="10"/>
                <c:pt idx="0">
                  <c:v>Telegraph Voyage</c:v>
                </c:pt>
                <c:pt idx="1">
                  <c:v>Titans Jerk</c:v>
                </c:pt>
                <c:pt idx="2">
                  <c:v>Pelican Comforts</c:v>
                </c:pt>
                <c:pt idx="3">
                  <c:v>Goodfellas Salute</c:v>
                </c:pt>
                <c:pt idx="4">
                  <c:v>Fool Mockingbird</c:v>
                </c:pt>
                <c:pt idx="5">
                  <c:v>Range Moonwalker</c:v>
                </c:pt>
                <c:pt idx="6">
                  <c:v>Lola Agent</c:v>
                </c:pt>
                <c:pt idx="7">
                  <c:v>Maiden Home</c:v>
                </c:pt>
                <c:pt idx="8">
                  <c:v>Bucket Brotherhood</c:v>
                </c:pt>
                <c:pt idx="9">
                  <c:v>Nightmare Chill</c:v>
                </c:pt>
              </c:strCache>
            </c:strRef>
          </c:cat>
          <c:val>
            <c:numRef>
              <c:f>'[total profit.xlsx]Sheet 1 - total profit'!$G$2:$G$30</c:f>
              <c:numCache>
                <c:formatCode>General</c:formatCode>
                <c:ptCount val="10"/>
                <c:pt idx="0">
                  <c:v>215.75</c:v>
                </c:pt>
                <c:pt idx="1">
                  <c:v>186.73</c:v>
                </c:pt>
                <c:pt idx="2">
                  <c:v>165.77</c:v>
                </c:pt>
                <c:pt idx="3">
                  <c:v>164.75</c:v>
                </c:pt>
                <c:pt idx="4">
                  <c:v>162.79</c:v>
                </c:pt>
                <c:pt idx="5">
                  <c:v>158.77000000000001</c:v>
                </c:pt>
                <c:pt idx="6">
                  <c:v>154.77000000000001</c:v>
                </c:pt>
                <c:pt idx="7">
                  <c:v>152.78</c:v>
                </c:pt>
                <c:pt idx="8">
                  <c:v>150.72</c:v>
                </c:pt>
                <c:pt idx="9">
                  <c:v>148.79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6A-7448-B614-F1D35DADB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2502367"/>
        <c:axId val="1342357359"/>
      </c:areaChart>
      <c:catAx>
        <c:axId val="19225023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357359"/>
        <c:crosses val="autoZero"/>
        <c:auto val="1"/>
        <c:lblAlgn val="ctr"/>
        <c:lblOffset val="100"/>
        <c:noMultiLvlLbl val="0"/>
      </c:catAx>
      <c:valAx>
        <c:axId val="13423573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225023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Rating</a:t>
            </a:r>
            <a:r>
              <a:rPr lang="en-US" b="1" baseline="0" dirty="0">
                <a:solidFill>
                  <a:schemeClr val="tx1"/>
                </a:solidFill>
              </a:rPr>
              <a:t> R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'[total profit.xlsx]Sheet 1 - total profit'!$B$24:$B$49</c:f>
              <c:strCache>
                <c:ptCount val="10"/>
                <c:pt idx="0">
                  <c:v>Velvet Terminator</c:v>
                </c:pt>
                <c:pt idx="1">
                  <c:v>Closer Bang</c:v>
                </c:pt>
                <c:pt idx="2">
                  <c:v>Titanic Boondock</c:v>
                </c:pt>
                <c:pt idx="3">
                  <c:v>Massacre Usual</c:v>
                </c:pt>
                <c:pt idx="4">
                  <c:v>American Circus</c:v>
                </c:pt>
                <c:pt idx="5">
                  <c:v>Working Microcosmos</c:v>
                </c:pt>
                <c:pt idx="6">
                  <c:v>Head Stranger</c:v>
                </c:pt>
                <c:pt idx="7">
                  <c:v>Boogie Amelie</c:v>
                </c:pt>
                <c:pt idx="8">
                  <c:v>Stagecoach Armageddon</c:v>
                </c:pt>
                <c:pt idx="9">
                  <c:v>Streetcar Intentions</c:v>
                </c:pt>
              </c:strCache>
            </c:strRef>
          </c:cat>
          <c:val>
            <c:numRef>
              <c:f>'[total profit.xlsx]Sheet 1 - total profit'!$F$24:$F$49</c:f>
              <c:numCache>
                <c:formatCode>General</c:formatCode>
                <c:ptCount val="10"/>
                <c:pt idx="0">
                  <c:v>23</c:v>
                </c:pt>
                <c:pt idx="1">
                  <c:v>24</c:v>
                </c:pt>
                <c:pt idx="2">
                  <c:v>22</c:v>
                </c:pt>
                <c:pt idx="3">
                  <c:v>25</c:v>
                </c:pt>
                <c:pt idx="4">
                  <c:v>19</c:v>
                </c:pt>
                <c:pt idx="5">
                  <c:v>22</c:v>
                </c:pt>
                <c:pt idx="6">
                  <c:v>21</c:v>
                </c:pt>
                <c:pt idx="7">
                  <c:v>25</c:v>
                </c:pt>
                <c:pt idx="8">
                  <c:v>23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93-034C-80E1-7BA5300F8ECD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'[total profit.xlsx]Sheet 1 - total profit'!$B$24:$B$49</c:f>
              <c:strCache>
                <c:ptCount val="10"/>
                <c:pt idx="0">
                  <c:v>Velvet Terminator</c:v>
                </c:pt>
                <c:pt idx="1">
                  <c:v>Closer Bang</c:v>
                </c:pt>
                <c:pt idx="2">
                  <c:v>Titanic Boondock</c:v>
                </c:pt>
                <c:pt idx="3">
                  <c:v>Massacre Usual</c:v>
                </c:pt>
                <c:pt idx="4">
                  <c:v>American Circus</c:v>
                </c:pt>
                <c:pt idx="5">
                  <c:v>Working Microcosmos</c:v>
                </c:pt>
                <c:pt idx="6">
                  <c:v>Head Stranger</c:v>
                </c:pt>
                <c:pt idx="7">
                  <c:v>Boogie Amelie</c:v>
                </c:pt>
                <c:pt idx="8">
                  <c:v>Stagecoach Armageddon</c:v>
                </c:pt>
                <c:pt idx="9">
                  <c:v>Streetcar Intentions</c:v>
                </c:pt>
              </c:strCache>
            </c:strRef>
          </c:cat>
          <c:val>
            <c:numRef>
              <c:f>'[total profit.xlsx]Sheet 1 - total profit'!$G$24:$G$49</c:f>
              <c:numCache>
                <c:formatCode>General</c:formatCode>
                <c:ptCount val="10"/>
                <c:pt idx="0">
                  <c:v>152.77000000000001</c:v>
                </c:pt>
                <c:pt idx="1">
                  <c:v>152.76</c:v>
                </c:pt>
                <c:pt idx="2">
                  <c:v>149.78</c:v>
                </c:pt>
                <c:pt idx="3">
                  <c:v>149.75</c:v>
                </c:pt>
                <c:pt idx="4">
                  <c:v>146.81</c:v>
                </c:pt>
                <c:pt idx="5">
                  <c:v>144.78</c:v>
                </c:pt>
                <c:pt idx="6">
                  <c:v>142.79</c:v>
                </c:pt>
                <c:pt idx="7">
                  <c:v>140.74</c:v>
                </c:pt>
                <c:pt idx="8">
                  <c:v>138.77000000000001</c:v>
                </c:pt>
                <c:pt idx="9">
                  <c:v>137.77000000000001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93-034C-80E1-7BA5300F8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2341583"/>
        <c:axId val="1922149375"/>
      </c:areaChart>
      <c:catAx>
        <c:axId val="1922341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149375"/>
        <c:crosses val="autoZero"/>
        <c:auto val="1"/>
        <c:lblAlgn val="ctr"/>
        <c:lblOffset val="100"/>
        <c:noMultiLvlLbl val="0"/>
      </c:catAx>
      <c:valAx>
        <c:axId val="192214937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2234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Rating PG-13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'[total profit.xlsx]Sheet 1 - total profit'!$B$5:$B$53</c:f>
              <c:strCache>
                <c:ptCount val="10"/>
                <c:pt idx="0">
                  <c:v>Innocent Usual</c:v>
                </c:pt>
                <c:pt idx="1">
                  <c:v>Harry Idaho</c:v>
                </c:pt>
                <c:pt idx="2">
                  <c:v>Sunrise League</c:v>
                </c:pt>
                <c:pt idx="3">
                  <c:v>Show Lord</c:v>
                </c:pt>
                <c:pt idx="4">
                  <c:v>Minds Truman</c:v>
                </c:pt>
                <c:pt idx="5">
                  <c:v>Whisperer Giant</c:v>
                </c:pt>
                <c:pt idx="6">
                  <c:v>Backlash Undefeated</c:v>
                </c:pt>
                <c:pt idx="7">
                  <c:v>Mine Titans</c:v>
                </c:pt>
                <c:pt idx="8">
                  <c:v>Roses Treasure</c:v>
                </c:pt>
                <c:pt idx="9">
                  <c:v>Trip Newton</c:v>
                </c:pt>
              </c:strCache>
            </c:strRef>
          </c:cat>
          <c:val>
            <c:numRef>
              <c:f>'[total profit.xlsx]Sheet 1 - total profit'!$F$5:$F$53</c:f>
              <c:numCache>
                <c:formatCode>General</c:formatCode>
                <c:ptCount val="10"/>
                <c:pt idx="0">
                  <c:v>26</c:v>
                </c:pt>
                <c:pt idx="1">
                  <c:v>27</c:v>
                </c:pt>
                <c:pt idx="2">
                  <c:v>22</c:v>
                </c:pt>
                <c:pt idx="3">
                  <c:v>22</c:v>
                </c:pt>
                <c:pt idx="4">
                  <c:v>19</c:v>
                </c:pt>
                <c:pt idx="5">
                  <c:v>20</c:v>
                </c:pt>
                <c:pt idx="6">
                  <c:v>16</c:v>
                </c:pt>
                <c:pt idx="7">
                  <c:v>17</c:v>
                </c:pt>
                <c:pt idx="8">
                  <c:v>23</c:v>
                </c:pt>
                <c:pt idx="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9-F14A-8559-2B19D602BDB5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'[total profit.xlsx]Sheet 1 - total profit'!$B$5:$B$53</c:f>
              <c:strCache>
                <c:ptCount val="10"/>
                <c:pt idx="0">
                  <c:v>Innocent Usual</c:v>
                </c:pt>
                <c:pt idx="1">
                  <c:v>Harry Idaho</c:v>
                </c:pt>
                <c:pt idx="2">
                  <c:v>Sunrise League</c:v>
                </c:pt>
                <c:pt idx="3">
                  <c:v>Show Lord</c:v>
                </c:pt>
                <c:pt idx="4">
                  <c:v>Minds Truman</c:v>
                </c:pt>
                <c:pt idx="5">
                  <c:v>Whisperer Giant</c:v>
                </c:pt>
                <c:pt idx="6">
                  <c:v>Backlash Undefeated</c:v>
                </c:pt>
                <c:pt idx="7">
                  <c:v>Mine Titans</c:v>
                </c:pt>
                <c:pt idx="8">
                  <c:v>Roses Treasure</c:v>
                </c:pt>
                <c:pt idx="9">
                  <c:v>Trip Newton</c:v>
                </c:pt>
              </c:strCache>
            </c:strRef>
          </c:cat>
          <c:val>
            <c:numRef>
              <c:f>'[total profit.xlsx]Sheet 1 - total profit'!$G$5:$G$53</c:f>
              <c:numCache>
                <c:formatCode>General</c:formatCode>
                <c:ptCount val="10"/>
                <c:pt idx="0">
                  <c:v>191.74</c:v>
                </c:pt>
                <c:pt idx="1">
                  <c:v>177.73</c:v>
                </c:pt>
                <c:pt idx="2">
                  <c:v>155.78</c:v>
                </c:pt>
                <c:pt idx="3">
                  <c:v>145.78</c:v>
                </c:pt>
                <c:pt idx="4">
                  <c:v>144.81</c:v>
                </c:pt>
                <c:pt idx="5">
                  <c:v>141.80000000000001</c:v>
                </c:pt>
                <c:pt idx="6">
                  <c:v>140.84</c:v>
                </c:pt>
                <c:pt idx="7">
                  <c:v>138.83000000000001</c:v>
                </c:pt>
                <c:pt idx="8">
                  <c:v>137.77000000000001</c:v>
                </c:pt>
                <c:pt idx="9">
                  <c:v>135.74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09-F14A-8559-2B19D602BD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7697631"/>
        <c:axId val="1887947007"/>
      </c:areaChart>
      <c:catAx>
        <c:axId val="1327697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947007"/>
        <c:crosses val="autoZero"/>
        <c:auto val="1"/>
        <c:lblAlgn val="ctr"/>
        <c:lblOffset val="100"/>
        <c:noMultiLvlLbl val="0"/>
      </c:catAx>
      <c:valAx>
        <c:axId val="188794700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276976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Rating 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'[total profit.xlsx]Sheet 1 - total profit'!$B$3:$B$28</c:f>
              <c:strCache>
                <c:ptCount val="8"/>
                <c:pt idx="0">
                  <c:v>Zorro Ark</c:v>
                </c:pt>
                <c:pt idx="1">
                  <c:v>Wife Turn</c:v>
                </c:pt>
                <c:pt idx="2">
                  <c:v>Hustler Party</c:v>
                </c:pt>
                <c:pt idx="3">
                  <c:v>Apache Divine</c:v>
                </c:pt>
                <c:pt idx="4">
                  <c:v>Enemy Odds</c:v>
                </c:pt>
                <c:pt idx="5">
                  <c:v>Scorpion Apollo</c:v>
                </c:pt>
                <c:pt idx="6">
                  <c:v>Scalawag Duck</c:v>
                </c:pt>
                <c:pt idx="7">
                  <c:v>Sting Personal</c:v>
                </c:pt>
              </c:strCache>
            </c:strRef>
          </c:cat>
          <c:val>
            <c:numRef>
              <c:f>'[total profit.xlsx]Sheet 1 - total profit'!$F$3:$F$28</c:f>
              <c:numCache>
                <c:formatCode>General</c:formatCode>
                <c:ptCount val="8"/>
                <c:pt idx="0">
                  <c:v>28</c:v>
                </c:pt>
                <c:pt idx="1">
                  <c:v>27</c:v>
                </c:pt>
                <c:pt idx="2">
                  <c:v>22</c:v>
                </c:pt>
                <c:pt idx="3">
                  <c:v>28</c:v>
                </c:pt>
                <c:pt idx="4">
                  <c:v>25</c:v>
                </c:pt>
                <c:pt idx="5">
                  <c:v>21</c:v>
                </c:pt>
                <c:pt idx="6">
                  <c:v>29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53-FB42-A682-FD193B4F9886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'[total profit.xlsx]Sheet 1 - total profit'!$B$3:$B$28</c:f>
              <c:strCache>
                <c:ptCount val="8"/>
                <c:pt idx="0">
                  <c:v>Zorro Ark</c:v>
                </c:pt>
                <c:pt idx="1">
                  <c:v>Wife Turn</c:v>
                </c:pt>
                <c:pt idx="2">
                  <c:v>Hustler Party</c:v>
                </c:pt>
                <c:pt idx="3">
                  <c:v>Apache Divine</c:v>
                </c:pt>
                <c:pt idx="4">
                  <c:v>Enemy Odds</c:v>
                </c:pt>
                <c:pt idx="5">
                  <c:v>Scorpion Apollo</c:v>
                </c:pt>
                <c:pt idx="6">
                  <c:v>Scalawag Duck</c:v>
                </c:pt>
                <c:pt idx="7">
                  <c:v>Sting Personal</c:v>
                </c:pt>
              </c:strCache>
            </c:strRef>
          </c:cat>
          <c:val>
            <c:numRef>
              <c:f>'[total profit.xlsx]Sheet 1 - total profit'!$G$3:$G$28</c:f>
              <c:numCache>
                <c:formatCode>General</c:formatCode>
                <c:ptCount val="8"/>
                <c:pt idx="0">
                  <c:v>199.72</c:v>
                </c:pt>
                <c:pt idx="1">
                  <c:v>198.73</c:v>
                </c:pt>
                <c:pt idx="2">
                  <c:v>190.78</c:v>
                </c:pt>
                <c:pt idx="3">
                  <c:v>160.72</c:v>
                </c:pt>
                <c:pt idx="4">
                  <c:v>159.75</c:v>
                </c:pt>
                <c:pt idx="5">
                  <c:v>158.79</c:v>
                </c:pt>
                <c:pt idx="6">
                  <c:v>157.71</c:v>
                </c:pt>
                <c:pt idx="7">
                  <c:v>149.80000000000001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53-FB42-A682-FD193B4F9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2341583"/>
        <c:axId val="1922149375"/>
      </c:areaChart>
      <c:catAx>
        <c:axId val="1922341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149375"/>
        <c:crosses val="autoZero"/>
        <c:auto val="1"/>
        <c:lblAlgn val="ctr"/>
        <c:lblOffset val="100"/>
        <c:noMultiLvlLbl val="0"/>
      </c:catAx>
      <c:valAx>
        <c:axId val="192214937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2234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'[Top five customers in top country and city.xlsx]Sheet 1 - Top five customer (2)'!$F$2</c:f>
              <c:strCache>
                <c:ptCount val="1"/>
                <c:pt idx="0">
                  <c:v>total_amount_paid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4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F6D-8142-8229-1CEE1FD954B9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F6D-8142-8229-1CEE1FD954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F6D-8142-8229-1CEE1FD954B9}"/>
              </c:ext>
            </c:extLst>
          </c:dPt>
          <c:dPt>
            <c:idx val="3"/>
            <c:bubble3D val="0"/>
            <c:spPr>
              <a:solidFill>
                <a:schemeClr val="accent3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F6D-8142-8229-1CEE1FD954B9}"/>
              </c:ext>
            </c:extLst>
          </c:dPt>
          <c:dPt>
            <c:idx val="4"/>
            <c:bubble3D val="0"/>
            <c:spPr>
              <a:solidFill>
                <a:schemeClr val="accent3">
                  <a:shade val="53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F6D-8142-8229-1CEE1FD954B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6D-8142-8229-1CEE1FD954B9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6D-8142-8229-1CEE1FD954B9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6D-8142-8229-1CEE1FD954B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7F7DF11-D105-DE41-B24B-C1EBB8A4256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F6D-8142-8229-1CEE1FD954B9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F6D-8142-8229-1CEE1FD954B9}"/>
                </c:ext>
              </c:extLst>
            </c:dLbl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multiLvlStrRef>
              <c:f>'[Top five customers in top country and city.xlsx]Sheet 1 - Top five customer (2)'!$D$3:$E$7</c:f>
              <c:multiLvlStrCache>
                <c:ptCount val="5"/>
                <c:lvl>
                  <c:pt idx="0">
                    <c:v>Atlixco</c:v>
                  </c:pt>
                  <c:pt idx="1">
                    <c:v>Sivas</c:v>
                  </c:pt>
                  <c:pt idx="2">
                    <c:v>Celaya</c:v>
                  </c:pt>
                  <c:pt idx="3">
                    <c:v>Aurora</c:v>
                  </c:pt>
                  <c:pt idx="4">
                    <c:v>Adoni</c:v>
                  </c:pt>
                </c:lvl>
                <c:lvl>
                  <c:pt idx="0">
                    <c:v>Mexico</c:v>
                  </c:pt>
                  <c:pt idx="1">
                    <c:v>Turkey</c:v>
                  </c:pt>
                  <c:pt idx="2">
                    <c:v>Mexico</c:v>
                  </c:pt>
                  <c:pt idx="3">
                    <c:v>United States</c:v>
                  </c:pt>
                  <c:pt idx="4">
                    <c:v>India</c:v>
                  </c:pt>
                </c:lvl>
              </c:multiLvlStrCache>
            </c:multiLvlStrRef>
          </c:cat>
          <c:val>
            <c:numRef>
              <c:f>'[Top five customers in top country and city.xlsx]Sheet 1 - Top five customer (2)'!$F$3:$F$7</c:f>
              <c:numCache>
                <c:formatCode>General</c:formatCode>
                <c:ptCount val="5"/>
                <c:pt idx="0">
                  <c:v>128.69999999999999</c:v>
                </c:pt>
                <c:pt idx="1">
                  <c:v>108.75</c:v>
                </c:pt>
                <c:pt idx="2">
                  <c:v>102.76</c:v>
                </c:pt>
                <c:pt idx="3">
                  <c:v>98.76</c:v>
                </c:pt>
                <c:pt idx="4">
                  <c:v>97.8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F6D-8142-8229-1CEE1FD95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9717223650385602E-2"/>
          <c:y val="0.82276060641673521"/>
          <c:w val="0.91028277634961463"/>
          <c:h val="0.159328945822070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3F601-3E61-4048-B206-840C3D60BFC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</dgm:pt>
    <dgm:pt modelId="{0AC7835D-8FF1-AB45-986B-169A075032B3}">
      <dgm:prSet phldrT="[Text]"/>
      <dgm:spPr/>
      <dgm:t>
        <a:bodyPr/>
        <a:lstStyle/>
        <a:p>
          <a:r>
            <a:rPr lang="en-US" dirty="0"/>
            <a:t>Goal</a:t>
          </a:r>
        </a:p>
      </dgm:t>
    </dgm:pt>
    <dgm:pt modelId="{DBE934C9-3AC3-854C-ABD1-363314D5CD23}" type="parTrans" cxnId="{B30E5EF5-DCA2-EE47-AD93-177CEABA673B}">
      <dgm:prSet/>
      <dgm:spPr/>
      <dgm:t>
        <a:bodyPr/>
        <a:lstStyle/>
        <a:p>
          <a:endParaRPr lang="en-US"/>
        </a:p>
      </dgm:t>
    </dgm:pt>
    <dgm:pt modelId="{FFCD1455-7CE3-C64B-9245-42D0355C4EC6}" type="sibTrans" cxnId="{B30E5EF5-DCA2-EE47-AD93-177CEABA673B}">
      <dgm:prSet/>
      <dgm:spPr/>
      <dgm:t>
        <a:bodyPr/>
        <a:lstStyle/>
        <a:p>
          <a:endParaRPr lang="en-US"/>
        </a:p>
      </dgm:t>
    </dgm:pt>
    <dgm:pt modelId="{05DC3B27-7C62-E342-842D-9EC1795E9B19}">
      <dgm:prSet phldrT="[Text]"/>
      <dgm:spPr/>
      <dgm:t>
        <a:bodyPr/>
        <a:lstStyle/>
        <a:p>
          <a:r>
            <a:rPr lang="en-US" dirty="0"/>
            <a:t>Objective</a:t>
          </a:r>
        </a:p>
      </dgm:t>
    </dgm:pt>
    <dgm:pt modelId="{1013F768-0129-BB41-9F76-6EB949334418}" type="parTrans" cxnId="{CF9AEFEA-F9CB-654D-BC9C-DD72402A10AC}">
      <dgm:prSet/>
      <dgm:spPr/>
      <dgm:t>
        <a:bodyPr/>
        <a:lstStyle/>
        <a:p>
          <a:endParaRPr lang="en-US"/>
        </a:p>
      </dgm:t>
    </dgm:pt>
    <dgm:pt modelId="{C8AD34EA-2EC8-8C4F-99DD-59B886ED1429}" type="sibTrans" cxnId="{CF9AEFEA-F9CB-654D-BC9C-DD72402A10AC}">
      <dgm:prSet/>
      <dgm:spPr/>
      <dgm:t>
        <a:bodyPr/>
        <a:lstStyle/>
        <a:p>
          <a:endParaRPr lang="en-US"/>
        </a:p>
      </dgm:t>
    </dgm:pt>
    <dgm:pt modelId="{20DE989D-F7DB-4C4C-9B2C-D7EA44CA9448}">
      <dgm:prSet phldrT="[Text]"/>
      <dgm:spPr/>
      <dgm:t>
        <a:bodyPr/>
        <a:lstStyle/>
        <a:p>
          <a:r>
            <a:rPr lang="en-US" dirty="0"/>
            <a:t>Motivation</a:t>
          </a:r>
        </a:p>
      </dgm:t>
    </dgm:pt>
    <dgm:pt modelId="{BE2BC002-F936-AA48-8E64-1102024A898F}" type="parTrans" cxnId="{E5C6881B-0AF3-E845-963E-EAA66601E463}">
      <dgm:prSet/>
      <dgm:spPr/>
      <dgm:t>
        <a:bodyPr/>
        <a:lstStyle/>
        <a:p>
          <a:endParaRPr lang="en-US"/>
        </a:p>
      </dgm:t>
    </dgm:pt>
    <dgm:pt modelId="{68C839CF-CCCB-8B40-8B85-21358FB07AEC}" type="sibTrans" cxnId="{E5C6881B-0AF3-E845-963E-EAA66601E463}">
      <dgm:prSet/>
      <dgm:spPr/>
      <dgm:t>
        <a:bodyPr/>
        <a:lstStyle/>
        <a:p>
          <a:endParaRPr lang="en-US"/>
        </a:p>
      </dgm:t>
    </dgm:pt>
    <dgm:pt modelId="{9DAAF1FE-03BB-A04C-B2DE-2D5083BD93F1}" type="pres">
      <dgm:prSet presAssocID="{2CF3F601-3E61-4048-B206-840C3D60BF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E7D4D9-411F-3D43-B6E6-4FB8E51615A0}" type="pres">
      <dgm:prSet presAssocID="{0AC7835D-8FF1-AB45-986B-169A075032B3}" presName="hierRoot1" presStyleCnt="0"/>
      <dgm:spPr/>
    </dgm:pt>
    <dgm:pt modelId="{BE3D8F95-60B3-1D41-8C39-694C2924914B}" type="pres">
      <dgm:prSet presAssocID="{0AC7835D-8FF1-AB45-986B-169A075032B3}" presName="composite" presStyleCnt="0"/>
      <dgm:spPr/>
    </dgm:pt>
    <dgm:pt modelId="{57BD5B03-CA8F-184D-A2F1-9BDB3CC3850B}" type="pres">
      <dgm:prSet presAssocID="{0AC7835D-8FF1-AB45-986B-169A075032B3}" presName="background" presStyleLbl="node0" presStyleIdx="0" presStyleCnt="3"/>
      <dgm:spPr/>
    </dgm:pt>
    <dgm:pt modelId="{5A00E677-3A03-4748-8654-19696F2F56A4}" type="pres">
      <dgm:prSet presAssocID="{0AC7835D-8FF1-AB45-986B-169A075032B3}" presName="text" presStyleLbl="fgAcc0" presStyleIdx="0" presStyleCnt="3" custLinFactX="100000" custLinFactNeighborX="137325" custLinFactNeighborY="-4268">
        <dgm:presLayoutVars>
          <dgm:chPref val="3"/>
        </dgm:presLayoutVars>
      </dgm:prSet>
      <dgm:spPr/>
    </dgm:pt>
    <dgm:pt modelId="{0F04F3D0-BBD8-0D42-9F71-56E67A2228E1}" type="pres">
      <dgm:prSet presAssocID="{0AC7835D-8FF1-AB45-986B-169A075032B3}" presName="hierChild2" presStyleCnt="0"/>
      <dgm:spPr/>
    </dgm:pt>
    <dgm:pt modelId="{20154FCB-B929-8A45-BDF9-B3562F056A99}" type="pres">
      <dgm:prSet presAssocID="{05DC3B27-7C62-E342-842D-9EC1795E9B19}" presName="hierRoot1" presStyleCnt="0"/>
      <dgm:spPr/>
    </dgm:pt>
    <dgm:pt modelId="{9876F4D9-135B-6B4B-8705-5FA22EA40C21}" type="pres">
      <dgm:prSet presAssocID="{05DC3B27-7C62-E342-842D-9EC1795E9B19}" presName="composite" presStyleCnt="0"/>
      <dgm:spPr/>
    </dgm:pt>
    <dgm:pt modelId="{CC392D22-05F0-3949-B2F7-5289DBD97962}" type="pres">
      <dgm:prSet presAssocID="{05DC3B27-7C62-E342-842D-9EC1795E9B19}" presName="background" presStyleLbl="node0" presStyleIdx="1" presStyleCnt="3"/>
      <dgm:spPr/>
    </dgm:pt>
    <dgm:pt modelId="{BF6A218A-6B61-8742-94F8-92A9BA757672}" type="pres">
      <dgm:prSet presAssocID="{05DC3B27-7C62-E342-842D-9EC1795E9B19}" presName="text" presStyleLbl="fgAcc0" presStyleIdx="1" presStyleCnt="3" custLinFactNeighborX="-10271" custLinFactNeighborY="-2822">
        <dgm:presLayoutVars>
          <dgm:chPref val="3"/>
        </dgm:presLayoutVars>
      </dgm:prSet>
      <dgm:spPr/>
    </dgm:pt>
    <dgm:pt modelId="{0EC9E07D-7409-A24E-B48C-BD7BADB70974}" type="pres">
      <dgm:prSet presAssocID="{05DC3B27-7C62-E342-842D-9EC1795E9B19}" presName="hierChild2" presStyleCnt="0"/>
      <dgm:spPr/>
    </dgm:pt>
    <dgm:pt modelId="{C0037FD6-6DF0-B64F-84FF-C3C3AB016A5E}" type="pres">
      <dgm:prSet presAssocID="{20DE989D-F7DB-4C4C-9B2C-D7EA44CA9448}" presName="hierRoot1" presStyleCnt="0"/>
      <dgm:spPr/>
    </dgm:pt>
    <dgm:pt modelId="{8F1950BD-295B-B741-B626-E9397776F73F}" type="pres">
      <dgm:prSet presAssocID="{20DE989D-F7DB-4C4C-9B2C-D7EA44CA9448}" presName="composite" presStyleCnt="0"/>
      <dgm:spPr/>
    </dgm:pt>
    <dgm:pt modelId="{74939591-1D78-D742-B1CD-B7B77C503DCD}" type="pres">
      <dgm:prSet presAssocID="{20DE989D-F7DB-4C4C-9B2C-D7EA44CA9448}" presName="background" presStyleLbl="node0" presStyleIdx="2" presStyleCnt="3"/>
      <dgm:spPr/>
    </dgm:pt>
    <dgm:pt modelId="{A26134F8-9886-894D-BF15-51822ABE37D7}" type="pres">
      <dgm:prSet presAssocID="{20DE989D-F7DB-4C4C-9B2C-D7EA44CA9448}" presName="text" presStyleLbl="fgAcc0" presStyleIdx="2" presStyleCnt="3" custLinFactX="-100000" custLinFactNeighborX="-156348" custLinFactNeighborY="-4216">
        <dgm:presLayoutVars>
          <dgm:chPref val="3"/>
        </dgm:presLayoutVars>
      </dgm:prSet>
      <dgm:spPr/>
    </dgm:pt>
    <dgm:pt modelId="{0AB122E8-0120-C044-BD91-D42ADAB32591}" type="pres">
      <dgm:prSet presAssocID="{20DE989D-F7DB-4C4C-9B2C-D7EA44CA9448}" presName="hierChild2" presStyleCnt="0"/>
      <dgm:spPr/>
    </dgm:pt>
  </dgm:ptLst>
  <dgm:cxnLst>
    <dgm:cxn modelId="{E5C6881B-0AF3-E845-963E-EAA66601E463}" srcId="{2CF3F601-3E61-4048-B206-840C3D60BFC4}" destId="{20DE989D-F7DB-4C4C-9B2C-D7EA44CA9448}" srcOrd="2" destOrd="0" parTransId="{BE2BC002-F936-AA48-8E64-1102024A898F}" sibTransId="{68C839CF-CCCB-8B40-8B85-21358FB07AEC}"/>
    <dgm:cxn modelId="{5708CB6D-F889-C045-8CE6-6E6B44F3A494}" type="presOf" srcId="{0AC7835D-8FF1-AB45-986B-169A075032B3}" destId="{5A00E677-3A03-4748-8654-19696F2F56A4}" srcOrd="0" destOrd="0" presId="urn:microsoft.com/office/officeart/2005/8/layout/hierarchy1"/>
    <dgm:cxn modelId="{72771698-F9F4-6841-B5CE-F0C0B77549F6}" type="presOf" srcId="{20DE989D-F7DB-4C4C-9B2C-D7EA44CA9448}" destId="{A26134F8-9886-894D-BF15-51822ABE37D7}" srcOrd="0" destOrd="0" presId="urn:microsoft.com/office/officeart/2005/8/layout/hierarchy1"/>
    <dgm:cxn modelId="{F2847DB5-A5DD-474A-AB2F-ECDF0DA2A3C2}" type="presOf" srcId="{05DC3B27-7C62-E342-842D-9EC1795E9B19}" destId="{BF6A218A-6B61-8742-94F8-92A9BA757672}" srcOrd="0" destOrd="0" presId="urn:microsoft.com/office/officeart/2005/8/layout/hierarchy1"/>
    <dgm:cxn modelId="{F3FA87C4-C716-FE49-8082-3083AE1F5467}" type="presOf" srcId="{2CF3F601-3E61-4048-B206-840C3D60BFC4}" destId="{9DAAF1FE-03BB-A04C-B2DE-2D5083BD93F1}" srcOrd="0" destOrd="0" presId="urn:microsoft.com/office/officeart/2005/8/layout/hierarchy1"/>
    <dgm:cxn modelId="{CF9AEFEA-F9CB-654D-BC9C-DD72402A10AC}" srcId="{2CF3F601-3E61-4048-B206-840C3D60BFC4}" destId="{05DC3B27-7C62-E342-842D-9EC1795E9B19}" srcOrd="1" destOrd="0" parTransId="{1013F768-0129-BB41-9F76-6EB949334418}" sibTransId="{C8AD34EA-2EC8-8C4F-99DD-59B886ED1429}"/>
    <dgm:cxn modelId="{B30E5EF5-DCA2-EE47-AD93-177CEABA673B}" srcId="{2CF3F601-3E61-4048-B206-840C3D60BFC4}" destId="{0AC7835D-8FF1-AB45-986B-169A075032B3}" srcOrd="0" destOrd="0" parTransId="{DBE934C9-3AC3-854C-ABD1-363314D5CD23}" sibTransId="{FFCD1455-7CE3-C64B-9245-42D0355C4EC6}"/>
    <dgm:cxn modelId="{6B2BC0CC-9178-A84C-9548-6E47BFADDC75}" type="presParOf" srcId="{9DAAF1FE-03BB-A04C-B2DE-2D5083BD93F1}" destId="{8DE7D4D9-411F-3D43-B6E6-4FB8E51615A0}" srcOrd="0" destOrd="0" presId="urn:microsoft.com/office/officeart/2005/8/layout/hierarchy1"/>
    <dgm:cxn modelId="{9B5DCC9A-28C5-854F-81A0-61472F15F66B}" type="presParOf" srcId="{8DE7D4D9-411F-3D43-B6E6-4FB8E51615A0}" destId="{BE3D8F95-60B3-1D41-8C39-694C2924914B}" srcOrd="0" destOrd="0" presId="urn:microsoft.com/office/officeart/2005/8/layout/hierarchy1"/>
    <dgm:cxn modelId="{ED3507A1-EC9D-6547-B2A7-548965D68128}" type="presParOf" srcId="{BE3D8F95-60B3-1D41-8C39-694C2924914B}" destId="{57BD5B03-CA8F-184D-A2F1-9BDB3CC3850B}" srcOrd="0" destOrd="0" presId="urn:microsoft.com/office/officeart/2005/8/layout/hierarchy1"/>
    <dgm:cxn modelId="{00E1FABF-883D-6E4E-9B66-28E2441B941D}" type="presParOf" srcId="{BE3D8F95-60B3-1D41-8C39-694C2924914B}" destId="{5A00E677-3A03-4748-8654-19696F2F56A4}" srcOrd="1" destOrd="0" presId="urn:microsoft.com/office/officeart/2005/8/layout/hierarchy1"/>
    <dgm:cxn modelId="{9D70FB31-1AB3-E14C-9C5D-52B848F3F973}" type="presParOf" srcId="{8DE7D4D9-411F-3D43-B6E6-4FB8E51615A0}" destId="{0F04F3D0-BBD8-0D42-9F71-56E67A2228E1}" srcOrd="1" destOrd="0" presId="urn:microsoft.com/office/officeart/2005/8/layout/hierarchy1"/>
    <dgm:cxn modelId="{A7502CF7-83CD-D64C-AD8B-3DEC4B9F8A8A}" type="presParOf" srcId="{9DAAF1FE-03BB-A04C-B2DE-2D5083BD93F1}" destId="{20154FCB-B929-8A45-BDF9-B3562F056A99}" srcOrd="1" destOrd="0" presId="urn:microsoft.com/office/officeart/2005/8/layout/hierarchy1"/>
    <dgm:cxn modelId="{86567C21-DDFB-7E4D-90B9-B432F985C31B}" type="presParOf" srcId="{20154FCB-B929-8A45-BDF9-B3562F056A99}" destId="{9876F4D9-135B-6B4B-8705-5FA22EA40C21}" srcOrd="0" destOrd="0" presId="urn:microsoft.com/office/officeart/2005/8/layout/hierarchy1"/>
    <dgm:cxn modelId="{385A34FF-EF97-7744-9CED-F7069EB08F1F}" type="presParOf" srcId="{9876F4D9-135B-6B4B-8705-5FA22EA40C21}" destId="{CC392D22-05F0-3949-B2F7-5289DBD97962}" srcOrd="0" destOrd="0" presId="urn:microsoft.com/office/officeart/2005/8/layout/hierarchy1"/>
    <dgm:cxn modelId="{BA132FE6-1D28-A046-8908-4238498D8349}" type="presParOf" srcId="{9876F4D9-135B-6B4B-8705-5FA22EA40C21}" destId="{BF6A218A-6B61-8742-94F8-92A9BA757672}" srcOrd="1" destOrd="0" presId="urn:microsoft.com/office/officeart/2005/8/layout/hierarchy1"/>
    <dgm:cxn modelId="{8D455180-3A59-8E42-9E15-820DE57DAF0D}" type="presParOf" srcId="{20154FCB-B929-8A45-BDF9-B3562F056A99}" destId="{0EC9E07D-7409-A24E-B48C-BD7BADB70974}" srcOrd="1" destOrd="0" presId="urn:microsoft.com/office/officeart/2005/8/layout/hierarchy1"/>
    <dgm:cxn modelId="{9C5CC349-136D-EE4E-AC9E-58C457BFF9A8}" type="presParOf" srcId="{9DAAF1FE-03BB-A04C-B2DE-2D5083BD93F1}" destId="{C0037FD6-6DF0-B64F-84FF-C3C3AB016A5E}" srcOrd="2" destOrd="0" presId="urn:microsoft.com/office/officeart/2005/8/layout/hierarchy1"/>
    <dgm:cxn modelId="{498F7EAA-9971-FF42-A311-F63219CE81C5}" type="presParOf" srcId="{C0037FD6-6DF0-B64F-84FF-C3C3AB016A5E}" destId="{8F1950BD-295B-B741-B626-E9397776F73F}" srcOrd="0" destOrd="0" presId="urn:microsoft.com/office/officeart/2005/8/layout/hierarchy1"/>
    <dgm:cxn modelId="{2D8543E3-1D66-CB41-B272-1A2FB9B965BA}" type="presParOf" srcId="{8F1950BD-295B-B741-B626-E9397776F73F}" destId="{74939591-1D78-D742-B1CD-B7B77C503DCD}" srcOrd="0" destOrd="0" presId="urn:microsoft.com/office/officeart/2005/8/layout/hierarchy1"/>
    <dgm:cxn modelId="{52A0577C-5C6A-8E4D-8A25-1C7116DC99AD}" type="presParOf" srcId="{8F1950BD-295B-B741-B626-E9397776F73F}" destId="{A26134F8-9886-894D-BF15-51822ABE37D7}" srcOrd="1" destOrd="0" presId="urn:microsoft.com/office/officeart/2005/8/layout/hierarchy1"/>
    <dgm:cxn modelId="{3283C29C-F24B-A14C-A917-FE8F55618AE8}" type="presParOf" srcId="{C0037FD6-6DF0-B64F-84FF-C3C3AB016A5E}" destId="{0AB122E8-0120-C044-BD91-D42ADAB325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D5B03-CA8F-184D-A2F1-9BDB3CC3850B}">
      <dsp:nvSpPr>
        <dsp:cNvPr id="0" name=""/>
        <dsp:cNvSpPr/>
      </dsp:nvSpPr>
      <dsp:spPr>
        <a:xfrm>
          <a:off x="7128211" y="-75289"/>
          <a:ext cx="2794920" cy="177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0E677-3A03-4748-8654-19696F2F56A4}">
      <dsp:nvSpPr>
        <dsp:cNvPr id="0" name=""/>
        <dsp:cNvSpPr/>
      </dsp:nvSpPr>
      <dsp:spPr>
        <a:xfrm>
          <a:off x="7438758" y="219730"/>
          <a:ext cx="2794920" cy="177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Goal</a:t>
          </a:r>
        </a:p>
      </dsp:txBody>
      <dsp:txXfrm>
        <a:off x="7490739" y="271711"/>
        <a:ext cx="2690958" cy="1670812"/>
      </dsp:txXfrm>
    </dsp:sp>
    <dsp:sp modelId="{CC392D22-05F0-3949-B2F7-5289DBD97962}">
      <dsp:nvSpPr>
        <dsp:cNvPr id="0" name=""/>
        <dsp:cNvSpPr/>
      </dsp:nvSpPr>
      <dsp:spPr>
        <a:xfrm>
          <a:off x="3624114" y="-49626"/>
          <a:ext cx="2794920" cy="177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A218A-6B61-8742-94F8-92A9BA757672}">
      <dsp:nvSpPr>
        <dsp:cNvPr id="0" name=""/>
        <dsp:cNvSpPr/>
      </dsp:nvSpPr>
      <dsp:spPr>
        <a:xfrm>
          <a:off x="3934661" y="245393"/>
          <a:ext cx="2794920" cy="177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Objective</a:t>
          </a:r>
        </a:p>
      </dsp:txBody>
      <dsp:txXfrm>
        <a:off x="3986642" y="297374"/>
        <a:ext cx="2690958" cy="1670812"/>
      </dsp:txXfrm>
    </dsp:sp>
    <dsp:sp modelId="{74939591-1D78-D742-B1CD-B7B77C503DCD}">
      <dsp:nvSpPr>
        <dsp:cNvPr id="0" name=""/>
        <dsp:cNvSpPr/>
      </dsp:nvSpPr>
      <dsp:spPr>
        <a:xfrm>
          <a:off x="162472" y="-74366"/>
          <a:ext cx="2794920" cy="1774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134F8-9886-894D-BF15-51822ABE37D7}">
      <dsp:nvSpPr>
        <dsp:cNvPr id="0" name=""/>
        <dsp:cNvSpPr/>
      </dsp:nvSpPr>
      <dsp:spPr>
        <a:xfrm>
          <a:off x="473019" y="220652"/>
          <a:ext cx="2794920" cy="177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Motivation</a:t>
          </a:r>
        </a:p>
      </dsp:txBody>
      <dsp:txXfrm>
        <a:off x="525000" y="272633"/>
        <a:ext cx="2690958" cy="1670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36B6C-F344-464D-A66C-89F520AF3FAF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DB31F-9E43-EF4D-940E-D492FF6BA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2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DB31F-9E43-EF4D-940E-D492FF6BAD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9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ADDB-108C-98A8-7753-99F584DFF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C00FE-2B5C-E2BC-D0CD-E3C9BF85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EDBBE-7D95-B766-220B-F5688F19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BE-3540-BE41-AE70-EEA68E33B71F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C6D0-6851-384D-1753-8E51CA1E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22AB-AC70-9938-A3AD-8F4FD183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F61-1BD2-694C-BAA9-8F3F7F525D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4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52B-2484-D121-09A6-E2867BD7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0E0B-FE4C-2901-F318-B9F6ACDA7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EF98-A61A-AFFC-05AB-B6D4943A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BE-3540-BE41-AE70-EEA68E33B71F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63FF-BDF8-92F1-37DC-F731D55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8958-26E1-A7C5-878C-9676457E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F61-1BD2-694C-BAA9-8F3F7F525D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6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9569A-FBD0-A256-C165-DEF176AF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88B49-38C3-51CC-8972-2561D84A4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115CB-F67C-3263-0912-B9D7713C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BE-3540-BE41-AE70-EEA68E33B71F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CFF73-AE03-46B0-6AC8-85DFC071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ACF7-6F8B-EAB8-BFBC-7E154661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F61-1BD2-694C-BAA9-8F3F7F525D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6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EFA2-CD49-5CCB-1682-74951B63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A495-1041-7AC4-3B17-EFFCC517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F177-4D66-A040-541D-59E5A74A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BE-3540-BE41-AE70-EEA68E33B71F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C3D01-6D65-DAF2-3682-3703F12B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124E-556F-9E10-0BC6-1D099744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F61-1BD2-694C-BAA9-8F3F7F525D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1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6E1C-0B4F-9A71-CF27-C58AC1D6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A4654-A35A-6A3C-C749-9B396809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C249-5348-33FE-85F2-DF1A3B33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BE-3540-BE41-AE70-EEA68E33B71F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E932-A8F0-8BD7-F724-8E989288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71982-5FED-130D-E17C-13A29265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F61-1BD2-694C-BAA9-8F3F7F525D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5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ED5E-82F2-A32F-BBA3-2B3F27A7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9F2C-31B1-BD2E-6661-439CB66AE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75BAF-94A2-4C21-BE57-CA9B31D3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4E81D-9648-BB16-9DE9-F35E6C63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BE-3540-BE41-AE70-EEA68E33B71F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C48F3-93F4-B729-36C0-302C4D99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A156D-57BA-CD89-241E-FC272972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F61-1BD2-694C-BAA9-8F3F7F525D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2F30-77C4-5001-25F6-0B63CEA4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6C5E3-E2A5-9099-06EA-EF1CCF6BA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03565-D485-CC9F-0631-F12D5A225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DA03C-05CE-283F-5EFE-D850D5070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3C8ED-6902-980F-EF1E-E166457ED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12657-2F2B-746A-A702-3B52BB6C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BE-3540-BE41-AE70-EEA68E33B71F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8646B-88D8-BAC0-40E2-9AFC54A4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15F2E-D830-EFB1-8840-F84829F7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F61-1BD2-694C-BAA9-8F3F7F525D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9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AD05-3072-6E11-E18A-123E1FA0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E2F54-6F84-9EED-BCE2-BD1A9632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BE-3540-BE41-AE70-EEA68E33B71F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FB1C9-5366-4110-09B9-E3E7282C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E43A3-CD6D-BC40-0C06-7EE5552F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F61-1BD2-694C-BAA9-8F3F7F525D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2775F-9473-4F30-8BC9-9C21D6CC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BE-3540-BE41-AE70-EEA68E33B71F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14A2B-63CC-629B-9716-E3D8C623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3EBE8-E630-362C-A7DB-0F9D089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F61-1BD2-694C-BAA9-8F3F7F525D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6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8F2C-27AE-F695-29C5-F935A6BC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FE68-91D5-107F-1178-A9BB54D8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C53E7-8E4C-9276-C47C-DF81DC30A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C0F39-13DB-D34F-4118-DC611303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BE-3540-BE41-AE70-EEA68E33B71F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610E5-9882-89EA-AD53-7FA423A4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1A3E4-7B42-908F-1B91-91962589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F61-1BD2-694C-BAA9-8F3F7F525D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1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C24C-DE02-D5DF-800A-093FAD17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81E40-B9CB-A050-DBEF-3FF15BDB8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2E2F2-3C5A-E13B-31B4-223661878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D8CC3-8115-2EC1-455E-5EA377A0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BBE-3540-BE41-AE70-EEA68E33B71F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24D66-8193-AB6D-EB07-1D975BA8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AD913-6E08-73A4-A075-728B6B48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F61-1BD2-694C-BAA9-8F3F7F525D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1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32EFE-0E3A-EA8D-9F31-97BEC890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28F0D-F4B2-C576-E20B-7D7950ABF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6675-4DD9-9243-2674-7C7E83B1D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DBBE-3540-BE41-AE70-EEA68E33B71F}" type="datetimeFigureOut">
              <a:rPr lang="en-US" smtClean="0"/>
              <a:t>1/15/23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9AED6-1129-C3F7-53A1-4FCECB358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F862C-92BB-504E-7DAB-6135E2ED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F61-1BD2-694C-BAA9-8F3F7F525D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3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E4DB9-EBC0-871A-FAB1-E606E46A8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Rockbuster Sealth LLC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dirty="0">
                <a:solidFill>
                  <a:srgbClr val="FFFFFF"/>
                </a:solidFill>
              </a:rPr>
              <a:t> 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Online Video Service Blueprint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0EB86-AD31-4E4E-C0D1-07D8440BE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Tatum Zeliadt</a:t>
            </a:r>
          </a:p>
        </p:txBody>
      </p:sp>
    </p:spTree>
    <p:extLst>
      <p:ext uri="{BB962C8B-B14F-4D97-AF65-F5344CB8AC3E}">
        <p14:creationId xmlns:p14="http://schemas.microsoft.com/office/powerpoint/2010/main" val="68282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1739-2B70-5439-012C-F8901378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2" y="800392"/>
            <a:ext cx="10889508" cy="12901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Movies in </a:t>
            </a:r>
            <a:r>
              <a:rPr lang="en-US" sz="4000" dirty="0">
                <a:solidFill>
                  <a:srgbClr val="FFFFFF"/>
                </a:solidFill>
              </a:rPr>
              <a:t>Animation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Genre by Revenue and Rentals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EEC6C-554A-38B8-64E1-73C9F66C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97" y="2329570"/>
            <a:ext cx="7234903" cy="4471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28A857-D371-A350-1CAE-9D82D257D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01" y="2336670"/>
            <a:ext cx="2041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0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754D1-B525-9D03-9FCB-AF4C672C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767" y="305423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Revenue and Number of Rentals by Rating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E6020-2741-7C96-2258-15EFE43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" y="1885172"/>
            <a:ext cx="11062010" cy="46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1739-2B70-5439-012C-F8901378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77" y="184308"/>
            <a:ext cx="3201366" cy="523677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 FILM TITLES BY RATING 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64872-1645-48DD-A71A-C083E6CC0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726675"/>
              </p:ext>
            </p:extLst>
          </p:nvPr>
        </p:nvGraphicFramePr>
        <p:xfrm>
          <a:off x="4264308" y="229683"/>
          <a:ext cx="7801567" cy="290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555D38C-14D0-AF8E-FC42-022871E050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171861"/>
              </p:ext>
            </p:extLst>
          </p:nvPr>
        </p:nvGraphicFramePr>
        <p:xfrm>
          <a:off x="4252309" y="3361766"/>
          <a:ext cx="7608514" cy="3007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4872424E-7390-ADD1-4890-687D84131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59" y="4217596"/>
            <a:ext cx="215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1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1739-2B70-5439-012C-F8901378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77" y="184308"/>
            <a:ext cx="3201366" cy="523677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 FILM TITLES BY RATING 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4511-16A4-324F-3F00-509FF41C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9" y="4217596"/>
            <a:ext cx="2159000" cy="8890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9A88D7F-1BAF-267F-485E-D9C8669DA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385232"/>
              </p:ext>
            </p:extLst>
          </p:nvPr>
        </p:nvGraphicFramePr>
        <p:xfrm>
          <a:off x="4252309" y="3195246"/>
          <a:ext cx="7643478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62E851-73D6-3FAE-2C0C-13DA8FE4F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094223"/>
              </p:ext>
            </p:extLst>
          </p:nvPr>
        </p:nvGraphicFramePr>
        <p:xfrm>
          <a:off x="4037826" y="340421"/>
          <a:ext cx="8017540" cy="2718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116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1739-2B70-5439-012C-F8901378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77" y="184308"/>
            <a:ext cx="3201366" cy="523677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 FILM TITLES BY RATING 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4511-16A4-324F-3F00-509FF41C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9" y="4217596"/>
            <a:ext cx="2159000" cy="8890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1743F5-889B-B179-25BC-825AA10EB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116187"/>
              </p:ext>
            </p:extLst>
          </p:nvPr>
        </p:nvGraphicFramePr>
        <p:xfrm>
          <a:off x="4232150" y="1566041"/>
          <a:ext cx="7823216" cy="278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548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5A406-A1CA-E005-148A-F2F69E8A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316852"/>
            <a:ext cx="11059173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was the average rental duration for all videos</a:t>
            </a:r>
            <a:r>
              <a:rPr lang="en-US" sz="4000" dirty="0">
                <a:solidFill>
                  <a:schemeClr val="bg1"/>
                </a:solidFill>
              </a:rPr>
              <a:t>? 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32BFDE35-DF40-9E0D-F29D-B176EFC68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8527" y="2667996"/>
            <a:ext cx="6903746" cy="3618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7D0BFA-CC16-8C42-52ED-E1C792FFDEC6}"/>
              </a:ext>
            </a:extLst>
          </p:cNvPr>
          <p:cNvSpPr txBox="1"/>
          <p:nvPr/>
        </p:nvSpPr>
        <p:spPr>
          <a:xfrm>
            <a:off x="6235700" y="2233707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Duration of Rental (Days) - Genre</a:t>
            </a:r>
          </a:p>
        </p:txBody>
      </p:sp>
      <p:graphicFrame>
        <p:nvGraphicFramePr>
          <p:cNvPr id="12" name="Content Placeholder 12">
            <a:extLst>
              <a:ext uri="{FF2B5EF4-FFF2-40B4-BE49-F238E27FC236}">
                <a16:creationId xmlns:a16="http://schemas.microsoft.com/office/drawing/2014/main" id="{49F88686-4B28-C3BD-95B7-21A65EE65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095662"/>
              </p:ext>
            </p:extLst>
          </p:nvPr>
        </p:nvGraphicFramePr>
        <p:xfrm>
          <a:off x="356864" y="2418372"/>
          <a:ext cx="4140200" cy="4184187"/>
        </p:xfrm>
        <a:graphic>
          <a:graphicData uri="http://schemas.openxmlformats.org/drawingml/2006/table">
            <a:tbl>
              <a:tblPr/>
              <a:tblGrid>
                <a:gridCol w="951770">
                  <a:extLst>
                    <a:ext uri="{9D8B030D-6E8A-4147-A177-3AD203B41FA5}">
                      <a16:colId xmlns:a16="http://schemas.microsoft.com/office/drawing/2014/main" val="3102724426"/>
                    </a:ext>
                  </a:extLst>
                </a:gridCol>
                <a:gridCol w="1284890">
                  <a:extLst>
                    <a:ext uri="{9D8B030D-6E8A-4147-A177-3AD203B41FA5}">
                      <a16:colId xmlns:a16="http://schemas.microsoft.com/office/drawing/2014/main" val="2382544237"/>
                    </a:ext>
                  </a:extLst>
                </a:gridCol>
                <a:gridCol w="951770">
                  <a:extLst>
                    <a:ext uri="{9D8B030D-6E8A-4147-A177-3AD203B41FA5}">
                      <a16:colId xmlns:a16="http://schemas.microsoft.com/office/drawing/2014/main" val="507987374"/>
                    </a:ext>
                  </a:extLst>
                </a:gridCol>
                <a:gridCol w="951770">
                  <a:extLst>
                    <a:ext uri="{9D8B030D-6E8A-4147-A177-3AD203B41FA5}">
                      <a16:colId xmlns:a16="http://schemas.microsoft.com/office/drawing/2014/main" val="1048098055"/>
                    </a:ext>
                  </a:extLst>
                </a:gridCol>
              </a:tblGrid>
              <a:tr h="51179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Duration of Rental (Days) - Rating</a:t>
                      </a: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72722"/>
                  </a:ext>
                </a:extLst>
              </a:tr>
              <a:tr h="852988">
                <a:tc>
                  <a:txBody>
                    <a:bodyPr/>
                    <a:lstStyle/>
                    <a:p>
                      <a:pPr algn="l" fontAlgn="t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  <a:p>
                      <a:pPr algn="l" fontAlgn="t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  <a:p>
                      <a:pPr algn="l" fontAlgn="t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  <a:p>
                      <a:pPr algn="l" fontAlgn="t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Rating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Avg. Rental Length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Minimum Rental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Maximum Rental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247588"/>
                  </a:ext>
                </a:extLst>
              </a:tr>
              <a:tr h="45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4.84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79855"/>
                  </a:ext>
                </a:extLst>
              </a:tr>
              <a:tr h="45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990475"/>
                  </a:ext>
                </a:extLst>
              </a:tr>
              <a:tr h="45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PG-13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31579"/>
                  </a:ext>
                </a:extLst>
              </a:tr>
              <a:tr h="45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4.77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659012"/>
                  </a:ext>
                </a:extLst>
              </a:tr>
              <a:tr h="48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NC-17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5.14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22303"/>
                  </a:ext>
                </a:extLst>
              </a:tr>
              <a:tr h="45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TOTAL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4.98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0813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2685A6F-DBFD-DCF1-0D7B-4E422BE8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35484"/>
              </p:ext>
            </p:extLst>
          </p:nvPr>
        </p:nvGraphicFramePr>
        <p:xfrm>
          <a:off x="4978400" y="6286500"/>
          <a:ext cx="3009901" cy="354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191">
                  <a:extLst>
                    <a:ext uri="{9D8B030D-6E8A-4147-A177-3AD203B41FA5}">
                      <a16:colId xmlns:a16="http://schemas.microsoft.com/office/drawing/2014/main" val="1772583955"/>
                    </a:ext>
                  </a:extLst>
                </a:gridCol>
                <a:gridCol w="811570">
                  <a:extLst>
                    <a:ext uri="{9D8B030D-6E8A-4147-A177-3AD203B41FA5}">
                      <a16:colId xmlns:a16="http://schemas.microsoft.com/office/drawing/2014/main" val="800639549"/>
                    </a:ext>
                  </a:extLst>
                </a:gridCol>
                <a:gridCol w="811570">
                  <a:extLst>
                    <a:ext uri="{9D8B030D-6E8A-4147-A177-3AD203B41FA5}">
                      <a16:colId xmlns:a16="http://schemas.microsoft.com/office/drawing/2014/main" val="1337874975"/>
                    </a:ext>
                  </a:extLst>
                </a:gridCol>
                <a:gridCol w="811570">
                  <a:extLst>
                    <a:ext uri="{9D8B030D-6E8A-4147-A177-3AD203B41FA5}">
                      <a16:colId xmlns:a16="http://schemas.microsoft.com/office/drawing/2014/main" val="1574600495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5.05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</a:p>
                  </a:txBody>
                  <a:tcPr marL="9525" marR="9525" marT="9525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</a:p>
                  </a:txBody>
                  <a:tcPr marL="9525" marR="9525" marT="9525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3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9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FE102C-E26C-ADDA-EA2C-7A4AD8F6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92099"/>
            <a:ext cx="10020299" cy="5626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603C5-F187-69AC-1CC1-DA9A30558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3" y="4229100"/>
            <a:ext cx="4411180" cy="1955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4065ED-D6B9-5015-4F58-61B26A734B54}"/>
              </a:ext>
            </a:extLst>
          </p:cNvPr>
          <p:cNvSpPr/>
          <p:nvPr/>
        </p:nvSpPr>
        <p:spPr>
          <a:xfrm>
            <a:off x="127000" y="292099"/>
            <a:ext cx="2222500" cy="35306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AC83B-A9F8-549D-9554-44E9B69D5F9B}"/>
              </a:ext>
            </a:extLst>
          </p:cNvPr>
          <p:cNvSpPr txBox="1"/>
          <p:nvPr/>
        </p:nvSpPr>
        <p:spPr>
          <a:xfrm>
            <a:off x="419100" y="783272"/>
            <a:ext cx="157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Top 5 Countries by Top Customer Payments</a:t>
            </a:r>
          </a:p>
        </p:txBody>
      </p:sp>
    </p:spTree>
    <p:extLst>
      <p:ext uri="{BB962C8B-B14F-4D97-AF65-F5344CB8AC3E}">
        <p14:creationId xmlns:p14="http://schemas.microsoft.com/office/powerpoint/2010/main" val="28974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754D1-B525-9D03-9FCB-AF4C672C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bg1"/>
                </a:solidFill>
              </a:rPr>
              <a:t>Revenue of Top 5 Customers Within Leading City/</a:t>
            </a:r>
            <a:r>
              <a:rPr lang="en-US" sz="4900" baseline="0" dirty="0">
                <a:solidFill>
                  <a:schemeClr val="bg1"/>
                </a:solidFill>
              </a:rPr>
              <a:t> Countries</a:t>
            </a:r>
            <a:br>
              <a:rPr lang="en-US" sz="1200" dirty="0"/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AD16172-5393-460D-619F-CE464028E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003761"/>
              </p:ext>
            </p:extLst>
          </p:nvPr>
        </p:nvGraphicFramePr>
        <p:xfrm>
          <a:off x="5661400" y="1544479"/>
          <a:ext cx="52959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744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F31739-2B70-5439-012C-F8901378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6C74AA-B03A-A101-CAD6-8B9FA633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393700"/>
            <a:ext cx="6525220" cy="614883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/>
              <a:t>Prioritize the top countries of India, China, US, Japan and Mexico for initiation.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Release Year for all movies was in 2006, diversify the collection.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Prioritize the top genres in Sports, Sci-Fi and Animation for initial release.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Increase the number of Thriller films.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Offer streaming packages (</a:t>
            </a:r>
            <a:r>
              <a:rPr lang="en-US" sz="3600"/>
              <a:t>single rental, </a:t>
            </a:r>
            <a:r>
              <a:rPr lang="en-US" sz="3600" dirty="0"/>
              <a:t>monthly, unlimited)</a:t>
            </a:r>
          </a:p>
        </p:txBody>
      </p:sp>
    </p:spTree>
    <p:extLst>
      <p:ext uri="{BB962C8B-B14F-4D97-AF65-F5344CB8AC3E}">
        <p14:creationId xmlns:p14="http://schemas.microsoft.com/office/powerpoint/2010/main" val="102772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3D669-ACEF-CD7E-9BB3-B10D92BA06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36397" y="794657"/>
            <a:ext cx="9688296" cy="507811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2500" dirty="0">
                <a:solidFill>
                  <a:srgbClr val="002060"/>
                </a:solidFill>
                <a:latin typeface="Impact" panose="020B0806030902050204" pitchFamily="34" charset="0"/>
                <a:cs typeface="Viner Hand ITC" panose="020F0502020204030204" pitchFamily="34" charset="0"/>
              </a:rPr>
              <a:t>Thank you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9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5A406-A1CA-E005-148A-F2F69E8A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Rockbuster Sealth Data Analysis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0111DF-9C99-F2DE-E5F3-FFC5C63ED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523167"/>
              </p:ext>
            </p:extLst>
          </p:nvPr>
        </p:nvGraphicFramePr>
        <p:xfrm>
          <a:off x="632085" y="2680748"/>
          <a:ext cx="10927829" cy="2070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409FED-2C52-7DA6-067A-39A1F799E062}"/>
              </a:ext>
            </a:extLst>
          </p:cNvPr>
          <p:cNvSpPr txBox="1"/>
          <p:nvPr/>
        </p:nvSpPr>
        <p:spPr>
          <a:xfrm>
            <a:off x="925285" y="4869264"/>
            <a:ext cx="2939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Stay competitive with streaming services such as Netflix and Amazon Prime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38004-5932-6F90-4389-B5359129EA0C}"/>
              </a:ext>
            </a:extLst>
          </p:cNvPr>
          <p:cNvSpPr txBox="1"/>
          <p:nvPr/>
        </p:nvSpPr>
        <p:spPr>
          <a:xfrm>
            <a:off x="4512838" y="4963886"/>
            <a:ext cx="3101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Determine which movies and regions have highest revenue to market service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CD142-E7DD-FBEF-DA7C-7C409E8A4FFE}"/>
              </a:ext>
            </a:extLst>
          </p:cNvPr>
          <p:cNvSpPr txBox="1"/>
          <p:nvPr/>
        </p:nvSpPr>
        <p:spPr>
          <a:xfrm>
            <a:off x="8262257" y="4869264"/>
            <a:ext cx="2839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existing movie license to launch an online video rental service</a:t>
            </a:r>
          </a:p>
        </p:txBody>
      </p:sp>
    </p:spTree>
    <p:extLst>
      <p:ext uri="{BB962C8B-B14F-4D97-AF65-F5344CB8AC3E}">
        <p14:creationId xmlns:p14="http://schemas.microsoft.com/office/powerpoint/2010/main" val="426022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754D1-B525-9D03-9FCB-AF4C672C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48" y="857251"/>
            <a:ext cx="6219582" cy="45402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Highlights of Current Rental Market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28432-D908-B3C8-4384-CAC6D801F66C}"/>
              </a:ext>
            </a:extLst>
          </p:cNvPr>
          <p:cNvSpPr txBox="1"/>
          <p:nvPr/>
        </p:nvSpPr>
        <p:spPr>
          <a:xfrm>
            <a:off x="8306622" y="857251"/>
            <a:ext cx="365153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3600" dirty="0"/>
              <a:t>Circulate to 109 Countries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sz="3600" dirty="0"/>
          </a:p>
          <a:p>
            <a:pPr marL="685800" indent="-685800">
              <a:buFont typeface="Wingdings" pitchFamily="2" charset="2"/>
              <a:buChar char="Ø"/>
            </a:pPr>
            <a:r>
              <a:rPr lang="en-US" sz="3400" dirty="0"/>
              <a:t>599 Consumers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sz="3600" dirty="0"/>
          </a:p>
          <a:p>
            <a:pPr marL="685800" indent="-685800">
              <a:buFont typeface="Wingdings" pitchFamily="2" charset="2"/>
              <a:buChar char="Ø"/>
            </a:pPr>
            <a:r>
              <a:rPr lang="en-US" sz="3600" dirty="0"/>
              <a:t>Distribute 1000 Films</a:t>
            </a:r>
          </a:p>
          <a:p>
            <a:endParaRPr lang="en-US" sz="3600" dirty="0"/>
          </a:p>
          <a:p>
            <a:pPr marL="685800" indent="-685800">
              <a:buFont typeface="Wingdings" pitchFamily="2" charset="2"/>
              <a:buChar char="Ø"/>
            </a:pPr>
            <a:r>
              <a:rPr lang="en-US" sz="3600" dirty="0"/>
              <a:t>Total Revenue $61312.04</a:t>
            </a:r>
          </a:p>
        </p:txBody>
      </p:sp>
    </p:spTree>
    <p:extLst>
      <p:ext uri="{BB962C8B-B14F-4D97-AF65-F5344CB8AC3E}">
        <p14:creationId xmlns:p14="http://schemas.microsoft.com/office/powerpoint/2010/main" val="219491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1739-2B70-5439-012C-F8901378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77" y="184308"/>
            <a:ext cx="3201366" cy="523677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movies contributed the most to revenue gain?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CD2E8-66B3-6702-BBD7-E6FB8B1BA101}"/>
              </a:ext>
            </a:extLst>
          </p:cNvPr>
          <p:cNvSpPr txBox="1"/>
          <p:nvPr/>
        </p:nvSpPr>
        <p:spPr>
          <a:xfrm>
            <a:off x="4126976" y="5699786"/>
            <a:ext cx="746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Total Film Revenue $61312.04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B31D6B8-7B93-8841-B2D2-1EBC368A1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76" y="511388"/>
            <a:ext cx="7772400" cy="48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7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 descr="Bar Graph with Downward Trend">
            <a:extLst>
              <a:ext uri="{FF2B5EF4-FFF2-40B4-BE49-F238E27FC236}">
                <a16:creationId xmlns:a16="http://schemas.microsoft.com/office/drawing/2014/main" id="{8B52E2B2-E6DA-82A0-F357-47B7D2EA5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3801" y="1343723"/>
            <a:ext cx="4170530" cy="417053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C9F5D3-1C4E-6B72-F62B-53F85612751D}"/>
              </a:ext>
            </a:extLst>
          </p:cNvPr>
          <p:cNvSpPr/>
          <p:nvPr/>
        </p:nvSpPr>
        <p:spPr>
          <a:xfrm>
            <a:off x="134911" y="274576"/>
            <a:ext cx="7964567" cy="70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Which movies contributed the least to revenue gain?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FB9B5E-67CB-7735-9C45-63D8BF319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68" y="1254289"/>
            <a:ext cx="7772400" cy="449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754D1-B525-9D03-9FCB-AF4C672C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Total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Revenue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by Genre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200F415-0803-910D-8525-AC1727203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856000"/>
              </p:ext>
            </p:extLst>
          </p:nvPr>
        </p:nvGraphicFramePr>
        <p:xfrm>
          <a:off x="5001249" y="1549831"/>
          <a:ext cx="6286500" cy="478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055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754D1-B525-9D03-9FCB-AF4C672C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48" y="857251"/>
            <a:ext cx="6219582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3 Genre in Revenue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28432-D908-B3C8-4384-CAC6D801F66C}"/>
              </a:ext>
            </a:extLst>
          </p:cNvPr>
          <p:cNvSpPr txBox="1"/>
          <p:nvPr/>
        </p:nvSpPr>
        <p:spPr>
          <a:xfrm>
            <a:off x="8344660" y="1382285"/>
            <a:ext cx="38736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0" dirty="0"/>
              <a:t>Sports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0" dirty="0"/>
              <a:t>Sci-Fi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0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56192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1739-2B70-5439-012C-F8901378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2" y="800392"/>
            <a:ext cx="10889508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Movies in Sport Genre by Revenue and Rentals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C7BE41-CFD4-9834-2D25-DCD70AC4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1" y="2278272"/>
            <a:ext cx="6926938" cy="4478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7CA7BD-B21E-D5C7-7106-9AADB939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00" y="2293321"/>
            <a:ext cx="2213741" cy="15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1739-2B70-5439-012C-F8901378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2" y="800392"/>
            <a:ext cx="10889508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Movies in Sci-Fi Genre by Revenue and Rentals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0BD9E-FB92-2D61-4EA0-2E3ADB5E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278642"/>
            <a:ext cx="6858000" cy="4410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90535-B9A4-A998-71C4-49384018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351" y="2278642"/>
            <a:ext cx="2057400" cy="17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8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14236</TotalTime>
  <Words>334</Words>
  <Application>Microsoft Macintosh PowerPoint</Application>
  <PresentationFormat>Widescreen</PresentationFormat>
  <Paragraphs>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ArialMT</vt:lpstr>
      <vt:lpstr>Calibri</vt:lpstr>
      <vt:lpstr>Calibri Light</vt:lpstr>
      <vt:lpstr>Helvetica Neue</vt:lpstr>
      <vt:lpstr>Impact</vt:lpstr>
      <vt:lpstr>Wingdings</vt:lpstr>
      <vt:lpstr>Office Theme</vt:lpstr>
      <vt:lpstr>Rockbuster Sealth LLC   Online Video Service Blueprint</vt:lpstr>
      <vt:lpstr>Rockbuster Sealth Data Analysis Project</vt:lpstr>
      <vt:lpstr>Highlights of Current Rental Market</vt:lpstr>
      <vt:lpstr>Which movies contributed the most to revenue gain? </vt:lpstr>
      <vt:lpstr>PowerPoint Presentation</vt:lpstr>
      <vt:lpstr>Total Revenue by Genre</vt:lpstr>
      <vt:lpstr>Top 3 Genre in Revenue</vt:lpstr>
      <vt:lpstr>Top Movies in Sport Genre by Revenue and Rentals</vt:lpstr>
      <vt:lpstr>Top Movies in Sci-Fi Genre by Revenue and Rentals</vt:lpstr>
      <vt:lpstr>Top Movies in Animation Genre by Revenue and Rentals</vt:lpstr>
      <vt:lpstr>Revenue and Number of Rentals by Rating</vt:lpstr>
      <vt:lpstr>TOP FILM TITLES BY RATING     </vt:lpstr>
      <vt:lpstr>TOP FILM TITLES BY RATING     </vt:lpstr>
      <vt:lpstr>TOP FILM TITLES BY RATING     </vt:lpstr>
      <vt:lpstr>What was the average rental duration for all videos? </vt:lpstr>
      <vt:lpstr>PowerPoint Presentation</vt:lpstr>
      <vt:lpstr>Revenue of Top 5 Customers Within Leading City/ Countries 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Tatum Zeliadt</dc:creator>
  <cp:lastModifiedBy>Tatum Zeliadt</cp:lastModifiedBy>
  <cp:revision>2</cp:revision>
  <dcterms:created xsi:type="dcterms:W3CDTF">2022-08-27T17:50:08Z</dcterms:created>
  <dcterms:modified xsi:type="dcterms:W3CDTF">2023-01-23T07:35:37Z</dcterms:modified>
</cp:coreProperties>
</file>