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56"/>
  </p:notesMasterIdLst>
  <p:sldIdLst>
    <p:sldId id="256" r:id="rId2"/>
    <p:sldId id="257" r:id="rId3"/>
    <p:sldId id="299" r:id="rId4"/>
    <p:sldId id="259" r:id="rId5"/>
    <p:sldId id="262" r:id="rId6"/>
    <p:sldId id="263" r:id="rId7"/>
    <p:sldId id="307" r:id="rId8"/>
    <p:sldId id="264" r:id="rId9"/>
    <p:sldId id="309" r:id="rId10"/>
    <p:sldId id="278" r:id="rId11"/>
    <p:sldId id="341" r:id="rId12"/>
    <p:sldId id="312" r:id="rId13"/>
    <p:sldId id="313" r:id="rId14"/>
    <p:sldId id="301" r:id="rId15"/>
    <p:sldId id="315" r:id="rId16"/>
    <p:sldId id="342" r:id="rId17"/>
    <p:sldId id="344" r:id="rId18"/>
    <p:sldId id="345" r:id="rId19"/>
    <p:sldId id="348" r:id="rId20"/>
    <p:sldId id="349" r:id="rId21"/>
    <p:sldId id="347" r:id="rId22"/>
    <p:sldId id="350" r:id="rId23"/>
    <p:sldId id="351" r:id="rId24"/>
    <p:sldId id="352" r:id="rId25"/>
    <p:sldId id="314" r:id="rId26"/>
    <p:sldId id="302" r:id="rId27"/>
    <p:sldId id="332" r:id="rId28"/>
    <p:sldId id="319" r:id="rId29"/>
    <p:sldId id="323" r:id="rId30"/>
    <p:sldId id="318" r:id="rId31"/>
    <p:sldId id="320" r:id="rId32"/>
    <p:sldId id="322" r:id="rId33"/>
    <p:sldId id="321" r:id="rId34"/>
    <p:sldId id="324" r:id="rId35"/>
    <p:sldId id="335" r:id="rId36"/>
    <p:sldId id="334" r:id="rId37"/>
    <p:sldId id="336" r:id="rId38"/>
    <p:sldId id="303" r:id="rId39"/>
    <p:sldId id="331" r:id="rId40"/>
    <p:sldId id="330" r:id="rId41"/>
    <p:sldId id="337" r:id="rId42"/>
    <p:sldId id="279" r:id="rId43"/>
    <p:sldId id="340" r:id="rId44"/>
    <p:sldId id="333" r:id="rId45"/>
    <p:sldId id="343" r:id="rId46"/>
    <p:sldId id="346" r:id="rId47"/>
    <p:sldId id="353" r:id="rId48"/>
    <p:sldId id="356" r:id="rId49"/>
    <p:sldId id="354" r:id="rId50"/>
    <p:sldId id="355" r:id="rId51"/>
    <p:sldId id="338" r:id="rId52"/>
    <p:sldId id="339" r:id="rId53"/>
    <p:sldId id="325" r:id="rId54"/>
    <p:sldId id="326" r:id="rId55"/>
  </p:sldIdLst>
  <p:sldSz cx="9144000" cy="5143500" type="screen16x9"/>
  <p:notesSz cx="6858000" cy="9144000"/>
  <p:embeddedFontLst>
    <p:embeddedFont>
      <p:font typeface="Mukta" panose="020B0000000000000000" pitchFamily="34" charset="77"/>
      <p:regular r:id="rId57"/>
      <p:bold r:id="rId58"/>
    </p:embeddedFont>
    <p:embeddedFont>
      <p:font typeface="Roboto" panose="02000000000000000000"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C13585-3C6F-4E6D-AA7A-A5AE0C34D1F2}">
  <a:tblStyle styleId="{95C13585-3C6F-4E6D-AA7A-A5AE0C34D1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6"/>
    <p:restoredTop sz="82240"/>
  </p:normalViewPr>
  <p:slideViewPr>
    <p:cSldViewPr snapToGrid="0" snapToObjects="1">
      <p:cViewPr>
        <p:scale>
          <a:sx n="100" d="100"/>
          <a:sy n="100" d="100"/>
        </p:scale>
        <p:origin x="152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cdc.gov/chronicdisease/resources/infographic/chronic-diseases.htm"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aafa.org/allergy-facts/"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g8d744abee0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0" name="Google Shape;1830;g8d744abee0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SG" sz="1100" b="0" i="0" u="none" strike="noStrike" cap="none" dirty="0">
                <a:solidFill>
                  <a:srgbClr val="000000"/>
                </a:solidFill>
                <a:effectLst/>
                <a:latin typeface="Arial"/>
                <a:ea typeface="Arial"/>
                <a:cs typeface="Arial"/>
                <a:sym typeface="Arial"/>
              </a:rPr>
              <a:t>Serious criteria includes:</a:t>
            </a:r>
          </a:p>
          <a:p>
            <a:r>
              <a:rPr lang="en-SG" sz="1100" b="1" i="0" u="none" strike="noStrike" cap="none" dirty="0">
                <a:solidFill>
                  <a:srgbClr val="000000"/>
                </a:solidFill>
                <a:effectLst/>
                <a:latin typeface="Arial"/>
                <a:ea typeface="Arial"/>
                <a:cs typeface="Arial"/>
                <a:sym typeface="Arial"/>
              </a:rPr>
              <a:t>Death </a:t>
            </a:r>
            <a:r>
              <a:rPr lang="en-SG" sz="1100" b="0" i="0" u="none" strike="noStrike" cap="none" dirty="0">
                <a:solidFill>
                  <a:srgbClr val="000000"/>
                </a:solidFill>
                <a:effectLst/>
                <a:latin typeface="Arial"/>
                <a:ea typeface="Arial"/>
                <a:cs typeface="Arial"/>
                <a:sym typeface="Arial"/>
              </a:rPr>
              <a:t> </a:t>
            </a:r>
          </a:p>
          <a:p>
            <a:r>
              <a:rPr lang="en-SG" sz="1100" b="1" i="0" u="none" strike="noStrike" cap="none" dirty="0">
                <a:solidFill>
                  <a:srgbClr val="000000"/>
                </a:solidFill>
                <a:effectLst/>
                <a:latin typeface="Arial"/>
                <a:ea typeface="Arial"/>
                <a:cs typeface="Arial"/>
                <a:sym typeface="Arial"/>
              </a:rPr>
              <a:t>Life-threatening – patient at substantial risk of dying </a:t>
            </a:r>
            <a:r>
              <a:rPr lang="en-SG" sz="1100" b="1" i="0" u="none" strike="noStrike" cap="none" dirty="0" err="1">
                <a:solidFill>
                  <a:srgbClr val="000000"/>
                </a:solidFill>
                <a:effectLst/>
                <a:latin typeface="Arial"/>
                <a:ea typeface="Arial"/>
                <a:cs typeface="Arial"/>
                <a:sym typeface="Arial"/>
              </a:rPr>
              <a:t>bc</a:t>
            </a:r>
            <a:r>
              <a:rPr lang="en-SG" sz="1100" b="1" i="0" u="none" strike="noStrike" cap="none" dirty="0">
                <a:solidFill>
                  <a:srgbClr val="000000"/>
                </a:solidFill>
                <a:effectLst/>
                <a:latin typeface="Arial"/>
                <a:ea typeface="Arial"/>
                <a:cs typeface="Arial"/>
                <a:sym typeface="Arial"/>
              </a:rPr>
              <a:t> of AE</a:t>
            </a:r>
          </a:p>
          <a:p>
            <a:r>
              <a:rPr lang="en-SG" sz="1100" b="1" i="0" u="none" strike="noStrike" cap="none" dirty="0">
                <a:solidFill>
                  <a:srgbClr val="000000"/>
                </a:solidFill>
                <a:effectLst/>
                <a:latin typeface="Arial"/>
                <a:ea typeface="Arial"/>
                <a:cs typeface="Arial"/>
                <a:sym typeface="Arial"/>
              </a:rPr>
              <a:t>Hospitalization (initial or prolonged)</a:t>
            </a:r>
          </a:p>
          <a:p>
            <a:r>
              <a:rPr lang="en-SG" sz="1100" b="1" i="0" u="none" strike="noStrike" cap="none" dirty="0">
                <a:solidFill>
                  <a:srgbClr val="000000"/>
                </a:solidFill>
                <a:effectLst/>
                <a:latin typeface="Arial"/>
                <a:ea typeface="Arial"/>
                <a:cs typeface="Arial"/>
                <a:sym typeface="Arial"/>
              </a:rPr>
              <a:t>Disability or Permanent Damage –  </a:t>
            </a:r>
            <a:r>
              <a:rPr lang="en-SG" sz="1100" b="0" i="0" u="none" strike="noStrike" cap="none" dirty="0">
                <a:solidFill>
                  <a:srgbClr val="000000"/>
                </a:solidFill>
                <a:effectLst/>
                <a:latin typeface="Arial"/>
                <a:ea typeface="Arial"/>
                <a:cs typeface="Arial"/>
                <a:sym typeface="Arial"/>
              </a:rPr>
              <a:t>resulted in a substantial disruption of a person's ability to conduct normal life functions, i.e., the adverse event resulted in a significant, persistent or permanent change, impairment, damage or disruption in the patient's body function/structure, physical activities and/or quality of life.</a:t>
            </a:r>
          </a:p>
          <a:p>
            <a:r>
              <a:rPr lang="en-SG" sz="1100" b="1" i="0" u="none" strike="noStrike" cap="none" dirty="0">
                <a:solidFill>
                  <a:srgbClr val="000000"/>
                </a:solidFill>
                <a:effectLst/>
                <a:latin typeface="Arial"/>
                <a:ea typeface="Arial"/>
                <a:cs typeface="Arial"/>
                <a:sym typeface="Arial"/>
              </a:rPr>
              <a:t>Congenital Anomaly/Birth Defect - </a:t>
            </a:r>
            <a:r>
              <a:rPr lang="en-SG" sz="1100" b="0" i="0" u="none" strike="noStrike" cap="none" dirty="0">
                <a:solidFill>
                  <a:srgbClr val="000000"/>
                </a:solidFill>
                <a:effectLst/>
                <a:latin typeface="Arial"/>
                <a:ea typeface="Arial"/>
                <a:cs typeface="Arial"/>
                <a:sym typeface="Arial"/>
              </a:rPr>
              <a:t>exposure to a medical product prior to conception or during pregnancy may have resulted in an adverse outcome in the child.</a:t>
            </a:r>
          </a:p>
          <a:p>
            <a:r>
              <a:rPr lang="en-SG" sz="1100" b="1" i="0" u="none" strike="noStrike" cap="none" dirty="0">
                <a:solidFill>
                  <a:srgbClr val="000000"/>
                </a:solidFill>
                <a:effectLst/>
                <a:latin typeface="Arial"/>
                <a:ea typeface="Arial"/>
                <a:cs typeface="Arial"/>
                <a:sym typeface="Arial"/>
              </a:rPr>
              <a:t>Required Intervention to Prevent Permanent Impairment or Damage (Devices)- </a:t>
            </a:r>
            <a:r>
              <a:rPr lang="en-SG" sz="1100" b="0" i="0" u="none" strike="noStrike" cap="none" dirty="0">
                <a:solidFill>
                  <a:srgbClr val="000000"/>
                </a:solidFill>
                <a:effectLst/>
                <a:latin typeface="Arial"/>
                <a:ea typeface="Arial"/>
                <a:cs typeface="Arial"/>
                <a:sym typeface="Arial"/>
              </a:rPr>
              <a:t>permanent impairment of a body function, or prevent permanent damage to a body structure, either situation suspected to be due to the use of a medical product.</a:t>
            </a:r>
          </a:p>
          <a:p>
            <a:r>
              <a:rPr lang="en-SG" sz="1100" b="1" i="0" u="none" strike="noStrike" cap="none" dirty="0">
                <a:solidFill>
                  <a:srgbClr val="000000"/>
                </a:solidFill>
                <a:effectLst/>
                <a:latin typeface="Arial"/>
                <a:ea typeface="Arial"/>
                <a:cs typeface="Arial"/>
                <a:sym typeface="Arial"/>
              </a:rPr>
              <a:t>Other Serious (Important Medical Events)</a:t>
            </a:r>
          </a:p>
          <a:p>
            <a:r>
              <a:rPr lang="en-SG" sz="1100" b="0" i="0" u="none" strike="noStrike" cap="none" dirty="0">
                <a:solidFill>
                  <a:srgbClr val="000000"/>
                </a:solidFill>
                <a:effectLst/>
                <a:latin typeface="Arial"/>
                <a:ea typeface="Arial"/>
                <a:cs typeface="Arial"/>
                <a:sym typeface="Arial"/>
              </a:rPr>
              <a:t>Report when the event does not fit the other outcomes, but the event may jeopardize the patient and may require medical or surgical intervention (treatment) to prevent one of the other outcomes. Examples include allergic </a:t>
            </a:r>
            <a:r>
              <a:rPr lang="en-SG" sz="1100" b="0" i="0" u="none" strike="noStrike" cap="none" dirty="0" err="1">
                <a:solidFill>
                  <a:srgbClr val="000000"/>
                </a:solidFill>
                <a:effectLst/>
                <a:latin typeface="Arial"/>
                <a:ea typeface="Arial"/>
                <a:cs typeface="Arial"/>
                <a:sym typeface="Arial"/>
              </a:rPr>
              <a:t>brochospasm</a:t>
            </a:r>
            <a:r>
              <a:rPr lang="en-SG" sz="1100" b="0" i="0" u="none" strike="noStrike" cap="none" dirty="0">
                <a:solidFill>
                  <a:srgbClr val="000000"/>
                </a:solidFill>
                <a:effectLst/>
                <a:latin typeface="Arial"/>
                <a:ea typeface="Arial"/>
                <a:cs typeface="Arial"/>
                <a:sym typeface="Arial"/>
              </a:rPr>
              <a:t> (a serious problem with breathing) requiring treatment in an emergency room, serious blood dyscrasias (blood disorders) or seizures/convulsions that do not result in hospitalization. The development of drug dependence or drug abuse would also be examples of important medical events.</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0" i="0" u="none" strike="noStrike" cap="none" dirty="0">
                <a:solidFill>
                  <a:srgbClr val="000000"/>
                </a:solidFill>
                <a:effectLst/>
                <a:latin typeface="Arial"/>
                <a:ea typeface="Arial"/>
                <a:cs typeface="Arial"/>
                <a:sym typeface="Arial"/>
              </a:rPr>
              <a:t>The verbatim for serious AE is found under the PT name column of the IME list</a:t>
            </a:r>
          </a:p>
        </p:txBody>
      </p:sp>
    </p:spTree>
    <p:extLst>
      <p:ext uri="{BB962C8B-B14F-4D97-AF65-F5344CB8AC3E}">
        <p14:creationId xmlns:p14="http://schemas.microsoft.com/office/powerpoint/2010/main" val="951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dirty="0"/>
              <a:t>There are a few columns for some of the serious criteria, namely ‘died’, ‘</a:t>
            </a:r>
            <a:r>
              <a:rPr lang="en-GB" sz="1100" dirty="0" err="1"/>
              <a:t>l_threat</a:t>
            </a:r>
            <a:r>
              <a:rPr lang="en-GB" sz="1100" dirty="0"/>
              <a:t>’, ’hospital’, ‘</a:t>
            </a:r>
            <a:r>
              <a:rPr lang="en-GB" sz="1100" dirty="0" err="1"/>
              <a:t>x_stay</a:t>
            </a:r>
            <a:r>
              <a:rPr lang="en-GB" sz="1100" dirty="0"/>
              <a:t>’, ‘disable’, ‘birth defect'</a:t>
            </a:r>
          </a:p>
          <a:p>
            <a:r>
              <a:rPr lang="en-GB" sz="1100" dirty="0"/>
              <a:t>If they indicated ‘Y’ to any one of these columns, the case will be marked as serious</a:t>
            </a:r>
          </a:p>
          <a:p>
            <a:r>
              <a:rPr lang="en-GB" sz="1100" dirty="0"/>
              <a:t>Columns for IME is represented under </a:t>
            </a:r>
            <a:r>
              <a:rPr lang="en-GB" sz="1100" dirty="0" err="1"/>
              <a:t>symptomX</a:t>
            </a:r>
            <a:r>
              <a:rPr lang="en-GB" sz="1100" dirty="0"/>
              <a:t>, if the symptom is found in the IME list, it would be marked as serious</a:t>
            </a:r>
          </a:p>
          <a:p>
            <a:endParaRPr lang="en-GB" sz="1100" dirty="0"/>
          </a:p>
          <a:p>
            <a:endParaRPr lang="en-GB" dirty="0"/>
          </a:p>
        </p:txBody>
      </p:sp>
    </p:spTree>
    <p:extLst>
      <p:ext uri="{BB962C8B-B14F-4D97-AF65-F5344CB8AC3E}">
        <p14:creationId xmlns:p14="http://schemas.microsoft.com/office/powerpoint/2010/main" val="478722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8d744abee0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8d744abee0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After cleaning the dataset, we’re left with 32 columns and 543 thousand rows merged into a single dataset</a:t>
            </a:r>
          </a:p>
          <a:p>
            <a:pPr marL="171450" lvl="0" indent="-171450" algn="l" rtl="0">
              <a:spcBef>
                <a:spcPts val="0"/>
              </a:spcBef>
              <a:spcAft>
                <a:spcPts val="0"/>
              </a:spcAft>
            </a:pPr>
            <a:r>
              <a:rPr lang="en-US" dirty="0"/>
              <a:t>With 28 non-text columns and 4 text columns. </a:t>
            </a:r>
          </a:p>
          <a:p>
            <a:pPr marL="171450" lvl="0" indent="-171450" algn="l" rtl="0">
              <a:spcBef>
                <a:spcPts val="0"/>
              </a:spcBef>
              <a:spcAft>
                <a:spcPts val="0"/>
              </a:spcAft>
            </a:pPr>
            <a:r>
              <a:rPr lang="en-US" dirty="0"/>
              <a:t>We will be focusing on the 4 text columns  we’re doing NLP</a:t>
            </a:r>
          </a:p>
          <a:p>
            <a:pPr marL="171450" lvl="0" indent="-171450" algn="l" rtl="0">
              <a:spcBef>
                <a:spcPts val="0"/>
              </a:spcBef>
              <a:spcAft>
                <a:spcPts val="0"/>
              </a:spcAft>
            </a:pPr>
            <a:r>
              <a:rPr lang="en-US" dirty="0"/>
              <a:t>The target feature is the column ‘serious</a:t>
            </a:r>
            <a:endParaRPr dirty="0"/>
          </a:p>
        </p:txBody>
      </p:sp>
    </p:spTree>
    <p:extLst>
      <p:ext uri="{BB962C8B-B14F-4D97-AF65-F5344CB8AC3E}">
        <p14:creationId xmlns:p14="http://schemas.microsoft.com/office/powerpoint/2010/main" val="857973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8d744abee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8d744abee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063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SG" sz="1100" b="0" i="0" u="none" strike="noStrike" cap="none" dirty="0">
                <a:solidFill>
                  <a:srgbClr val="000000"/>
                </a:solidFill>
                <a:effectLst/>
                <a:latin typeface="Arial"/>
                <a:ea typeface="Arial"/>
                <a:cs typeface="Arial"/>
                <a:sym typeface="Arial"/>
              </a:rPr>
              <a:t>for pre-processing of data, we have 5 general steps that were carried out</a:t>
            </a:r>
          </a:p>
          <a:p>
            <a:r>
              <a:rPr lang="en-SG" sz="1100" b="0" i="0" u="none" strike="noStrike" cap="none" dirty="0">
                <a:solidFill>
                  <a:srgbClr val="000000"/>
                </a:solidFill>
                <a:effectLst/>
                <a:latin typeface="Arial"/>
                <a:ea typeface="Arial"/>
                <a:cs typeface="Arial"/>
                <a:sym typeface="Arial"/>
              </a:rPr>
              <a:t>Firstly punctuations were removed from the text</a:t>
            </a:r>
          </a:p>
          <a:p>
            <a:r>
              <a:rPr lang="en-SG" sz="1100" b="0" i="0" u="none" strike="noStrike" cap="none" dirty="0">
                <a:solidFill>
                  <a:srgbClr val="000000"/>
                </a:solidFill>
                <a:effectLst/>
                <a:latin typeface="Arial"/>
                <a:ea typeface="Arial"/>
                <a:cs typeface="Arial"/>
                <a:sym typeface="Arial"/>
              </a:rPr>
              <a:t>It was then tokenized meaning the text was split into a list of words</a:t>
            </a:r>
          </a:p>
          <a:p>
            <a:r>
              <a:rPr lang="en-SG" sz="1100" b="0" i="0" u="none" strike="noStrike" cap="none" dirty="0" err="1">
                <a:solidFill>
                  <a:srgbClr val="000000"/>
                </a:solidFill>
                <a:effectLst/>
                <a:latin typeface="Arial"/>
                <a:ea typeface="Arial"/>
                <a:cs typeface="Arial"/>
                <a:sym typeface="Arial"/>
              </a:rPr>
              <a:t>Stopwords</a:t>
            </a:r>
            <a:r>
              <a:rPr lang="en-SG" sz="1100" b="0" i="0" u="none" strike="noStrike" cap="none" dirty="0">
                <a:solidFill>
                  <a:srgbClr val="000000"/>
                </a:solidFill>
                <a:effectLst/>
                <a:latin typeface="Arial"/>
                <a:ea typeface="Arial"/>
                <a:cs typeface="Arial"/>
                <a:sym typeface="Arial"/>
              </a:rPr>
              <a:t> were removed that excluded words that are frequently occurring in all text</a:t>
            </a:r>
          </a:p>
          <a:p>
            <a:r>
              <a:rPr lang="en-SG" sz="1100" b="0" i="0" u="none" strike="noStrike" cap="none" dirty="0">
                <a:solidFill>
                  <a:srgbClr val="000000"/>
                </a:solidFill>
                <a:effectLst/>
                <a:latin typeface="Arial"/>
                <a:ea typeface="Arial"/>
                <a:cs typeface="Arial"/>
                <a:sym typeface="Arial"/>
              </a:rPr>
              <a:t>Lemmatizing was performed to reduce all words to their base form</a:t>
            </a:r>
          </a:p>
          <a:p>
            <a:r>
              <a:rPr lang="en-SG" sz="1100" b="0" i="0" u="none" strike="noStrike" cap="none" dirty="0">
                <a:solidFill>
                  <a:srgbClr val="000000"/>
                </a:solidFill>
                <a:effectLst/>
                <a:latin typeface="Arial"/>
                <a:ea typeface="Arial"/>
                <a:cs typeface="Arial"/>
                <a:sym typeface="Arial"/>
              </a:rPr>
              <a:t>The words were then vectorized with either count vectorizer or </a:t>
            </a:r>
            <a:r>
              <a:rPr lang="en-SG" sz="1100" b="0" i="0" u="none" strike="noStrike" cap="none" dirty="0" err="1">
                <a:solidFill>
                  <a:srgbClr val="000000"/>
                </a:solidFill>
                <a:effectLst/>
                <a:latin typeface="Arial"/>
                <a:ea typeface="Arial"/>
                <a:cs typeface="Arial"/>
                <a:sym typeface="Arial"/>
              </a:rPr>
              <a:t>tfidf</a:t>
            </a:r>
            <a:r>
              <a:rPr lang="en-SG" sz="1100" b="0" i="0" u="none" strike="noStrike" cap="none" dirty="0">
                <a:solidFill>
                  <a:srgbClr val="000000"/>
                </a:solidFill>
                <a:effectLst/>
                <a:latin typeface="Arial"/>
                <a:ea typeface="Arial"/>
                <a:cs typeface="Arial"/>
                <a:sym typeface="Arial"/>
              </a:rPr>
              <a:t> vectorizer to prep for processing</a:t>
            </a:r>
          </a:p>
          <a:p>
            <a:endParaRPr lang="en-SG" sz="1100" b="1" i="0" u="none" strike="noStrike" cap="none" dirty="0">
              <a:solidFill>
                <a:srgbClr val="000000"/>
              </a:solidFill>
              <a:effectLst/>
              <a:latin typeface="Arial"/>
              <a:ea typeface="Arial"/>
              <a:cs typeface="Arial"/>
              <a:sym typeface="Arial"/>
            </a:endParaRPr>
          </a:p>
          <a:p>
            <a:r>
              <a:rPr lang="en-SG" sz="1100" b="1" i="0" u="none" strike="noStrike" cap="none" dirty="0">
                <a:solidFill>
                  <a:srgbClr val="000000"/>
                </a:solidFill>
                <a:effectLst/>
                <a:latin typeface="Arial"/>
                <a:ea typeface="Arial"/>
                <a:cs typeface="Arial"/>
                <a:sym typeface="Arial"/>
              </a:rPr>
              <a:t>Count Vectorizer</a:t>
            </a:r>
          </a:p>
          <a:p>
            <a:r>
              <a:rPr lang="en-SG" sz="1100" b="0" i="0" u="none" strike="noStrike" cap="none" dirty="0">
                <a:solidFill>
                  <a:srgbClr val="000000"/>
                </a:solidFill>
                <a:effectLst/>
                <a:latin typeface="Arial"/>
                <a:ea typeface="Arial"/>
                <a:cs typeface="Arial"/>
                <a:sym typeface="Arial"/>
              </a:rPr>
              <a:t>Count Vectorizer converts words into document-term matrix where each row represents a AE record and each column represents a word in the record. Each cell in the matrix represents the word count in the record. The column names represent the unique words used in this dataset.</a:t>
            </a:r>
          </a:p>
          <a:p>
            <a:r>
              <a:rPr lang="en-SG" sz="1100" b="1" i="0" u="none" strike="noStrike" cap="none" dirty="0">
                <a:solidFill>
                  <a:srgbClr val="000000"/>
                </a:solidFill>
                <a:effectLst/>
                <a:latin typeface="Arial"/>
                <a:ea typeface="Arial"/>
                <a:cs typeface="Arial"/>
                <a:sym typeface="Arial"/>
              </a:rPr>
              <a:t>TF-IDF</a:t>
            </a:r>
          </a:p>
          <a:p>
            <a:r>
              <a:rPr lang="en-SG" sz="1100" b="0" i="0" u="none" strike="noStrike" cap="none" dirty="0">
                <a:solidFill>
                  <a:srgbClr val="000000"/>
                </a:solidFill>
                <a:effectLst/>
                <a:latin typeface="Arial"/>
                <a:ea typeface="Arial"/>
                <a:cs typeface="Arial"/>
                <a:sym typeface="Arial"/>
              </a:rPr>
              <a:t>TF-IDF is a numerical statistic intended to reflect the importance of a word in relation to the document in a corpus. Similar to Count Vectorizer, each row represents a AE record and each column represents a word in the record. However, each cell represents a weighting meant to represent how important a word is to a document.</a:t>
            </a:r>
          </a:p>
          <a:p>
            <a:r>
              <a:rPr lang="en-SG" sz="1100" b="0" i="0" u="none" strike="noStrike" cap="none" dirty="0">
                <a:solidFill>
                  <a:srgbClr val="000000"/>
                </a:solidFill>
                <a:effectLst/>
                <a:latin typeface="Arial"/>
                <a:ea typeface="Arial"/>
                <a:cs typeface="Arial"/>
                <a:sym typeface="Arial"/>
              </a:rPr>
              <a:t>The TF-IDF value increases proportionally to the number of times a word appears in the document and is offset by the number of documents in the corpus that contain the word, hence adjusting for words that appear more frequently in general.</a:t>
            </a:r>
          </a:p>
          <a:p>
            <a:endParaRPr lang="en-GB" dirty="0"/>
          </a:p>
          <a:p>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85535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0" i="0" u="none" strike="noStrike" cap="none" dirty="0">
                <a:solidFill>
                  <a:srgbClr val="000000"/>
                </a:solidFill>
                <a:effectLst/>
                <a:latin typeface="Arial"/>
                <a:ea typeface="Arial"/>
                <a:cs typeface="Arial"/>
                <a:sym typeface="Arial"/>
              </a:rPr>
              <a:t>From the word cloud, there are several words with relatively large count in both. These words tends to pertain to the respective category.</a:t>
            </a:r>
          </a:p>
          <a:p>
            <a:r>
              <a:rPr lang="en-SG" sz="1100" b="0" i="0" u="none" strike="noStrike" cap="none" dirty="0">
                <a:solidFill>
                  <a:srgbClr val="000000"/>
                </a:solidFill>
                <a:effectLst/>
                <a:latin typeface="Arial"/>
                <a:ea typeface="Arial"/>
                <a:cs typeface="Arial"/>
                <a:sym typeface="Arial"/>
              </a:rPr>
              <a:t>For non-serious AE we find words pertaining to milder symptoms such as 'injection site' possibly referring to injection site discomfort/pain.</a:t>
            </a:r>
          </a:p>
          <a:p>
            <a:r>
              <a:rPr lang="en-SG" sz="1100" b="0" i="0" u="none" strike="noStrike" cap="none" dirty="0">
                <a:solidFill>
                  <a:srgbClr val="000000"/>
                </a:solidFill>
                <a:effectLst/>
                <a:latin typeface="Arial"/>
                <a:ea typeface="Arial"/>
                <a:cs typeface="Arial"/>
                <a:sym typeface="Arial"/>
              </a:rPr>
              <a:t>For serious AE, we find words relating to more serious AE start to appear such as 'chest pain' 'hospital' and 'admitted’.</a:t>
            </a:r>
          </a:p>
          <a:p>
            <a:r>
              <a:rPr lang="en-SG" sz="1100" b="0" i="0" u="none" strike="noStrike" cap="none" dirty="0">
                <a:solidFill>
                  <a:srgbClr val="000000"/>
                </a:solidFill>
                <a:effectLst/>
                <a:latin typeface="Arial"/>
                <a:ea typeface="Arial"/>
                <a:cs typeface="Arial"/>
                <a:sym typeface="Arial"/>
              </a:rPr>
              <a:t>In both word clouds, we see some common words (e.g. COVID vaccine, patient) that could possibly add these as customized </a:t>
            </a:r>
            <a:r>
              <a:rPr lang="en-SG" sz="1100" b="0" i="0" u="none" strike="noStrike" cap="none" dirty="0" err="1">
                <a:solidFill>
                  <a:srgbClr val="000000"/>
                </a:solidFill>
                <a:effectLst/>
                <a:latin typeface="Arial"/>
                <a:ea typeface="Arial"/>
                <a:cs typeface="Arial"/>
                <a:sym typeface="Arial"/>
              </a:rPr>
              <a:t>stopwords</a:t>
            </a:r>
            <a:endParaRPr lang="en-SG" sz="1100" b="0" i="0" u="none" strike="noStrike" cap="none" dirty="0">
              <a:solidFill>
                <a:srgbClr val="000000"/>
              </a:solidFill>
              <a:effectLst/>
              <a:latin typeface="Arial"/>
              <a:ea typeface="Arial"/>
              <a:cs typeface="Arial"/>
              <a:sym typeface="Arial"/>
            </a:endParaRPr>
          </a:p>
          <a:p>
            <a:r>
              <a:rPr lang="en-GB" dirty="0"/>
              <a:t>So next, we’ll move on to looking at n-grams</a:t>
            </a:r>
          </a:p>
        </p:txBody>
      </p:sp>
    </p:spTree>
    <p:extLst>
      <p:ext uri="{BB962C8B-B14F-4D97-AF65-F5344CB8AC3E}">
        <p14:creationId xmlns:p14="http://schemas.microsoft.com/office/powerpoint/2010/main" val="2390792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So this is the unigram for the column </a:t>
            </a:r>
            <a:r>
              <a:rPr lang="en-GB" dirty="0" err="1"/>
              <a:t>symptom_text</a:t>
            </a:r>
            <a:endParaRPr lang="en-GB" dirty="0"/>
          </a:p>
          <a:p>
            <a:r>
              <a:rPr lang="en-GB" dirty="0"/>
              <a:t>Common words across both unigrams include 'patient', 'covid', 'vaccine’. As these words are general terms used while describing both types of adverse events, it is unsurprising we see them in both unigrams. </a:t>
            </a:r>
          </a:p>
          <a:p>
            <a:r>
              <a:rPr lang="en-GB" dirty="0"/>
              <a:t>Despite these commonalities, there are also words that are unique to each category. </a:t>
            </a:r>
          </a:p>
          <a:p>
            <a:r>
              <a:rPr lang="en-GB" dirty="0"/>
              <a:t>As expected, for serious AE, words pertaining to more serious symptoms tend to surface (e.g. 'chest', 'blood', 'hospital’) </a:t>
            </a:r>
          </a:p>
          <a:p>
            <a:r>
              <a:rPr lang="en-GB" dirty="0"/>
              <a:t>while for non-serious AE the words tend to pertain to milder symptoms (e.g. 'arm', 'headache', 'fever’).</a:t>
            </a:r>
          </a:p>
          <a:p>
            <a:r>
              <a:rPr lang="en-GB" dirty="0"/>
              <a:t>Unigrams give us a glimpse into the distinguishing factors between the 2 categories, but let’s see if we can gain more insights from bigrams</a:t>
            </a:r>
          </a:p>
        </p:txBody>
      </p:sp>
    </p:spTree>
    <p:extLst>
      <p:ext uri="{BB962C8B-B14F-4D97-AF65-F5344CB8AC3E}">
        <p14:creationId xmlns:p14="http://schemas.microsoft.com/office/powerpoint/2010/main" val="446129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0" i="0" u="none" strike="noStrike" cap="none" dirty="0">
                <a:solidFill>
                  <a:srgbClr val="000000"/>
                </a:solidFill>
                <a:effectLst/>
                <a:latin typeface="Arial"/>
                <a:ea typeface="Arial"/>
                <a:cs typeface="Arial"/>
                <a:sym typeface="Arial"/>
              </a:rPr>
              <a:t>The bigrams show more distinct difference between the top phrases between each category.</a:t>
            </a:r>
          </a:p>
          <a:p>
            <a:r>
              <a:rPr lang="en-SG" sz="1100" b="0" i="0" u="none" strike="noStrike" cap="none" dirty="0">
                <a:solidFill>
                  <a:srgbClr val="000000"/>
                </a:solidFill>
                <a:effectLst/>
                <a:latin typeface="Arial"/>
                <a:ea typeface="Arial"/>
                <a:cs typeface="Arial"/>
                <a:sym typeface="Arial"/>
              </a:rPr>
              <a:t>For serious AE, we see word pairs like 'chest pain', 'shortness breath', 'blood clot' which are symptoms that possibly signal to more severe conditions such as a heart attack or stroke.</a:t>
            </a:r>
          </a:p>
          <a:p>
            <a:r>
              <a:rPr lang="en-SG" sz="1100" b="0" i="0" u="none" strike="noStrike" cap="none" dirty="0">
                <a:solidFill>
                  <a:srgbClr val="000000"/>
                </a:solidFill>
                <a:effectLst/>
                <a:latin typeface="Arial"/>
                <a:ea typeface="Arial"/>
                <a:cs typeface="Arial"/>
                <a:sym typeface="Arial"/>
              </a:rPr>
              <a:t>On the other hand, non-serious AE yielded word pairs such as 'injection site', 'body ache', 'fever chill' which are milder expected AE.</a:t>
            </a:r>
          </a:p>
          <a:p>
            <a:r>
              <a:rPr lang="en-SG" sz="1100" b="0" i="0" u="none" strike="noStrike" cap="none" dirty="0">
                <a:solidFill>
                  <a:srgbClr val="000000"/>
                </a:solidFill>
                <a:effectLst/>
                <a:latin typeface="Arial"/>
                <a:ea typeface="Arial"/>
                <a:cs typeface="Arial"/>
                <a:sym typeface="Arial"/>
              </a:rPr>
              <a:t>In both bigrams, we find some common pairs such as 'covid vaccine’,  'year old' which do not have much relation to severity, hence we will add them to the list of additional </a:t>
            </a:r>
            <a:r>
              <a:rPr lang="en-SG" sz="1100" b="0" i="0" u="none" strike="noStrike" cap="none" dirty="0" err="1">
                <a:solidFill>
                  <a:srgbClr val="000000"/>
                </a:solidFill>
                <a:effectLst/>
                <a:latin typeface="Arial"/>
                <a:ea typeface="Arial"/>
                <a:cs typeface="Arial"/>
                <a:sym typeface="Arial"/>
              </a:rPr>
              <a:t>stopwords</a:t>
            </a:r>
            <a:r>
              <a:rPr lang="en-SG" sz="1100" b="0" i="0" u="none" strike="noStrike" cap="none" dirty="0">
                <a:solidFill>
                  <a:srgbClr val="000000"/>
                </a:solidFill>
                <a:effectLst/>
                <a:latin typeface="Arial"/>
                <a:ea typeface="Arial"/>
                <a:cs typeface="Arial"/>
                <a:sym typeface="Arial"/>
              </a:rPr>
              <a:t>.</a:t>
            </a:r>
          </a:p>
          <a:p>
            <a:endParaRPr lang="en-GB" dirty="0"/>
          </a:p>
        </p:txBody>
      </p:sp>
    </p:spTree>
    <p:extLst>
      <p:ext uri="{BB962C8B-B14F-4D97-AF65-F5344CB8AC3E}">
        <p14:creationId xmlns:p14="http://schemas.microsoft.com/office/powerpoint/2010/main" val="882436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0" i="0" u="none" strike="noStrike" cap="none" dirty="0">
                <a:solidFill>
                  <a:srgbClr val="000000"/>
                </a:solidFill>
                <a:effectLst/>
                <a:latin typeface="Arial"/>
                <a:ea typeface="Arial"/>
                <a:cs typeface="Arial"/>
                <a:sym typeface="Arial"/>
              </a:rPr>
              <a:t>The unigram looks quite similar to those before removal of additional </a:t>
            </a:r>
            <a:r>
              <a:rPr lang="en-SG" sz="1100" b="0" i="0" u="none" strike="noStrike" cap="none" dirty="0" err="1">
                <a:solidFill>
                  <a:srgbClr val="000000"/>
                </a:solidFill>
                <a:effectLst/>
                <a:latin typeface="Arial"/>
                <a:ea typeface="Arial"/>
                <a:cs typeface="Arial"/>
                <a:sym typeface="Arial"/>
              </a:rPr>
              <a:t>stopwords</a:t>
            </a:r>
            <a:r>
              <a:rPr lang="en-SG" sz="1100" b="0" i="0" u="none" strike="noStrike" cap="none" dirty="0">
                <a:solidFill>
                  <a:srgbClr val="000000"/>
                </a:solidFill>
                <a:effectLst/>
                <a:latin typeface="Arial"/>
                <a:ea typeface="Arial"/>
                <a:cs typeface="Arial"/>
                <a:sym typeface="Arial"/>
              </a:rPr>
              <a:t>.</a:t>
            </a:r>
          </a:p>
        </p:txBody>
      </p:sp>
    </p:spTree>
    <p:extLst>
      <p:ext uri="{BB962C8B-B14F-4D97-AF65-F5344CB8AC3E}">
        <p14:creationId xmlns:p14="http://schemas.microsoft.com/office/powerpoint/2010/main" val="1143563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SG" sz="1100" b="0" i="0" u="none" strike="noStrike" cap="none" dirty="0">
                <a:solidFill>
                  <a:srgbClr val="000000"/>
                </a:solidFill>
                <a:effectLst/>
                <a:latin typeface="Arial"/>
                <a:ea typeface="Arial"/>
                <a:cs typeface="Arial"/>
                <a:sym typeface="Arial"/>
              </a:rPr>
              <a:t>F1 score gives the harmonic mean of precision and recall metrics, hence offering a better overall measure of model performance as compared to just using precision or recall alone.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0" i="0" u="none" strike="noStrike" cap="none" dirty="0">
                <a:solidFill>
                  <a:srgbClr val="000000"/>
                </a:solidFill>
                <a:effectLst/>
                <a:latin typeface="Arial"/>
                <a:ea typeface="Arial"/>
                <a:cs typeface="Arial"/>
                <a:sym typeface="Arial"/>
              </a:rPr>
              <a:t>For the updated bigram, we find the same symptoms for both categories as before</a:t>
            </a:r>
          </a:p>
          <a:p>
            <a:r>
              <a:rPr lang="en-SG" sz="1100" b="0" i="0" u="none" strike="noStrike" cap="none" dirty="0">
                <a:solidFill>
                  <a:srgbClr val="000000"/>
                </a:solidFill>
                <a:effectLst/>
                <a:latin typeface="Arial"/>
                <a:ea typeface="Arial"/>
                <a:cs typeface="Arial"/>
                <a:sym typeface="Arial"/>
              </a:rPr>
              <a:t>However, we find that an element of time as surface in both bigrams</a:t>
            </a:r>
          </a:p>
          <a:p>
            <a:r>
              <a:rPr lang="en-SG" sz="1100" b="0" i="0" u="none" strike="noStrike" cap="none" dirty="0">
                <a:solidFill>
                  <a:srgbClr val="000000"/>
                </a:solidFill>
                <a:effectLst/>
                <a:latin typeface="Arial"/>
                <a:ea typeface="Arial"/>
                <a:cs typeface="Arial"/>
                <a:sym typeface="Arial"/>
              </a:rPr>
              <a:t>For non-serious AE, we see the pair ‘next day’ appearing, suggesting that NS AE tend to have very short onset of action</a:t>
            </a:r>
          </a:p>
          <a:p>
            <a:r>
              <a:rPr lang="en-SG" sz="1100" b="0" i="0" u="none" strike="noStrike" cap="none" dirty="0">
                <a:solidFill>
                  <a:srgbClr val="000000"/>
                </a:solidFill>
                <a:effectLst/>
                <a:latin typeface="Arial"/>
                <a:ea typeface="Arial"/>
                <a:cs typeface="Arial"/>
                <a:sym typeface="Arial"/>
              </a:rPr>
              <a:t>Similarly for serious AE, we find word pairs such as ‘within week’, ‘week receiving’ which suggest that patients receiving covid vaccines generally experience symptoms q quickly though not as fast as NS AE.</a:t>
            </a:r>
          </a:p>
        </p:txBody>
      </p:sp>
    </p:spTree>
    <p:extLst>
      <p:ext uri="{BB962C8B-B14F-4D97-AF65-F5344CB8AC3E}">
        <p14:creationId xmlns:p14="http://schemas.microsoft.com/office/powerpoint/2010/main" val="553578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sz="1100" b="0" i="0" u="none" strike="noStrike" cap="none" dirty="0">
                <a:solidFill>
                  <a:srgbClr val="000000"/>
                </a:solidFill>
                <a:effectLst/>
                <a:latin typeface="Arial"/>
                <a:ea typeface="Arial"/>
                <a:cs typeface="Arial"/>
                <a:sym typeface="Arial"/>
              </a:rPr>
              <a:t>For trigram, we see a continuation of mention of timeframe e.g. 'within week receiving', 'hospitalization within week' and 'week receiving vaccination' which agrees with the findings from above.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sz="1100" b="0" i="0" u="none" strike="noStrike" cap="none" dirty="0">
                <a:solidFill>
                  <a:srgbClr val="000000"/>
                </a:solidFill>
                <a:effectLst/>
                <a:latin typeface="Arial"/>
                <a:ea typeface="Arial"/>
                <a:cs typeface="Arial"/>
                <a:sym typeface="Arial"/>
              </a:rPr>
              <a:t>For trigrams we see an interesting pattern with phrases related to fainting such as 'systemic fainting unresponsive', 'systemic dizziness </a:t>
            </a:r>
            <a:r>
              <a:rPr lang="en-SG" sz="1100" b="0" i="0" u="none" strike="noStrike" cap="none" dirty="0" err="1">
                <a:solidFill>
                  <a:srgbClr val="000000"/>
                </a:solidFill>
                <a:effectLst/>
                <a:latin typeface="Arial"/>
                <a:ea typeface="Arial"/>
                <a:cs typeface="Arial"/>
                <a:sym typeface="Arial"/>
              </a:rPr>
              <a:t>lightheadness</a:t>
            </a:r>
            <a:r>
              <a:rPr lang="en-SG" sz="1100" b="0" i="0" u="none" strike="noStrike" cap="none" dirty="0">
                <a:solidFill>
                  <a:srgbClr val="000000"/>
                </a:solidFill>
                <a:effectLst/>
                <a:latin typeface="Arial"/>
                <a:ea typeface="Arial"/>
                <a:cs typeface="Arial"/>
                <a:sym typeface="Arial"/>
              </a:rPr>
              <a:t>', 'fainting unresponsive medium', 'fainting unresponsive mild'. This may be due to the fact that if someone faints and is unresponsive, they may be rushed to the emergency department and hospitalised for observation (hospitalisation being a serious criterion) leading them being classified as serious.</a:t>
            </a:r>
          </a:p>
        </p:txBody>
      </p:sp>
    </p:spTree>
    <p:extLst>
      <p:ext uri="{BB962C8B-B14F-4D97-AF65-F5344CB8AC3E}">
        <p14:creationId xmlns:p14="http://schemas.microsoft.com/office/powerpoint/2010/main" val="975809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0" i="0" u="none" strike="noStrike" cap="none" dirty="0">
                <a:solidFill>
                  <a:srgbClr val="000000"/>
                </a:solidFill>
                <a:effectLst/>
                <a:latin typeface="Arial"/>
                <a:ea typeface="Arial"/>
                <a:cs typeface="Arial"/>
                <a:sym typeface="Arial"/>
              </a:rPr>
              <a:t>I also tried to look at other text columns such as </a:t>
            </a:r>
            <a:r>
              <a:rPr lang="en-SG" sz="1100" b="0" i="0" u="none" strike="noStrike" cap="none" dirty="0" err="1">
                <a:solidFill>
                  <a:srgbClr val="000000"/>
                </a:solidFill>
                <a:effectLst/>
                <a:latin typeface="Arial"/>
                <a:ea typeface="Arial"/>
                <a:cs typeface="Arial"/>
                <a:sym typeface="Arial"/>
              </a:rPr>
              <a:t>other_meds</a:t>
            </a:r>
            <a:endParaRPr lang="en-SG" sz="1100" b="0" i="0" u="none" strike="noStrike" cap="none" dirty="0">
              <a:solidFill>
                <a:srgbClr val="000000"/>
              </a:solidFill>
              <a:effectLst/>
              <a:latin typeface="Arial"/>
              <a:ea typeface="Arial"/>
              <a:cs typeface="Arial"/>
              <a:sym typeface="Arial"/>
            </a:endParaRPr>
          </a:p>
          <a:p>
            <a:r>
              <a:rPr lang="en-SG" sz="1100" b="0" i="0" u="none" strike="noStrike" cap="none" dirty="0">
                <a:solidFill>
                  <a:srgbClr val="000000"/>
                </a:solidFill>
                <a:effectLst/>
                <a:latin typeface="Arial"/>
                <a:ea typeface="Arial"/>
                <a:cs typeface="Arial"/>
                <a:sym typeface="Arial"/>
              </a:rPr>
              <a:t>We find the top 'medication' taken is a vitamin supplement in both categories.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sz="1100" b="0" i="0" u="none" strike="noStrike" cap="none" dirty="0">
                <a:solidFill>
                  <a:srgbClr val="000000"/>
                </a:solidFill>
                <a:effectLst/>
                <a:latin typeface="Arial"/>
                <a:ea typeface="Arial"/>
                <a:cs typeface="Arial"/>
                <a:sym typeface="Arial"/>
              </a:rPr>
              <a:t>There does not seem to be any medications or class of medication that seem to have a correlation a particular category.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sz="1100" b="0" i="0" u="none" strike="noStrike" cap="none" dirty="0">
                <a:solidFill>
                  <a:srgbClr val="000000"/>
                </a:solidFill>
                <a:effectLst/>
                <a:latin typeface="Arial"/>
                <a:ea typeface="Arial"/>
                <a:cs typeface="Arial"/>
                <a:sym typeface="Arial"/>
              </a:rPr>
              <a:t>The common medications seen then to be chronic in nature (e.g. 'lisinopril', 'atorvastatin') or commonly prescribed for minor ailments (e.g. '</a:t>
            </a:r>
            <a:r>
              <a:rPr lang="en-SG" sz="1100" b="0" i="0" u="none" strike="noStrike" cap="none" dirty="0" err="1">
                <a:solidFill>
                  <a:srgbClr val="000000"/>
                </a:solidFill>
                <a:effectLst/>
                <a:latin typeface="Arial"/>
                <a:ea typeface="Arial"/>
                <a:cs typeface="Arial"/>
                <a:sym typeface="Arial"/>
              </a:rPr>
              <a:t>tylenol</a:t>
            </a:r>
            <a:r>
              <a:rPr lang="en-SG" sz="1100" b="0" i="0" u="none" strike="noStrike" cap="none" dirty="0">
                <a:solidFill>
                  <a:srgbClr val="000000"/>
                </a:solidFill>
                <a:effectLst/>
                <a:latin typeface="Arial"/>
                <a:ea typeface="Arial"/>
                <a:cs typeface="Arial"/>
                <a:sym typeface="Arial"/>
              </a:rPr>
              <a:t>', '</a:t>
            </a:r>
            <a:r>
              <a:rPr lang="en-SG" sz="1100" b="0" i="0" u="none" strike="noStrike" cap="none" dirty="0" err="1">
                <a:solidFill>
                  <a:srgbClr val="000000"/>
                </a:solidFill>
                <a:effectLst/>
                <a:latin typeface="Arial"/>
                <a:ea typeface="Arial"/>
                <a:cs typeface="Arial"/>
                <a:sym typeface="Arial"/>
              </a:rPr>
              <a:t>zyrtec</a:t>
            </a:r>
            <a:r>
              <a:rPr lang="en-SG" sz="1100" b="0" i="0" u="none" strike="noStrike" cap="none" dirty="0">
                <a:solidFill>
                  <a:srgbClr val="000000"/>
                </a:solidFill>
                <a:effectLst/>
                <a:latin typeface="Arial"/>
                <a:ea typeface="Arial"/>
                <a:cs typeface="Arial"/>
                <a:sym typeface="Arial"/>
              </a:rPr>
              <a:t>')</a:t>
            </a:r>
          </a:p>
          <a:p>
            <a:endParaRPr lang="en-SG" sz="1100" b="0" i="0" u="none" strike="noStrike" cap="none" dirty="0">
              <a:solidFill>
                <a:srgbClr val="000000"/>
              </a:solidFill>
              <a:effectLst/>
              <a:latin typeface="Arial"/>
              <a:ea typeface="Arial"/>
              <a:cs typeface="Arial"/>
              <a:sym typeface="Arial"/>
            </a:endParaRPr>
          </a:p>
          <a:p>
            <a:r>
              <a:rPr lang="en-SG" sz="1100" b="0" i="0" u="none" strike="noStrike" cap="none" dirty="0">
                <a:solidFill>
                  <a:srgbClr val="000000"/>
                </a:solidFill>
                <a:effectLst/>
                <a:latin typeface="Arial"/>
                <a:ea typeface="Arial"/>
                <a:cs typeface="Arial"/>
                <a:sym typeface="Arial"/>
              </a:rPr>
              <a:t>Top words for non-serious: levothyroxine, lisinopril, </a:t>
            </a:r>
            <a:r>
              <a:rPr lang="en-SG" sz="1100" b="0" i="0" u="none" strike="noStrike" cap="none" dirty="0" err="1">
                <a:solidFill>
                  <a:srgbClr val="000000"/>
                </a:solidFill>
                <a:effectLst/>
                <a:latin typeface="Arial"/>
                <a:ea typeface="Arial"/>
                <a:cs typeface="Arial"/>
                <a:sym typeface="Arial"/>
              </a:rPr>
              <a:t>zyrtec</a:t>
            </a:r>
            <a:r>
              <a:rPr lang="en-SG" sz="1100" b="0" i="0" u="none" strike="noStrike" cap="none" dirty="0">
                <a:solidFill>
                  <a:srgbClr val="000000"/>
                </a:solidFill>
                <a:effectLst/>
                <a:latin typeface="Arial"/>
                <a:ea typeface="Arial"/>
                <a:cs typeface="Arial"/>
                <a:sym typeface="Arial"/>
              </a:rPr>
              <a:t>, metformin, aspirin, atorvastatin, </a:t>
            </a:r>
            <a:r>
              <a:rPr lang="en-SG" sz="1100" b="0" i="0" u="none" strike="noStrike" cap="none" dirty="0" err="1">
                <a:solidFill>
                  <a:srgbClr val="000000"/>
                </a:solidFill>
                <a:effectLst/>
                <a:latin typeface="Arial"/>
                <a:ea typeface="Arial"/>
                <a:cs typeface="Arial"/>
                <a:sym typeface="Arial"/>
              </a:rPr>
              <a:t>tylenol</a:t>
            </a:r>
            <a:r>
              <a:rPr lang="en-SG" sz="1100" b="0" i="0" u="none" strike="noStrike" cap="none" dirty="0">
                <a:solidFill>
                  <a:srgbClr val="000000"/>
                </a:solidFill>
                <a:effectLst/>
                <a:latin typeface="Arial"/>
                <a:ea typeface="Arial"/>
                <a:cs typeface="Arial"/>
                <a:sym typeface="Arial"/>
              </a:rPr>
              <a:t>, omeprazole, losartan</a:t>
            </a:r>
          </a:p>
          <a:p>
            <a:r>
              <a:rPr lang="en-SG" sz="1100" b="0" i="0" u="none" strike="noStrike" cap="none" dirty="0">
                <a:solidFill>
                  <a:srgbClr val="000000"/>
                </a:solidFill>
                <a:effectLst/>
                <a:latin typeface="Arial"/>
                <a:ea typeface="Arial"/>
                <a:cs typeface="Arial"/>
                <a:sym typeface="Arial"/>
              </a:rPr>
              <a:t>Top words for serious: aspirin, lisinopril, </a:t>
            </a:r>
            <a:r>
              <a:rPr lang="en-SG" sz="1100" b="0" i="0" u="none" strike="noStrike" cap="none" dirty="0" err="1">
                <a:solidFill>
                  <a:srgbClr val="000000"/>
                </a:solidFill>
                <a:effectLst/>
                <a:latin typeface="Arial"/>
                <a:ea typeface="Arial"/>
                <a:cs typeface="Arial"/>
                <a:sym typeface="Arial"/>
              </a:rPr>
              <a:t>lecothryoxine</a:t>
            </a:r>
            <a:r>
              <a:rPr lang="en-SG" sz="1100" b="0" i="0" u="none" strike="noStrike" cap="none" dirty="0">
                <a:solidFill>
                  <a:srgbClr val="000000"/>
                </a:solidFill>
                <a:effectLst/>
                <a:latin typeface="Arial"/>
                <a:ea typeface="Arial"/>
                <a:cs typeface="Arial"/>
                <a:sym typeface="Arial"/>
              </a:rPr>
              <a:t>, atorvastatin, amlodipine, losartan, metoprolol, metformin, </a:t>
            </a:r>
            <a:r>
              <a:rPr lang="en-SG" sz="1100" b="0" i="0" u="none" strike="noStrike" cap="none" dirty="0" err="1">
                <a:solidFill>
                  <a:srgbClr val="000000"/>
                </a:solidFill>
                <a:effectLst/>
                <a:latin typeface="Arial"/>
                <a:ea typeface="Arial"/>
                <a:cs typeface="Arial"/>
                <a:sym typeface="Arial"/>
              </a:rPr>
              <a:t>albuterol</a:t>
            </a:r>
            <a:r>
              <a:rPr lang="en-SG" sz="1100" b="0" i="0" u="none" strike="noStrike" cap="none" dirty="0">
                <a:solidFill>
                  <a:srgbClr val="000000"/>
                </a:solidFill>
                <a:effectLst/>
                <a:latin typeface="Arial"/>
                <a:ea typeface="Arial"/>
                <a:cs typeface="Arial"/>
                <a:sym typeface="Arial"/>
              </a:rPr>
              <a:t>, omeprazole</a:t>
            </a:r>
          </a:p>
        </p:txBody>
      </p:sp>
    </p:spTree>
    <p:extLst>
      <p:ext uri="{BB962C8B-B14F-4D97-AF65-F5344CB8AC3E}">
        <p14:creationId xmlns:p14="http://schemas.microsoft.com/office/powerpoint/2010/main" val="401881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0" i="0" u="none" strike="noStrike" cap="none" dirty="0">
                <a:solidFill>
                  <a:srgbClr val="000000"/>
                </a:solidFill>
                <a:effectLst/>
                <a:latin typeface="Arial"/>
                <a:ea typeface="Arial"/>
                <a:cs typeface="Arial"/>
                <a:sym typeface="Arial"/>
              </a:rPr>
              <a:t>Even the bigram shows us that most concomitant medications are indeed health supplements such as 'multi vitamin', 'fish oil' and 'prenatal vitamin'.</a:t>
            </a:r>
          </a:p>
          <a:p>
            <a:r>
              <a:rPr lang="en-SG" sz="1100" b="0" i="0" u="none" strike="noStrike" cap="none" dirty="0">
                <a:solidFill>
                  <a:srgbClr val="000000"/>
                </a:solidFill>
                <a:effectLst/>
                <a:latin typeface="Arial"/>
                <a:ea typeface="Arial"/>
                <a:cs typeface="Arial"/>
                <a:sym typeface="Arial"/>
              </a:rPr>
              <a:t>Most of the phrases from the bigram have appeared within the unigram.</a:t>
            </a:r>
          </a:p>
          <a:p>
            <a:r>
              <a:rPr lang="en-SG" sz="1100" b="0" i="0" u="none" strike="noStrike" cap="none" dirty="0">
                <a:solidFill>
                  <a:srgbClr val="000000"/>
                </a:solidFill>
                <a:effectLst/>
                <a:latin typeface="Arial"/>
                <a:ea typeface="Arial"/>
                <a:cs typeface="Arial"/>
                <a:sym typeface="Arial"/>
              </a:rPr>
              <a:t>Interestingly, we find birth control in both categories of bigram despite not being mentioned in the unigram.</a:t>
            </a:r>
          </a:p>
          <a:p>
            <a:r>
              <a:rPr lang="en-SG" sz="1100" b="0" i="0" u="none" strike="noStrike" cap="none" dirty="0">
                <a:solidFill>
                  <a:srgbClr val="000000"/>
                </a:solidFill>
                <a:effectLst/>
                <a:latin typeface="Arial"/>
                <a:ea typeface="Arial"/>
                <a:cs typeface="Arial"/>
                <a:sym typeface="Arial"/>
              </a:rPr>
              <a:t>This would be a possible area to look into the relationship between birth control and incidence of AE.</a:t>
            </a:r>
          </a:p>
        </p:txBody>
      </p:sp>
    </p:spTree>
    <p:extLst>
      <p:ext uri="{BB962C8B-B14F-4D97-AF65-F5344CB8AC3E}">
        <p14:creationId xmlns:p14="http://schemas.microsoft.com/office/powerpoint/2010/main" val="3274573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8d744abee0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8d744abee0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After EDA of the dataset, we have determined the column ‘</a:t>
            </a:r>
            <a:r>
              <a:rPr lang="en-US" dirty="0" err="1"/>
              <a:t>symptom_text</a:t>
            </a:r>
            <a:r>
              <a:rPr lang="en-US" dirty="0"/>
              <a:t>’ to have the most predictive words compared to the rest of the text columns</a:t>
            </a:r>
          </a:p>
          <a:p>
            <a:pPr marL="171450" lvl="0" indent="-171450" algn="l" rtl="0">
              <a:spcBef>
                <a:spcPts val="0"/>
              </a:spcBef>
              <a:spcAft>
                <a:spcPts val="0"/>
              </a:spcAft>
            </a:pPr>
            <a:r>
              <a:rPr lang="en-US" dirty="0"/>
              <a:t>Hence it will be used as the column for NLP</a:t>
            </a:r>
          </a:p>
          <a:p>
            <a:pPr marL="171450" lvl="0" indent="-171450" algn="l" rtl="0">
              <a:spcBef>
                <a:spcPts val="0"/>
              </a:spcBef>
              <a:spcAft>
                <a:spcPts val="0"/>
              </a:spcAft>
            </a:pPr>
            <a:r>
              <a:rPr lang="en-US" dirty="0"/>
              <a:t>Our target column still remains as serious</a:t>
            </a:r>
            <a:endParaRPr dirty="0"/>
          </a:p>
        </p:txBody>
      </p:sp>
    </p:spTree>
    <p:extLst>
      <p:ext uri="{BB962C8B-B14F-4D97-AF65-F5344CB8AC3E}">
        <p14:creationId xmlns:p14="http://schemas.microsoft.com/office/powerpoint/2010/main" val="3669972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8d744abee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8d744abee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748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Looking at the distribution for our target feature, we find a mildly imbalance dataset with only 20% of the data categorized as serious and the rest as non-serious</a:t>
            </a:r>
          </a:p>
          <a:p>
            <a:r>
              <a:rPr lang="en-GB" dirty="0"/>
              <a:t>This means that we may look into ways to deal with this imbalance such as SMOTE</a:t>
            </a:r>
          </a:p>
        </p:txBody>
      </p:sp>
    </p:spTree>
    <p:extLst>
      <p:ext uri="{BB962C8B-B14F-4D97-AF65-F5344CB8AC3E}">
        <p14:creationId xmlns:p14="http://schemas.microsoft.com/office/powerpoint/2010/main" val="780213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Our first step in modelling is performing a train-test-split</a:t>
            </a:r>
          </a:p>
          <a:p>
            <a:r>
              <a:rPr lang="en-GB" dirty="0"/>
              <a:t>With 10% of the post aka 50k rows to train the model</a:t>
            </a:r>
          </a:p>
          <a:p>
            <a:r>
              <a:rPr lang="en-GB" dirty="0"/>
              <a:t>And 90% to test the model</a:t>
            </a:r>
          </a:p>
          <a:p>
            <a:r>
              <a:rPr lang="en-GB" dirty="0"/>
              <a:t>Hyperparameter tuning was done via </a:t>
            </a:r>
            <a:r>
              <a:rPr lang="en-GB" dirty="0" err="1"/>
              <a:t>GridSearchCV</a:t>
            </a:r>
            <a:endParaRPr lang="en-GB" dirty="0"/>
          </a:p>
        </p:txBody>
      </p:sp>
    </p:spTree>
    <p:extLst>
      <p:ext uri="{BB962C8B-B14F-4D97-AF65-F5344CB8AC3E}">
        <p14:creationId xmlns:p14="http://schemas.microsoft.com/office/powerpoint/2010/main" val="256781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As mentioned before, since our dataset is imbalanced with only 20% minority class (serious AE), we will try to use Synthetic Minority Oversampling Technique (SMOTE) to see if it yields better results.</a:t>
            </a:r>
          </a:p>
          <a:p>
            <a:r>
              <a:rPr lang="en-GB" dirty="0"/>
              <a:t>SMOTE is a technique of oversampling the minority class. This is achieved through the generation synthetic examples by drawing a line between examples in the minority class and drawing a new sample point along that line. This produces a more balanced dataset while not providing any additional external information to the model.</a:t>
            </a:r>
          </a:p>
        </p:txBody>
      </p:sp>
    </p:spTree>
    <p:extLst>
      <p:ext uri="{BB962C8B-B14F-4D97-AF65-F5344CB8AC3E}">
        <p14:creationId xmlns:p14="http://schemas.microsoft.com/office/powerpoint/2010/main" val="3216519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 have chosen 5 models to use for modelling</a:t>
            </a:r>
          </a:p>
          <a:p>
            <a:r>
              <a:rPr lang="en-GB" dirty="0" err="1"/>
              <a:t>LogReg</a:t>
            </a:r>
            <a:r>
              <a:rPr lang="en-GB" dirty="0"/>
              <a:t> fits data on a sigmoid curve to distinguish between the categories</a:t>
            </a:r>
          </a:p>
          <a:p>
            <a:r>
              <a:rPr lang="en-GB" dirty="0"/>
              <a:t>Multinomial Naïve Bayes uses conditional probability for classification</a:t>
            </a:r>
          </a:p>
          <a:p>
            <a:r>
              <a:rPr lang="en-GB" dirty="0"/>
              <a:t>Random forest is an ensemble of decision trees to vote on the predicted class</a:t>
            </a:r>
          </a:p>
          <a:p>
            <a:r>
              <a:rPr lang="en-GB" dirty="0"/>
              <a:t>ADA combines weak classifiers (aka stumps) into a single strong classifier</a:t>
            </a:r>
          </a:p>
          <a:p>
            <a:r>
              <a:rPr lang="en-GB" dirty="0"/>
              <a:t>SVM creates a hyperplane between the 2 categories</a:t>
            </a:r>
          </a:p>
        </p:txBody>
      </p:sp>
    </p:spTree>
    <p:extLst>
      <p:ext uri="{BB962C8B-B14F-4D97-AF65-F5344CB8AC3E}">
        <p14:creationId xmlns:p14="http://schemas.microsoft.com/office/powerpoint/2010/main" val="278015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8d744abe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8d744abe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080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8d744abee0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8d744abee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From our first round of modelling without SMOTE, we find </a:t>
            </a:r>
            <a:r>
              <a:rPr lang="en-US" dirty="0" err="1"/>
              <a:t>logreg</a:t>
            </a:r>
            <a:r>
              <a:rPr lang="en-US" dirty="0"/>
              <a:t> with </a:t>
            </a:r>
            <a:r>
              <a:rPr lang="en-US" dirty="0" err="1"/>
              <a:t>tfidf</a:t>
            </a:r>
            <a:r>
              <a:rPr lang="en-US" dirty="0"/>
              <a:t> </a:t>
            </a:r>
            <a:r>
              <a:rPr lang="en-US" dirty="0" err="1"/>
              <a:t>vect</a:t>
            </a:r>
            <a:r>
              <a:rPr lang="en-US" dirty="0"/>
              <a:t> to have the best test accuracy and f1 score, with lower overfitting as compared to the top performer for train accuracy.</a:t>
            </a:r>
          </a:p>
          <a:p>
            <a:pPr marL="171450" lvl="0" indent="-171450" algn="l" rtl="0">
              <a:spcBef>
                <a:spcPts val="0"/>
              </a:spcBef>
              <a:spcAft>
                <a:spcPts val="0"/>
              </a:spcAft>
            </a:pPr>
            <a:r>
              <a:rPr lang="en-US" dirty="0"/>
              <a:t>From this round, we find that </a:t>
            </a:r>
            <a:r>
              <a:rPr lang="en-US" dirty="0" err="1"/>
              <a:t>logreg</a:t>
            </a:r>
            <a:r>
              <a:rPr lang="en-US" dirty="0"/>
              <a:t> is the best model</a:t>
            </a:r>
          </a:p>
          <a:p>
            <a:pPr marL="171450" lvl="0" indent="-171450" algn="l" rtl="0">
              <a:spcBef>
                <a:spcPts val="0"/>
              </a:spcBef>
              <a:spcAft>
                <a:spcPts val="0"/>
              </a:spcAft>
            </a:pPr>
            <a:r>
              <a:rPr lang="en-US" dirty="0"/>
              <a:t>We’ll try modelling with SMOTE next</a:t>
            </a:r>
          </a:p>
        </p:txBody>
      </p:sp>
    </p:spTree>
    <p:extLst>
      <p:ext uri="{BB962C8B-B14F-4D97-AF65-F5344CB8AC3E}">
        <p14:creationId xmlns:p14="http://schemas.microsoft.com/office/powerpoint/2010/main" val="2029687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8d744abee0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8d744abee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SG" dirty="0"/>
              <a:t>SVC seems to be the top model using SMOTE, with it having the best metrics in everything except train accuracy and recall.</a:t>
            </a:r>
          </a:p>
          <a:p>
            <a:pPr marL="171450" lvl="0" indent="-171450" algn="l" rtl="0">
              <a:spcBef>
                <a:spcPts val="0"/>
              </a:spcBef>
              <a:spcAft>
                <a:spcPts val="0"/>
              </a:spcAft>
            </a:pPr>
            <a:endParaRPr lang="en-SG" dirty="0"/>
          </a:p>
          <a:p>
            <a:pPr marL="0" lvl="0" indent="0" algn="l" rtl="0">
              <a:spcBef>
                <a:spcPts val="0"/>
              </a:spcBef>
              <a:spcAft>
                <a:spcPts val="0"/>
              </a:spcAft>
              <a:buNone/>
            </a:pPr>
            <a:endParaRPr lang="en-SG"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79621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8d744abee0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8d744abee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SG" dirty="0"/>
              <a:t>Let’s compare our top model from SMOTE/non-SMOTE to get a better comparison between the model</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SG" dirty="0"/>
              <a:t>We find that the non-SMOTE </a:t>
            </a:r>
            <a:r>
              <a:rPr lang="en-SG" dirty="0" err="1"/>
              <a:t>logreg</a:t>
            </a:r>
            <a:r>
              <a:rPr lang="en-SG" dirty="0"/>
              <a:t> outperforms SMOTE SVC in all metrics except recall</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SG" dirty="0"/>
              <a:t>This is surprising as we would expect SMOTE to help improve the overall performance of the model</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SG" dirty="0"/>
              <a:t>A possible reason is that the dataset is not heavily imbalance, with 20% as the minority class</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SG" dirty="0"/>
              <a:t>With the use of 50k as the train data, we have around 10k rows to train on for serious AE which may be a large enough sample size for the model to train on.</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SG" dirty="0"/>
              <a:t>Additionally, the oversampling of minority class may give a true representation of the real life distribution and led to our model overfitting to the </a:t>
            </a:r>
            <a:r>
              <a:rPr lang="en-SG"/>
              <a:t>train </a:t>
            </a:r>
            <a:endParaRPr lang="en-SG"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a:t>However we find that modelling with SMOTE does not yield better results as compared to using the mild imbalanced dataset. A possible reason for this is that while oversampling our minority class, this may have led to overfitting of the model which is seen in the greater difference between the train and test accuracy scores as compared to our first round of modelling. Another reason is that our minority class makes up around 20% of our dataset, and by taking 90% of the data as the train dataset we still get 10k rows of serious AE, which may be a large enough sample size for the model to train on, hence not requiring imbalance dataset techniques to improve metric scores.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7179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8d744abee0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8d744abee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SG" dirty="0"/>
              <a:t>Next we will try to increase the train dataset up to 80% to see if it yields a better result</a:t>
            </a:r>
          </a:p>
          <a:p>
            <a:pPr marL="171450" lvl="0" indent="-171450" algn="l" rtl="0">
              <a:spcBef>
                <a:spcPts val="0"/>
              </a:spcBef>
              <a:spcAft>
                <a:spcPts val="0"/>
              </a:spcAft>
            </a:pPr>
            <a:r>
              <a:rPr lang="en-SG" dirty="0"/>
              <a:t>We find that this helps to improve all metrics across the board and bumps our F1 score above our target of 0.7</a:t>
            </a:r>
          </a:p>
        </p:txBody>
      </p:sp>
    </p:spTree>
    <p:extLst>
      <p:ext uri="{BB962C8B-B14F-4D97-AF65-F5344CB8AC3E}">
        <p14:creationId xmlns:p14="http://schemas.microsoft.com/office/powerpoint/2010/main" val="940646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largest coefficients represent words that a predictive of class 1, which is serious AE.</a:t>
            </a:r>
          </a:p>
          <a:p>
            <a:r>
              <a:rPr lang="en-GB" dirty="0"/>
              <a:t>The first trend we see is phrases such as  'Passed away' and </a:t>
            </a:r>
            <a:r>
              <a:rPr lang="en-GB" dirty="0" err="1"/>
              <a:t>'cause</a:t>
            </a:r>
            <a:r>
              <a:rPr lang="en-GB" dirty="0"/>
              <a:t> death’ and ‘</a:t>
            </a:r>
            <a:r>
              <a:rPr lang="en-GB" dirty="0" err="1"/>
              <a:t>pt</a:t>
            </a:r>
            <a:r>
              <a:rPr lang="en-GB" dirty="0"/>
              <a:t> passed’ that is an indication that death has been selected as the serious criteria</a:t>
            </a:r>
          </a:p>
        </p:txBody>
      </p:sp>
    </p:spTree>
    <p:extLst>
      <p:ext uri="{BB962C8B-B14F-4D97-AF65-F5344CB8AC3E}">
        <p14:creationId xmlns:p14="http://schemas.microsoft.com/office/powerpoint/2010/main" val="1234999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second trend we see is phrases that pertain to hospitalization such as the ones boxed in red. </a:t>
            </a:r>
          </a:p>
          <a:p>
            <a:r>
              <a:rPr lang="en-GB" dirty="0"/>
              <a:t>Since the words with the highest coefficient seem to represent serious AE rather well, it is no surprise that the misclassification by the model of non-serious AE as serious is rather low with a precision of 0.834.</a:t>
            </a:r>
          </a:p>
        </p:txBody>
      </p:sp>
    </p:spTree>
    <p:extLst>
      <p:ext uri="{BB962C8B-B14F-4D97-AF65-F5344CB8AC3E}">
        <p14:creationId xmlns:p14="http://schemas.microsoft.com/office/powerpoint/2010/main" val="21065900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lowest coefficients represent words that a predictive of class 2, which is non-serious AE. The phrases seems to be more general and less specific as compared to the largest coefficients. Phrases like 'describes occurrence', 'spontaneous case', 'case reported', 'action taken' and 'follow attempt' would be present in both serious and non-serious cases.</a:t>
            </a:r>
          </a:p>
          <a:p>
            <a:r>
              <a:rPr lang="en-GB" dirty="0"/>
              <a:t>Since the words with the lowest coefficient seem to be rather generic, we find the model misclassifying some serious AE as non-serious with a recall of 0.617.</a:t>
            </a:r>
          </a:p>
        </p:txBody>
      </p:sp>
    </p:spTree>
    <p:extLst>
      <p:ext uri="{BB962C8B-B14F-4D97-AF65-F5344CB8AC3E}">
        <p14:creationId xmlns:p14="http://schemas.microsoft.com/office/powerpoint/2010/main" val="1113736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8d744abee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8d744abee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4274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8d744abee0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8d744abee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Overall, the chosen model is successful in meeting the requirements of the problem statement. </a:t>
            </a:r>
          </a:p>
          <a:p>
            <a:pPr marL="171450" lvl="0" indent="-171450" algn="l" rtl="0">
              <a:spcBef>
                <a:spcPts val="0"/>
              </a:spcBef>
              <a:spcAft>
                <a:spcPts val="0"/>
              </a:spcAft>
            </a:pPr>
            <a:r>
              <a:rPr lang="en-US" dirty="0"/>
              <a:t>The model is able to make accurate predictions with a train and test accuracy of more than 90%</a:t>
            </a:r>
          </a:p>
          <a:p>
            <a:pPr marL="171450" lvl="0" indent="-171450" algn="l" rtl="0">
              <a:spcBef>
                <a:spcPts val="0"/>
              </a:spcBef>
              <a:spcAft>
                <a:spcPts val="0"/>
              </a:spcAft>
            </a:pPr>
            <a:r>
              <a:rPr lang="en-US" dirty="0"/>
              <a:t>With the difference between the train and test accuracy at 1.1%, the model is not overfitted to the train data</a:t>
            </a:r>
          </a:p>
          <a:p>
            <a:pPr marL="171450" lvl="0" indent="-171450" algn="l" rtl="0">
              <a:spcBef>
                <a:spcPts val="0"/>
              </a:spcBef>
              <a:spcAft>
                <a:spcPts val="0"/>
              </a:spcAft>
            </a:pPr>
            <a:r>
              <a:rPr lang="en-US" dirty="0" err="1"/>
              <a:t>LogReg</a:t>
            </a:r>
            <a:r>
              <a:rPr lang="en-US" dirty="0"/>
              <a:t> is easy to </a:t>
            </a:r>
            <a:r>
              <a:rPr lang="en-US" dirty="0" err="1"/>
              <a:t>unds</a:t>
            </a:r>
            <a:r>
              <a:rPr lang="en-US" dirty="0"/>
              <a:t> as we can interpret the coefficients, with the largest being indicative of serious class and lowest of non-serious</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1369352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Since our model is able to accuracy classify serious AE, </a:t>
            </a:r>
          </a:p>
          <a:p>
            <a:r>
              <a:rPr lang="en-GB" dirty="0"/>
              <a:t>it could be implemented as a preliminary screening tool for all incoming AE reports, </a:t>
            </a:r>
          </a:p>
          <a:p>
            <a:r>
              <a:rPr lang="en-GB" dirty="0"/>
              <a:t>to get an initial seriousness classification. </a:t>
            </a:r>
          </a:p>
          <a:p>
            <a:r>
              <a:rPr lang="en-GB" dirty="0"/>
              <a:t>This would help to enable serious reports to get expedited and processed more quickly, </a:t>
            </a:r>
          </a:p>
          <a:p>
            <a:r>
              <a:rPr lang="en-GB" dirty="0"/>
              <a:t>enabling signal detection to occur more efficiently.</a:t>
            </a:r>
          </a:p>
          <a:p>
            <a:endParaRPr lang="en-GB" dirty="0"/>
          </a:p>
          <a:p>
            <a:endParaRPr lang="en-GB" dirty="0"/>
          </a:p>
        </p:txBody>
      </p:sp>
    </p:spTree>
    <p:extLst>
      <p:ext uri="{BB962C8B-B14F-4D97-AF65-F5344CB8AC3E}">
        <p14:creationId xmlns:p14="http://schemas.microsoft.com/office/powerpoint/2010/main" val="4032336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8d744abee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8d744abee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SG" dirty="0"/>
              <a:t>Obtain further data to expand scope of model</a:t>
            </a:r>
          </a:p>
          <a:p>
            <a:pPr marL="171450" lvl="0" indent="-171450" algn="l" rtl="0">
              <a:spcBef>
                <a:spcPts val="0"/>
              </a:spcBef>
              <a:spcAft>
                <a:spcPts val="0"/>
              </a:spcAft>
            </a:pPr>
            <a:r>
              <a:rPr lang="en-SG" dirty="0"/>
              <a:t>Since there is a low rate of reporting AE in Singapore, </a:t>
            </a:r>
          </a:p>
          <a:p>
            <a:pPr marL="171450" lvl="0" indent="-171450" algn="l" rtl="0">
              <a:spcBef>
                <a:spcPts val="0"/>
              </a:spcBef>
              <a:spcAft>
                <a:spcPts val="0"/>
              </a:spcAft>
            </a:pPr>
            <a:r>
              <a:rPr lang="en-SG" dirty="0"/>
              <a:t>it would be helpful to look into expanding this model to be able to classify between an AE report vs non-AE report. </a:t>
            </a:r>
          </a:p>
          <a:p>
            <a:pPr marL="171450" lvl="0" indent="-171450" algn="l" rtl="0">
              <a:spcBef>
                <a:spcPts val="0"/>
              </a:spcBef>
              <a:spcAft>
                <a:spcPts val="0"/>
              </a:spcAft>
            </a:pPr>
            <a:r>
              <a:rPr lang="en-SG" dirty="0"/>
              <a:t>With such a model, it would be possible to try to obtain AE reports from retrospectively looking at electronic medical reports </a:t>
            </a:r>
          </a:p>
          <a:p>
            <a:pPr marL="171450" lvl="0" indent="-171450" algn="l" rtl="0">
              <a:spcBef>
                <a:spcPts val="0"/>
              </a:spcBef>
              <a:spcAft>
                <a:spcPts val="0"/>
              </a:spcAft>
            </a:pPr>
            <a:r>
              <a:rPr lang="en-SG" dirty="0"/>
              <a:t>to sieve out potential AE instead of relying passively for people to report cases.</a:t>
            </a:r>
          </a:p>
          <a:p>
            <a:pPr marL="171450" lvl="0" indent="-171450" algn="l" rtl="0">
              <a:spcBef>
                <a:spcPts val="0"/>
              </a:spcBef>
              <a:spcAft>
                <a:spcPts val="0"/>
              </a:spcAft>
            </a:pPr>
            <a:endParaRPr lang="en-SG" dirty="0"/>
          </a:p>
          <a:p>
            <a:pPr marL="171450" lvl="0" indent="-171450" algn="l" rtl="0">
              <a:spcBef>
                <a:spcPts val="0"/>
              </a:spcBef>
              <a:spcAft>
                <a:spcPts val="0"/>
              </a:spcAft>
            </a:pPr>
            <a:r>
              <a:rPr lang="en-SG" dirty="0"/>
              <a:t>Use of deep learning techniques through neural networks</a:t>
            </a:r>
          </a:p>
          <a:p>
            <a:pPr marL="171450" lvl="0" indent="-171450" algn="l" rtl="0">
              <a:spcBef>
                <a:spcPts val="0"/>
              </a:spcBef>
              <a:spcAft>
                <a:spcPts val="0"/>
              </a:spcAft>
            </a:pPr>
            <a:r>
              <a:rPr lang="en-SG" dirty="0"/>
              <a:t>As neural networks are able to learn and model non-linear and complex relationships, </a:t>
            </a:r>
          </a:p>
          <a:p>
            <a:pPr marL="171450" lvl="0" indent="-171450" algn="l" rtl="0">
              <a:spcBef>
                <a:spcPts val="0"/>
              </a:spcBef>
              <a:spcAft>
                <a:spcPts val="0"/>
              </a:spcAft>
            </a:pPr>
            <a:r>
              <a:rPr lang="en-SG" dirty="0"/>
              <a:t>it could possibly be used to classify reports more efficiently as it would be able to distinguish nuance difference through optimisation of the layers.</a:t>
            </a:r>
          </a:p>
          <a:p>
            <a:pPr marL="171450" lvl="0" indent="-171450" algn="l" rtl="0">
              <a:spcBef>
                <a:spcPts val="0"/>
              </a:spcBef>
              <a:spcAft>
                <a:spcPts val="0"/>
              </a:spcAft>
            </a:pPr>
            <a:endParaRPr lang="en-SG" sz="1100" b="1" i="0" u="none" strike="noStrike" cap="none" dirty="0">
              <a:solidFill>
                <a:srgbClr val="000000"/>
              </a:solidFill>
              <a:effectLst/>
              <a:latin typeface="Arial"/>
              <a:ea typeface="Arial"/>
              <a:cs typeface="Arial"/>
              <a:sym typeface="Arial"/>
            </a:endParaRPr>
          </a:p>
          <a:p>
            <a:pPr marL="171450" lvl="0" indent="-171450" algn="l" rtl="0">
              <a:spcBef>
                <a:spcPts val="0"/>
              </a:spcBef>
              <a:spcAft>
                <a:spcPts val="0"/>
              </a:spcAft>
            </a:pPr>
            <a:r>
              <a:rPr lang="en-SG" sz="1100" b="1" i="0" u="none" strike="noStrike" cap="none" dirty="0">
                <a:solidFill>
                  <a:srgbClr val="000000"/>
                </a:solidFill>
                <a:effectLst/>
                <a:latin typeface="Arial"/>
                <a:ea typeface="Arial"/>
                <a:cs typeface="Arial"/>
                <a:sym typeface="Arial"/>
              </a:rPr>
              <a:t>Incorporate use of non-text columns into model</a:t>
            </a:r>
          </a:p>
          <a:p>
            <a:r>
              <a:rPr lang="en-SG" sz="1100" b="0" i="0" u="none" strike="noStrike" cap="none" dirty="0">
                <a:solidFill>
                  <a:srgbClr val="000000"/>
                </a:solidFill>
                <a:effectLst/>
                <a:latin typeface="Arial"/>
                <a:ea typeface="Arial"/>
                <a:cs typeface="Arial"/>
                <a:sym typeface="Arial"/>
              </a:rPr>
              <a:t>The use of non-text data could be included into training of the model to help produce a more robust model.</a:t>
            </a:r>
          </a:p>
          <a:p>
            <a:pPr marL="0" lvl="0" indent="0" algn="l" rtl="0">
              <a:spcBef>
                <a:spcPts val="0"/>
              </a:spcBef>
              <a:spcAft>
                <a:spcPts val="0"/>
              </a:spcAft>
              <a:buNone/>
            </a:pPr>
            <a:endParaRPr lang="en-SG"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77020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8b385fd27f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8b385fd27f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Regex: clean special characters, digits and non-English symbols</a:t>
            </a:r>
          </a:p>
          <a:p>
            <a:endParaRPr lang="en-SG"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655055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0" i="0" u="none" strike="noStrike" cap="none" dirty="0">
                <a:solidFill>
                  <a:srgbClr val="000000"/>
                </a:solidFill>
                <a:effectLst/>
                <a:latin typeface="Arial"/>
                <a:ea typeface="Arial"/>
                <a:cs typeface="Arial"/>
                <a:sym typeface="Arial"/>
              </a:rPr>
              <a:t>Stemming is the process of reducing inflection in words to their root forms by mapping a group of words to the same stem even if the stem itself is not a valid word in a particular language. Hence, there are words that do not necessarily make sense (e.g. </a:t>
            </a:r>
            <a:r>
              <a:rPr lang="en-SG" sz="1100" b="0" i="0" u="none" strike="noStrike" cap="none" dirty="0" err="1">
                <a:solidFill>
                  <a:srgbClr val="000000"/>
                </a:solidFill>
                <a:effectLst/>
                <a:latin typeface="Arial"/>
                <a:ea typeface="Arial"/>
                <a:cs typeface="Arial"/>
                <a:sym typeface="Arial"/>
              </a:rPr>
              <a:t>everi</a:t>
            </a:r>
            <a:r>
              <a:rPr lang="en-SG" sz="1100" b="0" i="0" u="none" strike="noStrike" cap="none" dirty="0">
                <a:solidFill>
                  <a:srgbClr val="000000"/>
                </a:solidFill>
                <a:effectLst/>
                <a:latin typeface="Arial"/>
                <a:ea typeface="Arial"/>
                <a:cs typeface="Arial"/>
                <a:sym typeface="Arial"/>
              </a:rPr>
              <a:t>, </a:t>
            </a:r>
            <a:r>
              <a:rPr lang="en-SG" sz="1100" b="0" i="0" u="none" strike="noStrike" cap="none" dirty="0" err="1">
                <a:solidFill>
                  <a:srgbClr val="000000"/>
                </a:solidFill>
                <a:effectLst/>
                <a:latin typeface="Arial"/>
                <a:ea typeface="Arial"/>
                <a:cs typeface="Arial"/>
                <a:sym typeface="Arial"/>
              </a:rPr>
              <a:t>headach</a:t>
            </a:r>
            <a:r>
              <a:rPr lang="en-SG" sz="1100" b="0" i="0" u="none" strike="noStrike" cap="none" dirty="0">
                <a:solidFill>
                  <a:srgbClr val="000000"/>
                </a:solidFill>
                <a:effectLst/>
                <a:latin typeface="Arial"/>
                <a:ea typeface="Arial"/>
                <a:cs typeface="Arial"/>
                <a:sym typeface="Arial"/>
              </a:rPr>
              <a:t> and </a:t>
            </a:r>
            <a:r>
              <a:rPr lang="en-SG" sz="1100" b="0" i="0" u="none" strike="noStrike" cap="none" dirty="0" err="1">
                <a:solidFill>
                  <a:srgbClr val="000000"/>
                </a:solidFill>
                <a:effectLst/>
                <a:latin typeface="Arial"/>
                <a:ea typeface="Arial"/>
                <a:cs typeface="Arial"/>
                <a:sym typeface="Arial"/>
              </a:rPr>
              <a:t>vaccin</a:t>
            </a:r>
            <a:r>
              <a:rPr lang="en-SG" sz="1100" b="0" i="0" u="none" strike="noStrike" cap="none" dirty="0">
                <a:solidFill>
                  <a:srgbClr val="000000"/>
                </a:solidFill>
                <a:effectLst/>
                <a:latin typeface="Arial"/>
                <a:ea typeface="Arial"/>
                <a:cs typeface="Arial"/>
                <a:sym typeface="Arial"/>
              </a:rPr>
              <a:t>).</a:t>
            </a:r>
          </a:p>
          <a:p>
            <a:r>
              <a:rPr lang="en-SG" sz="1100" b="0" i="0" u="none" strike="noStrike" cap="none" dirty="0">
                <a:solidFill>
                  <a:srgbClr val="000000"/>
                </a:solidFill>
                <a:effectLst/>
                <a:latin typeface="Arial"/>
                <a:ea typeface="Arial"/>
                <a:cs typeface="Arial"/>
                <a:sym typeface="Arial"/>
              </a:rPr>
              <a:t>On the other hand, lemmatizing reduces the number of nonsensical words by ensuring that the root word (lemma) belongs to the language. A lemma is the dictionary form of a set of words, and provides better word quality (e.g. every, headache and vaccination).</a:t>
            </a:r>
          </a:p>
          <a:p>
            <a:r>
              <a:rPr lang="en-SG" sz="1100" b="0" i="0" u="none" strike="noStrike" cap="none" dirty="0">
                <a:solidFill>
                  <a:srgbClr val="000000"/>
                </a:solidFill>
                <a:effectLst/>
                <a:latin typeface="Arial"/>
                <a:ea typeface="Arial"/>
                <a:cs typeface="Arial"/>
                <a:sym typeface="Arial"/>
              </a:rPr>
              <a:t>Lemmatizing will be the chosen method moving forward</a:t>
            </a:r>
          </a:p>
        </p:txBody>
      </p:sp>
    </p:spTree>
    <p:extLst>
      <p:ext uri="{BB962C8B-B14F-4D97-AF65-F5344CB8AC3E}">
        <p14:creationId xmlns:p14="http://schemas.microsoft.com/office/powerpoint/2010/main" val="2897082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1" i="0" u="none" strike="noStrike" cap="none" dirty="0">
                <a:solidFill>
                  <a:srgbClr val="000000"/>
                </a:solidFill>
                <a:effectLst/>
                <a:latin typeface="Arial"/>
                <a:ea typeface="Arial"/>
                <a:cs typeface="Arial"/>
                <a:sym typeface="Arial"/>
              </a:rPr>
              <a:t>Count Vectorizer</a:t>
            </a:r>
          </a:p>
          <a:p>
            <a:r>
              <a:rPr lang="en-SG" sz="1100" b="0" i="0" u="none" strike="noStrike" cap="none" dirty="0">
                <a:solidFill>
                  <a:srgbClr val="000000"/>
                </a:solidFill>
                <a:effectLst/>
                <a:latin typeface="Arial"/>
                <a:ea typeface="Arial"/>
                <a:cs typeface="Arial"/>
                <a:sym typeface="Arial"/>
              </a:rPr>
              <a:t>Count Vectorizer converts words into document-term matrix where each row represents a AE record and each column represents a word in the record. Each cell in the matrix represents the word count in the record. The column names represent the unique words used in this dataset.</a:t>
            </a:r>
          </a:p>
          <a:p>
            <a:r>
              <a:rPr lang="en-SG" sz="1100" b="1" i="0" u="none" strike="noStrike" cap="none" dirty="0">
                <a:solidFill>
                  <a:srgbClr val="000000"/>
                </a:solidFill>
                <a:effectLst/>
                <a:latin typeface="Arial"/>
                <a:ea typeface="Arial"/>
                <a:cs typeface="Arial"/>
                <a:sym typeface="Arial"/>
              </a:rPr>
              <a:t>TF-IDF</a:t>
            </a:r>
          </a:p>
          <a:p>
            <a:r>
              <a:rPr lang="en-SG" sz="1100" b="0" i="0" u="none" strike="noStrike" cap="none" dirty="0">
                <a:solidFill>
                  <a:srgbClr val="000000"/>
                </a:solidFill>
                <a:effectLst/>
                <a:latin typeface="Arial"/>
                <a:ea typeface="Arial"/>
                <a:cs typeface="Arial"/>
                <a:sym typeface="Arial"/>
              </a:rPr>
              <a:t>TF-IDF is a numerical statistic intended to reflect the importance of a word in relation to the document in a corpus. Similar to Count Vectorizer, each row represents a AE record and each column represents a word in the record. However, each cell represents a weighting meant to represent how important a word is to a document.</a:t>
            </a:r>
          </a:p>
          <a:p>
            <a:r>
              <a:rPr lang="en-SG" sz="1100" b="0" i="0" u="none" strike="noStrike" cap="none" dirty="0">
                <a:solidFill>
                  <a:srgbClr val="000000"/>
                </a:solidFill>
                <a:effectLst/>
                <a:latin typeface="Arial"/>
                <a:ea typeface="Arial"/>
                <a:cs typeface="Arial"/>
                <a:sym typeface="Arial"/>
              </a:rPr>
              <a:t>The TF-IDF value increases proportionally to the number of times a word appears in the document and is offset by the number of documents in the corpus that contain the word, hence adjusting for words that appear more frequently in general.</a:t>
            </a:r>
          </a:p>
          <a:p>
            <a:endParaRPr lang="en-GB" dirty="0"/>
          </a:p>
        </p:txBody>
      </p:sp>
    </p:spTree>
    <p:extLst>
      <p:ext uri="{BB962C8B-B14F-4D97-AF65-F5344CB8AC3E}">
        <p14:creationId xmlns:p14="http://schemas.microsoft.com/office/powerpoint/2010/main" val="37207378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 From the trigram, we find certain themes for each category.</a:t>
            </a:r>
          </a:p>
          <a:p>
            <a:r>
              <a:rPr lang="en-GB" dirty="0"/>
              <a:t>* For serious AE, we find 3 out of the top 5 referencing AE </a:t>
            </a:r>
            <a:r>
              <a:rPr lang="en-GB" dirty="0" err="1"/>
              <a:t>occuring</a:t>
            </a:r>
            <a:r>
              <a:rPr lang="en-GB" dirty="0"/>
              <a:t> within the week 'within week receiving', 'week receiving covid' and 'hospitalization within week'. This suggests that serious AE tend to occur within the first week of receiving the vaccine.</a:t>
            </a:r>
          </a:p>
          <a:p>
            <a:r>
              <a:rPr lang="en-GB" dirty="0"/>
              <a:t>* For non-serious AE, we find more trigrams pertaining to the route of administration, such as 'covid vaccine intramuscular', 'via unspecified route' and 'unspecified route of administration. This could be due to most non-serious AE relating to injection site pain/discomfort, hence mention of the route of administration is more common in these reports. </a:t>
            </a:r>
          </a:p>
        </p:txBody>
      </p:sp>
    </p:spTree>
    <p:extLst>
      <p:ext uri="{BB962C8B-B14F-4D97-AF65-F5344CB8AC3E}">
        <p14:creationId xmlns:p14="http://schemas.microsoft.com/office/powerpoint/2010/main" val="6899172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sz="1100" b="0" i="0" u="none" strike="noStrike" cap="none" dirty="0">
                <a:solidFill>
                  <a:srgbClr val="000000"/>
                </a:solidFill>
                <a:effectLst/>
                <a:latin typeface="Arial"/>
                <a:ea typeface="Arial"/>
                <a:cs typeface="Arial"/>
                <a:sym typeface="Arial"/>
              </a:rPr>
              <a:t>The concomitant disease seem to be in line with the population statistics (</a:t>
            </a:r>
            <a:r>
              <a:rPr lang="en-SG" sz="1100" b="0" i="0" u="sng" strike="noStrike" cap="none" dirty="0">
                <a:solidFill>
                  <a:srgbClr val="000000"/>
                </a:solidFill>
                <a:effectLst/>
                <a:latin typeface="Arial"/>
                <a:ea typeface="Arial"/>
                <a:cs typeface="Arial"/>
                <a:sym typeface="Arial"/>
                <a:hlinkClick r:id="rId3"/>
              </a:rPr>
              <a:t>source</a:t>
            </a:r>
            <a:r>
              <a:rPr lang="en-SG" sz="1100" b="0" i="0" u="none" strike="noStrike" cap="none" dirty="0">
                <a:solidFill>
                  <a:srgbClr val="000000"/>
                </a:solidFill>
                <a:effectLst/>
                <a:latin typeface="Arial"/>
                <a:ea typeface="Arial"/>
                <a:cs typeface="Arial"/>
                <a:sym typeface="Arial"/>
              </a:rPr>
              <a:t>) with top chronic diseases such as 'hypertension/high blood pressure', 'high cholesterol' and 'diabetes' appearing in all the N-grams.</a:t>
            </a:r>
          </a:p>
          <a:p>
            <a:endParaRPr lang="en-SG"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9790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 From the trigram, we find certain themes for each category.</a:t>
            </a:r>
          </a:p>
          <a:p>
            <a:r>
              <a:rPr lang="en-GB" dirty="0"/>
              <a:t>* For serious AE, we find 3 out of the top 5 referencing AE </a:t>
            </a:r>
            <a:r>
              <a:rPr lang="en-GB" dirty="0" err="1"/>
              <a:t>occuring</a:t>
            </a:r>
            <a:r>
              <a:rPr lang="en-GB" dirty="0"/>
              <a:t> within the week 'within week receiving', 'week receiving covid' and 'hospitalization within week'. This suggests that serious AE tend to occur within the first week of receiving the vaccine.</a:t>
            </a:r>
          </a:p>
          <a:p>
            <a:r>
              <a:rPr lang="en-GB" dirty="0"/>
              <a:t>* For non-serious AE, we find more trigrams pertaining to the route of administration, such as 'covid vaccine intramuscular', 'via unspecified route' and 'unspecified route of administration. This could be due to most non-serious AE relating to injection site pain/discomfort, hence mention of the route of administration is more common in these reports. </a:t>
            </a:r>
          </a:p>
        </p:txBody>
      </p:sp>
    </p:spTree>
    <p:extLst>
      <p:ext uri="{BB962C8B-B14F-4D97-AF65-F5344CB8AC3E}">
        <p14:creationId xmlns:p14="http://schemas.microsoft.com/office/powerpoint/2010/main" val="2591733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0" i="0" u="none" strike="noStrike" cap="none" dirty="0">
                <a:solidFill>
                  <a:srgbClr val="000000"/>
                </a:solidFill>
                <a:effectLst/>
                <a:latin typeface="Arial"/>
                <a:ea typeface="Arial"/>
                <a:cs typeface="Arial"/>
                <a:sym typeface="Arial"/>
              </a:rPr>
              <a:t>The unigram looks quite similar to those before removal of additional </a:t>
            </a:r>
            <a:r>
              <a:rPr lang="en-SG" sz="1100" b="0" i="0" u="none" strike="noStrike" cap="none" dirty="0" err="1">
                <a:solidFill>
                  <a:srgbClr val="000000"/>
                </a:solidFill>
                <a:effectLst/>
                <a:latin typeface="Arial"/>
                <a:ea typeface="Arial"/>
                <a:cs typeface="Arial"/>
                <a:sym typeface="Arial"/>
              </a:rPr>
              <a:t>stopwords</a:t>
            </a:r>
            <a:r>
              <a:rPr lang="en-SG" sz="1100" b="0" i="0" u="none" strike="noStrike" cap="none" dirty="0">
                <a:solidFill>
                  <a:srgbClr val="000000"/>
                </a:solidFill>
                <a:effectLst/>
                <a:latin typeface="Arial"/>
                <a:ea typeface="Arial"/>
                <a:cs typeface="Arial"/>
                <a:sym typeface="Arial"/>
              </a:rPr>
              <a:t>.</a:t>
            </a:r>
          </a:p>
        </p:txBody>
      </p:sp>
    </p:spTree>
    <p:extLst>
      <p:ext uri="{BB962C8B-B14F-4D97-AF65-F5344CB8AC3E}">
        <p14:creationId xmlns:p14="http://schemas.microsoft.com/office/powerpoint/2010/main" val="40338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0" i="0" u="none" strike="noStrike" cap="none" dirty="0">
                <a:solidFill>
                  <a:srgbClr val="000000"/>
                </a:solidFill>
                <a:effectLst/>
                <a:latin typeface="Arial"/>
                <a:ea typeface="Arial"/>
                <a:cs typeface="Arial"/>
                <a:sym typeface="Arial"/>
              </a:rPr>
              <a:t>The top allergies from the N-grams correspond to the most common food, drug and outdoor allergies (e.g. 'penicillin', '</a:t>
            </a:r>
            <a:r>
              <a:rPr lang="en-SG" sz="1100" b="0" i="0" u="none" strike="noStrike" cap="none" dirty="0" err="1">
                <a:solidFill>
                  <a:srgbClr val="000000"/>
                </a:solidFill>
                <a:effectLst/>
                <a:latin typeface="Arial"/>
                <a:ea typeface="Arial"/>
                <a:cs typeface="Arial"/>
                <a:sym typeface="Arial"/>
              </a:rPr>
              <a:t>sulfa</a:t>
            </a:r>
            <a:r>
              <a:rPr lang="en-SG" sz="1100" b="0" i="0" u="none" strike="noStrike" cap="none" dirty="0">
                <a:solidFill>
                  <a:srgbClr val="000000"/>
                </a:solidFill>
                <a:effectLst/>
                <a:latin typeface="Arial"/>
                <a:ea typeface="Arial"/>
                <a:cs typeface="Arial"/>
                <a:sym typeface="Arial"/>
              </a:rPr>
              <a:t> drug', 'tree nut', 'bee sting') (</a:t>
            </a:r>
            <a:r>
              <a:rPr lang="en-SG" sz="1100" b="0" i="0" u="sng" strike="noStrike" cap="none" dirty="0">
                <a:solidFill>
                  <a:srgbClr val="000000"/>
                </a:solidFill>
                <a:effectLst/>
                <a:latin typeface="Arial"/>
                <a:ea typeface="Arial"/>
                <a:cs typeface="Arial"/>
                <a:sym typeface="Arial"/>
                <a:hlinkClick r:id="rId3"/>
              </a:rPr>
              <a:t>source</a:t>
            </a:r>
            <a:r>
              <a:rPr lang="en-SG" sz="1100" b="0" i="0" u="none" strike="noStrike" cap="none" dirty="0">
                <a:solidFill>
                  <a:srgbClr val="000000"/>
                </a:solidFill>
                <a:effectLst/>
                <a:latin typeface="Arial"/>
                <a:ea typeface="Arial"/>
                <a:cs typeface="Arial"/>
                <a:sym typeface="Arial"/>
              </a:rPr>
              <a:t>).</a:t>
            </a:r>
          </a:p>
        </p:txBody>
      </p:sp>
    </p:spTree>
    <p:extLst>
      <p:ext uri="{BB962C8B-B14F-4D97-AF65-F5344CB8AC3E}">
        <p14:creationId xmlns:p14="http://schemas.microsoft.com/office/powerpoint/2010/main" val="178870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8d744abee0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8d744abee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Let’s go through some definitions to better understand the background</a:t>
            </a:r>
          </a:p>
          <a:p>
            <a:pPr marL="171450" lvl="0" indent="-171450" algn="l" rtl="0">
              <a:spcBef>
                <a:spcPts val="0"/>
              </a:spcBef>
              <a:spcAft>
                <a:spcPts val="0"/>
              </a:spcAft>
              <a:buFontTx/>
              <a:buChar char="-"/>
            </a:pPr>
            <a:r>
              <a:rPr lang="en-US" dirty="0"/>
              <a:t>Firstly for drug safety, after a drug has been approved by regulatory authorities, there is an ongoing process of post-market surveillance ensures continued safety of the product after introduction into the market</a:t>
            </a:r>
          </a:p>
          <a:p>
            <a:pPr marL="171450" lvl="0" indent="-171450" algn="l" rtl="0">
              <a:spcBef>
                <a:spcPts val="0"/>
              </a:spcBef>
              <a:spcAft>
                <a:spcPts val="0"/>
              </a:spcAft>
              <a:buFontTx/>
              <a:buChar char="-"/>
            </a:pPr>
            <a:r>
              <a:rPr lang="en-US" dirty="0"/>
              <a:t>An adverse event is a harmful or negative outcome that occurs when a patient has been provided with medical care or treatment</a:t>
            </a:r>
          </a:p>
          <a:p>
            <a:pPr marL="171450" lvl="0" indent="-171450" algn="l" rtl="0">
              <a:spcBef>
                <a:spcPts val="0"/>
              </a:spcBef>
              <a:spcAft>
                <a:spcPts val="0"/>
              </a:spcAft>
              <a:buFontTx/>
              <a:buChar char="-"/>
            </a:pPr>
            <a:r>
              <a:rPr lang="en-US" dirty="0"/>
              <a:t>VAERS is a national warning system in the US to detect possible safety problem in US-licensed vaccines</a:t>
            </a:r>
          </a:p>
          <a:p>
            <a:pPr marL="171450" lvl="0" indent="-171450" algn="l" rtl="0">
              <a:spcBef>
                <a:spcPts val="0"/>
              </a:spcBef>
              <a:spcAft>
                <a:spcPts val="0"/>
              </a:spcAft>
              <a:buFontTx/>
              <a:buChar char="-"/>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0" i="0" u="none" strike="noStrike" cap="none" dirty="0">
                <a:solidFill>
                  <a:srgbClr val="000000"/>
                </a:solidFill>
                <a:effectLst/>
                <a:latin typeface="Arial"/>
                <a:ea typeface="Arial"/>
                <a:cs typeface="Arial"/>
                <a:sym typeface="Arial"/>
              </a:rPr>
              <a:t>The confusion matrix allows us to evaluate the performance of a classification model (in this case Logistic Regression), as it allows a comparison of the actual target label against the predicted label. This gives us a </a:t>
            </a:r>
            <a:r>
              <a:rPr lang="en-SG" sz="1100" b="0" i="0" u="none" strike="noStrike" cap="none" dirty="0" err="1">
                <a:solidFill>
                  <a:srgbClr val="000000"/>
                </a:solidFill>
                <a:effectLst/>
                <a:latin typeface="Arial"/>
                <a:ea typeface="Arial"/>
                <a:cs typeface="Arial"/>
                <a:sym typeface="Arial"/>
              </a:rPr>
              <a:t>hoslistic</a:t>
            </a:r>
            <a:r>
              <a:rPr lang="en-SG" sz="1100" b="0" i="0" u="none" strike="noStrike" cap="none" dirty="0">
                <a:solidFill>
                  <a:srgbClr val="000000"/>
                </a:solidFill>
                <a:effectLst/>
                <a:latin typeface="Arial"/>
                <a:ea typeface="Arial"/>
                <a:cs typeface="Arial"/>
                <a:sym typeface="Arial"/>
              </a:rPr>
              <a:t> view of how well the model is performing and what kind of errors it is making.</a:t>
            </a:r>
          </a:p>
          <a:p>
            <a:r>
              <a:rPr lang="en-SG" sz="1100" b="0" i="0" u="none" strike="noStrike" cap="none" dirty="0">
                <a:solidFill>
                  <a:srgbClr val="000000"/>
                </a:solidFill>
                <a:effectLst/>
                <a:latin typeface="Arial"/>
                <a:ea typeface="Arial"/>
                <a:cs typeface="Arial"/>
                <a:sym typeface="Arial"/>
              </a:rPr>
              <a:t>From the confusion matrix, we see the model misclassifying serious as non-serious accounting for the lower recall score.</a:t>
            </a:r>
          </a:p>
          <a:p>
            <a:r>
              <a:rPr lang="en-SG" sz="1100" b="0" i="0" u="none" strike="noStrike" cap="none" dirty="0">
                <a:solidFill>
                  <a:srgbClr val="000000"/>
                </a:solidFill>
                <a:effectLst/>
                <a:latin typeface="Arial"/>
                <a:ea typeface="Arial"/>
                <a:cs typeface="Arial"/>
                <a:sym typeface="Arial"/>
              </a:rPr>
              <a:t>Conversely, we see that the model is misclassifying only a handful of non-serious AE as serious, which is seen in the high precision score.</a:t>
            </a:r>
          </a:p>
        </p:txBody>
      </p:sp>
    </p:spTree>
    <p:extLst>
      <p:ext uri="{BB962C8B-B14F-4D97-AF65-F5344CB8AC3E}">
        <p14:creationId xmlns:p14="http://schemas.microsoft.com/office/powerpoint/2010/main" val="22889159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sz="1100" b="0" i="0" u="none" strike="noStrike" cap="none" dirty="0">
                <a:solidFill>
                  <a:srgbClr val="000000"/>
                </a:solidFill>
                <a:effectLst/>
                <a:latin typeface="Arial"/>
                <a:ea typeface="Arial"/>
                <a:cs typeface="Arial"/>
                <a:sym typeface="Arial"/>
              </a:rPr>
              <a:t>The ROC (receiver operating characteristic) curve AUC (area under the curve) enables us to visualise the performance of a classification model. ROC is a probability curve and AUC represents the degree of separability, meaning how well the model is able to distinguish between the different classes. The higher the AUC, the better the model is at distinguishing between serious and non-serious AE.</a:t>
            </a:r>
          </a:p>
          <a:p>
            <a:r>
              <a:rPr lang="en-SG" sz="1100" b="0" i="0" u="none" strike="noStrike" cap="none" dirty="0">
                <a:solidFill>
                  <a:srgbClr val="000000"/>
                </a:solidFill>
                <a:effectLst/>
                <a:latin typeface="Arial"/>
                <a:ea typeface="Arial"/>
                <a:cs typeface="Arial"/>
                <a:sym typeface="Arial"/>
              </a:rPr>
              <a:t> The AUC of 0.92 is indicates that model is able to distinguish between serious and non-serious AE 92% of the time.</a:t>
            </a:r>
          </a:p>
        </p:txBody>
      </p:sp>
    </p:spTree>
    <p:extLst>
      <p:ext uri="{BB962C8B-B14F-4D97-AF65-F5344CB8AC3E}">
        <p14:creationId xmlns:p14="http://schemas.microsoft.com/office/powerpoint/2010/main" val="4249915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8d744abee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8d744abee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This is the general process of reporting of an adverse event</a:t>
            </a:r>
          </a:p>
          <a:p>
            <a:pPr marL="171450" lvl="0" indent="-171450" algn="l" rtl="0">
              <a:spcBef>
                <a:spcPts val="0"/>
              </a:spcBef>
              <a:spcAft>
                <a:spcPts val="0"/>
              </a:spcAft>
            </a:pPr>
            <a:r>
              <a:rPr lang="en-US" dirty="0"/>
              <a:t>When a product is approved by the regulatory authorities, safety and efficacy of the product has been tested in clinical trials and the product is now in the market</a:t>
            </a:r>
          </a:p>
          <a:p>
            <a:pPr marL="171450" lvl="0" indent="-171450" algn="l" rtl="0">
              <a:spcBef>
                <a:spcPts val="0"/>
              </a:spcBef>
              <a:spcAft>
                <a:spcPts val="0"/>
              </a:spcAft>
            </a:pPr>
            <a:r>
              <a:rPr lang="en-US" dirty="0"/>
              <a:t>The patient is then administered the drug or vaccine in our case</a:t>
            </a:r>
          </a:p>
          <a:p>
            <a:pPr marL="171450" lvl="0" indent="-171450" algn="l" rtl="0">
              <a:spcBef>
                <a:spcPts val="0"/>
              </a:spcBef>
              <a:spcAft>
                <a:spcPts val="0"/>
              </a:spcAft>
            </a:pPr>
            <a:r>
              <a:rPr lang="en-US" dirty="0"/>
              <a:t>And some patients may experience a side effect after being administered the vaccine</a:t>
            </a:r>
          </a:p>
          <a:p>
            <a:pPr marL="171450" lvl="0" indent="-171450" algn="l" rtl="0">
              <a:spcBef>
                <a:spcPts val="0"/>
              </a:spcBef>
              <a:spcAft>
                <a:spcPts val="0"/>
              </a:spcAft>
            </a:pPr>
            <a:r>
              <a:rPr lang="en-US" dirty="0"/>
              <a:t>The adverse event is then reported to the HA by anyone (patient themselves, family members or HCP to name a few </a:t>
            </a:r>
            <a:r>
              <a:rPr lang="en-US" dirty="0" err="1"/>
              <a:t>eg</a:t>
            </a:r>
            <a:r>
              <a:rPr lang="en-US" dirty="0"/>
              <a:t>)</a:t>
            </a:r>
          </a:p>
          <a:p>
            <a:pPr marL="171450" lvl="0" indent="-171450" algn="l" rtl="0">
              <a:spcBef>
                <a:spcPts val="0"/>
              </a:spcBef>
              <a:spcAft>
                <a:spcPts val="0"/>
              </a:spcAft>
            </a:pPr>
            <a:r>
              <a:rPr lang="en-US" dirty="0"/>
              <a:t>If there is a high incidence of a particular AE, this would be detected as a signal for regulatory action</a:t>
            </a:r>
          </a:p>
          <a:p>
            <a:pPr marL="171450" lvl="0" indent="-171450" algn="l" rtl="0">
              <a:spcBef>
                <a:spcPts val="0"/>
              </a:spcBef>
              <a:spcAft>
                <a:spcPts val="0"/>
              </a:spcAft>
            </a:pPr>
            <a:r>
              <a:rPr lang="en-US" dirty="0"/>
              <a:t>The regulatory authority would work together with the drug company to determine a suitable next course of action, which could involve issuing an advisory or even drug recall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8d744abee0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8d744abee0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This dataset is taken from VAERS and covers data in 2021 up to October</a:t>
            </a:r>
          </a:p>
          <a:p>
            <a:pPr marL="171450" lvl="0" indent="-171450" algn="l" rtl="0">
              <a:spcBef>
                <a:spcPts val="0"/>
              </a:spcBef>
              <a:spcAft>
                <a:spcPts val="0"/>
              </a:spcAft>
            </a:pPr>
            <a:r>
              <a:rPr lang="en-US" dirty="0"/>
              <a:t>It contains a total of 52 columns and 830 thousand rows taken from 3 csv files</a:t>
            </a:r>
          </a:p>
          <a:p>
            <a:pPr marL="171450" lvl="0" indent="-171450" algn="l" rtl="0">
              <a:spcBef>
                <a:spcPts val="0"/>
              </a:spcBef>
              <a:spcAft>
                <a:spcPts val="0"/>
              </a:spcAft>
            </a:pPr>
            <a:r>
              <a:rPr lang="en-US" dirty="0"/>
              <a:t>It contains 25 non-text columns and 7 text columns</a:t>
            </a:r>
            <a:endParaRPr dirty="0"/>
          </a:p>
        </p:txBody>
      </p:sp>
    </p:spTree>
    <p:extLst>
      <p:ext uri="{BB962C8B-B14F-4D97-AF65-F5344CB8AC3E}">
        <p14:creationId xmlns:p14="http://schemas.microsoft.com/office/powerpoint/2010/main" val="1773907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Data cleaning included filtering </a:t>
            </a:r>
            <a:r>
              <a:rPr lang="en-US"/>
              <a:t>covid-19 vaccines</a:t>
            </a:r>
          </a:p>
          <a:p>
            <a:pPr marL="171450" lvl="0" indent="-171450" algn="l" rtl="0">
              <a:spcBef>
                <a:spcPts val="0"/>
              </a:spcBef>
              <a:spcAft>
                <a:spcPts val="0"/>
              </a:spcAft>
            </a:pPr>
            <a:endParaRPr lang="en-US"/>
          </a:p>
          <a:p>
            <a:pPr marL="171450" lvl="0" indent="-171450" algn="l" rtl="0">
              <a:spcBef>
                <a:spcPts val="0"/>
              </a:spcBef>
              <a:spcAft>
                <a:spcPts val="0"/>
              </a:spcAft>
            </a:pPr>
            <a:r>
              <a:rPr lang="en-US" dirty="0"/>
              <a:t>removal of duplicates, imputing or removal of null value rows</a:t>
            </a:r>
          </a:p>
          <a:p>
            <a:pPr marL="171450" lvl="0" indent="-171450" algn="l" rtl="0">
              <a:spcBef>
                <a:spcPts val="0"/>
              </a:spcBef>
              <a:spcAft>
                <a:spcPts val="0"/>
              </a:spcAft>
            </a:pPr>
            <a:r>
              <a:rPr lang="en-US" dirty="0"/>
              <a:t>And cleaning of text columns with regex</a:t>
            </a:r>
          </a:p>
          <a:p>
            <a:pPr marL="171450" lvl="0" indent="-171450" algn="l" rtl="0">
              <a:spcBef>
                <a:spcPts val="0"/>
              </a:spcBef>
              <a:spcAft>
                <a:spcPts val="0"/>
              </a:spcAft>
            </a:pPr>
            <a:r>
              <a:rPr lang="en-US" dirty="0"/>
              <a:t>Regex: clean special characters, digits and non-English symbols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8d744abee0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8d744abee0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There are 2 main types of AE reports: serious and non-serious</a:t>
            </a:r>
          </a:p>
          <a:p>
            <a:pPr marL="171450" lvl="0" indent="-171450" algn="l" rtl="0">
              <a:spcBef>
                <a:spcPts val="0"/>
              </a:spcBef>
              <a:spcAft>
                <a:spcPts val="0"/>
              </a:spcAft>
            </a:pPr>
            <a:r>
              <a:rPr lang="en-US" dirty="0"/>
              <a:t>Common NS AE include headache, fever and nausea</a:t>
            </a:r>
          </a:p>
          <a:p>
            <a:pPr marL="171450" lvl="0" indent="-171450" algn="l" rtl="0">
              <a:spcBef>
                <a:spcPts val="0"/>
              </a:spcBef>
              <a:spcAft>
                <a:spcPts val="0"/>
              </a:spcAft>
            </a:pPr>
            <a:r>
              <a:rPr lang="en-US" dirty="0"/>
              <a:t>Serious AE generally fall into one of the following serious criteria as shown in the next slide</a:t>
            </a:r>
            <a:endParaRPr dirty="0"/>
          </a:p>
        </p:txBody>
      </p:sp>
    </p:spTree>
    <p:extLst>
      <p:ext uri="{BB962C8B-B14F-4D97-AF65-F5344CB8AC3E}">
        <p14:creationId xmlns:p14="http://schemas.microsoft.com/office/powerpoint/2010/main" val="2147658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980411" y="0"/>
            <a:ext cx="6163570" cy="5143484"/>
          </a:xfrm>
          <a:custGeom>
            <a:avLst/>
            <a:gdLst/>
            <a:ahLst/>
            <a:cxnLst/>
            <a:rect l="l" t="t" r="r" b="b"/>
            <a:pathLst>
              <a:path w="47244" h="39425" extrusionOk="0">
                <a:moveTo>
                  <a:pt x="22178" y="0"/>
                </a:moveTo>
                <a:cubicBezTo>
                  <a:pt x="19675" y="1372"/>
                  <a:pt x="17728" y="3558"/>
                  <a:pt x="16882" y="6112"/>
                </a:cubicBezTo>
                <a:cubicBezTo>
                  <a:pt x="15592" y="10138"/>
                  <a:pt x="16964" y="14720"/>
                  <a:pt x="14910" y="18487"/>
                </a:cubicBezTo>
                <a:cubicBezTo>
                  <a:pt x="12590" y="22753"/>
                  <a:pt x="6795" y="24440"/>
                  <a:pt x="3401" y="28049"/>
                </a:cubicBezTo>
                <a:cubicBezTo>
                  <a:pt x="1081" y="30495"/>
                  <a:pt x="1" y="33895"/>
                  <a:pt x="582" y="37080"/>
                </a:cubicBezTo>
                <a:cubicBezTo>
                  <a:pt x="715" y="37870"/>
                  <a:pt x="980" y="38660"/>
                  <a:pt x="1321" y="39425"/>
                </a:cubicBezTo>
                <a:lnTo>
                  <a:pt x="47243" y="39425"/>
                </a:lnTo>
                <a:lnTo>
                  <a:pt x="47243" y="0"/>
                </a:ln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1043" y="278685"/>
            <a:ext cx="6102229" cy="4134590"/>
            <a:chOff x="916725" y="1514875"/>
            <a:chExt cx="495150" cy="335491"/>
          </a:xfrm>
        </p:grpSpPr>
        <p:sp>
          <p:nvSpPr>
            <p:cNvPr id="11" name="Google Shape;11;p2"/>
            <p:cNvSpPr/>
            <p:nvPr/>
          </p:nvSpPr>
          <p:spPr>
            <a:xfrm>
              <a:off x="946300" y="1676900"/>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83250" y="1542049"/>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29875" y="1701050"/>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120825" y="1519525"/>
              <a:ext cx="5800" cy="6200"/>
            </a:xfrm>
            <a:custGeom>
              <a:avLst/>
              <a:gdLst/>
              <a:ahLst/>
              <a:cxnLst/>
              <a:rect l="l" t="t" r="r" b="b"/>
              <a:pathLst>
                <a:path w="232" h="248" extrusionOk="0">
                  <a:moveTo>
                    <a:pt x="123" y="1"/>
                  </a:moveTo>
                  <a:cubicBezTo>
                    <a:pt x="60" y="1"/>
                    <a:pt x="0" y="61"/>
                    <a:pt x="0" y="124"/>
                  </a:cubicBezTo>
                  <a:cubicBezTo>
                    <a:pt x="0" y="188"/>
                    <a:pt x="60"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55625" y="1595650"/>
              <a:ext cx="9725" cy="9825"/>
            </a:xfrm>
            <a:custGeom>
              <a:avLst/>
              <a:gdLst/>
              <a:ahLst/>
              <a:cxnLst/>
              <a:rect l="l" t="t" r="r" b="b"/>
              <a:pathLst>
                <a:path w="389" h="393" extrusionOk="0">
                  <a:moveTo>
                    <a:pt x="187" y="1"/>
                  </a:moveTo>
                  <a:cubicBezTo>
                    <a:pt x="94" y="1"/>
                    <a:pt x="0" y="94"/>
                    <a:pt x="0" y="206"/>
                  </a:cubicBezTo>
                  <a:cubicBezTo>
                    <a:pt x="0" y="299"/>
                    <a:pt x="94" y="392"/>
                    <a:pt x="187" y="392"/>
                  </a:cubicBezTo>
                  <a:cubicBezTo>
                    <a:pt x="295" y="392"/>
                    <a:pt x="388" y="299"/>
                    <a:pt x="388" y="206"/>
                  </a:cubicBezTo>
                  <a:cubicBezTo>
                    <a:pt x="388" y="94"/>
                    <a:pt x="295" y="1"/>
                    <a:pt x="187"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77350" y="1759350"/>
              <a:ext cx="5900" cy="5825"/>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22875" y="1639575"/>
              <a:ext cx="5800" cy="6275"/>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55600" y="1514875"/>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37700" y="1521875"/>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01938" y="1836341"/>
              <a:ext cx="14000" cy="14025"/>
            </a:xfrm>
            <a:custGeom>
              <a:avLst/>
              <a:gdLst/>
              <a:ahLst/>
              <a:cxnLst/>
              <a:rect l="l" t="t" r="r" b="b"/>
              <a:pathLst>
                <a:path w="560" h="561" extrusionOk="0">
                  <a:moveTo>
                    <a:pt x="280" y="0"/>
                  </a:moveTo>
                  <a:cubicBezTo>
                    <a:pt x="127" y="0"/>
                    <a:pt x="0" y="127"/>
                    <a:pt x="0" y="280"/>
                  </a:cubicBezTo>
                  <a:cubicBezTo>
                    <a:pt x="0" y="437"/>
                    <a:pt x="127" y="560"/>
                    <a:pt x="280" y="560"/>
                  </a:cubicBezTo>
                  <a:cubicBezTo>
                    <a:pt x="437" y="560"/>
                    <a:pt x="560" y="437"/>
                    <a:pt x="560" y="280"/>
                  </a:cubicBezTo>
                  <a:cubicBezTo>
                    <a:pt x="560" y="127"/>
                    <a:pt x="437" y="0"/>
                    <a:pt x="280"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69520" y="1561494"/>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75020" y="1569692"/>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06075" y="1519525"/>
              <a:ext cx="5800" cy="6200"/>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204262" y="155645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10375" y="1821527"/>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274782" y="1707250"/>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6312029">
            <a:off x="-2270486" y="3883267"/>
            <a:ext cx="5005154" cy="4335881"/>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txBox="1">
            <a:spLocks noGrp="1"/>
          </p:cNvSpPr>
          <p:nvPr>
            <p:ph type="ctrTitle"/>
          </p:nvPr>
        </p:nvSpPr>
        <p:spPr>
          <a:xfrm>
            <a:off x="4361400" y="1787500"/>
            <a:ext cx="4062600" cy="164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0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 name="Google Shape;30;p2"/>
          <p:cNvSpPr txBox="1">
            <a:spLocks noGrp="1"/>
          </p:cNvSpPr>
          <p:nvPr>
            <p:ph type="subTitle" idx="1"/>
          </p:nvPr>
        </p:nvSpPr>
        <p:spPr>
          <a:xfrm>
            <a:off x="5496350" y="3711300"/>
            <a:ext cx="2927400" cy="892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p:cSld name="CUSTOM_12">
    <p:spTree>
      <p:nvGrpSpPr>
        <p:cNvPr id="1" name="Shape 316"/>
        <p:cNvGrpSpPr/>
        <p:nvPr/>
      </p:nvGrpSpPr>
      <p:grpSpPr>
        <a:xfrm>
          <a:off x="0" y="0"/>
          <a:ext cx="0" cy="0"/>
          <a:chOff x="0" y="0"/>
          <a:chExt cx="0" cy="0"/>
        </a:xfrm>
      </p:grpSpPr>
      <p:sp>
        <p:nvSpPr>
          <p:cNvPr id="317" name="Google Shape;317;p13"/>
          <p:cNvSpPr/>
          <p:nvPr/>
        </p:nvSpPr>
        <p:spPr>
          <a:xfrm rot="-251460">
            <a:off x="-2106713" y="4131087"/>
            <a:ext cx="12281423" cy="7465247"/>
          </a:xfrm>
          <a:custGeom>
            <a:avLst/>
            <a:gdLst/>
            <a:ahLst/>
            <a:cxnLst/>
            <a:rect l="l" t="t" r="r" b="b"/>
            <a:pathLst>
              <a:path w="35267" h="21437" extrusionOk="0">
                <a:moveTo>
                  <a:pt x="9647" y="0"/>
                </a:moveTo>
                <a:cubicBezTo>
                  <a:pt x="9051" y="0"/>
                  <a:pt x="8458" y="50"/>
                  <a:pt x="7876" y="157"/>
                </a:cubicBezTo>
                <a:cubicBezTo>
                  <a:pt x="5114" y="681"/>
                  <a:pt x="2845" y="2609"/>
                  <a:pt x="2586" y="5187"/>
                </a:cubicBezTo>
                <a:cubicBezTo>
                  <a:pt x="2453" y="6344"/>
                  <a:pt x="3717" y="8423"/>
                  <a:pt x="3319" y="9529"/>
                </a:cubicBezTo>
                <a:cubicBezTo>
                  <a:pt x="2927" y="10635"/>
                  <a:pt x="1" y="14086"/>
                  <a:pt x="83" y="16696"/>
                </a:cubicBezTo>
                <a:cubicBezTo>
                  <a:pt x="159" y="19300"/>
                  <a:pt x="822" y="20090"/>
                  <a:pt x="1770" y="21436"/>
                </a:cubicBezTo>
                <a:lnTo>
                  <a:pt x="32682" y="21436"/>
                </a:lnTo>
                <a:cubicBezTo>
                  <a:pt x="33263" y="20090"/>
                  <a:pt x="33737" y="19009"/>
                  <a:pt x="33055" y="17246"/>
                </a:cubicBezTo>
                <a:cubicBezTo>
                  <a:pt x="32499" y="15849"/>
                  <a:pt x="34003" y="14693"/>
                  <a:pt x="34578" y="13378"/>
                </a:cubicBezTo>
                <a:cubicBezTo>
                  <a:pt x="35077" y="12215"/>
                  <a:pt x="35267" y="10825"/>
                  <a:pt x="35134" y="9529"/>
                </a:cubicBezTo>
                <a:cubicBezTo>
                  <a:pt x="34951" y="7823"/>
                  <a:pt x="34129" y="6085"/>
                  <a:pt x="32707" y="4821"/>
                </a:cubicBezTo>
                <a:cubicBezTo>
                  <a:pt x="30980" y="3333"/>
                  <a:pt x="28580" y="2711"/>
                  <a:pt x="26205" y="2711"/>
                </a:cubicBezTo>
                <a:cubicBezTo>
                  <a:pt x="25503" y="2711"/>
                  <a:pt x="24804" y="2766"/>
                  <a:pt x="24125" y="2868"/>
                </a:cubicBezTo>
                <a:cubicBezTo>
                  <a:pt x="23050" y="3027"/>
                  <a:pt x="22000" y="3286"/>
                  <a:pt x="20916" y="3286"/>
                </a:cubicBezTo>
                <a:cubicBezTo>
                  <a:pt x="20750" y="3286"/>
                  <a:pt x="20583" y="3280"/>
                  <a:pt x="20415" y="3266"/>
                </a:cubicBezTo>
                <a:cubicBezTo>
                  <a:pt x="18544" y="3108"/>
                  <a:pt x="16939" y="2078"/>
                  <a:pt x="15251" y="1313"/>
                </a:cubicBezTo>
                <a:cubicBezTo>
                  <a:pt x="13502" y="513"/>
                  <a:pt x="11559" y="0"/>
                  <a:pt x="9647"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13"/>
          <p:cNvGrpSpPr/>
          <p:nvPr/>
        </p:nvGrpSpPr>
        <p:grpSpPr>
          <a:xfrm>
            <a:off x="123514" y="2742803"/>
            <a:ext cx="8772508" cy="2251174"/>
            <a:chOff x="904527" y="1714820"/>
            <a:chExt cx="711823" cy="182666"/>
          </a:xfrm>
        </p:grpSpPr>
        <p:sp>
          <p:nvSpPr>
            <p:cNvPr id="319" name="Google Shape;319;p13"/>
            <p:cNvSpPr/>
            <p:nvPr/>
          </p:nvSpPr>
          <p:spPr>
            <a:xfrm>
              <a:off x="924724" y="1743976"/>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944407" y="1870567"/>
              <a:ext cx="9350" cy="9389"/>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1603491" y="1764976"/>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904527" y="1714820"/>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1024177" y="1889473"/>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1595351" y="1859991"/>
              <a:ext cx="5799" cy="5802"/>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1479076" y="1887661"/>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1592227" y="1746126"/>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1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330" name="Google Shape;330;p13"/>
          <p:cNvSpPr txBox="1">
            <a:spLocks noGrp="1"/>
          </p:cNvSpPr>
          <p:nvPr>
            <p:ph type="subTitle" idx="1"/>
          </p:nvPr>
        </p:nvSpPr>
        <p:spPr>
          <a:xfrm>
            <a:off x="1775150" y="3058642"/>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31" name="Google Shape;331;p13"/>
          <p:cNvSpPr txBox="1">
            <a:spLocks noGrp="1"/>
          </p:cNvSpPr>
          <p:nvPr>
            <p:ph type="title" idx="2"/>
          </p:nvPr>
        </p:nvSpPr>
        <p:spPr>
          <a:xfrm>
            <a:off x="1775150" y="2831795"/>
            <a:ext cx="2316000" cy="24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332" name="Google Shape;332;p13"/>
          <p:cNvSpPr txBox="1">
            <a:spLocks noGrp="1"/>
          </p:cNvSpPr>
          <p:nvPr>
            <p:ph type="subTitle" idx="3"/>
          </p:nvPr>
        </p:nvSpPr>
        <p:spPr>
          <a:xfrm>
            <a:off x="5052846" y="3058642"/>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33" name="Google Shape;333;p13"/>
          <p:cNvSpPr txBox="1">
            <a:spLocks noGrp="1"/>
          </p:cNvSpPr>
          <p:nvPr>
            <p:ph type="title" idx="4"/>
          </p:nvPr>
        </p:nvSpPr>
        <p:spPr>
          <a:xfrm>
            <a:off x="5052849" y="2831795"/>
            <a:ext cx="2316000" cy="24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334" name="Google Shape;334;p13"/>
          <p:cNvSpPr/>
          <p:nvPr/>
        </p:nvSpPr>
        <p:spPr>
          <a:xfrm rot="-6053757">
            <a:off x="6559203" y="-2139695"/>
            <a:ext cx="4724084" cy="2851072"/>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13"/>
          <p:cNvGrpSpPr/>
          <p:nvPr/>
        </p:nvGrpSpPr>
        <p:grpSpPr>
          <a:xfrm>
            <a:off x="514399" y="3692299"/>
            <a:ext cx="511840" cy="585068"/>
            <a:chOff x="6144600" y="3520075"/>
            <a:chExt cx="29600" cy="33825"/>
          </a:xfrm>
        </p:grpSpPr>
        <p:sp>
          <p:nvSpPr>
            <p:cNvPr id="336" name="Google Shape;336;p13"/>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p:cSld name="CUSTOM_8">
    <p:spTree>
      <p:nvGrpSpPr>
        <p:cNvPr id="1" name="Shape 403"/>
        <p:cNvGrpSpPr/>
        <p:nvPr/>
      </p:nvGrpSpPr>
      <p:grpSpPr>
        <a:xfrm>
          <a:off x="0" y="0"/>
          <a:ext cx="0" cy="0"/>
          <a:chOff x="0" y="0"/>
          <a:chExt cx="0" cy="0"/>
        </a:xfrm>
      </p:grpSpPr>
      <p:sp>
        <p:nvSpPr>
          <p:cNvPr id="404" name="Google Shape;404;p1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405" name="Google Shape;405;p15"/>
          <p:cNvSpPr txBox="1">
            <a:spLocks noGrp="1"/>
          </p:cNvSpPr>
          <p:nvPr>
            <p:ph type="subTitle" idx="1"/>
          </p:nvPr>
        </p:nvSpPr>
        <p:spPr>
          <a:xfrm>
            <a:off x="1955516" y="2399725"/>
            <a:ext cx="23592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6" name="Google Shape;406;p15"/>
          <p:cNvSpPr txBox="1">
            <a:spLocks noGrp="1"/>
          </p:cNvSpPr>
          <p:nvPr>
            <p:ph type="title" idx="2"/>
          </p:nvPr>
        </p:nvSpPr>
        <p:spPr>
          <a:xfrm>
            <a:off x="2086616" y="2172875"/>
            <a:ext cx="2097000" cy="24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407" name="Google Shape;407;p15"/>
          <p:cNvSpPr txBox="1">
            <a:spLocks noGrp="1"/>
          </p:cNvSpPr>
          <p:nvPr>
            <p:ph type="title" idx="3" hasCustomPrompt="1"/>
          </p:nvPr>
        </p:nvSpPr>
        <p:spPr>
          <a:xfrm>
            <a:off x="2191016" y="1597125"/>
            <a:ext cx="18882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Font typeface="Mukta"/>
              <a:buNone/>
              <a:defRPr sz="12000">
                <a:latin typeface="Mukta"/>
                <a:ea typeface="Mukta"/>
                <a:cs typeface="Mukta"/>
                <a:sym typeface="Mukta"/>
              </a:defRPr>
            </a:lvl2pPr>
            <a:lvl3pPr lvl="2" algn="ctr" rtl="0">
              <a:spcBef>
                <a:spcPts val="0"/>
              </a:spcBef>
              <a:spcAft>
                <a:spcPts val="0"/>
              </a:spcAft>
              <a:buSzPts val="12000"/>
              <a:buFont typeface="Mukta"/>
              <a:buNone/>
              <a:defRPr sz="12000">
                <a:latin typeface="Mukta"/>
                <a:ea typeface="Mukta"/>
                <a:cs typeface="Mukta"/>
                <a:sym typeface="Mukta"/>
              </a:defRPr>
            </a:lvl3pPr>
            <a:lvl4pPr lvl="3" algn="ctr" rtl="0">
              <a:spcBef>
                <a:spcPts val="0"/>
              </a:spcBef>
              <a:spcAft>
                <a:spcPts val="0"/>
              </a:spcAft>
              <a:buSzPts val="12000"/>
              <a:buFont typeface="Mukta"/>
              <a:buNone/>
              <a:defRPr sz="12000">
                <a:latin typeface="Mukta"/>
                <a:ea typeface="Mukta"/>
                <a:cs typeface="Mukta"/>
                <a:sym typeface="Mukta"/>
              </a:defRPr>
            </a:lvl4pPr>
            <a:lvl5pPr lvl="4" algn="ctr" rtl="0">
              <a:spcBef>
                <a:spcPts val="0"/>
              </a:spcBef>
              <a:spcAft>
                <a:spcPts val="0"/>
              </a:spcAft>
              <a:buSzPts val="12000"/>
              <a:buFont typeface="Mukta"/>
              <a:buNone/>
              <a:defRPr sz="12000">
                <a:latin typeface="Mukta"/>
                <a:ea typeface="Mukta"/>
                <a:cs typeface="Mukta"/>
                <a:sym typeface="Mukta"/>
              </a:defRPr>
            </a:lvl5pPr>
            <a:lvl6pPr lvl="5" algn="ctr" rtl="0">
              <a:spcBef>
                <a:spcPts val="0"/>
              </a:spcBef>
              <a:spcAft>
                <a:spcPts val="0"/>
              </a:spcAft>
              <a:buSzPts val="12000"/>
              <a:buFont typeface="Mukta"/>
              <a:buNone/>
              <a:defRPr sz="12000">
                <a:latin typeface="Mukta"/>
                <a:ea typeface="Mukta"/>
                <a:cs typeface="Mukta"/>
                <a:sym typeface="Mukta"/>
              </a:defRPr>
            </a:lvl6pPr>
            <a:lvl7pPr lvl="6" algn="ctr" rtl="0">
              <a:spcBef>
                <a:spcPts val="0"/>
              </a:spcBef>
              <a:spcAft>
                <a:spcPts val="0"/>
              </a:spcAft>
              <a:buSzPts val="12000"/>
              <a:buFont typeface="Mukta"/>
              <a:buNone/>
              <a:defRPr sz="12000">
                <a:latin typeface="Mukta"/>
                <a:ea typeface="Mukta"/>
                <a:cs typeface="Mukta"/>
                <a:sym typeface="Mukta"/>
              </a:defRPr>
            </a:lvl7pPr>
            <a:lvl8pPr lvl="7" algn="ctr" rtl="0">
              <a:spcBef>
                <a:spcPts val="0"/>
              </a:spcBef>
              <a:spcAft>
                <a:spcPts val="0"/>
              </a:spcAft>
              <a:buSzPts val="12000"/>
              <a:buFont typeface="Mukta"/>
              <a:buNone/>
              <a:defRPr sz="12000">
                <a:latin typeface="Mukta"/>
                <a:ea typeface="Mukta"/>
                <a:cs typeface="Mukta"/>
                <a:sym typeface="Mukta"/>
              </a:defRPr>
            </a:lvl8pPr>
            <a:lvl9pPr lvl="8" algn="ctr" rtl="0">
              <a:spcBef>
                <a:spcPts val="0"/>
              </a:spcBef>
              <a:spcAft>
                <a:spcPts val="0"/>
              </a:spcAft>
              <a:buSzPts val="12000"/>
              <a:buFont typeface="Mukta"/>
              <a:buNone/>
              <a:defRPr sz="12000">
                <a:latin typeface="Mukta"/>
                <a:ea typeface="Mukta"/>
                <a:cs typeface="Mukta"/>
                <a:sym typeface="Mukta"/>
              </a:defRPr>
            </a:lvl9pPr>
          </a:lstStyle>
          <a:p>
            <a:r>
              <a:t>xx%</a:t>
            </a:r>
          </a:p>
        </p:txBody>
      </p:sp>
      <p:sp>
        <p:nvSpPr>
          <p:cNvPr id="408" name="Google Shape;408;p15"/>
          <p:cNvSpPr txBox="1">
            <a:spLocks noGrp="1"/>
          </p:cNvSpPr>
          <p:nvPr>
            <p:ph type="subTitle" idx="4"/>
          </p:nvPr>
        </p:nvSpPr>
        <p:spPr>
          <a:xfrm>
            <a:off x="4829281" y="2399725"/>
            <a:ext cx="23592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9" name="Google Shape;409;p15"/>
          <p:cNvSpPr txBox="1">
            <a:spLocks noGrp="1"/>
          </p:cNvSpPr>
          <p:nvPr>
            <p:ph type="title" idx="5"/>
          </p:nvPr>
        </p:nvSpPr>
        <p:spPr>
          <a:xfrm>
            <a:off x="4960381" y="2172875"/>
            <a:ext cx="2097000" cy="24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410" name="Google Shape;410;p15"/>
          <p:cNvSpPr txBox="1">
            <a:spLocks noGrp="1"/>
          </p:cNvSpPr>
          <p:nvPr>
            <p:ph type="title" idx="6" hasCustomPrompt="1"/>
          </p:nvPr>
        </p:nvSpPr>
        <p:spPr>
          <a:xfrm>
            <a:off x="5064781" y="1597125"/>
            <a:ext cx="18882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Font typeface="Mukta"/>
              <a:buNone/>
              <a:defRPr sz="12000">
                <a:latin typeface="Mukta"/>
                <a:ea typeface="Mukta"/>
                <a:cs typeface="Mukta"/>
                <a:sym typeface="Mukta"/>
              </a:defRPr>
            </a:lvl2pPr>
            <a:lvl3pPr lvl="2" algn="ctr" rtl="0">
              <a:spcBef>
                <a:spcPts val="0"/>
              </a:spcBef>
              <a:spcAft>
                <a:spcPts val="0"/>
              </a:spcAft>
              <a:buSzPts val="12000"/>
              <a:buFont typeface="Mukta"/>
              <a:buNone/>
              <a:defRPr sz="12000">
                <a:latin typeface="Mukta"/>
                <a:ea typeface="Mukta"/>
                <a:cs typeface="Mukta"/>
                <a:sym typeface="Mukta"/>
              </a:defRPr>
            </a:lvl3pPr>
            <a:lvl4pPr lvl="3" algn="ctr" rtl="0">
              <a:spcBef>
                <a:spcPts val="0"/>
              </a:spcBef>
              <a:spcAft>
                <a:spcPts val="0"/>
              </a:spcAft>
              <a:buSzPts val="12000"/>
              <a:buFont typeface="Mukta"/>
              <a:buNone/>
              <a:defRPr sz="12000">
                <a:latin typeface="Mukta"/>
                <a:ea typeface="Mukta"/>
                <a:cs typeface="Mukta"/>
                <a:sym typeface="Mukta"/>
              </a:defRPr>
            </a:lvl4pPr>
            <a:lvl5pPr lvl="4" algn="ctr" rtl="0">
              <a:spcBef>
                <a:spcPts val="0"/>
              </a:spcBef>
              <a:spcAft>
                <a:spcPts val="0"/>
              </a:spcAft>
              <a:buSzPts val="12000"/>
              <a:buFont typeface="Mukta"/>
              <a:buNone/>
              <a:defRPr sz="12000">
                <a:latin typeface="Mukta"/>
                <a:ea typeface="Mukta"/>
                <a:cs typeface="Mukta"/>
                <a:sym typeface="Mukta"/>
              </a:defRPr>
            </a:lvl5pPr>
            <a:lvl6pPr lvl="5" algn="ctr" rtl="0">
              <a:spcBef>
                <a:spcPts val="0"/>
              </a:spcBef>
              <a:spcAft>
                <a:spcPts val="0"/>
              </a:spcAft>
              <a:buSzPts val="12000"/>
              <a:buFont typeface="Mukta"/>
              <a:buNone/>
              <a:defRPr sz="12000">
                <a:latin typeface="Mukta"/>
                <a:ea typeface="Mukta"/>
                <a:cs typeface="Mukta"/>
                <a:sym typeface="Mukta"/>
              </a:defRPr>
            </a:lvl6pPr>
            <a:lvl7pPr lvl="6" algn="ctr" rtl="0">
              <a:spcBef>
                <a:spcPts val="0"/>
              </a:spcBef>
              <a:spcAft>
                <a:spcPts val="0"/>
              </a:spcAft>
              <a:buSzPts val="12000"/>
              <a:buFont typeface="Mukta"/>
              <a:buNone/>
              <a:defRPr sz="12000">
                <a:latin typeface="Mukta"/>
                <a:ea typeface="Mukta"/>
                <a:cs typeface="Mukta"/>
                <a:sym typeface="Mukta"/>
              </a:defRPr>
            </a:lvl7pPr>
            <a:lvl8pPr lvl="7" algn="ctr" rtl="0">
              <a:spcBef>
                <a:spcPts val="0"/>
              </a:spcBef>
              <a:spcAft>
                <a:spcPts val="0"/>
              </a:spcAft>
              <a:buSzPts val="12000"/>
              <a:buFont typeface="Mukta"/>
              <a:buNone/>
              <a:defRPr sz="12000">
                <a:latin typeface="Mukta"/>
                <a:ea typeface="Mukta"/>
                <a:cs typeface="Mukta"/>
                <a:sym typeface="Mukta"/>
              </a:defRPr>
            </a:lvl8pPr>
            <a:lvl9pPr lvl="8" algn="ctr" rtl="0">
              <a:spcBef>
                <a:spcPts val="0"/>
              </a:spcBef>
              <a:spcAft>
                <a:spcPts val="0"/>
              </a:spcAft>
              <a:buSzPts val="12000"/>
              <a:buFont typeface="Mukta"/>
              <a:buNone/>
              <a:defRPr sz="12000">
                <a:latin typeface="Mukta"/>
                <a:ea typeface="Mukta"/>
                <a:cs typeface="Mukta"/>
                <a:sym typeface="Mukta"/>
              </a:defRPr>
            </a:lvl9pPr>
          </a:lstStyle>
          <a:p>
            <a:r>
              <a:t>xx%</a:t>
            </a:r>
          </a:p>
        </p:txBody>
      </p:sp>
      <p:sp>
        <p:nvSpPr>
          <p:cNvPr id="411" name="Google Shape;411;p15"/>
          <p:cNvSpPr txBox="1">
            <a:spLocks noGrp="1"/>
          </p:cNvSpPr>
          <p:nvPr>
            <p:ph type="subTitle" idx="7"/>
          </p:nvPr>
        </p:nvSpPr>
        <p:spPr>
          <a:xfrm>
            <a:off x="1955516" y="3904800"/>
            <a:ext cx="23592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2" name="Google Shape;412;p15"/>
          <p:cNvSpPr txBox="1">
            <a:spLocks noGrp="1"/>
          </p:cNvSpPr>
          <p:nvPr>
            <p:ph type="title" idx="8"/>
          </p:nvPr>
        </p:nvSpPr>
        <p:spPr>
          <a:xfrm>
            <a:off x="2086616" y="3677950"/>
            <a:ext cx="2097000" cy="24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413" name="Google Shape;413;p15"/>
          <p:cNvSpPr txBox="1">
            <a:spLocks noGrp="1"/>
          </p:cNvSpPr>
          <p:nvPr>
            <p:ph type="title" idx="9" hasCustomPrompt="1"/>
          </p:nvPr>
        </p:nvSpPr>
        <p:spPr>
          <a:xfrm>
            <a:off x="2191016" y="3102200"/>
            <a:ext cx="18882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Font typeface="Mukta"/>
              <a:buNone/>
              <a:defRPr sz="12000">
                <a:latin typeface="Mukta"/>
                <a:ea typeface="Mukta"/>
                <a:cs typeface="Mukta"/>
                <a:sym typeface="Mukta"/>
              </a:defRPr>
            </a:lvl2pPr>
            <a:lvl3pPr lvl="2" algn="ctr" rtl="0">
              <a:spcBef>
                <a:spcPts val="0"/>
              </a:spcBef>
              <a:spcAft>
                <a:spcPts val="0"/>
              </a:spcAft>
              <a:buSzPts val="12000"/>
              <a:buFont typeface="Mukta"/>
              <a:buNone/>
              <a:defRPr sz="12000">
                <a:latin typeface="Mukta"/>
                <a:ea typeface="Mukta"/>
                <a:cs typeface="Mukta"/>
                <a:sym typeface="Mukta"/>
              </a:defRPr>
            </a:lvl3pPr>
            <a:lvl4pPr lvl="3" algn="ctr" rtl="0">
              <a:spcBef>
                <a:spcPts val="0"/>
              </a:spcBef>
              <a:spcAft>
                <a:spcPts val="0"/>
              </a:spcAft>
              <a:buSzPts val="12000"/>
              <a:buFont typeface="Mukta"/>
              <a:buNone/>
              <a:defRPr sz="12000">
                <a:latin typeface="Mukta"/>
                <a:ea typeface="Mukta"/>
                <a:cs typeface="Mukta"/>
                <a:sym typeface="Mukta"/>
              </a:defRPr>
            </a:lvl4pPr>
            <a:lvl5pPr lvl="4" algn="ctr" rtl="0">
              <a:spcBef>
                <a:spcPts val="0"/>
              </a:spcBef>
              <a:spcAft>
                <a:spcPts val="0"/>
              </a:spcAft>
              <a:buSzPts val="12000"/>
              <a:buFont typeface="Mukta"/>
              <a:buNone/>
              <a:defRPr sz="12000">
                <a:latin typeface="Mukta"/>
                <a:ea typeface="Mukta"/>
                <a:cs typeface="Mukta"/>
                <a:sym typeface="Mukta"/>
              </a:defRPr>
            </a:lvl5pPr>
            <a:lvl6pPr lvl="5" algn="ctr" rtl="0">
              <a:spcBef>
                <a:spcPts val="0"/>
              </a:spcBef>
              <a:spcAft>
                <a:spcPts val="0"/>
              </a:spcAft>
              <a:buSzPts val="12000"/>
              <a:buFont typeface="Mukta"/>
              <a:buNone/>
              <a:defRPr sz="12000">
                <a:latin typeface="Mukta"/>
                <a:ea typeface="Mukta"/>
                <a:cs typeface="Mukta"/>
                <a:sym typeface="Mukta"/>
              </a:defRPr>
            </a:lvl6pPr>
            <a:lvl7pPr lvl="6" algn="ctr" rtl="0">
              <a:spcBef>
                <a:spcPts val="0"/>
              </a:spcBef>
              <a:spcAft>
                <a:spcPts val="0"/>
              </a:spcAft>
              <a:buSzPts val="12000"/>
              <a:buFont typeface="Mukta"/>
              <a:buNone/>
              <a:defRPr sz="12000">
                <a:latin typeface="Mukta"/>
                <a:ea typeface="Mukta"/>
                <a:cs typeface="Mukta"/>
                <a:sym typeface="Mukta"/>
              </a:defRPr>
            </a:lvl7pPr>
            <a:lvl8pPr lvl="7" algn="ctr" rtl="0">
              <a:spcBef>
                <a:spcPts val="0"/>
              </a:spcBef>
              <a:spcAft>
                <a:spcPts val="0"/>
              </a:spcAft>
              <a:buSzPts val="12000"/>
              <a:buFont typeface="Mukta"/>
              <a:buNone/>
              <a:defRPr sz="12000">
                <a:latin typeface="Mukta"/>
                <a:ea typeface="Mukta"/>
                <a:cs typeface="Mukta"/>
                <a:sym typeface="Mukta"/>
              </a:defRPr>
            </a:lvl8pPr>
            <a:lvl9pPr lvl="8" algn="ctr" rtl="0">
              <a:spcBef>
                <a:spcPts val="0"/>
              </a:spcBef>
              <a:spcAft>
                <a:spcPts val="0"/>
              </a:spcAft>
              <a:buSzPts val="12000"/>
              <a:buFont typeface="Mukta"/>
              <a:buNone/>
              <a:defRPr sz="12000">
                <a:latin typeface="Mukta"/>
                <a:ea typeface="Mukta"/>
                <a:cs typeface="Mukta"/>
                <a:sym typeface="Mukta"/>
              </a:defRPr>
            </a:lvl9pPr>
          </a:lstStyle>
          <a:p>
            <a:r>
              <a:t>xx%</a:t>
            </a:r>
          </a:p>
        </p:txBody>
      </p:sp>
      <p:sp>
        <p:nvSpPr>
          <p:cNvPr id="414" name="Google Shape;414;p15"/>
          <p:cNvSpPr txBox="1">
            <a:spLocks noGrp="1"/>
          </p:cNvSpPr>
          <p:nvPr>
            <p:ph type="subTitle" idx="13"/>
          </p:nvPr>
        </p:nvSpPr>
        <p:spPr>
          <a:xfrm>
            <a:off x="4829281" y="3904800"/>
            <a:ext cx="23592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5" name="Google Shape;415;p15"/>
          <p:cNvSpPr txBox="1">
            <a:spLocks noGrp="1"/>
          </p:cNvSpPr>
          <p:nvPr>
            <p:ph type="title" idx="14"/>
          </p:nvPr>
        </p:nvSpPr>
        <p:spPr>
          <a:xfrm>
            <a:off x="4960381" y="3677950"/>
            <a:ext cx="2097000" cy="24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416" name="Google Shape;416;p15"/>
          <p:cNvSpPr txBox="1">
            <a:spLocks noGrp="1"/>
          </p:cNvSpPr>
          <p:nvPr>
            <p:ph type="title" idx="15" hasCustomPrompt="1"/>
          </p:nvPr>
        </p:nvSpPr>
        <p:spPr>
          <a:xfrm>
            <a:off x="5064781" y="3102200"/>
            <a:ext cx="18882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Font typeface="Mukta"/>
              <a:buNone/>
              <a:defRPr sz="12000">
                <a:latin typeface="Mukta"/>
                <a:ea typeface="Mukta"/>
                <a:cs typeface="Mukta"/>
                <a:sym typeface="Mukta"/>
              </a:defRPr>
            </a:lvl2pPr>
            <a:lvl3pPr lvl="2" algn="ctr" rtl="0">
              <a:spcBef>
                <a:spcPts val="0"/>
              </a:spcBef>
              <a:spcAft>
                <a:spcPts val="0"/>
              </a:spcAft>
              <a:buSzPts val="12000"/>
              <a:buFont typeface="Mukta"/>
              <a:buNone/>
              <a:defRPr sz="12000">
                <a:latin typeface="Mukta"/>
                <a:ea typeface="Mukta"/>
                <a:cs typeface="Mukta"/>
                <a:sym typeface="Mukta"/>
              </a:defRPr>
            </a:lvl3pPr>
            <a:lvl4pPr lvl="3" algn="ctr" rtl="0">
              <a:spcBef>
                <a:spcPts val="0"/>
              </a:spcBef>
              <a:spcAft>
                <a:spcPts val="0"/>
              </a:spcAft>
              <a:buSzPts val="12000"/>
              <a:buFont typeface="Mukta"/>
              <a:buNone/>
              <a:defRPr sz="12000">
                <a:latin typeface="Mukta"/>
                <a:ea typeface="Mukta"/>
                <a:cs typeface="Mukta"/>
                <a:sym typeface="Mukta"/>
              </a:defRPr>
            </a:lvl4pPr>
            <a:lvl5pPr lvl="4" algn="ctr" rtl="0">
              <a:spcBef>
                <a:spcPts val="0"/>
              </a:spcBef>
              <a:spcAft>
                <a:spcPts val="0"/>
              </a:spcAft>
              <a:buSzPts val="12000"/>
              <a:buFont typeface="Mukta"/>
              <a:buNone/>
              <a:defRPr sz="12000">
                <a:latin typeface="Mukta"/>
                <a:ea typeface="Mukta"/>
                <a:cs typeface="Mukta"/>
                <a:sym typeface="Mukta"/>
              </a:defRPr>
            </a:lvl5pPr>
            <a:lvl6pPr lvl="5" algn="ctr" rtl="0">
              <a:spcBef>
                <a:spcPts val="0"/>
              </a:spcBef>
              <a:spcAft>
                <a:spcPts val="0"/>
              </a:spcAft>
              <a:buSzPts val="12000"/>
              <a:buFont typeface="Mukta"/>
              <a:buNone/>
              <a:defRPr sz="12000">
                <a:latin typeface="Mukta"/>
                <a:ea typeface="Mukta"/>
                <a:cs typeface="Mukta"/>
                <a:sym typeface="Mukta"/>
              </a:defRPr>
            </a:lvl6pPr>
            <a:lvl7pPr lvl="6" algn="ctr" rtl="0">
              <a:spcBef>
                <a:spcPts val="0"/>
              </a:spcBef>
              <a:spcAft>
                <a:spcPts val="0"/>
              </a:spcAft>
              <a:buSzPts val="12000"/>
              <a:buFont typeface="Mukta"/>
              <a:buNone/>
              <a:defRPr sz="12000">
                <a:latin typeface="Mukta"/>
                <a:ea typeface="Mukta"/>
                <a:cs typeface="Mukta"/>
                <a:sym typeface="Mukta"/>
              </a:defRPr>
            </a:lvl7pPr>
            <a:lvl8pPr lvl="7" algn="ctr" rtl="0">
              <a:spcBef>
                <a:spcPts val="0"/>
              </a:spcBef>
              <a:spcAft>
                <a:spcPts val="0"/>
              </a:spcAft>
              <a:buSzPts val="12000"/>
              <a:buFont typeface="Mukta"/>
              <a:buNone/>
              <a:defRPr sz="12000">
                <a:latin typeface="Mukta"/>
                <a:ea typeface="Mukta"/>
                <a:cs typeface="Mukta"/>
                <a:sym typeface="Mukta"/>
              </a:defRPr>
            </a:lvl8pPr>
            <a:lvl9pPr lvl="8" algn="ctr" rtl="0">
              <a:spcBef>
                <a:spcPts val="0"/>
              </a:spcBef>
              <a:spcAft>
                <a:spcPts val="0"/>
              </a:spcAft>
              <a:buSzPts val="12000"/>
              <a:buFont typeface="Mukta"/>
              <a:buNone/>
              <a:defRPr sz="12000">
                <a:latin typeface="Mukta"/>
                <a:ea typeface="Mukta"/>
                <a:cs typeface="Mukta"/>
                <a:sym typeface="Mukta"/>
              </a:defRPr>
            </a:lvl9pPr>
          </a:lstStyle>
          <a:p>
            <a:r>
              <a:t>xx%</a:t>
            </a:r>
          </a:p>
        </p:txBody>
      </p:sp>
      <p:sp>
        <p:nvSpPr>
          <p:cNvPr id="417" name="Google Shape;417;p15"/>
          <p:cNvSpPr/>
          <p:nvPr/>
        </p:nvSpPr>
        <p:spPr>
          <a:xfrm rot="-6053757">
            <a:off x="6497778" y="-646745"/>
            <a:ext cx="4724084" cy="2851072"/>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rot="-7361160">
            <a:off x="-2373318" y="2507732"/>
            <a:ext cx="4724082" cy="2851071"/>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15"/>
          <p:cNvGrpSpPr/>
          <p:nvPr/>
        </p:nvGrpSpPr>
        <p:grpSpPr>
          <a:xfrm>
            <a:off x="720000" y="2254156"/>
            <a:ext cx="8163221" cy="2715293"/>
            <a:chOff x="953966" y="1675170"/>
            <a:chExt cx="662384" cy="220326"/>
          </a:xfrm>
        </p:grpSpPr>
        <p:sp>
          <p:nvSpPr>
            <p:cNvPr id="420" name="Google Shape;420;p15"/>
            <p:cNvSpPr/>
            <p:nvPr/>
          </p:nvSpPr>
          <p:spPr>
            <a:xfrm>
              <a:off x="953966" y="1675170"/>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1043162" y="1797458"/>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996744" y="1743981"/>
              <a:ext cx="9350" cy="9228"/>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1062872" y="1889693"/>
              <a:ext cx="6274" cy="5802"/>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1011999" y="1690840"/>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1536103" y="1865802"/>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flipH="1">
              <a:off x="1458911" y="1878618"/>
              <a:ext cx="10613" cy="11076"/>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1585700" y="1729054"/>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1549900" y="1759350"/>
              <a:ext cx="5825" cy="5825"/>
            </a:xfrm>
            <a:custGeom>
              <a:avLst/>
              <a:gdLst/>
              <a:ahLst/>
              <a:cxnLst/>
              <a:rect l="l" t="t" r="r" b="b"/>
              <a:pathLst>
                <a:path w="233" h="233" extrusionOk="0">
                  <a:moveTo>
                    <a:pt x="109" y="1"/>
                  </a:moveTo>
                  <a:cubicBezTo>
                    <a:pt x="46" y="1"/>
                    <a:pt x="1" y="46"/>
                    <a:pt x="1" y="109"/>
                  </a:cubicBezTo>
                  <a:cubicBezTo>
                    <a:pt x="1" y="187"/>
                    <a:pt x="46" y="232"/>
                    <a:pt x="109" y="232"/>
                  </a:cubicBezTo>
                  <a:cubicBezTo>
                    <a:pt x="187" y="232"/>
                    <a:pt x="232" y="187"/>
                    <a:pt x="232" y="109"/>
                  </a:cubicBezTo>
                  <a:cubicBezTo>
                    <a:pt x="232" y="46"/>
                    <a:pt x="187"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1463251" y="1817247"/>
              <a:ext cx="6275" cy="6275"/>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1516122" y="1807146"/>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15"/>
          <p:cNvGrpSpPr/>
          <p:nvPr/>
        </p:nvGrpSpPr>
        <p:grpSpPr>
          <a:xfrm>
            <a:off x="480449" y="3648643"/>
            <a:ext cx="741874" cy="843207"/>
            <a:chOff x="5912600" y="3521075"/>
            <a:chExt cx="50150" cy="57000"/>
          </a:xfrm>
        </p:grpSpPr>
        <p:sp>
          <p:nvSpPr>
            <p:cNvPr id="433" name="Google Shape;433;p15"/>
            <p:cNvSpPr/>
            <p:nvPr/>
          </p:nvSpPr>
          <p:spPr>
            <a:xfrm>
              <a:off x="5935850" y="3570675"/>
              <a:ext cx="8975" cy="7400"/>
            </a:xfrm>
            <a:custGeom>
              <a:avLst/>
              <a:gdLst/>
              <a:ahLst/>
              <a:cxnLst/>
              <a:rect l="l" t="t" r="r" b="b"/>
              <a:pathLst>
                <a:path w="359" h="296" extrusionOk="0">
                  <a:moveTo>
                    <a:pt x="187" y="0"/>
                  </a:moveTo>
                  <a:cubicBezTo>
                    <a:pt x="127" y="0"/>
                    <a:pt x="79" y="30"/>
                    <a:pt x="49" y="79"/>
                  </a:cubicBezTo>
                  <a:cubicBezTo>
                    <a:pt x="1" y="172"/>
                    <a:pt x="64" y="295"/>
                    <a:pt x="187" y="295"/>
                  </a:cubicBezTo>
                  <a:cubicBezTo>
                    <a:pt x="236" y="295"/>
                    <a:pt x="280" y="265"/>
                    <a:pt x="314" y="217"/>
                  </a:cubicBezTo>
                  <a:cubicBezTo>
                    <a:pt x="359" y="109"/>
                    <a:pt x="299" y="0"/>
                    <a:pt x="1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5941725" y="3521075"/>
              <a:ext cx="8150" cy="7100"/>
            </a:xfrm>
            <a:custGeom>
              <a:avLst/>
              <a:gdLst/>
              <a:ahLst/>
              <a:cxnLst/>
              <a:rect l="l" t="t" r="r" b="b"/>
              <a:pathLst>
                <a:path w="326" h="284" extrusionOk="0">
                  <a:moveTo>
                    <a:pt x="155" y="1"/>
                  </a:moveTo>
                  <a:cubicBezTo>
                    <a:pt x="134" y="1"/>
                    <a:pt x="112" y="5"/>
                    <a:pt x="94" y="11"/>
                  </a:cubicBezTo>
                  <a:cubicBezTo>
                    <a:pt x="1" y="74"/>
                    <a:pt x="1" y="197"/>
                    <a:pt x="79" y="261"/>
                  </a:cubicBezTo>
                  <a:cubicBezTo>
                    <a:pt x="101" y="276"/>
                    <a:pt x="128" y="283"/>
                    <a:pt x="154" y="283"/>
                  </a:cubicBezTo>
                  <a:cubicBezTo>
                    <a:pt x="179" y="283"/>
                    <a:pt x="202" y="276"/>
                    <a:pt x="217" y="261"/>
                  </a:cubicBezTo>
                  <a:cubicBezTo>
                    <a:pt x="310" y="212"/>
                    <a:pt x="325" y="89"/>
                    <a:pt x="232" y="26"/>
                  </a:cubicBezTo>
                  <a:cubicBezTo>
                    <a:pt x="214" y="8"/>
                    <a:pt x="185" y="1"/>
                    <a:pt x="1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5953025" y="3559150"/>
              <a:ext cx="9350" cy="8625"/>
            </a:xfrm>
            <a:custGeom>
              <a:avLst/>
              <a:gdLst/>
              <a:ahLst/>
              <a:cxnLst/>
              <a:rect l="l" t="t" r="r" b="b"/>
              <a:pathLst>
                <a:path w="374" h="345" extrusionOk="0">
                  <a:moveTo>
                    <a:pt x="194" y="0"/>
                  </a:moveTo>
                  <a:cubicBezTo>
                    <a:pt x="154" y="0"/>
                    <a:pt x="113" y="14"/>
                    <a:pt x="78" y="44"/>
                  </a:cubicBezTo>
                  <a:cubicBezTo>
                    <a:pt x="15" y="88"/>
                    <a:pt x="0" y="152"/>
                    <a:pt x="15" y="230"/>
                  </a:cubicBezTo>
                  <a:cubicBezTo>
                    <a:pt x="44" y="301"/>
                    <a:pt x="115" y="344"/>
                    <a:pt x="186" y="344"/>
                  </a:cubicBezTo>
                  <a:cubicBezTo>
                    <a:pt x="224" y="344"/>
                    <a:pt x="262" y="332"/>
                    <a:pt x="295" y="305"/>
                  </a:cubicBezTo>
                  <a:cubicBezTo>
                    <a:pt x="358" y="260"/>
                    <a:pt x="373" y="182"/>
                    <a:pt x="358" y="118"/>
                  </a:cubicBezTo>
                  <a:cubicBezTo>
                    <a:pt x="328" y="41"/>
                    <a:pt x="262" y="0"/>
                    <a:pt x="194"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5914125" y="3525675"/>
              <a:ext cx="8975" cy="8825"/>
            </a:xfrm>
            <a:custGeom>
              <a:avLst/>
              <a:gdLst/>
              <a:ahLst/>
              <a:cxnLst/>
              <a:rect l="l" t="t" r="r" b="b"/>
              <a:pathLst>
                <a:path w="359" h="353" extrusionOk="0">
                  <a:moveTo>
                    <a:pt x="177" y="0"/>
                  </a:moveTo>
                  <a:cubicBezTo>
                    <a:pt x="155" y="0"/>
                    <a:pt x="132" y="4"/>
                    <a:pt x="108" y="13"/>
                  </a:cubicBezTo>
                  <a:cubicBezTo>
                    <a:pt x="49" y="43"/>
                    <a:pt x="0" y="107"/>
                    <a:pt x="0" y="185"/>
                  </a:cubicBezTo>
                  <a:cubicBezTo>
                    <a:pt x="12" y="283"/>
                    <a:pt x="83" y="352"/>
                    <a:pt x="175" y="352"/>
                  </a:cubicBezTo>
                  <a:cubicBezTo>
                    <a:pt x="199" y="352"/>
                    <a:pt x="224" y="348"/>
                    <a:pt x="250" y="338"/>
                  </a:cubicBezTo>
                  <a:cubicBezTo>
                    <a:pt x="310" y="323"/>
                    <a:pt x="358" y="245"/>
                    <a:pt x="358" y="185"/>
                  </a:cubicBezTo>
                  <a:cubicBezTo>
                    <a:pt x="358" y="81"/>
                    <a:pt x="276" y="0"/>
                    <a:pt x="17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5912600" y="3559725"/>
              <a:ext cx="5375" cy="4400"/>
            </a:xfrm>
            <a:custGeom>
              <a:avLst/>
              <a:gdLst/>
              <a:ahLst/>
              <a:cxnLst/>
              <a:rect l="l" t="t" r="r" b="b"/>
              <a:pathLst>
                <a:path w="215" h="176" extrusionOk="0">
                  <a:moveTo>
                    <a:pt x="106" y="0"/>
                  </a:moveTo>
                  <a:cubicBezTo>
                    <a:pt x="39" y="0"/>
                    <a:pt x="1" y="71"/>
                    <a:pt x="31" y="129"/>
                  </a:cubicBezTo>
                  <a:cubicBezTo>
                    <a:pt x="46" y="144"/>
                    <a:pt x="61" y="174"/>
                    <a:pt x="91" y="174"/>
                  </a:cubicBezTo>
                  <a:cubicBezTo>
                    <a:pt x="98" y="175"/>
                    <a:pt x="104" y="175"/>
                    <a:pt x="111" y="175"/>
                  </a:cubicBezTo>
                  <a:cubicBezTo>
                    <a:pt x="177" y="175"/>
                    <a:pt x="215" y="107"/>
                    <a:pt x="184" y="36"/>
                  </a:cubicBezTo>
                  <a:cubicBezTo>
                    <a:pt x="169" y="21"/>
                    <a:pt x="154" y="2"/>
                    <a:pt x="125" y="2"/>
                  </a:cubicBezTo>
                  <a:cubicBezTo>
                    <a:pt x="118" y="1"/>
                    <a:pt x="112" y="0"/>
                    <a:pt x="106"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5958425" y="3546425"/>
              <a:ext cx="4325" cy="4625"/>
            </a:xfrm>
            <a:custGeom>
              <a:avLst/>
              <a:gdLst/>
              <a:ahLst/>
              <a:cxnLst/>
              <a:rect l="l" t="t" r="r" b="b"/>
              <a:pathLst>
                <a:path w="173" h="185" extrusionOk="0">
                  <a:moveTo>
                    <a:pt x="87" y="0"/>
                  </a:moveTo>
                  <a:cubicBezTo>
                    <a:pt x="44" y="0"/>
                    <a:pt x="1" y="33"/>
                    <a:pt x="1" y="86"/>
                  </a:cubicBezTo>
                  <a:cubicBezTo>
                    <a:pt x="1" y="116"/>
                    <a:pt x="1" y="131"/>
                    <a:pt x="15" y="161"/>
                  </a:cubicBezTo>
                  <a:cubicBezTo>
                    <a:pt x="36" y="177"/>
                    <a:pt x="59" y="184"/>
                    <a:pt x="80" y="184"/>
                  </a:cubicBezTo>
                  <a:cubicBezTo>
                    <a:pt x="124" y="184"/>
                    <a:pt x="162" y="154"/>
                    <a:pt x="172" y="101"/>
                  </a:cubicBezTo>
                  <a:cubicBezTo>
                    <a:pt x="172" y="68"/>
                    <a:pt x="172" y="53"/>
                    <a:pt x="142" y="23"/>
                  </a:cubicBezTo>
                  <a:cubicBezTo>
                    <a:pt x="127" y="7"/>
                    <a:pt x="107" y="0"/>
                    <a:pt x="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5914875" y="3531375"/>
              <a:ext cx="42450" cy="35900"/>
            </a:xfrm>
            <a:custGeom>
              <a:avLst/>
              <a:gdLst/>
              <a:ahLst/>
              <a:cxnLst/>
              <a:rect l="l" t="t" r="r" b="b"/>
              <a:pathLst>
                <a:path w="1698" h="1436" extrusionOk="0">
                  <a:moveTo>
                    <a:pt x="866" y="1"/>
                  </a:moveTo>
                  <a:cubicBezTo>
                    <a:pt x="571" y="1"/>
                    <a:pt x="308" y="170"/>
                    <a:pt x="187" y="438"/>
                  </a:cubicBezTo>
                  <a:cubicBezTo>
                    <a:pt x="0" y="890"/>
                    <a:pt x="299" y="1386"/>
                    <a:pt x="795" y="1434"/>
                  </a:cubicBezTo>
                  <a:cubicBezTo>
                    <a:pt x="807" y="1435"/>
                    <a:pt x="819" y="1435"/>
                    <a:pt x="830" y="1435"/>
                  </a:cubicBezTo>
                  <a:cubicBezTo>
                    <a:pt x="1113" y="1435"/>
                    <a:pt x="1389" y="1266"/>
                    <a:pt x="1493" y="998"/>
                  </a:cubicBezTo>
                  <a:cubicBezTo>
                    <a:pt x="1698" y="546"/>
                    <a:pt x="1384" y="50"/>
                    <a:pt x="903" y="2"/>
                  </a:cubicBezTo>
                  <a:cubicBezTo>
                    <a:pt x="891" y="1"/>
                    <a:pt x="878" y="1"/>
                    <a:pt x="86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a:off x="5920000" y="3548950"/>
              <a:ext cx="6175" cy="5425"/>
            </a:xfrm>
            <a:custGeom>
              <a:avLst/>
              <a:gdLst/>
              <a:ahLst/>
              <a:cxnLst/>
              <a:rect l="l" t="t" r="r" b="b"/>
              <a:pathLst>
                <a:path w="247" h="217" extrusionOk="0">
                  <a:moveTo>
                    <a:pt x="0" y="0"/>
                  </a:moveTo>
                  <a:lnTo>
                    <a:pt x="0" y="217"/>
                  </a:lnTo>
                  <a:lnTo>
                    <a:pt x="247" y="217"/>
                  </a:lnTo>
                  <a:lnTo>
                    <a:pt x="247" y="0"/>
                  </a:ln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a:off x="5921125" y="3551275"/>
              <a:ext cx="3100" cy="3100"/>
            </a:xfrm>
            <a:custGeom>
              <a:avLst/>
              <a:gdLst/>
              <a:ahLst/>
              <a:cxnLst/>
              <a:rect l="l" t="t" r="r" b="b"/>
              <a:pathLst>
                <a:path w="124" h="124" extrusionOk="0">
                  <a:moveTo>
                    <a:pt x="63" y="0"/>
                  </a:moveTo>
                  <a:cubicBezTo>
                    <a:pt x="30" y="0"/>
                    <a:pt x="15" y="15"/>
                    <a:pt x="0" y="45"/>
                  </a:cubicBezTo>
                  <a:cubicBezTo>
                    <a:pt x="0" y="79"/>
                    <a:pt x="15" y="109"/>
                    <a:pt x="49" y="124"/>
                  </a:cubicBezTo>
                  <a:lnTo>
                    <a:pt x="63" y="124"/>
                  </a:lnTo>
                  <a:cubicBezTo>
                    <a:pt x="93" y="124"/>
                    <a:pt x="123" y="109"/>
                    <a:pt x="123" y="79"/>
                  </a:cubicBezTo>
                  <a:cubicBezTo>
                    <a:pt x="123" y="45"/>
                    <a:pt x="108" y="15"/>
                    <a:pt x="78"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5923075" y="3555925"/>
              <a:ext cx="3950" cy="3125"/>
            </a:xfrm>
            <a:custGeom>
              <a:avLst/>
              <a:gdLst/>
              <a:ahLst/>
              <a:cxnLst/>
              <a:rect l="l" t="t" r="r" b="b"/>
              <a:pathLst>
                <a:path w="158" h="125" extrusionOk="0">
                  <a:moveTo>
                    <a:pt x="64" y="1"/>
                  </a:moveTo>
                  <a:cubicBezTo>
                    <a:pt x="15" y="16"/>
                    <a:pt x="0" y="61"/>
                    <a:pt x="30" y="109"/>
                  </a:cubicBezTo>
                  <a:cubicBezTo>
                    <a:pt x="45" y="109"/>
                    <a:pt x="64" y="124"/>
                    <a:pt x="79" y="124"/>
                  </a:cubicBezTo>
                  <a:cubicBezTo>
                    <a:pt x="79" y="124"/>
                    <a:pt x="94" y="124"/>
                    <a:pt x="94" y="109"/>
                  </a:cubicBezTo>
                  <a:cubicBezTo>
                    <a:pt x="138" y="109"/>
                    <a:pt x="157" y="46"/>
                    <a:pt x="124" y="16"/>
                  </a:cubicBezTo>
                  <a:cubicBezTo>
                    <a:pt x="109" y="1"/>
                    <a:pt x="94" y="1"/>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5926525" y="3546975"/>
              <a:ext cx="7850" cy="7400"/>
            </a:xfrm>
            <a:custGeom>
              <a:avLst/>
              <a:gdLst/>
              <a:ahLst/>
              <a:cxnLst/>
              <a:rect l="l" t="t" r="r" b="b"/>
              <a:pathLst>
                <a:path w="314" h="296" extrusionOk="0">
                  <a:moveTo>
                    <a:pt x="157" y="1"/>
                  </a:moveTo>
                  <a:cubicBezTo>
                    <a:pt x="94" y="1"/>
                    <a:pt x="34" y="46"/>
                    <a:pt x="19" y="109"/>
                  </a:cubicBezTo>
                  <a:cubicBezTo>
                    <a:pt x="0" y="187"/>
                    <a:pt x="49" y="266"/>
                    <a:pt x="127" y="296"/>
                  </a:cubicBezTo>
                  <a:lnTo>
                    <a:pt x="157" y="296"/>
                  </a:lnTo>
                  <a:cubicBezTo>
                    <a:pt x="221" y="296"/>
                    <a:pt x="280" y="251"/>
                    <a:pt x="299" y="187"/>
                  </a:cubicBezTo>
                  <a:cubicBezTo>
                    <a:pt x="314" y="109"/>
                    <a:pt x="265" y="16"/>
                    <a:pt x="187"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5933150" y="3555100"/>
              <a:ext cx="12525" cy="8975"/>
            </a:xfrm>
            <a:custGeom>
              <a:avLst/>
              <a:gdLst/>
              <a:ahLst/>
              <a:cxnLst/>
              <a:rect l="l" t="t" r="r" b="b"/>
              <a:pathLst>
                <a:path w="501" h="359" extrusionOk="0">
                  <a:moveTo>
                    <a:pt x="221" y="0"/>
                  </a:moveTo>
                  <a:cubicBezTo>
                    <a:pt x="127" y="0"/>
                    <a:pt x="49" y="49"/>
                    <a:pt x="34" y="127"/>
                  </a:cubicBezTo>
                  <a:cubicBezTo>
                    <a:pt x="0" y="221"/>
                    <a:pt x="79" y="329"/>
                    <a:pt x="202" y="359"/>
                  </a:cubicBezTo>
                  <a:lnTo>
                    <a:pt x="265" y="359"/>
                  </a:lnTo>
                  <a:cubicBezTo>
                    <a:pt x="359" y="359"/>
                    <a:pt x="452" y="314"/>
                    <a:pt x="467" y="235"/>
                  </a:cubicBezTo>
                  <a:lnTo>
                    <a:pt x="467" y="235"/>
                  </a:lnTo>
                  <a:cubicBezTo>
                    <a:pt x="452" y="280"/>
                    <a:pt x="407" y="299"/>
                    <a:pt x="359" y="299"/>
                  </a:cubicBezTo>
                  <a:lnTo>
                    <a:pt x="329" y="299"/>
                  </a:lnTo>
                  <a:cubicBezTo>
                    <a:pt x="265" y="280"/>
                    <a:pt x="221" y="235"/>
                    <a:pt x="235" y="172"/>
                  </a:cubicBezTo>
                  <a:cubicBezTo>
                    <a:pt x="250" y="127"/>
                    <a:pt x="280" y="112"/>
                    <a:pt x="344" y="112"/>
                  </a:cubicBezTo>
                  <a:lnTo>
                    <a:pt x="373" y="112"/>
                  </a:lnTo>
                  <a:cubicBezTo>
                    <a:pt x="437" y="127"/>
                    <a:pt x="482" y="187"/>
                    <a:pt x="467" y="235"/>
                  </a:cubicBezTo>
                  <a:cubicBezTo>
                    <a:pt x="500" y="142"/>
                    <a:pt x="407" y="34"/>
                    <a:pt x="295"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5938650" y="3557900"/>
              <a:ext cx="6550" cy="4675"/>
            </a:xfrm>
            <a:custGeom>
              <a:avLst/>
              <a:gdLst/>
              <a:ahLst/>
              <a:cxnLst/>
              <a:rect l="l" t="t" r="r" b="b"/>
              <a:pathLst>
                <a:path w="262" h="187" extrusionOk="0">
                  <a:moveTo>
                    <a:pt x="124" y="0"/>
                  </a:moveTo>
                  <a:cubicBezTo>
                    <a:pt x="60" y="0"/>
                    <a:pt x="30" y="15"/>
                    <a:pt x="15" y="60"/>
                  </a:cubicBezTo>
                  <a:cubicBezTo>
                    <a:pt x="1" y="123"/>
                    <a:pt x="45" y="168"/>
                    <a:pt x="109" y="187"/>
                  </a:cubicBezTo>
                  <a:lnTo>
                    <a:pt x="139" y="187"/>
                  </a:lnTo>
                  <a:cubicBezTo>
                    <a:pt x="187" y="187"/>
                    <a:pt x="232" y="168"/>
                    <a:pt x="247" y="123"/>
                  </a:cubicBezTo>
                  <a:cubicBezTo>
                    <a:pt x="262" y="75"/>
                    <a:pt x="217" y="15"/>
                    <a:pt x="153"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5922325" y="3539975"/>
              <a:ext cx="5425" cy="4325"/>
            </a:xfrm>
            <a:custGeom>
              <a:avLst/>
              <a:gdLst/>
              <a:ahLst/>
              <a:cxnLst/>
              <a:rect l="l" t="t" r="r" b="b"/>
              <a:pathLst>
                <a:path w="217" h="173" extrusionOk="0">
                  <a:moveTo>
                    <a:pt x="109" y="1"/>
                  </a:moveTo>
                  <a:cubicBezTo>
                    <a:pt x="60" y="1"/>
                    <a:pt x="15" y="16"/>
                    <a:pt x="1" y="64"/>
                  </a:cubicBezTo>
                  <a:cubicBezTo>
                    <a:pt x="1" y="109"/>
                    <a:pt x="30" y="158"/>
                    <a:pt x="94" y="173"/>
                  </a:cubicBezTo>
                  <a:lnTo>
                    <a:pt x="109" y="173"/>
                  </a:lnTo>
                  <a:cubicBezTo>
                    <a:pt x="154" y="173"/>
                    <a:pt x="202" y="158"/>
                    <a:pt x="202" y="109"/>
                  </a:cubicBezTo>
                  <a:cubicBezTo>
                    <a:pt x="217" y="64"/>
                    <a:pt x="187" y="16"/>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5946400" y="3541575"/>
              <a:ext cx="3475" cy="2725"/>
            </a:xfrm>
            <a:custGeom>
              <a:avLst/>
              <a:gdLst/>
              <a:ahLst/>
              <a:cxnLst/>
              <a:rect l="l" t="t" r="r" b="b"/>
              <a:pathLst>
                <a:path w="139" h="109" extrusionOk="0">
                  <a:moveTo>
                    <a:pt x="64" y="0"/>
                  </a:moveTo>
                  <a:cubicBezTo>
                    <a:pt x="45" y="0"/>
                    <a:pt x="15" y="15"/>
                    <a:pt x="15" y="45"/>
                  </a:cubicBezTo>
                  <a:cubicBezTo>
                    <a:pt x="0" y="60"/>
                    <a:pt x="30" y="94"/>
                    <a:pt x="64" y="109"/>
                  </a:cubicBezTo>
                  <a:lnTo>
                    <a:pt x="79" y="109"/>
                  </a:lnTo>
                  <a:cubicBezTo>
                    <a:pt x="108" y="109"/>
                    <a:pt x="123" y="94"/>
                    <a:pt x="123" y="75"/>
                  </a:cubicBezTo>
                  <a:cubicBezTo>
                    <a:pt x="138" y="45"/>
                    <a:pt x="123" y="15"/>
                    <a:pt x="79" y="15"/>
                  </a:cubicBezTo>
                  <a:cubicBezTo>
                    <a:pt x="79" y="0"/>
                    <a:pt x="79" y="0"/>
                    <a:pt x="6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5929700" y="3538400"/>
              <a:ext cx="3475" cy="2725"/>
            </a:xfrm>
            <a:custGeom>
              <a:avLst/>
              <a:gdLst/>
              <a:ahLst/>
              <a:cxnLst/>
              <a:rect l="l" t="t" r="r" b="b"/>
              <a:pathLst>
                <a:path w="139" h="109" extrusionOk="0">
                  <a:moveTo>
                    <a:pt x="60" y="1"/>
                  </a:moveTo>
                  <a:cubicBezTo>
                    <a:pt x="30" y="1"/>
                    <a:pt x="15" y="15"/>
                    <a:pt x="15" y="34"/>
                  </a:cubicBezTo>
                  <a:cubicBezTo>
                    <a:pt x="0" y="64"/>
                    <a:pt x="15" y="94"/>
                    <a:pt x="60" y="109"/>
                  </a:cubicBezTo>
                  <a:lnTo>
                    <a:pt x="79" y="109"/>
                  </a:lnTo>
                  <a:cubicBezTo>
                    <a:pt x="94" y="109"/>
                    <a:pt x="123" y="94"/>
                    <a:pt x="123" y="64"/>
                  </a:cubicBezTo>
                  <a:cubicBezTo>
                    <a:pt x="138" y="49"/>
                    <a:pt x="109" y="15"/>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p:cSld name="CUSTOM_9">
    <p:spTree>
      <p:nvGrpSpPr>
        <p:cNvPr id="1" name="Shape 449"/>
        <p:cNvGrpSpPr/>
        <p:nvPr/>
      </p:nvGrpSpPr>
      <p:grpSpPr>
        <a:xfrm>
          <a:off x="0" y="0"/>
          <a:ext cx="0" cy="0"/>
          <a:chOff x="0" y="0"/>
          <a:chExt cx="0" cy="0"/>
        </a:xfrm>
      </p:grpSpPr>
      <p:sp>
        <p:nvSpPr>
          <p:cNvPr id="450" name="Google Shape;450;p16"/>
          <p:cNvSpPr txBox="1">
            <a:spLocks noGrp="1"/>
          </p:cNvSpPr>
          <p:nvPr>
            <p:ph type="title"/>
          </p:nvPr>
        </p:nvSpPr>
        <p:spPr>
          <a:xfrm>
            <a:off x="4572000" y="540000"/>
            <a:ext cx="3852000" cy="477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451" name="Google Shape;451;p16"/>
          <p:cNvSpPr txBox="1">
            <a:spLocks noGrp="1"/>
          </p:cNvSpPr>
          <p:nvPr>
            <p:ph type="subTitle" idx="1"/>
          </p:nvPr>
        </p:nvSpPr>
        <p:spPr>
          <a:xfrm>
            <a:off x="4572000" y="1498500"/>
            <a:ext cx="30111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52" name="Google Shape;452;p16"/>
          <p:cNvSpPr txBox="1">
            <a:spLocks noGrp="1"/>
          </p:cNvSpPr>
          <p:nvPr>
            <p:ph type="title" idx="2"/>
          </p:nvPr>
        </p:nvSpPr>
        <p:spPr>
          <a:xfrm>
            <a:off x="4572000" y="1271651"/>
            <a:ext cx="24459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453" name="Google Shape;453;p16"/>
          <p:cNvSpPr txBox="1">
            <a:spLocks noGrp="1"/>
          </p:cNvSpPr>
          <p:nvPr>
            <p:ph type="subTitle" idx="3"/>
          </p:nvPr>
        </p:nvSpPr>
        <p:spPr>
          <a:xfrm>
            <a:off x="4572000" y="2701650"/>
            <a:ext cx="30111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54" name="Google Shape;454;p16"/>
          <p:cNvSpPr txBox="1">
            <a:spLocks noGrp="1"/>
          </p:cNvSpPr>
          <p:nvPr>
            <p:ph type="title" idx="4"/>
          </p:nvPr>
        </p:nvSpPr>
        <p:spPr>
          <a:xfrm>
            <a:off x="4572000" y="2474801"/>
            <a:ext cx="24459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455" name="Google Shape;455;p16"/>
          <p:cNvSpPr txBox="1">
            <a:spLocks noGrp="1"/>
          </p:cNvSpPr>
          <p:nvPr>
            <p:ph type="subTitle" idx="5"/>
          </p:nvPr>
        </p:nvSpPr>
        <p:spPr>
          <a:xfrm>
            <a:off x="4572000" y="3904800"/>
            <a:ext cx="30111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56" name="Google Shape;456;p16"/>
          <p:cNvSpPr txBox="1">
            <a:spLocks noGrp="1"/>
          </p:cNvSpPr>
          <p:nvPr>
            <p:ph type="title" idx="6"/>
          </p:nvPr>
        </p:nvSpPr>
        <p:spPr>
          <a:xfrm>
            <a:off x="4572000" y="3677951"/>
            <a:ext cx="2445900" cy="243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457" name="Google Shape;457;p16"/>
          <p:cNvSpPr/>
          <p:nvPr/>
        </p:nvSpPr>
        <p:spPr>
          <a:xfrm rot="-8100000">
            <a:off x="7607319" y="-511268"/>
            <a:ext cx="2951380" cy="2102555"/>
          </a:xfrm>
          <a:custGeom>
            <a:avLst/>
            <a:gdLst/>
            <a:ahLst/>
            <a:cxnLst/>
            <a:rect l="l" t="t" r="r" b="b"/>
            <a:pathLst>
              <a:path w="4680" h="3334" extrusionOk="0">
                <a:moveTo>
                  <a:pt x="1374" y="1"/>
                </a:moveTo>
                <a:cubicBezTo>
                  <a:pt x="1295" y="1"/>
                  <a:pt x="1215" y="8"/>
                  <a:pt x="1135" y="23"/>
                </a:cubicBezTo>
                <a:cubicBezTo>
                  <a:pt x="776" y="87"/>
                  <a:pt x="482" y="333"/>
                  <a:pt x="452" y="676"/>
                </a:cubicBezTo>
                <a:cubicBezTo>
                  <a:pt x="437" y="814"/>
                  <a:pt x="403" y="1049"/>
                  <a:pt x="359" y="1206"/>
                </a:cubicBezTo>
                <a:cubicBezTo>
                  <a:pt x="310" y="1344"/>
                  <a:pt x="0" y="1840"/>
                  <a:pt x="123" y="2169"/>
                </a:cubicBezTo>
                <a:cubicBezTo>
                  <a:pt x="466" y="3066"/>
                  <a:pt x="1354" y="3334"/>
                  <a:pt x="2162" y="3334"/>
                </a:cubicBezTo>
                <a:cubicBezTo>
                  <a:pt x="2822" y="3334"/>
                  <a:pt x="3428" y="3154"/>
                  <a:pt x="3638" y="2993"/>
                </a:cubicBezTo>
                <a:cubicBezTo>
                  <a:pt x="4026" y="2698"/>
                  <a:pt x="4523" y="1904"/>
                  <a:pt x="4601" y="1732"/>
                </a:cubicBezTo>
                <a:cubicBezTo>
                  <a:pt x="4664" y="1579"/>
                  <a:pt x="4679" y="1407"/>
                  <a:pt x="4664" y="1236"/>
                </a:cubicBezTo>
                <a:cubicBezTo>
                  <a:pt x="4649" y="1019"/>
                  <a:pt x="4541" y="784"/>
                  <a:pt x="4355" y="628"/>
                </a:cubicBezTo>
                <a:cubicBezTo>
                  <a:pt x="4132" y="432"/>
                  <a:pt x="3800" y="351"/>
                  <a:pt x="3486" y="351"/>
                </a:cubicBezTo>
                <a:cubicBezTo>
                  <a:pt x="3405" y="351"/>
                  <a:pt x="3326" y="357"/>
                  <a:pt x="3250" y="366"/>
                </a:cubicBezTo>
                <a:cubicBezTo>
                  <a:pt x="3102" y="392"/>
                  <a:pt x="2965" y="429"/>
                  <a:pt x="2832" y="429"/>
                </a:cubicBezTo>
                <a:cubicBezTo>
                  <a:pt x="2811" y="429"/>
                  <a:pt x="2790" y="428"/>
                  <a:pt x="2769" y="426"/>
                </a:cubicBezTo>
                <a:cubicBezTo>
                  <a:pt x="2519" y="396"/>
                  <a:pt x="2317" y="273"/>
                  <a:pt x="2097" y="161"/>
                </a:cubicBezTo>
                <a:cubicBezTo>
                  <a:pt x="1863" y="68"/>
                  <a:pt x="1621" y="1"/>
                  <a:pt x="1374"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2476925" y="2879113"/>
            <a:ext cx="3944570" cy="2572478"/>
          </a:xfrm>
          <a:custGeom>
            <a:avLst/>
            <a:gdLst/>
            <a:ahLst/>
            <a:cxnLst/>
            <a:rect l="l" t="t" r="r" b="b"/>
            <a:pathLst>
              <a:path w="7650" h="4989" extrusionOk="0">
                <a:moveTo>
                  <a:pt x="5888" y="1"/>
                </a:moveTo>
                <a:cubicBezTo>
                  <a:pt x="5262" y="1"/>
                  <a:pt x="4587" y="369"/>
                  <a:pt x="4011" y="417"/>
                </a:cubicBezTo>
                <a:cubicBezTo>
                  <a:pt x="3960" y="420"/>
                  <a:pt x="3907" y="422"/>
                  <a:pt x="3853" y="422"/>
                </a:cubicBezTo>
                <a:cubicBezTo>
                  <a:pt x="3575" y="422"/>
                  <a:pt x="3266" y="387"/>
                  <a:pt x="2964" y="387"/>
                </a:cubicBezTo>
                <a:cubicBezTo>
                  <a:pt x="2490" y="387"/>
                  <a:pt x="2033" y="473"/>
                  <a:pt x="1743" y="914"/>
                </a:cubicBezTo>
                <a:cubicBezTo>
                  <a:pt x="1135" y="1846"/>
                  <a:pt x="0" y="1783"/>
                  <a:pt x="0" y="2622"/>
                </a:cubicBezTo>
                <a:cubicBezTo>
                  <a:pt x="0" y="3354"/>
                  <a:pt x="933" y="3570"/>
                  <a:pt x="933" y="4988"/>
                </a:cubicBezTo>
                <a:lnTo>
                  <a:pt x="6392" y="4988"/>
                </a:lnTo>
                <a:cubicBezTo>
                  <a:pt x="7198" y="4988"/>
                  <a:pt x="7590" y="4723"/>
                  <a:pt x="7619" y="4272"/>
                </a:cubicBezTo>
                <a:cubicBezTo>
                  <a:pt x="7649" y="3899"/>
                  <a:pt x="7384" y="3589"/>
                  <a:pt x="6937" y="3510"/>
                </a:cubicBezTo>
                <a:cubicBezTo>
                  <a:pt x="6672" y="3462"/>
                  <a:pt x="6299" y="3339"/>
                  <a:pt x="6220" y="3059"/>
                </a:cubicBezTo>
                <a:cubicBezTo>
                  <a:pt x="6112" y="2671"/>
                  <a:pt x="6530" y="2406"/>
                  <a:pt x="6687" y="2126"/>
                </a:cubicBezTo>
                <a:cubicBezTo>
                  <a:pt x="7075" y="1458"/>
                  <a:pt x="7104" y="462"/>
                  <a:pt x="6470" y="138"/>
                </a:cubicBezTo>
                <a:cubicBezTo>
                  <a:pt x="6284" y="39"/>
                  <a:pt x="6088" y="1"/>
                  <a:pt x="5888"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16"/>
          <p:cNvGrpSpPr/>
          <p:nvPr/>
        </p:nvGrpSpPr>
        <p:grpSpPr>
          <a:xfrm>
            <a:off x="123514" y="2742803"/>
            <a:ext cx="8772508" cy="2251174"/>
            <a:chOff x="904527" y="1714820"/>
            <a:chExt cx="711823" cy="182666"/>
          </a:xfrm>
        </p:grpSpPr>
        <p:sp>
          <p:nvSpPr>
            <p:cNvPr id="460" name="Google Shape;460;p16"/>
            <p:cNvSpPr/>
            <p:nvPr/>
          </p:nvSpPr>
          <p:spPr>
            <a:xfrm>
              <a:off x="924724" y="1743976"/>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944407" y="1870567"/>
              <a:ext cx="9350" cy="9389"/>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1603491" y="1764976"/>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904527" y="1714820"/>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1024177" y="1889473"/>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a:off x="1595351" y="1859991"/>
              <a:ext cx="5799" cy="5802"/>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a:off x="1479076" y="1887661"/>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1592227" y="1746126"/>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6"/>
          <p:cNvGrpSpPr/>
          <p:nvPr/>
        </p:nvGrpSpPr>
        <p:grpSpPr>
          <a:xfrm>
            <a:off x="7682124" y="3920943"/>
            <a:ext cx="741874" cy="843207"/>
            <a:chOff x="5912600" y="3521075"/>
            <a:chExt cx="50150" cy="57000"/>
          </a:xfrm>
        </p:grpSpPr>
        <p:sp>
          <p:nvSpPr>
            <p:cNvPr id="471" name="Google Shape;471;p16"/>
            <p:cNvSpPr/>
            <p:nvPr/>
          </p:nvSpPr>
          <p:spPr>
            <a:xfrm>
              <a:off x="5935850" y="3570675"/>
              <a:ext cx="8975" cy="7400"/>
            </a:xfrm>
            <a:custGeom>
              <a:avLst/>
              <a:gdLst/>
              <a:ahLst/>
              <a:cxnLst/>
              <a:rect l="l" t="t" r="r" b="b"/>
              <a:pathLst>
                <a:path w="359" h="296" extrusionOk="0">
                  <a:moveTo>
                    <a:pt x="187" y="0"/>
                  </a:moveTo>
                  <a:cubicBezTo>
                    <a:pt x="127" y="0"/>
                    <a:pt x="79" y="30"/>
                    <a:pt x="49" y="79"/>
                  </a:cubicBezTo>
                  <a:cubicBezTo>
                    <a:pt x="1" y="172"/>
                    <a:pt x="64" y="295"/>
                    <a:pt x="187" y="295"/>
                  </a:cubicBezTo>
                  <a:cubicBezTo>
                    <a:pt x="236" y="295"/>
                    <a:pt x="280" y="265"/>
                    <a:pt x="314" y="217"/>
                  </a:cubicBezTo>
                  <a:cubicBezTo>
                    <a:pt x="359" y="109"/>
                    <a:pt x="299" y="0"/>
                    <a:pt x="1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5941725" y="3521075"/>
              <a:ext cx="8150" cy="7100"/>
            </a:xfrm>
            <a:custGeom>
              <a:avLst/>
              <a:gdLst/>
              <a:ahLst/>
              <a:cxnLst/>
              <a:rect l="l" t="t" r="r" b="b"/>
              <a:pathLst>
                <a:path w="326" h="284" extrusionOk="0">
                  <a:moveTo>
                    <a:pt x="155" y="1"/>
                  </a:moveTo>
                  <a:cubicBezTo>
                    <a:pt x="134" y="1"/>
                    <a:pt x="112" y="5"/>
                    <a:pt x="94" y="11"/>
                  </a:cubicBezTo>
                  <a:cubicBezTo>
                    <a:pt x="1" y="74"/>
                    <a:pt x="1" y="197"/>
                    <a:pt x="79" y="261"/>
                  </a:cubicBezTo>
                  <a:cubicBezTo>
                    <a:pt x="101" y="276"/>
                    <a:pt x="128" y="283"/>
                    <a:pt x="154" y="283"/>
                  </a:cubicBezTo>
                  <a:cubicBezTo>
                    <a:pt x="179" y="283"/>
                    <a:pt x="202" y="276"/>
                    <a:pt x="217" y="261"/>
                  </a:cubicBezTo>
                  <a:cubicBezTo>
                    <a:pt x="310" y="212"/>
                    <a:pt x="325" y="89"/>
                    <a:pt x="232" y="26"/>
                  </a:cubicBezTo>
                  <a:cubicBezTo>
                    <a:pt x="214" y="8"/>
                    <a:pt x="185" y="1"/>
                    <a:pt x="1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6"/>
            <p:cNvSpPr/>
            <p:nvPr/>
          </p:nvSpPr>
          <p:spPr>
            <a:xfrm>
              <a:off x="5953025" y="3559150"/>
              <a:ext cx="9350" cy="8625"/>
            </a:xfrm>
            <a:custGeom>
              <a:avLst/>
              <a:gdLst/>
              <a:ahLst/>
              <a:cxnLst/>
              <a:rect l="l" t="t" r="r" b="b"/>
              <a:pathLst>
                <a:path w="374" h="345" extrusionOk="0">
                  <a:moveTo>
                    <a:pt x="194" y="0"/>
                  </a:moveTo>
                  <a:cubicBezTo>
                    <a:pt x="154" y="0"/>
                    <a:pt x="113" y="14"/>
                    <a:pt x="78" y="44"/>
                  </a:cubicBezTo>
                  <a:cubicBezTo>
                    <a:pt x="15" y="88"/>
                    <a:pt x="0" y="152"/>
                    <a:pt x="15" y="230"/>
                  </a:cubicBezTo>
                  <a:cubicBezTo>
                    <a:pt x="44" y="301"/>
                    <a:pt x="115" y="344"/>
                    <a:pt x="186" y="344"/>
                  </a:cubicBezTo>
                  <a:cubicBezTo>
                    <a:pt x="224" y="344"/>
                    <a:pt x="262" y="332"/>
                    <a:pt x="295" y="305"/>
                  </a:cubicBezTo>
                  <a:cubicBezTo>
                    <a:pt x="358" y="260"/>
                    <a:pt x="373" y="182"/>
                    <a:pt x="358" y="118"/>
                  </a:cubicBezTo>
                  <a:cubicBezTo>
                    <a:pt x="328" y="41"/>
                    <a:pt x="262" y="0"/>
                    <a:pt x="194"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6"/>
            <p:cNvSpPr/>
            <p:nvPr/>
          </p:nvSpPr>
          <p:spPr>
            <a:xfrm>
              <a:off x="5914125" y="3525675"/>
              <a:ext cx="8975" cy="8825"/>
            </a:xfrm>
            <a:custGeom>
              <a:avLst/>
              <a:gdLst/>
              <a:ahLst/>
              <a:cxnLst/>
              <a:rect l="l" t="t" r="r" b="b"/>
              <a:pathLst>
                <a:path w="359" h="353" extrusionOk="0">
                  <a:moveTo>
                    <a:pt x="177" y="0"/>
                  </a:moveTo>
                  <a:cubicBezTo>
                    <a:pt x="155" y="0"/>
                    <a:pt x="132" y="4"/>
                    <a:pt x="108" y="13"/>
                  </a:cubicBezTo>
                  <a:cubicBezTo>
                    <a:pt x="49" y="43"/>
                    <a:pt x="0" y="107"/>
                    <a:pt x="0" y="185"/>
                  </a:cubicBezTo>
                  <a:cubicBezTo>
                    <a:pt x="12" y="283"/>
                    <a:pt x="83" y="352"/>
                    <a:pt x="175" y="352"/>
                  </a:cubicBezTo>
                  <a:cubicBezTo>
                    <a:pt x="199" y="352"/>
                    <a:pt x="224" y="348"/>
                    <a:pt x="250" y="338"/>
                  </a:cubicBezTo>
                  <a:cubicBezTo>
                    <a:pt x="310" y="323"/>
                    <a:pt x="358" y="245"/>
                    <a:pt x="358" y="185"/>
                  </a:cubicBezTo>
                  <a:cubicBezTo>
                    <a:pt x="358" y="81"/>
                    <a:pt x="276" y="0"/>
                    <a:pt x="17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a:off x="5912600" y="3559725"/>
              <a:ext cx="5375" cy="4400"/>
            </a:xfrm>
            <a:custGeom>
              <a:avLst/>
              <a:gdLst/>
              <a:ahLst/>
              <a:cxnLst/>
              <a:rect l="l" t="t" r="r" b="b"/>
              <a:pathLst>
                <a:path w="215" h="176" extrusionOk="0">
                  <a:moveTo>
                    <a:pt x="106" y="0"/>
                  </a:moveTo>
                  <a:cubicBezTo>
                    <a:pt x="39" y="0"/>
                    <a:pt x="1" y="71"/>
                    <a:pt x="31" y="129"/>
                  </a:cubicBezTo>
                  <a:cubicBezTo>
                    <a:pt x="46" y="144"/>
                    <a:pt x="61" y="174"/>
                    <a:pt x="91" y="174"/>
                  </a:cubicBezTo>
                  <a:cubicBezTo>
                    <a:pt x="98" y="175"/>
                    <a:pt x="104" y="175"/>
                    <a:pt x="111" y="175"/>
                  </a:cubicBezTo>
                  <a:cubicBezTo>
                    <a:pt x="177" y="175"/>
                    <a:pt x="215" y="107"/>
                    <a:pt x="184" y="36"/>
                  </a:cubicBezTo>
                  <a:cubicBezTo>
                    <a:pt x="169" y="21"/>
                    <a:pt x="154" y="2"/>
                    <a:pt x="125" y="2"/>
                  </a:cubicBezTo>
                  <a:cubicBezTo>
                    <a:pt x="118" y="1"/>
                    <a:pt x="112" y="0"/>
                    <a:pt x="106"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6"/>
            <p:cNvSpPr/>
            <p:nvPr/>
          </p:nvSpPr>
          <p:spPr>
            <a:xfrm>
              <a:off x="5958425" y="3546425"/>
              <a:ext cx="4325" cy="4625"/>
            </a:xfrm>
            <a:custGeom>
              <a:avLst/>
              <a:gdLst/>
              <a:ahLst/>
              <a:cxnLst/>
              <a:rect l="l" t="t" r="r" b="b"/>
              <a:pathLst>
                <a:path w="173" h="185" extrusionOk="0">
                  <a:moveTo>
                    <a:pt x="87" y="0"/>
                  </a:moveTo>
                  <a:cubicBezTo>
                    <a:pt x="44" y="0"/>
                    <a:pt x="1" y="33"/>
                    <a:pt x="1" y="86"/>
                  </a:cubicBezTo>
                  <a:cubicBezTo>
                    <a:pt x="1" y="116"/>
                    <a:pt x="1" y="131"/>
                    <a:pt x="15" y="161"/>
                  </a:cubicBezTo>
                  <a:cubicBezTo>
                    <a:pt x="36" y="177"/>
                    <a:pt x="59" y="184"/>
                    <a:pt x="80" y="184"/>
                  </a:cubicBezTo>
                  <a:cubicBezTo>
                    <a:pt x="124" y="184"/>
                    <a:pt x="162" y="154"/>
                    <a:pt x="172" y="101"/>
                  </a:cubicBezTo>
                  <a:cubicBezTo>
                    <a:pt x="172" y="68"/>
                    <a:pt x="172" y="53"/>
                    <a:pt x="142" y="23"/>
                  </a:cubicBezTo>
                  <a:cubicBezTo>
                    <a:pt x="127" y="7"/>
                    <a:pt x="107" y="0"/>
                    <a:pt x="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a:off x="5914875" y="3531375"/>
              <a:ext cx="42450" cy="35900"/>
            </a:xfrm>
            <a:custGeom>
              <a:avLst/>
              <a:gdLst/>
              <a:ahLst/>
              <a:cxnLst/>
              <a:rect l="l" t="t" r="r" b="b"/>
              <a:pathLst>
                <a:path w="1698" h="1436" extrusionOk="0">
                  <a:moveTo>
                    <a:pt x="866" y="1"/>
                  </a:moveTo>
                  <a:cubicBezTo>
                    <a:pt x="571" y="1"/>
                    <a:pt x="308" y="170"/>
                    <a:pt x="187" y="438"/>
                  </a:cubicBezTo>
                  <a:cubicBezTo>
                    <a:pt x="0" y="890"/>
                    <a:pt x="299" y="1386"/>
                    <a:pt x="795" y="1434"/>
                  </a:cubicBezTo>
                  <a:cubicBezTo>
                    <a:pt x="807" y="1435"/>
                    <a:pt x="819" y="1435"/>
                    <a:pt x="830" y="1435"/>
                  </a:cubicBezTo>
                  <a:cubicBezTo>
                    <a:pt x="1113" y="1435"/>
                    <a:pt x="1389" y="1266"/>
                    <a:pt x="1493" y="998"/>
                  </a:cubicBezTo>
                  <a:cubicBezTo>
                    <a:pt x="1698" y="546"/>
                    <a:pt x="1384" y="50"/>
                    <a:pt x="903" y="2"/>
                  </a:cubicBezTo>
                  <a:cubicBezTo>
                    <a:pt x="891" y="1"/>
                    <a:pt x="878" y="1"/>
                    <a:pt x="86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a:off x="5920000" y="3548950"/>
              <a:ext cx="6175" cy="5425"/>
            </a:xfrm>
            <a:custGeom>
              <a:avLst/>
              <a:gdLst/>
              <a:ahLst/>
              <a:cxnLst/>
              <a:rect l="l" t="t" r="r" b="b"/>
              <a:pathLst>
                <a:path w="247" h="217" extrusionOk="0">
                  <a:moveTo>
                    <a:pt x="0" y="0"/>
                  </a:moveTo>
                  <a:lnTo>
                    <a:pt x="0" y="217"/>
                  </a:lnTo>
                  <a:lnTo>
                    <a:pt x="247" y="217"/>
                  </a:lnTo>
                  <a:lnTo>
                    <a:pt x="247" y="0"/>
                  </a:ln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6"/>
            <p:cNvSpPr/>
            <p:nvPr/>
          </p:nvSpPr>
          <p:spPr>
            <a:xfrm>
              <a:off x="5921125" y="3551275"/>
              <a:ext cx="3100" cy="3100"/>
            </a:xfrm>
            <a:custGeom>
              <a:avLst/>
              <a:gdLst/>
              <a:ahLst/>
              <a:cxnLst/>
              <a:rect l="l" t="t" r="r" b="b"/>
              <a:pathLst>
                <a:path w="124" h="124" extrusionOk="0">
                  <a:moveTo>
                    <a:pt x="63" y="0"/>
                  </a:moveTo>
                  <a:cubicBezTo>
                    <a:pt x="30" y="0"/>
                    <a:pt x="15" y="15"/>
                    <a:pt x="0" y="45"/>
                  </a:cubicBezTo>
                  <a:cubicBezTo>
                    <a:pt x="0" y="79"/>
                    <a:pt x="15" y="109"/>
                    <a:pt x="49" y="124"/>
                  </a:cubicBezTo>
                  <a:lnTo>
                    <a:pt x="63" y="124"/>
                  </a:lnTo>
                  <a:cubicBezTo>
                    <a:pt x="93" y="124"/>
                    <a:pt x="123" y="109"/>
                    <a:pt x="123" y="79"/>
                  </a:cubicBezTo>
                  <a:cubicBezTo>
                    <a:pt x="123" y="45"/>
                    <a:pt x="108" y="15"/>
                    <a:pt x="78"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a:off x="5923075" y="3555925"/>
              <a:ext cx="3950" cy="3125"/>
            </a:xfrm>
            <a:custGeom>
              <a:avLst/>
              <a:gdLst/>
              <a:ahLst/>
              <a:cxnLst/>
              <a:rect l="l" t="t" r="r" b="b"/>
              <a:pathLst>
                <a:path w="158" h="125" extrusionOk="0">
                  <a:moveTo>
                    <a:pt x="64" y="1"/>
                  </a:moveTo>
                  <a:cubicBezTo>
                    <a:pt x="15" y="16"/>
                    <a:pt x="0" y="61"/>
                    <a:pt x="30" y="109"/>
                  </a:cubicBezTo>
                  <a:cubicBezTo>
                    <a:pt x="45" y="109"/>
                    <a:pt x="64" y="124"/>
                    <a:pt x="79" y="124"/>
                  </a:cubicBezTo>
                  <a:cubicBezTo>
                    <a:pt x="79" y="124"/>
                    <a:pt x="94" y="124"/>
                    <a:pt x="94" y="109"/>
                  </a:cubicBezTo>
                  <a:cubicBezTo>
                    <a:pt x="138" y="109"/>
                    <a:pt x="157" y="46"/>
                    <a:pt x="124" y="16"/>
                  </a:cubicBezTo>
                  <a:cubicBezTo>
                    <a:pt x="109" y="1"/>
                    <a:pt x="94" y="1"/>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6"/>
            <p:cNvSpPr/>
            <p:nvPr/>
          </p:nvSpPr>
          <p:spPr>
            <a:xfrm>
              <a:off x="5926525" y="3546975"/>
              <a:ext cx="7850" cy="7400"/>
            </a:xfrm>
            <a:custGeom>
              <a:avLst/>
              <a:gdLst/>
              <a:ahLst/>
              <a:cxnLst/>
              <a:rect l="l" t="t" r="r" b="b"/>
              <a:pathLst>
                <a:path w="314" h="296" extrusionOk="0">
                  <a:moveTo>
                    <a:pt x="157" y="1"/>
                  </a:moveTo>
                  <a:cubicBezTo>
                    <a:pt x="94" y="1"/>
                    <a:pt x="34" y="46"/>
                    <a:pt x="19" y="109"/>
                  </a:cubicBezTo>
                  <a:cubicBezTo>
                    <a:pt x="0" y="187"/>
                    <a:pt x="49" y="266"/>
                    <a:pt x="127" y="296"/>
                  </a:cubicBezTo>
                  <a:lnTo>
                    <a:pt x="157" y="296"/>
                  </a:lnTo>
                  <a:cubicBezTo>
                    <a:pt x="221" y="296"/>
                    <a:pt x="280" y="251"/>
                    <a:pt x="299" y="187"/>
                  </a:cubicBezTo>
                  <a:cubicBezTo>
                    <a:pt x="314" y="109"/>
                    <a:pt x="265" y="16"/>
                    <a:pt x="187"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a:off x="5933150" y="3555100"/>
              <a:ext cx="12525" cy="8975"/>
            </a:xfrm>
            <a:custGeom>
              <a:avLst/>
              <a:gdLst/>
              <a:ahLst/>
              <a:cxnLst/>
              <a:rect l="l" t="t" r="r" b="b"/>
              <a:pathLst>
                <a:path w="501" h="359" extrusionOk="0">
                  <a:moveTo>
                    <a:pt x="221" y="0"/>
                  </a:moveTo>
                  <a:cubicBezTo>
                    <a:pt x="127" y="0"/>
                    <a:pt x="49" y="49"/>
                    <a:pt x="34" y="127"/>
                  </a:cubicBezTo>
                  <a:cubicBezTo>
                    <a:pt x="0" y="221"/>
                    <a:pt x="79" y="329"/>
                    <a:pt x="202" y="359"/>
                  </a:cubicBezTo>
                  <a:lnTo>
                    <a:pt x="265" y="359"/>
                  </a:lnTo>
                  <a:cubicBezTo>
                    <a:pt x="359" y="359"/>
                    <a:pt x="452" y="314"/>
                    <a:pt x="467" y="235"/>
                  </a:cubicBezTo>
                  <a:lnTo>
                    <a:pt x="467" y="235"/>
                  </a:lnTo>
                  <a:cubicBezTo>
                    <a:pt x="452" y="280"/>
                    <a:pt x="407" y="299"/>
                    <a:pt x="359" y="299"/>
                  </a:cubicBezTo>
                  <a:lnTo>
                    <a:pt x="329" y="299"/>
                  </a:lnTo>
                  <a:cubicBezTo>
                    <a:pt x="265" y="280"/>
                    <a:pt x="221" y="235"/>
                    <a:pt x="235" y="172"/>
                  </a:cubicBezTo>
                  <a:cubicBezTo>
                    <a:pt x="250" y="127"/>
                    <a:pt x="280" y="112"/>
                    <a:pt x="344" y="112"/>
                  </a:cubicBezTo>
                  <a:lnTo>
                    <a:pt x="373" y="112"/>
                  </a:lnTo>
                  <a:cubicBezTo>
                    <a:pt x="437" y="127"/>
                    <a:pt x="482" y="187"/>
                    <a:pt x="467" y="235"/>
                  </a:cubicBezTo>
                  <a:cubicBezTo>
                    <a:pt x="500" y="142"/>
                    <a:pt x="407" y="34"/>
                    <a:pt x="295"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a:off x="5938650" y="3557900"/>
              <a:ext cx="6550" cy="4675"/>
            </a:xfrm>
            <a:custGeom>
              <a:avLst/>
              <a:gdLst/>
              <a:ahLst/>
              <a:cxnLst/>
              <a:rect l="l" t="t" r="r" b="b"/>
              <a:pathLst>
                <a:path w="262" h="187" extrusionOk="0">
                  <a:moveTo>
                    <a:pt x="124" y="0"/>
                  </a:moveTo>
                  <a:cubicBezTo>
                    <a:pt x="60" y="0"/>
                    <a:pt x="30" y="15"/>
                    <a:pt x="15" y="60"/>
                  </a:cubicBezTo>
                  <a:cubicBezTo>
                    <a:pt x="1" y="123"/>
                    <a:pt x="45" y="168"/>
                    <a:pt x="109" y="187"/>
                  </a:cubicBezTo>
                  <a:lnTo>
                    <a:pt x="139" y="187"/>
                  </a:lnTo>
                  <a:cubicBezTo>
                    <a:pt x="187" y="187"/>
                    <a:pt x="232" y="168"/>
                    <a:pt x="247" y="123"/>
                  </a:cubicBezTo>
                  <a:cubicBezTo>
                    <a:pt x="262" y="75"/>
                    <a:pt x="217" y="15"/>
                    <a:pt x="153"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a:off x="5922325" y="3539975"/>
              <a:ext cx="5425" cy="4325"/>
            </a:xfrm>
            <a:custGeom>
              <a:avLst/>
              <a:gdLst/>
              <a:ahLst/>
              <a:cxnLst/>
              <a:rect l="l" t="t" r="r" b="b"/>
              <a:pathLst>
                <a:path w="217" h="173" extrusionOk="0">
                  <a:moveTo>
                    <a:pt x="109" y="1"/>
                  </a:moveTo>
                  <a:cubicBezTo>
                    <a:pt x="60" y="1"/>
                    <a:pt x="15" y="16"/>
                    <a:pt x="1" y="64"/>
                  </a:cubicBezTo>
                  <a:cubicBezTo>
                    <a:pt x="1" y="109"/>
                    <a:pt x="30" y="158"/>
                    <a:pt x="94" y="173"/>
                  </a:cubicBezTo>
                  <a:lnTo>
                    <a:pt x="109" y="173"/>
                  </a:lnTo>
                  <a:cubicBezTo>
                    <a:pt x="154" y="173"/>
                    <a:pt x="202" y="158"/>
                    <a:pt x="202" y="109"/>
                  </a:cubicBezTo>
                  <a:cubicBezTo>
                    <a:pt x="217" y="64"/>
                    <a:pt x="187" y="16"/>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6"/>
            <p:cNvSpPr/>
            <p:nvPr/>
          </p:nvSpPr>
          <p:spPr>
            <a:xfrm>
              <a:off x="5946400" y="3541575"/>
              <a:ext cx="3475" cy="2725"/>
            </a:xfrm>
            <a:custGeom>
              <a:avLst/>
              <a:gdLst/>
              <a:ahLst/>
              <a:cxnLst/>
              <a:rect l="l" t="t" r="r" b="b"/>
              <a:pathLst>
                <a:path w="139" h="109" extrusionOk="0">
                  <a:moveTo>
                    <a:pt x="64" y="0"/>
                  </a:moveTo>
                  <a:cubicBezTo>
                    <a:pt x="45" y="0"/>
                    <a:pt x="15" y="15"/>
                    <a:pt x="15" y="45"/>
                  </a:cubicBezTo>
                  <a:cubicBezTo>
                    <a:pt x="0" y="60"/>
                    <a:pt x="30" y="94"/>
                    <a:pt x="64" y="109"/>
                  </a:cubicBezTo>
                  <a:lnTo>
                    <a:pt x="79" y="109"/>
                  </a:lnTo>
                  <a:cubicBezTo>
                    <a:pt x="108" y="109"/>
                    <a:pt x="123" y="94"/>
                    <a:pt x="123" y="75"/>
                  </a:cubicBezTo>
                  <a:cubicBezTo>
                    <a:pt x="138" y="45"/>
                    <a:pt x="123" y="15"/>
                    <a:pt x="79" y="15"/>
                  </a:cubicBezTo>
                  <a:cubicBezTo>
                    <a:pt x="79" y="0"/>
                    <a:pt x="79" y="0"/>
                    <a:pt x="6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6"/>
            <p:cNvSpPr/>
            <p:nvPr/>
          </p:nvSpPr>
          <p:spPr>
            <a:xfrm>
              <a:off x="5929700" y="3538400"/>
              <a:ext cx="3475" cy="2725"/>
            </a:xfrm>
            <a:custGeom>
              <a:avLst/>
              <a:gdLst/>
              <a:ahLst/>
              <a:cxnLst/>
              <a:rect l="l" t="t" r="r" b="b"/>
              <a:pathLst>
                <a:path w="139" h="109" extrusionOk="0">
                  <a:moveTo>
                    <a:pt x="60" y="1"/>
                  </a:moveTo>
                  <a:cubicBezTo>
                    <a:pt x="30" y="1"/>
                    <a:pt x="15" y="15"/>
                    <a:pt x="15" y="34"/>
                  </a:cubicBezTo>
                  <a:cubicBezTo>
                    <a:pt x="0" y="64"/>
                    <a:pt x="15" y="94"/>
                    <a:pt x="60" y="109"/>
                  </a:cubicBezTo>
                  <a:lnTo>
                    <a:pt x="79" y="109"/>
                  </a:lnTo>
                  <a:cubicBezTo>
                    <a:pt x="94" y="109"/>
                    <a:pt x="123" y="94"/>
                    <a:pt x="123" y="64"/>
                  </a:cubicBezTo>
                  <a:cubicBezTo>
                    <a:pt x="138" y="49"/>
                    <a:pt x="109" y="15"/>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3">
    <p:spTree>
      <p:nvGrpSpPr>
        <p:cNvPr id="1" name="Shape 487"/>
        <p:cNvGrpSpPr/>
        <p:nvPr/>
      </p:nvGrpSpPr>
      <p:grpSpPr>
        <a:xfrm>
          <a:off x="0" y="0"/>
          <a:ext cx="0" cy="0"/>
          <a:chOff x="0" y="0"/>
          <a:chExt cx="0" cy="0"/>
        </a:xfrm>
      </p:grpSpPr>
      <p:sp>
        <p:nvSpPr>
          <p:cNvPr id="488" name="Google Shape;488;p17"/>
          <p:cNvSpPr/>
          <p:nvPr/>
        </p:nvSpPr>
        <p:spPr>
          <a:xfrm>
            <a:off x="7123850" y="3274192"/>
            <a:ext cx="4964946" cy="3237923"/>
          </a:xfrm>
          <a:custGeom>
            <a:avLst/>
            <a:gdLst/>
            <a:ahLst/>
            <a:cxnLst/>
            <a:rect l="l" t="t" r="r" b="b"/>
            <a:pathLst>
              <a:path w="7650" h="4989" extrusionOk="0">
                <a:moveTo>
                  <a:pt x="5888" y="1"/>
                </a:moveTo>
                <a:cubicBezTo>
                  <a:pt x="5262" y="1"/>
                  <a:pt x="4587" y="369"/>
                  <a:pt x="4011" y="417"/>
                </a:cubicBezTo>
                <a:cubicBezTo>
                  <a:pt x="3960" y="420"/>
                  <a:pt x="3907" y="422"/>
                  <a:pt x="3853" y="422"/>
                </a:cubicBezTo>
                <a:cubicBezTo>
                  <a:pt x="3575" y="422"/>
                  <a:pt x="3266" y="387"/>
                  <a:pt x="2964" y="387"/>
                </a:cubicBezTo>
                <a:cubicBezTo>
                  <a:pt x="2490" y="387"/>
                  <a:pt x="2033" y="473"/>
                  <a:pt x="1743" y="914"/>
                </a:cubicBezTo>
                <a:cubicBezTo>
                  <a:pt x="1135" y="1846"/>
                  <a:pt x="0" y="1783"/>
                  <a:pt x="0" y="2622"/>
                </a:cubicBezTo>
                <a:cubicBezTo>
                  <a:pt x="0" y="3354"/>
                  <a:pt x="933" y="3570"/>
                  <a:pt x="933" y="4988"/>
                </a:cubicBezTo>
                <a:lnTo>
                  <a:pt x="6392" y="4988"/>
                </a:lnTo>
                <a:cubicBezTo>
                  <a:pt x="7198" y="4988"/>
                  <a:pt x="7590" y="4723"/>
                  <a:pt x="7619" y="4272"/>
                </a:cubicBezTo>
                <a:cubicBezTo>
                  <a:pt x="7649" y="3899"/>
                  <a:pt x="7384" y="3589"/>
                  <a:pt x="6937" y="3510"/>
                </a:cubicBezTo>
                <a:cubicBezTo>
                  <a:pt x="6672" y="3462"/>
                  <a:pt x="6299" y="3339"/>
                  <a:pt x="6220" y="3059"/>
                </a:cubicBezTo>
                <a:cubicBezTo>
                  <a:pt x="6112" y="2671"/>
                  <a:pt x="6530" y="2406"/>
                  <a:pt x="6687" y="2126"/>
                </a:cubicBezTo>
                <a:cubicBezTo>
                  <a:pt x="7075" y="1458"/>
                  <a:pt x="7104" y="462"/>
                  <a:pt x="6470" y="138"/>
                </a:cubicBezTo>
                <a:cubicBezTo>
                  <a:pt x="6284" y="39"/>
                  <a:pt x="6088" y="1"/>
                  <a:pt x="5888"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490" name="Google Shape;490;p17"/>
          <p:cNvSpPr/>
          <p:nvPr/>
        </p:nvSpPr>
        <p:spPr>
          <a:xfrm rot="6312034">
            <a:off x="-1221808" y="4101668"/>
            <a:ext cx="2820265" cy="2443162"/>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17"/>
          <p:cNvGrpSpPr/>
          <p:nvPr/>
        </p:nvGrpSpPr>
        <p:grpSpPr>
          <a:xfrm>
            <a:off x="194600" y="2511206"/>
            <a:ext cx="8688621" cy="2458243"/>
            <a:chOff x="911334" y="1696027"/>
            <a:chExt cx="705016" cy="199468"/>
          </a:xfrm>
        </p:grpSpPr>
        <p:sp>
          <p:nvSpPr>
            <p:cNvPr id="492" name="Google Shape;492;p17"/>
            <p:cNvSpPr/>
            <p:nvPr/>
          </p:nvSpPr>
          <p:spPr>
            <a:xfrm>
              <a:off x="911334" y="1715029"/>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rot="10800000">
              <a:off x="1011042" y="1884608"/>
              <a:ext cx="10011" cy="1005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977350" y="1759350"/>
              <a:ext cx="5900" cy="5825"/>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7"/>
            <p:cNvSpPr/>
            <p:nvPr/>
          </p:nvSpPr>
          <p:spPr>
            <a:xfrm>
              <a:off x="1062872" y="1889693"/>
              <a:ext cx="6274" cy="5802"/>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943867" y="1734462"/>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1536103" y="1865802"/>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flipH="1">
              <a:off x="1458911" y="1878618"/>
              <a:ext cx="10613" cy="11076"/>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1593516" y="1696027"/>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1404123" y="1879106"/>
              <a:ext cx="10098" cy="10098"/>
            </a:xfrm>
            <a:custGeom>
              <a:avLst/>
              <a:gdLst/>
              <a:ahLst/>
              <a:cxnLst/>
              <a:rect l="l" t="t" r="r" b="b"/>
              <a:pathLst>
                <a:path w="233" h="233" extrusionOk="0">
                  <a:moveTo>
                    <a:pt x="109" y="1"/>
                  </a:moveTo>
                  <a:cubicBezTo>
                    <a:pt x="46" y="1"/>
                    <a:pt x="1" y="46"/>
                    <a:pt x="1" y="109"/>
                  </a:cubicBezTo>
                  <a:cubicBezTo>
                    <a:pt x="1" y="187"/>
                    <a:pt x="46" y="232"/>
                    <a:pt x="109" y="232"/>
                  </a:cubicBezTo>
                  <a:cubicBezTo>
                    <a:pt x="187" y="232"/>
                    <a:pt x="232" y="187"/>
                    <a:pt x="232" y="109"/>
                  </a:cubicBezTo>
                  <a:cubicBezTo>
                    <a:pt x="232" y="46"/>
                    <a:pt x="187"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1535866" y="1818874"/>
              <a:ext cx="6275" cy="6275"/>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1559890" y="1783801"/>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7"/>
          <p:cNvGrpSpPr/>
          <p:nvPr/>
        </p:nvGrpSpPr>
        <p:grpSpPr>
          <a:xfrm>
            <a:off x="233487" y="3642218"/>
            <a:ext cx="741874" cy="843207"/>
            <a:chOff x="5912600" y="3521075"/>
            <a:chExt cx="50150" cy="57000"/>
          </a:xfrm>
        </p:grpSpPr>
        <p:sp>
          <p:nvSpPr>
            <p:cNvPr id="505" name="Google Shape;505;p17"/>
            <p:cNvSpPr/>
            <p:nvPr/>
          </p:nvSpPr>
          <p:spPr>
            <a:xfrm>
              <a:off x="5935850" y="3570675"/>
              <a:ext cx="8975" cy="7400"/>
            </a:xfrm>
            <a:custGeom>
              <a:avLst/>
              <a:gdLst/>
              <a:ahLst/>
              <a:cxnLst/>
              <a:rect l="l" t="t" r="r" b="b"/>
              <a:pathLst>
                <a:path w="359" h="296" extrusionOk="0">
                  <a:moveTo>
                    <a:pt x="187" y="0"/>
                  </a:moveTo>
                  <a:cubicBezTo>
                    <a:pt x="127" y="0"/>
                    <a:pt x="79" y="30"/>
                    <a:pt x="49" y="79"/>
                  </a:cubicBezTo>
                  <a:cubicBezTo>
                    <a:pt x="1" y="172"/>
                    <a:pt x="64" y="295"/>
                    <a:pt x="187" y="295"/>
                  </a:cubicBezTo>
                  <a:cubicBezTo>
                    <a:pt x="236" y="295"/>
                    <a:pt x="280" y="265"/>
                    <a:pt x="314" y="217"/>
                  </a:cubicBezTo>
                  <a:cubicBezTo>
                    <a:pt x="359" y="109"/>
                    <a:pt x="299" y="0"/>
                    <a:pt x="1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5941725" y="3521075"/>
              <a:ext cx="8150" cy="7100"/>
            </a:xfrm>
            <a:custGeom>
              <a:avLst/>
              <a:gdLst/>
              <a:ahLst/>
              <a:cxnLst/>
              <a:rect l="l" t="t" r="r" b="b"/>
              <a:pathLst>
                <a:path w="326" h="284" extrusionOk="0">
                  <a:moveTo>
                    <a:pt x="155" y="1"/>
                  </a:moveTo>
                  <a:cubicBezTo>
                    <a:pt x="134" y="1"/>
                    <a:pt x="112" y="5"/>
                    <a:pt x="94" y="11"/>
                  </a:cubicBezTo>
                  <a:cubicBezTo>
                    <a:pt x="1" y="74"/>
                    <a:pt x="1" y="197"/>
                    <a:pt x="79" y="261"/>
                  </a:cubicBezTo>
                  <a:cubicBezTo>
                    <a:pt x="101" y="276"/>
                    <a:pt x="128" y="283"/>
                    <a:pt x="154" y="283"/>
                  </a:cubicBezTo>
                  <a:cubicBezTo>
                    <a:pt x="179" y="283"/>
                    <a:pt x="202" y="276"/>
                    <a:pt x="217" y="261"/>
                  </a:cubicBezTo>
                  <a:cubicBezTo>
                    <a:pt x="310" y="212"/>
                    <a:pt x="325" y="89"/>
                    <a:pt x="232" y="26"/>
                  </a:cubicBezTo>
                  <a:cubicBezTo>
                    <a:pt x="214" y="8"/>
                    <a:pt x="185" y="1"/>
                    <a:pt x="1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5953025" y="3559150"/>
              <a:ext cx="9350" cy="8625"/>
            </a:xfrm>
            <a:custGeom>
              <a:avLst/>
              <a:gdLst/>
              <a:ahLst/>
              <a:cxnLst/>
              <a:rect l="l" t="t" r="r" b="b"/>
              <a:pathLst>
                <a:path w="374" h="345" extrusionOk="0">
                  <a:moveTo>
                    <a:pt x="194" y="0"/>
                  </a:moveTo>
                  <a:cubicBezTo>
                    <a:pt x="154" y="0"/>
                    <a:pt x="113" y="14"/>
                    <a:pt x="78" y="44"/>
                  </a:cubicBezTo>
                  <a:cubicBezTo>
                    <a:pt x="15" y="88"/>
                    <a:pt x="0" y="152"/>
                    <a:pt x="15" y="230"/>
                  </a:cubicBezTo>
                  <a:cubicBezTo>
                    <a:pt x="44" y="301"/>
                    <a:pt x="115" y="344"/>
                    <a:pt x="186" y="344"/>
                  </a:cubicBezTo>
                  <a:cubicBezTo>
                    <a:pt x="224" y="344"/>
                    <a:pt x="262" y="332"/>
                    <a:pt x="295" y="305"/>
                  </a:cubicBezTo>
                  <a:cubicBezTo>
                    <a:pt x="358" y="260"/>
                    <a:pt x="373" y="182"/>
                    <a:pt x="358" y="118"/>
                  </a:cubicBezTo>
                  <a:cubicBezTo>
                    <a:pt x="328" y="41"/>
                    <a:pt x="262" y="0"/>
                    <a:pt x="194"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5914125" y="3525675"/>
              <a:ext cx="8975" cy="8825"/>
            </a:xfrm>
            <a:custGeom>
              <a:avLst/>
              <a:gdLst/>
              <a:ahLst/>
              <a:cxnLst/>
              <a:rect l="l" t="t" r="r" b="b"/>
              <a:pathLst>
                <a:path w="359" h="353" extrusionOk="0">
                  <a:moveTo>
                    <a:pt x="177" y="0"/>
                  </a:moveTo>
                  <a:cubicBezTo>
                    <a:pt x="155" y="0"/>
                    <a:pt x="132" y="4"/>
                    <a:pt x="108" y="13"/>
                  </a:cubicBezTo>
                  <a:cubicBezTo>
                    <a:pt x="49" y="43"/>
                    <a:pt x="0" y="107"/>
                    <a:pt x="0" y="185"/>
                  </a:cubicBezTo>
                  <a:cubicBezTo>
                    <a:pt x="12" y="283"/>
                    <a:pt x="83" y="352"/>
                    <a:pt x="175" y="352"/>
                  </a:cubicBezTo>
                  <a:cubicBezTo>
                    <a:pt x="199" y="352"/>
                    <a:pt x="224" y="348"/>
                    <a:pt x="250" y="338"/>
                  </a:cubicBezTo>
                  <a:cubicBezTo>
                    <a:pt x="310" y="323"/>
                    <a:pt x="358" y="245"/>
                    <a:pt x="358" y="185"/>
                  </a:cubicBezTo>
                  <a:cubicBezTo>
                    <a:pt x="358" y="81"/>
                    <a:pt x="276" y="0"/>
                    <a:pt x="17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5912600" y="3559725"/>
              <a:ext cx="5375" cy="4400"/>
            </a:xfrm>
            <a:custGeom>
              <a:avLst/>
              <a:gdLst/>
              <a:ahLst/>
              <a:cxnLst/>
              <a:rect l="l" t="t" r="r" b="b"/>
              <a:pathLst>
                <a:path w="215" h="176" extrusionOk="0">
                  <a:moveTo>
                    <a:pt x="106" y="0"/>
                  </a:moveTo>
                  <a:cubicBezTo>
                    <a:pt x="39" y="0"/>
                    <a:pt x="1" y="71"/>
                    <a:pt x="31" y="129"/>
                  </a:cubicBezTo>
                  <a:cubicBezTo>
                    <a:pt x="46" y="144"/>
                    <a:pt x="61" y="174"/>
                    <a:pt x="91" y="174"/>
                  </a:cubicBezTo>
                  <a:cubicBezTo>
                    <a:pt x="98" y="175"/>
                    <a:pt x="104" y="175"/>
                    <a:pt x="111" y="175"/>
                  </a:cubicBezTo>
                  <a:cubicBezTo>
                    <a:pt x="177" y="175"/>
                    <a:pt x="215" y="107"/>
                    <a:pt x="184" y="36"/>
                  </a:cubicBezTo>
                  <a:cubicBezTo>
                    <a:pt x="169" y="21"/>
                    <a:pt x="154" y="2"/>
                    <a:pt x="125" y="2"/>
                  </a:cubicBezTo>
                  <a:cubicBezTo>
                    <a:pt x="118" y="1"/>
                    <a:pt x="112" y="0"/>
                    <a:pt x="106"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7"/>
            <p:cNvSpPr/>
            <p:nvPr/>
          </p:nvSpPr>
          <p:spPr>
            <a:xfrm>
              <a:off x="5958425" y="3546425"/>
              <a:ext cx="4325" cy="4625"/>
            </a:xfrm>
            <a:custGeom>
              <a:avLst/>
              <a:gdLst/>
              <a:ahLst/>
              <a:cxnLst/>
              <a:rect l="l" t="t" r="r" b="b"/>
              <a:pathLst>
                <a:path w="173" h="185" extrusionOk="0">
                  <a:moveTo>
                    <a:pt x="87" y="0"/>
                  </a:moveTo>
                  <a:cubicBezTo>
                    <a:pt x="44" y="0"/>
                    <a:pt x="1" y="33"/>
                    <a:pt x="1" y="86"/>
                  </a:cubicBezTo>
                  <a:cubicBezTo>
                    <a:pt x="1" y="116"/>
                    <a:pt x="1" y="131"/>
                    <a:pt x="15" y="161"/>
                  </a:cubicBezTo>
                  <a:cubicBezTo>
                    <a:pt x="36" y="177"/>
                    <a:pt x="59" y="184"/>
                    <a:pt x="80" y="184"/>
                  </a:cubicBezTo>
                  <a:cubicBezTo>
                    <a:pt x="124" y="184"/>
                    <a:pt x="162" y="154"/>
                    <a:pt x="172" y="101"/>
                  </a:cubicBezTo>
                  <a:cubicBezTo>
                    <a:pt x="172" y="68"/>
                    <a:pt x="172" y="53"/>
                    <a:pt x="142" y="23"/>
                  </a:cubicBezTo>
                  <a:cubicBezTo>
                    <a:pt x="127" y="7"/>
                    <a:pt x="107" y="0"/>
                    <a:pt x="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7"/>
            <p:cNvSpPr/>
            <p:nvPr/>
          </p:nvSpPr>
          <p:spPr>
            <a:xfrm>
              <a:off x="5914875" y="3531375"/>
              <a:ext cx="42450" cy="35900"/>
            </a:xfrm>
            <a:custGeom>
              <a:avLst/>
              <a:gdLst/>
              <a:ahLst/>
              <a:cxnLst/>
              <a:rect l="l" t="t" r="r" b="b"/>
              <a:pathLst>
                <a:path w="1698" h="1436" extrusionOk="0">
                  <a:moveTo>
                    <a:pt x="866" y="1"/>
                  </a:moveTo>
                  <a:cubicBezTo>
                    <a:pt x="571" y="1"/>
                    <a:pt x="308" y="170"/>
                    <a:pt x="187" y="438"/>
                  </a:cubicBezTo>
                  <a:cubicBezTo>
                    <a:pt x="0" y="890"/>
                    <a:pt x="299" y="1386"/>
                    <a:pt x="795" y="1434"/>
                  </a:cubicBezTo>
                  <a:cubicBezTo>
                    <a:pt x="807" y="1435"/>
                    <a:pt x="819" y="1435"/>
                    <a:pt x="830" y="1435"/>
                  </a:cubicBezTo>
                  <a:cubicBezTo>
                    <a:pt x="1113" y="1435"/>
                    <a:pt x="1389" y="1266"/>
                    <a:pt x="1493" y="998"/>
                  </a:cubicBezTo>
                  <a:cubicBezTo>
                    <a:pt x="1698" y="546"/>
                    <a:pt x="1384" y="50"/>
                    <a:pt x="903" y="2"/>
                  </a:cubicBezTo>
                  <a:cubicBezTo>
                    <a:pt x="891" y="1"/>
                    <a:pt x="878" y="1"/>
                    <a:pt x="86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7"/>
            <p:cNvSpPr/>
            <p:nvPr/>
          </p:nvSpPr>
          <p:spPr>
            <a:xfrm>
              <a:off x="5920000" y="3548950"/>
              <a:ext cx="6175" cy="5425"/>
            </a:xfrm>
            <a:custGeom>
              <a:avLst/>
              <a:gdLst/>
              <a:ahLst/>
              <a:cxnLst/>
              <a:rect l="l" t="t" r="r" b="b"/>
              <a:pathLst>
                <a:path w="247" h="217" extrusionOk="0">
                  <a:moveTo>
                    <a:pt x="0" y="0"/>
                  </a:moveTo>
                  <a:lnTo>
                    <a:pt x="0" y="217"/>
                  </a:lnTo>
                  <a:lnTo>
                    <a:pt x="247" y="217"/>
                  </a:lnTo>
                  <a:lnTo>
                    <a:pt x="247" y="0"/>
                  </a:ln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7"/>
            <p:cNvSpPr/>
            <p:nvPr/>
          </p:nvSpPr>
          <p:spPr>
            <a:xfrm>
              <a:off x="5921125" y="3551275"/>
              <a:ext cx="3100" cy="3100"/>
            </a:xfrm>
            <a:custGeom>
              <a:avLst/>
              <a:gdLst/>
              <a:ahLst/>
              <a:cxnLst/>
              <a:rect l="l" t="t" r="r" b="b"/>
              <a:pathLst>
                <a:path w="124" h="124" extrusionOk="0">
                  <a:moveTo>
                    <a:pt x="63" y="0"/>
                  </a:moveTo>
                  <a:cubicBezTo>
                    <a:pt x="30" y="0"/>
                    <a:pt x="15" y="15"/>
                    <a:pt x="0" y="45"/>
                  </a:cubicBezTo>
                  <a:cubicBezTo>
                    <a:pt x="0" y="79"/>
                    <a:pt x="15" y="109"/>
                    <a:pt x="49" y="124"/>
                  </a:cubicBezTo>
                  <a:lnTo>
                    <a:pt x="63" y="124"/>
                  </a:lnTo>
                  <a:cubicBezTo>
                    <a:pt x="93" y="124"/>
                    <a:pt x="123" y="109"/>
                    <a:pt x="123" y="79"/>
                  </a:cubicBezTo>
                  <a:cubicBezTo>
                    <a:pt x="123" y="45"/>
                    <a:pt x="108" y="15"/>
                    <a:pt x="78"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5923075" y="3555925"/>
              <a:ext cx="3950" cy="3125"/>
            </a:xfrm>
            <a:custGeom>
              <a:avLst/>
              <a:gdLst/>
              <a:ahLst/>
              <a:cxnLst/>
              <a:rect l="l" t="t" r="r" b="b"/>
              <a:pathLst>
                <a:path w="158" h="125" extrusionOk="0">
                  <a:moveTo>
                    <a:pt x="64" y="1"/>
                  </a:moveTo>
                  <a:cubicBezTo>
                    <a:pt x="15" y="16"/>
                    <a:pt x="0" y="61"/>
                    <a:pt x="30" y="109"/>
                  </a:cubicBezTo>
                  <a:cubicBezTo>
                    <a:pt x="45" y="109"/>
                    <a:pt x="64" y="124"/>
                    <a:pt x="79" y="124"/>
                  </a:cubicBezTo>
                  <a:cubicBezTo>
                    <a:pt x="79" y="124"/>
                    <a:pt x="94" y="124"/>
                    <a:pt x="94" y="109"/>
                  </a:cubicBezTo>
                  <a:cubicBezTo>
                    <a:pt x="138" y="109"/>
                    <a:pt x="157" y="46"/>
                    <a:pt x="124" y="16"/>
                  </a:cubicBezTo>
                  <a:cubicBezTo>
                    <a:pt x="109" y="1"/>
                    <a:pt x="94" y="1"/>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7"/>
            <p:cNvSpPr/>
            <p:nvPr/>
          </p:nvSpPr>
          <p:spPr>
            <a:xfrm>
              <a:off x="5926525" y="3546975"/>
              <a:ext cx="7850" cy="7400"/>
            </a:xfrm>
            <a:custGeom>
              <a:avLst/>
              <a:gdLst/>
              <a:ahLst/>
              <a:cxnLst/>
              <a:rect l="l" t="t" r="r" b="b"/>
              <a:pathLst>
                <a:path w="314" h="296" extrusionOk="0">
                  <a:moveTo>
                    <a:pt x="157" y="1"/>
                  </a:moveTo>
                  <a:cubicBezTo>
                    <a:pt x="94" y="1"/>
                    <a:pt x="34" y="46"/>
                    <a:pt x="19" y="109"/>
                  </a:cubicBezTo>
                  <a:cubicBezTo>
                    <a:pt x="0" y="187"/>
                    <a:pt x="49" y="266"/>
                    <a:pt x="127" y="296"/>
                  </a:cubicBezTo>
                  <a:lnTo>
                    <a:pt x="157" y="296"/>
                  </a:lnTo>
                  <a:cubicBezTo>
                    <a:pt x="221" y="296"/>
                    <a:pt x="280" y="251"/>
                    <a:pt x="299" y="187"/>
                  </a:cubicBezTo>
                  <a:cubicBezTo>
                    <a:pt x="314" y="109"/>
                    <a:pt x="265" y="16"/>
                    <a:pt x="187"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7"/>
            <p:cNvSpPr/>
            <p:nvPr/>
          </p:nvSpPr>
          <p:spPr>
            <a:xfrm>
              <a:off x="5933150" y="3555100"/>
              <a:ext cx="12525" cy="8975"/>
            </a:xfrm>
            <a:custGeom>
              <a:avLst/>
              <a:gdLst/>
              <a:ahLst/>
              <a:cxnLst/>
              <a:rect l="l" t="t" r="r" b="b"/>
              <a:pathLst>
                <a:path w="501" h="359" extrusionOk="0">
                  <a:moveTo>
                    <a:pt x="221" y="0"/>
                  </a:moveTo>
                  <a:cubicBezTo>
                    <a:pt x="127" y="0"/>
                    <a:pt x="49" y="49"/>
                    <a:pt x="34" y="127"/>
                  </a:cubicBezTo>
                  <a:cubicBezTo>
                    <a:pt x="0" y="221"/>
                    <a:pt x="79" y="329"/>
                    <a:pt x="202" y="359"/>
                  </a:cubicBezTo>
                  <a:lnTo>
                    <a:pt x="265" y="359"/>
                  </a:lnTo>
                  <a:cubicBezTo>
                    <a:pt x="359" y="359"/>
                    <a:pt x="452" y="314"/>
                    <a:pt x="467" y="235"/>
                  </a:cubicBezTo>
                  <a:lnTo>
                    <a:pt x="467" y="235"/>
                  </a:lnTo>
                  <a:cubicBezTo>
                    <a:pt x="452" y="280"/>
                    <a:pt x="407" y="299"/>
                    <a:pt x="359" y="299"/>
                  </a:cubicBezTo>
                  <a:lnTo>
                    <a:pt x="329" y="299"/>
                  </a:lnTo>
                  <a:cubicBezTo>
                    <a:pt x="265" y="280"/>
                    <a:pt x="221" y="235"/>
                    <a:pt x="235" y="172"/>
                  </a:cubicBezTo>
                  <a:cubicBezTo>
                    <a:pt x="250" y="127"/>
                    <a:pt x="280" y="112"/>
                    <a:pt x="344" y="112"/>
                  </a:cubicBezTo>
                  <a:lnTo>
                    <a:pt x="373" y="112"/>
                  </a:lnTo>
                  <a:cubicBezTo>
                    <a:pt x="437" y="127"/>
                    <a:pt x="482" y="187"/>
                    <a:pt x="467" y="235"/>
                  </a:cubicBezTo>
                  <a:cubicBezTo>
                    <a:pt x="500" y="142"/>
                    <a:pt x="407" y="34"/>
                    <a:pt x="295"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5938650" y="3557900"/>
              <a:ext cx="6550" cy="4675"/>
            </a:xfrm>
            <a:custGeom>
              <a:avLst/>
              <a:gdLst/>
              <a:ahLst/>
              <a:cxnLst/>
              <a:rect l="l" t="t" r="r" b="b"/>
              <a:pathLst>
                <a:path w="262" h="187" extrusionOk="0">
                  <a:moveTo>
                    <a:pt x="124" y="0"/>
                  </a:moveTo>
                  <a:cubicBezTo>
                    <a:pt x="60" y="0"/>
                    <a:pt x="30" y="15"/>
                    <a:pt x="15" y="60"/>
                  </a:cubicBezTo>
                  <a:cubicBezTo>
                    <a:pt x="1" y="123"/>
                    <a:pt x="45" y="168"/>
                    <a:pt x="109" y="187"/>
                  </a:cubicBezTo>
                  <a:lnTo>
                    <a:pt x="139" y="187"/>
                  </a:lnTo>
                  <a:cubicBezTo>
                    <a:pt x="187" y="187"/>
                    <a:pt x="232" y="168"/>
                    <a:pt x="247" y="123"/>
                  </a:cubicBezTo>
                  <a:cubicBezTo>
                    <a:pt x="262" y="75"/>
                    <a:pt x="217" y="15"/>
                    <a:pt x="153"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7"/>
            <p:cNvSpPr/>
            <p:nvPr/>
          </p:nvSpPr>
          <p:spPr>
            <a:xfrm>
              <a:off x="5922325" y="3539975"/>
              <a:ext cx="5425" cy="4325"/>
            </a:xfrm>
            <a:custGeom>
              <a:avLst/>
              <a:gdLst/>
              <a:ahLst/>
              <a:cxnLst/>
              <a:rect l="l" t="t" r="r" b="b"/>
              <a:pathLst>
                <a:path w="217" h="173" extrusionOk="0">
                  <a:moveTo>
                    <a:pt x="109" y="1"/>
                  </a:moveTo>
                  <a:cubicBezTo>
                    <a:pt x="60" y="1"/>
                    <a:pt x="15" y="16"/>
                    <a:pt x="1" y="64"/>
                  </a:cubicBezTo>
                  <a:cubicBezTo>
                    <a:pt x="1" y="109"/>
                    <a:pt x="30" y="158"/>
                    <a:pt x="94" y="173"/>
                  </a:cubicBezTo>
                  <a:lnTo>
                    <a:pt x="109" y="173"/>
                  </a:lnTo>
                  <a:cubicBezTo>
                    <a:pt x="154" y="173"/>
                    <a:pt x="202" y="158"/>
                    <a:pt x="202" y="109"/>
                  </a:cubicBezTo>
                  <a:cubicBezTo>
                    <a:pt x="217" y="64"/>
                    <a:pt x="187" y="16"/>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5946400" y="3541575"/>
              <a:ext cx="3475" cy="2725"/>
            </a:xfrm>
            <a:custGeom>
              <a:avLst/>
              <a:gdLst/>
              <a:ahLst/>
              <a:cxnLst/>
              <a:rect l="l" t="t" r="r" b="b"/>
              <a:pathLst>
                <a:path w="139" h="109" extrusionOk="0">
                  <a:moveTo>
                    <a:pt x="64" y="0"/>
                  </a:moveTo>
                  <a:cubicBezTo>
                    <a:pt x="45" y="0"/>
                    <a:pt x="15" y="15"/>
                    <a:pt x="15" y="45"/>
                  </a:cubicBezTo>
                  <a:cubicBezTo>
                    <a:pt x="0" y="60"/>
                    <a:pt x="30" y="94"/>
                    <a:pt x="64" y="109"/>
                  </a:cubicBezTo>
                  <a:lnTo>
                    <a:pt x="79" y="109"/>
                  </a:lnTo>
                  <a:cubicBezTo>
                    <a:pt x="108" y="109"/>
                    <a:pt x="123" y="94"/>
                    <a:pt x="123" y="75"/>
                  </a:cubicBezTo>
                  <a:cubicBezTo>
                    <a:pt x="138" y="45"/>
                    <a:pt x="123" y="15"/>
                    <a:pt x="79" y="15"/>
                  </a:cubicBezTo>
                  <a:cubicBezTo>
                    <a:pt x="79" y="0"/>
                    <a:pt x="79" y="0"/>
                    <a:pt x="6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7"/>
            <p:cNvSpPr/>
            <p:nvPr/>
          </p:nvSpPr>
          <p:spPr>
            <a:xfrm>
              <a:off x="5929700" y="3538400"/>
              <a:ext cx="3475" cy="2725"/>
            </a:xfrm>
            <a:custGeom>
              <a:avLst/>
              <a:gdLst/>
              <a:ahLst/>
              <a:cxnLst/>
              <a:rect l="l" t="t" r="r" b="b"/>
              <a:pathLst>
                <a:path w="139" h="109" extrusionOk="0">
                  <a:moveTo>
                    <a:pt x="60" y="1"/>
                  </a:moveTo>
                  <a:cubicBezTo>
                    <a:pt x="30" y="1"/>
                    <a:pt x="15" y="15"/>
                    <a:pt x="15" y="34"/>
                  </a:cubicBezTo>
                  <a:cubicBezTo>
                    <a:pt x="0" y="64"/>
                    <a:pt x="15" y="94"/>
                    <a:pt x="60" y="109"/>
                  </a:cubicBezTo>
                  <a:lnTo>
                    <a:pt x="79" y="109"/>
                  </a:lnTo>
                  <a:cubicBezTo>
                    <a:pt x="94" y="109"/>
                    <a:pt x="123" y="94"/>
                    <a:pt x="123" y="64"/>
                  </a:cubicBezTo>
                  <a:cubicBezTo>
                    <a:pt x="138" y="49"/>
                    <a:pt x="109" y="15"/>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4">
    <p:spTree>
      <p:nvGrpSpPr>
        <p:cNvPr id="1" name="Shape 521"/>
        <p:cNvGrpSpPr/>
        <p:nvPr/>
      </p:nvGrpSpPr>
      <p:grpSpPr>
        <a:xfrm>
          <a:off x="0" y="0"/>
          <a:ext cx="0" cy="0"/>
          <a:chOff x="0" y="0"/>
          <a:chExt cx="0" cy="0"/>
        </a:xfrm>
      </p:grpSpPr>
      <p:sp>
        <p:nvSpPr>
          <p:cNvPr id="522" name="Google Shape;522;p18"/>
          <p:cNvSpPr/>
          <p:nvPr/>
        </p:nvSpPr>
        <p:spPr>
          <a:xfrm rot="-5400101">
            <a:off x="-602193" y="1838968"/>
            <a:ext cx="7476273" cy="12632895"/>
          </a:xfrm>
          <a:custGeom>
            <a:avLst/>
            <a:gdLst/>
            <a:ahLst/>
            <a:cxnLst/>
            <a:rect l="l" t="t" r="r" b="b"/>
            <a:pathLst>
              <a:path w="43742" h="47312" extrusionOk="0">
                <a:moveTo>
                  <a:pt x="35213" y="0"/>
                </a:moveTo>
                <a:cubicBezTo>
                  <a:pt x="32403" y="0"/>
                  <a:pt x="28089" y="1090"/>
                  <a:pt x="22095" y="3185"/>
                </a:cubicBezTo>
                <a:cubicBezTo>
                  <a:pt x="22095" y="3185"/>
                  <a:pt x="6535" y="9404"/>
                  <a:pt x="6535" y="14403"/>
                </a:cubicBezTo>
                <a:cubicBezTo>
                  <a:pt x="6535" y="15474"/>
                  <a:pt x="7281" y="15848"/>
                  <a:pt x="8419" y="15848"/>
                </a:cubicBezTo>
                <a:cubicBezTo>
                  <a:pt x="11067" y="15848"/>
                  <a:pt x="15842" y="13825"/>
                  <a:pt x="18326" y="13825"/>
                </a:cubicBezTo>
                <a:cubicBezTo>
                  <a:pt x="19770" y="13825"/>
                  <a:pt x="20440" y="14509"/>
                  <a:pt x="19466" y="16672"/>
                </a:cubicBezTo>
                <a:cubicBezTo>
                  <a:pt x="16066" y="24174"/>
                  <a:pt x="0" y="25546"/>
                  <a:pt x="0" y="32365"/>
                </a:cubicBezTo>
                <a:cubicBezTo>
                  <a:pt x="0" y="39159"/>
                  <a:pt x="12141" y="35734"/>
                  <a:pt x="9089" y="40922"/>
                </a:cubicBezTo>
                <a:cubicBezTo>
                  <a:pt x="7065" y="44326"/>
                  <a:pt x="13635" y="47312"/>
                  <a:pt x="20892" y="47312"/>
                </a:cubicBezTo>
                <a:cubicBezTo>
                  <a:pt x="24697" y="47312"/>
                  <a:pt x="28690" y="46491"/>
                  <a:pt x="31734" y="44481"/>
                </a:cubicBezTo>
                <a:cubicBezTo>
                  <a:pt x="40582" y="38634"/>
                  <a:pt x="43742" y="35841"/>
                  <a:pt x="43325" y="31493"/>
                </a:cubicBezTo>
                <a:cubicBezTo>
                  <a:pt x="42901" y="27176"/>
                  <a:pt x="32132" y="28099"/>
                  <a:pt x="35317" y="23492"/>
                </a:cubicBezTo>
                <a:cubicBezTo>
                  <a:pt x="38528" y="18884"/>
                  <a:pt x="43350" y="13405"/>
                  <a:pt x="41530" y="10403"/>
                </a:cubicBezTo>
                <a:cubicBezTo>
                  <a:pt x="41052" y="9618"/>
                  <a:pt x="40234" y="9359"/>
                  <a:pt x="39295" y="9359"/>
                </a:cubicBezTo>
                <a:cubicBezTo>
                  <a:pt x="37463" y="9359"/>
                  <a:pt x="35166" y="10347"/>
                  <a:pt x="34021" y="10347"/>
                </a:cubicBezTo>
                <a:cubicBezTo>
                  <a:pt x="33528" y="10347"/>
                  <a:pt x="33249" y="10164"/>
                  <a:pt x="33314" y="9638"/>
                </a:cubicBezTo>
                <a:cubicBezTo>
                  <a:pt x="33630" y="7268"/>
                  <a:pt x="40165" y="5005"/>
                  <a:pt x="39109" y="1978"/>
                </a:cubicBezTo>
                <a:cubicBezTo>
                  <a:pt x="38650" y="647"/>
                  <a:pt x="37378" y="0"/>
                  <a:pt x="35213" y="0"/>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rot="6312039">
            <a:off x="8127277" y="4199483"/>
            <a:ext cx="780098" cy="675790"/>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18"/>
          <p:cNvGrpSpPr/>
          <p:nvPr/>
        </p:nvGrpSpPr>
        <p:grpSpPr>
          <a:xfrm>
            <a:off x="108798" y="2177113"/>
            <a:ext cx="8774287" cy="2695832"/>
            <a:chOff x="904383" y="1668137"/>
            <a:chExt cx="711967" cy="218746"/>
          </a:xfrm>
        </p:grpSpPr>
        <p:sp>
          <p:nvSpPr>
            <p:cNvPr id="525" name="Google Shape;525;p18"/>
            <p:cNvSpPr/>
            <p:nvPr/>
          </p:nvSpPr>
          <p:spPr>
            <a:xfrm>
              <a:off x="912487" y="1668137"/>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935737" y="1857820"/>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1004865" y="1855801"/>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rot="10800000" flipH="1">
              <a:off x="904383" y="1746188"/>
              <a:ext cx="5552" cy="5457"/>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1230590" y="1841588"/>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1536103" y="1865802"/>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1439885" y="1847387"/>
              <a:ext cx="5800" cy="6200"/>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rot="2700000">
              <a:off x="1604508" y="1742585"/>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rot="10800000">
              <a:off x="1602402" y="1811850"/>
              <a:ext cx="6246" cy="6246"/>
            </a:xfrm>
            <a:custGeom>
              <a:avLst/>
              <a:gdLst/>
              <a:ahLst/>
              <a:cxnLst/>
              <a:rect l="l" t="t" r="r" b="b"/>
              <a:pathLst>
                <a:path w="233" h="233" extrusionOk="0">
                  <a:moveTo>
                    <a:pt x="109" y="1"/>
                  </a:moveTo>
                  <a:cubicBezTo>
                    <a:pt x="46" y="1"/>
                    <a:pt x="1" y="46"/>
                    <a:pt x="1" y="109"/>
                  </a:cubicBezTo>
                  <a:cubicBezTo>
                    <a:pt x="1" y="187"/>
                    <a:pt x="46" y="232"/>
                    <a:pt x="109" y="232"/>
                  </a:cubicBezTo>
                  <a:cubicBezTo>
                    <a:pt x="187" y="232"/>
                    <a:pt x="232" y="187"/>
                    <a:pt x="232" y="109"/>
                  </a:cubicBezTo>
                  <a:cubicBezTo>
                    <a:pt x="232" y="46"/>
                    <a:pt x="187"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1529828" y="1839439"/>
              <a:ext cx="6275" cy="6275"/>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1491231" y="1876783"/>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18"/>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grpSp>
        <p:nvGrpSpPr>
          <p:cNvPr id="542" name="Google Shape;542;p18"/>
          <p:cNvGrpSpPr/>
          <p:nvPr/>
        </p:nvGrpSpPr>
        <p:grpSpPr>
          <a:xfrm>
            <a:off x="3037949" y="4417274"/>
            <a:ext cx="511840" cy="585068"/>
            <a:chOff x="6144600" y="3520075"/>
            <a:chExt cx="29600" cy="33825"/>
          </a:xfrm>
        </p:grpSpPr>
        <p:sp>
          <p:nvSpPr>
            <p:cNvPr id="543" name="Google Shape;543;p18"/>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5">
  <p:cSld name="CUSTOM_11">
    <p:spTree>
      <p:nvGrpSpPr>
        <p:cNvPr id="1" name="Shape 595"/>
        <p:cNvGrpSpPr/>
        <p:nvPr/>
      </p:nvGrpSpPr>
      <p:grpSpPr>
        <a:xfrm>
          <a:off x="0" y="0"/>
          <a:ext cx="0" cy="0"/>
          <a:chOff x="0" y="0"/>
          <a:chExt cx="0" cy="0"/>
        </a:xfrm>
      </p:grpSpPr>
      <p:sp>
        <p:nvSpPr>
          <p:cNvPr id="596" name="Google Shape;596;p20"/>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597" name="Google Shape;597;p20"/>
          <p:cNvSpPr/>
          <p:nvPr/>
        </p:nvSpPr>
        <p:spPr>
          <a:xfrm>
            <a:off x="-3600425" y="4247042"/>
            <a:ext cx="4964946" cy="3237923"/>
          </a:xfrm>
          <a:custGeom>
            <a:avLst/>
            <a:gdLst/>
            <a:ahLst/>
            <a:cxnLst/>
            <a:rect l="l" t="t" r="r" b="b"/>
            <a:pathLst>
              <a:path w="7650" h="4989" extrusionOk="0">
                <a:moveTo>
                  <a:pt x="5888" y="1"/>
                </a:moveTo>
                <a:cubicBezTo>
                  <a:pt x="5262" y="1"/>
                  <a:pt x="4587" y="369"/>
                  <a:pt x="4011" y="417"/>
                </a:cubicBezTo>
                <a:cubicBezTo>
                  <a:pt x="3960" y="420"/>
                  <a:pt x="3907" y="422"/>
                  <a:pt x="3853" y="422"/>
                </a:cubicBezTo>
                <a:cubicBezTo>
                  <a:pt x="3575" y="422"/>
                  <a:pt x="3266" y="387"/>
                  <a:pt x="2964" y="387"/>
                </a:cubicBezTo>
                <a:cubicBezTo>
                  <a:pt x="2490" y="387"/>
                  <a:pt x="2033" y="473"/>
                  <a:pt x="1743" y="914"/>
                </a:cubicBezTo>
                <a:cubicBezTo>
                  <a:pt x="1135" y="1846"/>
                  <a:pt x="0" y="1783"/>
                  <a:pt x="0" y="2622"/>
                </a:cubicBezTo>
                <a:cubicBezTo>
                  <a:pt x="0" y="3354"/>
                  <a:pt x="933" y="3570"/>
                  <a:pt x="933" y="4988"/>
                </a:cubicBezTo>
                <a:lnTo>
                  <a:pt x="6392" y="4988"/>
                </a:lnTo>
                <a:cubicBezTo>
                  <a:pt x="7198" y="4988"/>
                  <a:pt x="7590" y="4723"/>
                  <a:pt x="7619" y="4272"/>
                </a:cubicBezTo>
                <a:cubicBezTo>
                  <a:pt x="7649" y="3899"/>
                  <a:pt x="7384" y="3589"/>
                  <a:pt x="6937" y="3510"/>
                </a:cubicBezTo>
                <a:cubicBezTo>
                  <a:pt x="6672" y="3462"/>
                  <a:pt x="6299" y="3339"/>
                  <a:pt x="6220" y="3059"/>
                </a:cubicBezTo>
                <a:cubicBezTo>
                  <a:pt x="6112" y="2671"/>
                  <a:pt x="6530" y="2406"/>
                  <a:pt x="6687" y="2126"/>
                </a:cubicBezTo>
                <a:cubicBezTo>
                  <a:pt x="7075" y="1458"/>
                  <a:pt x="7104" y="462"/>
                  <a:pt x="6470" y="138"/>
                </a:cubicBezTo>
                <a:cubicBezTo>
                  <a:pt x="6284" y="39"/>
                  <a:pt x="6088" y="1"/>
                  <a:pt x="5888"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rot="6312024">
            <a:off x="8337317" y="-603164"/>
            <a:ext cx="2096013" cy="1815729"/>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9" name="Google Shape;599;p20"/>
          <p:cNvGrpSpPr/>
          <p:nvPr/>
        </p:nvGrpSpPr>
        <p:grpSpPr>
          <a:xfrm>
            <a:off x="123514" y="2742803"/>
            <a:ext cx="8772508" cy="2251174"/>
            <a:chOff x="904527" y="1714820"/>
            <a:chExt cx="711823" cy="182666"/>
          </a:xfrm>
        </p:grpSpPr>
        <p:sp>
          <p:nvSpPr>
            <p:cNvPr id="600" name="Google Shape;600;p20"/>
            <p:cNvSpPr/>
            <p:nvPr/>
          </p:nvSpPr>
          <p:spPr>
            <a:xfrm>
              <a:off x="924724" y="1743976"/>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944407" y="1870567"/>
              <a:ext cx="9350" cy="9389"/>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1603491" y="1764976"/>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904527" y="1714820"/>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1024177" y="1889473"/>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1595351" y="1859991"/>
              <a:ext cx="5799" cy="5802"/>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1479076" y="1887661"/>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1592227" y="1746126"/>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0"/>
          <p:cNvGrpSpPr/>
          <p:nvPr/>
        </p:nvGrpSpPr>
        <p:grpSpPr>
          <a:xfrm>
            <a:off x="208149" y="4455449"/>
            <a:ext cx="511840" cy="585068"/>
            <a:chOff x="6144600" y="3520075"/>
            <a:chExt cx="29600" cy="33825"/>
          </a:xfrm>
        </p:grpSpPr>
        <p:sp>
          <p:nvSpPr>
            <p:cNvPr id="611" name="Google Shape;611;p20"/>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754"/>
        <p:cNvGrpSpPr/>
        <p:nvPr/>
      </p:nvGrpSpPr>
      <p:grpSpPr>
        <a:xfrm>
          <a:off x="0" y="0"/>
          <a:ext cx="0" cy="0"/>
          <a:chOff x="0" y="0"/>
          <a:chExt cx="0" cy="0"/>
        </a:xfrm>
      </p:grpSpPr>
      <p:sp>
        <p:nvSpPr>
          <p:cNvPr id="755" name="Google Shape;755;p25"/>
          <p:cNvSpPr/>
          <p:nvPr/>
        </p:nvSpPr>
        <p:spPr>
          <a:xfrm flipH="1">
            <a:off x="0" y="0"/>
            <a:ext cx="6163570" cy="5143484"/>
          </a:xfrm>
          <a:custGeom>
            <a:avLst/>
            <a:gdLst/>
            <a:ahLst/>
            <a:cxnLst/>
            <a:rect l="l" t="t" r="r" b="b"/>
            <a:pathLst>
              <a:path w="47244" h="39425" extrusionOk="0">
                <a:moveTo>
                  <a:pt x="22178" y="0"/>
                </a:moveTo>
                <a:cubicBezTo>
                  <a:pt x="19675" y="1372"/>
                  <a:pt x="17728" y="3558"/>
                  <a:pt x="16882" y="6112"/>
                </a:cubicBezTo>
                <a:cubicBezTo>
                  <a:pt x="15592" y="10138"/>
                  <a:pt x="16964" y="14720"/>
                  <a:pt x="14910" y="18487"/>
                </a:cubicBezTo>
                <a:cubicBezTo>
                  <a:pt x="12590" y="22753"/>
                  <a:pt x="6795" y="24440"/>
                  <a:pt x="3401" y="28049"/>
                </a:cubicBezTo>
                <a:cubicBezTo>
                  <a:pt x="1081" y="30495"/>
                  <a:pt x="1" y="33895"/>
                  <a:pt x="582" y="37080"/>
                </a:cubicBezTo>
                <a:cubicBezTo>
                  <a:pt x="715" y="37870"/>
                  <a:pt x="980" y="38660"/>
                  <a:pt x="1321" y="39425"/>
                </a:cubicBezTo>
                <a:lnTo>
                  <a:pt x="47243" y="39425"/>
                </a:lnTo>
                <a:lnTo>
                  <a:pt x="47243" y="0"/>
                </a:ln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txBox="1">
            <a:spLocks noGrp="1"/>
          </p:cNvSpPr>
          <p:nvPr>
            <p:ph type="ctrTitle"/>
          </p:nvPr>
        </p:nvSpPr>
        <p:spPr>
          <a:xfrm flipH="1">
            <a:off x="5865875" y="780800"/>
            <a:ext cx="2558100" cy="89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solidFill>
                  <a:schemeClr val="accent1"/>
                </a:solidFill>
              </a:defRPr>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757" name="Google Shape;757;p25"/>
          <p:cNvSpPr txBox="1">
            <a:spLocks noGrp="1"/>
          </p:cNvSpPr>
          <p:nvPr>
            <p:ph type="subTitle" idx="1"/>
          </p:nvPr>
        </p:nvSpPr>
        <p:spPr>
          <a:xfrm flipH="1">
            <a:off x="4571975" y="1787875"/>
            <a:ext cx="3852000" cy="10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758" name="Google Shape;758;p25"/>
          <p:cNvSpPr/>
          <p:nvPr/>
        </p:nvSpPr>
        <p:spPr>
          <a:xfrm rot="6312027">
            <a:off x="7728460" y="3876730"/>
            <a:ext cx="3637102" cy="3150764"/>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txBox="1">
            <a:spLocks noGrp="1"/>
          </p:cNvSpPr>
          <p:nvPr>
            <p:ph type="subTitle" idx="2"/>
          </p:nvPr>
        </p:nvSpPr>
        <p:spPr>
          <a:xfrm>
            <a:off x="4571975" y="2971825"/>
            <a:ext cx="3499500" cy="1040400"/>
          </a:xfrm>
          <a:prstGeom prst="rect">
            <a:avLst/>
          </a:prstGeom>
        </p:spPr>
        <p:txBody>
          <a:bodyPr spcFirstLastPara="1" wrap="square" lIns="91425" tIns="91425" rIns="91425" bIns="91425" anchor="t" anchorCtr="0">
            <a:noAutofit/>
          </a:bodyPr>
          <a:lstStyle>
            <a:lvl1pPr lvl="0" algn="r" rtl="0">
              <a:lnSpc>
                <a:spcPct val="100000"/>
              </a:lnSpc>
              <a:spcBef>
                <a:spcPts val="100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60" name="Google Shape;760;p25"/>
          <p:cNvSpPr txBox="1"/>
          <p:nvPr/>
        </p:nvSpPr>
        <p:spPr>
          <a:xfrm>
            <a:off x="651125" y="4155775"/>
            <a:ext cx="4710000" cy="447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accent1"/>
                </a:solidFill>
                <a:latin typeface="Roboto"/>
                <a:ea typeface="Roboto"/>
                <a:cs typeface="Roboto"/>
                <a:sym typeface="Roboto"/>
              </a:rPr>
              <a:t>CREDITS: This presentation template was created by </a:t>
            </a:r>
            <a:r>
              <a:rPr lang="en" sz="1000">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chemeClr val="accent1"/>
                </a:solidFill>
                <a:latin typeface="Roboto"/>
                <a:ea typeface="Roboto"/>
                <a:cs typeface="Roboto"/>
                <a:sym typeface="Roboto"/>
              </a:rPr>
              <a:t>, including icons by </a:t>
            </a:r>
            <a:r>
              <a:rPr lang="en" sz="1000">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a:solidFill>
                  <a:schemeClr val="accent1"/>
                </a:solidFill>
                <a:latin typeface="Roboto"/>
                <a:ea typeface="Roboto"/>
                <a:cs typeface="Roboto"/>
                <a:sym typeface="Roboto"/>
              </a:rPr>
              <a:t>, infographics &amp; images by </a:t>
            </a:r>
            <a:r>
              <a:rPr lang="en" sz="1000">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000">
                <a:solidFill>
                  <a:schemeClr val="accent1"/>
                </a:solidFill>
                <a:latin typeface="Roboto"/>
                <a:ea typeface="Roboto"/>
                <a:cs typeface="Roboto"/>
                <a:sym typeface="Roboto"/>
              </a:rPr>
              <a:t> and illustrations by Stories</a:t>
            </a:r>
            <a:endParaRPr sz="1000">
              <a:solidFill>
                <a:schemeClr val="accent1"/>
              </a:solidFill>
              <a:latin typeface="Roboto"/>
              <a:ea typeface="Roboto"/>
              <a:cs typeface="Roboto"/>
              <a:sym typeface="Roboto"/>
            </a:endParaRPr>
          </a:p>
        </p:txBody>
      </p:sp>
      <p:grpSp>
        <p:nvGrpSpPr>
          <p:cNvPr id="761" name="Google Shape;761;p25"/>
          <p:cNvGrpSpPr/>
          <p:nvPr/>
        </p:nvGrpSpPr>
        <p:grpSpPr>
          <a:xfrm>
            <a:off x="493175" y="360043"/>
            <a:ext cx="3500232" cy="4856319"/>
            <a:chOff x="2487000" y="340768"/>
            <a:chExt cx="3500232" cy="4856319"/>
          </a:xfrm>
        </p:grpSpPr>
        <p:sp>
          <p:nvSpPr>
            <p:cNvPr id="762" name="Google Shape;762;p25"/>
            <p:cNvSpPr/>
            <p:nvPr/>
          </p:nvSpPr>
          <p:spPr>
            <a:xfrm>
              <a:off x="3453072" y="366643"/>
              <a:ext cx="119851" cy="121083"/>
            </a:xfrm>
            <a:custGeom>
              <a:avLst/>
              <a:gdLst/>
              <a:ahLst/>
              <a:cxnLst/>
              <a:rect l="l" t="t" r="r" b="b"/>
              <a:pathLst>
                <a:path w="389" h="393" extrusionOk="0">
                  <a:moveTo>
                    <a:pt x="187" y="1"/>
                  </a:moveTo>
                  <a:cubicBezTo>
                    <a:pt x="94" y="1"/>
                    <a:pt x="0" y="94"/>
                    <a:pt x="0" y="206"/>
                  </a:cubicBezTo>
                  <a:cubicBezTo>
                    <a:pt x="0" y="299"/>
                    <a:pt x="94" y="392"/>
                    <a:pt x="187" y="392"/>
                  </a:cubicBezTo>
                  <a:cubicBezTo>
                    <a:pt x="295" y="392"/>
                    <a:pt x="388" y="299"/>
                    <a:pt x="388" y="206"/>
                  </a:cubicBezTo>
                  <a:cubicBezTo>
                    <a:pt x="388" y="94"/>
                    <a:pt x="295" y="1"/>
                    <a:pt x="187"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5810075" y="1120931"/>
              <a:ext cx="177157" cy="172844"/>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5116550" y="340768"/>
              <a:ext cx="177157" cy="172844"/>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487000" y="4742593"/>
              <a:ext cx="177158" cy="172844"/>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5269350" y="5024243"/>
              <a:ext cx="177157" cy="172844"/>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25"/>
          <p:cNvGrpSpPr/>
          <p:nvPr/>
        </p:nvGrpSpPr>
        <p:grpSpPr>
          <a:xfrm>
            <a:off x="261043" y="187479"/>
            <a:ext cx="4375487" cy="4863170"/>
            <a:chOff x="916725" y="1507474"/>
            <a:chExt cx="355038" cy="394610"/>
          </a:xfrm>
        </p:grpSpPr>
        <p:sp>
          <p:nvSpPr>
            <p:cNvPr id="768" name="Google Shape;768;p25"/>
            <p:cNvSpPr/>
            <p:nvPr/>
          </p:nvSpPr>
          <p:spPr>
            <a:xfrm>
              <a:off x="935563" y="1693928"/>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983250" y="1507474"/>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989647" y="1895783"/>
              <a:ext cx="6274" cy="6301"/>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1120825" y="1519525"/>
              <a:ext cx="5800" cy="6200"/>
            </a:xfrm>
            <a:custGeom>
              <a:avLst/>
              <a:gdLst/>
              <a:ahLst/>
              <a:cxnLst/>
              <a:rect l="l" t="t" r="r" b="b"/>
              <a:pathLst>
                <a:path w="232" h="248" extrusionOk="0">
                  <a:moveTo>
                    <a:pt x="123" y="1"/>
                  </a:moveTo>
                  <a:cubicBezTo>
                    <a:pt x="60" y="1"/>
                    <a:pt x="0" y="61"/>
                    <a:pt x="0" y="124"/>
                  </a:cubicBezTo>
                  <a:cubicBezTo>
                    <a:pt x="0" y="188"/>
                    <a:pt x="60"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936575" y="1625350"/>
              <a:ext cx="9725" cy="9825"/>
            </a:xfrm>
            <a:custGeom>
              <a:avLst/>
              <a:gdLst/>
              <a:ahLst/>
              <a:cxnLst/>
              <a:rect l="l" t="t" r="r" b="b"/>
              <a:pathLst>
                <a:path w="389" h="393" extrusionOk="0">
                  <a:moveTo>
                    <a:pt x="187" y="1"/>
                  </a:moveTo>
                  <a:cubicBezTo>
                    <a:pt x="94" y="1"/>
                    <a:pt x="0" y="94"/>
                    <a:pt x="0" y="206"/>
                  </a:cubicBezTo>
                  <a:cubicBezTo>
                    <a:pt x="0" y="299"/>
                    <a:pt x="94" y="392"/>
                    <a:pt x="187" y="392"/>
                  </a:cubicBezTo>
                  <a:cubicBezTo>
                    <a:pt x="295" y="392"/>
                    <a:pt x="388" y="299"/>
                    <a:pt x="388" y="206"/>
                  </a:cubicBezTo>
                  <a:cubicBezTo>
                    <a:pt x="388" y="94"/>
                    <a:pt x="295" y="1"/>
                    <a:pt x="187"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977350" y="1759350"/>
              <a:ext cx="5900" cy="5825"/>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1022875" y="1639575"/>
              <a:ext cx="5800" cy="6275"/>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1255600" y="1514875"/>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937700" y="1521875"/>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5"/>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1241600" y="1676119"/>
              <a:ext cx="14000" cy="14025"/>
            </a:xfrm>
            <a:custGeom>
              <a:avLst/>
              <a:gdLst/>
              <a:ahLst/>
              <a:cxnLst/>
              <a:rect l="l" t="t" r="r" b="b"/>
              <a:pathLst>
                <a:path w="560" h="561" extrusionOk="0">
                  <a:moveTo>
                    <a:pt x="280" y="0"/>
                  </a:moveTo>
                  <a:cubicBezTo>
                    <a:pt x="127" y="0"/>
                    <a:pt x="0" y="127"/>
                    <a:pt x="0" y="280"/>
                  </a:cubicBezTo>
                  <a:cubicBezTo>
                    <a:pt x="0" y="437"/>
                    <a:pt x="127" y="560"/>
                    <a:pt x="280" y="560"/>
                  </a:cubicBezTo>
                  <a:cubicBezTo>
                    <a:pt x="437" y="560"/>
                    <a:pt x="560" y="437"/>
                    <a:pt x="560" y="280"/>
                  </a:cubicBezTo>
                  <a:cubicBezTo>
                    <a:pt x="560" y="127"/>
                    <a:pt x="437" y="0"/>
                    <a:pt x="280"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1236052" y="180690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1197894" y="1531166"/>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5"/>
            <p:cNvSpPr/>
            <p:nvPr/>
          </p:nvSpPr>
          <p:spPr>
            <a:xfrm>
              <a:off x="1261313" y="1577366"/>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5"/>
          <p:cNvGrpSpPr/>
          <p:nvPr/>
        </p:nvGrpSpPr>
        <p:grpSpPr>
          <a:xfrm>
            <a:off x="719999" y="539999"/>
            <a:ext cx="511840" cy="585068"/>
            <a:chOff x="6144600" y="3520075"/>
            <a:chExt cx="29600" cy="33825"/>
          </a:xfrm>
        </p:grpSpPr>
        <p:sp>
          <p:nvSpPr>
            <p:cNvPr id="783" name="Google Shape;783;p25"/>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5"/>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5"/>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799"/>
        <p:cNvGrpSpPr/>
        <p:nvPr/>
      </p:nvGrpSpPr>
      <p:grpSpPr>
        <a:xfrm>
          <a:off x="0" y="0"/>
          <a:ext cx="0" cy="0"/>
          <a:chOff x="0" y="0"/>
          <a:chExt cx="0" cy="0"/>
        </a:xfrm>
      </p:grpSpPr>
      <p:sp>
        <p:nvSpPr>
          <p:cNvPr id="800" name="Google Shape;800;p26"/>
          <p:cNvSpPr/>
          <p:nvPr/>
        </p:nvSpPr>
        <p:spPr>
          <a:xfrm rot="-5644651">
            <a:off x="458982" y="2038178"/>
            <a:ext cx="10028743" cy="13939437"/>
          </a:xfrm>
          <a:custGeom>
            <a:avLst/>
            <a:gdLst/>
            <a:ahLst/>
            <a:cxnLst/>
            <a:rect l="l" t="t" r="r" b="b"/>
            <a:pathLst>
              <a:path w="43742" h="47312" extrusionOk="0">
                <a:moveTo>
                  <a:pt x="35213" y="0"/>
                </a:moveTo>
                <a:cubicBezTo>
                  <a:pt x="32403" y="0"/>
                  <a:pt x="28089" y="1090"/>
                  <a:pt x="22095" y="3185"/>
                </a:cubicBezTo>
                <a:cubicBezTo>
                  <a:pt x="22095" y="3185"/>
                  <a:pt x="6535" y="9404"/>
                  <a:pt x="6535" y="14403"/>
                </a:cubicBezTo>
                <a:cubicBezTo>
                  <a:pt x="6535" y="15474"/>
                  <a:pt x="7281" y="15848"/>
                  <a:pt x="8419" y="15848"/>
                </a:cubicBezTo>
                <a:cubicBezTo>
                  <a:pt x="11067" y="15848"/>
                  <a:pt x="15842" y="13825"/>
                  <a:pt x="18326" y="13825"/>
                </a:cubicBezTo>
                <a:cubicBezTo>
                  <a:pt x="19770" y="13825"/>
                  <a:pt x="20440" y="14509"/>
                  <a:pt x="19466" y="16672"/>
                </a:cubicBezTo>
                <a:cubicBezTo>
                  <a:pt x="16066" y="24174"/>
                  <a:pt x="0" y="25546"/>
                  <a:pt x="0" y="32365"/>
                </a:cubicBezTo>
                <a:cubicBezTo>
                  <a:pt x="0" y="39159"/>
                  <a:pt x="12141" y="35734"/>
                  <a:pt x="9089" y="40922"/>
                </a:cubicBezTo>
                <a:cubicBezTo>
                  <a:pt x="7065" y="44326"/>
                  <a:pt x="13635" y="47312"/>
                  <a:pt x="20892" y="47312"/>
                </a:cubicBezTo>
                <a:cubicBezTo>
                  <a:pt x="24697" y="47312"/>
                  <a:pt x="28690" y="46491"/>
                  <a:pt x="31734" y="44481"/>
                </a:cubicBezTo>
                <a:cubicBezTo>
                  <a:pt x="40582" y="38634"/>
                  <a:pt x="43742" y="35841"/>
                  <a:pt x="43325" y="31493"/>
                </a:cubicBezTo>
                <a:cubicBezTo>
                  <a:pt x="42901" y="27176"/>
                  <a:pt x="32132" y="28099"/>
                  <a:pt x="35317" y="23492"/>
                </a:cubicBezTo>
                <a:cubicBezTo>
                  <a:pt x="38528" y="18884"/>
                  <a:pt x="43350" y="13405"/>
                  <a:pt x="41530" y="10403"/>
                </a:cubicBezTo>
                <a:cubicBezTo>
                  <a:pt x="41052" y="9618"/>
                  <a:pt x="40234" y="9359"/>
                  <a:pt x="39295" y="9359"/>
                </a:cubicBezTo>
                <a:cubicBezTo>
                  <a:pt x="37463" y="9359"/>
                  <a:pt x="35166" y="10347"/>
                  <a:pt x="34021" y="10347"/>
                </a:cubicBezTo>
                <a:cubicBezTo>
                  <a:pt x="33528" y="10347"/>
                  <a:pt x="33249" y="10164"/>
                  <a:pt x="33314" y="9638"/>
                </a:cubicBezTo>
                <a:cubicBezTo>
                  <a:pt x="33630" y="7268"/>
                  <a:pt x="40165" y="5005"/>
                  <a:pt x="39109" y="1978"/>
                </a:cubicBezTo>
                <a:cubicBezTo>
                  <a:pt x="38650" y="647"/>
                  <a:pt x="37378" y="0"/>
                  <a:pt x="35213" y="0"/>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rot="10800000" flipH="1">
            <a:off x="-2415577" y="-6059009"/>
            <a:ext cx="12281468" cy="7465274"/>
          </a:xfrm>
          <a:custGeom>
            <a:avLst/>
            <a:gdLst/>
            <a:ahLst/>
            <a:cxnLst/>
            <a:rect l="l" t="t" r="r" b="b"/>
            <a:pathLst>
              <a:path w="35267" h="21437" extrusionOk="0">
                <a:moveTo>
                  <a:pt x="9647" y="0"/>
                </a:moveTo>
                <a:cubicBezTo>
                  <a:pt x="9051" y="0"/>
                  <a:pt x="8458" y="50"/>
                  <a:pt x="7876" y="157"/>
                </a:cubicBezTo>
                <a:cubicBezTo>
                  <a:pt x="5114" y="681"/>
                  <a:pt x="2845" y="2609"/>
                  <a:pt x="2586" y="5187"/>
                </a:cubicBezTo>
                <a:cubicBezTo>
                  <a:pt x="2453" y="6344"/>
                  <a:pt x="3717" y="8423"/>
                  <a:pt x="3319" y="9529"/>
                </a:cubicBezTo>
                <a:cubicBezTo>
                  <a:pt x="2927" y="10635"/>
                  <a:pt x="1" y="14086"/>
                  <a:pt x="83" y="16696"/>
                </a:cubicBezTo>
                <a:cubicBezTo>
                  <a:pt x="159" y="19300"/>
                  <a:pt x="822" y="20090"/>
                  <a:pt x="1770" y="21436"/>
                </a:cubicBezTo>
                <a:lnTo>
                  <a:pt x="32682" y="21436"/>
                </a:lnTo>
                <a:cubicBezTo>
                  <a:pt x="33263" y="20090"/>
                  <a:pt x="33737" y="19009"/>
                  <a:pt x="33055" y="17246"/>
                </a:cubicBezTo>
                <a:cubicBezTo>
                  <a:pt x="32499" y="15849"/>
                  <a:pt x="34003" y="14693"/>
                  <a:pt x="34578" y="13378"/>
                </a:cubicBezTo>
                <a:cubicBezTo>
                  <a:pt x="35077" y="12215"/>
                  <a:pt x="35267" y="10825"/>
                  <a:pt x="35134" y="9529"/>
                </a:cubicBezTo>
                <a:cubicBezTo>
                  <a:pt x="34951" y="7823"/>
                  <a:pt x="34129" y="6085"/>
                  <a:pt x="32707" y="4821"/>
                </a:cubicBezTo>
                <a:cubicBezTo>
                  <a:pt x="30980" y="3333"/>
                  <a:pt x="28580" y="2711"/>
                  <a:pt x="26205" y="2711"/>
                </a:cubicBezTo>
                <a:cubicBezTo>
                  <a:pt x="25503" y="2711"/>
                  <a:pt x="24804" y="2766"/>
                  <a:pt x="24125" y="2868"/>
                </a:cubicBezTo>
                <a:cubicBezTo>
                  <a:pt x="23050" y="3027"/>
                  <a:pt x="22000" y="3286"/>
                  <a:pt x="20916" y="3286"/>
                </a:cubicBezTo>
                <a:cubicBezTo>
                  <a:pt x="20750" y="3286"/>
                  <a:pt x="20583" y="3280"/>
                  <a:pt x="20415" y="3266"/>
                </a:cubicBezTo>
                <a:cubicBezTo>
                  <a:pt x="18544" y="3108"/>
                  <a:pt x="16939" y="2078"/>
                  <a:pt x="15251" y="1313"/>
                </a:cubicBezTo>
                <a:cubicBezTo>
                  <a:pt x="13502" y="513"/>
                  <a:pt x="11559" y="0"/>
                  <a:pt x="9647" y="0"/>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rot="10800000" flipH="1">
            <a:off x="162554" y="2188123"/>
            <a:ext cx="8538939" cy="2715065"/>
            <a:chOff x="902479" y="1514875"/>
            <a:chExt cx="692871" cy="220307"/>
          </a:xfrm>
        </p:grpSpPr>
        <p:sp>
          <p:nvSpPr>
            <p:cNvPr id="803" name="Google Shape;803;p26"/>
            <p:cNvSpPr/>
            <p:nvPr/>
          </p:nvSpPr>
          <p:spPr>
            <a:xfrm>
              <a:off x="927871" y="1635700"/>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902479" y="1604892"/>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1120825" y="1519525"/>
              <a:ext cx="5800" cy="6200"/>
            </a:xfrm>
            <a:custGeom>
              <a:avLst/>
              <a:gdLst/>
              <a:ahLst/>
              <a:cxnLst/>
              <a:rect l="l" t="t" r="r" b="b"/>
              <a:pathLst>
                <a:path w="232" h="248" extrusionOk="0">
                  <a:moveTo>
                    <a:pt x="123" y="1"/>
                  </a:moveTo>
                  <a:cubicBezTo>
                    <a:pt x="60" y="1"/>
                    <a:pt x="0" y="61"/>
                    <a:pt x="0" y="124"/>
                  </a:cubicBezTo>
                  <a:cubicBezTo>
                    <a:pt x="0" y="188"/>
                    <a:pt x="60"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a:off x="1180742" y="1539541"/>
              <a:ext cx="5900" cy="5825"/>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6"/>
            <p:cNvSpPr/>
            <p:nvPr/>
          </p:nvSpPr>
          <p:spPr>
            <a:xfrm>
              <a:off x="1041633" y="1611092"/>
              <a:ext cx="5800" cy="6275"/>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1255600" y="1514875"/>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914625" y="1725082"/>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983160" y="1625494"/>
              <a:ext cx="5388" cy="5641"/>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1456383" y="1568940"/>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1406075" y="1519525"/>
              <a:ext cx="5800" cy="6200"/>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1567725" y="159565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1388809" y="1540984"/>
              <a:ext cx="7716" cy="7716"/>
            </a:xfrm>
            <a:custGeom>
              <a:avLst/>
              <a:gdLst/>
              <a:ahLst/>
              <a:cxnLst/>
              <a:rect l="l" t="t" r="r" b="b"/>
              <a:pathLst>
                <a:path w="233" h="233" extrusionOk="0">
                  <a:moveTo>
                    <a:pt x="109" y="1"/>
                  </a:moveTo>
                  <a:cubicBezTo>
                    <a:pt x="46" y="1"/>
                    <a:pt x="1" y="46"/>
                    <a:pt x="1" y="109"/>
                  </a:cubicBezTo>
                  <a:cubicBezTo>
                    <a:pt x="1" y="187"/>
                    <a:pt x="46" y="232"/>
                    <a:pt x="109" y="232"/>
                  </a:cubicBezTo>
                  <a:cubicBezTo>
                    <a:pt x="187" y="232"/>
                    <a:pt x="232" y="187"/>
                    <a:pt x="232" y="109"/>
                  </a:cubicBezTo>
                  <a:cubicBezTo>
                    <a:pt x="232" y="46"/>
                    <a:pt x="187"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1504025" y="1639575"/>
              <a:ext cx="6275" cy="6275"/>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1584900" y="1521875"/>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1528010" y="1575141"/>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26"/>
          <p:cNvGrpSpPr/>
          <p:nvPr/>
        </p:nvGrpSpPr>
        <p:grpSpPr>
          <a:xfrm>
            <a:off x="389174" y="4310974"/>
            <a:ext cx="511840" cy="585068"/>
            <a:chOff x="6144600" y="3520075"/>
            <a:chExt cx="29600" cy="33825"/>
          </a:xfrm>
        </p:grpSpPr>
        <p:sp>
          <p:nvSpPr>
            <p:cNvPr id="819" name="Google Shape;819;p26"/>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6"/>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6"/>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6"/>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6"/>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6"/>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6"/>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6"/>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2">
    <p:spTree>
      <p:nvGrpSpPr>
        <p:cNvPr id="1" name="Shape 835"/>
        <p:cNvGrpSpPr/>
        <p:nvPr/>
      </p:nvGrpSpPr>
      <p:grpSpPr>
        <a:xfrm>
          <a:off x="0" y="0"/>
          <a:ext cx="0" cy="0"/>
          <a:chOff x="0" y="0"/>
          <a:chExt cx="0" cy="0"/>
        </a:xfrm>
      </p:grpSpPr>
      <p:sp>
        <p:nvSpPr>
          <p:cNvPr id="836" name="Google Shape;836;p27"/>
          <p:cNvSpPr/>
          <p:nvPr/>
        </p:nvSpPr>
        <p:spPr>
          <a:xfrm>
            <a:off x="-1731052" y="3524241"/>
            <a:ext cx="12281468" cy="7465274"/>
          </a:xfrm>
          <a:custGeom>
            <a:avLst/>
            <a:gdLst/>
            <a:ahLst/>
            <a:cxnLst/>
            <a:rect l="l" t="t" r="r" b="b"/>
            <a:pathLst>
              <a:path w="35267" h="21437" extrusionOk="0">
                <a:moveTo>
                  <a:pt x="9647" y="0"/>
                </a:moveTo>
                <a:cubicBezTo>
                  <a:pt x="9051" y="0"/>
                  <a:pt x="8458" y="50"/>
                  <a:pt x="7876" y="157"/>
                </a:cubicBezTo>
                <a:cubicBezTo>
                  <a:pt x="5114" y="681"/>
                  <a:pt x="2845" y="2609"/>
                  <a:pt x="2586" y="5187"/>
                </a:cubicBezTo>
                <a:cubicBezTo>
                  <a:pt x="2453" y="6344"/>
                  <a:pt x="3717" y="8423"/>
                  <a:pt x="3319" y="9529"/>
                </a:cubicBezTo>
                <a:cubicBezTo>
                  <a:pt x="2927" y="10635"/>
                  <a:pt x="1" y="14086"/>
                  <a:pt x="83" y="16696"/>
                </a:cubicBezTo>
                <a:cubicBezTo>
                  <a:pt x="159" y="19300"/>
                  <a:pt x="822" y="20090"/>
                  <a:pt x="1770" y="21436"/>
                </a:cubicBezTo>
                <a:lnTo>
                  <a:pt x="32682" y="21436"/>
                </a:lnTo>
                <a:cubicBezTo>
                  <a:pt x="33263" y="20090"/>
                  <a:pt x="33737" y="19009"/>
                  <a:pt x="33055" y="17246"/>
                </a:cubicBezTo>
                <a:cubicBezTo>
                  <a:pt x="32499" y="15849"/>
                  <a:pt x="34003" y="14693"/>
                  <a:pt x="34578" y="13378"/>
                </a:cubicBezTo>
                <a:cubicBezTo>
                  <a:pt x="35077" y="12215"/>
                  <a:pt x="35267" y="10825"/>
                  <a:pt x="35134" y="9529"/>
                </a:cubicBezTo>
                <a:cubicBezTo>
                  <a:pt x="34951" y="7823"/>
                  <a:pt x="34129" y="6085"/>
                  <a:pt x="32707" y="4821"/>
                </a:cubicBezTo>
                <a:cubicBezTo>
                  <a:pt x="30980" y="3333"/>
                  <a:pt x="28580" y="2711"/>
                  <a:pt x="26205" y="2711"/>
                </a:cubicBezTo>
                <a:cubicBezTo>
                  <a:pt x="25503" y="2711"/>
                  <a:pt x="24804" y="2766"/>
                  <a:pt x="24125" y="2868"/>
                </a:cubicBezTo>
                <a:cubicBezTo>
                  <a:pt x="23050" y="3027"/>
                  <a:pt x="22000" y="3286"/>
                  <a:pt x="20916" y="3286"/>
                </a:cubicBezTo>
                <a:cubicBezTo>
                  <a:pt x="20750" y="3286"/>
                  <a:pt x="20583" y="3280"/>
                  <a:pt x="20415" y="3266"/>
                </a:cubicBezTo>
                <a:cubicBezTo>
                  <a:pt x="18544" y="3108"/>
                  <a:pt x="16939" y="2078"/>
                  <a:pt x="15251" y="1313"/>
                </a:cubicBezTo>
                <a:cubicBezTo>
                  <a:pt x="13502" y="513"/>
                  <a:pt x="11559" y="0"/>
                  <a:pt x="9647" y="0"/>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7"/>
          <p:cNvSpPr/>
          <p:nvPr/>
        </p:nvSpPr>
        <p:spPr>
          <a:xfrm rot="1052058">
            <a:off x="8154180" y="3685086"/>
            <a:ext cx="655276" cy="642468"/>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8" name="Google Shape;838;p27"/>
          <p:cNvGrpSpPr/>
          <p:nvPr/>
        </p:nvGrpSpPr>
        <p:grpSpPr>
          <a:xfrm>
            <a:off x="389174" y="4310974"/>
            <a:ext cx="511840" cy="585068"/>
            <a:chOff x="6144600" y="3520075"/>
            <a:chExt cx="29600" cy="33825"/>
          </a:xfrm>
        </p:grpSpPr>
        <p:sp>
          <p:nvSpPr>
            <p:cNvPr id="839" name="Google Shape;839;p27"/>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7"/>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7"/>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7"/>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7"/>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7"/>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7"/>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7"/>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7"/>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7"/>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7"/>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7"/>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7"/>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7"/>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7"/>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7"/>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7"/>
          <p:cNvGrpSpPr/>
          <p:nvPr/>
        </p:nvGrpSpPr>
        <p:grpSpPr>
          <a:xfrm>
            <a:off x="260906" y="2494963"/>
            <a:ext cx="8622178" cy="2454935"/>
            <a:chOff x="916725" y="1693928"/>
            <a:chExt cx="699625" cy="199200"/>
          </a:xfrm>
        </p:grpSpPr>
        <p:sp>
          <p:nvSpPr>
            <p:cNvPr id="856" name="Google Shape;856;p27"/>
            <p:cNvSpPr/>
            <p:nvPr/>
          </p:nvSpPr>
          <p:spPr>
            <a:xfrm>
              <a:off x="935563" y="1693928"/>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7"/>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7"/>
            <p:cNvSpPr/>
            <p:nvPr/>
          </p:nvSpPr>
          <p:spPr>
            <a:xfrm>
              <a:off x="1588726" y="174493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7"/>
            <p:cNvSpPr/>
            <p:nvPr/>
          </p:nvSpPr>
          <p:spPr>
            <a:xfrm>
              <a:off x="1438371" y="1882678"/>
              <a:ext cx="10449" cy="10449"/>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7"/>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p:nvPr/>
        </p:nvSpPr>
        <p:spPr>
          <a:xfrm>
            <a:off x="7399323" y="-539375"/>
            <a:ext cx="2472924" cy="2007101"/>
          </a:xfrm>
          <a:custGeom>
            <a:avLst/>
            <a:gdLst/>
            <a:ahLst/>
            <a:cxnLst/>
            <a:rect l="l" t="t" r="r" b="b"/>
            <a:pathLst>
              <a:path w="4680" h="3334" extrusionOk="0">
                <a:moveTo>
                  <a:pt x="1374" y="1"/>
                </a:moveTo>
                <a:cubicBezTo>
                  <a:pt x="1295" y="1"/>
                  <a:pt x="1215" y="8"/>
                  <a:pt x="1135" y="23"/>
                </a:cubicBezTo>
                <a:cubicBezTo>
                  <a:pt x="776" y="87"/>
                  <a:pt x="482" y="333"/>
                  <a:pt x="452" y="676"/>
                </a:cubicBezTo>
                <a:cubicBezTo>
                  <a:pt x="437" y="814"/>
                  <a:pt x="403" y="1049"/>
                  <a:pt x="359" y="1206"/>
                </a:cubicBezTo>
                <a:cubicBezTo>
                  <a:pt x="310" y="1344"/>
                  <a:pt x="0" y="1840"/>
                  <a:pt x="123" y="2169"/>
                </a:cubicBezTo>
                <a:cubicBezTo>
                  <a:pt x="466" y="3066"/>
                  <a:pt x="1354" y="3334"/>
                  <a:pt x="2162" y="3334"/>
                </a:cubicBezTo>
                <a:cubicBezTo>
                  <a:pt x="2822" y="3334"/>
                  <a:pt x="3428" y="3154"/>
                  <a:pt x="3638" y="2993"/>
                </a:cubicBezTo>
                <a:cubicBezTo>
                  <a:pt x="4026" y="2698"/>
                  <a:pt x="4523" y="1904"/>
                  <a:pt x="4601" y="1732"/>
                </a:cubicBezTo>
                <a:cubicBezTo>
                  <a:pt x="4664" y="1579"/>
                  <a:pt x="4679" y="1407"/>
                  <a:pt x="4664" y="1236"/>
                </a:cubicBezTo>
                <a:cubicBezTo>
                  <a:pt x="4649" y="1019"/>
                  <a:pt x="4541" y="784"/>
                  <a:pt x="4355" y="628"/>
                </a:cubicBezTo>
                <a:cubicBezTo>
                  <a:pt x="4132" y="432"/>
                  <a:pt x="3800" y="351"/>
                  <a:pt x="3486" y="351"/>
                </a:cubicBezTo>
                <a:cubicBezTo>
                  <a:pt x="3405" y="351"/>
                  <a:pt x="3326" y="357"/>
                  <a:pt x="3250" y="366"/>
                </a:cubicBezTo>
                <a:cubicBezTo>
                  <a:pt x="3102" y="392"/>
                  <a:pt x="2965" y="429"/>
                  <a:pt x="2832" y="429"/>
                </a:cubicBezTo>
                <a:cubicBezTo>
                  <a:pt x="2811" y="429"/>
                  <a:pt x="2790" y="428"/>
                  <a:pt x="2769" y="426"/>
                </a:cubicBezTo>
                <a:cubicBezTo>
                  <a:pt x="2519" y="396"/>
                  <a:pt x="2317" y="273"/>
                  <a:pt x="2097" y="161"/>
                </a:cubicBezTo>
                <a:cubicBezTo>
                  <a:pt x="1863" y="68"/>
                  <a:pt x="1621" y="1"/>
                  <a:pt x="1374"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294550" y="3486101"/>
            <a:ext cx="3138126" cy="2331647"/>
          </a:xfrm>
          <a:custGeom>
            <a:avLst/>
            <a:gdLst/>
            <a:ahLst/>
            <a:cxnLst/>
            <a:rect l="l" t="t" r="r" b="b"/>
            <a:pathLst>
              <a:path w="7650" h="4989" extrusionOk="0">
                <a:moveTo>
                  <a:pt x="5888" y="1"/>
                </a:moveTo>
                <a:cubicBezTo>
                  <a:pt x="5262" y="1"/>
                  <a:pt x="4587" y="369"/>
                  <a:pt x="4011" y="417"/>
                </a:cubicBezTo>
                <a:cubicBezTo>
                  <a:pt x="3960" y="420"/>
                  <a:pt x="3907" y="422"/>
                  <a:pt x="3853" y="422"/>
                </a:cubicBezTo>
                <a:cubicBezTo>
                  <a:pt x="3575" y="422"/>
                  <a:pt x="3266" y="387"/>
                  <a:pt x="2964" y="387"/>
                </a:cubicBezTo>
                <a:cubicBezTo>
                  <a:pt x="2490" y="387"/>
                  <a:pt x="2033" y="473"/>
                  <a:pt x="1743" y="914"/>
                </a:cubicBezTo>
                <a:cubicBezTo>
                  <a:pt x="1135" y="1846"/>
                  <a:pt x="0" y="1783"/>
                  <a:pt x="0" y="2622"/>
                </a:cubicBezTo>
                <a:cubicBezTo>
                  <a:pt x="0" y="3354"/>
                  <a:pt x="933" y="3570"/>
                  <a:pt x="933" y="4988"/>
                </a:cubicBezTo>
                <a:lnTo>
                  <a:pt x="6392" y="4988"/>
                </a:lnTo>
                <a:cubicBezTo>
                  <a:pt x="7198" y="4988"/>
                  <a:pt x="7590" y="4723"/>
                  <a:pt x="7619" y="4272"/>
                </a:cubicBezTo>
                <a:cubicBezTo>
                  <a:pt x="7649" y="3899"/>
                  <a:pt x="7384" y="3589"/>
                  <a:pt x="6937" y="3510"/>
                </a:cubicBezTo>
                <a:cubicBezTo>
                  <a:pt x="6672" y="3462"/>
                  <a:pt x="6299" y="3339"/>
                  <a:pt x="6220" y="3059"/>
                </a:cubicBezTo>
                <a:cubicBezTo>
                  <a:pt x="6112" y="2671"/>
                  <a:pt x="6530" y="2406"/>
                  <a:pt x="6687" y="2126"/>
                </a:cubicBezTo>
                <a:cubicBezTo>
                  <a:pt x="7075" y="1458"/>
                  <a:pt x="7104" y="462"/>
                  <a:pt x="6470" y="138"/>
                </a:cubicBezTo>
                <a:cubicBezTo>
                  <a:pt x="6284" y="39"/>
                  <a:pt x="6088" y="1"/>
                  <a:pt x="5888"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a:off x="110550" y="2266595"/>
            <a:ext cx="8858736" cy="2563549"/>
            <a:chOff x="916725" y="1641996"/>
            <a:chExt cx="679700" cy="196689"/>
          </a:xfrm>
        </p:grpSpPr>
        <p:sp>
          <p:nvSpPr>
            <p:cNvPr id="36" name="Google Shape;36;p3"/>
            <p:cNvSpPr/>
            <p:nvPr/>
          </p:nvSpPr>
          <p:spPr>
            <a:xfrm>
              <a:off x="924724" y="1743976"/>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53903" y="1825237"/>
              <a:ext cx="9350" cy="9389"/>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586176" y="1752576"/>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943802" y="1682956"/>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951477" y="1641996"/>
              <a:ext cx="6274" cy="6707"/>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554877" y="1832883"/>
              <a:ext cx="5799" cy="5802"/>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560676" y="1726789"/>
              <a:ext cx="6275" cy="6593"/>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585975" y="1649033"/>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573297"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3"/>
          <p:cNvGrpSpPr/>
          <p:nvPr/>
        </p:nvGrpSpPr>
        <p:grpSpPr>
          <a:xfrm>
            <a:off x="1728024" y="4359399"/>
            <a:ext cx="511840" cy="585068"/>
            <a:chOff x="6144600" y="3520075"/>
            <a:chExt cx="29600" cy="33825"/>
          </a:xfrm>
        </p:grpSpPr>
        <p:sp>
          <p:nvSpPr>
            <p:cNvPr id="47" name="Google Shape;47;p3"/>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4"/>
          <p:cNvSpPr/>
          <p:nvPr/>
        </p:nvSpPr>
        <p:spPr>
          <a:xfrm rot="6312029">
            <a:off x="-3453611" y="-2845883"/>
            <a:ext cx="5005154" cy="4335881"/>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rot="3776840">
            <a:off x="9428108" y="-2180733"/>
            <a:ext cx="7476287" cy="12632965"/>
          </a:xfrm>
          <a:custGeom>
            <a:avLst/>
            <a:gdLst/>
            <a:ahLst/>
            <a:cxnLst/>
            <a:rect l="l" t="t" r="r" b="b"/>
            <a:pathLst>
              <a:path w="43742" h="47312" extrusionOk="0">
                <a:moveTo>
                  <a:pt x="35213" y="0"/>
                </a:moveTo>
                <a:cubicBezTo>
                  <a:pt x="32403" y="0"/>
                  <a:pt x="28089" y="1090"/>
                  <a:pt x="22095" y="3185"/>
                </a:cubicBezTo>
                <a:cubicBezTo>
                  <a:pt x="22095" y="3185"/>
                  <a:pt x="6535" y="9404"/>
                  <a:pt x="6535" y="14403"/>
                </a:cubicBezTo>
                <a:cubicBezTo>
                  <a:pt x="6535" y="15474"/>
                  <a:pt x="7281" y="15848"/>
                  <a:pt x="8419" y="15848"/>
                </a:cubicBezTo>
                <a:cubicBezTo>
                  <a:pt x="11067" y="15848"/>
                  <a:pt x="15842" y="13825"/>
                  <a:pt x="18326" y="13825"/>
                </a:cubicBezTo>
                <a:cubicBezTo>
                  <a:pt x="19770" y="13825"/>
                  <a:pt x="20440" y="14509"/>
                  <a:pt x="19466" y="16672"/>
                </a:cubicBezTo>
                <a:cubicBezTo>
                  <a:pt x="16066" y="24174"/>
                  <a:pt x="0" y="25546"/>
                  <a:pt x="0" y="32365"/>
                </a:cubicBezTo>
                <a:cubicBezTo>
                  <a:pt x="0" y="39159"/>
                  <a:pt x="12141" y="35734"/>
                  <a:pt x="9089" y="40922"/>
                </a:cubicBezTo>
                <a:cubicBezTo>
                  <a:pt x="7065" y="44326"/>
                  <a:pt x="13635" y="47312"/>
                  <a:pt x="20892" y="47312"/>
                </a:cubicBezTo>
                <a:cubicBezTo>
                  <a:pt x="24697" y="47312"/>
                  <a:pt x="28690" y="46491"/>
                  <a:pt x="31734" y="44481"/>
                </a:cubicBezTo>
                <a:cubicBezTo>
                  <a:pt x="40582" y="38634"/>
                  <a:pt x="43742" y="35841"/>
                  <a:pt x="43325" y="31493"/>
                </a:cubicBezTo>
                <a:cubicBezTo>
                  <a:pt x="42901" y="27176"/>
                  <a:pt x="32132" y="28099"/>
                  <a:pt x="35317" y="23492"/>
                </a:cubicBezTo>
                <a:cubicBezTo>
                  <a:pt x="38528" y="18884"/>
                  <a:pt x="43350" y="13405"/>
                  <a:pt x="41530" y="10403"/>
                </a:cubicBezTo>
                <a:cubicBezTo>
                  <a:pt x="41052" y="9618"/>
                  <a:pt x="40234" y="9359"/>
                  <a:pt x="39295" y="9359"/>
                </a:cubicBezTo>
                <a:cubicBezTo>
                  <a:pt x="37463" y="9359"/>
                  <a:pt x="35166" y="10347"/>
                  <a:pt x="34021" y="10347"/>
                </a:cubicBezTo>
                <a:cubicBezTo>
                  <a:pt x="33528" y="10347"/>
                  <a:pt x="33249" y="10164"/>
                  <a:pt x="33314" y="9638"/>
                </a:cubicBezTo>
                <a:cubicBezTo>
                  <a:pt x="33630" y="7268"/>
                  <a:pt x="40165" y="5005"/>
                  <a:pt x="39109" y="1978"/>
                </a:cubicBezTo>
                <a:cubicBezTo>
                  <a:pt x="38650" y="647"/>
                  <a:pt x="37378" y="0"/>
                  <a:pt x="35213" y="0"/>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grpSp>
        <p:nvGrpSpPr>
          <p:cNvPr id="68" name="Google Shape;68;p4"/>
          <p:cNvGrpSpPr/>
          <p:nvPr/>
        </p:nvGrpSpPr>
        <p:grpSpPr>
          <a:xfrm>
            <a:off x="261043" y="3063256"/>
            <a:ext cx="8622178" cy="1847683"/>
            <a:chOff x="916725" y="1740822"/>
            <a:chExt cx="699625" cy="149926"/>
          </a:xfrm>
        </p:grpSpPr>
        <p:sp>
          <p:nvSpPr>
            <p:cNvPr id="69" name="Google Shape;69;p4"/>
            <p:cNvSpPr/>
            <p:nvPr/>
          </p:nvSpPr>
          <p:spPr>
            <a:xfrm>
              <a:off x="916726" y="1740822"/>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480691" y="1850000"/>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948916" y="1822797"/>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536103" y="1865802"/>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930748" y="1880923"/>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1560671" y="1785764"/>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4"/>
          <p:cNvGrpSpPr/>
          <p:nvPr/>
        </p:nvGrpSpPr>
        <p:grpSpPr>
          <a:xfrm>
            <a:off x="8534949" y="76162"/>
            <a:ext cx="511840" cy="585068"/>
            <a:chOff x="6144600" y="3520075"/>
            <a:chExt cx="29600" cy="33825"/>
          </a:xfrm>
        </p:grpSpPr>
        <p:sp>
          <p:nvSpPr>
            <p:cNvPr id="79" name="Google Shape;79;p4"/>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5"/>
          <p:cNvSpPr/>
          <p:nvPr/>
        </p:nvSpPr>
        <p:spPr>
          <a:xfrm rot="-6300004">
            <a:off x="7046124" y="-893204"/>
            <a:ext cx="4509621" cy="2721624"/>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1342698" y="3920250"/>
            <a:ext cx="2775828" cy="2721629"/>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5"/>
          <p:cNvSpPr txBox="1">
            <a:spLocks noGrp="1"/>
          </p:cNvSpPr>
          <p:nvPr>
            <p:ph type="body" idx="1"/>
          </p:nvPr>
        </p:nvSpPr>
        <p:spPr>
          <a:xfrm>
            <a:off x="720000" y="1339450"/>
            <a:ext cx="3616500" cy="326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1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0" name="Google Shape;100;p5"/>
          <p:cNvSpPr txBox="1">
            <a:spLocks noGrp="1"/>
          </p:cNvSpPr>
          <p:nvPr>
            <p:ph type="body" idx="2"/>
          </p:nvPr>
        </p:nvSpPr>
        <p:spPr>
          <a:xfrm>
            <a:off x="4807449" y="1339450"/>
            <a:ext cx="3616500" cy="326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grpSp>
        <p:nvGrpSpPr>
          <p:cNvPr id="101" name="Google Shape;101;p5"/>
          <p:cNvGrpSpPr/>
          <p:nvPr/>
        </p:nvGrpSpPr>
        <p:grpSpPr>
          <a:xfrm>
            <a:off x="389174" y="4310974"/>
            <a:ext cx="511840" cy="585068"/>
            <a:chOff x="6144600" y="3520075"/>
            <a:chExt cx="29600" cy="33825"/>
          </a:xfrm>
        </p:grpSpPr>
        <p:sp>
          <p:nvSpPr>
            <p:cNvPr id="102" name="Google Shape;102;p5"/>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5"/>
          <p:cNvGrpSpPr/>
          <p:nvPr/>
        </p:nvGrpSpPr>
        <p:grpSpPr>
          <a:xfrm>
            <a:off x="260906" y="2494963"/>
            <a:ext cx="8622178" cy="2454935"/>
            <a:chOff x="916725" y="1693928"/>
            <a:chExt cx="699625" cy="199200"/>
          </a:xfrm>
        </p:grpSpPr>
        <p:sp>
          <p:nvSpPr>
            <p:cNvPr id="119" name="Google Shape;119;p5"/>
            <p:cNvSpPr/>
            <p:nvPr/>
          </p:nvSpPr>
          <p:spPr>
            <a:xfrm>
              <a:off x="935563" y="1693928"/>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1588726" y="174493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1438371" y="1882678"/>
              <a:ext cx="10449" cy="10449"/>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6"/>
          <p:cNvSpPr/>
          <p:nvPr/>
        </p:nvSpPr>
        <p:spPr>
          <a:xfrm rot="6312029">
            <a:off x="6323236" y="4624272"/>
            <a:ext cx="1202524" cy="1041729"/>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6"/>
          <p:cNvSpPr/>
          <p:nvPr/>
        </p:nvSpPr>
        <p:spPr>
          <a:xfrm rot="3776840">
            <a:off x="2867608" y="728592"/>
            <a:ext cx="7476287" cy="12632965"/>
          </a:xfrm>
          <a:custGeom>
            <a:avLst/>
            <a:gdLst/>
            <a:ahLst/>
            <a:cxnLst/>
            <a:rect l="l" t="t" r="r" b="b"/>
            <a:pathLst>
              <a:path w="43742" h="47312" extrusionOk="0">
                <a:moveTo>
                  <a:pt x="35213" y="0"/>
                </a:moveTo>
                <a:cubicBezTo>
                  <a:pt x="32403" y="0"/>
                  <a:pt x="28089" y="1090"/>
                  <a:pt x="22095" y="3185"/>
                </a:cubicBezTo>
                <a:cubicBezTo>
                  <a:pt x="22095" y="3185"/>
                  <a:pt x="6535" y="9404"/>
                  <a:pt x="6535" y="14403"/>
                </a:cubicBezTo>
                <a:cubicBezTo>
                  <a:pt x="6535" y="15474"/>
                  <a:pt x="7281" y="15848"/>
                  <a:pt x="8419" y="15848"/>
                </a:cubicBezTo>
                <a:cubicBezTo>
                  <a:pt x="11067" y="15848"/>
                  <a:pt x="15842" y="13825"/>
                  <a:pt x="18326" y="13825"/>
                </a:cubicBezTo>
                <a:cubicBezTo>
                  <a:pt x="19770" y="13825"/>
                  <a:pt x="20440" y="14509"/>
                  <a:pt x="19466" y="16672"/>
                </a:cubicBezTo>
                <a:cubicBezTo>
                  <a:pt x="16066" y="24174"/>
                  <a:pt x="0" y="25546"/>
                  <a:pt x="0" y="32365"/>
                </a:cubicBezTo>
                <a:cubicBezTo>
                  <a:pt x="0" y="39159"/>
                  <a:pt x="12141" y="35734"/>
                  <a:pt x="9089" y="40922"/>
                </a:cubicBezTo>
                <a:cubicBezTo>
                  <a:pt x="7065" y="44326"/>
                  <a:pt x="13635" y="47312"/>
                  <a:pt x="20892" y="47312"/>
                </a:cubicBezTo>
                <a:cubicBezTo>
                  <a:pt x="24697" y="47312"/>
                  <a:pt x="28690" y="46491"/>
                  <a:pt x="31734" y="44481"/>
                </a:cubicBezTo>
                <a:cubicBezTo>
                  <a:pt x="40582" y="38634"/>
                  <a:pt x="43742" y="35841"/>
                  <a:pt x="43325" y="31493"/>
                </a:cubicBezTo>
                <a:cubicBezTo>
                  <a:pt x="42901" y="27176"/>
                  <a:pt x="32132" y="28099"/>
                  <a:pt x="35317" y="23492"/>
                </a:cubicBezTo>
                <a:cubicBezTo>
                  <a:pt x="38528" y="18884"/>
                  <a:pt x="43350" y="13405"/>
                  <a:pt x="41530" y="10403"/>
                </a:cubicBezTo>
                <a:cubicBezTo>
                  <a:pt x="41052" y="9618"/>
                  <a:pt x="40234" y="9359"/>
                  <a:pt x="39295" y="9359"/>
                </a:cubicBezTo>
                <a:cubicBezTo>
                  <a:pt x="37463" y="9359"/>
                  <a:pt x="35166" y="10347"/>
                  <a:pt x="34021" y="10347"/>
                </a:cubicBezTo>
                <a:cubicBezTo>
                  <a:pt x="33528" y="10347"/>
                  <a:pt x="33249" y="10164"/>
                  <a:pt x="33314" y="9638"/>
                </a:cubicBezTo>
                <a:cubicBezTo>
                  <a:pt x="33630" y="7268"/>
                  <a:pt x="40165" y="5005"/>
                  <a:pt x="39109" y="1978"/>
                </a:cubicBezTo>
                <a:cubicBezTo>
                  <a:pt x="38650" y="647"/>
                  <a:pt x="37378" y="0"/>
                  <a:pt x="35213" y="0"/>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6312029">
            <a:off x="8634936" y="2139197"/>
            <a:ext cx="1202524" cy="1041729"/>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rot="6312029">
            <a:off x="399536" y="4799397"/>
            <a:ext cx="1202524" cy="1041729"/>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40503" y="4429729"/>
            <a:ext cx="172844" cy="177466"/>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1347279" y="4480255"/>
            <a:ext cx="76101" cy="76409"/>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902236" y="3717395"/>
            <a:ext cx="72712" cy="71787"/>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521351" y="3013760"/>
            <a:ext cx="77333" cy="71479"/>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235164" y="3013753"/>
            <a:ext cx="124472" cy="124472"/>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84810" y="4742605"/>
            <a:ext cx="71479" cy="76409"/>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5636818" y="4603504"/>
            <a:ext cx="71479" cy="76409"/>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8283967" y="1274156"/>
            <a:ext cx="115229" cy="121083"/>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513357" y="2509515"/>
            <a:ext cx="128786" cy="124472"/>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8805889" y="3641288"/>
            <a:ext cx="77333" cy="76101"/>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2487000" y="4742593"/>
            <a:ext cx="177158" cy="172844"/>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6"/>
          <p:cNvGrpSpPr/>
          <p:nvPr/>
        </p:nvGrpSpPr>
        <p:grpSpPr>
          <a:xfrm>
            <a:off x="7834024" y="412393"/>
            <a:ext cx="741874" cy="843207"/>
            <a:chOff x="5912600" y="3521075"/>
            <a:chExt cx="50150" cy="57000"/>
          </a:xfrm>
        </p:grpSpPr>
        <p:sp>
          <p:nvSpPr>
            <p:cNvPr id="145" name="Google Shape;145;p6"/>
            <p:cNvSpPr/>
            <p:nvPr/>
          </p:nvSpPr>
          <p:spPr>
            <a:xfrm>
              <a:off x="5935850" y="3570675"/>
              <a:ext cx="8975" cy="7400"/>
            </a:xfrm>
            <a:custGeom>
              <a:avLst/>
              <a:gdLst/>
              <a:ahLst/>
              <a:cxnLst/>
              <a:rect l="l" t="t" r="r" b="b"/>
              <a:pathLst>
                <a:path w="359" h="296" extrusionOk="0">
                  <a:moveTo>
                    <a:pt x="187" y="0"/>
                  </a:moveTo>
                  <a:cubicBezTo>
                    <a:pt x="127" y="0"/>
                    <a:pt x="79" y="30"/>
                    <a:pt x="49" y="79"/>
                  </a:cubicBezTo>
                  <a:cubicBezTo>
                    <a:pt x="1" y="172"/>
                    <a:pt x="64" y="295"/>
                    <a:pt x="187" y="295"/>
                  </a:cubicBezTo>
                  <a:cubicBezTo>
                    <a:pt x="236" y="295"/>
                    <a:pt x="280" y="265"/>
                    <a:pt x="314" y="217"/>
                  </a:cubicBezTo>
                  <a:cubicBezTo>
                    <a:pt x="359" y="109"/>
                    <a:pt x="299" y="0"/>
                    <a:pt x="1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5941725" y="3521075"/>
              <a:ext cx="8150" cy="7100"/>
            </a:xfrm>
            <a:custGeom>
              <a:avLst/>
              <a:gdLst/>
              <a:ahLst/>
              <a:cxnLst/>
              <a:rect l="l" t="t" r="r" b="b"/>
              <a:pathLst>
                <a:path w="326" h="284" extrusionOk="0">
                  <a:moveTo>
                    <a:pt x="155" y="1"/>
                  </a:moveTo>
                  <a:cubicBezTo>
                    <a:pt x="134" y="1"/>
                    <a:pt x="112" y="5"/>
                    <a:pt x="94" y="11"/>
                  </a:cubicBezTo>
                  <a:cubicBezTo>
                    <a:pt x="1" y="74"/>
                    <a:pt x="1" y="197"/>
                    <a:pt x="79" y="261"/>
                  </a:cubicBezTo>
                  <a:cubicBezTo>
                    <a:pt x="101" y="276"/>
                    <a:pt x="128" y="283"/>
                    <a:pt x="154" y="283"/>
                  </a:cubicBezTo>
                  <a:cubicBezTo>
                    <a:pt x="179" y="283"/>
                    <a:pt x="202" y="276"/>
                    <a:pt x="217" y="261"/>
                  </a:cubicBezTo>
                  <a:cubicBezTo>
                    <a:pt x="310" y="212"/>
                    <a:pt x="325" y="89"/>
                    <a:pt x="232" y="26"/>
                  </a:cubicBezTo>
                  <a:cubicBezTo>
                    <a:pt x="214" y="8"/>
                    <a:pt x="185" y="1"/>
                    <a:pt x="1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5953025" y="3559150"/>
              <a:ext cx="9350" cy="8625"/>
            </a:xfrm>
            <a:custGeom>
              <a:avLst/>
              <a:gdLst/>
              <a:ahLst/>
              <a:cxnLst/>
              <a:rect l="l" t="t" r="r" b="b"/>
              <a:pathLst>
                <a:path w="374" h="345" extrusionOk="0">
                  <a:moveTo>
                    <a:pt x="194" y="0"/>
                  </a:moveTo>
                  <a:cubicBezTo>
                    <a:pt x="154" y="0"/>
                    <a:pt x="113" y="14"/>
                    <a:pt x="78" y="44"/>
                  </a:cubicBezTo>
                  <a:cubicBezTo>
                    <a:pt x="15" y="88"/>
                    <a:pt x="0" y="152"/>
                    <a:pt x="15" y="230"/>
                  </a:cubicBezTo>
                  <a:cubicBezTo>
                    <a:pt x="44" y="301"/>
                    <a:pt x="115" y="344"/>
                    <a:pt x="186" y="344"/>
                  </a:cubicBezTo>
                  <a:cubicBezTo>
                    <a:pt x="224" y="344"/>
                    <a:pt x="262" y="332"/>
                    <a:pt x="295" y="305"/>
                  </a:cubicBezTo>
                  <a:cubicBezTo>
                    <a:pt x="358" y="260"/>
                    <a:pt x="373" y="182"/>
                    <a:pt x="358" y="118"/>
                  </a:cubicBezTo>
                  <a:cubicBezTo>
                    <a:pt x="328" y="41"/>
                    <a:pt x="262" y="0"/>
                    <a:pt x="194"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5914125" y="3525675"/>
              <a:ext cx="8975" cy="8825"/>
            </a:xfrm>
            <a:custGeom>
              <a:avLst/>
              <a:gdLst/>
              <a:ahLst/>
              <a:cxnLst/>
              <a:rect l="l" t="t" r="r" b="b"/>
              <a:pathLst>
                <a:path w="359" h="353" extrusionOk="0">
                  <a:moveTo>
                    <a:pt x="177" y="0"/>
                  </a:moveTo>
                  <a:cubicBezTo>
                    <a:pt x="155" y="0"/>
                    <a:pt x="132" y="4"/>
                    <a:pt x="108" y="13"/>
                  </a:cubicBezTo>
                  <a:cubicBezTo>
                    <a:pt x="49" y="43"/>
                    <a:pt x="0" y="107"/>
                    <a:pt x="0" y="185"/>
                  </a:cubicBezTo>
                  <a:cubicBezTo>
                    <a:pt x="12" y="283"/>
                    <a:pt x="83" y="352"/>
                    <a:pt x="175" y="352"/>
                  </a:cubicBezTo>
                  <a:cubicBezTo>
                    <a:pt x="199" y="352"/>
                    <a:pt x="224" y="348"/>
                    <a:pt x="250" y="338"/>
                  </a:cubicBezTo>
                  <a:cubicBezTo>
                    <a:pt x="310" y="323"/>
                    <a:pt x="358" y="245"/>
                    <a:pt x="358" y="185"/>
                  </a:cubicBezTo>
                  <a:cubicBezTo>
                    <a:pt x="358" y="81"/>
                    <a:pt x="276" y="0"/>
                    <a:pt x="17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5912600" y="3559725"/>
              <a:ext cx="5375" cy="4400"/>
            </a:xfrm>
            <a:custGeom>
              <a:avLst/>
              <a:gdLst/>
              <a:ahLst/>
              <a:cxnLst/>
              <a:rect l="l" t="t" r="r" b="b"/>
              <a:pathLst>
                <a:path w="215" h="176" extrusionOk="0">
                  <a:moveTo>
                    <a:pt x="106" y="0"/>
                  </a:moveTo>
                  <a:cubicBezTo>
                    <a:pt x="39" y="0"/>
                    <a:pt x="1" y="71"/>
                    <a:pt x="31" y="129"/>
                  </a:cubicBezTo>
                  <a:cubicBezTo>
                    <a:pt x="46" y="144"/>
                    <a:pt x="61" y="174"/>
                    <a:pt x="91" y="174"/>
                  </a:cubicBezTo>
                  <a:cubicBezTo>
                    <a:pt x="98" y="175"/>
                    <a:pt x="104" y="175"/>
                    <a:pt x="111" y="175"/>
                  </a:cubicBezTo>
                  <a:cubicBezTo>
                    <a:pt x="177" y="175"/>
                    <a:pt x="215" y="107"/>
                    <a:pt x="184" y="36"/>
                  </a:cubicBezTo>
                  <a:cubicBezTo>
                    <a:pt x="169" y="21"/>
                    <a:pt x="154" y="2"/>
                    <a:pt x="125" y="2"/>
                  </a:cubicBezTo>
                  <a:cubicBezTo>
                    <a:pt x="118" y="1"/>
                    <a:pt x="112" y="0"/>
                    <a:pt x="106"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5958425" y="3546425"/>
              <a:ext cx="4325" cy="4625"/>
            </a:xfrm>
            <a:custGeom>
              <a:avLst/>
              <a:gdLst/>
              <a:ahLst/>
              <a:cxnLst/>
              <a:rect l="l" t="t" r="r" b="b"/>
              <a:pathLst>
                <a:path w="173" h="185" extrusionOk="0">
                  <a:moveTo>
                    <a:pt x="87" y="0"/>
                  </a:moveTo>
                  <a:cubicBezTo>
                    <a:pt x="44" y="0"/>
                    <a:pt x="1" y="33"/>
                    <a:pt x="1" y="86"/>
                  </a:cubicBezTo>
                  <a:cubicBezTo>
                    <a:pt x="1" y="116"/>
                    <a:pt x="1" y="131"/>
                    <a:pt x="15" y="161"/>
                  </a:cubicBezTo>
                  <a:cubicBezTo>
                    <a:pt x="36" y="177"/>
                    <a:pt x="59" y="184"/>
                    <a:pt x="80" y="184"/>
                  </a:cubicBezTo>
                  <a:cubicBezTo>
                    <a:pt x="124" y="184"/>
                    <a:pt x="162" y="154"/>
                    <a:pt x="172" y="101"/>
                  </a:cubicBezTo>
                  <a:cubicBezTo>
                    <a:pt x="172" y="68"/>
                    <a:pt x="172" y="53"/>
                    <a:pt x="142" y="23"/>
                  </a:cubicBezTo>
                  <a:cubicBezTo>
                    <a:pt x="127" y="7"/>
                    <a:pt x="107" y="0"/>
                    <a:pt x="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5914875" y="3531375"/>
              <a:ext cx="42450" cy="35900"/>
            </a:xfrm>
            <a:custGeom>
              <a:avLst/>
              <a:gdLst/>
              <a:ahLst/>
              <a:cxnLst/>
              <a:rect l="l" t="t" r="r" b="b"/>
              <a:pathLst>
                <a:path w="1698" h="1436" extrusionOk="0">
                  <a:moveTo>
                    <a:pt x="866" y="1"/>
                  </a:moveTo>
                  <a:cubicBezTo>
                    <a:pt x="571" y="1"/>
                    <a:pt x="308" y="170"/>
                    <a:pt x="187" y="438"/>
                  </a:cubicBezTo>
                  <a:cubicBezTo>
                    <a:pt x="0" y="890"/>
                    <a:pt x="299" y="1386"/>
                    <a:pt x="795" y="1434"/>
                  </a:cubicBezTo>
                  <a:cubicBezTo>
                    <a:pt x="807" y="1435"/>
                    <a:pt x="819" y="1435"/>
                    <a:pt x="830" y="1435"/>
                  </a:cubicBezTo>
                  <a:cubicBezTo>
                    <a:pt x="1113" y="1435"/>
                    <a:pt x="1389" y="1266"/>
                    <a:pt x="1493" y="998"/>
                  </a:cubicBezTo>
                  <a:cubicBezTo>
                    <a:pt x="1698" y="546"/>
                    <a:pt x="1384" y="50"/>
                    <a:pt x="903" y="2"/>
                  </a:cubicBezTo>
                  <a:cubicBezTo>
                    <a:pt x="891" y="1"/>
                    <a:pt x="878" y="1"/>
                    <a:pt x="86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5920000" y="3548950"/>
              <a:ext cx="6175" cy="5425"/>
            </a:xfrm>
            <a:custGeom>
              <a:avLst/>
              <a:gdLst/>
              <a:ahLst/>
              <a:cxnLst/>
              <a:rect l="l" t="t" r="r" b="b"/>
              <a:pathLst>
                <a:path w="247" h="217" extrusionOk="0">
                  <a:moveTo>
                    <a:pt x="0" y="0"/>
                  </a:moveTo>
                  <a:lnTo>
                    <a:pt x="0" y="217"/>
                  </a:lnTo>
                  <a:lnTo>
                    <a:pt x="247" y="217"/>
                  </a:lnTo>
                  <a:lnTo>
                    <a:pt x="247" y="0"/>
                  </a:ln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5921125" y="3551275"/>
              <a:ext cx="3100" cy="3100"/>
            </a:xfrm>
            <a:custGeom>
              <a:avLst/>
              <a:gdLst/>
              <a:ahLst/>
              <a:cxnLst/>
              <a:rect l="l" t="t" r="r" b="b"/>
              <a:pathLst>
                <a:path w="124" h="124" extrusionOk="0">
                  <a:moveTo>
                    <a:pt x="63" y="0"/>
                  </a:moveTo>
                  <a:cubicBezTo>
                    <a:pt x="30" y="0"/>
                    <a:pt x="15" y="15"/>
                    <a:pt x="0" y="45"/>
                  </a:cubicBezTo>
                  <a:cubicBezTo>
                    <a:pt x="0" y="79"/>
                    <a:pt x="15" y="109"/>
                    <a:pt x="49" y="124"/>
                  </a:cubicBezTo>
                  <a:lnTo>
                    <a:pt x="63" y="124"/>
                  </a:lnTo>
                  <a:cubicBezTo>
                    <a:pt x="93" y="124"/>
                    <a:pt x="123" y="109"/>
                    <a:pt x="123" y="79"/>
                  </a:cubicBezTo>
                  <a:cubicBezTo>
                    <a:pt x="123" y="45"/>
                    <a:pt x="108" y="15"/>
                    <a:pt x="78"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5923075" y="3555925"/>
              <a:ext cx="3950" cy="3125"/>
            </a:xfrm>
            <a:custGeom>
              <a:avLst/>
              <a:gdLst/>
              <a:ahLst/>
              <a:cxnLst/>
              <a:rect l="l" t="t" r="r" b="b"/>
              <a:pathLst>
                <a:path w="158" h="125" extrusionOk="0">
                  <a:moveTo>
                    <a:pt x="64" y="1"/>
                  </a:moveTo>
                  <a:cubicBezTo>
                    <a:pt x="15" y="16"/>
                    <a:pt x="0" y="61"/>
                    <a:pt x="30" y="109"/>
                  </a:cubicBezTo>
                  <a:cubicBezTo>
                    <a:pt x="45" y="109"/>
                    <a:pt x="64" y="124"/>
                    <a:pt x="79" y="124"/>
                  </a:cubicBezTo>
                  <a:cubicBezTo>
                    <a:pt x="79" y="124"/>
                    <a:pt x="94" y="124"/>
                    <a:pt x="94" y="109"/>
                  </a:cubicBezTo>
                  <a:cubicBezTo>
                    <a:pt x="138" y="109"/>
                    <a:pt x="157" y="46"/>
                    <a:pt x="124" y="16"/>
                  </a:cubicBezTo>
                  <a:cubicBezTo>
                    <a:pt x="109" y="1"/>
                    <a:pt x="94" y="1"/>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5926525" y="3546975"/>
              <a:ext cx="7850" cy="7400"/>
            </a:xfrm>
            <a:custGeom>
              <a:avLst/>
              <a:gdLst/>
              <a:ahLst/>
              <a:cxnLst/>
              <a:rect l="l" t="t" r="r" b="b"/>
              <a:pathLst>
                <a:path w="314" h="296" extrusionOk="0">
                  <a:moveTo>
                    <a:pt x="157" y="1"/>
                  </a:moveTo>
                  <a:cubicBezTo>
                    <a:pt x="94" y="1"/>
                    <a:pt x="34" y="46"/>
                    <a:pt x="19" y="109"/>
                  </a:cubicBezTo>
                  <a:cubicBezTo>
                    <a:pt x="0" y="187"/>
                    <a:pt x="49" y="266"/>
                    <a:pt x="127" y="296"/>
                  </a:cubicBezTo>
                  <a:lnTo>
                    <a:pt x="157" y="296"/>
                  </a:lnTo>
                  <a:cubicBezTo>
                    <a:pt x="221" y="296"/>
                    <a:pt x="280" y="251"/>
                    <a:pt x="299" y="187"/>
                  </a:cubicBezTo>
                  <a:cubicBezTo>
                    <a:pt x="314" y="109"/>
                    <a:pt x="265" y="16"/>
                    <a:pt x="187"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5933150" y="3555100"/>
              <a:ext cx="12525" cy="8975"/>
            </a:xfrm>
            <a:custGeom>
              <a:avLst/>
              <a:gdLst/>
              <a:ahLst/>
              <a:cxnLst/>
              <a:rect l="l" t="t" r="r" b="b"/>
              <a:pathLst>
                <a:path w="501" h="359" extrusionOk="0">
                  <a:moveTo>
                    <a:pt x="221" y="0"/>
                  </a:moveTo>
                  <a:cubicBezTo>
                    <a:pt x="127" y="0"/>
                    <a:pt x="49" y="49"/>
                    <a:pt x="34" y="127"/>
                  </a:cubicBezTo>
                  <a:cubicBezTo>
                    <a:pt x="0" y="221"/>
                    <a:pt x="79" y="329"/>
                    <a:pt x="202" y="359"/>
                  </a:cubicBezTo>
                  <a:lnTo>
                    <a:pt x="265" y="359"/>
                  </a:lnTo>
                  <a:cubicBezTo>
                    <a:pt x="359" y="359"/>
                    <a:pt x="452" y="314"/>
                    <a:pt x="467" y="235"/>
                  </a:cubicBezTo>
                  <a:lnTo>
                    <a:pt x="467" y="235"/>
                  </a:lnTo>
                  <a:cubicBezTo>
                    <a:pt x="452" y="280"/>
                    <a:pt x="407" y="299"/>
                    <a:pt x="359" y="299"/>
                  </a:cubicBezTo>
                  <a:lnTo>
                    <a:pt x="329" y="299"/>
                  </a:lnTo>
                  <a:cubicBezTo>
                    <a:pt x="265" y="280"/>
                    <a:pt x="221" y="235"/>
                    <a:pt x="235" y="172"/>
                  </a:cubicBezTo>
                  <a:cubicBezTo>
                    <a:pt x="250" y="127"/>
                    <a:pt x="280" y="112"/>
                    <a:pt x="344" y="112"/>
                  </a:cubicBezTo>
                  <a:lnTo>
                    <a:pt x="373" y="112"/>
                  </a:lnTo>
                  <a:cubicBezTo>
                    <a:pt x="437" y="127"/>
                    <a:pt x="482" y="187"/>
                    <a:pt x="467" y="235"/>
                  </a:cubicBezTo>
                  <a:cubicBezTo>
                    <a:pt x="500" y="142"/>
                    <a:pt x="407" y="34"/>
                    <a:pt x="295"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5938650" y="3557900"/>
              <a:ext cx="6550" cy="4675"/>
            </a:xfrm>
            <a:custGeom>
              <a:avLst/>
              <a:gdLst/>
              <a:ahLst/>
              <a:cxnLst/>
              <a:rect l="l" t="t" r="r" b="b"/>
              <a:pathLst>
                <a:path w="262" h="187" extrusionOk="0">
                  <a:moveTo>
                    <a:pt x="124" y="0"/>
                  </a:moveTo>
                  <a:cubicBezTo>
                    <a:pt x="60" y="0"/>
                    <a:pt x="30" y="15"/>
                    <a:pt x="15" y="60"/>
                  </a:cubicBezTo>
                  <a:cubicBezTo>
                    <a:pt x="1" y="123"/>
                    <a:pt x="45" y="168"/>
                    <a:pt x="109" y="187"/>
                  </a:cubicBezTo>
                  <a:lnTo>
                    <a:pt x="139" y="187"/>
                  </a:lnTo>
                  <a:cubicBezTo>
                    <a:pt x="187" y="187"/>
                    <a:pt x="232" y="168"/>
                    <a:pt x="247" y="123"/>
                  </a:cubicBezTo>
                  <a:cubicBezTo>
                    <a:pt x="262" y="75"/>
                    <a:pt x="217" y="15"/>
                    <a:pt x="153"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5922325" y="3539975"/>
              <a:ext cx="5425" cy="4325"/>
            </a:xfrm>
            <a:custGeom>
              <a:avLst/>
              <a:gdLst/>
              <a:ahLst/>
              <a:cxnLst/>
              <a:rect l="l" t="t" r="r" b="b"/>
              <a:pathLst>
                <a:path w="217" h="173" extrusionOk="0">
                  <a:moveTo>
                    <a:pt x="109" y="1"/>
                  </a:moveTo>
                  <a:cubicBezTo>
                    <a:pt x="60" y="1"/>
                    <a:pt x="15" y="16"/>
                    <a:pt x="1" y="64"/>
                  </a:cubicBezTo>
                  <a:cubicBezTo>
                    <a:pt x="1" y="109"/>
                    <a:pt x="30" y="158"/>
                    <a:pt x="94" y="173"/>
                  </a:cubicBezTo>
                  <a:lnTo>
                    <a:pt x="109" y="173"/>
                  </a:lnTo>
                  <a:cubicBezTo>
                    <a:pt x="154" y="173"/>
                    <a:pt x="202" y="158"/>
                    <a:pt x="202" y="109"/>
                  </a:cubicBezTo>
                  <a:cubicBezTo>
                    <a:pt x="217" y="64"/>
                    <a:pt x="187" y="16"/>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5946400" y="3541575"/>
              <a:ext cx="3475" cy="2725"/>
            </a:xfrm>
            <a:custGeom>
              <a:avLst/>
              <a:gdLst/>
              <a:ahLst/>
              <a:cxnLst/>
              <a:rect l="l" t="t" r="r" b="b"/>
              <a:pathLst>
                <a:path w="139" h="109" extrusionOk="0">
                  <a:moveTo>
                    <a:pt x="64" y="0"/>
                  </a:moveTo>
                  <a:cubicBezTo>
                    <a:pt x="45" y="0"/>
                    <a:pt x="15" y="15"/>
                    <a:pt x="15" y="45"/>
                  </a:cubicBezTo>
                  <a:cubicBezTo>
                    <a:pt x="0" y="60"/>
                    <a:pt x="30" y="94"/>
                    <a:pt x="64" y="109"/>
                  </a:cubicBezTo>
                  <a:lnTo>
                    <a:pt x="79" y="109"/>
                  </a:lnTo>
                  <a:cubicBezTo>
                    <a:pt x="108" y="109"/>
                    <a:pt x="123" y="94"/>
                    <a:pt x="123" y="75"/>
                  </a:cubicBezTo>
                  <a:cubicBezTo>
                    <a:pt x="138" y="45"/>
                    <a:pt x="123" y="15"/>
                    <a:pt x="79" y="15"/>
                  </a:cubicBezTo>
                  <a:cubicBezTo>
                    <a:pt x="79" y="0"/>
                    <a:pt x="79" y="0"/>
                    <a:pt x="6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5929700" y="3538400"/>
              <a:ext cx="3475" cy="2725"/>
            </a:xfrm>
            <a:custGeom>
              <a:avLst/>
              <a:gdLst/>
              <a:ahLst/>
              <a:cxnLst/>
              <a:rect l="l" t="t" r="r" b="b"/>
              <a:pathLst>
                <a:path w="139" h="109" extrusionOk="0">
                  <a:moveTo>
                    <a:pt x="60" y="1"/>
                  </a:moveTo>
                  <a:cubicBezTo>
                    <a:pt x="30" y="1"/>
                    <a:pt x="15" y="15"/>
                    <a:pt x="15" y="34"/>
                  </a:cubicBezTo>
                  <a:cubicBezTo>
                    <a:pt x="0" y="64"/>
                    <a:pt x="15" y="94"/>
                    <a:pt x="60" y="109"/>
                  </a:cubicBezTo>
                  <a:lnTo>
                    <a:pt x="79" y="109"/>
                  </a:lnTo>
                  <a:cubicBezTo>
                    <a:pt x="94" y="109"/>
                    <a:pt x="123" y="94"/>
                    <a:pt x="123" y="64"/>
                  </a:cubicBezTo>
                  <a:cubicBezTo>
                    <a:pt x="138" y="49"/>
                    <a:pt x="109" y="15"/>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1"/>
        <p:cNvGrpSpPr/>
        <p:nvPr/>
      </p:nvGrpSpPr>
      <p:grpSpPr>
        <a:xfrm>
          <a:off x="0" y="0"/>
          <a:ext cx="0" cy="0"/>
          <a:chOff x="0" y="0"/>
          <a:chExt cx="0" cy="0"/>
        </a:xfrm>
      </p:grpSpPr>
      <p:sp>
        <p:nvSpPr>
          <p:cNvPr id="162" name="Google Shape;162;p7"/>
          <p:cNvSpPr/>
          <p:nvPr/>
        </p:nvSpPr>
        <p:spPr>
          <a:xfrm>
            <a:off x="875543" y="667053"/>
            <a:ext cx="7379032" cy="4503893"/>
          </a:xfrm>
          <a:custGeom>
            <a:avLst/>
            <a:gdLst/>
            <a:ahLst/>
            <a:cxnLst/>
            <a:rect l="l" t="t" r="r" b="b"/>
            <a:pathLst>
              <a:path w="7448" h="4546" extrusionOk="0">
                <a:moveTo>
                  <a:pt x="5705" y="0"/>
                </a:moveTo>
                <a:cubicBezTo>
                  <a:pt x="5389" y="0"/>
                  <a:pt x="5068" y="70"/>
                  <a:pt x="4772" y="191"/>
                </a:cubicBezTo>
                <a:cubicBezTo>
                  <a:pt x="4511" y="285"/>
                  <a:pt x="4276" y="423"/>
                  <a:pt x="3996" y="456"/>
                </a:cubicBezTo>
                <a:cubicBezTo>
                  <a:pt x="3953" y="461"/>
                  <a:pt x="3909" y="464"/>
                  <a:pt x="3866" y="464"/>
                </a:cubicBezTo>
                <a:cubicBezTo>
                  <a:pt x="3521" y="464"/>
                  <a:pt x="3177" y="319"/>
                  <a:pt x="2832" y="236"/>
                </a:cubicBezTo>
                <a:cubicBezTo>
                  <a:pt x="2592" y="172"/>
                  <a:pt x="2340" y="134"/>
                  <a:pt x="2088" y="134"/>
                </a:cubicBezTo>
                <a:cubicBezTo>
                  <a:pt x="1799" y="134"/>
                  <a:pt x="1512" y="184"/>
                  <a:pt x="1246" y="300"/>
                </a:cubicBezTo>
                <a:cubicBezTo>
                  <a:pt x="687" y="550"/>
                  <a:pt x="280" y="1094"/>
                  <a:pt x="328" y="1699"/>
                </a:cubicBezTo>
                <a:cubicBezTo>
                  <a:pt x="358" y="1979"/>
                  <a:pt x="466" y="2258"/>
                  <a:pt x="422" y="2523"/>
                </a:cubicBezTo>
                <a:cubicBezTo>
                  <a:pt x="388" y="2803"/>
                  <a:pt x="220" y="3035"/>
                  <a:pt x="127" y="3299"/>
                </a:cubicBezTo>
                <a:cubicBezTo>
                  <a:pt x="0" y="3658"/>
                  <a:pt x="0" y="4173"/>
                  <a:pt x="187" y="4546"/>
                </a:cubicBezTo>
                <a:lnTo>
                  <a:pt x="7168" y="4546"/>
                </a:lnTo>
                <a:cubicBezTo>
                  <a:pt x="7231" y="4419"/>
                  <a:pt x="7276" y="4296"/>
                  <a:pt x="7291" y="4173"/>
                </a:cubicBezTo>
                <a:cubicBezTo>
                  <a:pt x="7369" y="3799"/>
                  <a:pt x="7246" y="3471"/>
                  <a:pt x="7216" y="3113"/>
                </a:cubicBezTo>
                <a:cubicBezTo>
                  <a:pt x="7198" y="2773"/>
                  <a:pt x="7324" y="2475"/>
                  <a:pt x="7384" y="2150"/>
                </a:cubicBezTo>
                <a:cubicBezTo>
                  <a:pt x="7448" y="1856"/>
                  <a:pt x="7433" y="1527"/>
                  <a:pt x="7354" y="1232"/>
                </a:cubicBezTo>
                <a:cubicBezTo>
                  <a:pt x="7246" y="844"/>
                  <a:pt x="6996" y="471"/>
                  <a:pt x="6657" y="255"/>
                </a:cubicBezTo>
                <a:cubicBezTo>
                  <a:pt x="6369" y="78"/>
                  <a:pt x="6040" y="0"/>
                  <a:pt x="5705"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1375246" y="1273984"/>
            <a:ext cx="6397440" cy="3896960"/>
          </a:xfrm>
          <a:custGeom>
            <a:avLst/>
            <a:gdLst/>
            <a:ahLst/>
            <a:cxnLst/>
            <a:rect l="l" t="t" r="r" b="b"/>
            <a:pathLst>
              <a:path w="4572" h="2785" extrusionOk="0">
                <a:moveTo>
                  <a:pt x="1239" y="0"/>
                </a:moveTo>
                <a:cubicBezTo>
                  <a:pt x="1167" y="0"/>
                  <a:pt x="1096" y="5"/>
                  <a:pt x="1027" y="16"/>
                </a:cubicBezTo>
                <a:cubicBezTo>
                  <a:pt x="669" y="95"/>
                  <a:pt x="374" y="341"/>
                  <a:pt x="325" y="669"/>
                </a:cubicBezTo>
                <a:cubicBezTo>
                  <a:pt x="310" y="826"/>
                  <a:pt x="482" y="1087"/>
                  <a:pt x="434" y="1229"/>
                </a:cubicBezTo>
                <a:cubicBezTo>
                  <a:pt x="374" y="1385"/>
                  <a:pt x="1" y="1818"/>
                  <a:pt x="16" y="2162"/>
                </a:cubicBezTo>
                <a:cubicBezTo>
                  <a:pt x="16" y="2505"/>
                  <a:pt x="109" y="2613"/>
                  <a:pt x="232" y="2785"/>
                </a:cubicBezTo>
                <a:lnTo>
                  <a:pt x="4228" y="2785"/>
                </a:lnTo>
                <a:cubicBezTo>
                  <a:pt x="4307" y="2598"/>
                  <a:pt x="4370" y="2471"/>
                  <a:pt x="4277" y="2240"/>
                </a:cubicBezTo>
                <a:cubicBezTo>
                  <a:pt x="4213" y="2053"/>
                  <a:pt x="4400" y="1897"/>
                  <a:pt x="4478" y="1740"/>
                </a:cubicBezTo>
                <a:cubicBezTo>
                  <a:pt x="4538" y="1587"/>
                  <a:pt x="4571" y="1400"/>
                  <a:pt x="4557" y="1244"/>
                </a:cubicBezTo>
                <a:cubicBezTo>
                  <a:pt x="4523" y="1012"/>
                  <a:pt x="4430" y="792"/>
                  <a:pt x="4243" y="621"/>
                </a:cubicBezTo>
                <a:cubicBezTo>
                  <a:pt x="4018" y="433"/>
                  <a:pt x="3711" y="351"/>
                  <a:pt x="3406" y="351"/>
                </a:cubicBezTo>
                <a:cubicBezTo>
                  <a:pt x="3311" y="351"/>
                  <a:pt x="3216" y="359"/>
                  <a:pt x="3124" y="374"/>
                </a:cubicBezTo>
                <a:cubicBezTo>
                  <a:pt x="2992" y="387"/>
                  <a:pt x="2858" y="422"/>
                  <a:pt x="2714" y="422"/>
                </a:cubicBezTo>
                <a:cubicBezTo>
                  <a:pt x="2690" y="422"/>
                  <a:pt x="2666" y="421"/>
                  <a:pt x="2642" y="419"/>
                </a:cubicBezTo>
                <a:cubicBezTo>
                  <a:pt x="2411" y="404"/>
                  <a:pt x="2191" y="266"/>
                  <a:pt x="1975" y="173"/>
                </a:cubicBezTo>
                <a:cubicBezTo>
                  <a:pt x="1746" y="63"/>
                  <a:pt x="1488" y="0"/>
                  <a:pt x="1239"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txBox="1">
            <a:spLocks noGrp="1"/>
          </p:cNvSpPr>
          <p:nvPr>
            <p:ph type="title"/>
          </p:nvPr>
        </p:nvSpPr>
        <p:spPr>
          <a:xfrm>
            <a:off x="4325550" y="2378875"/>
            <a:ext cx="27117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5" name="Google Shape;165;p7"/>
          <p:cNvSpPr txBox="1">
            <a:spLocks noGrp="1"/>
          </p:cNvSpPr>
          <p:nvPr>
            <p:ph type="body" idx="1"/>
          </p:nvPr>
        </p:nvSpPr>
        <p:spPr>
          <a:xfrm>
            <a:off x="4325550" y="2805125"/>
            <a:ext cx="2711700" cy="1139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66" name="Google Shape;166;p7"/>
          <p:cNvSpPr/>
          <p:nvPr/>
        </p:nvSpPr>
        <p:spPr>
          <a:xfrm>
            <a:off x="4302013" y="602250"/>
            <a:ext cx="591426" cy="435051"/>
          </a:xfrm>
          <a:custGeom>
            <a:avLst/>
            <a:gdLst/>
            <a:ahLst/>
            <a:cxnLst/>
            <a:rect l="l" t="t" r="r" b="b"/>
            <a:pathLst>
              <a:path w="624" h="459" extrusionOk="0">
                <a:moveTo>
                  <a:pt x="288" y="0"/>
                </a:moveTo>
                <a:cubicBezTo>
                  <a:pt x="214" y="0"/>
                  <a:pt x="143" y="38"/>
                  <a:pt x="94" y="108"/>
                </a:cubicBezTo>
                <a:cubicBezTo>
                  <a:pt x="16" y="216"/>
                  <a:pt x="1" y="402"/>
                  <a:pt x="187" y="402"/>
                </a:cubicBezTo>
                <a:cubicBezTo>
                  <a:pt x="270" y="412"/>
                  <a:pt x="376" y="458"/>
                  <a:pt x="459" y="458"/>
                </a:cubicBezTo>
                <a:cubicBezTo>
                  <a:pt x="500" y="458"/>
                  <a:pt x="535" y="448"/>
                  <a:pt x="560" y="417"/>
                </a:cubicBezTo>
                <a:cubicBezTo>
                  <a:pt x="624" y="309"/>
                  <a:pt x="531" y="108"/>
                  <a:pt x="422" y="44"/>
                </a:cubicBezTo>
                <a:cubicBezTo>
                  <a:pt x="380" y="14"/>
                  <a:pt x="334" y="0"/>
                  <a:pt x="288" y="0"/>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rot="2832630">
            <a:off x="8077425" y="3442225"/>
            <a:ext cx="591425" cy="435051"/>
          </a:xfrm>
          <a:custGeom>
            <a:avLst/>
            <a:gdLst/>
            <a:ahLst/>
            <a:cxnLst/>
            <a:rect l="l" t="t" r="r" b="b"/>
            <a:pathLst>
              <a:path w="624" h="459" extrusionOk="0">
                <a:moveTo>
                  <a:pt x="288" y="0"/>
                </a:moveTo>
                <a:cubicBezTo>
                  <a:pt x="214" y="0"/>
                  <a:pt x="143" y="38"/>
                  <a:pt x="94" y="108"/>
                </a:cubicBezTo>
                <a:cubicBezTo>
                  <a:pt x="16" y="216"/>
                  <a:pt x="1" y="402"/>
                  <a:pt x="187" y="402"/>
                </a:cubicBezTo>
                <a:cubicBezTo>
                  <a:pt x="270" y="412"/>
                  <a:pt x="376" y="458"/>
                  <a:pt x="459" y="458"/>
                </a:cubicBezTo>
                <a:cubicBezTo>
                  <a:pt x="500" y="458"/>
                  <a:pt x="535" y="448"/>
                  <a:pt x="560" y="417"/>
                </a:cubicBezTo>
                <a:cubicBezTo>
                  <a:pt x="624" y="309"/>
                  <a:pt x="531" y="108"/>
                  <a:pt x="422" y="44"/>
                </a:cubicBezTo>
                <a:cubicBezTo>
                  <a:pt x="380" y="14"/>
                  <a:pt x="334" y="0"/>
                  <a:pt x="288" y="0"/>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rot="-4073528">
            <a:off x="578413" y="2913425"/>
            <a:ext cx="591426" cy="435050"/>
          </a:xfrm>
          <a:custGeom>
            <a:avLst/>
            <a:gdLst/>
            <a:ahLst/>
            <a:cxnLst/>
            <a:rect l="l" t="t" r="r" b="b"/>
            <a:pathLst>
              <a:path w="624" h="459" extrusionOk="0">
                <a:moveTo>
                  <a:pt x="288" y="0"/>
                </a:moveTo>
                <a:cubicBezTo>
                  <a:pt x="214" y="0"/>
                  <a:pt x="143" y="38"/>
                  <a:pt x="94" y="108"/>
                </a:cubicBezTo>
                <a:cubicBezTo>
                  <a:pt x="16" y="216"/>
                  <a:pt x="1" y="402"/>
                  <a:pt x="187" y="402"/>
                </a:cubicBezTo>
                <a:cubicBezTo>
                  <a:pt x="270" y="412"/>
                  <a:pt x="376" y="458"/>
                  <a:pt x="459" y="458"/>
                </a:cubicBezTo>
                <a:cubicBezTo>
                  <a:pt x="500" y="458"/>
                  <a:pt x="535" y="448"/>
                  <a:pt x="560" y="417"/>
                </a:cubicBezTo>
                <a:cubicBezTo>
                  <a:pt x="624" y="309"/>
                  <a:pt x="531" y="108"/>
                  <a:pt x="422" y="44"/>
                </a:cubicBezTo>
                <a:cubicBezTo>
                  <a:pt x="380" y="14"/>
                  <a:pt x="334" y="0"/>
                  <a:pt x="288" y="0"/>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7"/>
          <p:cNvGrpSpPr/>
          <p:nvPr/>
        </p:nvGrpSpPr>
        <p:grpSpPr>
          <a:xfrm rot="10800000">
            <a:off x="512305" y="1273976"/>
            <a:ext cx="8376625" cy="2423998"/>
            <a:chOff x="916725" y="1641996"/>
            <a:chExt cx="679700" cy="196689"/>
          </a:xfrm>
        </p:grpSpPr>
        <p:sp>
          <p:nvSpPr>
            <p:cNvPr id="170" name="Google Shape;170;p7"/>
            <p:cNvSpPr/>
            <p:nvPr/>
          </p:nvSpPr>
          <p:spPr>
            <a:xfrm>
              <a:off x="924724" y="1743976"/>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53903" y="1825237"/>
              <a:ext cx="9350" cy="9389"/>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1586176" y="1752576"/>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943802" y="1682956"/>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951477" y="1641996"/>
              <a:ext cx="6274" cy="6707"/>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1554877" y="1832883"/>
              <a:ext cx="5799" cy="5802"/>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560676" y="1726789"/>
              <a:ext cx="6275" cy="6593"/>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585975" y="1649033"/>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573297"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7"/>
          <p:cNvSpPr/>
          <p:nvPr/>
        </p:nvSpPr>
        <p:spPr>
          <a:xfrm rot="10800000">
            <a:off x="512288" y="1329381"/>
            <a:ext cx="172844" cy="177466"/>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1"/>
        <p:cNvGrpSpPr/>
        <p:nvPr/>
      </p:nvGrpSpPr>
      <p:grpSpPr>
        <a:xfrm>
          <a:off x="0" y="0"/>
          <a:ext cx="0" cy="0"/>
          <a:chOff x="0" y="0"/>
          <a:chExt cx="0" cy="0"/>
        </a:xfrm>
      </p:grpSpPr>
      <p:sp>
        <p:nvSpPr>
          <p:cNvPr id="182" name="Google Shape;182;p8"/>
          <p:cNvSpPr txBox="1">
            <a:spLocks noGrp="1"/>
          </p:cNvSpPr>
          <p:nvPr>
            <p:ph type="title"/>
          </p:nvPr>
        </p:nvSpPr>
        <p:spPr>
          <a:xfrm>
            <a:off x="2736150" y="1789650"/>
            <a:ext cx="3671700" cy="50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3" name="Google Shape;183;p8"/>
          <p:cNvSpPr txBox="1">
            <a:spLocks noGrp="1"/>
          </p:cNvSpPr>
          <p:nvPr>
            <p:ph type="subTitle" idx="1"/>
          </p:nvPr>
        </p:nvSpPr>
        <p:spPr>
          <a:xfrm>
            <a:off x="2736200" y="2290938"/>
            <a:ext cx="3671700" cy="106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4" name="Google Shape;184;p8"/>
          <p:cNvSpPr/>
          <p:nvPr/>
        </p:nvSpPr>
        <p:spPr>
          <a:xfrm rot="-8999983">
            <a:off x="6843064" y="-877696"/>
            <a:ext cx="3709640" cy="2642729"/>
          </a:xfrm>
          <a:custGeom>
            <a:avLst/>
            <a:gdLst/>
            <a:ahLst/>
            <a:cxnLst/>
            <a:rect l="l" t="t" r="r" b="b"/>
            <a:pathLst>
              <a:path w="4680" h="3334" extrusionOk="0">
                <a:moveTo>
                  <a:pt x="1374" y="1"/>
                </a:moveTo>
                <a:cubicBezTo>
                  <a:pt x="1295" y="1"/>
                  <a:pt x="1215" y="8"/>
                  <a:pt x="1135" y="23"/>
                </a:cubicBezTo>
                <a:cubicBezTo>
                  <a:pt x="776" y="87"/>
                  <a:pt x="482" y="333"/>
                  <a:pt x="452" y="676"/>
                </a:cubicBezTo>
                <a:cubicBezTo>
                  <a:pt x="437" y="814"/>
                  <a:pt x="403" y="1049"/>
                  <a:pt x="359" y="1206"/>
                </a:cubicBezTo>
                <a:cubicBezTo>
                  <a:pt x="310" y="1344"/>
                  <a:pt x="0" y="1840"/>
                  <a:pt x="123" y="2169"/>
                </a:cubicBezTo>
                <a:cubicBezTo>
                  <a:pt x="466" y="3066"/>
                  <a:pt x="1354" y="3334"/>
                  <a:pt x="2162" y="3334"/>
                </a:cubicBezTo>
                <a:cubicBezTo>
                  <a:pt x="2822" y="3334"/>
                  <a:pt x="3428" y="3154"/>
                  <a:pt x="3638" y="2993"/>
                </a:cubicBezTo>
                <a:cubicBezTo>
                  <a:pt x="4026" y="2698"/>
                  <a:pt x="4523" y="1904"/>
                  <a:pt x="4601" y="1732"/>
                </a:cubicBezTo>
                <a:cubicBezTo>
                  <a:pt x="4664" y="1579"/>
                  <a:pt x="4679" y="1407"/>
                  <a:pt x="4664" y="1236"/>
                </a:cubicBezTo>
                <a:cubicBezTo>
                  <a:pt x="4649" y="1019"/>
                  <a:pt x="4541" y="784"/>
                  <a:pt x="4355" y="628"/>
                </a:cubicBezTo>
                <a:cubicBezTo>
                  <a:pt x="4132" y="432"/>
                  <a:pt x="3800" y="351"/>
                  <a:pt x="3486" y="351"/>
                </a:cubicBezTo>
                <a:cubicBezTo>
                  <a:pt x="3405" y="351"/>
                  <a:pt x="3326" y="357"/>
                  <a:pt x="3250" y="366"/>
                </a:cubicBezTo>
                <a:cubicBezTo>
                  <a:pt x="3102" y="392"/>
                  <a:pt x="2965" y="429"/>
                  <a:pt x="2832" y="429"/>
                </a:cubicBezTo>
                <a:cubicBezTo>
                  <a:pt x="2811" y="429"/>
                  <a:pt x="2790" y="428"/>
                  <a:pt x="2769" y="426"/>
                </a:cubicBezTo>
                <a:cubicBezTo>
                  <a:pt x="2519" y="396"/>
                  <a:pt x="2317" y="273"/>
                  <a:pt x="2097" y="161"/>
                </a:cubicBezTo>
                <a:cubicBezTo>
                  <a:pt x="1863" y="68"/>
                  <a:pt x="1621" y="1"/>
                  <a:pt x="1374"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1421350" y="3529139"/>
            <a:ext cx="3217499" cy="1951478"/>
          </a:xfrm>
          <a:custGeom>
            <a:avLst/>
            <a:gdLst/>
            <a:ahLst/>
            <a:cxnLst/>
            <a:rect l="l" t="t" r="r" b="b"/>
            <a:pathLst>
              <a:path w="4572" h="2773" extrusionOk="0">
                <a:moveTo>
                  <a:pt x="1260" y="1"/>
                </a:moveTo>
                <a:cubicBezTo>
                  <a:pt x="1182" y="1"/>
                  <a:pt x="1104" y="8"/>
                  <a:pt x="1027" y="23"/>
                </a:cubicBezTo>
                <a:cubicBezTo>
                  <a:pt x="669" y="83"/>
                  <a:pt x="374" y="333"/>
                  <a:pt x="344" y="676"/>
                </a:cubicBezTo>
                <a:cubicBezTo>
                  <a:pt x="329" y="829"/>
                  <a:pt x="482" y="1094"/>
                  <a:pt x="438" y="1236"/>
                </a:cubicBezTo>
                <a:cubicBezTo>
                  <a:pt x="389" y="1374"/>
                  <a:pt x="1" y="1825"/>
                  <a:pt x="16" y="2168"/>
                </a:cubicBezTo>
                <a:cubicBezTo>
                  <a:pt x="35" y="2493"/>
                  <a:pt x="109" y="2601"/>
                  <a:pt x="236" y="2773"/>
                </a:cubicBezTo>
                <a:lnTo>
                  <a:pt x="4247" y="2773"/>
                </a:lnTo>
                <a:cubicBezTo>
                  <a:pt x="4325" y="2601"/>
                  <a:pt x="4385" y="2463"/>
                  <a:pt x="4292" y="2228"/>
                </a:cubicBezTo>
                <a:cubicBezTo>
                  <a:pt x="4213" y="2057"/>
                  <a:pt x="4419" y="1904"/>
                  <a:pt x="4478" y="1732"/>
                </a:cubicBezTo>
                <a:cubicBezTo>
                  <a:pt x="4557" y="1575"/>
                  <a:pt x="4572" y="1404"/>
                  <a:pt x="4557" y="1236"/>
                </a:cubicBezTo>
                <a:cubicBezTo>
                  <a:pt x="4542" y="1016"/>
                  <a:pt x="4434" y="784"/>
                  <a:pt x="4247" y="627"/>
                </a:cubicBezTo>
                <a:cubicBezTo>
                  <a:pt x="4011" y="427"/>
                  <a:pt x="3683" y="349"/>
                  <a:pt x="3370" y="349"/>
                </a:cubicBezTo>
                <a:cubicBezTo>
                  <a:pt x="3293" y="349"/>
                  <a:pt x="3217" y="354"/>
                  <a:pt x="3143" y="363"/>
                </a:cubicBezTo>
                <a:cubicBezTo>
                  <a:pt x="2994" y="392"/>
                  <a:pt x="2857" y="429"/>
                  <a:pt x="2714" y="429"/>
                </a:cubicBezTo>
                <a:cubicBezTo>
                  <a:pt x="2692" y="429"/>
                  <a:pt x="2669" y="428"/>
                  <a:pt x="2646" y="426"/>
                </a:cubicBezTo>
                <a:cubicBezTo>
                  <a:pt x="2411" y="411"/>
                  <a:pt x="2195" y="269"/>
                  <a:pt x="1975" y="161"/>
                </a:cubicBezTo>
                <a:cubicBezTo>
                  <a:pt x="1752" y="68"/>
                  <a:pt x="1504" y="1"/>
                  <a:pt x="1260"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8"/>
          <p:cNvGrpSpPr/>
          <p:nvPr/>
        </p:nvGrpSpPr>
        <p:grpSpPr>
          <a:xfrm>
            <a:off x="260906" y="2494963"/>
            <a:ext cx="8622178" cy="2454935"/>
            <a:chOff x="916725" y="1693928"/>
            <a:chExt cx="699625" cy="199200"/>
          </a:xfrm>
        </p:grpSpPr>
        <p:sp>
          <p:nvSpPr>
            <p:cNvPr id="187" name="Google Shape;187;p8"/>
            <p:cNvSpPr/>
            <p:nvPr/>
          </p:nvSpPr>
          <p:spPr>
            <a:xfrm>
              <a:off x="935563" y="1693928"/>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955428" y="1742642"/>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1004865" y="1855801"/>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977350" y="1759350"/>
              <a:ext cx="5900" cy="5825"/>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230590" y="1841588"/>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36103" y="1865802"/>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1421707" y="1810563"/>
              <a:ext cx="5800" cy="6200"/>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1588726" y="174493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1549900" y="1759350"/>
              <a:ext cx="5825" cy="5825"/>
            </a:xfrm>
            <a:custGeom>
              <a:avLst/>
              <a:gdLst/>
              <a:ahLst/>
              <a:cxnLst/>
              <a:rect l="l" t="t" r="r" b="b"/>
              <a:pathLst>
                <a:path w="233" h="233" extrusionOk="0">
                  <a:moveTo>
                    <a:pt x="109" y="1"/>
                  </a:moveTo>
                  <a:cubicBezTo>
                    <a:pt x="46" y="1"/>
                    <a:pt x="1" y="46"/>
                    <a:pt x="1" y="109"/>
                  </a:cubicBezTo>
                  <a:cubicBezTo>
                    <a:pt x="1" y="187"/>
                    <a:pt x="46" y="232"/>
                    <a:pt x="109" y="232"/>
                  </a:cubicBezTo>
                  <a:cubicBezTo>
                    <a:pt x="187" y="232"/>
                    <a:pt x="232" y="187"/>
                    <a:pt x="232" y="109"/>
                  </a:cubicBezTo>
                  <a:cubicBezTo>
                    <a:pt x="232" y="46"/>
                    <a:pt x="187"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1438371" y="1882678"/>
              <a:ext cx="10449" cy="10449"/>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1493574" y="1839439"/>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8"/>
          <p:cNvGrpSpPr/>
          <p:nvPr/>
        </p:nvGrpSpPr>
        <p:grpSpPr>
          <a:xfrm>
            <a:off x="2527474" y="4310962"/>
            <a:ext cx="511840" cy="585068"/>
            <a:chOff x="6144600" y="3520075"/>
            <a:chExt cx="29600" cy="33825"/>
          </a:xfrm>
        </p:grpSpPr>
        <p:sp>
          <p:nvSpPr>
            <p:cNvPr id="204" name="Google Shape;204;p8"/>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8"/>
          <p:cNvSpPr/>
          <p:nvPr/>
        </p:nvSpPr>
        <p:spPr>
          <a:xfrm rot="7052874">
            <a:off x="-1065524" y="-281615"/>
            <a:ext cx="3217496" cy="1951479"/>
          </a:xfrm>
          <a:custGeom>
            <a:avLst/>
            <a:gdLst/>
            <a:ahLst/>
            <a:cxnLst/>
            <a:rect l="l" t="t" r="r" b="b"/>
            <a:pathLst>
              <a:path w="4572" h="2773" extrusionOk="0">
                <a:moveTo>
                  <a:pt x="1260" y="1"/>
                </a:moveTo>
                <a:cubicBezTo>
                  <a:pt x="1182" y="1"/>
                  <a:pt x="1104" y="8"/>
                  <a:pt x="1027" y="23"/>
                </a:cubicBezTo>
                <a:cubicBezTo>
                  <a:pt x="669" y="83"/>
                  <a:pt x="374" y="333"/>
                  <a:pt x="344" y="676"/>
                </a:cubicBezTo>
                <a:cubicBezTo>
                  <a:pt x="329" y="829"/>
                  <a:pt x="482" y="1094"/>
                  <a:pt x="438" y="1236"/>
                </a:cubicBezTo>
                <a:cubicBezTo>
                  <a:pt x="389" y="1374"/>
                  <a:pt x="1" y="1825"/>
                  <a:pt x="16" y="2168"/>
                </a:cubicBezTo>
                <a:cubicBezTo>
                  <a:pt x="35" y="2493"/>
                  <a:pt x="109" y="2601"/>
                  <a:pt x="236" y="2773"/>
                </a:cubicBezTo>
                <a:lnTo>
                  <a:pt x="4247" y="2773"/>
                </a:lnTo>
                <a:cubicBezTo>
                  <a:pt x="4325" y="2601"/>
                  <a:pt x="4385" y="2463"/>
                  <a:pt x="4292" y="2228"/>
                </a:cubicBezTo>
                <a:cubicBezTo>
                  <a:pt x="4213" y="2057"/>
                  <a:pt x="4419" y="1904"/>
                  <a:pt x="4478" y="1732"/>
                </a:cubicBezTo>
                <a:cubicBezTo>
                  <a:pt x="4557" y="1575"/>
                  <a:pt x="4572" y="1404"/>
                  <a:pt x="4557" y="1236"/>
                </a:cubicBezTo>
                <a:cubicBezTo>
                  <a:pt x="4542" y="1016"/>
                  <a:pt x="4434" y="784"/>
                  <a:pt x="4247" y="627"/>
                </a:cubicBezTo>
                <a:cubicBezTo>
                  <a:pt x="4011" y="427"/>
                  <a:pt x="3683" y="349"/>
                  <a:pt x="3370" y="349"/>
                </a:cubicBezTo>
                <a:cubicBezTo>
                  <a:pt x="3293" y="349"/>
                  <a:pt x="3217" y="354"/>
                  <a:pt x="3143" y="363"/>
                </a:cubicBezTo>
                <a:cubicBezTo>
                  <a:pt x="2994" y="392"/>
                  <a:pt x="2857" y="429"/>
                  <a:pt x="2714" y="429"/>
                </a:cubicBezTo>
                <a:cubicBezTo>
                  <a:pt x="2692" y="429"/>
                  <a:pt x="2669" y="428"/>
                  <a:pt x="2646" y="426"/>
                </a:cubicBezTo>
                <a:cubicBezTo>
                  <a:pt x="2411" y="411"/>
                  <a:pt x="2195" y="269"/>
                  <a:pt x="1975" y="161"/>
                </a:cubicBezTo>
                <a:cubicBezTo>
                  <a:pt x="1752" y="68"/>
                  <a:pt x="1504" y="1"/>
                  <a:pt x="1260"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rot="-3751670">
            <a:off x="7612926" y="3907089"/>
            <a:ext cx="3217498" cy="1951476"/>
          </a:xfrm>
          <a:custGeom>
            <a:avLst/>
            <a:gdLst/>
            <a:ahLst/>
            <a:cxnLst/>
            <a:rect l="l" t="t" r="r" b="b"/>
            <a:pathLst>
              <a:path w="4572" h="2773" extrusionOk="0">
                <a:moveTo>
                  <a:pt x="1260" y="1"/>
                </a:moveTo>
                <a:cubicBezTo>
                  <a:pt x="1182" y="1"/>
                  <a:pt x="1104" y="8"/>
                  <a:pt x="1027" y="23"/>
                </a:cubicBezTo>
                <a:cubicBezTo>
                  <a:pt x="669" y="83"/>
                  <a:pt x="374" y="333"/>
                  <a:pt x="344" y="676"/>
                </a:cubicBezTo>
                <a:cubicBezTo>
                  <a:pt x="329" y="829"/>
                  <a:pt x="482" y="1094"/>
                  <a:pt x="438" y="1236"/>
                </a:cubicBezTo>
                <a:cubicBezTo>
                  <a:pt x="389" y="1374"/>
                  <a:pt x="1" y="1825"/>
                  <a:pt x="16" y="2168"/>
                </a:cubicBezTo>
                <a:cubicBezTo>
                  <a:pt x="35" y="2493"/>
                  <a:pt x="109" y="2601"/>
                  <a:pt x="236" y="2773"/>
                </a:cubicBezTo>
                <a:lnTo>
                  <a:pt x="4247" y="2773"/>
                </a:lnTo>
                <a:cubicBezTo>
                  <a:pt x="4325" y="2601"/>
                  <a:pt x="4385" y="2463"/>
                  <a:pt x="4292" y="2228"/>
                </a:cubicBezTo>
                <a:cubicBezTo>
                  <a:pt x="4213" y="2057"/>
                  <a:pt x="4419" y="1904"/>
                  <a:pt x="4478" y="1732"/>
                </a:cubicBezTo>
                <a:cubicBezTo>
                  <a:pt x="4557" y="1575"/>
                  <a:pt x="4572" y="1404"/>
                  <a:pt x="4557" y="1236"/>
                </a:cubicBezTo>
                <a:cubicBezTo>
                  <a:pt x="4542" y="1016"/>
                  <a:pt x="4434" y="784"/>
                  <a:pt x="4247" y="627"/>
                </a:cubicBezTo>
                <a:cubicBezTo>
                  <a:pt x="4011" y="427"/>
                  <a:pt x="3683" y="349"/>
                  <a:pt x="3370" y="349"/>
                </a:cubicBezTo>
                <a:cubicBezTo>
                  <a:pt x="3293" y="349"/>
                  <a:pt x="3217" y="354"/>
                  <a:pt x="3143" y="363"/>
                </a:cubicBezTo>
                <a:cubicBezTo>
                  <a:pt x="2994" y="392"/>
                  <a:pt x="2857" y="429"/>
                  <a:pt x="2714" y="429"/>
                </a:cubicBezTo>
                <a:cubicBezTo>
                  <a:pt x="2692" y="429"/>
                  <a:pt x="2669" y="428"/>
                  <a:pt x="2646" y="426"/>
                </a:cubicBezTo>
                <a:cubicBezTo>
                  <a:pt x="2411" y="411"/>
                  <a:pt x="2195" y="269"/>
                  <a:pt x="1975" y="161"/>
                </a:cubicBezTo>
                <a:cubicBezTo>
                  <a:pt x="1752" y="68"/>
                  <a:pt x="1504" y="1"/>
                  <a:pt x="1260"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2"/>
        <p:cNvGrpSpPr/>
        <p:nvPr/>
      </p:nvGrpSpPr>
      <p:grpSpPr>
        <a:xfrm>
          <a:off x="0" y="0"/>
          <a:ext cx="0" cy="0"/>
          <a:chOff x="0" y="0"/>
          <a:chExt cx="0" cy="0"/>
        </a:xfrm>
      </p:grpSpPr>
      <p:sp>
        <p:nvSpPr>
          <p:cNvPr id="223" name="Google Shape;223;p9"/>
          <p:cNvSpPr txBox="1">
            <a:spLocks noGrp="1"/>
          </p:cNvSpPr>
          <p:nvPr>
            <p:ph type="title"/>
          </p:nvPr>
        </p:nvSpPr>
        <p:spPr>
          <a:xfrm>
            <a:off x="4572000" y="1878250"/>
            <a:ext cx="27432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224" name="Google Shape;224;p9"/>
          <p:cNvSpPr txBox="1">
            <a:spLocks noGrp="1"/>
          </p:cNvSpPr>
          <p:nvPr>
            <p:ph type="subTitle" idx="1"/>
          </p:nvPr>
        </p:nvSpPr>
        <p:spPr>
          <a:xfrm>
            <a:off x="4572000" y="2672780"/>
            <a:ext cx="27432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25" name="Google Shape;225;p9"/>
          <p:cNvSpPr txBox="1">
            <a:spLocks noGrp="1"/>
          </p:cNvSpPr>
          <p:nvPr>
            <p:ph type="title" idx="2" hasCustomPrompt="1"/>
          </p:nvPr>
        </p:nvSpPr>
        <p:spPr>
          <a:xfrm>
            <a:off x="4571988" y="1350638"/>
            <a:ext cx="1203300" cy="837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r" rtl="0">
              <a:spcBef>
                <a:spcPts val="0"/>
              </a:spcBef>
              <a:spcAft>
                <a:spcPts val="0"/>
              </a:spcAft>
              <a:buSzPts val="12000"/>
              <a:buFont typeface="Mukta"/>
              <a:buNone/>
              <a:defRPr sz="12000">
                <a:latin typeface="Mukta"/>
                <a:ea typeface="Mukta"/>
                <a:cs typeface="Mukta"/>
                <a:sym typeface="Mukta"/>
              </a:defRPr>
            </a:lvl2pPr>
            <a:lvl3pPr lvl="2" algn="r" rtl="0">
              <a:spcBef>
                <a:spcPts val="0"/>
              </a:spcBef>
              <a:spcAft>
                <a:spcPts val="0"/>
              </a:spcAft>
              <a:buSzPts val="12000"/>
              <a:buFont typeface="Mukta"/>
              <a:buNone/>
              <a:defRPr sz="12000">
                <a:latin typeface="Mukta"/>
                <a:ea typeface="Mukta"/>
                <a:cs typeface="Mukta"/>
                <a:sym typeface="Mukta"/>
              </a:defRPr>
            </a:lvl3pPr>
            <a:lvl4pPr lvl="3" algn="r" rtl="0">
              <a:spcBef>
                <a:spcPts val="0"/>
              </a:spcBef>
              <a:spcAft>
                <a:spcPts val="0"/>
              </a:spcAft>
              <a:buSzPts val="12000"/>
              <a:buFont typeface="Mukta"/>
              <a:buNone/>
              <a:defRPr sz="12000">
                <a:latin typeface="Mukta"/>
                <a:ea typeface="Mukta"/>
                <a:cs typeface="Mukta"/>
                <a:sym typeface="Mukta"/>
              </a:defRPr>
            </a:lvl4pPr>
            <a:lvl5pPr lvl="4" algn="r" rtl="0">
              <a:spcBef>
                <a:spcPts val="0"/>
              </a:spcBef>
              <a:spcAft>
                <a:spcPts val="0"/>
              </a:spcAft>
              <a:buSzPts val="12000"/>
              <a:buFont typeface="Mukta"/>
              <a:buNone/>
              <a:defRPr sz="12000">
                <a:latin typeface="Mukta"/>
                <a:ea typeface="Mukta"/>
                <a:cs typeface="Mukta"/>
                <a:sym typeface="Mukta"/>
              </a:defRPr>
            </a:lvl5pPr>
            <a:lvl6pPr lvl="5" algn="r" rtl="0">
              <a:spcBef>
                <a:spcPts val="0"/>
              </a:spcBef>
              <a:spcAft>
                <a:spcPts val="0"/>
              </a:spcAft>
              <a:buSzPts val="12000"/>
              <a:buFont typeface="Mukta"/>
              <a:buNone/>
              <a:defRPr sz="12000">
                <a:latin typeface="Mukta"/>
                <a:ea typeface="Mukta"/>
                <a:cs typeface="Mukta"/>
                <a:sym typeface="Mukta"/>
              </a:defRPr>
            </a:lvl6pPr>
            <a:lvl7pPr lvl="6" algn="r" rtl="0">
              <a:spcBef>
                <a:spcPts val="0"/>
              </a:spcBef>
              <a:spcAft>
                <a:spcPts val="0"/>
              </a:spcAft>
              <a:buSzPts val="12000"/>
              <a:buFont typeface="Mukta"/>
              <a:buNone/>
              <a:defRPr sz="12000">
                <a:latin typeface="Mukta"/>
                <a:ea typeface="Mukta"/>
                <a:cs typeface="Mukta"/>
                <a:sym typeface="Mukta"/>
              </a:defRPr>
            </a:lvl7pPr>
            <a:lvl8pPr lvl="7" algn="r" rtl="0">
              <a:spcBef>
                <a:spcPts val="0"/>
              </a:spcBef>
              <a:spcAft>
                <a:spcPts val="0"/>
              </a:spcAft>
              <a:buSzPts val="12000"/>
              <a:buFont typeface="Mukta"/>
              <a:buNone/>
              <a:defRPr sz="12000">
                <a:latin typeface="Mukta"/>
                <a:ea typeface="Mukta"/>
                <a:cs typeface="Mukta"/>
                <a:sym typeface="Mukta"/>
              </a:defRPr>
            </a:lvl8pPr>
            <a:lvl9pPr lvl="8" algn="r" rtl="0">
              <a:spcBef>
                <a:spcPts val="0"/>
              </a:spcBef>
              <a:spcAft>
                <a:spcPts val="0"/>
              </a:spcAft>
              <a:buSzPts val="12000"/>
              <a:buFont typeface="Mukta"/>
              <a:buNone/>
              <a:defRPr sz="12000">
                <a:latin typeface="Mukta"/>
                <a:ea typeface="Mukta"/>
                <a:cs typeface="Mukta"/>
                <a:sym typeface="Mukta"/>
              </a:defRPr>
            </a:lvl9pPr>
          </a:lstStyle>
          <a:p>
            <a:r>
              <a:t>xx%</a:t>
            </a:r>
          </a:p>
        </p:txBody>
      </p:sp>
      <p:sp>
        <p:nvSpPr>
          <p:cNvPr id="226" name="Google Shape;226;p9"/>
          <p:cNvSpPr/>
          <p:nvPr/>
        </p:nvSpPr>
        <p:spPr>
          <a:xfrm rot="5400000" flipH="1">
            <a:off x="-3074787" y="321247"/>
            <a:ext cx="5034995" cy="3053822"/>
          </a:xfrm>
          <a:custGeom>
            <a:avLst/>
            <a:gdLst/>
            <a:ahLst/>
            <a:cxnLst/>
            <a:rect l="l" t="t" r="r" b="b"/>
            <a:pathLst>
              <a:path w="4572" h="2773" extrusionOk="0">
                <a:moveTo>
                  <a:pt x="1260" y="1"/>
                </a:moveTo>
                <a:cubicBezTo>
                  <a:pt x="1182" y="1"/>
                  <a:pt x="1104" y="8"/>
                  <a:pt x="1027" y="23"/>
                </a:cubicBezTo>
                <a:cubicBezTo>
                  <a:pt x="669" y="83"/>
                  <a:pt x="374" y="333"/>
                  <a:pt x="344" y="676"/>
                </a:cubicBezTo>
                <a:cubicBezTo>
                  <a:pt x="329" y="829"/>
                  <a:pt x="482" y="1094"/>
                  <a:pt x="438" y="1236"/>
                </a:cubicBezTo>
                <a:cubicBezTo>
                  <a:pt x="389" y="1374"/>
                  <a:pt x="1" y="1825"/>
                  <a:pt x="16" y="2168"/>
                </a:cubicBezTo>
                <a:cubicBezTo>
                  <a:pt x="35" y="2493"/>
                  <a:pt x="109" y="2601"/>
                  <a:pt x="236" y="2773"/>
                </a:cubicBezTo>
                <a:lnTo>
                  <a:pt x="4247" y="2773"/>
                </a:lnTo>
                <a:cubicBezTo>
                  <a:pt x="4325" y="2601"/>
                  <a:pt x="4385" y="2463"/>
                  <a:pt x="4292" y="2228"/>
                </a:cubicBezTo>
                <a:cubicBezTo>
                  <a:pt x="4213" y="2057"/>
                  <a:pt x="4419" y="1904"/>
                  <a:pt x="4478" y="1732"/>
                </a:cubicBezTo>
                <a:cubicBezTo>
                  <a:pt x="4557" y="1575"/>
                  <a:pt x="4572" y="1404"/>
                  <a:pt x="4557" y="1236"/>
                </a:cubicBezTo>
                <a:cubicBezTo>
                  <a:pt x="4542" y="1016"/>
                  <a:pt x="4434" y="784"/>
                  <a:pt x="4247" y="627"/>
                </a:cubicBezTo>
                <a:cubicBezTo>
                  <a:pt x="4011" y="427"/>
                  <a:pt x="3683" y="349"/>
                  <a:pt x="3370" y="349"/>
                </a:cubicBezTo>
                <a:cubicBezTo>
                  <a:pt x="3293" y="349"/>
                  <a:pt x="3217" y="354"/>
                  <a:pt x="3143" y="363"/>
                </a:cubicBezTo>
                <a:cubicBezTo>
                  <a:pt x="2994" y="392"/>
                  <a:pt x="2857" y="429"/>
                  <a:pt x="2714" y="429"/>
                </a:cubicBezTo>
                <a:cubicBezTo>
                  <a:pt x="2692" y="429"/>
                  <a:pt x="2669" y="428"/>
                  <a:pt x="2646" y="426"/>
                </a:cubicBezTo>
                <a:cubicBezTo>
                  <a:pt x="2411" y="411"/>
                  <a:pt x="2195" y="269"/>
                  <a:pt x="1975" y="161"/>
                </a:cubicBezTo>
                <a:cubicBezTo>
                  <a:pt x="1752" y="68"/>
                  <a:pt x="1504" y="1"/>
                  <a:pt x="1260"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rot="865811">
            <a:off x="-182304" y="3876947"/>
            <a:ext cx="10092171" cy="6090810"/>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9"/>
          <p:cNvGrpSpPr/>
          <p:nvPr/>
        </p:nvGrpSpPr>
        <p:grpSpPr>
          <a:xfrm>
            <a:off x="389174" y="4310974"/>
            <a:ext cx="511840" cy="585068"/>
            <a:chOff x="6144600" y="3520075"/>
            <a:chExt cx="29600" cy="33825"/>
          </a:xfrm>
        </p:grpSpPr>
        <p:sp>
          <p:nvSpPr>
            <p:cNvPr id="229" name="Google Shape;229;p9"/>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9"/>
          <p:cNvGrpSpPr/>
          <p:nvPr/>
        </p:nvGrpSpPr>
        <p:grpSpPr>
          <a:xfrm>
            <a:off x="260906" y="2494963"/>
            <a:ext cx="8622178" cy="2454935"/>
            <a:chOff x="916725" y="1693928"/>
            <a:chExt cx="699625" cy="199200"/>
          </a:xfrm>
        </p:grpSpPr>
        <p:sp>
          <p:nvSpPr>
            <p:cNvPr id="246" name="Google Shape;246;p9"/>
            <p:cNvSpPr/>
            <p:nvPr/>
          </p:nvSpPr>
          <p:spPr>
            <a:xfrm>
              <a:off x="935563" y="1693928"/>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588726" y="174493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438371" y="1882678"/>
              <a:ext cx="10449" cy="10449"/>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alpha val="477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800"/>
              <a:buFont typeface="Mukta"/>
              <a:buNone/>
              <a:defRPr sz="2800" b="1">
                <a:solidFill>
                  <a:schemeClr val="accent1"/>
                </a:solidFill>
                <a:latin typeface="Mukta"/>
                <a:ea typeface="Mukta"/>
                <a:cs typeface="Mukta"/>
                <a:sym typeface="Mukta"/>
              </a:defRPr>
            </a:lvl1pPr>
            <a:lvl2pPr lvl="1"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2pPr>
            <a:lvl3pPr lvl="2"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3pPr>
            <a:lvl4pPr lvl="3"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4pPr>
            <a:lvl5pPr lvl="4"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5pPr>
            <a:lvl6pPr lvl="5"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6pPr>
            <a:lvl7pPr lvl="6"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7pPr>
            <a:lvl8pPr lvl="7"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8pPr>
            <a:lvl9pPr lvl="8"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00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1" r:id="rId11"/>
    <p:sldLayoutId id="2147483662" r:id="rId12"/>
    <p:sldLayoutId id="2147483663" r:id="rId13"/>
    <p:sldLayoutId id="2147483664" r:id="rId14"/>
    <p:sldLayoutId id="2147483666" r:id="rId15"/>
    <p:sldLayoutId id="2147483671" r:id="rId16"/>
    <p:sldLayoutId id="2147483672" r:id="rId17"/>
    <p:sldLayoutId id="214748367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alpha val="9820"/>
          </a:srgbClr>
        </a:solidFill>
        <a:effectLst/>
      </p:bgPr>
    </p:bg>
    <p:spTree>
      <p:nvGrpSpPr>
        <p:cNvPr id="1" name="Shape 871"/>
        <p:cNvGrpSpPr/>
        <p:nvPr/>
      </p:nvGrpSpPr>
      <p:grpSpPr>
        <a:xfrm>
          <a:off x="0" y="0"/>
          <a:ext cx="0" cy="0"/>
          <a:chOff x="0" y="0"/>
          <a:chExt cx="0" cy="0"/>
        </a:xfrm>
      </p:grpSpPr>
      <p:grpSp>
        <p:nvGrpSpPr>
          <p:cNvPr id="873" name="Google Shape;873;p30"/>
          <p:cNvGrpSpPr/>
          <p:nvPr/>
        </p:nvGrpSpPr>
        <p:grpSpPr>
          <a:xfrm flipH="1">
            <a:off x="2994477" y="514003"/>
            <a:ext cx="1854572" cy="2108054"/>
            <a:chOff x="5912600" y="3521075"/>
            <a:chExt cx="50150" cy="57000"/>
          </a:xfrm>
        </p:grpSpPr>
        <p:sp>
          <p:nvSpPr>
            <p:cNvPr id="874" name="Google Shape;874;p30"/>
            <p:cNvSpPr/>
            <p:nvPr/>
          </p:nvSpPr>
          <p:spPr>
            <a:xfrm>
              <a:off x="5935850" y="3570675"/>
              <a:ext cx="8975" cy="7400"/>
            </a:xfrm>
            <a:custGeom>
              <a:avLst/>
              <a:gdLst/>
              <a:ahLst/>
              <a:cxnLst/>
              <a:rect l="l" t="t" r="r" b="b"/>
              <a:pathLst>
                <a:path w="359" h="296" extrusionOk="0">
                  <a:moveTo>
                    <a:pt x="187" y="0"/>
                  </a:moveTo>
                  <a:cubicBezTo>
                    <a:pt x="127" y="0"/>
                    <a:pt x="79" y="30"/>
                    <a:pt x="49" y="79"/>
                  </a:cubicBezTo>
                  <a:cubicBezTo>
                    <a:pt x="1" y="172"/>
                    <a:pt x="64" y="295"/>
                    <a:pt x="187" y="295"/>
                  </a:cubicBezTo>
                  <a:cubicBezTo>
                    <a:pt x="236" y="295"/>
                    <a:pt x="280" y="265"/>
                    <a:pt x="314" y="217"/>
                  </a:cubicBezTo>
                  <a:cubicBezTo>
                    <a:pt x="359" y="109"/>
                    <a:pt x="299" y="0"/>
                    <a:pt x="1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941725" y="3521075"/>
              <a:ext cx="8150" cy="7100"/>
            </a:xfrm>
            <a:custGeom>
              <a:avLst/>
              <a:gdLst/>
              <a:ahLst/>
              <a:cxnLst/>
              <a:rect l="l" t="t" r="r" b="b"/>
              <a:pathLst>
                <a:path w="326" h="284" extrusionOk="0">
                  <a:moveTo>
                    <a:pt x="155" y="1"/>
                  </a:moveTo>
                  <a:cubicBezTo>
                    <a:pt x="134" y="1"/>
                    <a:pt x="112" y="5"/>
                    <a:pt x="94" y="11"/>
                  </a:cubicBezTo>
                  <a:cubicBezTo>
                    <a:pt x="1" y="74"/>
                    <a:pt x="1" y="197"/>
                    <a:pt x="79" y="261"/>
                  </a:cubicBezTo>
                  <a:cubicBezTo>
                    <a:pt x="101" y="276"/>
                    <a:pt x="128" y="283"/>
                    <a:pt x="154" y="283"/>
                  </a:cubicBezTo>
                  <a:cubicBezTo>
                    <a:pt x="179" y="283"/>
                    <a:pt x="202" y="276"/>
                    <a:pt x="217" y="261"/>
                  </a:cubicBezTo>
                  <a:cubicBezTo>
                    <a:pt x="310" y="212"/>
                    <a:pt x="325" y="89"/>
                    <a:pt x="232" y="26"/>
                  </a:cubicBezTo>
                  <a:cubicBezTo>
                    <a:pt x="214" y="8"/>
                    <a:pt x="185" y="1"/>
                    <a:pt x="1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5953025" y="3559150"/>
              <a:ext cx="9350" cy="8625"/>
            </a:xfrm>
            <a:custGeom>
              <a:avLst/>
              <a:gdLst/>
              <a:ahLst/>
              <a:cxnLst/>
              <a:rect l="l" t="t" r="r" b="b"/>
              <a:pathLst>
                <a:path w="374" h="345" extrusionOk="0">
                  <a:moveTo>
                    <a:pt x="194" y="0"/>
                  </a:moveTo>
                  <a:cubicBezTo>
                    <a:pt x="154" y="0"/>
                    <a:pt x="113" y="14"/>
                    <a:pt x="78" y="44"/>
                  </a:cubicBezTo>
                  <a:cubicBezTo>
                    <a:pt x="15" y="88"/>
                    <a:pt x="0" y="152"/>
                    <a:pt x="15" y="230"/>
                  </a:cubicBezTo>
                  <a:cubicBezTo>
                    <a:pt x="44" y="301"/>
                    <a:pt x="115" y="344"/>
                    <a:pt x="186" y="344"/>
                  </a:cubicBezTo>
                  <a:cubicBezTo>
                    <a:pt x="224" y="344"/>
                    <a:pt x="262" y="332"/>
                    <a:pt x="295" y="305"/>
                  </a:cubicBezTo>
                  <a:cubicBezTo>
                    <a:pt x="358" y="260"/>
                    <a:pt x="373" y="182"/>
                    <a:pt x="358" y="118"/>
                  </a:cubicBezTo>
                  <a:cubicBezTo>
                    <a:pt x="328" y="41"/>
                    <a:pt x="262" y="0"/>
                    <a:pt x="194"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5914125" y="3525675"/>
              <a:ext cx="8975" cy="8825"/>
            </a:xfrm>
            <a:custGeom>
              <a:avLst/>
              <a:gdLst/>
              <a:ahLst/>
              <a:cxnLst/>
              <a:rect l="l" t="t" r="r" b="b"/>
              <a:pathLst>
                <a:path w="359" h="353" extrusionOk="0">
                  <a:moveTo>
                    <a:pt x="177" y="0"/>
                  </a:moveTo>
                  <a:cubicBezTo>
                    <a:pt x="155" y="0"/>
                    <a:pt x="132" y="4"/>
                    <a:pt x="108" y="13"/>
                  </a:cubicBezTo>
                  <a:cubicBezTo>
                    <a:pt x="49" y="43"/>
                    <a:pt x="0" y="107"/>
                    <a:pt x="0" y="185"/>
                  </a:cubicBezTo>
                  <a:cubicBezTo>
                    <a:pt x="12" y="283"/>
                    <a:pt x="83" y="352"/>
                    <a:pt x="175" y="352"/>
                  </a:cubicBezTo>
                  <a:cubicBezTo>
                    <a:pt x="199" y="352"/>
                    <a:pt x="224" y="348"/>
                    <a:pt x="250" y="338"/>
                  </a:cubicBezTo>
                  <a:cubicBezTo>
                    <a:pt x="310" y="323"/>
                    <a:pt x="358" y="245"/>
                    <a:pt x="358" y="185"/>
                  </a:cubicBezTo>
                  <a:cubicBezTo>
                    <a:pt x="358" y="81"/>
                    <a:pt x="276" y="0"/>
                    <a:pt x="17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5912600" y="3559725"/>
              <a:ext cx="5375" cy="4400"/>
            </a:xfrm>
            <a:custGeom>
              <a:avLst/>
              <a:gdLst/>
              <a:ahLst/>
              <a:cxnLst/>
              <a:rect l="l" t="t" r="r" b="b"/>
              <a:pathLst>
                <a:path w="215" h="176" extrusionOk="0">
                  <a:moveTo>
                    <a:pt x="106" y="0"/>
                  </a:moveTo>
                  <a:cubicBezTo>
                    <a:pt x="39" y="0"/>
                    <a:pt x="1" y="71"/>
                    <a:pt x="31" y="129"/>
                  </a:cubicBezTo>
                  <a:cubicBezTo>
                    <a:pt x="46" y="144"/>
                    <a:pt x="61" y="174"/>
                    <a:pt x="91" y="174"/>
                  </a:cubicBezTo>
                  <a:cubicBezTo>
                    <a:pt x="98" y="175"/>
                    <a:pt x="104" y="175"/>
                    <a:pt x="111" y="175"/>
                  </a:cubicBezTo>
                  <a:cubicBezTo>
                    <a:pt x="177" y="175"/>
                    <a:pt x="215" y="107"/>
                    <a:pt x="184" y="36"/>
                  </a:cubicBezTo>
                  <a:cubicBezTo>
                    <a:pt x="169" y="21"/>
                    <a:pt x="154" y="2"/>
                    <a:pt x="125" y="2"/>
                  </a:cubicBezTo>
                  <a:cubicBezTo>
                    <a:pt x="118" y="1"/>
                    <a:pt x="112" y="0"/>
                    <a:pt x="106"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5958425" y="3546425"/>
              <a:ext cx="4325" cy="4625"/>
            </a:xfrm>
            <a:custGeom>
              <a:avLst/>
              <a:gdLst/>
              <a:ahLst/>
              <a:cxnLst/>
              <a:rect l="l" t="t" r="r" b="b"/>
              <a:pathLst>
                <a:path w="173" h="185" extrusionOk="0">
                  <a:moveTo>
                    <a:pt x="87" y="0"/>
                  </a:moveTo>
                  <a:cubicBezTo>
                    <a:pt x="44" y="0"/>
                    <a:pt x="1" y="33"/>
                    <a:pt x="1" y="86"/>
                  </a:cubicBezTo>
                  <a:cubicBezTo>
                    <a:pt x="1" y="116"/>
                    <a:pt x="1" y="131"/>
                    <a:pt x="15" y="161"/>
                  </a:cubicBezTo>
                  <a:cubicBezTo>
                    <a:pt x="36" y="177"/>
                    <a:pt x="59" y="184"/>
                    <a:pt x="80" y="184"/>
                  </a:cubicBezTo>
                  <a:cubicBezTo>
                    <a:pt x="124" y="184"/>
                    <a:pt x="162" y="154"/>
                    <a:pt x="172" y="101"/>
                  </a:cubicBezTo>
                  <a:cubicBezTo>
                    <a:pt x="172" y="68"/>
                    <a:pt x="172" y="53"/>
                    <a:pt x="142" y="23"/>
                  </a:cubicBezTo>
                  <a:cubicBezTo>
                    <a:pt x="127" y="7"/>
                    <a:pt x="107" y="0"/>
                    <a:pt x="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5914875" y="3531375"/>
              <a:ext cx="42450" cy="35900"/>
            </a:xfrm>
            <a:custGeom>
              <a:avLst/>
              <a:gdLst/>
              <a:ahLst/>
              <a:cxnLst/>
              <a:rect l="l" t="t" r="r" b="b"/>
              <a:pathLst>
                <a:path w="1698" h="1436" extrusionOk="0">
                  <a:moveTo>
                    <a:pt x="866" y="1"/>
                  </a:moveTo>
                  <a:cubicBezTo>
                    <a:pt x="571" y="1"/>
                    <a:pt x="308" y="170"/>
                    <a:pt x="187" y="438"/>
                  </a:cubicBezTo>
                  <a:cubicBezTo>
                    <a:pt x="0" y="890"/>
                    <a:pt x="299" y="1386"/>
                    <a:pt x="795" y="1434"/>
                  </a:cubicBezTo>
                  <a:cubicBezTo>
                    <a:pt x="807" y="1435"/>
                    <a:pt x="819" y="1435"/>
                    <a:pt x="830" y="1435"/>
                  </a:cubicBezTo>
                  <a:cubicBezTo>
                    <a:pt x="1113" y="1435"/>
                    <a:pt x="1389" y="1266"/>
                    <a:pt x="1493" y="998"/>
                  </a:cubicBezTo>
                  <a:cubicBezTo>
                    <a:pt x="1698" y="546"/>
                    <a:pt x="1384" y="50"/>
                    <a:pt x="903" y="2"/>
                  </a:cubicBezTo>
                  <a:cubicBezTo>
                    <a:pt x="891" y="1"/>
                    <a:pt x="878" y="1"/>
                    <a:pt x="86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5921125" y="3551275"/>
              <a:ext cx="3100" cy="3100"/>
            </a:xfrm>
            <a:custGeom>
              <a:avLst/>
              <a:gdLst/>
              <a:ahLst/>
              <a:cxnLst/>
              <a:rect l="l" t="t" r="r" b="b"/>
              <a:pathLst>
                <a:path w="124" h="124" extrusionOk="0">
                  <a:moveTo>
                    <a:pt x="63" y="0"/>
                  </a:moveTo>
                  <a:cubicBezTo>
                    <a:pt x="30" y="0"/>
                    <a:pt x="15" y="15"/>
                    <a:pt x="0" y="45"/>
                  </a:cubicBezTo>
                  <a:cubicBezTo>
                    <a:pt x="0" y="79"/>
                    <a:pt x="15" y="109"/>
                    <a:pt x="49" y="124"/>
                  </a:cubicBezTo>
                  <a:lnTo>
                    <a:pt x="63" y="124"/>
                  </a:lnTo>
                  <a:cubicBezTo>
                    <a:pt x="93" y="124"/>
                    <a:pt x="123" y="109"/>
                    <a:pt x="123" y="79"/>
                  </a:cubicBezTo>
                  <a:cubicBezTo>
                    <a:pt x="123" y="45"/>
                    <a:pt x="108" y="15"/>
                    <a:pt x="78"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5923075" y="3555925"/>
              <a:ext cx="3950" cy="3125"/>
            </a:xfrm>
            <a:custGeom>
              <a:avLst/>
              <a:gdLst/>
              <a:ahLst/>
              <a:cxnLst/>
              <a:rect l="l" t="t" r="r" b="b"/>
              <a:pathLst>
                <a:path w="158" h="125" extrusionOk="0">
                  <a:moveTo>
                    <a:pt x="64" y="1"/>
                  </a:moveTo>
                  <a:cubicBezTo>
                    <a:pt x="15" y="16"/>
                    <a:pt x="0" y="61"/>
                    <a:pt x="30" y="109"/>
                  </a:cubicBezTo>
                  <a:cubicBezTo>
                    <a:pt x="45" y="109"/>
                    <a:pt x="64" y="124"/>
                    <a:pt x="79" y="124"/>
                  </a:cubicBezTo>
                  <a:cubicBezTo>
                    <a:pt x="79" y="124"/>
                    <a:pt x="94" y="124"/>
                    <a:pt x="94" y="109"/>
                  </a:cubicBezTo>
                  <a:cubicBezTo>
                    <a:pt x="138" y="109"/>
                    <a:pt x="157" y="46"/>
                    <a:pt x="124" y="16"/>
                  </a:cubicBezTo>
                  <a:cubicBezTo>
                    <a:pt x="109" y="1"/>
                    <a:pt x="94" y="1"/>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5926525" y="3546975"/>
              <a:ext cx="7850" cy="7400"/>
            </a:xfrm>
            <a:custGeom>
              <a:avLst/>
              <a:gdLst/>
              <a:ahLst/>
              <a:cxnLst/>
              <a:rect l="l" t="t" r="r" b="b"/>
              <a:pathLst>
                <a:path w="314" h="296" extrusionOk="0">
                  <a:moveTo>
                    <a:pt x="157" y="1"/>
                  </a:moveTo>
                  <a:cubicBezTo>
                    <a:pt x="94" y="1"/>
                    <a:pt x="34" y="46"/>
                    <a:pt x="19" y="109"/>
                  </a:cubicBezTo>
                  <a:cubicBezTo>
                    <a:pt x="0" y="187"/>
                    <a:pt x="49" y="266"/>
                    <a:pt x="127" y="296"/>
                  </a:cubicBezTo>
                  <a:lnTo>
                    <a:pt x="157" y="296"/>
                  </a:lnTo>
                  <a:cubicBezTo>
                    <a:pt x="221" y="296"/>
                    <a:pt x="280" y="251"/>
                    <a:pt x="299" y="187"/>
                  </a:cubicBezTo>
                  <a:cubicBezTo>
                    <a:pt x="314" y="109"/>
                    <a:pt x="265" y="16"/>
                    <a:pt x="187"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5933150" y="3555100"/>
              <a:ext cx="12525" cy="8975"/>
            </a:xfrm>
            <a:custGeom>
              <a:avLst/>
              <a:gdLst/>
              <a:ahLst/>
              <a:cxnLst/>
              <a:rect l="l" t="t" r="r" b="b"/>
              <a:pathLst>
                <a:path w="501" h="359" extrusionOk="0">
                  <a:moveTo>
                    <a:pt x="221" y="0"/>
                  </a:moveTo>
                  <a:cubicBezTo>
                    <a:pt x="127" y="0"/>
                    <a:pt x="49" y="49"/>
                    <a:pt x="34" y="127"/>
                  </a:cubicBezTo>
                  <a:cubicBezTo>
                    <a:pt x="0" y="221"/>
                    <a:pt x="79" y="329"/>
                    <a:pt x="202" y="359"/>
                  </a:cubicBezTo>
                  <a:lnTo>
                    <a:pt x="265" y="359"/>
                  </a:lnTo>
                  <a:cubicBezTo>
                    <a:pt x="359" y="359"/>
                    <a:pt x="452" y="314"/>
                    <a:pt x="467" y="235"/>
                  </a:cubicBezTo>
                  <a:lnTo>
                    <a:pt x="467" y="235"/>
                  </a:lnTo>
                  <a:cubicBezTo>
                    <a:pt x="452" y="280"/>
                    <a:pt x="407" y="299"/>
                    <a:pt x="359" y="299"/>
                  </a:cubicBezTo>
                  <a:lnTo>
                    <a:pt x="329" y="299"/>
                  </a:lnTo>
                  <a:cubicBezTo>
                    <a:pt x="265" y="280"/>
                    <a:pt x="221" y="235"/>
                    <a:pt x="235" y="172"/>
                  </a:cubicBezTo>
                  <a:cubicBezTo>
                    <a:pt x="250" y="127"/>
                    <a:pt x="280" y="112"/>
                    <a:pt x="344" y="112"/>
                  </a:cubicBezTo>
                  <a:lnTo>
                    <a:pt x="373" y="112"/>
                  </a:lnTo>
                  <a:cubicBezTo>
                    <a:pt x="437" y="127"/>
                    <a:pt x="482" y="187"/>
                    <a:pt x="467" y="235"/>
                  </a:cubicBezTo>
                  <a:cubicBezTo>
                    <a:pt x="500" y="142"/>
                    <a:pt x="407" y="34"/>
                    <a:pt x="295"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5938650" y="3557900"/>
              <a:ext cx="6550" cy="4675"/>
            </a:xfrm>
            <a:custGeom>
              <a:avLst/>
              <a:gdLst/>
              <a:ahLst/>
              <a:cxnLst/>
              <a:rect l="l" t="t" r="r" b="b"/>
              <a:pathLst>
                <a:path w="262" h="187" extrusionOk="0">
                  <a:moveTo>
                    <a:pt x="124" y="0"/>
                  </a:moveTo>
                  <a:cubicBezTo>
                    <a:pt x="60" y="0"/>
                    <a:pt x="30" y="15"/>
                    <a:pt x="15" y="60"/>
                  </a:cubicBezTo>
                  <a:cubicBezTo>
                    <a:pt x="1" y="123"/>
                    <a:pt x="45" y="168"/>
                    <a:pt x="109" y="187"/>
                  </a:cubicBezTo>
                  <a:lnTo>
                    <a:pt x="139" y="187"/>
                  </a:lnTo>
                  <a:cubicBezTo>
                    <a:pt x="187" y="187"/>
                    <a:pt x="232" y="168"/>
                    <a:pt x="247" y="123"/>
                  </a:cubicBezTo>
                  <a:cubicBezTo>
                    <a:pt x="262" y="75"/>
                    <a:pt x="217" y="15"/>
                    <a:pt x="153"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5922325" y="3539975"/>
              <a:ext cx="5425" cy="4325"/>
            </a:xfrm>
            <a:custGeom>
              <a:avLst/>
              <a:gdLst/>
              <a:ahLst/>
              <a:cxnLst/>
              <a:rect l="l" t="t" r="r" b="b"/>
              <a:pathLst>
                <a:path w="217" h="173" extrusionOk="0">
                  <a:moveTo>
                    <a:pt x="109" y="1"/>
                  </a:moveTo>
                  <a:cubicBezTo>
                    <a:pt x="60" y="1"/>
                    <a:pt x="15" y="16"/>
                    <a:pt x="1" y="64"/>
                  </a:cubicBezTo>
                  <a:cubicBezTo>
                    <a:pt x="1" y="109"/>
                    <a:pt x="30" y="158"/>
                    <a:pt x="94" y="173"/>
                  </a:cubicBezTo>
                  <a:lnTo>
                    <a:pt x="109" y="173"/>
                  </a:lnTo>
                  <a:cubicBezTo>
                    <a:pt x="154" y="173"/>
                    <a:pt x="202" y="158"/>
                    <a:pt x="202" y="109"/>
                  </a:cubicBezTo>
                  <a:cubicBezTo>
                    <a:pt x="217" y="64"/>
                    <a:pt x="187" y="16"/>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5946400" y="3541575"/>
              <a:ext cx="3475" cy="2725"/>
            </a:xfrm>
            <a:custGeom>
              <a:avLst/>
              <a:gdLst/>
              <a:ahLst/>
              <a:cxnLst/>
              <a:rect l="l" t="t" r="r" b="b"/>
              <a:pathLst>
                <a:path w="139" h="109" extrusionOk="0">
                  <a:moveTo>
                    <a:pt x="64" y="0"/>
                  </a:moveTo>
                  <a:cubicBezTo>
                    <a:pt x="45" y="0"/>
                    <a:pt x="15" y="15"/>
                    <a:pt x="15" y="45"/>
                  </a:cubicBezTo>
                  <a:cubicBezTo>
                    <a:pt x="0" y="60"/>
                    <a:pt x="30" y="94"/>
                    <a:pt x="64" y="109"/>
                  </a:cubicBezTo>
                  <a:lnTo>
                    <a:pt x="79" y="109"/>
                  </a:lnTo>
                  <a:cubicBezTo>
                    <a:pt x="108" y="109"/>
                    <a:pt x="123" y="94"/>
                    <a:pt x="123" y="75"/>
                  </a:cubicBezTo>
                  <a:cubicBezTo>
                    <a:pt x="138" y="45"/>
                    <a:pt x="123" y="15"/>
                    <a:pt x="79" y="15"/>
                  </a:cubicBezTo>
                  <a:cubicBezTo>
                    <a:pt x="79" y="0"/>
                    <a:pt x="79" y="0"/>
                    <a:pt x="6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5929700" y="3538400"/>
              <a:ext cx="3475" cy="2725"/>
            </a:xfrm>
            <a:custGeom>
              <a:avLst/>
              <a:gdLst/>
              <a:ahLst/>
              <a:cxnLst/>
              <a:rect l="l" t="t" r="r" b="b"/>
              <a:pathLst>
                <a:path w="139" h="109" extrusionOk="0">
                  <a:moveTo>
                    <a:pt x="60" y="1"/>
                  </a:moveTo>
                  <a:cubicBezTo>
                    <a:pt x="30" y="1"/>
                    <a:pt x="15" y="15"/>
                    <a:pt x="15" y="34"/>
                  </a:cubicBezTo>
                  <a:cubicBezTo>
                    <a:pt x="0" y="64"/>
                    <a:pt x="15" y="94"/>
                    <a:pt x="60" y="109"/>
                  </a:cubicBezTo>
                  <a:lnTo>
                    <a:pt x="79" y="109"/>
                  </a:lnTo>
                  <a:cubicBezTo>
                    <a:pt x="94" y="109"/>
                    <a:pt x="123" y="94"/>
                    <a:pt x="123" y="64"/>
                  </a:cubicBezTo>
                  <a:cubicBezTo>
                    <a:pt x="138" y="49"/>
                    <a:pt x="109" y="15"/>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30"/>
          <p:cNvSpPr txBox="1">
            <a:spLocks noGrp="1"/>
          </p:cNvSpPr>
          <p:nvPr>
            <p:ph type="subTitle" idx="1"/>
          </p:nvPr>
        </p:nvSpPr>
        <p:spPr>
          <a:xfrm>
            <a:off x="5496350" y="3711300"/>
            <a:ext cx="2927400" cy="89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t>Gan </a:t>
            </a:r>
            <a:r>
              <a:rPr lang="en-US" dirty="0" err="1"/>
              <a:t>Tze</a:t>
            </a:r>
            <a:r>
              <a:rPr lang="en-US" dirty="0"/>
              <a:t> Ling</a:t>
            </a:r>
          </a:p>
          <a:p>
            <a:pPr marL="0" lvl="0" indent="0" algn="r" rtl="0">
              <a:spcBef>
                <a:spcPts val="0"/>
              </a:spcBef>
              <a:spcAft>
                <a:spcPts val="0"/>
              </a:spcAft>
              <a:buClr>
                <a:schemeClr val="dk1"/>
              </a:buClr>
              <a:buSzPts val="1100"/>
              <a:buFont typeface="Arial"/>
              <a:buNone/>
            </a:pPr>
            <a:r>
              <a:rPr lang="en-US" dirty="0"/>
              <a:t>DSI-25</a:t>
            </a:r>
            <a:endParaRPr dirty="0"/>
          </a:p>
          <a:p>
            <a:pPr marL="0" lvl="0" indent="0" algn="r" rtl="0">
              <a:spcBef>
                <a:spcPts val="0"/>
              </a:spcBef>
              <a:spcAft>
                <a:spcPts val="0"/>
              </a:spcAft>
              <a:buNone/>
            </a:pPr>
            <a:endParaRPr dirty="0"/>
          </a:p>
        </p:txBody>
      </p:sp>
      <p:grpSp>
        <p:nvGrpSpPr>
          <p:cNvPr id="890" name="Google Shape;890;p30"/>
          <p:cNvGrpSpPr/>
          <p:nvPr/>
        </p:nvGrpSpPr>
        <p:grpSpPr>
          <a:xfrm>
            <a:off x="7861075" y="3503537"/>
            <a:ext cx="449351" cy="134550"/>
            <a:chOff x="826998" y="3699099"/>
            <a:chExt cx="449351" cy="134550"/>
          </a:xfrm>
        </p:grpSpPr>
        <p:sp>
          <p:nvSpPr>
            <p:cNvPr id="891" name="Google Shape;891;p30"/>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30"/>
          <p:cNvGrpSpPr/>
          <p:nvPr/>
        </p:nvGrpSpPr>
        <p:grpSpPr>
          <a:xfrm>
            <a:off x="969659" y="1787510"/>
            <a:ext cx="2256693" cy="2818052"/>
            <a:chOff x="336800" y="4151500"/>
            <a:chExt cx="292000" cy="364650"/>
          </a:xfrm>
        </p:grpSpPr>
        <p:sp>
          <p:nvSpPr>
            <p:cNvPr id="895" name="Google Shape;895;p30"/>
            <p:cNvSpPr/>
            <p:nvPr/>
          </p:nvSpPr>
          <p:spPr>
            <a:xfrm>
              <a:off x="396325" y="4168675"/>
              <a:ext cx="212600" cy="185375"/>
            </a:xfrm>
            <a:custGeom>
              <a:avLst/>
              <a:gdLst/>
              <a:ahLst/>
              <a:cxnLst/>
              <a:rect l="l" t="t" r="r" b="b"/>
              <a:pathLst>
                <a:path w="8504" h="7415" extrusionOk="0">
                  <a:moveTo>
                    <a:pt x="7261" y="0"/>
                  </a:moveTo>
                  <a:cubicBezTo>
                    <a:pt x="7011" y="0"/>
                    <a:pt x="6746" y="79"/>
                    <a:pt x="6545" y="265"/>
                  </a:cubicBezTo>
                  <a:lnTo>
                    <a:pt x="358" y="5548"/>
                  </a:lnTo>
                  <a:cubicBezTo>
                    <a:pt x="30" y="5813"/>
                    <a:pt x="0" y="6295"/>
                    <a:pt x="265" y="6623"/>
                  </a:cubicBezTo>
                  <a:lnTo>
                    <a:pt x="731" y="7149"/>
                  </a:lnTo>
                  <a:cubicBezTo>
                    <a:pt x="884" y="7321"/>
                    <a:pt x="1090" y="7414"/>
                    <a:pt x="1306" y="7414"/>
                  </a:cubicBezTo>
                  <a:cubicBezTo>
                    <a:pt x="1478" y="7414"/>
                    <a:pt x="1664" y="7354"/>
                    <a:pt x="1802" y="7242"/>
                  </a:cubicBezTo>
                  <a:lnTo>
                    <a:pt x="7992" y="1959"/>
                  </a:lnTo>
                  <a:cubicBezTo>
                    <a:pt x="8459" y="1552"/>
                    <a:pt x="8504" y="855"/>
                    <a:pt x="8101" y="388"/>
                  </a:cubicBezTo>
                  <a:cubicBezTo>
                    <a:pt x="7880" y="123"/>
                    <a:pt x="7571" y="0"/>
                    <a:pt x="7261" y="0"/>
                  </a:cubicBezTo>
                  <a:close/>
                </a:path>
              </a:pathLst>
            </a:custGeom>
            <a:solidFill>
              <a:srgbClr val="FD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396325" y="4168550"/>
              <a:ext cx="212600" cy="185650"/>
            </a:xfrm>
            <a:custGeom>
              <a:avLst/>
              <a:gdLst/>
              <a:ahLst/>
              <a:cxnLst/>
              <a:rect l="l" t="t" r="r" b="b"/>
              <a:pathLst>
                <a:path w="8504" h="7426" extrusionOk="0">
                  <a:moveTo>
                    <a:pt x="7262" y="1"/>
                  </a:moveTo>
                  <a:cubicBezTo>
                    <a:pt x="7008" y="1"/>
                    <a:pt x="6753" y="88"/>
                    <a:pt x="6545" y="270"/>
                  </a:cubicBezTo>
                  <a:lnTo>
                    <a:pt x="358" y="5553"/>
                  </a:lnTo>
                  <a:cubicBezTo>
                    <a:pt x="30" y="5818"/>
                    <a:pt x="0" y="6300"/>
                    <a:pt x="265" y="6628"/>
                  </a:cubicBezTo>
                  <a:lnTo>
                    <a:pt x="731" y="7154"/>
                  </a:lnTo>
                  <a:cubicBezTo>
                    <a:pt x="878" y="7335"/>
                    <a:pt x="1090" y="7426"/>
                    <a:pt x="1305" y="7426"/>
                  </a:cubicBezTo>
                  <a:cubicBezTo>
                    <a:pt x="1480" y="7426"/>
                    <a:pt x="1657" y="7366"/>
                    <a:pt x="1802" y="7247"/>
                  </a:cubicBezTo>
                  <a:lnTo>
                    <a:pt x="7992" y="1964"/>
                  </a:lnTo>
                  <a:cubicBezTo>
                    <a:pt x="8459" y="1557"/>
                    <a:pt x="8504" y="860"/>
                    <a:pt x="8101" y="393"/>
                  </a:cubicBezTo>
                  <a:cubicBezTo>
                    <a:pt x="7886" y="135"/>
                    <a:pt x="7575" y="1"/>
                    <a:pt x="726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400225" y="4180325"/>
              <a:ext cx="197775" cy="172600"/>
            </a:xfrm>
            <a:custGeom>
              <a:avLst/>
              <a:gdLst/>
              <a:ahLst/>
              <a:cxnLst/>
              <a:rect l="l" t="t" r="r" b="b"/>
              <a:pathLst>
                <a:path w="7911" h="6904" extrusionOk="0">
                  <a:moveTo>
                    <a:pt x="7110" y="1"/>
                  </a:moveTo>
                  <a:cubicBezTo>
                    <a:pt x="6849" y="1"/>
                    <a:pt x="6554" y="110"/>
                    <a:pt x="6295" y="325"/>
                  </a:cubicBezTo>
                  <a:lnTo>
                    <a:pt x="1" y="5720"/>
                  </a:lnTo>
                  <a:lnTo>
                    <a:pt x="1008" y="6903"/>
                  </a:lnTo>
                  <a:lnTo>
                    <a:pt x="7307" y="1523"/>
                  </a:lnTo>
                  <a:cubicBezTo>
                    <a:pt x="7773" y="1120"/>
                    <a:pt x="7911" y="545"/>
                    <a:pt x="7631" y="217"/>
                  </a:cubicBezTo>
                  <a:cubicBezTo>
                    <a:pt x="7506" y="72"/>
                    <a:pt x="7320" y="1"/>
                    <a:pt x="71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69350" y="4180700"/>
              <a:ext cx="127175" cy="112325"/>
            </a:xfrm>
            <a:custGeom>
              <a:avLst/>
              <a:gdLst/>
              <a:ahLst/>
              <a:cxnLst/>
              <a:rect l="l" t="t" r="r" b="b"/>
              <a:pathLst>
                <a:path w="5087" h="4493" extrusionOk="0">
                  <a:moveTo>
                    <a:pt x="4300" y="1"/>
                  </a:moveTo>
                  <a:cubicBezTo>
                    <a:pt x="4040" y="1"/>
                    <a:pt x="3744" y="110"/>
                    <a:pt x="3486" y="325"/>
                  </a:cubicBezTo>
                  <a:lnTo>
                    <a:pt x="1" y="3310"/>
                  </a:lnTo>
                  <a:lnTo>
                    <a:pt x="1012" y="4493"/>
                  </a:lnTo>
                  <a:lnTo>
                    <a:pt x="4493" y="1508"/>
                  </a:lnTo>
                  <a:cubicBezTo>
                    <a:pt x="4944" y="1120"/>
                    <a:pt x="5086" y="545"/>
                    <a:pt x="4821" y="217"/>
                  </a:cubicBezTo>
                  <a:cubicBezTo>
                    <a:pt x="4696" y="72"/>
                    <a:pt x="4510" y="1"/>
                    <a:pt x="4300" y="1"/>
                  </a:cubicBezTo>
                  <a:close/>
                </a:path>
              </a:pathLst>
            </a:custGeom>
            <a:solidFill>
              <a:srgbClr val="ED6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601900" y="4151500"/>
              <a:ext cx="26900" cy="23825"/>
            </a:xfrm>
            <a:custGeom>
              <a:avLst/>
              <a:gdLst/>
              <a:ahLst/>
              <a:cxnLst/>
              <a:rect l="l" t="t" r="r" b="b"/>
              <a:pathLst>
                <a:path w="1076" h="953" extrusionOk="0">
                  <a:moveTo>
                    <a:pt x="1027" y="1"/>
                  </a:moveTo>
                  <a:lnTo>
                    <a:pt x="1" y="904"/>
                  </a:lnTo>
                  <a:lnTo>
                    <a:pt x="49" y="952"/>
                  </a:lnTo>
                  <a:lnTo>
                    <a:pt x="1075" y="49"/>
                  </a:lnTo>
                  <a:lnTo>
                    <a:pt x="1027" y="1"/>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589875" y="4166050"/>
              <a:ext cx="19800" cy="20000"/>
            </a:xfrm>
            <a:custGeom>
              <a:avLst/>
              <a:gdLst/>
              <a:ahLst/>
              <a:cxnLst/>
              <a:rect l="l" t="t" r="r" b="b"/>
              <a:pathLst>
                <a:path w="792" h="800" extrusionOk="0">
                  <a:moveTo>
                    <a:pt x="366" y="1"/>
                  </a:moveTo>
                  <a:cubicBezTo>
                    <a:pt x="359" y="1"/>
                    <a:pt x="351" y="4"/>
                    <a:pt x="344" y="12"/>
                  </a:cubicBezTo>
                  <a:lnTo>
                    <a:pt x="15" y="277"/>
                  </a:lnTo>
                  <a:cubicBezTo>
                    <a:pt x="0" y="292"/>
                    <a:pt x="0" y="307"/>
                    <a:pt x="15" y="322"/>
                  </a:cubicBezTo>
                  <a:lnTo>
                    <a:pt x="403" y="788"/>
                  </a:lnTo>
                  <a:cubicBezTo>
                    <a:pt x="411" y="795"/>
                    <a:pt x="419" y="799"/>
                    <a:pt x="428" y="799"/>
                  </a:cubicBezTo>
                  <a:cubicBezTo>
                    <a:pt x="436" y="799"/>
                    <a:pt x="444" y="795"/>
                    <a:pt x="452" y="788"/>
                  </a:cubicBezTo>
                  <a:lnTo>
                    <a:pt x="776" y="523"/>
                  </a:lnTo>
                  <a:cubicBezTo>
                    <a:pt x="791" y="508"/>
                    <a:pt x="791" y="478"/>
                    <a:pt x="776" y="478"/>
                  </a:cubicBezTo>
                  <a:lnTo>
                    <a:pt x="388" y="12"/>
                  </a:lnTo>
                  <a:cubicBezTo>
                    <a:pt x="381" y="4"/>
                    <a:pt x="373" y="1"/>
                    <a:pt x="366"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448750" y="4258025"/>
              <a:ext cx="51325" cy="55250"/>
            </a:xfrm>
            <a:custGeom>
              <a:avLst/>
              <a:gdLst/>
              <a:ahLst/>
              <a:cxnLst/>
              <a:rect l="l" t="t" r="r" b="b"/>
              <a:pathLst>
                <a:path w="2053" h="2210" extrusionOk="0">
                  <a:moveTo>
                    <a:pt x="638" y="1"/>
                  </a:moveTo>
                  <a:lnTo>
                    <a:pt x="0" y="545"/>
                  </a:lnTo>
                  <a:lnTo>
                    <a:pt x="1418" y="2210"/>
                  </a:lnTo>
                  <a:lnTo>
                    <a:pt x="2052" y="1665"/>
                  </a:lnTo>
                  <a:lnTo>
                    <a:pt x="638" y="1"/>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352375" y="4282100"/>
              <a:ext cx="122050" cy="109625"/>
            </a:xfrm>
            <a:custGeom>
              <a:avLst/>
              <a:gdLst/>
              <a:ahLst/>
              <a:cxnLst/>
              <a:rect l="l" t="t" r="r" b="b"/>
              <a:pathLst>
                <a:path w="4882" h="4385" extrusionOk="0">
                  <a:moveTo>
                    <a:pt x="4183" y="0"/>
                  </a:moveTo>
                  <a:lnTo>
                    <a:pt x="1" y="3578"/>
                  </a:lnTo>
                  <a:lnTo>
                    <a:pt x="702" y="4384"/>
                  </a:lnTo>
                  <a:lnTo>
                    <a:pt x="4881" y="825"/>
                  </a:lnTo>
                  <a:lnTo>
                    <a:pt x="4183"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576250" y="4204025"/>
              <a:ext cx="16350" cy="18200"/>
            </a:xfrm>
            <a:custGeom>
              <a:avLst/>
              <a:gdLst/>
              <a:ahLst/>
              <a:cxnLst/>
              <a:rect l="l" t="t" r="r" b="b"/>
              <a:pathLst>
                <a:path w="654" h="728" extrusionOk="0">
                  <a:moveTo>
                    <a:pt x="79" y="0"/>
                  </a:moveTo>
                  <a:lnTo>
                    <a:pt x="16" y="64"/>
                  </a:lnTo>
                  <a:cubicBezTo>
                    <a:pt x="1" y="64"/>
                    <a:pt x="1" y="79"/>
                    <a:pt x="16" y="94"/>
                  </a:cubicBezTo>
                  <a:lnTo>
                    <a:pt x="545" y="717"/>
                  </a:lnTo>
                  <a:cubicBezTo>
                    <a:pt x="553" y="724"/>
                    <a:pt x="557" y="728"/>
                    <a:pt x="560" y="728"/>
                  </a:cubicBezTo>
                  <a:cubicBezTo>
                    <a:pt x="564" y="728"/>
                    <a:pt x="568" y="724"/>
                    <a:pt x="575" y="717"/>
                  </a:cubicBezTo>
                  <a:lnTo>
                    <a:pt x="639" y="668"/>
                  </a:lnTo>
                  <a:cubicBezTo>
                    <a:pt x="654" y="653"/>
                    <a:pt x="654" y="638"/>
                    <a:pt x="639" y="638"/>
                  </a:cubicBezTo>
                  <a:lnTo>
                    <a:pt x="109"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561150" y="4216925"/>
              <a:ext cx="16350" cy="18100"/>
            </a:xfrm>
            <a:custGeom>
              <a:avLst/>
              <a:gdLst/>
              <a:ahLst/>
              <a:cxnLst/>
              <a:rect l="l" t="t" r="r" b="b"/>
              <a:pathLst>
                <a:path w="654" h="724" extrusionOk="0">
                  <a:moveTo>
                    <a:pt x="99" y="0"/>
                  </a:moveTo>
                  <a:cubicBezTo>
                    <a:pt x="92" y="0"/>
                    <a:pt x="84" y="5"/>
                    <a:pt x="75" y="14"/>
                  </a:cubicBezTo>
                  <a:lnTo>
                    <a:pt x="15" y="59"/>
                  </a:lnTo>
                  <a:cubicBezTo>
                    <a:pt x="0" y="74"/>
                    <a:pt x="0" y="89"/>
                    <a:pt x="15" y="89"/>
                  </a:cubicBezTo>
                  <a:lnTo>
                    <a:pt x="541" y="712"/>
                  </a:lnTo>
                  <a:cubicBezTo>
                    <a:pt x="550" y="719"/>
                    <a:pt x="559" y="723"/>
                    <a:pt x="565" y="723"/>
                  </a:cubicBezTo>
                  <a:cubicBezTo>
                    <a:pt x="571" y="723"/>
                    <a:pt x="575" y="719"/>
                    <a:pt x="575" y="712"/>
                  </a:cubicBezTo>
                  <a:lnTo>
                    <a:pt x="634" y="667"/>
                  </a:lnTo>
                  <a:cubicBezTo>
                    <a:pt x="653" y="648"/>
                    <a:pt x="653" y="648"/>
                    <a:pt x="653" y="634"/>
                  </a:cubicBezTo>
                  <a:lnTo>
                    <a:pt x="108" y="14"/>
                  </a:lnTo>
                  <a:cubicBezTo>
                    <a:pt x="108" y="5"/>
                    <a:pt x="105" y="0"/>
                    <a:pt x="99" y="0"/>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542475" y="4233125"/>
              <a:ext cx="15900" cy="17925"/>
            </a:xfrm>
            <a:custGeom>
              <a:avLst/>
              <a:gdLst/>
              <a:ahLst/>
              <a:cxnLst/>
              <a:rect l="l" t="t" r="r" b="b"/>
              <a:pathLst>
                <a:path w="636" h="717" extrusionOk="0">
                  <a:moveTo>
                    <a:pt x="76" y="0"/>
                  </a:moveTo>
                  <a:lnTo>
                    <a:pt x="1" y="64"/>
                  </a:lnTo>
                  <a:lnTo>
                    <a:pt x="1" y="94"/>
                  </a:lnTo>
                  <a:lnTo>
                    <a:pt x="542" y="717"/>
                  </a:lnTo>
                  <a:lnTo>
                    <a:pt x="576" y="717"/>
                  </a:lnTo>
                  <a:lnTo>
                    <a:pt x="635" y="653"/>
                  </a:lnTo>
                  <a:lnTo>
                    <a:pt x="635" y="624"/>
                  </a:lnTo>
                  <a:lnTo>
                    <a:pt x="109"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527275" y="4246000"/>
              <a:ext cx="16350" cy="18200"/>
            </a:xfrm>
            <a:custGeom>
              <a:avLst/>
              <a:gdLst/>
              <a:ahLst/>
              <a:cxnLst/>
              <a:rect l="l" t="t" r="r" b="b"/>
              <a:pathLst>
                <a:path w="654" h="728" extrusionOk="0">
                  <a:moveTo>
                    <a:pt x="79" y="0"/>
                  </a:moveTo>
                  <a:lnTo>
                    <a:pt x="16" y="64"/>
                  </a:lnTo>
                  <a:cubicBezTo>
                    <a:pt x="1" y="64"/>
                    <a:pt x="1" y="79"/>
                    <a:pt x="1" y="94"/>
                  </a:cubicBezTo>
                  <a:lnTo>
                    <a:pt x="545" y="717"/>
                  </a:lnTo>
                  <a:cubicBezTo>
                    <a:pt x="545" y="724"/>
                    <a:pt x="549" y="728"/>
                    <a:pt x="555" y="728"/>
                  </a:cubicBezTo>
                  <a:cubicBezTo>
                    <a:pt x="560" y="728"/>
                    <a:pt x="568" y="724"/>
                    <a:pt x="575" y="717"/>
                  </a:cubicBezTo>
                  <a:lnTo>
                    <a:pt x="639" y="668"/>
                  </a:lnTo>
                  <a:cubicBezTo>
                    <a:pt x="654" y="653"/>
                    <a:pt x="654" y="638"/>
                    <a:pt x="639" y="638"/>
                  </a:cubicBezTo>
                  <a:lnTo>
                    <a:pt x="109"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371400" y="4304050"/>
              <a:ext cx="70825" cy="79375"/>
            </a:xfrm>
            <a:custGeom>
              <a:avLst/>
              <a:gdLst/>
              <a:ahLst/>
              <a:cxnLst/>
              <a:rect l="l" t="t" r="r" b="b"/>
              <a:pathLst>
                <a:path w="2833" h="3175" extrusionOk="0">
                  <a:moveTo>
                    <a:pt x="325" y="1"/>
                  </a:moveTo>
                  <a:cubicBezTo>
                    <a:pt x="310" y="1"/>
                    <a:pt x="295" y="4"/>
                    <a:pt x="281" y="10"/>
                  </a:cubicBezTo>
                  <a:lnTo>
                    <a:pt x="49" y="212"/>
                  </a:lnTo>
                  <a:cubicBezTo>
                    <a:pt x="16" y="242"/>
                    <a:pt x="1" y="290"/>
                    <a:pt x="34" y="320"/>
                  </a:cubicBezTo>
                  <a:lnTo>
                    <a:pt x="2460" y="3152"/>
                  </a:lnTo>
                  <a:cubicBezTo>
                    <a:pt x="2467" y="3167"/>
                    <a:pt x="2482" y="3174"/>
                    <a:pt x="2499" y="3174"/>
                  </a:cubicBezTo>
                  <a:cubicBezTo>
                    <a:pt x="2517" y="3174"/>
                    <a:pt x="2536" y="3167"/>
                    <a:pt x="2553" y="3152"/>
                  </a:cubicBezTo>
                  <a:lnTo>
                    <a:pt x="2784" y="2947"/>
                  </a:lnTo>
                  <a:cubicBezTo>
                    <a:pt x="2814" y="2932"/>
                    <a:pt x="2833" y="2887"/>
                    <a:pt x="2799" y="2853"/>
                  </a:cubicBezTo>
                  <a:lnTo>
                    <a:pt x="374" y="25"/>
                  </a:lnTo>
                  <a:cubicBezTo>
                    <a:pt x="365" y="8"/>
                    <a:pt x="346" y="1"/>
                    <a:pt x="325" y="1"/>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336800" y="4363550"/>
              <a:ext cx="43950" cy="48475"/>
            </a:xfrm>
            <a:custGeom>
              <a:avLst/>
              <a:gdLst/>
              <a:ahLst/>
              <a:cxnLst/>
              <a:rect l="l" t="t" r="r" b="b"/>
              <a:pathLst>
                <a:path w="1758" h="1939" extrusionOk="0">
                  <a:moveTo>
                    <a:pt x="321" y="1"/>
                  </a:moveTo>
                  <a:cubicBezTo>
                    <a:pt x="302" y="1"/>
                    <a:pt x="282" y="9"/>
                    <a:pt x="266" y="26"/>
                  </a:cubicBezTo>
                  <a:lnTo>
                    <a:pt x="34" y="227"/>
                  </a:lnTo>
                  <a:cubicBezTo>
                    <a:pt x="1" y="257"/>
                    <a:pt x="1" y="306"/>
                    <a:pt x="19" y="320"/>
                  </a:cubicBezTo>
                  <a:lnTo>
                    <a:pt x="1385" y="1921"/>
                  </a:lnTo>
                  <a:cubicBezTo>
                    <a:pt x="1393" y="1930"/>
                    <a:pt x="1413" y="1938"/>
                    <a:pt x="1434" y="1938"/>
                  </a:cubicBezTo>
                  <a:cubicBezTo>
                    <a:pt x="1450" y="1938"/>
                    <a:pt x="1466" y="1934"/>
                    <a:pt x="1478" y="1921"/>
                  </a:cubicBezTo>
                  <a:lnTo>
                    <a:pt x="1713" y="1720"/>
                  </a:lnTo>
                  <a:cubicBezTo>
                    <a:pt x="1743" y="1686"/>
                    <a:pt x="1758" y="1641"/>
                    <a:pt x="1728" y="1611"/>
                  </a:cubicBezTo>
                  <a:lnTo>
                    <a:pt x="374" y="26"/>
                  </a:lnTo>
                  <a:cubicBezTo>
                    <a:pt x="359" y="9"/>
                    <a:pt x="340" y="1"/>
                    <a:pt x="321" y="1"/>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404050" y="4177800"/>
              <a:ext cx="63375" cy="60000"/>
            </a:xfrm>
            <a:custGeom>
              <a:avLst/>
              <a:gdLst/>
              <a:ahLst/>
              <a:cxnLst/>
              <a:rect l="l" t="t" r="r" b="b"/>
              <a:pathLst>
                <a:path w="2535" h="2400" extrusionOk="0">
                  <a:moveTo>
                    <a:pt x="1735" y="0"/>
                  </a:moveTo>
                  <a:cubicBezTo>
                    <a:pt x="1707" y="0"/>
                    <a:pt x="1679" y="3"/>
                    <a:pt x="1650" y="8"/>
                  </a:cubicBezTo>
                  <a:lnTo>
                    <a:pt x="1307" y="68"/>
                  </a:lnTo>
                  <a:cubicBezTo>
                    <a:pt x="1231" y="44"/>
                    <a:pt x="1144" y="19"/>
                    <a:pt x="1057" y="19"/>
                  </a:cubicBezTo>
                  <a:cubicBezTo>
                    <a:pt x="1037" y="19"/>
                    <a:pt x="1017" y="20"/>
                    <a:pt x="997" y="23"/>
                  </a:cubicBezTo>
                  <a:cubicBezTo>
                    <a:pt x="904" y="23"/>
                    <a:pt x="796" y="53"/>
                    <a:pt x="717" y="131"/>
                  </a:cubicBezTo>
                  <a:cubicBezTo>
                    <a:pt x="624" y="195"/>
                    <a:pt x="560" y="318"/>
                    <a:pt x="531" y="426"/>
                  </a:cubicBezTo>
                  <a:cubicBezTo>
                    <a:pt x="482" y="534"/>
                    <a:pt x="516" y="848"/>
                    <a:pt x="296" y="956"/>
                  </a:cubicBezTo>
                  <a:cubicBezTo>
                    <a:pt x="172" y="1019"/>
                    <a:pt x="94" y="1158"/>
                    <a:pt x="49" y="1299"/>
                  </a:cubicBezTo>
                  <a:cubicBezTo>
                    <a:pt x="1" y="1437"/>
                    <a:pt x="1" y="1594"/>
                    <a:pt x="49" y="1717"/>
                  </a:cubicBezTo>
                  <a:cubicBezTo>
                    <a:pt x="94" y="1810"/>
                    <a:pt x="158" y="1904"/>
                    <a:pt x="143" y="1997"/>
                  </a:cubicBezTo>
                  <a:cubicBezTo>
                    <a:pt x="143" y="2060"/>
                    <a:pt x="109" y="2105"/>
                    <a:pt x="79" y="2154"/>
                  </a:cubicBezTo>
                  <a:cubicBezTo>
                    <a:pt x="64" y="2213"/>
                    <a:pt x="49" y="2277"/>
                    <a:pt x="64" y="2325"/>
                  </a:cubicBezTo>
                  <a:cubicBezTo>
                    <a:pt x="94" y="2385"/>
                    <a:pt x="172" y="2400"/>
                    <a:pt x="251" y="2400"/>
                  </a:cubicBezTo>
                  <a:cubicBezTo>
                    <a:pt x="344" y="2400"/>
                    <a:pt x="452" y="2385"/>
                    <a:pt x="546" y="2370"/>
                  </a:cubicBezTo>
                  <a:cubicBezTo>
                    <a:pt x="1184" y="2292"/>
                    <a:pt x="1807" y="2213"/>
                    <a:pt x="2426" y="2075"/>
                  </a:cubicBezTo>
                  <a:cubicBezTo>
                    <a:pt x="2460" y="2075"/>
                    <a:pt x="2475" y="2075"/>
                    <a:pt x="2504" y="2060"/>
                  </a:cubicBezTo>
                  <a:cubicBezTo>
                    <a:pt x="2534" y="2012"/>
                    <a:pt x="2534" y="1952"/>
                    <a:pt x="2519" y="1889"/>
                  </a:cubicBezTo>
                  <a:cubicBezTo>
                    <a:pt x="2460" y="1717"/>
                    <a:pt x="2303" y="1624"/>
                    <a:pt x="2195" y="1486"/>
                  </a:cubicBezTo>
                  <a:cubicBezTo>
                    <a:pt x="2068" y="1314"/>
                    <a:pt x="2101" y="1079"/>
                    <a:pt x="2053" y="878"/>
                  </a:cubicBezTo>
                  <a:cubicBezTo>
                    <a:pt x="2038" y="784"/>
                    <a:pt x="2008" y="706"/>
                    <a:pt x="1975" y="628"/>
                  </a:cubicBezTo>
                  <a:lnTo>
                    <a:pt x="2131" y="598"/>
                  </a:lnTo>
                  <a:cubicBezTo>
                    <a:pt x="2195" y="598"/>
                    <a:pt x="2225" y="534"/>
                    <a:pt x="2225" y="490"/>
                  </a:cubicBezTo>
                  <a:lnTo>
                    <a:pt x="2195" y="381"/>
                  </a:lnTo>
                  <a:cubicBezTo>
                    <a:pt x="2152" y="160"/>
                    <a:pt x="1954" y="0"/>
                    <a:pt x="1735" y="0"/>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430075" y="4187700"/>
              <a:ext cx="33525" cy="59100"/>
            </a:xfrm>
            <a:custGeom>
              <a:avLst/>
              <a:gdLst/>
              <a:ahLst/>
              <a:cxnLst/>
              <a:rect l="l" t="t" r="r" b="b"/>
              <a:pathLst>
                <a:path w="1341" h="2364" extrusionOk="0">
                  <a:moveTo>
                    <a:pt x="1012" y="0"/>
                  </a:moveTo>
                  <a:cubicBezTo>
                    <a:pt x="1012" y="0"/>
                    <a:pt x="1045" y="280"/>
                    <a:pt x="546" y="344"/>
                  </a:cubicBezTo>
                  <a:lnTo>
                    <a:pt x="422" y="590"/>
                  </a:lnTo>
                  <a:lnTo>
                    <a:pt x="393" y="590"/>
                  </a:lnTo>
                  <a:lnTo>
                    <a:pt x="206" y="605"/>
                  </a:lnTo>
                  <a:cubicBezTo>
                    <a:pt x="94" y="623"/>
                    <a:pt x="1" y="717"/>
                    <a:pt x="19" y="825"/>
                  </a:cubicBezTo>
                  <a:lnTo>
                    <a:pt x="19" y="840"/>
                  </a:lnTo>
                  <a:lnTo>
                    <a:pt x="19" y="855"/>
                  </a:lnTo>
                  <a:lnTo>
                    <a:pt x="19" y="885"/>
                  </a:lnTo>
                  <a:cubicBezTo>
                    <a:pt x="19" y="903"/>
                    <a:pt x="34" y="903"/>
                    <a:pt x="34" y="918"/>
                  </a:cubicBezTo>
                  <a:cubicBezTo>
                    <a:pt x="61" y="988"/>
                    <a:pt x="139" y="1044"/>
                    <a:pt x="222" y="1044"/>
                  </a:cubicBezTo>
                  <a:cubicBezTo>
                    <a:pt x="231" y="1044"/>
                    <a:pt x="241" y="1043"/>
                    <a:pt x="251" y="1041"/>
                  </a:cubicBezTo>
                  <a:lnTo>
                    <a:pt x="281" y="1041"/>
                  </a:lnTo>
                  <a:cubicBezTo>
                    <a:pt x="281" y="1056"/>
                    <a:pt x="281" y="1071"/>
                    <a:pt x="266" y="1090"/>
                  </a:cubicBezTo>
                  <a:lnTo>
                    <a:pt x="113" y="1508"/>
                  </a:lnTo>
                  <a:lnTo>
                    <a:pt x="143" y="2146"/>
                  </a:lnTo>
                  <a:cubicBezTo>
                    <a:pt x="157" y="2261"/>
                    <a:pt x="253" y="2364"/>
                    <a:pt x="381" y="2364"/>
                  </a:cubicBezTo>
                  <a:cubicBezTo>
                    <a:pt x="390" y="2364"/>
                    <a:pt x="399" y="2363"/>
                    <a:pt x="408" y="2362"/>
                  </a:cubicBezTo>
                  <a:lnTo>
                    <a:pt x="766" y="2347"/>
                  </a:lnTo>
                  <a:cubicBezTo>
                    <a:pt x="904" y="2332"/>
                    <a:pt x="1012" y="2239"/>
                    <a:pt x="997" y="2097"/>
                  </a:cubicBezTo>
                  <a:lnTo>
                    <a:pt x="967" y="1616"/>
                  </a:lnTo>
                  <a:cubicBezTo>
                    <a:pt x="982" y="1601"/>
                    <a:pt x="997" y="1601"/>
                    <a:pt x="997" y="1601"/>
                  </a:cubicBezTo>
                  <a:cubicBezTo>
                    <a:pt x="1232" y="1508"/>
                    <a:pt x="1340" y="1258"/>
                    <a:pt x="1232" y="1056"/>
                  </a:cubicBezTo>
                  <a:lnTo>
                    <a:pt x="1139" y="325"/>
                  </a:lnTo>
                  <a:lnTo>
                    <a:pt x="1120" y="138"/>
                  </a:lnTo>
                  <a:cubicBezTo>
                    <a:pt x="1060" y="109"/>
                    <a:pt x="1027" y="79"/>
                    <a:pt x="1012" y="0"/>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459650" y="4203650"/>
              <a:ext cx="400" cy="3475"/>
            </a:xfrm>
            <a:custGeom>
              <a:avLst/>
              <a:gdLst/>
              <a:ahLst/>
              <a:cxnLst/>
              <a:rect l="l" t="t" r="r" b="b"/>
              <a:pathLst>
                <a:path w="16" h="139" extrusionOk="0">
                  <a:moveTo>
                    <a:pt x="1" y="0"/>
                  </a:moveTo>
                  <a:lnTo>
                    <a:pt x="16" y="138"/>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459275" y="4203275"/>
              <a:ext cx="1150" cy="4225"/>
            </a:xfrm>
            <a:custGeom>
              <a:avLst/>
              <a:gdLst/>
              <a:ahLst/>
              <a:cxnLst/>
              <a:rect l="l" t="t" r="r" b="b"/>
              <a:pathLst>
                <a:path w="46" h="169" extrusionOk="0">
                  <a:moveTo>
                    <a:pt x="16" y="0"/>
                  </a:moveTo>
                  <a:cubicBezTo>
                    <a:pt x="1" y="0"/>
                    <a:pt x="1" y="0"/>
                    <a:pt x="1" y="15"/>
                  </a:cubicBezTo>
                  <a:lnTo>
                    <a:pt x="16" y="153"/>
                  </a:lnTo>
                  <a:cubicBezTo>
                    <a:pt x="16" y="168"/>
                    <a:pt x="16" y="168"/>
                    <a:pt x="31" y="168"/>
                  </a:cubicBezTo>
                  <a:cubicBezTo>
                    <a:pt x="45" y="168"/>
                    <a:pt x="45" y="153"/>
                    <a:pt x="45" y="153"/>
                  </a:cubicBezTo>
                  <a:lnTo>
                    <a:pt x="31" y="15"/>
                  </a:lnTo>
                  <a:cubicBezTo>
                    <a:pt x="31" y="0"/>
                    <a:pt x="16" y="0"/>
                    <a:pt x="16" y="0"/>
                  </a:cubicBezTo>
                  <a:close/>
                </a:path>
              </a:pathLst>
            </a:custGeom>
            <a:solidFill>
              <a:srgbClr val="EE7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447625" y="4198400"/>
              <a:ext cx="7750" cy="3075"/>
            </a:xfrm>
            <a:custGeom>
              <a:avLst/>
              <a:gdLst/>
              <a:ahLst/>
              <a:cxnLst/>
              <a:rect l="l" t="t" r="r" b="b"/>
              <a:pathLst>
                <a:path w="310" h="123" extrusionOk="0">
                  <a:moveTo>
                    <a:pt x="50" y="1"/>
                  </a:moveTo>
                  <a:cubicBezTo>
                    <a:pt x="42" y="1"/>
                    <a:pt x="35" y="3"/>
                    <a:pt x="30" y="9"/>
                  </a:cubicBezTo>
                  <a:cubicBezTo>
                    <a:pt x="15" y="9"/>
                    <a:pt x="0" y="24"/>
                    <a:pt x="15" y="54"/>
                  </a:cubicBezTo>
                  <a:cubicBezTo>
                    <a:pt x="45" y="84"/>
                    <a:pt x="94" y="117"/>
                    <a:pt x="157" y="117"/>
                  </a:cubicBezTo>
                  <a:cubicBezTo>
                    <a:pt x="173" y="121"/>
                    <a:pt x="188" y="123"/>
                    <a:pt x="202" y="123"/>
                  </a:cubicBezTo>
                  <a:cubicBezTo>
                    <a:pt x="241" y="123"/>
                    <a:pt x="273" y="108"/>
                    <a:pt x="295" y="84"/>
                  </a:cubicBezTo>
                  <a:cubicBezTo>
                    <a:pt x="310" y="69"/>
                    <a:pt x="310" y="39"/>
                    <a:pt x="295" y="39"/>
                  </a:cubicBezTo>
                  <a:cubicBezTo>
                    <a:pt x="280" y="24"/>
                    <a:pt x="250" y="24"/>
                    <a:pt x="232" y="24"/>
                  </a:cubicBezTo>
                  <a:lnTo>
                    <a:pt x="157" y="24"/>
                  </a:lnTo>
                  <a:cubicBezTo>
                    <a:pt x="138" y="9"/>
                    <a:pt x="123" y="9"/>
                    <a:pt x="94" y="9"/>
                  </a:cubicBezTo>
                  <a:cubicBezTo>
                    <a:pt x="84" y="9"/>
                    <a:pt x="65" y="1"/>
                    <a:pt x="50" y="1"/>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434375" y="4206350"/>
              <a:ext cx="1600" cy="3950"/>
            </a:xfrm>
            <a:custGeom>
              <a:avLst/>
              <a:gdLst/>
              <a:ahLst/>
              <a:cxnLst/>
              <a:rect l="l" t="t" r="r" b="b"/>
              <a:pathLst>
                <a:path w="64" h="158" extrusionOk="0">
                  <a:moveTo>
                    <a:pt x="0" y="1"/>
                  </a:moveTo>
                  <a:lnTo>
                    <a:pt x="0" y="157"/>
                  </a:lnTo>
                  <a:lnTo>
                    <a:pt x="64" y="109"/>
                  </a:lnTo>
                  <a:lnTo>
                    <a:pt x="0" y="1"/>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433625" y="4205975"/>
              <a:ext cx="3100" cy="4700"/>
            </a:xfrm>
            <a:custGeom>
              <a:avLst/>
              <a:gdLst/>
              <a:ahLst/>
              <a:cxnLst/>
              <a:rect l="l" t="t" r="r" b="b"/>
              <a:pathLst>
                <a:path w="124" h="188" extrusionOk="0">
                  <a:moveTo>
                    <a:pt x="16" y="1"/>
                  </a:moveTo>
                  <a:lnTo>
                    <a:pt x="16" y="16"/>
                  </a:lnTo>
                  <a:lnTo>
                    <a:pt x="79" y="124"/>
                  </a:lnTo>
                  <a:lnTo>
                    <a:pt x="16" y="154"/>
                  </a:lnTo>
                  <a:cubicBezTo>
                    <a:pt x="16" y="154"/>
                    <a:pt x="1" y="172"/>
                    <a:pt x="16" y="172"/>
                  </a:cubicBezTo>
                  <a:lnTo>
                    <a:pt x="30" y="187"/>
                  </a:lnTo>
                  <a:lnTo>
                    <a:pt x="30" y="172"/>
                  </a:lnTo>
                  <a:lnTo>
                    <a:pt x="124" y="124"/>
                  </a:lnTo>
                  <a:lnTo>
                    <a:pt x="45" y="1"/>
                  </a:lnTo>
                  <a:close/>
                </a:path>
              </a:pathLst>
            </a:custGeom>
            <a:solidFill>
              <a:srgbClr val="EE7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442200" y="4225750"/>
              <a:ext cx="12450" cy="7400"/>
            </a:xfrm>
            <a:custGeom>
              <a:avLst/>
              <a:gdLst/>
              <a:ahLst/>
              <a:cxnLst/>
              <a:rect l="l" t="t" r="r" b="b"/>
              <a:pathLst>
                <a:path w="498" h="296" extrusionOk="0">
                  <a:moveTo>
                    <a:pt x="1" y="1"/>
                  </a:moveTo>
                  <a:lnTo>
                    <a:pt x="1" y="295"/>
                  </a:lnTo>
                  <a:lnTo>
                    <a:pt x="497" y="295"/>
                  </a:lnTo>
                  <a:lnTo>
                    <a:pt x="497" y="1"/>
                  </a:lnTo>
                  <a:close/>
                </a:path>
              </a:pathLst>
            </a:custGeom>
            <a:solidFill>
              <a:srgbClr val="F397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447250" y="4203275"/>
              <a:ext cx="8975" cy="6175"/>
            </a:xfrm>
            <a:custGeom>
              <a:avLst/>
              <a:gdLst/>
              <a:ahLst/>
              <a:cxnLst/>
              <a:rect l="l" t="t" r="r" b="b"/>
              <a:pathLst>
                <a:path w="359" h="247" extrusionOk="0">
                  <a:moveTo>
                    <a:pt x="340" y="153"/>
                  </a:moveTo>
                  <a:cubicBezTo>
                    <a:pt x="332" y="159"/>
                    <a:pt x="322" y="165"/>
                    <a:pt x="311" y="172"/>
                  </a:cubicBezTo>
                  <a:lnTo>
                    <a:pt x="311" y="172"/>
                  </a:lnTo>
                  <a:cubicBezTo>
                    <a:pt x="316" y="171"/>
                    <a:pt x="320" y="170"/>
                    <a:pt x="325" y="168"/>
                  </a:cubicBezTo>
                  <a:cubicBezTo>
                    <a:pt x="325" y="168"/>
                    <a:pt x="340" y="153"/>
                    <a:pt x="359" y="153"/>
                  </a:cubicBezTo>
                  <a:close/>
                  <a:moveTo>
                    <a:pt x="172" y="0"/>
                  </a:moveTo>
                  <a:cubicBezTo>
                    <a:pt x="153" y="15"/>
                    <a:pt x="138" y="15"/>
                    <a:pt x="123" y="15"/>
                  </a:cubicBezTo>
                  <a:cubicBezTo>
                    <a:pt x="60" y="45"/>
                    <a:pt x="30" y="124"/>
                    <a:pt x="15" y="168"/>
                  </a:cubicBezTo>
                  <a:cubicBezTo>
                    <a:pt x="0" y="217"/>
                    <a:pt x="45" y="247"/>
                    <a:pt x="79" y="247"/>
                  </a:cubicBezTo>
                  <a:cubicBezTo>
                    <a:pt x="168" y="234"/>
                    <a:pt x="257" y="202"/>
                    <a:pt x="311" y="172"/>
                  </a:cubicBezTo>
                  <a:lnTo>
                    <a:pt x="311" y="172"/>
                  </a:lnTo>
                  <a:cubicBezTo>
                    <a:pt x="304" y="173"/>
                    <a:pt x="297" y="174"/>
                    <a:pt x="290" y="174"/>
                  </a:cubicBezTo>
                  <a:cubicBezTo>
                    <a:pt x="242" y="174"/>
                    <a:pt x="196" y="145"/>
                    <a:pt x="172" y="109"/>
                  </a:cubicBezTo>
                  <a:cubicBezTo>
                    <a:pt x="172" y="75"/>
                    <a:pt x="172" y="3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451525" y="4203275"/>
              <a:ext cx="5075" cy="4350"/>
            </a:xfrm>
            <a:custGeom>
              <a:avLst/>
              <a:gdLst/>
              <a:ahLst/>
              <a:cxnLst/>
              <a:rect l="l" t="t" r="r" b="b"/>
              <a:pathLst>
                <a:path w="203" h="174" extrusionOk="0">
                  <a:moveTo>
                    <a:pt x="31" y="0"/>
                  </a:moveTo>
                  <a:cubicBezTo>
                    <a:pt x="1" y="30"/>
                    <a:pt x="1" y="75"/>
                    <a:pt x="1" y="109"/>
                  </a:cubicBezTo>
                  <a:cubicBezTo>
                    <a:pt x="25" y="145"/>
                    <a:pt x="71" y="174"/>
                    <a:pt x="119" y="174"/>
                  </a:cubicBezTo>
                  <a:cubicBezTo>
                    <a:pt x="131" y="174"/>
                    <a:pt x="142" y="172"/>
                    <a:pt x="154" y="168"/>
                  </a:cubicBezTo>
                  <a:cubicBezTo>
                    <a:pt x="154" y="168"/>
                    <a:pt x="169" y="153"/>
                    <a:pt x="188" y="153"/>
                  </a:cubicBezTo>
                  <a:cubicBezTo>
                    <a:pt x="188" y="139"/>
                    <a:pt x="202" y="124"/>
                    <a:pt x="188" y="109"/>
                  </a:cubicBezTo>
                  <a:lnTo>
                    <a:pt x="188" y="94"/>
                  </a:lnTo>
                  <a:cubicBezTo>
                    <a:pt x="154" y="60"/>
                    <a:pt x="124" y="0"/>
                    <a:pt x="31" y="0"/>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437075" y="4207100"/>
              <a:ext cx="30800" cy="21800"/>
            </a:xfrm>
            <a:custGeom>
              <a:avLst/>
              <a:gdLst/>
              <a:ahLst/>
              <a:cxnLst/>
              <a:rect l="l" t="t" r="r" b="b"/>
              <a:pathLst>
                <a:path w="1232" h="872" extrusionOk="0">
                  <a:moveTo>
                    <a:pt x="933" y="0"/>
                  </a:moveTo>
                  <a:lnTo>
                    <a:pt x="933" y="0"/>
                  </a:lnTo>
                  <a:cubicBezTo>
                    <a:pt x="933" y="0"/>
                    <a:pt x="678" y="159"/>
                    <a:pt x="361" y="159"/>
                  </a:cubicBezTo>
                  <a:cubicBezTo>
                    <a:pt x="305" y="159"/>
                    <a:pt x="246" y="154"/>
                    <a:pt x="187" y="142"/>
                  </a:cubicBezTo>
                  <a:cubicBezTo>
                    <a:pt x="175" y="140"/>
                    <a:pt x="162" y="139"/>
                    <a:pt x="150" y="139"/>
                  </a:cubicBezTo>
                  <a:cubicBezTo>
                    <a:pt x="88" y="139"/>
                    <a:pt x="29" y="170"/>
                    <a:pt x="1" y="236"/>
                  </a:cubicBezTo>
                  <a:lnTo>
                    <a:pt x="1" y="250"/>
                  </a:lnTo>
                  <a:lnTo>
                    <a:pt x="34" y="638"/>
                  </a:lnTo>
                  <a:cubicBezTo>
                    <a:pt x="34" y="717"/>
                    <a:pt x="94" y="810"/>
                    <a:pt x="187" y="825"/>
                  </a:cubicBezTo>
                  <a:cubicBezTo>
                    <a:pt x="258" y="851"/>
                    <a:pt x="355" y="871"/>
                    <a:pt x="459" y="871"/>
                  </a:cubicBezTo>
                  <a:cubicBezTo>
                    <a:pt x="610" y="871"/>
                    <a:pt x="776" y="829"/>
                    <a:pt x="904" y="702"/>
                  </a:cubicBezTo>
                  <a:cubicBezTo>
                    <a:pt x="1232" y="388"/>
                    <a:pt x="933" y="0"/>
                    <a:pt x="93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456200" y="4211400"/>
              <a:ext cx="7025" cy="3100"/>
            </a:xfrm>
            <a:custGeom>
              <a:avLst/>
              <a:gdLst/>
              <a:ahLst/>
              <a:cxnLst/>
              <a:rect l="l" t="t" r="r" b="b"/>
              <a:pathLst>
                <a:path w="281" h="124" extrusionOk="0">
                  <a:moveTo>
                    <a:pt x="247" y="0"/>
                  </a:moveTo>
                  <a:lnTo>
                    <a:pt x="15" y="93"/>
                  </a:lnTo>
                  <a:cubicBezTo>
                    <a:pt x="1" y="108"/>
                    <a:pt x="1" y="108"/>
                    <a:pt x="1" y="123"/>
                  </a:cubicBezTo>
                  <a:lnTo>
                    <a:pt x="30" y="123"/>
                  </a:lnTo>
                  <a:lnTo>
                    <a:pt x="262" y="30"/>
                  </a:lnTo>
                  <a:cubicBezTo>
                    <a:pt x="262" y="30"/>
                    <a:pt x="280" y="15"/>
                    <a:pt x="262" y="15"/>
                  </a:cubicBezTo>
                  <a:cubicBezTo>
                    <a:pt x="262" y="0"/>
                    <a:pt x="262" y="0"/>
                    <a:pt x="24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460025" y="4215675"/>
              <a:ext cx="4325" cy="2000"/>
            </a:xfrm>
            <a:custGeom>
              <a:avLst/>
              <a:gdLst/>
              <a:ahLst/>
              <a:cxnLst/>
              <a:rect l="l" t="t" r="r" b="b"/>
              <a:pathLst>
                <a:path w="173" h="80" extrusionOk="0">
                  <a:moveTo>
                    <a:pt x="142" y="1"/>
                  </a:moveTo>
                  <a:lnTo>
                    <a:pt x="15" y="64"/>
                  </a:lnTo>
                  <a:cubicBezTo>
                    <a:pt x="15" y="64"/>
                    <a:pt x="1" y="64"/>
                    <a:pt x="1" y="79"/>
                  </a:cubicBezTo>
                  <a:lnTo>
                    <a:pt x="34" y="79"/>
                  </a:lnTo>
                  <a:lnTo>
                    <a:pt x="157" y="31"/>
                  </a:lnTo>
                  <a:cubicBezTo>
                    <a:pt x="157" y="31"/>
                    <a:pt x="172" y="16"/>
                    <a:pt x="157" y="16"/>
                  </a:cubicBezTo>
                  <a:cubicBezTo>
                    <a:pt x="157" y="1"/>
                    <a:pt x="157" y="1"/>
                    <a:pt x="142"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464700" y="4348600"/>
              <a:ext cx="1225" cy="400"/>
            </a:xfrm>
            <a:custGeom>
              <a:avLst/>
              <a:gdLst/>
              <a:ahLst/>
              <a:cxnLst/>
              <a:rect l="l" t="t" r="r" b="b"/>
              <a:pathLst>
                <a:path w="49" h="16" extrusionOk="0">
                  <a:moveTo>
                    <a:pt x="0" y="1"/>
                  </a:moveTo>
                  <a:lnTo>
                    <a:pt x="49" y="16"/>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461975" y="4490100"/>
              <a:ext cx="40900" cy="24850"/>
            </a:xfrm>
            <a:custGeom>
              <a:avLst/>
              <a:gdLst/>
              <a:ahLst/>
              <a:cxnLst/>
              <a:rect l="l" t="t" r="r" b="b"/>
              <a:pathLst>
                <a:path w="1636" h="994" extrusionOk="0">
                  <a:moveTo>
                    <a:pt x="16" y="1"/>
                  </a:moveTo>
                  <a:lnTo>
                    <a:pt x="1" y="840"/>
                  </a:lnTo>
                  <a:cubicBezTo>
                    <a:pt x="1" y="915"/>
                    <a:pt x="64" y="978"/>
                    <a:pt x="143" y="978"/>
                  </a:cubicBezTo>
                  <a:lnTo>
                    <a:pt x="796" y="978"/>
                  </a:lnTo>
                  <a:lnTo>
                    <a:pt x="1616" y="993"/>
                  </a:lnTo>
                  <a:lnTo>
                    <a:pt x="1616" y="855"/>
                  </a:lnTo>
                  <a:cubicBezTo>
                    <a:pt x="1635" y="605"/>
                    <a:pt x="1430" y="404"/>
                    <a:pt x="1199" y="404"/>
                  </a:cubicBezTo>
                  <a:lnTo>
                    <a:pt x="796" y="404"/>
                  </a:lnTo>
                  <a:lnTo>
                    <a:pt x="811" y="16"/>
                  </a:lnTo>
                  <a:lnTo>
                    <a:pt x="16" y="1"/>
                  </a:lnTo>
                  <a:close/>
                </a:path>
              </a:pathLst>
            </a:custGeom>
            <a:solidFill>
              <a:srgbClr val="ED6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461975" y="4511850"/>
              <a:ext cx="40425" cy="3475"/>
            </a:xfrm>
            <a:custGeom>
              <a:avLst/>
              <a:gdLst/>
              <a:ahLst/>
              <a:cxnLst/>
              <a:rect l="l" t="t" r="r" b="b"/>
              <a:pathLst>
                <a:path w="1617" h="139" extrusionOk="0">
                  <a:moveTo>
                    <a:pt x="1" y="0"/>
                  </a:moveTo>
                  <a:lnTo>
                    <a:pt x="1" y="138"/>
                  </a:lnTo>
                  <a:lnTo>
                    <a:pt x="1616" y="138"/>
                  </a:lnTo>
                  <a:lnTo>
                    <a:pt x="1616"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406775" y="4491600"/>
              <a:ext cx="23325" cy="23350"/>
            </a:xfrm>
            <a:custGeom>
              <a:avLst/>
              <a:gdLst/>
              <a:ahLst/>
              <a:cxnLst/>
              <a:rect l="l" t="t" r="r" b="b"/>
              <a:pathLst>
                <a:path w="933" h="934" extrusionOk="0">
                  <a:moveTo>
                    <a:pt x="78" y="1"/>
                  </a:moveTo>
                  <a:lnTo>
                    <a:pt x="78" y="530"/>
                  </a:lnTo>
                  <a:cubicBezTo>
                    <a:pt x="34" y="594"/>
                    <a:pt x="0" y="687"/>
                    <a:pt x="0" y="780"/>
                  </a:cubicBezTo>
                  <a:lnTo>
                    <a:pt x="0" y="933"/>
                  </a:lnTo>
                  <a:lnTo>
                    <a:pt x="933" y="933"/>
                  </a:lnTo>
                  <a:lnTo>
                    <a:pt x="933" y="780"/>
                  </a:lnTo>
                  <a:cubicBezTo>
                    <a:pt x="933" y="687"/>
                    <a:pt x="918" y="609"/>
                    <a:pt x="873" y="530"/>
                  </a:cubicBezTo>
                  <a:lnTo>
                    <a:pt x="873" y="1"/>
                  </a:lnTo>
                  <a:close/>
                </a:path>
              </a:pathLst>
            </a:custGeom>
            <a:solidFill>
              <a:srgbClr val="ED6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406775" y="4512225"/>
              <a:ext cx="23325" cy="3925"/>
            </a:xfrm>
            <a:custGeom>
              <a:avLst/>
              <a:gdLst/>
              <a:ahLst/>
              <a:cxnLst/>
              <a:rect l="l" t="t" r="r" b="b"/>
              <a:pathLst>
                <a:path w="933" h="157" extrusionOk="0">
                  <a:moveTo>
                    <a:pt x="49" y="0"/>
                  </a:moveTo>
                  <a:cubicBezTo>
                    <a:pt x="19" y="0"/>
                    <a:pt x="0" y="15"/>
                    <a:pt x="0" y="30"/>
                  </a:cubicBezTo>
                  <a:lnTo>
                    <a:pt x="0" y="108"/>
                  </a:lnTo>
                  <a:cubicBezTo>
                    <a:pt x="0" y="123"/>
                    <a:pt x="19" y="142"/>
                    <a:pt x="34" y="142"/>
                  </a:cubicBezTo>
                  <a:lnTo>
                    <a:pt x="903" y="157"/>
                  </a:lnTo>
                  <a:cubicBezTo>
                    <a:pt x="918" y="157"/>
                    <a:pt x="933" y="142"/>
                    <a:pt x="933" y="123"/>
                  </a:cubicBezTo>
                  <a:lnTo>
                    <a:pt x="933" y="49"/>
                  </a:lnTo>
                  <a:cubicBezTo>
                    <a:pt x="933" y="30"/>
                    <a:pt x="918" y="15"/>
                    <a:pt x="903" y="15"/>
                  </a:cubicBezTo>
                  <a:lnTo>
                    <a:pt x="49"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406400" y="4346275"/>
              <a:ext cx="79675" cy="150025"/>
            </a:xfrm>
            <a:custGeom>
              <a:avLst/>
              <a:gdLst/>
              <a:ahLst/>
              <a:cxnLst/>
              <a:rect l="l" t="t" r="r" b="b"/>
              <a:pathLst>
                <a:path w="3187" h="6001" extrusionOk="0">
                  <a:moveTo>
                    <a:pt x="0" y="0"/>
                  </a:moveTo>
                  <a:lnTo>
                    <a:pt x="15" y="5922"/>
                  </a:lnTo>
                  <a:lnTo>
                    <a:pt x="996" y="5940"/>
                  </a:lnTo>
                  <a:lnTo>
                    <a:pt x="1414" y="1478"/>
                  </a:lnTo>
                  <a:lnTo>
                    <a:pt x="2086" y="6000"/>
                  </a:lnTo>
                  <a:lnTo>
                    <a:pt x="3187" y="6000"/>
                  </a:lnTo>
                  <a:lnTo>
                    <a:pt x="2690"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511325" y="4187700"/>
              <a:ext cx="23350" cy="27250"/>
            </a:xfrm>
            <a:custGeom>
              <a:avLst/>
              <a:gdLst/>
              <a:ahLst/>
              <a:cxnLst/>
              <a:rect l="l" t="t" r="r" b="b"/>
              <a:pathLst>
                <a:path w="934" h="1090" extrusionOk="0">
                  <a:moveTo>
                    <a:pt x="516" y="0"/>
                  </a:moveTo>
                  <a:cubicBezTo>
                    <a:pt x="437" y="0"/>
                    <a:pt x="344" y="30"/>
                    <a:pt x="295" y="79"/>
                  </a:cubicBezTo>
                  <a:lnTo>
                    <a:pt x="157" y="250"/>
                  </a:lnTo>
                  <a:cubicBezTo>
                    <a:pt x="94" y="310"/>
                    <a:pt x="79" y="403"/>
                    <a:pt x="109" y="482"/>
                  </a:cubicBezTo>
                  <a:lnTo>
                    <a:pt x="34" y="653"/>
                  </a:lnTo>
                  <a:cubicBezTo>
                    <a:pt x="1" y="717"/>
                    <a:pt x="16" y="717"/>
                    <a:pt x="94" y="732"/>
                  </a:cubicBezTo>
                  <a:lnTo>
                    <a:pt x="609" y="1090"/>
                  </a:lnTo>
                  <a:cubicBezTo>
                    <a:pt x="575" y="978"/>
                    <a:pt x="874" y="638"/>
                    <a:pt x="889" y="545"/>
                  </a:cubicBezTo>
                  <a:cubicBezTo>
                    <a:pt x="904" y="512"/>
                    <a:pt x="904" y="482"/>
                    <a:pt x="904" y="467"/>
                  </a:cubicBezTo>
                  <a:cubicBezTo>
                    <a:pt x="933" y="295"/>
                    <a:pt x="855" y="123"/>
                    <a:pt x="717" y="30"/>
                  </a:cubicBezTo>
                  <a:cubicBezTo>
                    <a:pt x="702" y="30"/>
                    <a:pt x="687" y="15"/>
                    <a:pt x="669" y="15"/>
                  </a:cubicBezTo>
                  <a:lnTo>
                    <a:pt x="516" y="0"/>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528875" y="4192350"/>
              <a:ext cx="3475" cy="3475"/>
            </a:xfrm>
            <a:custGeom>
              <a:avLst/>
              <a:gdLst/>
              <a:ahLst/>
              <a:cxnLst/>
              <a:rect l="l" t="t" r="r" b="b"/>
              <a:pathLst>
                <a:path w="139" h="139" extrusionOk="0">
                  <a:moveTo>
                    <a:pt x="138" y="1"/>
                  </a:moveTo>
                  <a:cubicBezTo>
                    <a:pt x="138" y="1"/>
                    <a:pt x="30" y="31"/>
                    <a:pt x="0" y="139"/>
                  </a:cubicBezTo>
                  <a:lnTo>
                    <a:pt x="138" y="1"/>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528500" y="4191975"/>
              <a:ext cx="4225" cy="4325"/>
            </a:xfrm>
            <a:custGeom>
              <a:avLst/>
              <a:gdLst/>
              <a:ahLst/>
              <a:cxnLst/>
              <a:rect l="l" t="t" r="r" b="b"/>
              <a:pathLst>
                <a:path w="169" h="173" extrusionOk="0">
                  <a:moveTo>
                    <a:pt x="153" y="1"/>
                  </a:moveTo>
                  <a:cubicBezTo>
                    <a:pt x="138" y="1"/>
                    <a:pt x="30" y="46"/>
                    <a:pt x="0" y="154"/>
                  </a:cubicBezTo>
                  <a:cubicBezTo>
                    <a:pt x="0" y="173"/>
                    <a:pt x="15" y="173"/>
                    <a:pt x="15" y="173"/>
                  </a:cubicBezTo>
                  <a:lnTo>
                    <a:pt x="30" y="173"/>
                  </a:lnTo>
                  <a:cubicBezTo>
                    <a:pt x="60" y="61"/>
                    <a:pt x="153" y="31"/>
                    <a:pt x="153" y="31"/>
                  </a:cubicBezTo>
                  <a:cubicBezTo>
                    <a:pt x="168" y="31"/>
                    <a:pt x="168" y="16"/>
                    <a:pt x="168" y="16"/>
                  </a:cubicBezTo>
                  <a:cubicBezTo>
                    <a:pt x="168" y="1"/>
                    <a:pt x="153" y="1"/>
                    <a:pt x="153" y="1"/>
                  </a:cubicBezTo>
                  <a:close/>
                </a:path>
              </a:pathLst>
            </a:custGeom>
            <a:solidFill>
              <a:srgbClr val="EE7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524575" y="4188075"/>
              <a:ext cx="3475" cy="3575"/>
            </a:xfrm>
            <a:custGeom>
              <a:avLst/>
              <a:gdLst/>
              <a:ahLst/>
              <a:cxnLst/>
              <a:rect l="l" t="t" r="r" b="b"/>
              <a:pathLst>
                <a:path w="139" h="143" extrusionOk="0">
                  <a:moveTo>
                    <a:pt x="139" y="0"/>
                  </a:moveTo>
                  <a:cubicBezTo>
                    <a:pt x="139" y="0"/>
                    <a:pt x="30" y="30"/>
                    <a:pt x="1" y="142"/>
                  </a:cubicBezTo>
                  <a:lnTo>
                    <a:pt x="139" y="0"/>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524200" y="4187700"/>
              <a:ext cx="4325" cy="4300"/>
            </a:xfrm>
            <a:custGeom>
              <a:avLst/>
              <a:gdLst/>
              <a:ahLst/>
              <a:cxnLst/>
              <a:rect l="l" t="t" r="r" b="b"/>
              <a:pathLst>
                <a:path w="173" h="172" extrusionOk="0">
                  <a:moveTo>
                    <a:pt x="154" y="0"/>
                  </a:moveTo>
                  <a:cubicBezTo>
                    <a:pt x="139" y="0"/>
                    <a:pt x="30" y="30"/>
                    <a:pt x="1" y="157"/>
                  </a:cubicBezTo>
                  <a:cubicBezTo>
                    <a:pt x="1" y="157"/>
                    <a:pt x="1" y="172"/>
                    <a:pt x="16" y="172"/>
                  </a:cubicBezTo>
                  <a:cubicBezTo>
                    <a:pt x="30" y="172"/>
                    <a:pt x="30" y="172"/>
                    <a:pt x="30" y="157"/>
                  </a:cubicBezTo>
                  <a:cubicBezTo>
                    <a:pt x="60" y="64"/>
                    <a:pt x="154" y="30"/>
                    <a:pt x="154" y="30"/>
                  </a:cubicBezTo>
                  <a:cubicBezTo>
                    <a:pt x="172" y="15"/>
                    <a:pt x="172" y="15"/>
                    <a:pt x="172" y="0"/>
                  </a:cubicBezTo>
                  <a:close/>
                </a:path>
              </a:pathLst>
            </a:custGeom>
            <a:solidFill>
              <a:srgbClr val="EE7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359750" y="4203275"/>
              <a:ext cx="167550" cy="145350"/>
            </a:xfrm>
            <a:custGeom>
              <a:avLst/>
              <a:gdLst/>
              <a:ahLst/>
              <a:cxnLst/>
              <a:rect l="l" t="t" r="r" b="b"/>
              <a:pathLst>
                <a:path w="6702" h="5814" extrusionOk="0">
                  <a:moveTo>
                    <a:pt x="6112" y="0"/>
                  </a:moveTo>
                  <a:lnTo>
                    <a:pt x="5661" y="933"/>
                  </a:lnTo>
                  <a:lnTo>
                    <a:pt x="4232" y="1444"/>
                  </a:lnTo>
                  <a:cubicBezTo>
                    <a:pt x="4213" y="1429"/>
                    <a:pt x="4183" y="1429"/>
                    <a:pt x="4168" y="1415"/>
                  </a:cubicBezTo>
                  <a:cubicBezTo>
                    <a:pt x="4059" y="1378"/>
                    <a:pt x="3939" y="1368"/>
                    <a:pt x="3819" y="1368"/>
                  </a:cubicBezTo>
                  <a:cubicBezTo>
                    <a:pt x="3683" y="1368"/>
                    <a:pt x="3545" y="1381"/>
                    <a:pt x="3422" y="1381"/>
                  </a:cubicBezTo>
                  <a:cubicBezTo>
                    <a:pt x="3142" y="1400"/>
                    <a:pt x="2847" y="1366"/>
                    <a:pt x="2568" y="1429"/>
                  </a:cubicBezTo>
                  <a:cubicBezTo>
                    <a:pt x="2396" y="1474"/>
                    <a:pt x="2209" y="1568"/>
                    <a:pt x="2086" y="1724"/>
                  </a:cubicBezTo>
                  <a:lnTo>
                    <a:pt x="2086" y="1709"/>
                  </a:lnTo>
                  <a:lnTo>
                    <a:pt x="780" y="3030"/>
                  </a:lnTo>
                  <a:lnTo>
                    <a:pt x="202" y="3638"/>
                  </a:lnTo>
                  <a:cubicBezTo>
                    <a:pt x="0" y="3870"/>
                    <a:pt x="49" y="4228"/>
                    <a:pt x="295" y="4444"/>
                  </a:cubicBezTo>
                  <a:cubicBezTo>
                    <a:pt x="399" y="4532"/>
                    <a:pt x="523" y="4575"/>
                    <a:pt x="642" y="4575"/>
                  </a:cubicBezTo>
                  <a:cubicBezTo>
                    <a:pt x="777" y="4575"/>
                    <a:pt x="906" y="4521"/>
                    <a:pt x="997" y="4414"/>
                  </a:cubicBezTo>
                  <a:lnTo>
                    <a:pt x="1620" y="3683"/>
                  </a:lnTo>
                  <a:lnTo>
                    <a:pt x="1620" y="3698"/>
                  </a:lnTo>
                  <a:lnTo>
                    <a:pt x="1851" y="3452"/>
                  </a:lnTo>
                  <a:lnTo>
                    <a:pt x="1851" y="3605"/>
                  </a:lnTo>
                  <a:cubicBezTo>
                    <a:pt x="1851" y="4164"/>
                    <a:pt x="1836" y="4739"/>
                    <a:pt x="1851" y="5317"/>
                  </a:cubicBezTo>
                  <a:lnTo>
                    <a:pt x="1851" y="5814"/>
                  </a:lnTo>
                  <a:lnTo>
                    <a:pt x="4526" y="5784"/>
                  </a:lnTo>
                  <a:lnTo>
                    <a:pt x="4571" y="5784"/>
                  </a:lnTo>
                  <a:cubicBezTo>
                    <a:pt x="4571" y="4866"/>
                    <a:pt x="4556" y="3933"/>
                    <a:pt x="4556" y="3015"/>
                  </a:cubicBezTo>
                  <a:lnTo>
                    <a:pt x="6064" y="1959"/>
                  </a:lnTo>
                  <a:cubicBezTo>
                    <a:pt x="6157" y="1896"/>
                    <a:pt x="6220" y="1803"/>
                    <a:pt x="6250" y="1694"/>
                  </a:cubicBezTo>
                  <a:lnTo>
                    <a:pt x="6702" y="325"/>
                  </a:lnTo>
                  <a:lnTo>
                    <a:pt x="6112"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406025" y="4272775"/>
              <a:ext cx="775" cy="36950"/>
            </a:xfrm>
            <a:custGeom>
              <a:avLst/>
              <a:gdLst/>
              <a:ahLst/>
              <a:cxnLst/>
              <a:rect l="l" t="t" r="r" b="b"/>
              <a:pathLst>
                <a:path w="31" h="1478" extrusionOk="0">
                  <a:moveTo>
                    <a:pt x="15" y="0"/>
                  </a:moveTo>
                  <a:cubicBezTo>
                    <a:pt x="0" y="0"/>
                    <a:pt x="0" y="19"/>
                    <a:pt x="0" y="19"/>
                  </a:cubicBezTo>
                  <a:lnTo>
                    <a:pt x="0" y="1463"/>
                  </a:lnTo>
                  <a:cubicBezTo>
                    <a:pt x="0" y="1478"/>
                    <a:pt x="0" y="1478"/>
                    <a:pt x="15" y="1478"/>
                  </a:cubicBezTo>
                  <a:cubicBezTo>
                    <a:pt x="30" y="1478"/>
                    <a:pt x="30" y="1478"/>
                    <a:pt x="30" y="1463"/>
                  </a:cubicBezTo>
                  <a:lnTo>
                    <a:pt x="30" y="19"/>
                  </a:lnTo>
                  <a:cubicBezTo>
                    <a:pt x="30" y="19"/>
                    <a:pt x="30" y="0"/>
                    <a:pt x="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473275" y="4256900"/>
              <a:ext cx="775" cy="38100"/>
            </a:xfrm>
            <a:custGeom>
              <a:avLst/>
              <a:gdLst/>
              <a:ahLst/>
              <a:cxnLst/>
              <a:rect l="l" t="t" r="r" b="b"/>
              <a:pathLst>
                <a:path w="31" h="1524" extrusionOk="0">
                  <a:moveTo>
                    <a:pt x="15" y="1"/>
                  </a:moveTo>
                  <a:cubicBezTo>
                    <a:pt x="0" y="1"/>
                    <a:pt x="0" y="16"/>
                    <a:pt x="0" y="16"/>
                  </a:cubicBezTo>
                  <a:lnTo>
                    <a:pt x="0" y="1508"/>
                  </a:lnTo>
                  <a:cubicBezTo>
                    <a:pt x="0" y="1508"/>
                    <a:pt x="0" y="1523"/>
                    <a:pt x="15" y="1523"/>
                  </a:cubicBezTo>
                  <a:lnTo>
                    <a:pt x="30" y="1508"/>
                  </a:lnTo>
                  <a:lnTo>
                    <a:pt x="30" y="16"/>
                  </a:lnTo>
                  <a:lnTo>
                    <a:pt x="15" y="1"/>
                  </a:ln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430550" y="4232750"/>
              <a:ext cx="27550" cy="10200"/>
            </a:xfrm>
            <a:custGeom>
              <a:avLst/>
              <a:gdLst/>
              <a:ahLst/>
              <a:cxnLst/>
              <a:rect l="l" t="t" r="r" b="b"/>
              <a:pathLst>
                <a:path w="1102" h="408" extrusionOk="0">
                  <a:moveTo>
                    <a:pt x="75" y="1"/>
                  </a:moveTo>
                  <a:cubicBezTo>
                    <a:pt x="30" y="1"/>
                    <a:pt x="0" y="49"/>
                    <a:pt x="0" y="79"/>
                  </a:cubicBezTo>
                  <a:lnTo>
                    <a:pt x="0" y="329"/>
                  </a:lnTo>
                  <a:cubicBezTo>
                    <a:pt x="0" y="359"/>
                    <a:pt x="30" y="407"/>
                    <a:pt x="75" y="407"/>
                  </a:cubicBezTo>
                  <a:lnTo>
                    <a:pt x="1027" y="407"/>
                  </a:lnTo>
                  <a:cubicBezTo>
                    <a:pt x="1071" y="407"/>
                    <a:pt x="1101" y="359"/>
                    <a:pt x="1101" y="329"/>
                  </a:cubicBezTo>
                  <a:lnTo>
                    <a:pt x="1101" y="79"/>
                  </a:lnTo>
                  <a:cubicBezTo>
                    <a:pt x="1101" y="49"/>
                    <a:pt x="1071" y="1"/>
                    <a:pt x="1027"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497700" y="4223425"/>
              <a:ext cx="5175" cy="10550"/>
            </a:xfrm>
            <a:custGeom>
              <a:avLst/>
              <a:gdLst/>
              <a:ahLst/>
              <a:cxnLst/>
              <a:rect l="l" t="t" r="r" b="b"/>
              <a:pathLst>
                <a:path w="207" h="422" extrusionOk="0">
                  <a:moveTo>
                    <a:pt x="187" y="0"/>
                  </a:moveTo>
                  <a:cubicBezTo>
                    <a:pt x="187" y="0"/>
                    <a:pt x="173" y="0"/>
                    <a:pt x="173" y="15"/>
                  </a:cubicBezTo>
                  <a:lnTo>
                    <a:pt x="1" y="407"/>
                  </a:lnTo>
                  <a:cubicBezTo>
                    <a:pt x="1" y="422"/>
                    <a:pt x="1" y="422"/>
                    <a:pt x="20" y="422"/>
                  </a:cubicBezTo>
                  <a:lnTo>
                    <a:pt x="35" y="422"/>
                  </a:lnTo>
                  <a:lnTo>
                    <a:pt x="206" y="15"/>
                  </a:lnTo>
                  <a:cubicBezTo>
                    <a:pt x="206" y="15"/>
                    <a:pt x="206" y="0"/>
                    <a:pt x="1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491550" y="4226600"/>
              <a:ext cx="10100" cy="3850"/>
            </a:xfrm>
            <a:custGeom>
              <a:avLst/>
              <a:gdLst/>
              <a:ahLst/>
              <a:cxnLst/>
              <a:rect l="l" t="t" r="r" b="b"/>
              <a:pathLst>
                <a:path w="404" h="154" extrusionOk="0">
                  <a:moveTo>
                    <a:pt x="374" y="0"/>
                  </a:moveTo>
                  <a:lnTo>
                    <a:pt x="1" y="123"/>
                  </a:lnTo>
                  <a:lnTo>
                    <a:pt x="1" y="138"/>
                  </a:lnTo>
                  <a:cubicBezTo>
                    <a:pt x="1" y="138"/>
                    <a:pt x="1" y="153"/>
                    <a:pt x="16" y="153"/>
                  </a:cubicBezTo>
                  <a:lnTo>
                    <a:pt x="389" y="30"/>
                  </a:lnTo>
                  <a:cubicBezTo>
                    <a:pt x="389" y="30"/>
                    <a:pt x="404" y="30"/>
                    <a:pt x="389" y="15"/>
                  </a:cubicBezTo>
                  <a:cubicBezTo>
                    <a:pt x="389" y="15"/>
                    <a:pt x="389" y="0"/>
                    <a:pt x="374"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Straight Connector 2">
            <a:extLst>
              <a:ext uri="{FF2B5EF4-FFF2-40B4-BE49-F238E27FC236}">
                <a16:creationId xmlns:a16="http://schemas.microsoft.com/office/drawing/2014/main" id="{90A0743F-CE4F-5F40-A106-B84BE473EA17}"/>
              </a:ext>
            </a:extLst>
          </p:cNvPr>
          <p:cNvCxnSpPr>
            <a:cxnSpLocks/>
          </p:cNvCxnSpPr>
          <p:nvPr/>
        </p:nvCxnSpPr>
        <p:spPr>
          <a:xfrm flipH="1">
            <a:off x="4849049" y="2853719"/>
            <a:ext cx="35747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2" name="Google Shape;872;p30"/>
          <p:cNvSpPr txBox="1">
            <a:spLocks noGrp="1"/>
          </p:cNvSpPr>
          <p:nvPr>
            <p:ph type="ctrTitle"/>
          </p:nvPr>
        </p:nvSpPr>
        <p:spPr>
          <a:xfrm>
            <a:off x="3606976" y="1787500"/>
            <a:ext cx="4817024" cy="164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200" dirty="0"/>
              <a:t>Classifying Adverse Event Seriousness using NLP</a:t>
            </a:r>
            <a:br>
              <a:rPr lang="en" sz="3200" dirty="0"/>
            </a:br>
            <a:r>
              <a:rPr lang="en" sz="700" dirty="0"/>
              <a:t> </a:t>
            </a:r>
            <a:br>
              <a:rPr lang="en" sz="3200" dirty="0"/>
            </a:br>
            <a:r>
              <a:rPr lang="en" sz="2800" b="0" dirty="0"/>
              <a:t>Capstone</a:t>
            </a:r>
            <a:endParaRPr sz="11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52"/>
          <p:cNvSpPr txBox="1">
            <a:spLocks noGrp="1"/>
          </p:cNvSpPr>
          <p:nvPr>
            <p:ph type="title"/>
          </p:nvPr>
        </p:nvSpPr>
        <p:spPr>
          <a:xfrm>
            <a:off x="2736200" y="613660"/>
            <a:ext cx="36717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SERIOUS CRITERIA</a:t>
            </a:r>
            <a:endParaRPr dirty="0"/>
          </a:p>
        </p:txBody>
      </p:sp>
      <p:grpSp>
        <p:nvGrpSpPr>
          <p:cNvPr id="8" name="Google Shape;7782;p66">
            <a:extLst>
              <a:ext uri="{FF2B5EF4-FFF2-40B4-BE49-F238E27FC236}">
                <a16:creationId xmlns:a16="http://schemas.microsoft.com/office/drawing/2014/main" id="{A9BFB277-5F30-924D-AFCD-D4188A1ED805}"/>
              </a:ext>
            </a:extLst>
          </p:cNvPr>
          <p:cNvGrpSpPr/>
          <p:nvPr/>
        </p:nvGrpSpPr>
        <p:grpSpPr>
          <a:xfrm>
            <a:off x="621923" y="335704"/>
            <a:ext cx="811716" cy="813845"/>
            <a:chOff x="-23615075" y="3148525"/>
            <a:chExt cx="295375" cy="296150"/>
          </a:xfrm>
          <a:solidFill>
            <a:schemeClr val="accent6"/>
          </a:solidFill>
        </p:grpSpPr>
        <p:sp>
          <p:nvSpPr>
            <p:cNvPr id="9" name="Google Shape;7783;p66">
              <a:extLst>
                <a:ext uri="{FF2B5EF4-FFF2-40B4-BE49-F238E27FC236}">
                  <a16:creationId xmlns:a16="http://schemas.microsoft.com/office/drawing/2014/main" id="{ED2A4FCD-5C6D-C04A-931B-619B092CD81F}"/>
                </a:ext>
              </a:extLst>
            </p:cNvPr>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84;p66">
              <a:extLst>
                <a:ext uri="{FF2B5EF4-FFF2-40B4-BE49-F238E27FC236}">
                  <a16:creationId xmlns:a16="http://schemas.microsoft.com/office/drawing/2014/main" id="{D6D2988C-A2D5-3F44-A48C-4EFA79510395}"/>
                </a:ext>
              </a:extLst>
            </p:cNvPr>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85;p66">
              <a:extLst>
                <a:ext uri="{FF2B5EF4-FFF2-40B4-BE49-F238E27FC236}">
                  <a16:creationId xmlns:a16="http://schemas.microsoft.com/office/drawing/2014/main" id="{B259F962-70B5-464F-BE17-95AAA962FED7}"/>
                </a:ext>
              </a:extLst>
            </p:cNvPr>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86;p66">
              <a:extLst>
                <a:ext uri="{FF2B5EF4-FFF2-40B4-BE49-F238E27FC236}">
                  <a16:creationId xmlns:a16="http://schemas.microsoft.com/office/drawing/2014/main" id="{B502EC41-87D0-F648-973F-935A9BFF4462}"/>
                </a:ext>
              </a:extLst>
            </p:cNvPr>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 name="Google Shape;7640;p66">
            <a:extLst>
              <a:ext uri="{FF2B5EF4-FFF2-40B4-BE49-F238E27FC236}">
                <a16:creationId xmlns:a16="http://schemas.microsoft.com/office/drawing/2014/main" id="{458120AB-B878-FC4B-B675-04E00D2C2FBE}"/>
              </a:ext>
            </a:extLst>
          </p:cNvPr>
          <p:cNvGrpSpPr/>
          <p:nvPr/>
        </p:nvGrpSpPr>
        <p:grpSpPr>
          <a:xfrm>
            <a:off x="7925058" y="4013925"/>
            <a:ext cx="952584" cy="826868"/>
            <a:chOff x="-28462125" y="3199700"/>
            <a:chExt cx="298550" cy="259150"/>
          </a:xfrm>
          <a:solidFill>
            <a:schemeClr val="bg2"/>
          </a:solidFill>
        </p:grpSpPr>
        <p:sp>
          <p:nvSpPr>
            <p:cNvPr id="14" name="Google Shape;7641;p66">
              <a:extLst>
                <a:ext uri="{FF2B5EF4-FFF2-40B4-BE49-F238E27FC236}">
                  <a16:creationId xmlns:a16="http://schemas.microsoft.com/office/drawing/2014/main" id="{E82B5463-ED84-DB41-B8FF-9ABD5E16BC88}"/>
                </a:ext>
              </a:extLst>
            </p:cNvPr>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642;p66">
              <a:extLst>
                <a:ext uri="{FF2B5EF4-FFF2-40B4-BE49-F238E27FC236}">
                  <a16:creationId xmlns:a16="http://schemas.microsoft.com/office/drawing/2014/main" id="{C0B8FF20-CC93-C94B-A0F4-08D546A0AD47}"/>
                </a:ext>
              </a:extLst>
            </p:cNvPr>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43;p66">
              <a:extLst>
                <a:ext uri="{FF2B5EF4-FFF2-40B4-BE49-F238E27FC236}">
                  <a16:creationId xmlns:a16="http://schemas.microsoft.com/office/drawing/2014/main" id="{518827DC-AD8A-FB4C-A05B-BBA52B243350}"/>
                </a:ext>
              </a:extLst>
            </p:cNvPr>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7742;p66">
            <a:extLst>
              <a:ext uri="{FF2B5EF4-FFF2-40B4-BE49-F238E27FC236}">
                <a16:creationId xmlns:a16="http://schemas.microsoft.com/office/drawing/2014/main" id="{BBB999F7-D422-7C4F-88C3-191B2997F354}"/>
              </a:ext>
            </a:extLst>
          </p:cNvPr>
          <p:cNvGrpSpPr/>
          <p:nvPr/>
        </p:nvGrpSpPr>
        <p:grpSpPr>
          <a:xfrm>
            <a:off x="7423157" y="671176"/>
            <a:ext cx="1098920" cy="1083816"/>
            <a:chOff x="-25834600" y="3915850"/>
            <a:chExt cx="300100" cy="295975"/>
          </a:xfrm>
        </p:grpSpPr>
        <p:sp>
          <p:nvSpPr>
            <p:cNvPr id="27" name="Google Shape;7743;p66">
              <a:extLst>
                <a:ext uri="{FF2B5EF4-FFF2-40B4-BE49-F238E27FC236}">
                  <a16:creationId xmlns:a16="http://schemas.microsoft.com/office/drawing/2014/main" id="{CA6EA8E4-7A6C-7E4B-B1F2-FD97155E2963}"/>
                </a:ext>
              </a:extLst>
            </p:cNvPr>
            <p:cNvSpPr/>
            <p:nvPr/>
          </p:nvSpPr>
          <p:spPr>
            <a:xfrm>
              <a:off x="-25677875" y="3915850"/>
              <a:ext cx="143375" cy="137675"/>
            </a:xfrm>
            <a:custGeom>
              <a:avLst/>
              <a:gdLst/>
              <a:ahLst/>
              <a:cxnLst/>
              <a:rect l="l" t="t" r="r" b="b"/>
              <a:pathLst>
                <a:path w="5735" h="5507" extrusionOk="0">
                  <a:moveTo>
                    <a:pt x="1123" y="1"/>
                  </a:moveTo>
                  <a:cubicBezTo>
                    <a:pt x="859" y="1"/>
                    <a:pt x="599" y="103"/>
                    <a:pt x="410" y="308"/>
                  </a:cubicBezTo>
                  <a:cubicBezTo>
                    <a:pt x="1" y="686"/>
                    <a:pt x="1" y="1379"/>
                    <a:pt x="410" y="1757"/>
                  </a:cubicBezTo>
                  <a:lnTo>
                    <a:pt x="3813" y="5191"/>
                  </a:lnTo>
                  <a:cubicBezTo>
                    <a:pt x="4033" y="5380"/>
                    <a:pt x="4285" y="5506"/>
                    <a:pt x="4569" y="5506"/>
                  </a:cubicBezTo>
                  <a:cubicBezTo>
                    <a:pt x="4853" y="5506"/>
                    <a:pt x="5136" y="5380"/>
                    <a:pt x="5325" y="5191"/>
                  </a:cubicBezTo>
                  <a:cubicBezTo>
                    <a:pt x="5735" y="4781"/>
                    <a:pt x="5735" y="4120"/>
                    <a:pt x="5325" y="3742"/>
                  </a:cubicBezTo>
                  <a:lnTo>
                    <a:pt x="1860" y="308"/>
                  </a:lnTo>
                  <a:cubicBezTo>
                    <a:pt x="1655" y="103"/>
                    <a:pt x="1387" y="1"/>
                    <a:pt x="11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44;p66">
              <a:extLst>
                <a:ext uri="{FF2B5EF4-FFF2-40B4-BE49-F238E27FC236}">
                  <a16:creationId xmlns:a16="http://schemas.microsoft.com/office/drawing/2014/main" id="{939782BC-2FAA-6249-8E55-094FDC3FADB2}"/>
                </a:ext>
              </a:extLst>
            </p:cNvPr>
            <p:cNvSpPr/>
            <p:nvPr/>
          </p:nvSpPr>
          <p:spPr>
            <a:xfrm>
              <a:off x="-25834600" y="4167700"/>
              <a:ext cx="43350" cy="44125"/>
            </a:xfrm>
            <a:custGeom>
              <a:avLst/>
              <a:gdLst/>
              <a:ahLst/>
              <a:cxnLst/>
              <a:rect l="l" t="t" r="r" b="b"/>
              <a:pathLst>
                <a:path w="1734" h="1765" extrusionOk="0">
                  <a:moveTo>
                    <a:pt x="756" y="0"/>
                  </a:moveTo>
                  <a:lnTo>
                    <a:pt x="221" y="630"/>
                  </a:lnTo>
                  <a:cubicBezTo>
                    <a:pt x="95" y="756"/>
                    <a:pt x="0" y="945"/>
                    <a:pt x="0" y="1103"/>
                  </a:cubicBezTo>
                  <a:cubicBezTo>
                    <a:pt x="0" y="1292"/>
                    <a:pt x="95" y="1449"/>
                    <a:pt x="221" y="1575"/>
                  </a:cubicBezTo>
                  <a:cubicBezTo>
                    <a:pt x="347" y="1702"/>
                    <a:pt x="536" y="1765"/>
                    <a:pt x="693" y="1765"/>
                  </a:cubicBezTo>
                  <a:cubicBezTo>
                    <a:pt x="882" y="1765"/>
                    <a:pt x="1040" y="1702"/>
                    <a:pt x="1166" y="1575"/>
                  </a:cubicBezTo>
                  <a:lnTo>
                    <a:pt x="1733" y="977"/>
                  </a:lnTo>
                  <a:lnTo>
                    <a:pt x="75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45;p66">
              <a:extLst>
                <a:ext uri="{FF2B5EF4-FFF2-40B4-BE49-F238E27FC236}">
                  <a16:creationId xmlns:a16="http://schemas.microsoft.com/office/drawing/2014/main" id="{B8855399-36C9-704D-8C48-6884804B0DFB}"/>
                </a:ext>
              </a:extLst>
            </p:cNvPr>
            <p:cNvSpPr/>
            <p:nvPr/>
          </p:nvSpPr>
          <p:spPr>
            <a:xfrm>
              <a:off x="-25800725" y="3972375"/>
              <a:ext cx="206375" cy="207950"/>
            </a:xfrm>
            <a:custGeom>
              <a:avLst/>
              <a:gdLst/>
              <a:ahLst/>
              <a:cxnLst/>
              <a:rect l="l" t="t" r="r" b="b"/>
              <a:pathLst>
                <a:path w="8255" h="8318" extrusionOk="0">
                  <a:moveTo>
                    <a:pt x="4285" y="2457"/>
                  </a:moveTo>
                  <a:lnTo>
                    <a:pt x="5797" y="3938"/>
                  </a:lnTo>
                  <a:lnTo>
                    <a:pt x="5261" y="4474"/>
                  </a:lnTo>
                  <a:cubicBezTo>
                    <a:pt x="4868" y="4868"/>
                    <a:pt x="4342" y="5064"/>
                    <a:pt x="3814" y="5064"/>
                  </a:cubicBezTo>
                  <a:cubicBezTo>
                    <a:pt x="3708" y="5064"/>
                    <a:pt x="3602" y="5057"/>
                    <a:pt x="3497" y="5041"/>
                  </a:cubicBezTo>
                  <a:lnTo>
                    <a:pt x="3214" y="5009"/>
                  </a:lnTo>
                  <a:lnTo>
                    <a:pt x="3182" y="4726"/>
                  </a:lnTo>
                  <a:cubicBezTo>
                    <a:pt x="3119" y="4096"/>
                    <a:pt x="3308" y="3434"/>
                    <a:pt x="3781" y="2962"/>
                  </a:cubicBezTo>
                  <a:lnTo>
                    <a:pt x="4285" y="2457"/>
                  </a:lnTo>
                  <a:close/>
                  <a:moveTo>
                    <a:pt x="4789" y="0"/>
                  </a:moveTo>
                  <a:lnTo>
                    <a:pt x="3056" y="1796"/>
                  </a:lnTo>
                  <a:cubicBezTo>
                    <a:pt x="2174" y="2678"/>
                    <a:pt x="1733" y="4001"/>
                    <a:pt x="1890" y="5261"/>
                  </a:cubicBezTo>
                  <a:lnTo>
                    <a:pt x="1922" y="5419"/>
                  </a:lnTo>
                  <a:lnTo>
                    <a:pt x="0" y="7341"/>
                  </a:lnTo>
                  <a:lnTo>
                    <a:pt x="977" y="8317"/>
                  </a:lnTo>
                  <a:lnTo>
                    <a:pt x="2898" y="6396"/>
                  </a:lnTo>
                  <a:lnTo>
                    <a:pt x="3056" y="6427"/>
                  </a:lnTo>
                  <a:cubicBezTo>
                    <a:pt x="3214" y="6459"/>
                    <a:pt x="3371" y="6459"/>
                    <a:pt x="3592" y="6459"/>
                  </a:cubicBezTo>
                  <a:cubicBezTo>
                    <a:pt x="4694" y="6459"/>
                    <a:pt x="5734" y="6049"/>
                    <a:pt x="6522" y="5261"/>
                  </a:cubicBezTo>
                  <a:lnTo>
                    <a:pt x="8254" y="3466"/>
                  </a:lnTo>
                  <a:lnTo>
                    <a:pt x="7278" y="2489"/>
                  </a:lnTo>
                  <a:lnTo>
                    <a:pt x="6301" y="3466"/>
                  </a:lnTo>
                  <a:lnTo>
                    <a:pt x="4852" y="2016"/>
                  </a:lnTo>
                  <a:lnTo>
                    <a:pt x="5828" y="1040"/>
                  </a:lnTo>
                  <a:lnTo>
                    <a:pt x="47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29E1241-5263-E847-80E5-56CD6B32A100}"/>
              </a:ext>
            </a:extLst>
          </p:cNvPr>
          <p:cNvSpPr txBox="1"/>
          <p:nvPr/>
        </p:nvSpPr>
        <p:spPr>
          <a:xfrm>
            <a:off x="1562102" y="1593413"/>
            <a:ext cx="6623110" cy="326692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 sz="2000" dirty="0">
                <a:solidFill>
                  <a:schemeClr val="bg2"/>
                </a:solidFill>
              </a:rPr>
              <a:t>Death</a:t>
            </a:r>
          </a:p>
          <a:p>
            <a:pPr marL="285750" lvl="0" indent="-285750">
              <a:lnSpc>
                <a:spcPct val="150000"/>
              </a:lnSpc>
              <a:buFont typeface="Arial" panose="020B0604020202020204" pitchFamily="34" charset="0"/>
              <a:buChar char="•"/>
            </a:pPr>
            <a:r>
              <a:rPr lang="en" sz="2000" dirty="0">
                <a:solidFill>
                  <a:schemeClr val="bg2"/>
                </a:solidFill>
              </a:rPr>
              <a:t>Life-threatening</a:t>
            </a:r>
          </a:p>
          <a:p>
            <a:pPr marL="285750" lvl="0" indent="-285750">
              <a:lnSpc>
                <a:spcPct val="150000"/>
              </a:lnSpc>
              <a:buFont typeface="Arial" panose="020B0604020202020204" pitchFamily="34" charset="0"/>
              <a:buChar char="•"/>
            </a:pPr>
            <a:r>
              <a:rPr lang="en" sz="2000" dirty="0" err="1">
                <a:solidFill>
                  <a:schemeClr val="bg2"/>
                </a:solidFill>
              </a:rPr>
              <a:t>Hospitalisation</a:t>
            </a:r>
            <a:r>
              <a:rPr lang="en" sz="2000" dirty="0">
                <a:solidFill>
                  <a:schemeClr val="bg2"/>
                </a:solidFill>
              </a:rPr>
              <a:t> (initial or prolonged)</a:t>
            </a:r>
          </a:p>
          <a:p>
            <a:pPr marL="285750" lvl="0" indent="-285750">
              <a:lnSpc>
                <a:spcPct val="150000"/>
              </a:lnSpc>
              <a:buFont typeface="Arial" panose="020B0604020202020204" pitchFamily="34" charset="0"/>
              <a:buChar char="•"/>
            </a:pPr>
            <a:r>
              <a:rPr lang="en" sz="2000" dirty="0">
                <a:solidFill>
                  <a:schemeClr val="bg2"/>
                </a:solidFill>
              </a:rPr>
              <a:t>Disability or Permanent Damage</a:t>
            </a:r>
          </a:p>
          <a:p>
            <a:pPr marL="285750" lvl="0" indent="-285750">
              <a:lnSpc>
                <a:spcPct val="150000"/>
              </a:lnSpc>
              <a:buFont typeface="Arial" panose="020B0604020202020204" pitchFamily="34" charset="0"/>
              <a:buChar char="•"/>
            </a:pPr>
            <a:r>
              <a:rPr lang="en" sz="2000" dirty="0">
                <a:solidFill>
                  <a:schemeClr val="bg2"/>
                </a:solidFill>
              </a:rPr>
              <a:t>Congenital Anomaly or Birth Defect</a:t>
            </a:r>
          </a:p>
          <a:p>
            <a:pPr marL="285750" lvl="0" indent="-285750">
              <a:lnSpc>
                <a:spcPct val="150000"/>
              </a:lnSpc>
              <a:buFont typeface="Arial" panose="020B0604020202020204" pitchFamily="34" charset="0"/>
              <a:buChar char="•"/>
            </a:pPr>
            <a:r>
              <a:rPr lang="en" sz="2000" dirty="0">
                <a:solidFill>
                  <a:schemeClr val="bg2"/>
                </a:solidFill>
              </a:rPr>
              <a:t>Other Serious (Important Medical Events (IME))</a:t>
            </a:r>
          </a:p>
          <a:p>
            <a:pPr marL="285750" indent="-285750">
              <a:lnSpc>
                <a:spcPct val="150000"/>
              </a:lnSpc>
              <a:buFont typeface="Arial" panose="020B0604020202020204" pitchFamily="34" charset="0"/>
              <a:buChar char="•"/>
            </a:pPr>
            <a:endParaRPr lang="en-GB" sz="2000"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able&#10;&#10;Description automatically generated">
            <a:extLst>
              <a:ext uri="{FF2B5EF4-FFF2-40B4-BE49-F238E27FC236}">
                <a16:creationId xmlns:a16="http://schemas.microsoft.com/office/drawing/2014/main" id="{034A88DA-82F4-E14E-9CBA-E63E4BAD9E57}"/>
              </a:ext>
            </a:extLst>
          </p:cNvPr>
          <p:cNvPicPr>
            <a:picLocks noChangeAspect="1"/>
          </p:cNvPicPr>
          <p:nvPr/>
        </p:nvPicPr>
        <p:blipFill>
          <a:blip r:embed="rId3"/>
          <a:stretch>
            <a:fillRect/>
          </a:stretch>
        </p:blipFill>
        <p:spPr>
          <a:xfrm>
            <a:off x="130510" y="1393329"/>
            <a:ext cx="8882979" cy="2825375"/>
          </a:xfrm>
          <a:prstGeom prst="rect">
            <a:avLst/>
          </a:prstGeom>
        </p:spPr>
      </p:pic>
      <p:sp>
        <p:nvSpPr>
          <p:cNvPr id="2" name="Title 1">
            <a:extLst>
              <a:ext uri="{FF2B5EF4-FFF2-40B4-BE49-F238E27FC236}">
                <a16:creationId xmlns:a16="http://schemas.microsoft.com/office/drawing/2014/main" id="{57F10585-D92A-F640-87A4-ED8075FD94BC}"/>
              </a:ext>
            </a:extLst>
          </p:cNvPr>
          <p:cNvSpPr>
            <a:spLocks noGrp="1"/>
          </p:cNvSpPr>
          <p:nvPr>
            <p:ph type="title"/>
          </p:nvPr>
        </p:nvSpPr>
        <p:spPr/>
        <p:txBody>
          <a:bodyPr/>
          <a:lstStyle/>
          <a:p>
            <a:r>
              <a:rPr lang="en-GB" dirty="0"/>
              <a:t>IME LIST</a:t>
            </a:r>
          </a:p>
        </p:txBody>
      </p:sp>
      <p:sp>
        <p:nvSpPr>
          <p:cNvPr id="8" name="Rectangle 7">
            <a:extLst>
              <a:ext uri="{FF2B5EF4-FFF2-40B4-BE49-F238E27FC236}">
                <a16:creationId xmlns:a16="http://schemas.microsoft.com/office/drawing/2014/main" id="{CAB6FE85-8C01-2F4E-900A-35CB10894E17}"/>
              </a:ext>
            </a:extLst>
          </p:cNvPr>
          <p:cNvSpPr/>
          <p:nvPr/>
        </p:nvSpPr>
        <p:spPr>
          <a:xfrm>
            <a:off x="1423556" y="1496290"/>
            <a:ext cx="1652154" cy="272241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53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FF58-9A00-2645-9902-54F8CB642558}"/>
              </a:ext>
            </a:extLst>
          </p:cNvPr>
          <p:cNvSpPr>
            <a:spLocks noGrp="1"/>
          </p:cNvSpPr>
          <p:nvPr>
            <p:ph type="title"/>
          </p:nvPr>
        </p:nvSpPr>
        <p:spPr/>
        <p:txBody>
          <a:bodyPr/>
          <a:lstStyle/>
          <a:p>
            <a:r>
              <a:rPr lang="en-GB" dirty="0"/>
              <a:t>Creation of ‘Serious’ Column as Target Variable</a:t>
            </a:r>
          </a:p>
        </p:txBody>
      </p:sp>
      <p:sp>
        <p:nvSpPr>
          <p:cNvPr id="3" name="Text Placeholder 2">
            <a:extLst>
              <a:ext uri="{FF2B5EF4-FFF2-40B4-BE49-F238E27FC236}">
                <a16:creationId xmlns:a16="http://schemas.microsoft.com/office/drawing/2014/main" id="{C7789586-6223-A645-B75E-3F46C52E1A25}"/>
              </a:ext>
            </a:extLst>
          </p:cNvPr>
          <p:cNvSpPr>
            <a:spLocks noGrp="1"/>
          </p:cNvSpPr>
          <p:nvPr>
            <p:ph type="body" idx="1"/>
          </p:nvPr>
        </p:nvSpPr>
        <p:spPr>
          <a:xfrm>
            <a:off x="616090" y="1469464"/>
            <a:ext cx="3748092" cy="514348"/>
          </a:xfrm>
        </p:spPr>
        <p:txBody>
          <a:bodyPr/>
          <a:lstStyle/>
          <a:p>
            <a:pPr marL="139700" indent="0">
              <a:buNone/>
            </a:pPr>
            <a:r>
              <a:rPr lang="en-GB" sz="1500" b="1" dirty="0"/>
              <a:t>Columns Representing Serious Criteria</a:t>
            </a:r>
          </a:p>
        </p:txBody>
      </p:sp>
      <p:sp>
        <p:nvSpPr>
          <p:cNvPr id="4" name="Text Placeholder 3">
            <a:extLst>
              <a:ext uri="{FF2B5EF4-FFF2-40B4-BE49-F238E27FC236}">
                <a16:creationId xmlns:a16="http://schemas.microsoft.com/office/drawing/2014/main" id="{D6CDE160-8324-9949-B081-710237F5D01F}"/>
              </a:ext>
            </a:extLst>
          </p:cNvPr>
          <p:cNvSpPr>
            <a:spLocks noGrp="1"/>
          </p:cNvSpPr>
          <p:nvPr>
            <p:ph type="body" idx="2"/>
          </p:nvPr>
        </p:nvSpPr>
        <p:spPr>
          <a:xfrm>
            <a:off x="4672365" y="1469464"/>
            <a:ext cx="4180685" cy="525747"/>
          </a:xfrm>
        </p:spPr>
        <p:txBody>
          <a:bodyPr/>
          <a:lstStyle/>
          <a:p>
            <a:pPr marL="139700" indent="0">
              <a:buNone/>
            </a:pPr>
            <a:r>
              <a:rPr lang="en-GB" sz="1500" b="1" dirty="0"/>
              <a:t>Columns for Important Medical Events (IME)</a:t>
            </a:r>
            <a:endParaRPr lang="en-GB" dirty="0"/>
          </a:p>
          <a:p>
            <a:pPr marL="139700" indent="0" algn="ctr">
              <a:buNone/>
            </a:pPr>
            <a:r>
              <a:rPr lang="en-GB" sz="1200" i="1" dirty="0"/>
              <a:t>The IME list can be found from MedDRA</a:t>
            </a:r>
          </a:p>
        </p:txBody>
      </p:sp>
      <p:grpSp>
        <p:nvGrpSpPr>
          <p:cNvPr id="25" name="Group 24">
            <a:extLst>
              <a:ext uri="{FF2B5EF4-FFF2-40B4-BE49-F238E27FC236}">
                <a16:creationId xmlns:a16="http://schemas.microsoft.com/office/drawing/2014/main" id="{28AFF00D-34C7-1C4C-85B9-4FE2420341CF}"/>
              </a:ext>
            </a:extLst>
          </p:cNvPr>
          <p:cNvGrpSpPr/>
          <p:nvPr/>
        </p:nvGrpSpPr>
        <p:grpSpPr>
          <a:xfrm>
            <a:off x="902443" y="2150715"/>
            <a:ext cx="3254223" cy="2178244"/>
            <a:chOff x="540326" y="2102810"/>
            <a:chExt cx="4031674" cy="2698637"/>
          </a:xfrm>
        </p:grpSpPr>
        <p:grpSp>
          <p:nvGrpSpPr>
            <p:cNvPr id="17" name="Group 16">
              <a:extLst>
                <a:ext uri="{FF2B5EF4-FFF2-40B4-BE49-F238E27FC236}">
                  <a16:creationId xmlns:a16="http://schemas.microsoft.com/office/drawing/2014/main" id="{BC44CC79-4C70-7244-922C-679D8D5827A9}"/>
                </a:ext>
              </a:extLst>
            </p:cNvPr>
            <p:cNvGrpSpPr/>
            <p:nvPr/>
          </p:nvGrpSpPr>
          <p:grpSpPr>
            <a:xfrm>
              <a:off x="540326" y="2102810"/>
              <a:ext cx="4031674" cy="1710651"/>
              <a:chOff x="540326" y="2414540"/>
              <a:chExt cx="4031674" cy="1710651"/>
            </a:xfrm>
          </p:grpSpPr>
          <p:sp>
            <p:nvSpPr>
              <p:cNvPr id="6" name="Rounded Rectangle 5">
                <a:extLst>
                  <a:ext uri="{FF2B5EF4-FFF2-40B4-BE49-F238E27FC236}">
                    <a16:creationId xmlns:a16="http://schemas.microsoft.com/office/drawing/2014/main" id="{5D538885-6D4C-3440-8937-870E04266740}"/>
                  </a:ext>
                </a:extLst>
              </p:cNvPr>
              <p:cNvSpPr/>
              <p:nvPr/>
            </p:nvSpPr>
            <p:spPr>
              <a:xfrm>
                <a:off x="685803" y="2586489"/>
                <a:ext cx="1704109" cy="338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died</a:t>
                </a:r>
              </a:p>
            </p:txBody>
          </p:sp>
          <p:sp>
            <p:nvSpPr>
              <p:cNvPr id="8" name="Rounded Rectangle 7">
                <a:extLst>
                  <a:ext uri="{FF2B5EF4-FFF2-40B4-BE49-F238E27FC236}">
                    <a16:creationId xmlns:a16="http://schemas.microsoft.com/office/drawing/2014/main" id="{107E5169-CE1B-1949-AC79-A210B35EE5FF}"/>
                  </a:ext>
                </a:extLst>
              </p:cNvPr>
              <p:cNvSpPr/>
              <p:nvPr/>
            </p:nvSpPr>
            <p:spPr>
              <a:xfrm>
                <a:off x="2667016" y="2586488"/>
                <a:ext cx="1704109" cy="338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t>l_threat</a:t>
                </a:r>
                <a:endParaRPr lang="en-GB" sz="1100" dirty="0"/>
              </a:p>
            </p:txBody>
          </p:sp>
          <p:sp>
            <p:nvSpPr>
              <p:cNvPr id="10" name="Rounded Rectangle 9">
                <a:extLst>
                  <a:ext uri="{FF2B5EF4-FFF2-40B4-BE49-F238E27FC236}">
                    <a16:creationId xmlns:a16="http://schemas.microsoft.com/office/drawing/2014/main" id="{2A2B6637-16FA-FA40-92C5-218137CE56C1}"/>
                  </a:ext>
                </a:extLst>
              </p:cNvPr>
              <p:cNvSpPr/>
              <p:nvPr/>
            </p:nvSpPr>
            <p:spPr>
              <a:xfrm>
                <a:off x="685803" y="3100837"/>
                <a:ext cx="1704109" cy="338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hospital</a:t>
                </a:r>
              </a:p>
            </p:txBody>
          </p:sp>
          <p:sp>
            <p:nvSpPr>
              <p:cNvPr id="11" name="Rounded Rectangle 10">
                <a:extLst>
                  <a:ext uri="{FF2B5EF4-FFF2-40B4-BE49-F238E27FC236}">
                    <a16:creationId xmlns:a16="http://schemas.microsoft.com/office/drawing/2014/main" id="{A3FF0A7E-43CE-1248-BB89-33E73EA65F6A}"/>
                  </a:ext>
                </a:extLst>
              </p:cNvPr>
              <p:cNvSpPr/>
              <p:nvPr/>
            </p:nvSpPr>
            <p:spPr>
              <a:xfrm>
                <a:off x="2667016" y="3100836"/>
                <a:ext cx="1704109" cy="338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t>x_stay</a:t>
                </a:r>
                <a:endParaRPr lang="en-GB" sz="1100" dirty="0"/>
              </a:p>
            </p:txBody>
          </p:sp>
          <p:sp>
            <p:nvSpPr>
              <p:cNvPr id="12" name="Rounded Rectangle 11">
                <a:extLst>
                  <a:ext uri="{FF2B5EF4-FFF2-40B4-BE49-F238E27FC236}">
                    <a16:creationId xmlns:a16="http://schemas.microsoft.com/office/drawing/2014/main" id="{63731F69-1638-1F4E-B14C-A82C8467BFA2}"/>
                  </a:ext>
                </a:extLst>
              </p:cNvPr>
              <p:cNvSpPr/>
              <p:nvPr/>
            </p:nvSpPr>
            <p:spPr>
              <a:xfrm>
                <a:off x="685803" y="3615185"/>
                <a:ext cx="1704109" cy="338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disable</a:t>
                </a:r>
              </a:p>
            </p:txBody>
          </p:sp>
          <p:sp>
            <p:nvSpPr>
              <p:cNvPr id="13" name="Rounded Rectangle 12">
                <a:extLst>
                  <a:ext uri="{FF2B5EF4-FFF2-40B4-BE49-F238E27FC236}">
                    <a16:creationId xmlns:a16="http://schemas.microsoft.com/office/drawing/2014/main" id="{F143B951-0D9C-E54B-BE9E-834F6518168C}"/>
                  </a:ext>
                </a:extLst>
              </p:cNvPr>
              <p:cNvSpPr/>
              <p:nvPr/>
            </p:nvSpPr>
            <p:spPr>
              <a:xfrm>
                <a:off x="2667016" y="3615184"/>
                <a:ext cx="1704109" cy="338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a:t>birth_defect</a:t>
                </a:r>
                <a:endParaRPr lang="en-GB" sz="1100" dirty="0"/>
              </a:p>
            </p:txBody>
          </p:sp>
          <p:sp>
            <p:nvSpPr>
              <p:cNvPr id="16" name="Rectangle 15">
                <a:extLst>
                  <a:ext uri="{FF2B5EF4-FFF2-40B4-BE49-F238E27FC236}">
                    <a16:creationId xmlns:a16="http://schemas.microsoft.com/office/drawing/2014/main" id="{9D341075-CE98-D844-B09A-1DDD96CCC61C}"/>
                  </a:ext>
                </a:extLst>
              </p:cNvPr>
              <p:cNvSpPr/>
              <p:nvPr/>
            </p:nvSpPr>
            <p:spPr>
              <a:xfrm>
                <a:off x="540326" y="2414540"/>
                <a:ext cx="4031674" cy="1710651"/>
              </a:xfrm>
              <a:prstGeom prst="rect">
                <a:avLst/>
              </a:prstGeom>
              <a:noFill/>
              <a:ln cap="flat">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grpSp>
        <p:cxnSp>
          <p:nvCxnSpPr>
            <p:cNvPr id="19" name="Straight Arrow Connector 18">
              <a:extLst>
                <a:ext uri="{FF2B5EF4-FFF2-40B4-BE49-F238E27FC236}">
                  <a16:creationId xmlns:a16="http://schemas.microsoft.com/office/drawing/2014/main" id="{F8E7664F-5822-B642-A43F-BC74CB7AC775}"/>
                </a:ext>
              </a:extLst>
            </p:cNvPr>
            <p:cNvCxnSpPr>
              <a:cxnSpLocks/>
            </p:cNvCxnSpPr>
            <p:nvPr/>
          </p:nvCxnSpPr>
          <p:spPr>
            <a:xfrm>
              <a:off x="2569582" y="3813461"/>
              <a:ext cx="0" cy="602675"/>
            </a:xfrm>
            <a:prstGeom prst="straightConnector1">
              <a:avLst/>
            </a:prstGeom>
            <a:ln w="349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17430CDB-72B6-9E4B-ABB3-DA89661A914C}"/>
                </a:ext>
              </a:extLst>
            </p:cNvPr>
            <p:cNvSpPr/>
            <p:nvPr/>
          </p:nvSpPr>
          <p:spPr>
            <a:xfrm>
              <a:off x="1714500" y="4416136"/>
              <a:ext cx="1756063" cy="38531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1"/>
                  </a:solidFill>
                </a:rPr>
                <a:t>Serious</a:t>
              </a:r>
            </a:p>
          </p:txBody>
        </p:sp>
      </p:grpSp>
      <p:grpSp>
        <p:nvGrpSpPr>
          <p:cNvPr id="37" name="Group 36">
            <a:extLst>
              <a:ext uri="{FF2B5EF4-FFF2-40B4-BE49-F238E27FC236}">
                <a16:creationId xmlns:a16="http://schemas.microsoft.com/office/drawing/2014/main" id="{004DF370-A437-F54E-9DC0-533C35703DC3}"/>
              </a:ext>
            </a:extLst>
          </p:cNvPr>
          <p:cNvGrpSpPr/>
          <p:nvPr/>
        </p:nvGrpSpPr>
        <p:grpSpPr>
          <a:xfrm>
            <a:off x="5135596" y="2150715"/>
            <a:ext cx="3254222" cy="2178243"/>
            <a:chOff x="4745194" y="2682775"/>
            <a:chExt cx="4031674" cy="2698637"/>
          </a:xfrm>
        </p:grpSpPr>
        <p:sp>
          <p:nvSpPr>
            <p:cNvPr id="26" name="Rounded Rectangle 25">
              <a:extLst>
                <a:ext uri="{FF2B5EF4-FFF2-40B4-BE49-F238E27FC236}">
                  <a16:creationId xmlns:a16="http://schemas.microsoft.com/office/drawing/2014/main" id="{9AB812B7-82C2-CA4A-BECC-A2F198CE4295}"/>
                </a:ext>
              </a:extLst>
            </p:cNvPr>
            <p:cNvSpPr/>
            <p:nvPr/>
          </p:nvSpPr>
          <p:spPr>
            <a:xfrm>
              <a:off x="4907865" y="2854723"/>
              <a:ext cx="1704109" cy="338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symptom1 </a:t>
              </a:r>
            </a:p>
          </p:txBody>
        </p:sp>
        <p:sp>
          <p:nvSpPr>
            <p:cNvPr id="27" name="Rounded Rectangle 26">
              <a:extLst>
                <a:ext uri="{FF2B5EF4-FFF2-40B4-BE49-F238E27FC236}">
                  <a16:creationId xmlns:a16="http://schemas.microsoft.com/office/drawing/2014/main" id="{3CC8E364-7204-744B-AE70-9B63D9792F4B}"/>
                </a:ext>
              </a:extLst>
            </p:cNvPr>
            <p:cNvSpPr/>
            <p:nvPr/>
          </p:nvSpPr>
          <p:spPr>
            <a:xfrm>
              <a:off x="6889078" y="2854723"/>
              <a:ext cx="1704109" cy="338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symptom2</a:t>
              </a:r>
            </a:p>
          </p:txBody>
        </p:sp>
        <p:sp>
          <p:nvSpPr>
            <p:cNvPr id="28" name="Rounded Rectangle 27">
              <a:extLst>
                <a:ext uri="{FF2B5EF4-FFF2-40B4-BE49-F238E27FC236}">
                  <a16:creationId xmlns:a16="http://schemas.microsoft.com/office/drawing/2014/main" id="{FED49D5E-AEB9-AF49-8C12-3A333CADDB35}"/>
                </a:ext>
              </a:extLst>
            </p:cNvPr>
            <p:cNvSpPr/>
            <p:nvPr/>
          </p:nvSpPr>
          <p:spPr>
            <a:xfrm>
              <a:off x="4907865" y="3368415"/>
              <a:ext cx="1704109" cy="338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symptom3</a:t>
              </a:r>
            </a:p>
          </p:txBody>
        </p:sp>
        <p:sp>
          <p:nvSpPr>
            <p:cNvPr id="29" name="Rounded Rectangle 28">
              <a:extLst>
                <a:ext uri="{FF2B5EF4-FFF2-40B4-BE49-F238E27FC236}">
                  <a16:creationId xmlns:a16="http://schemas.microsoft.com/office/drawing/2014/main" id="{204630C0-1D55-C64D-9FF9-D5A7FE16C23D}"/>
                </a:ext>
              </a:extLst>
            </p:cNvPr>
            <p:cNvSpPr/>
            <p:nvPr/>
          </p:nvSpPr>
          <p:spPr>
            <a:xfrm>
              <a:off x="6889078" y="3368415"/>
              <a:ext cx="1704109" cy="338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symptom4</a:t>
              </a:r>
            </a:p>
          </p:txBody>
        </p:sp>
        <p:sp>
          <p:nvSpPr>
            <p:cNvPr id="30" name="Rounded Rectangle 29">
              <a:extLst>
                <a:ext uri="{FF2B5EF4-FFF2-40B4-BE49-F238E27FC236}">
                  <a16:creationId xmlns:a16="http://schemas.microsoft.com/office/drawing/2014/main" id="{71C73F3C-57CF-3743-8772-B16B6B5EFC9A}"/>
                </a:ext>
              </a:extLst>
            </p:cNvPr>
            <p:cNvSpPr/>
            <p:nvPr/>
          </p:nvSpPr>
          <p:spPr>
            <a:xfrm>
              <a:off x="5910652" y="3882109"/>
              <a:ext cx="1704109" cy="338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symptom5</a:t>
              </a:r>
            </a:p>
          </p:txBody>
        </p:sp>
        <p:sp>
          <p:nvSpPr>
            <p:cNvPr id="31" name="Rectangle 30">
              <a:extLst>
                <a:ext uri="{FF2B5EF4-FFF2-40B4-BE49-F238E27FC236}">
                  <a16:creationId xmlns:a16="http://schemas.microsoft.com/office/drawing/2014/main" id="{C5E47ED9-89F2-4141-8C8A-6345CE00E924}"/>
                </a:ext>
              </a:extLst>
            </p:cNvPr>
            <p:cNvSpPr/>
            <p:nvPr/>
          </p:nvSpPr>
          <p:spPr>
            <a:xfrm>
              <a:off x="4745194" y="2682775"/>
              <a:ext cx="4031674" cy="1710652"/>
            </a:xfrm>
            <a:prstGeom prst="rect">
              <a:avLst/>
            </a:prstGeom>
            <a:noFill/>
            <a:ln cap="flat">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33" name="Rounded Rectangle 32">
              <a:extLst>
                <a:ext uri="{FF2B5EF4-FFF2-40B4-BE49-F238E27FC236}">
                  <a16:creationId xmlns:a16="http://schemas.microsoft.com/office/drawing/2014/main" id="{837C8C65-2845-EB4D-9ED5-1AF3FE2E9520}"/>
                </a:ext>
              </a:extLst>
            </p:cNvPr>
            <p:cNvSpPr/>
            <p:nvPr/>
          </p:nvSpPr>
          <p:spPr>
            <a:xfrm>
              <a:off x="5917328" y="4996101"/>
              <a:ext cx="1756063" cy="38531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solidFill>
                </a:rPr>
                <a:t>IME list</a:t>
              </a:r>
            </a:p>
          </p:txBody>
        </p:sp>
      </p:grpSp>
      <p:cxnSp>
        <p:nvCxnSpPr>
          <p:cNvPr id="39" name="Straight Arrow Connector 38">
            <a:extLst>
              <a:ext uri="{FF2B5EF4-FFF2-40B4-BE49-F238E27FC236}">
                <a16:creationId xmlns:a16="http://schemas.microsoft.com/office/drawing/2014/main" id="{FACD1DC6-4CFE-E745-8220-FCCF6961B815}"/>
              </a:ext>
            </a:extLst>
          </p:cNvPr>
          <p:cNvCxnSpPr>
            <a:cxnSpLocks/>
            <a:stCxn id="33" idx="1"/>
            <a:endCxn id="22" idx="3"/>
          </p:cNvCxnSpPr>
          <p:nvPr/>
        </p:nvCxnSpPr>
        <p:spPr>
          <a:xfrm flipH="1">
            <a:off x="3267625" y="4173454"/>
            <a:ext cx="2814075" cy="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E75FC2D-F797-CF4D-87FB-9860F40F77AD}"/>
              </a:ext>
            </a:extLst>
          </p:cNvPr>
          <p:cNvCxnSpPr>
            <a:cxnSpLocks/>
          </p:cNvCxnSpPr>
          <p:nvPr/>
        </p:nvCxnSpPr>
        <p:spPr>
          <a:xfrm>
            <a:off x="6733075" y="3531492"/>
            <a:ext cx="0" cy="486458"/>
          </a:xfrm>
          <a:prstGeom prst="straightConnector1">
            <a:avLst/>
          </a:prstGeom>
          <a:ln w="349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53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3" name="Google Shape;1543;p4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AFTER CLEANING</a:t>
            </a:r>
            <a:endParaRPr dirty="0"/>
          </a:p>
        </p:txBody>
      </p:sp>
      <p:grpSp>
        <p:nvGrpSpPr>
          <p:cNvPr id="10" name="Group 9">
            <a:extLst>
              <a:ext uri="{FF2B5EF4-FFF2-40B4-BE49-F238E27FC236}">
                <a16:creationId xmlns:a16="http://schemas.microsoft.com/office/drawing/2014/main" id="{182FD973-5FF3-E448-AC12-348BD93B4AAB}"/>
              </a:ext>
            </a:extLst>
          </p:cNvPr>
          <p:cNvGrpSpPr/>
          <p:nvPr/>
        </p:nvGrpSpPr>
        <p:grpSpPr>
          <a:xfrm>
            <a:off x="4253212" y="1419748"/>
            <a:ext cx="4170788" cy="1902480"/>
            <a:chOff x="4033832" y="1405962"/>
            <a:chExt cx="4170788" cy="1902480"/>
          </a:xfrm>
        </p:grpSpPr>
        <p:sp>
          <p:nvSpPr>
            <p:cNvPr id="1542" name="Google Shape;1542;p43"/>
            <p:cNvSpPr txBox="1"/>
            <p:nvPr/>
          </p:nvSpPr>
          <p:spPr>
            <a:xfrm>
              <a:off x="6616899" y="2845161"/>
              <a:ext cx="1152068" cy="45609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595959"/>
                  </a:solidFill>
                  <a:latin typeface="Roboto"/>
                  <a:ea typeface="Roboto"/>
                  <a:cs typeface="Roboto"/>
                  <a:sym typeface="Roboto"/>
                </a:rPr>
                <a:t>4 Text Columns</a:t>
              </a:r>
              <a:endParaRPr dirty="0">
                <a:solidFill>
                  <a:srgbClr val="595959"/>
                </a:solidFill>
                <a:latin typeface="Roboto"/>
                <a:ea typeface="Roboto"/>
                <a:cs typeface="Roboto"/>
                <a:sym typeface="Roboto"/>
              </a:endParaRPr>
            </a:p>
          </p:txBody>
        </p:sp>
        <p:sp>
          <p:nvSpPr>
            <p:cNvPr id="1558" name="Google Shape;1558;p43"/>
            <p:cNvSpPr txBox="1"/>
            <p:nvPr/>
          </p:nvSpPr>
          <p:spPr>
            <a:xfrm>
              <a:off x="4033832" y="1405962"/>
              <a:ext cx="4170788" cy="40488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0E4776"/>
                  </a:solidFill>
                  <a:latin typeface="Mukta"/>
                  <a:ea typeface="Mukta"/>
                  <a:cs typeface="Mukta"/>
                  <a:sym typeface="Mukta"/>
                </a:rPr>
                <a:t>DESCRIPTION</a:t>
              </a:r>
              <a:endParaRPr sz="1800" b="1" dirty="0">
                <a:solidFill>
                  <a:srgbClr val="0E4776"/>
                </a:solidFill>
                <a:latin typeface="Mukta"/>
                <a:ea typeface="Mukta"/>
                <a:cs typeface="Mukta"/>
                <a:sym typeface="Mukta"/>
              </a:endParaRPr>
            </a:p>
          </p:txBody>
        </p:sp>
        <p:sp>
          <p:nvSpPr>
            <p:cNvPr id="1559" name="Google Shape;1559;p43"/>
            <p:cNvSpPr txBox="1"/>
            <p:nvPr/>
          </p:nvSpPr>
          <p:spPr>
            <a:xfrm>
              <a:off x="4785305" y="2870111"/>
              <a:ext cx="1152068" cy="43833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595959"/>
                  </a:solidFill>
                  <a:latin typeface="Roboto"/>
                  <a:ea typeface="Roboto"/>
                  <a:cs typeface="Roboto"/>
                  <a:sym typeface="Roboto"/>
                </a:rPr>
                <a:t>28 Non-Text Columns</a:t>
              </a:r>
              <a:endParaRPr dirty="0">
                <a:solidFill>
                  <a:srgbClr val="595959"/>
                </a:solidFill>
                <a:latin typeface="Roboto"/>
                <a:ea typeface="Roboto"/>
                <a:cs typeface="Roboto"/>
                <a:sym typeface="Roboto"/>
              </a:endParaRPr>
            </a:p>
          </p:txBody>
        </p:sp>
        <p:grpSp>
          <p:nvGrpSpPr>
            <p:cNvPr id="24" name="Google Shape;9884;p71">
              <a:extLst>
                <a:ext uri="{FF2B5EF4-FFF2-40B4-BE49-F238E27FC236}">
                  <a16:creationId xmlns:a16="http://schemas.microsoft.com/office/drawing/2014/main" id="{70FECF68-8592-374B-A47D-BD7A79FDF07A}"/>
                </a:ext>
              </a:extLst>
            </p:cNvPr>
            <p:cNvGrpSpPr/>
            <p:nvPr/>
          </p:nvGrpSpPr>
          <p:grpSpPr>
            <a:xfrm>
              <a:off x="6824396" y="1945066"/>
              <a:ext cx="737074" cy="701088"/>
              <a:chOff x="-6690625" y="3631325"/>
              <a:chExt cx="307225" cy="292225"/>
            </a:xfrm>
            <a:solidFill>
              <a:schemeClr val="accent1"/>
            </a:solidFill>
          </p:grpSpPr>
          <p:sp>
            <p:nvSpPr>
              <p:cNvPr id="25" name="Google Shape;9885;p71">
                <a:extLst>
                  <a:ext uri="{FF2B5EF4-FFF2-40B4-BE49-F238E27FC236}">
                    <a16:creationId xmlns:a16="http://schemas.microsoft.com/office/drawing/2014/main" id="{3928AD60-805D-1140-866E-2D9256382492}"/>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886;p71">
                <a:extLst>
                  <a:ext uri="{FF2B5EF4-FFF2-40B4-BE49-F238E27FC236}">
                    <a16:creationId xmlns:a16="http://schemas.microsoft.com/office/drawing/2014/main" id="{2E732C21-CB7B-FD4B-AE9C-4F46CBB5D54C}"/>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887;p71">
                <a:extLst>
                  <a:ext uri="{FF2B5EF4-FFF2-40B4-BE49-F238E27FC236}">
                    <a16:creationId xmlns:a16="http://schemas.microsoft.com/office/drawing/2014/main" id="{20B76996-E8EA-4D4C-B37A-2C816659F930}"/>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888;p71">
                <a:extLst>
                  <a:ext uri="{FF2B5EF4-FFF2-40B4-BE49-F238E27FC236}">
                    <a16:creationId xmlns:a16="http://schemas.microsoft.com/office/drawing/2014/main" id="{9022EFF9-D8E6-3B42-9E5D-05F49082B873}"/>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889;p71">
                <a:extLst>
                  <a:ext uri="{FF2B5EF4-FFF2-40B4-BE49-F238E27FC236}">
                    <a16:creationId xmlns:a16="http://schemas.microsoft.com/office/drawing/2014/main" id="{714BD2FC-B928-0B4B-A1FF-466E5C8E6EBB}"/>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7981;p67">
              <a:extLst>
                <a:ext uri="{FF2B5EF4-FFF2-40B4-BE49-F238E27FC236}">
                  <a16:creationId xmlns:a16="http://schemas.microsoft.com/office/drawing/2014/main" id="{080E6E16-D93C-4542-8A73-2A908E8CCE14}"/>
                </a:ext>
              </a:extLst>
            </p:cNvPr>
            <p:cNvGrpSpPr/>
            <p:nvPr/>
          </p:nvGrpSpPr>
          <p:grpSpPr>
            <a:xfrm>
              <a:off x="5054606" y="2035725"/>
              <a:ext cx="613465" cy="610429"/>
              <a:chOff x="-62151950" y="4111775"/>
              <a:chExt cx="318225" cy="316650"/>
            </a:xfrm>
            <a:solidFill>
              <a:schemeClr val="accent1"/>
            </a:solidFill>
          </p:grpSpPr>
          <p:sp>
            <p:nvSpPr>
              <p:cNvPr id="31" name="Google Shape;7982;p67">
                <a:extLst>
                  <a:ext uri="{FF2B5EF4-FFF2-40B4-BE49-F238E27FC236}">
                    <a16:creationId xmlns:a16="http://schemas.microsoft.com/office/drawing/2014/main" id="{0C856499-8383-0447-9F0B-A3240F075CA1}"/>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983;p67">
                <a:extLst>
                  <a:ext uri="{FF2B5EF4-FFF2-40B4-BE49-F238E27FC236}">
                    <a16:creationId xmlns:a16="http://schemas.microsoft.com/office/drawing/2014/main" id="{4C4ED34C-CCE1-5746-BF79-62BB448C6D26}"/>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984;p67">
                <a:extLst>
                  <a:ext uri="{FF2B5EF4-FFF2-40B4-BE49-F238E27FC236}">
                    <a16:creationId xmlns:a16="http://schemas.microsoft.com/office/drawing/2014/main" id="{B337E020-6A80-5D48-9E62-9261C92DB85B}"/>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985;p67">
                <a:extLst>
                  <a:ext uri="{FF2B5EF4-FFF2-40B4-BE49-F238E27FC236}">
                    <a16:creationId xmlns:a16="http://schemas.microsoft.com/office/drawing/2014/main" id="{34C56446-879F-3042-A20A-D3AF56D6FA48}"/>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Rectangle 34">
            <a:extLst>
              <a:ext uri="{FF2B5EF4-FFF2-40B4-BE49-F238E27FC236}">
                <a16:creationId xmlns:a16="http://schemas.microsoft.com/office/drawing/2014/main" id="{0A1C78FF-96C0-4E48-9C2B-E795994B532F}"/>
              </a:ext>
            </a:extLst>
          </p:cNvPr>
          <p:cNvSpPr/>
          <p:nvPr/>
        </p:nvSpPr>
        <p:spPr>
          <a:xfrm>
            <a:off x="3076795" y="3946934"/>
            <a:ext cx="2990410" cy="45003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6"/>
                </a:solidFill>
              </a:rPr>
              <a:t>Target Feature: ‘serious’</a:t>
            </a:r>
          </a:p>
        </p:txBody>
      </p:sp>
      <p:grpSp>
        <p:nvGrpSpPr>
          <p:cNvPr id="36" name="Group 35">
            <a:extLst>
              <a:ext uri="{FF2B5EF4-FFF2-40B4-BE49-F238E27FC236}">
                <a16:creationId xmlns:a16="http://schemas.microsoft.com/office/drawing/2014/main" id="{766EC3C8-B416-8C45-873E-28C4B8C4CE8C}"/>
              </a:ext>
            </a:extLst>
          </p:cNvPr>
          <p:cNvGrpSpPr/>
          <p:nvPr/>
        </p:nvGrpSpPr>
        <p:grpSpPr>
          <a:xfrm>
            <a:off x="47744" y="1405962"/>
            <a:ext cx="4613802" cy="2691873"/>
            <a:chOff x="-427211" y="1523999"/>
            <a:chExt cx="4613802" cy="2691873"/>
          </a:xfrm>
        </p:grpSpPr>
        <p:sp>
          <p:nvSpPr>
            <p:cNvPr id="37" name="Google Shape;1549;p43">
              <a:extLst>
                <a:ext uri="{FF2B5EF4-FFF2-40B4-BE49-F238E27FC236}">
                  <a16:creationId xmlns:a16="http://schemas.microsoft.com/office/drawing/2014/main" id="{ADADBB67-EE8A-BD4A-A7C6-7E147E12DEA6}"/>
                </a:ext>
              </a:extLst>
            </p:cNvPr>
            <p:cNvSpPr txBox="1"/>
            <p:nvPr/>
          </p:nvSpPr>
          <p:spPr>
            <a:xfrm>
              <a:off x="-427211" y="3242154"/>
              <a:ext cx="3205432" cy="973718"/>
            </a:xfrm>
            <a:prstGeom prst="rect">
              <a:avLst/>
            </a:prstGeom>
            <a:noFill/>
            <a:ln>
              <a:noFill/>
            </a:ln>
          </p:spPr>
          <p:txBody>
            <a:bodyPr spcFirstLastPara="1" wrap="square" lIns="91425" tIns="91425" rIns="91425" bIns="91425" anchor="t" anchorCtr="0">
              <a:noAutofit/>
            </a:bodyPr>
            <a:lstStyle/>
            <a:p>
              <a:pPr lvl="0" algn="ctr">
                <a:lnSpc>
                  <a:spcPct val="115000"/>
                </a:lnSpc>
                <a:spcAft>
                  <a:spcPts val="1600"/>
                </a:spcAft>
                <a:buClr>
                  <a:schemeClr val="dk1"/>
                </a:buClr>
                <a:buSzPts val="1100"/>
              </a:pPr>
              <a:r>
                <a:rPr lang="en" dirty="0">
                  <a:solidFill>
                    <a:schemeClr val="dk2"/>
                  </a:solidFill>
                  <a:latin typeface="Roboto"/>
                  <a:ea typeface="Roboto"/>
                  <a:cs typeface="Roboto"/>
                  <a:sym typeface="Roboto"/>
                </a:rPr>
                <a:t>Merged into a single dataset</a:t>
              </a:r>
            </a:p>
          </p:txBody>
        </p:sp>
        <p:sp>
          <p:nvSpPr>
            <p:cNvPr id="38" name="Google Shape;1556;p43">
              <a:extLst>
                <a:ext uri="{FF2B5EF4-FFF2-40B4-BE49-F238E27FC236}">
                  <a16:creationId xmlns:a16="http://schemas.microsoft.com/office/drawing/2014/main" id="{DA87C35E-9903-9A4B-B010-207FF27BFCDD}"/>
                </a:ext>
              </a:extLst>
            </p:cNvPr>
            <p:cNvSpPr txBox="1"/>
            <p:nvPr/>
          </p:nvSpPr>
          <p:spPr>
            <a:xfrm>
              <a:off x="133691" y="2108288"/>
              <a:ext cx="2083031" cy="73228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0E4776"/>
                  </a:solidFill>
                  <a:latin typeface="Mukta"/>
                  <a:ea typeface="Mukta"/>
                  <a:cs typeface="Mukta"/>
                  <a:sym typeface="Mukta"/>
                </a:rPr>
                <a:t>32</a:t>
              </a:r>
              <a:endParaRPr sz="3600" b="1" dirty="0">
                <a:solidFill>
                  <a:srgbClr val="0E4776"/>
                </a:solidFill>
                <a:latin typeface="Mukta"/>
                <a:ea typeface="Mukta"/>
                <a:cs typeface="Mukta"/>
                <a:sym typeface="Mukta"/>
              </a:endParaRPr>
            </a:p>
          </p:txBody>
        </p:sp>
        <p:sp>
          <p:nvSpPr>
            <p:cNvPr id="39" name="Google Shape;1557;p43">
              <a:extLst>
                <a:ext uri="{FF2B5EF4-FFF2-40B4-BE49-F238E27FC236}">
                  <a16:creationId xmlns:a16="http://schemas.microsoft.com/office/drawing/2014/main" id="{5F93AB88-5B46-B34D-B3E3-5878A2D6B169}"/>
                </a:ext>
              </a:extLst>
            </p:cNvPr>
            <p:cNvSpPr txBox="1"/>
            <p:nvPr/>
          </p:nvSpPr>
          <p:spPr>
            <a:xfrm>
              <a:off x="44368" y="2941823"/>
              <a:ext cx="2262525" cy="3174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1"/>
                  </a:solidFill>
                  <a:latin typeface="Mukta"/>
                  <a:ea typeface="Mukta"/>
                  <a:cs typeface="Mukta"/>
                  <a:sym typeface="Mukta"/>
                </a:rPr>
                <a:t>COLUMNS</a:t>
              </a:r>
              <a:endParaRPr b="1" dirty="0">
                <a:solidFill>
                  <a:schemeClr val="accent1"/>
                </a:solidFill>
                <a:latin typeface="Mukta"/>
                <a:ea typeface="Mukta"/>
                <a:cs typeface="Mukta"/>
                <a:sym typeface="Mukta"/>
              </a:endParaRPr>
            </a:p>
          </p:txBody>
        </p:sp>
        <p:sp>
          <p:nvSpPr>
            <p:cNvPr id="40" name="Google Shape;1560;p43">
              <a:extLst>
                <a:ext uri="{FF2B5EF4-FFF2-40B4-BE49-F238E27FC236}">
                  <a16:creationId xmlns:a16="http://schemas.microsoft.com/office/drawing/2014/main" id="{B2786D20-3B57-184C-B25E-1D9F3AED5466}"/>
                </a:ext>
              </a:extLst>
            </p:cNvPr>
            <p:cNvSpPr txBox="1"/>
            <p:nvPr/>
          </p:nvSpPr>
          <p:spPr>
            <a:xfrm>
              <a:off x="87902" y="1523999"/>
              <a:ext cx="3904365" cy="4048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accent1"/>
                  </a:solidFill>
                  <a:latin typeface="Mukta"/>
                  <a:ea typeface="Mukta"/>
                  <a:cs typeface="Mukta"/>
                  <a:sym typeface="Mukta"/>
                </a:rPr>
                <a:t>FEATURES</a:t>
              </a:r>
              <a:endParaRPr sz="1800" b="1" dirty="0">
                <a:solidFill>
                  <a:schemeClr val="accent1"/>
                </a:solidFill>
                <a:latin typeface="Mukta"/>
                <a:ea typeface="Mukta"/>
                <a:cs typeface="Mukta"/>
                <a:sym typeface="Mukta"/>
              </a:endParaRPr>
            </a:p>
          </p:txBody>
        </p:sp>
        <p:sp>
          <p:nvSpPr>
            <p:cNvPr id="41" name="Google Shape;1556;p43">
              <a:extLst>
                <a:ext uri="{FF2B5EF4-FFF2-40B4-BE49-F238E27FC236}">
                  <a16:creationId xmlns:a16="http://schemas.microsoft.com/office/drawing/2014/main" id="{9AD505D0-45FB-634F-A71C-BC51ED701CEB}"/>
                </a:ext>
              </a:extLst>
            </p:cNvPr>
            <p:cNvSpPr txBox="1"/>
            <p:nvPr/>
          </p:nvSpPr>
          <p:spPr>
            <a:xfrm>
              <a:off x="1796111" y="2122881"/>
              <a:ext cx="2291334" cy="73228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0E4776"/>
                  </a:solidFill>
                  <a:latin typeface="Mukta"/>
                  <a:ea typeface="Mukta"/>
                  <a:cs typeface="Mukta"/>
                  <a:sym typeface="Mukta"/>
                </a:rPr>
                <a:t>543k</a:t>
              </a:r>
              <a:endParaRPr sz="3600" b="1" dirty="0">
                <a:solidFill>
                  <a:srgbClr val="0E4776"/>
                </a:solidFill>
                <a:latin typeface="Mukta"/>
                <a:ea typeface="Mukta"/>
                <a:cs typeface="Mukta"/>
                <a:sym typeface="Mukta"/>
              </a:endParaRPr>
            </a:p>
          </p:txBody>
        </p:sp>
        <p:sp>
          <p:nvSpPr>
            <p:cNvPr id="42" name="Google Shape;1557;p43">
              <a:extLst>
                <a:ext uri="{FF2B5EF4-FFF2-40B4-BE49-F238E27FC236}">
                  <a16:creationId xmlns:a16="http://schemas.microsoft.com/office/drawing/2014/main" id="{652BE63B-D199-714F-BA64-7A17E7272409}"/>
                </a:ext>
              </a:extLst>
            </p:cNvPr>
            <p:cNvSpPr txBox="1"/>
            <p:nvPr/>
          </p:nvSpPr>
          <p:spPr>
            <a:xfrm>
              <a:off x="1697814" y="2934250"/>
              <a:ext cx="2488777" cy="3174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1"/>
                  </a:solidFill>
                  <a:latin typeface="Mukta"/>
                  <a:ea typeface="Mukta"/>
                  <a:cs typeface="Mukta"/>
                  <a:sym typeface="Mukta"/>
                </a:rPr>
                <a:t>ROWS</a:t>
              </a:r>
              <a:endParaRPr b="1" dirty="0">
                <a:solidFill>
                  <a:schemeClr val="accent1"/>
                </a:solidFill>
                <a:latin typeface="Mukta"/>
                <a:ea typeface="Mukta"/>
                <a:cs typeface="Mukta"/>
                <a:sym typeface="Mukta"/>
              </a:endParaRPr>
            </a:p>
          </p:txBody>
        </p:sp>
      </p:grpSp>
      <p:sp>
        <p:nvSpPr>
          <p:cNvPr id="43" name="Rectangle 42">
            <a:extLst>
              <a:ext uri="{FF2B5EF4-FFF2-40B4-BE49-F238E27FC236}">
                <a16:creationId xmlns:a16="http://schemas.microsoft.com/office/drawing/2014/main" id="{741C1CA6-2FAA-7640-B7EE-2EA568587692}"/>
              </a:ext>
            </a:extLst>
          </p:cNvPr>
          <p:cNvSpPr/>
          <p:nvPr/>
        </p:nvSpPr>
        <p:spPr>
          <a:xfrm>
            <a:off x="6599036" y="1810845"/>
            <a:ext cx="1558541" cy="185702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6"/>
              </a:solidFill>
            </a:endParaRPr>
          </a:p>
        </p:txBody>
      </p:sp>
    </p:spTree>
    <p:extLst>
      <p:ext uri="{BB962C8B-B14F-4D97-AF65-F5344CB8AC3E}">
        <p14:creationId xmlns:p14="http://schemas.microsoft.com/office/powerpoint/2010/main" val="245158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33"/>
          <p:cNvSpPr txBox="1">
            <a:spLocks noGrp="1"/>
          </p:cNvSpPr>
          <p:nvPr>
            <p:ph type="subTitle" idx="1"/>
          </p:nvPr>
        </p:nvSpPr>
        <p:spPr>
          <a:xfrm>
            <a:off x="4572000" y="2672780"/>
            <a:ext cx="2743200" cy="1235100"/>
          </a:xfrm>
          <a:prstGeom prst="rect">
            <a:avLst/>
          </a:prstGeom>
        </p:spPr>
        <p:txBody>
          <a:bodyPr spcFirstLastPara="1" wrap="square" lIns="91425" tIns="91425" rIns="91425" bIns="91425" anchor="t" anchorCtr="0">
            <a:noAutofit/>
          </a:bodyPr>
          <a:lstStyle/>
          <a:p>
            <a:pPr marL="0" indent="0"/>
            <a:r>
              <a:rPr lang="en" dirty="0"/>
              <a:t>Pre-processing of Data</a:t>
            </a:r>
          </a:p>
          <a:p>
            <a:pPr marL="0" lvl="0" indent="0" algn="l" rtl="0">
              <a:spcBef>
                <a:spcPts val="0"/>
              </a:spcBef>
              <a:spcAft>
                <a:spcPts val="0"/>
              </a:spcAft>
              <a:buNone/>
            </a:pPr>
            <a:r>
              <a:rPr lang="en" dirty="0"/>
              <a:t>Data </a:t>
            </a:r>
            <a:r>
              <a:rPr lang="en" dirty="0" err="1"/>
              <a:t>Visualisation</a:t>
            </a:r>
            <a:endParaRPr lang="en" dirty="0"/>
          </a:p>
        </p:txBody>
      </p:sp>
      <p:sp>
        <p:nvSpPr>
          <p:cNvPr id="974" name="Google Shape;974;p33"/>
          <p:cNvSpPr txBox="1">
            <a:spLocks noGrp="1"/>
          </p:cNvSpPr>
          <p:nvPr>
            <p:ph type="title"/>
          </p:nvPr>
        </p:nvSpPr>
        <p:spPr>
          <a:xfrm>
            <a:off x="4572000" y="1878250"/>
            <a:ext cx="2743200"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EXPLORATORY DATA ANALYSIS</a:t>
            </a:r>
            <a:endParaRPr sz="1800" dirty="0"/>
          </a:p>
        </p:txBody>
      </p:sp>
      <p:grpSp>
        <p:nvGrpSpPr>
          <p:cNvPr id="976" name="Google Shape;976;p33"/>
          <p:cNvGrpSpPr/>
          <p:nvPr/>
        </p:nvGrpSpPr>
        <p:grpSpPr>
          <a:xfrm>
            <a:off x="4651973" y="3520494"/>
            <a:ext cx="449351" cy="134550"/>
            <a:chOff x="826998" y="3699099"/>
            <a:chExt cx="449351" cy="134550"/>
          </a:xfrm>
        </p:grpSpPr>
        <p:sp>
          <p:nvSpPr>
            <p:cNvPr id="977" name="Google Shape;977;p3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33"/>
          <p:cNvSpPr txBox="1">
            <a:spLocks noGrp="1"/>
          </p:cNvSpPr>
          <p:nvPr>
            <p:ph type="title" idx="2"/>
          </p:nvPr>
        </p:nvSpPr>
        <p:spPr>
          <a:xfrm>
            <a:off x="4571988" y="1350638"/>
            <a:ext cx="1203300" cy="8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64" name="Google Shape;1046;p34">
            <a:extLst>
              <a:ext uri="{FF2B5EF4-FFF2-40B4-BE49-F238E27FC236}">
                <a16:creationId xmlns:a16="http://schemas.microsoft.com/office/drawing/2014/main" id="{7F668D2C-BFD0-F44A-B398-0F8BC516890F}"/>
              </a:ext>
            </a:extLst>
          </p:cNvPr>
          <p:cNvGrpSpPr/>
          <p:nvPr/>
        </p:nvGrpSpPr>
        <p:grpSpPr>
          <a:xfrm>
            <a:off x="2132436" y="1878250"/>
            <a:ext cx="1861366" cy="1884080"/>
            <a:chOff x="823425" y="3037725"/>
            <a:chExt cx="308925" cy="312700"/>
          </a:xfrm>
        </p:grpSpPr>
        <p:sp>
          <p:nvSpPr>
            <p:cNvPr id="65" name="Google Shape;1047;p34">
              <a:extLst>
                <a:ext uri="{FF2B5EF4-FFF2-40B4-BE49-F238E27FC236}">
                  <a16:creationId xmlns:a16="http://schemas.microsoft.com/office/drawing/2014/main" id="{92677BF5-CC3F-BE4B-B151-545A64F9242F}"/>
                </a:ext>
              </a:extLst>
            </p:cNvPr>
            <p:cNvSpPr/>
            <p:nvPr/>
          </p:nvSpPr>
          <p:spPr>
            <a:xfrm>
              <a:off x="1016975" y="3210900"/>
              <a:ext cx="104775" cy="135575"/>
            </a:xfrm>
            <a:custGeom>
              <a:avLst/>
              <a:gdLst/>
              <a:ahLst/>
              <a:cxnLst/>
              <a:rect l="l" t="t" r="r" b="b"/>
              <a:pathLst>
                <a:path w="4191" h="5423" extrusionOk="0">
                  <a:moveTo>
                    <a:pt x="0" y="0"/>
                  </a:moveTo>
                  <a:lnTo>
                    <a:pt x="0" y="5423"/>
                  </a:lnTo>
                  <a:lnTo>
                    <a:pt x="4191" y="5423"/>
                  </a:lnTo>
                  <a:lnTo>
                    <a:pt x="4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48;p34">
              <a:extLst>
                <a:ext uri="{FF2B5EF4-FFF2-40B4-BE49-F238E27FC236}">
                  <a16:creationId xmlns:a16="http://schemas.microsoft.com/office/drawing/2014/main" id="{7D92D8AD-0612-D247-8711-41D51742F65D}"/>
                </a:ext>
              </a:extLst>
            </p:cNvPr>
            <p:cNvSpPr/>
            <p:nvPr/>
          </p:nvSpPr>
          <p:spPr>
            <a:xfrm>
              <a:off x="1016975" y="3274100"/>
              <a:ext cx="104775" cy="72375"/>
            </a:xfrm>
            <a:custGeom>
              <a:avLst/>
              <a:gdLst/>
              <a:ahLst/>
              <a:cxnLst/>
              <a:rect l="l" t="t" r="r" b="b"/>
              <a:pathLst>
                <a:path w="4191" h="2895" extrusionOk="0">
                  <a:moveTo>
                    <a:pt x="0" y="0"/>
                  </a:moveTo>
                  <a:lnTo>
                    <a:pt x="0" y="2895"/>
                  </a:lnTo>
                  <a:lnTo>
                    <a:pt x="4191" y="2895"/>
                  </a:lnTo>
                  <a:lnTo>
                    <a:pt x="4191"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49;p34">
              <a:extLst>
                <a:ext uri="{FF2B5EF4-FFF2-40B4-BE49-F238E27FC236}">
                  <a16:creationId xmlns:a16="http://schemas.microsoft.com/office/drawing/2014/main" id="{07A7A2E5-D6E0-0447-80F8-4016BA01A7EA}"/>
                </a:ext>
              </a:extLst>
            </p:cNvPr>
            <p:cNvSpPr/>
            <p:nvPr/>
          </p:nvSpPr>
          <p:spPr>
            <a:xfrm>
              <a:off x="1007175" y="3200300"/>
              <a:ext cx="125175" cy="31000"/>
            </a:xfrm>
            <a:custGeom>
              <a:avLst/>
              <a:gdLst/>
              <a:ahLst/>
              <a:cxnLst/>
              <a:rect l="l" t="t" r="r" b="b"/>
              <a:pathLst>
                <a:path w="5007" h="1240" extrusionOk="0">
                  <a:moveTo>
                    <a:pt x="1" y="1"/>
                  </a:moveTo>
                  <a:lnTo>
                    <a:pt x="1" y="1239"/>
                  </a:lnTo>
                  <a:lnTo>
                    <a:pt x="5006" y="1239"/>
                  </a:lnTo>
                  <a:lnTo>
                    <a:pt x="5006"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50;p34">
              <a:extLst>
                <a:ext uri="{FF2B5EF4-FFF2-40B4-BE49-F238E27FC236}">
                  <a16:creationId xmlns:a16="http://schemas.microsoft.com/office/drawing/2014/main" id="{65746E70-56F6-3D46-B27E-68F3BCE23C07}"/>
                </a:ext>
              </a:extLst>
            </p:cNvPr>
            <p:cNvSpPr/>
            <p:nvPr/>
          </p:nvSpPr>
          <p:spPr>
            <a:xfrm>
              <a:off x="1031500" y="3253700"/>
              <a:ext cx="63875" cy="51375"/>
            </a:xfrm>
            <a:custGeom>
              <a:avLst/>
              <a:gdLst/>
              <a:ahLst/>
              <a:cxnLst/>
              <a:rect l="l" t="t" r="r" b="b"/>
              <a:pathLst>
                <a:path w="2555" h="2055" extrusionOk="0">
                  <a:moveTo>
                    <a:pt x="1" y="1"/>
                  </a:moveTo>
                  <a:lnTo>
                    <a:pt x="1" y="2055"/>
                  </a:lnTo>
                  <a:lnTo>
                    <a:pt x="2554" y="2055"/>
                  </a:lnTo>
                  <a:lnTo>
                    <a:pt x="25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51;p34">
              <a:extLst>
                <a:ext uri="{FF2B5EF4-FFF2-40B4-BE49-F238E27FC236}">
                  <a16:creationId xmlns:a16="http://schemas.microsoft.com/office/drawing/2014/main" id="{C0173C20-D487-1F44-B067-2F30C6047698}"/>
                </a:ext>
              </a:extLst>
            </p:cNvPr>
            <p:cNvSpPr/>
            <p:nvPr/>
          </p:nvSpPr>
          <p:spPr>
            <a:xfrm>
              <a:off x="1036100" y="3261600"/>
              <a:ext cx="26400" cy="1300"/>
            </a:xfrm>
            <a:custGeom>
              <a:avLst/>
              <a:gdLst/>
              <a:ahLst/>
              <a:cxnLst/>
              <a:rect l="l" t="t" r="r" b="b"/>
              <a:pathLst>
                <a:path w="1056" h="52" extrusionOk="0">
                  <a:moveTo>
                    <a:pt x="0" y="1"/>
                  </a:moveTo>
                  <a:lnTo>
                    <a:pt x="0" y="51"/>
                  </a:lnTo>
                  <a:lnTo>
                    <a:pt x="1056" y="51"/>
                  </a:lnTo>
                  <a:lnTo>
                    <a:pt x="1056" y="1"/>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52;p34">
              <a:extLst>
                <a:ext uri="{FF2B5EF4-FFF2-40B4-BE49-F238E27FC236}">
                  <a16:creationId xmlns:a16="http://schemas.microsoft.com/office/drawing/2014/main" id="{96DE5DF6-37E3-9143-B9F1-84143725E52C}"/>
                </a:ext>
              </a:extLst>
            </p:cNvPr>
            <p:cNvSpPr/>
            <p:nvPr/>
          </p:nvSpPr>
          <p:spPr>
            <a:xfrm>
              <a:off x="1063750" y="3289250"/>
              <a:ext cx="27025" cy="1300"/>
            </a:xfrm>
            <a:custGeom>
              <a:avLst/>
              <a:gdLst/>
              <a:ahLst/>
              <a:cxnLst/>
              <a:rect l="l" t="t" r="r" b="b"/>
              <a:pathLst>
                <a:path w="1081" h="52" extrusionOk="0">
                  <a:moveTo>
                    <a:pt x="0" y="1"/>
                  </a:moveTo>
                  <a:lnTo>
                    <a:pt x="0" y="51"/>
                  </a:lnTo>
                  <a:lnTo>
                    <a:pt x="1081" y="51"/>
                  </a:lnTo>
                  <a:lnTo>
                    <a:pt x="1081" y="1"/>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53;p34">
              <a:extLst>
                <a:ext uri="{FF2B5EF4-FFF2-40B4-BE49-F238E27FC236}">
                  <a16:creationId xmlns:a16="http://schemas.microsoft.com/office/drawing/2014/main" id="{68F8C21C-2C77-564C-A5B9-8B081F209DAD}"/>
                </a:ext>
              </a:extLst>
            </p:cNvPr>
            <p:cNvSpPr/>
            <p:nvPr/>
          </p:nvSpPr>
          <p:spPr>
            <a:xfrm>
              <a:off x="1053325" y="3289250"/>
              <a:ext cx="7925" cy="1300"/>
            </a:xfrm>
            <a:custGeom>
              <a:avLst/>
              <a:gdLst/>
              <a:ahLst/>
              <a:cxnLst/>
              <a:rect l="l" t="t" r="r" b="b"/>
              <a:pathLst>
                <a:path w="317" h="52" extrusionOk="0">
                  <a:moveTo>
                    <a:pt x="0" y="1"/>
                  </a:moveTo>
                  <a:lnTo>
                    <a:pt x="0" y="51"/>
                  </a:lnTo>
                  <a:lnTo>
                    <a:pt x="316" y="51"/>
                  </a:lnTo>
                  <a:lnTo>
                    <a:pt x="316" y="1"/>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54;p34">
              <a:extLst>
                <a:ext uri="{FF2B5EF4-FFF2-40B4-BE49-F238E27FC236}">
                  <a16:creationId xmlns:a16="http://schemas.microsoft.com/office/drawing/2014/main" id="{008CF1FE-E7A0-9A41-B469-8FF5C5DEB1B5}"/>
                </a:ext>
              </a:extLst>
            </p:cNvPr>
            <p:cNvSpPr/>
            <p:nvPr/>
          </p:nvSpPr>
          <p:spPr>
            <a:xfrm>
              <a:off x="1036100" y="3289250"/>
              <a:ext cx="15175" cy="1300"/>
            </a:xfrm>
            <a:custGeom>
              <a:avLst/>
              <a:gdLst/>
              <a:ahLst/>
              <a:cxnLst/>
              <a:rect l="l" t="t" r="r" b="b"/>
              <a:pathLst>
                <a:path w="607" h="52" extrusionOk="0">
                  <a:moveTo>
                    <a:pt x="0" y="1"/>
                  </a:moveTo>
                  <a:lnTo>
                    <a:pt x="0" y="51"/>
                  </a:lnTo>
                  <a:lnTo>
                    <a:pt x="607" y="51"/>
                  </a:lnTo>
                  <a:lnTo>
                    <a:pt x="607" y="1"/>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55;p34">
              <a:extLst>
                <a:ext uri="{FF2B5EF4-FFF2-40B4-BE49-F238E27FC236}">
                  <a16:creationId xmlns:a16="http://schemas.microsoft.com/office/drawing/2014/main" id="{BABCF503-6425-214E-8919-C87E475B1328}"/>
                </a:ext>
              </a:extLst>
            </p:cNvPr>
            <p:cNvSpPr/>
            <p:nvPr/>
          </p:nvSpPr>
          <p:spPr>
            <a:xfrm>
              <a:off x="1036100" y="3270775"/>
              <a:ext cx="55325" cy="1300"/>
            </a:xfrm>
            <a:custGeom>
              <a:avLst/>
              <a:gdLst/>
              <a:ahLst/>
              <a:cxnLst/>
              <a:rect l="l" t="t" r="r" b="b"/>
              <a:pathLst>
                <a:path w="2213" h="52" extrusionOk="0">
                  <a:moveTo>
                    <a:pt x="0" y="0"/>
                  </a:moveTo>
                  <a:lnTo>
                    <a:pt x="0" y="51"/>
                  </a:lnTo>
                  <a:lnTo>
                    <a:pt x="2212" y="51"/>
                  </a:lnTo>
                  <a:lnTo>
                    <a:pt x="2212" y="0"/>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56;p34">
              <a:extLst>
                <a:ext uri="{FF2B5EF4-FFF2-40B4-BE49-F238E27FC236}">
                  <a16:creationId xmlns:a16="http://schemas.microsoft.com/office/drawing/2014/main" id="{0AFF4A64-C826-FE47-8728-28B000A6DC2F}"/>
                </a:ext>
              </a:extLst>
            </p:cNvPr>
            <p:cNvSpPr/>
            <p:nvPr/>
          </p:nvSpPr>
          <p:spPr>
            <a:xfrm>
              <a:off x="1036100" y="3279950"/>
              <a:ext cx="55325" cy="1425"/>
            </a:xfrm>
            <a:custGeom>
              <a:avLst/>
              <a:gdLst/>
              <a:ahLst/>
              <a:cxnLst/>
              <a:rect l="l" t="t" r="r" b="b"/>
              <a:pathLst>
                <a:path w="2213" h="57" extrusionOk="0">
                  <a:moveTo>
                    <a:pt x="0" y="0"/>
                  </a:moveTo>
                  <a:lnTo>
                    <a:pt x="0" y="57"/>
                  </a:lnTo>
                  <a:lnTo>
                    <a:pt x="2212" y="57"/>
                  </a:lnTo>
                  <a:lnTo>
                    <a:pt x="2212" y="0"/>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57;p34">
              <a:extLst>
                <a:ext uri="{FF2B5EF4-FFF2-40B4-BE49-F238E27FC236}">
                  <a16:creationId xmlns:a16="http://schemas.microsoft.com/office/drawing/2014/main" id="{68C63653-0965-2543-92A1-43A40226CF55}"/>
                </a:ext>
              </a:extLst>
            </p:cNvPr>
            <p:cNvSpPr/>
            <p:nvPr/>
          </p:nvSpPr>
          <p:spPr>
            <a:xfrm>
              <a:off x="823425" y="3040400"/>
              <a:ext cx="244925" cy="310025"/>
            </a:xfrm>
            <a:custGeom>
              <a:avLst/>
              <a:gdLst/>
              <a:ahLst/>
              <a:cxnLst/>
              <a:rect l="l" t="t" r="r" b="b"/>
              <a:pathLst>
                <a:path w="9797" h="12401" extrusionOk="0">
                  <a:moveTo>
                    <a:pt x="3584" y="1"/>
                  </a:moveTo>
                  <a:lnTo>
                    <a:pt x="3584" y="3369"/>
                  </a:lnTo>
                  <a:cubicBezTo>
                    <a:pt x="1530" y="3951"/>
                    <a:pt x="0" y="5847"/>
                    <a:pt x="0" y="8084"/>
                  </a:cubicBezTo>
                  <a:cubicBezTo>
                    <a:pt x="0" y="9955"/>
                    <a:pt x="1056" y="11586"/>
                    <a:pt x="2585" y="12401"/>
                  </a:cubicBezTo>
                  <a:lnTo>
                    <a:pt x="7218" y="12401"/>
                  </a:lnTo>
                  <a:cubicBezTo>
                    <a:pt x="8747" y="11586"/>
                    <a:pt x="9796" y="9955"/>
                    <a:pt x="9796" y="8084"/>
                  </a:cubicBezTo>
                  <a:cubicBezTo>
                    <a:pt x="9796" y="5847"/>
                    <a:pt x="8299" y="3951"/>
                    <a:pt x="6219" y="3369"/>
                  </a:cubicBezTo>
                  <a:lnTo>
                    <a:pt x="6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58;p34">
              <a:extLst>
                <a:ext uri="{FF2B5EF4-FFF2-40B4-BE49-F238E27FC236}">
                  <a16:creationId xmlns:a16="http://schemas.microsoft.com/office/drawing/2014/main" id="{A61E42DD-5A7A-D14C-B1E0-309A974CDDDC}"/>
                </a:ext>
              </a:extLst>
            </p:cNvPr>
            <p:cNvSpPr/>
            <p:nvPr/>
          </p:nvSpPr>
          <p:spPr>
            <a:xfrm>
              <a:off x="851075" y="3234600"/>
              <a:ext cx="800" cy="15825"/>
            </a:xfrm>
            <a:custGeom>
              <a:avLst/>
              <a:gdLst/>
              <a:ahLst/>
              <a:cxnLst/>
              <a:rect l="l" t="t" r="r" b="b"/>
              <a:pathLst>
                <a:path w="32" h="633" extrusionOk="0">
                  <a:moveTo>
                    <a:pt x="32" y="0"/>
                  </a:moveTo>
                  <a:cubicBezTo>
                    <a:pt x="0" y="101"/>
                    <a:pt x="0" y="209"/>
                    <a:pt x="0" y="316"/>
                  </a:cubicBezTo>
                  <a:cubicBezTo>
                    <a:pt x="0" y="417"/>
                    <a:pt x="0" y="525"/>
                    <a:pt x="32" y="632"/>
                  </a:cubicBezTo>
                  <a:lnTo>
                    <a:pt x="32" y="0"/>
                  </a:lnTo>
                  <a:close/>
                </a:path>
              </a:pathLst>
            </a:custGeom>
            <a:solidFill>
              <a:srgbClr val="A28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59;p34">
              <a:extLst>
                <a:ext uri="{FF2B5EF4-FFF2-40B4-BE49-F238E27FC236}">
                  <a16:creationId xmlns:a16="http://schemas.microsoft.com/office/drawing/2014/main" id="{303274EC-A01A-2C40-8522-C5BF53661F70}"/>
                </a:ext>
              </a:extLst>
            </p:cNvPr>
            <p:cNvSpPr/>
            <p:nvPr/>
          </p:nvSpPr>
          <p:spPr>
            <a:xfrm>
              <a:off x="851075" y="3244400"/>
              <a:ext cx="189625" cy="92925"/>
            </a:xfrm>
            <a:custGeom>
              <a:avLst/>
              <a:gdLst/>
              <a:ahLst/>
              <a:cxnLst/>
              <a:rect l="l" t="t" r="r" b="b"/>
              <a:pathLst>
                <a:path w="7585" h="3717" extrusionOk="0">
                  <a:moveTo>
                    <a:pt x="0" y="0"/>
                  </a:moveTo>
                  <a:cubicBezTo>
                    <a:pt x="57" y="2054"/>
                    <a:pt x="1738" y="3716"/>
                    <a:pt x="3792" y="3716"/>
                  </a:cubicBezTo>
                  <a:cubicBezTo>
                    <a:pt x="5878" y="3716"/>
                    <a:pt x="7559" y="2054"/>
                    <a:pt x="7584" y="0"/>
                  </a:cubicBezTo>
                  <a:close/>
                </a:path>
              </a:pathLst>
            </a:custGeom>
            <a:solidFill>
              <a:srgbClr val="A28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60;p34">
              <a:extLst>
                <a:ext uri="{FF2B5EF4-FFF2-40B4-BE49-F238E27FC236}">
                  <a16:creationId xmlns:a16="http://schemas.microsoft.com/office/drawing/2014/main" id="{43DA57B6-8B12-B947-AC78-50176BE6983F}"/>
                </a:ext>
              </a:extLst>
            </p:cNvPr>
            <p:cNvSpPr/>
            <p:nvPr/>
          </p:nvSpPr>
          <p:spPr>
            <a:xfrm>
              <a:off x="897850" y="3037725"/>
              <a:ext cx="96875" cy="22450"/>
            </a:xfrm>
            <a:custGeom>
              <a:avLst/>
              <a:gdLst/>
              <a:ahLst/>
              <a:cxnLst/>
              <a:rect l="l" t="t" r="r" b="b"/>
              <a:pathLst>
                <a:path w="3875" h="898" extrusionOk="0">
                  <a:moveTo>
                    <a:pt x="0" y="0"/>
                  </a:moveTo>
                  <a:lnTo>
                    <a:pt x="0" y="898"/>
                  </a:lnTo>
                  <a:lnTo>
                    <a:pt x="3874" y="898"/>
                  </a:lnTo>
                  <a:lnTo>
                    <a:pt x="3874"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61;p34">
              <a:extLst>
                <a:ext uri="{FF2B5EF4-FFF2-40B4-BE49-F238E27FC236}">
                  <a16:creationId xmlns:a16="http://schemas.microsoft.com/office/drawing/2014/main" id="{A0FEF003-05B4-B345-8789-BB4FAA4889E3}"/>
                </a:ext>
              </a:extLst>
            </p:cNvPr>
            <p:cNvSpPr/>
            <p:nvPr/>
          </p:nvSpPr>
          <p:spPr>
            <a:xfrm>
              <a:off x="851850" y="3186550"/>
              <a:ext cx="188850" cy="150775"/>
            </a:xfrm>
            <a:custGeom>
              <a:avLst/>
              <a:gdLst/>
              <a:ahLst/>
              <a:cxnLst/>
              <a:rect l="l" t="t" r="r" b="b"/>
              <a:pathLst>
                <a:path w="7554" h="6031" extrusionOk="0">
                  <a:moveTo>
                    <a:pt x="2314" y="1"/>
                  </a:moveTo>
                  <a:cubicBezTo>
                    <a:pt x="1865" y="1"/>
                    <a:pt x="1524" y="342"/>
                    <a:pt x="1524" y="759"/>
                  </a:cubicBezTo>
                  <a:cubicBezTo>
                    <a:pt x="1524" y="841"/>
                    <a:pt x="1549" y="917"/>
                    <a:pt x="1581" y="999"/>
                  </a:cubicBezTo>
                  <a:cubicBezTo>
                    <a:pt x="1132" y="1107"/>
                    <a:pt x="709" y="1315"/>
                    <a:pt x="368" y="1581"/>
                  </a:cubicBezTo>
                  <a:cubicBezTo>
                    <a:pt x="260" y="1657"/>
                    <a:pt x="102" y="1789"/>
                    <a:pt x="1" y="1922"/>
                  </a:cubicBezTo>
                  <a:lnTo>
                    <a:pt x="1" y="2554"/>
                  </a:lnTo>
                  <a:cubicBezTo>
                    <a:pt x="159" y="4501"/>
                    <a:pt x="1790" y="6030"/>
                    <a:pt x="3761" y="6030"/>
                  </a:cubicBezTo>
                  <a:cubicBezTo>
                    <a:pt x="5607" y="6030"/>
                    <a:pt x="7136" y="4709"/>
                    <a:pt x="7478" y="3003"/>
                  </a:cubicBezTo>
                  <a:cubicBezTo>
                    <a:pt x="7528" y="2763"/>
                    <a:pt x="7553" y="2497"/>
                    <a:pt x="7553" y="2238"/>
                  </a:cubicBezTo>
                  <a:cubicBezTo>
                    <a:pt x="7553" y="1998"/>
                    <a:pt x="7528" y="1739"/>
                    <a:pt x="7478" y="1499"/>
                  </a:cubicBezTo>
                  <a:cubicBezTo>
                    <a:pt x="6978" y="1697"/>
                    <a:pt x="6448" y="1798"/>
                    <a:pt x="5917" y="1798"/>
                  </a:cubicBezTo>
                  <a:cubicBezTo>
                    <a:pt x="5468" y="1798"/>
                    <a:pt x="5018" y="1726"/>
                    <a:pt x="4583" y="1581"/>
                  </a:cubicBezTo>
                  <a:cubicBezTo>
                    <a:pt x="4077" y="1391"/>
                    <a:pt x="3578" y="1132"/>
                    <a:pt x="3054" y="999"/>
                  </a:cubicBezTo>
                  <a:lnTo>
                    <a:pt x="3028" y="999"/>
                  </a:lnTo>
                  <a:cubicBezTo>
                    <a:pt x="3054" y="917"/>
                    <a:pt x="3079" y="841"/>
                    <a:pt x="3079" y="759"/>
                  </a:cubicBezTo>
                  <a:cubicBezTo>
                    <a:pt x="3079" y="342"/>
                    <a:pt x="2738" y="1"/>
                    <a:pt x="2314"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62;p34">
              <a:extLst>
                <a:ext uri="{FF2B5EF4-FFF2-40B4-BE49-F238E27FC236}">
                  <a16:creationId xmlns:a16="http://schemas.microsoft.com/office/drawing/2014/main" id="{A37E3DA6-6CFF-6345-9BA7-5C7C8C2CBA07}"/>
                </a:ext>
              </a:extLst>
            </p:cNvPr>
            <p:cNvSpPr/>
            <p:nvPr/>
          </p:nvSpPr>
          <p:spPr>
            <a:xfrm>
              <a:off x="965625" y="3183250"/>
              <a:ext cx="25775" cy="26250"/>
            </a:xfrm>
            <a:custGeom>
              <a:avLst/>
              <a:gdLst/>
              <a:ahLst/>
              <a:cxnLst/>
              <a:rect l="l" t="t" r="r" b="b"/>
              <a:pathLst>
                <a:path w="1031" h="1050" extrusionOk="0">
                  <a:moveTo>
                    <a:pt x="506" y="0"/>
                  </a:moveTo>
                  <a:cubicBezTo>
                    <a:pt x="215" y="0"/>
                    <a:pt x="0" y="234"/>
                    <a:pt x="0" y="525"/>
                  </a:cubicBezTo>
                  <a:cubicBezTo>
                    <a:pt x="0" y="815"/>
                    <a:pt x="215" y="1049"/>
                    <a:pt x="506" y="1049"/>
                  </a:cubicBezTo>
                  <a:cubicBezTo>
                    <a:pt x="790" y="1049"/>
                    <a:pt x="1031" y="815"/>
                    <a:pt x="1031" y="525"/>
                  </a:cubicBezTo>
                  <a:cubicBezTo>
                    <a:pt x="1031" y="234"/>
                    <a:pt x="790" y="0"/>
                    <a:pt x="506"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63;p34">
              <a:extLst>
                <a:ext uri="{FF2B5EF4-FFF2-40B4-BE49-F238E27FC236}">
                  <a16:creationId xmlns:a16="http://schemas.microsoft.com/office/drawing/2014/main" id="{3A274D92-BE5A-4D47-80D6-7EFC5930294E}"/>
                </a:ext>
              </a:extLst>
            </p:cNvPr>
            <p:cNvSpPr/>
            <p:nvPr/>
          </p:nvSpPr>
          <p:spPr>
            <a:xfrm>
              <a:off x="946675" y="3164750"/>
              <a:ext cx="13750" cy="13925"/>
            </a:xfrm>
            <a:custGeom>
              <a:avLst/>
              <a:gdLst/>
              <a:ahLst/>
              <a:cxnLst/>
              <a:rect l="l" t="t" r="r" b="b"/>
              <a:pathLst>
                <a:path w="550" h="557" extrusionOk="0">
                  <a:moveTo>
                    <a:pt x="284" y="1"/>
                  </a:moveTo>
                  <a:cubicBezTo>
                    <a:pt x="126" y="1"/>
                    <a:pt x="0" y="133"/>
                    <a:pt x="0" y="291"/>
                  </a:cubicBezTo>
                  <a:cubicBezTo>
                    <a:pt x="0" y="424"/>
                    <a:pt x="126" y="557"/>
                    <a:pt x="284" y="557"/>
                  </a:cubicBezTo>
                  <a:cubicBezTo>
                    <a:pt x="417" y="557"/>
                    <a:pt x="550" y="424"/>
                    <a:pt x="550" y="291"/>
                  </a:cubicBezTo>
                  <a:cubicBezTo>
                    <a:pt x="550" y="133"/>
                    <a:pt x="417" y="1"/>
                    <a:pt x="284"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64;p34">
              <a:extLst>
                <a:ext uri="{FF2B5EF4-FFF2-40B4-BE49-F238E27FC236}">
                  <a16:creationId xmlns:a16="http://schemas.microsoft.com/office/drawing/2014/main" id="{795EC323-71AC-3841-9A2C-594AAE14B81B}"/>
                </a:ext>
              </a:extLst>
            </p:cNvPr>
            <p:cNvSpPr/>
            <p:nvPr/>
          </p:nvSpPr>
          <p:spPr>
            <a:xfrm>
              <a:off x="844600" y="3227950"/>
              <a:ext cx="124375" cy="79025"/>
            </a:xfrm>
            <a:custGeom>
              <a:avLst/>
              <a:gdLst/>
              <a:ahLst/>
              <a:cxnLst/>
              <a:rect l="l" t="t" r="r" b="b"/>
              <a:pathLst>
                <a:path w="4975" h="3161" extrusionOk="0">
                  <a:moveTo>
                    <a:pt x="0" y="1"/>
                  </a:moveTo>
                  <a:lnTo>
                    <a:pt x="0" y="3161"/>
                  </a:lnTo>
                  <a:lnTo>
                    <a:pt x="4974" y="3161"/>
                  </a:lnTo>
                  <a:lnTo>
                    <a:pt x="4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65;p34">
              <a:extLst>
                <a:ext uri="{FF2B5EF4-FFF2-40B4-BE49-F238E27FC236}">
                  <a16:creationId xmlns:a16="http://schemas.microsoft.com/office/drawing/2014/main" id="{5A3293C0-5687-264A-94F7-AAB8DD996DD6}"/>
                </a:ext>
              </a:extLst>
            </p:cNvPr>
            <p:cNvSpPr/>
            <p:nvPr/>
          </p:nvSpPr>
          <p:spPr>
            <a:xfrm>
              <a:off x="852500" y="3240450"/>
              <a:ext cx="52625" cy="2075"/>
            </a:xfrm>
            <a:custGeom>
              <a:avLst/>
              <a:gdLst/>
              <a:ahLst/>
              <a:cxnLst/>
              <a:rect l="l" t="t" r="r" b="b"/>
              <a:pathLst>
                <a:path w="2105" h="83" extrusionOk="0">
                  <a:moveTo>
                    <a:pt x="0" y="0"/>
                  </a:moveTo>
                  <a:lnTo>
                    <a:pt x="0" y="82"/>
                  </a:lnTo>
                  <a:lnTo>
                    <a:pt x="2105" y="82"/>
                  </a:lnTo>
                  <a:lnTo>
                    <a:pt x="2105" y="0"/>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66;p34">
              <a:extLst>
                <a:ext uri="{FF2B5EF4-FFF2-40B4-BE49-F238E27FC236}">
                  <a16:creationId xmlns:a16="http://schemas.microsoft.com/office/drawing/2014/main" id="{E59CA936-F3E1-E244-BFE6-AC85C106E942}"/>
                </a:ext>
              </a:extLst>
            </p:cNvPr>
            <p:cNvSpPr/>
            <p:nvPr/>
          </p:nvSpPr>
          <p:spPr>
            <a:xfrm>
              <a:off x="907175" y="3282625"/>
              <a:ext cx="52625" cy="1925"/>
            </a:xfrm>
            <a:custGeom>
              <a:avLst/>
              <a:gdLst/>
              <a:ahLst/>
              <a:cxnLst/>
              <a:rect l="l" t="t" r="r" b="b"/>
              <a:pathLst>
                <a:path w="2105" h="77" extrusionOk="0">
                  <a:moveTo>
                    <a:pt x="0" y="0"/>
                  </a:moveTo>
                  <a:lnTo>
                    <a:pt x="0" y="76"/>
                  </a:lnTo>
                  <a:lnTo>
                    <a:pt x="2105" y="76"/>
                  </a:lnTo>
                  <a:lnTo>
                    <a:pt x="2105" y="0"/>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67;p34">
              <a:extLst>
                <a:ext uri="{FF2B5EF4-FFF2-40B4-BE49-F238E27FC236}">
                  <a16:creationId xmlns:a16="http://schemas.microsoft.com/office/drawing/2014/main" id="{50E0D35B-ECFF-624D-94CD-8D284FEB8244}"/>
                </a:ext>
              </a:extLst>
            </p:cNvPr>
            <p:cNvSpPr/>
            <p:nvPr/>
          </p:nvSpPr>
          <p:spPr>
            <a:xfrm>
              <a:off x="887400" y="3282625"/>
              <a:ext cx="15050" cy="1925"/>
            </a:xfrm>
            <a:custGeom>
              <a:avLst/>
              <a:gdLst/>
              <a:ahLst/>
              <a:cxnLst/>
              <a:rect l="l" t="t" r="r" b="b"/>
              <a:pathLst>
                <a:path w="602" h="77" extrusionOk="0">
                  <a:moveTo>
                    <a:pt x="1" y="0"/>
                  </a:moveTo>
                  <a:lnTo>
                    <a:pt x="1" y="76"/>
                  </a:lnTo>
                  <a:lnTo>
                    <a:pt x="601" y="76"/>
                  </a:lnTo>
                  <a:lnTo>
                    <a:pt x="601" y="0"/>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68;p34">
              <a:extLst>
                <a:ext uri="{FF2B5EF4-FFF2-40B4-BE49-F238E27FC236}">
                  <a16:creationId xmlns:a16="http://schemas.microsoft.com/office/drawing/2014/main" id="{7DE28477-F2B0-FC4B-8824-86267C98F385}"/>
                </a:ext>
              </a:extLst>
            </p:cNvPr>
            <p:cNvSpPr/>
            <p:nvPr/>
          </p:nvSpPr>
          <p:spPr>
            <a:xfrm>
              <a:off x="852500" y="3282625"/>
              <a:ext cx="30200" cy="1925"/>
            </a:xfrm>
            <a:custGeom>
              <a:avLst/>
              <a:gdLst/>
              <a:ahLst/>
              <a:cxnLst/>
              <a:rect l="l" t="t" r="r" b="b"/>
              <a:pathLst>
                <a:path w="1208" h="77" extrusionOk="0">
                  <a:moveTo>
                    <a:pt x="0" y="0"/>
                  </a:moveTo>
                  <a:lnTo>
                    <a:pt x="0" y="76"/>
                  </a:lnTo>
                  <a:lnTo>
                    <a:pt x="1207" y="76"/>
                  </a:lnTo>
                  <a:lnTo>
                    <a:pt x="1207" y="0"/>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69;p34">
              <a:extLst>
                <a:ext uri="{FF2B5EF4-FFF2-40B4-BE49-F238E27FC236}">
                  <a16:creationId xmlns:a16="http://schemas.microsoft.com/office/drawing/2014/main" id="{876C2488-8FE1-5843-851A-5503E958EA57}"/>
                </a:ext>
              </a:extLst>
            </p:cNvPr>
            <p:cNvSpPr/>
            <p:nvPr/>
          </p:nvSpPr>
          <p:spPr>
            <a:xfrm>
              <a:off x="852500" y="3254975"/>
              <a:ext cx="108575" cy="1300"/>
            </a:xfrm>
            <a:custGeom>
              <a:avLst/>
              <a:gdLst/>
              <a:ahLst/>
              <a:cxnLst/>
              <a:rect l="l" t="t" r="r" b="b"/>
              <a:pathLst>
                <a:path w="4343" h="52" extrusionOk="0">
                  <a:moveTo>
                    <a:pt x="0" y="0"/>
                  </a:moveTo>
                  <a:lnTo>
                    <a:pt x="0" y="51"/>
                  </a:lnTo>
                  <a:lnTo>
                    <a:pt x="4342" y="51"/>
                  </a:lnTo>
                  <a:lnTo>
                    <a:pt x="4342" y="0"/>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70;p34">
              <a:extLst>
                <a:ext uri="{FF2B5EF4-FFF2-40B4-BE49-F238E27FC236}">
                  <a16:creationId xmlns:a16="http://schemas.microsoft.com/office/drawing/2014/main" id="{75AF5057-1D8D-1F4C-98FA-9B1FB965615E}"/>
                </a:ext>
              </a:extLst>
            </p:cNvPr>
            <p:cNvSpPr/>
            <p:nvPr/>
          </p:nvSpPr>
          <p:spPr>
            <a:xfrm>
              <a:off x="852500" y="3268725"/>
              <a:ext cx="108575" cy="1450"/>
            </a:xfrm>
            <a:custGeom>
              <a:avLst/>
              <a:gdLst/>
              <a:ahLst/>
              <a:cxnLst/>
              <a:rect l="l" t="t" r="r" b="b"/>
              <a:pathLst>
                <a:path w="4343" h="58" extrusionOk="0">
                  <a:moveTo>
                    <a:pt x="0" y="0"/>
                  </a:moveTo>
                  <a:lnTo>
                    <a:pt x="0" y="57"/>
                  </a:lnTo>
                  <a:lnTo>
                    <a:pt x="4342" y="57"/>
                  </a:lnTo>
                  <a:lnTo>
                    <a:pt x="4342" y="0"/>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2081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sp>
        <p:nvSpPr>
          <p:cNvPr id="1473" name="Google Shape;1473;p42"/>
          <p:cNvSpPr/>
          <p:nvPr/>
        </p:nvSpPr>
        <p:spPr>
          <a:xfrm rot="-84">
            <a:off x="5666719" y="3459302"/>
            <a:ext cx="606027" cy="594179"/>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2"/>
          <p:cNvSpPr/>
          <p:nvPr/>
        </p:nvSpPr>
        <p:spPr>
          <a:xfrm rot="-84">
            <a:off x="3056431" y="3459302"/>
            <a:ext cx="606027" cy="594179"/>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2"/>
          <p:cNvSpPr/>
          <p:nvPr/>
        </p:nvSpPr>
        <p:spPr>
          <a:xfrm rot="-84">
            <a:off x="4268981" y="1100767"/>
            <a:ext cx="606027" cy="594179"/>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2"/>
          <p:cNvSpPr/>
          <p:nvPr/>
        </p:nvSpPr>
        <p:spPr>
          <a:xfrm rot="-84">
            <a:off x="1715906" y="1287805"/>
            <a:ext cx="606027" cy="594179"/>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2"/>
          <p:cNvSpPr/>
          <p:nvPr/>
        </p:nvSpPr>
        <p:spPr>
          <a:xfrm rot="-84">
            <a:off x="6822219" y="1287805"/>
            <a:ext cx="606027" cy="594179"/>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2"/>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PRE-PROCESSING OF TEXT COLUMNS</a:t>
            </a:r>
            <a:endParaRPr dirty="0"/>
          </a:p>
        </p:txBody>
      </p:sp>
      <p:sp>
        <p:nvSpPr>
          <p:cNvPr id="1479" name="Google Shape;1479;p42"/>
          <p:cNvSpPr txBox="1">
            <a:spLocks noGrp="1"/>
          </p:cNvSpPr>
          <p:nvPr>
            <p:ph type="subTitle" idx="4294967295"/>
          </p:nvPr>
        </p:nvSpPr>
        <p:spPr>
          <a:xfrm>
            <a:off x="1041975" y="2354625"/>
            <a:ext cx="1953600" cy="651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Clean text of any punctuations </a:t>
            </a:r>
            <a:endParaRPr dirty="0"/>
          </a:p>
        </p:txBody>
      </p:sp>
      <p:sp>
        <p:nvSpPr>
          <p:cNvPr id="1480" name="Google Shape;1480;p42"/>
          <p:cNvSpPr txBox="1">
            <a:spLocks noGrp="1"/>
          </p:cNvSpPr>
          <p:nvPr>
            <p:ph type="title" idx="4294967295"/>
          </p:nvPr>
        </p:nvSpPr>
        <p:spPr>
          <a:xfrm>
            <a:off x="1041975" y="2065429"/>
            <a:ext cx="1953600" cy="2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REMOVE PUNCTUATIONS</a:t>
            </a:r>
            <a:endParaRPr sz="1800" dirty="0"/>
          </a:p>
        </p:txBody>
      </p:sp>
      <p:sp>
        <p:nvSpPr>
          <p:cNvPr id="1481" name="Google Shape;1481;p42"/>
          <p:cNvSpPr txBox="1">
            <a:spLocks noGrp="1"/>
          </p:cNvSpPr>
          <p:nvPr>
            <p:ph type="subTitle" idx="4294967295"/>
          </p:nvPr>
        </p:nvSpPr>
        <p:spPr>
          <a:xfrm>
            <a:off x="3545151" y="2167587"/>
            <a:ext cx="1953600" cy="651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Exclude words that are frequently occur</a:t>
            </a:r>
            <a:r>
              <a:rPr lang="en-SG" dirty="0" err="1"/>
              <a:t>ing</a:t>
            </a:r>
            <a:r>
              <a:rPr lang="en" dirty="0"/>
              <a:t> in all text</a:t>
            </a:r>
            <a:endParaRPr dirty="0"/>
          </a:p>
        </p:txBody>
      </p:sp>
      <p:sp>
        <p:nvSpPr>
          <p:cNvPr id="1482" name="Google Shape;1482;p42"/>
          <p:cNvSpPr txBox="1">
            <a:spLocks noGrp="1"/>
          </p:cNvSpPr>
          <p:nvPr>
            <p:ph type="title" idx="4294967295"/>
          </p:nvPr>
        </p:nvSpPr>
        <p:spPr>
          <a:xfrm>
            <a:off x="3458175" y="1878391"/>
            <a:ext cx="2227800" cy="2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REMOVE STOPWORDS</a:t>
            </a:r>
            <a:endParaRPr sz="1800" dirty="0"/>
          </a:p>
        </p:txBody>
      </p:sp>
      <p:sp>
        <p:nvSpPr>
          <p:cNvPr id="1483" name="Google Shape;1483;p42"/>
          <p:cNvSpPr txBox="1">
            <a:spLocks noGrp="1"/>
          </p:cNvSpPr>
          <p:nvPr>
            <p:ph type="subTitle" idx="4294967295"/>
          </p:nvPr>
        </p:nvSpPr>
        <p:spPr>
          <a:xfrm>
            <a:off x="6148425" y="2354625"/>
            <a:ext cx="1953600" cy="651600"/>
          </a:xfrm>
          <a:prstGeom prst="rect">
            <a:avLst/>
          </a:prstGeom>
        </p:spPr>
        <p:txBody>
          <a:bodyPr spcFirstLastPara="1" wrap="square" lIns="91425" tIns="91425" rIns="91425" bIns="91425" anchor="t" anchorCtr="0">
            <a:noAutofit/>
          </a:bodyPr>
          <a:lstStyle/>
          <a:p>
            <a:pPr marL="0" lvl="0" indent="0" algn="ctr">
              <a:buNone/>
            </a:pPr>
            <a:r>
              <a:rPr lang="en-SG" dirty="0"/>
              <a:t>Count Vectorizer</a:t>
            </a:r>
          </a:p>
          <a:p>
            <a:pPr marL="0" lvl="0" indent="0" algn="ctr">
              <a:buNone/>
            </a:pPr>
            <a:r>
              <a:rPr lang="en-SG" dirty="0"/>
              <a:t>TF-IDF Vectorizer</a:t>
            </a:r>
          </a:p>
        </p:txBody>
      </p:sp>
      <p:sp>
        <p:nvSpPr>
          <p:cNvPr id="1484" name="Google Shape;1484;p42"/>
          <p:cNvSpPr txBox="1">
            <a:spLocks noGrp="1"/>
          </p:cNvSpPr>
          <p:nvPr>
            <p:ph type="title" idx="4294967295"/>
          </p:nvPr>
        </p:nvSpPr>
        <p:spPr>
          <a:xfrm>
            <a:off x="6148425" y="2065429"/>
            <a:ext cx="1953600" cy="243000"/>
          </a:xfrm>
          <a:prstGeom prst="rect">
            <a:avLst/>
          </a:prstGeom>
        </p:spPr>
        <p:txBody>
          <a:bodyPr spcFirstLastPara="1" wrap="square" lIns="91425" tIns="91425" rIns="91425" bIns="91425" anchor="ctr" anchorCtr="0">
            <a:noAutofit/>
          </a:bodyPr>
          <a:lstStyle/>
          <a:p>
            <a:pPr lvl="0" algn="ctr"/>
            <a:r>
              <a:rPr lang="en-SG" sz="1800" dirty="0"/>
              <a:t>VECTORIZATION</a:t>
            </a:r>
          </a:p>
        </p:txBody>
      </p:sp>
      <p:sp>
        <p:nvSpPr>
          <p:cNvPr id="1485" name="Google Shape;1485;p42"/>
          <p:cNvSpPr txBox="1">
            <a:spLocks noGrp="1"/>
          </p:cNvSpPr>
          <p:nvPr>
            <p:ph type="subTitle" idx="4294967295"/>
          </p:nvPr>
        </p:nvSpPr>
        <p:spPr>
          <a:xfrm>
            <a:off x="5003625" y="4306793"/>
            <a:ext cx="1953600" cy="651600"/>
          </a:xfrm>
          <a:prstGeom prst="rect">
            <a:avLst/>
          </a:prstGeom>
        </p:spPr>
        <p:txBody>
          <a:bodyPr spcFirstLastPara="1" wrap="square" lIns="91425" tIns="91425" rIns="91425" bIns="91425" anchor="t" anchorCtr="0">
            <a:noAutofit/>
          </a:bodyPr>
          <a:lstStyle/>
          <a:p>
            <a:pPr marL="0" lvl="0" indent="0" algn="ctr">
              <a:buNone/>
            </a:pPr>
            <a:r>
              <a:rPr lang="en-SG" dirty="0"/>
              <a:t>Reducing all words to their base form</a:t>
            </a:r>
          </a:p>
        </p:txBody>
      </p:sp>
      <p:sp>
        <p:nvSpPr>
          <p:cNvPr id="1486" name="Google Shape;1486;p42"/>
          <p:cNvSpPr txBox="1">
            <a:spLocks noGrp="1"/>
          </p:cNvSpPr>
          <p:nvPr>
            <p:ph type="title" idx="4294967295"/>
          </p:nvPr>
        </p:nvSpPr>
        <p:spPr>
          <a:xfrm>
            <a:off x="5003625" y="4058638"/>
            <a:ext cx="1953600" cy="243000"/>
          </a:xfrm>
          <a:prstGeom prst="rect">
            <a:avLst/>
          </a:prstGeom>
        </p:spPr>
        <p:txBody>
          <a:bodyPr spcFirstLastPara="1" wrap="square" lIns="91425" tIns="91425" rIns="91425" bIns="91425" anchor="ctr" anchorCtr="0">
            <a:noAutofit/>
          </a:bodyPr>
          <a:lstStyle/>
          <a:p>
            <a:pPr lvl="0" algn="ctr"/>
            <a:r>
              <a:rPr lang="en-SG" sz="1800" dirty="0"/>
              <a:t>LEMMATIZATION</a:t>
            </a:r>
            <a:endParaRPr sz="1800" dirty="0"/>
          </a:p>
        </p:txBody>
      </p:sp>
      <p:sp>
        <p:nvSpPr>
          <p:cNvPr id="1487" name="Google Shape;1487;p42"/>
          <p:cNvSpPr txBox="1">
            <a:spLocks noGrp="1"/>
          </p:cNvSpPr>
          <p:nvPr>
            <p:ph type="subTitle" idx="4294967295"/>
          </p:nvPr>
        </p:nvSpPr>
        <p:spPr>
          <a:xfrm>
            <a:off x="2393350" y="4306793"/>
            <a:ext cx="1953600" cy="651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Splitting text into a list of words</a:t>
            </a:r>
            <a:endParaRPr dirty="0"/>
          </a:p>
        </p:txBody>
      </p:sp>
      <p:sp>
        <p:nvSpPr>
          <p:cNvPr id="1488" name="Google Shape;1488;p42"/>
          <p:cNvSpPr txBox="1">
            <a:spLocks noGrp="1"/>
          </p:cNvSpPr>
          <p:nvPr>
            <p:ph type="title" idx="4294967295"/>
          </p:nvPr>
        </p:nvSpPr>
        <p:spPr>
          <a:xfrm>
            <a:off x="2393350" y="4058638"/>
            <a:ext cx="1953600" cy="2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TOKENIZATION</a:t>
            </a:r>
            <a:endParaRPr sz="1800" dirty="0"/>
          </a:p>
        </p:txBody>
      </p:sp>
      <p:grpSp>
        <p:nvGrpSpPr>
          <p:cNvPr id="1489" name="Google Shape;1489;p42"/>
          <p:cNvGrpSpPr/>
          <p:nvPr/>
        </p:nvGrpSpPr>
        <p:grpSpPr>
          <a:xfrm>
            <a:off x="3195147" y="3618486"/>
            <a:ext cx="350004" cy="348128"/>
            <a:chOff x="-24353075" y="3891250"/>
            <a:chExt cx="293800" cy="292225"/>
          </a:xfrm>
        </p:grpSpPr>
        <p:sp>
          <p:nvSpPr>
            <p:cNvPr id="1490" name="Google Shape;1490;p42"/>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2"/>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42"/>
          <p:cNvGrpSpPr/>
          <p:nvPr/>
        </p:nvGrpSpPr>
        <p:grpSpPr>
          <a:xfrm>
            <a:off x="4395126" y="1232237"/>
            <a:ext cx="353757" cy="331241"/>
            <a:chOff x="-25834600" y="3564375"/>
            <a:chExt cx="296950" cy="278050"/>
          </a:xfrm>
        </p:grpSpPr>
        <p:sp>
          <p:nvSpPr>
            <p:cNvPr id="1493" name="Google Shape;1493;p42"/>
            <p:cNvSpPr/>
            <p:nvPr/>
          </p:nvSpPr>
          <p:spPr>
            <a:xfrm>
              <a:off x="-25694400" y="3703775"/>
              <a:ext cx="17350" cy="17375"/>
            </a:xfrm>
            <a:custGeom>
              <a:avLst/>
              <a:gdLst/>
              <a:ahLst/>
              <a:cxnLst/>
              <a:rect l="l" t="t" r="r" b="b"/>
              <a:pathLst>
                <a:path w="694" h="695" extrusionOk="0">
                  <a:moveTo>
                    <a:pt x="347" y="1"/>
                  </a:moveTo>
                  <a:cubicBezTo>
                    <a:pt x="158" y="1"/>
                    <a:pt x="0" y="158"/>
                    <a:pt x="0" y="347"/>
                  </a:cubicBezTo>
                  <a:cubicBezTo>
                    <a:pt x="0" y="537"/>
                    <a:pt x="158" y="694"/>
                    <a:pt x="347" y="694"/>
                  </a:cubicBezTo>
                  <a:cubicBezTo>
                    <a:pt x="536" y="694"/>
                    <a:pt x="693" y="537"/>
                    <a:pt x="693" y="347"/>
                  </a:cubicBezTo>
                  <a:cubicBezTo>
                    <a:pt x="693" y="158"/>
                    <a:pt x="50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2"/>
            <p:cNvSpPr/>
            <p:nvPr/>
          </p:nvSpPr>
          <p:spPr>
            <a:xfrm>
              <a:off x="-25591225" y="3703775"/>
              <a:ext cx="53575" cy="18150"/>
            </a:xfrm>
            <a:custGeom>
              <a:avLst/>
              <a:gdLst/>
              <a:ahLst/>
              <a:cxnLst/>
              <a:rect l="l" t="t" r="r" b="b"/>
              <a:pathLst>
                <a:path w="2143" h="726" extrusionOk="0">
                  <a:moveTo>
                    <a:pt x="347" y="1"/>
                  </a:moveTo>
                  <a:cubicBezTo>
                    <a:pt x="158" y="1"/>
                    <a:pt x="0" y="158"/>
                    <a:pt x="0" y="347"/>
                  </a:cubicBezTo>
                  <a:cubicBezTo>
                    <a:pt x="0" y="537"/>
                    <a:pt x="158" y="726"/>
                    <a:pt x="347" y="726"/>
                  </a:cubicBezTo>
                  <a:lnTo>
                    <a:pt x="1765" y="726"/>
                  </a:lnTo>
                  <a:cubicBezTo>
                    <a:pt x="1985" y="726"/>
                    <a:pt x="2143" y="568"/>
                    <a:pt x="2143" y="347"/>
                  </a:cubicBezTo>
                  <a:cubicBezTo>
                    <a:pt x="2143" y="158"/>
                    <a:pt x="1985" y="1"/>
                    <a:pt x="17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2"/>
            <p:cNvSpPr/>
            <p:nvPr/>
          </p:nvSpPr>
          <p:spPr>
            <a:xfrm>
              <a:off x="-25834600" y="3703775"/>
              <a:ext cx="53575" cy="18150"/>
            </a:xfrm>
            <a:custGeom>
              <a:avLst/>
              <a:gdLst/>
              <a:ahLst/>
              <a:cxnLst/>
              <a:rect l="l" t="t" r="r" b="b"/>
              <a:pathLst>
                <a:path w="2143" h="726" extrusionOk="0">
                  <a:moveTo>
                    <a:pt x="378" y="1"/>
                  </a:moveTo>
                  <a:cubicBezTo>
                    <a:pt x="158" y="1"/>
                    <a:pt x="0" y="158"/>
                    <a:pt x="0" y="347"/>
                  </a:cubicBezTo>
                  <a:cubicBezTo>
                    <a:pt x="0" y="568"/>
                    <a:pt x="158" y="726"/>
                    <a:pt x="378" y="726"/>
                  </a:cubicBezTo>
                  <a:lnTo>
                    <a:pt x="1796" y="726"/>
                  </a:lnTo>
                  <a:cubicBezTo>
                    <a:pt x="1985" y="726"/>
                    <a:pt x="2143" y="568"/>
                    <a:pt x="2143" y="347"/>
                  </a:cubicBezTo>
                  <a:cubicBezTo>
                    <a:pt x="2143" y="158"/>
                    <a:pt x="1985" y="1"/>
                    <a:pt x="1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2"/>
            <p:cNvSpPr/>
            <p:nvPr/>
          </p:nvSpPr>
          <p:spPr>
            <a:xfrm>
              <a:off x="-25695200" y="3564375"/>
              <a:ext cx="17350" cy="52800"/>
            </a:xfrm>
            <a:custGeom>
              <a:avLst/>
              <a:gdLst/>
              <a:ahLst/>
              <a:cxnLst/>
              <a:rect l="l" t="t" r="r" b="b"/>
              <a:pathLst>
                <a:path w="694" h="2112" extrusionOk="0">
                  <a:moveTo>
                    <a:pt x="347" y="1"/>
                  </a:moveTo>
                  <a:cubicBezTo>
                    <a:pt x="158" y="1"/>
                    <a:pt x="1" y="158"/>
                    <a:pt x="1" y="347"/>
                  </a:cubicBezTo>
                  <a:lnTo>
                    <a:pt x="1" y="1765"/>
                  </a:lnTo>
                  <a:cubicBezTo>
                    <a:pt x="1" y="1954"/>
                    <a:pt x="158" y="2111"/>
                    <a:pt x="347" y="2111"/>
                  </a:cubicBezTo>
                  <a:cubicBezTo>
                    <a:pt x="536" y="2111"/>
                    <a:pt x="694" y="1954"/>
                    <a:pt x="694" y="1765"/>
                  </a:cubicBezTo>
                  <a:lnTo>
                    <a:pt x="694" y="347"/>
                  </a:lnTo>
                  <a:cubicBezTo>
                    <a:pt x="694" y="158"/>
                    <a:pt x="536"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2"/>
            <p:cNvSpPr/>
            <p:nvPr/>
          </p:nvSpPr>
          <p:spPr>
            <a:xfrm>
              <a:off x="-25792850" y="3606125"/>
              <a:ext cx="42550" cy="40975"/>
            </a:xfrm>
            <a:custGeom>
              <a:avLst/>
              <a:gdLst/>
              <a:ahLst/>
              <a:cxnLst/>
              <a:rect l="l" t="t" r="r" b="b"/>
              <a:pathLst>
                <a:path w="1702" h="1639" extrusionOk="0">
                  <a:moveTo>
                    <a:pt x="351" y="0"/>
                  </a:moveTo>
                  <a:cubicBezTo>
                    <a:pt x="260" y="0"/>
                    <a:pt x="173" y="32"/>
                    <a:pt x="126" y="95"/>
                  </a:cubicBezTo>
                  <a:cubicBezTo>
                    <a:pt x="0" y="221"/>
                    <a:pt x="0" y="441"/>
                    <a:pt x="126" y="567"/>
                  </a:cubicBezTo>
                  <a:lnTo>
                    <a:pt x="1103" y="1544"/>
                  </a:lnTo>
                  <a:cubicBezTo>
                    <a:pt x="1166" y="1607"/>
                    <a:pt x="1252" y="1639"/>
                    <a:pt x="1339" y="1639"/>
                  </a:cubicBezTo>
                  <a:cubicBezTo>
                    <a:pt x="1426" y="1639"/>
                    <a:pt x="1512" y="1607"/>
                    <a:pt x="1575" y="1544"/>
                  </a:cubicBezTo>
                  <a:cubicBezTo>
                    <a:pt x="1701" y="1418"/>
                    <a:pt x="1701" y="1198"/>
                    <a:pt x="1575" y="1071"/>
                  </a:cubicBezTo>
                  <a:lnTo>
                    <a:pt x="599" y="95"/>
                  </a:lnTo>
                  <a:cubicBezTo>
                    <a:pt x="536" y="32"/>
                    <a:pt x="441" y="0"/>
                    <a:pt x="3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2"/>
            <p:cNvSpPr/>
            <p:nvPr/>
          </p:nvSpPr>
          <p:spPr>
            <a:xfrm>
              <a:off x="-25621950" y="3606125"/>
              <a:ext cx="43350" cy="40975"/>
            </a:xfrm>
            <a:custGeom>
              <a:avLst/>
              <a:gdLst/>
              <a:ahLst/>
              <a:cxnLst/>
              <a:rect l="l" t="t" r="r" b="b"/>
              <a:pathLst>
                <a:path w="1734" h="1639" extrusionOk="0">
                  <a:moveTo>
                    <a:pt x="1351" y="0"/>
                  </a:moveTo>
                  <a:cubicBezTo>
                    <a:pt x="1261" y="0"/>
                    <a:pt x="1166" y="32"/>
                    <a:pt x="1103" y="95"/>
                  </a:cubicBezTo>
                  <a:lnTo>
                    <a:pt x="127" y="1071"/>
                  </a:lnTo>
                  <a:cubicBezTo>
                    <a:pt x="1" y="1198"/>
                    <a:pt x="1" y="1418"/>
                    <a:pt x="127" y="1544"/>
                  </a:cubicBezTo>
                  <a:cubicBezTo>
                    <a:pt x="190" y="1607"/>
                    <a:pt x="284" y="1639"/>
                    <a:pt x="375" y="1639"/>
                  </a:cubicBezTo>
                  <a:cubicBezTo>
                    <a:pt x="465" y="1639"/>
                    <a:pt x="552" y="1607"/>
                    <a:pt x="599" y="1544"/>
                  </a:cubicBezTo>
                  <a:lnTo>
                    <a:pt x="1576" y="567"/>
                  </a:lnTo>
                  <a:cubicBezTo>
                    <a:pt x="1733" y="441"/>
                    <a:pt x="1733" y="221"/>
                    <a:pt x="1576" y="95"/>
                  </a:cubicBezTo>
                  <a:cubicBezTo>
                    <a:pt x="1529" y="32"/>
                    <a:pt x="1442" y="0"/>
                    <a:pt x="13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2"/>
            <p:cNvSpPr/>
            <p:nvPr/>
          </p:nvSpPr>
          <p:spPr>
            <a:xfrm>
              <a:off x="-25783400" y="3806975"/>
              <a:ext cx="192200" cy="35450"/>
            </a:xfrm>
            <a:custGeom>
              <a:avLst/>
              <a:gdLst/>
              <a:ahLst/>
              <a:cxnLst/>
              <a:rect l="l" t="t" r="r" b="b"/>
              <a:pathLst>
                <a:path w="7688" h="1418" extrusionOk="0">
                  <a:moveTo>
                    <a:pt x="725" y="0"/>
                  </a:moveTo>
                  <a:cubicBezTo>
                    <a:pt x="315" y="0"/>
                    <a:pt x="0" y="315"/>
                    <a:pt x="0" y="725"/>
                  </a:cubicBezTo>
                  <a:lnTo>
                    <a:pt x="0" y="1071"/>
                  </a:lnTo>
                  <a:cubicBezTo>
                    <a:pt x="0" y="1260"/>
                    <a:pt x="158" y="1418"/>
                    <a:pt x="378" y="1418"/>
                  </a:cubicBezTo>
                  <a:lnTo>
                    <a:pt x="7309" y="1418"/>
                  </a:lnTo>
                  <a:cubicBezTo>
                    <a:pt x="7530" y="1418"/>
                    <a:pt x="7687" y="1260"/>
                    <a:pt x="7687" y="1071"/>
                  </a:cubicBezTo>
                  <a:lnTo>
                    <a:pt x="7687" y="725"/>
                  </a:lnTo>
                  <a:cubicBezTo>
                    <a:pt x="7687" y="315"/>
                    <a:pt x="7372" y="0"/>
                    <a:pt x="69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2"/>
            <p:cNvSpPr/>
            <p:nvPr/>
          </p:nvSpPr>
          <p:spPr>
            <a:xfrm>
              <a:off x="-25764500" y="3635275"/>
              <a:ext cx="153600" cy="155175"/>
            </a:xfrm>
            <a:custGeom>
              <a:avLst/>
              <a:gdLst/>
              <a:ahLst/>
              <a:cxnLst/>
              <a:rect l="l" t="t" r="r" b="b"/>
              <a:pathLst>
                <a:path w="6144" h="6207" extrusionOk="0">
                  <a:moveTo>
                    <a:pt x="3025" y="0"/>
                  </a:moveTo>
                  <a:cubicBezTo>
                    <a:pt x="1355" y="0"/>
                    <a:pt x="0" y="1355"/>
                    <a:pt x="0" y="3087"/>
                  </a:cubicBezTo>
                  <a:lnTo>
                    <a:pt x="0" y="6206"/>
                  </a:lnTo>
                  <a:lnTo>
                    <a:pt x="2773" y="6206"/>
                  </a:lnTo>
                  <a:lnTo>
                    <a:pt x="2773" y="4064"/>
                  </a:lnTo>
                  <a:cubicBezTo>
                    <a:pt x="2363" y="3938"/>
                    <a:pt x="2048" y="3560"/>
                    <a:pt x="2048" y="3087"/>
                  </a:cubicBezTo>
                  <a:cubicBezTo>
                    <a:pt x="2048" y="2489"/>
                    <a:pt x="2521" y="2079"/>
                    <a:pt x="3088" y="2079"/>
                  </a:cubicBezTo>
                  <a:cubicBezTo>
                    <a:pt x="3655" y="2079"/>
                    <a:pt x="4096" y="2552"/>
                    <a:pt x="4096" y="3087"/>
                  </a:cubicBezTo>
                  <a:cubicBezTo>
                    <a:pt x="4096" y="3529"/>
                    <a:pt x="3812" y="3938"/>
                    <a:pt x="3403" y="4064"/>
                  </a:cubicBezTo>
                  <a:lnTo>
                    <a:pt x="3403" y="6206"/>
                  </a:lnTo>
                  <a:lnTo>
                    <a:pt x="6144" y="6206"/>
                  </a:lnTo>
                  <a:lnTo>
                    <a:pt x="6144" y="3087"/>
                  </a:lnTo>
                  <a:cubicBezTo>
                    <a:pt x="6144" y="1355"/>
                    <a:pt x="4726" y="0"/>
                    <a:pt x="30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1" name="Google Shape;1501;p42"/>
          <p:cNvSpPr/>
          <p:nvPr/>
        </p:nvSpPr>
        <p:spPr>
          <a:xfrm>
            <a:off x="6957218" y="1412678"/>
            <a:ext cx="375349" cy="344435"/>
          </a:xfrm>
          <a:custGeom>
            <a:avLst/>
            <a:gdLst/>
            <a:ahLst/>
            <a:cxnLst/>
            <a:rect l="l" t="t" r="r" b="b"/>
            <a:pathLst>
              <a:path w="12603" h="11565" extrusionOk="0">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42"/>
          <p:cNvGrpSpPr/>
          <p:nvPr/>
        </p:nvGrpSpPr>
        <p:grpSpPr>
          <a:xfrm>
            <a:off x="5802148" y="3616908"/>
            <a:ext cx="356556" cy="351285"/>
            <a:chOff x="-25465200" y="3916150"/>
            <a:chExt cx="299300" cy="294875"/>
          </a:xfrm>
        </p:grpSpPr>
        <p:sp>
          <p:nvSpPr>
            <p:cNvPr id="1503" name="Google Shape;1503;p42"/>
            <p:cNvSpPr/>
            <p:nvPr/>
          </p:nvSpPr>
          <p:spPr>
            <a:xfrm>
              <a:off x="-25316350" y="3916150"/>
              <a:ext cx="150450" cy="149175"/>
            </a:xfrm>
            <a:custGeom>
              <a:avLst/>
              <a:gdLst/>
              <a:ahLst/>
              <a:cxnLst/>
              <a:rect l="l" t="t" r="r" b="b"/>
              <a:pathLst>
                <a:path w="6018" h="5967" extrusionOk="0">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2"/>
            <p:cNvSpPr/>
            <p:nvPr/>
          </p:nvSpPr>
          <p:spPr>
            <a:xfrm>
              <a:off x="-25465200" y="4003875"/>
              <a:ext cx="208725" cy="207150"/>
            </a:xfrm>
            <a:custGeom>
              <a:avLst/>
              <a:gdLst/>
              <a:ahLst/>
              <a:cxnLst/>
              <a:rect l="l" t="t" r="r" b="b"/>
              <a:pathLst>
                <a:path w="8349" h="8286" extrusionOk="0">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42"/>
          <p:cNvGrpSpPr/>
          <p:nvPr/>
        </p:nvGrpSpPr>
        <p:grpSpPr>
          <a:xfrm>
            <a:off x="1833030" y="1408613"/>
            <a:ext cx="353757" cy="352565"/>
            <a:chOff x="-26980600" y="3175500"/>
            <a:chExt cx="296950" cy="295950"/>
          </a:xfrm>
        </p:grpSpPr>
        <p:sp>
          <p:nvSpPr>
            <p:cNvPr id="1506" name="Google Shape;1506;p42"/>
            <p:cNvSpPr/>
            <p:nvPr/>
          </p:nvSpPr>
          <p:spPr>
            <a:xfrm>
              <a:off x="-26798650" y="3175500"/>
              <a:ext cx="115000" cy="114025"/>
            </a:xfrm>
            <a:custGeom>
              <a:avLst/>
              <a:gdLst/>
              <a:ahLst/>
              <a:cxnLst/>
              <a:rect l="l" t="t" r="r" b="b"/>
              <a:pathLst>
                <a:path w="4600" h="4561" extrusionOk="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2"/>
            <p:cNvSpPr/>
            <p:nvPr/>
          </p:nvSpPr>
          <p:spPr>
            <a:xfrm>
              <a:off x="-26980600" y="3325725"/>
              <a:ext cx="168575" cy="145725"/>
            </a:xfrm>
            <a:custGeom>
              <a:avLst/>
              <a:gdLst/>
              <a:ahLst/>
              <a:cxnLst/>
              <a:rect l="l" t="t" r="r" b="b"/>
              <a:pathLst>
                <a:path w="6743" h="5829" extrusionOk="0">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2"/>
            <p:cNvSpPr/>
            <p:nvPr/>
          </p:nvSpPr>
          <p:spPr>
            <a:xfrm>
              <a:off x="-26893950" y="3226500"/>
              <a:ext cx="159125" cy="137850"/>
            </a:xfrm>
            <a:custGeom>
              <a:avLst/>
              <a:gdLst/>
              <a:ahLst/>
              <a:cxnLst/>
              <a:rect l="l" t="t" r="r" b="b"/>
              <a:pathLst>
                <a:path w="6365" h="5514" extrusionOk="0">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42"/>
          <p:cNvGrpSpPr/>
          <p:nvPr/>
        </p:nvGrpSpPr>
        <p:grpSpPr>
          <a:xfrm>
            <a:off x="1833021" y="2942497"/>
            <a:ext cx="5948662" cy="432803"/>
            <a:chOff x="1871846" y="2730100"/>
            <a:chExt cx="5948662" cy="432803"/>
          </a:xfrm>
        </p:grpSpPr>
        <p:grpSp>
          <p:nvGrpSpPr>
            <p:cNvPr id="1514" name="Google Shape;1514;p42"/>
            <p:cNvGrpSpPr/>
            <p:nvPr/>
          </p:nvGrpSpPr>
          <p:grpSpPr>
            <a:xfrm>
              <a:off x="1871846" y="2730100"/>
              <a:ext cx="5920395" cy="432803"/>
              <a:chOff x="106648" y="895722"/>
              <a:chExt cx="4481413" cy="374300"/>
            </a:xfrm>
          </p:grpSpPr>
          <p:grpSp>
            <p:nvGrpSpPr>
              <p:cNvPr id="1515" name="Google Shape;1515;p42"/>
              <p:cNvGrpSpPr/>
              <p:nvPr/>
            </p:nvGrpSpPr>
            <p:grpSpPr>
              <a:xfrm>
                <a:off x="2233276" y="895722"/>
                <a:ext cx="1082667" cy="223591"/>
                <a:chOff x="4808316" y="2800065"/>
                <a:chExt cx="1999386" cy="412910"/>
              </a:xfrm>
            </p:grpSpPr>
            <p:sp>
              <p:nvSpPr>
                <p:cNvPr id="1516" name="Google Shape;1516;p42"/>
                <p:cNvSpPr/>
                <p:nvPr/>
              </p:nvSpPr>
              <p:spPr>
                <a:xfrm>
                  <a:off x="4849302" y="3079475"/>
                  <a:ext cx="1958400" cy="13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7" name="Google Shape;1517;p42"/>
                <p:cNvGrpSpPr/>
                <p:nvPr/>
              </p:nvGrpSpPr>
              <p:grpSpPr>
                <a:xfrm>
                  <a:off x="4808316" y="2800065"/>
                  <a:ext cx="92400" cy="411825"/>
                  <a:chOff x="845575" y="2563700"/>
                  <a:chExt cx="92400" cy="411825"/>
                </a:xfrm>
              </p:grpSpPr>
              <p:cxnSp>
                <p:nvCxnSpPr>
                  <p:cNvPr id="1518" name="Google Shape;1518;p42"/>
                  <p:cNvCxnSpPr/>
                  <p:nvPr/>
                </p:nvCxnSpPr>
                <p:spPr>
                  <a:xfrm>
                    <a:off x="891775" y="2616125"/>
                    <a:ext cx="0" cy="359400"/>
                  </a:xfrm>
                  <a:prstGeom prst="straightConnector1">
                    <a:avLst/>
                  </a:prstGeom>
                  <a:noFill/>
                  <a:ln w="9525" cap="flat" cmpd="sng">
                    <a:solidFill>
                      <a:schemeClr val="accent2"/>
                    </a:solidFill>
                    <a:prstDash val="solid"/>
                    <a:round/>
                    <a:headEnd type="none" w="sm" len="sm"/>
                    <a:tailEnd type="none" w="sm" len="sm"/>
                  </a:ln>
                </p:spPr>
              </p:cxnSp>
              <p:sp>
                <p:nvSpPr>
                  <p:cNvPr id="1519" name="Google Shape;1519;p42"/>
                  <p:cNvSpPr/>
                  <p:nvPr/>
                </p:nvSpPr>
                <p:spPr>
                  <a:xfrm>
                    <a:off x="845575" y="2563700"/>
                    <a:ext cx="92400" cy="92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0" name="Google Shape;1520;p42"/>
              <p:cNvGrpSpPr/>
              <p:nvPr/>
            </p:nvGrpSpPr>
            <p:grpSpPr>
              <a:xfrm>
                <a:off x="106648" y="895722"/>
                <a:ext cx="1088401" cy="223591"/>
                <a:chOff x="881025" y="2800065"/>
                <a:chExt cx="2009975" cy="412910"/>
              </a:xfrm>
            </p:grpSpPr>
            <p:sp>
              <p:nvSpPr>
                <p:cNvPr id="1521" name="Google Shape;1521;p42"/>
                <p:cNvSpPr/>
                <p:nvPr/>
              </p:nvSpPr>
              <p:spPr>
                <a:xfrm>
                  <a:off x="932600" y="3079475"/>
                  <a:ext cx="1958400" cy="13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2" name="Google Shape;1522;p42"/>
                <p:cNvGrpSpPr/>
                <p:nvPr/>
              </p:nvGrpSpPr>
              <p:grpSpPr>
                <a:xfrm>
                  <a:off x="881025" y="2800065"/>
                  <a:ext cx="92400" cy="411825"/>
                  <a:chOff x="845575" y="2563700"/>
                  <a:chExt cx="92400" cy="411825"/>
                </a:xfrm>
              </p:grpSpPr>
              <p:cxnSp>
                <p:nvCxnSpPr>
                  <p:cNvPr id="1523" name="Google Shape;1523;p42"/>
                  <p:cNvCxnSpPr/>
                  <p:nvPr/>
                </p:nvCxnSpPr>
                <p:spPr>
                  <a:xfrm>
                    <a:off x="891775" y="2616125"/>
                    <a:ext cx="0" cy="359400"/>
                  </a:xfrm>
                  <a:prstGeom prst="straightConnector1">
                    <a:avLst/>
                  </a:prstGeom>
                  <a:noFill/>
                  <a:ln w="9525" cap="flat" cmpd="sng">
                    <a:solidFill>
                      <a:schemeClr val="accent2"/>
                    </a:solidFill>
                    <a:prstDash val="solid"/>
                    <a:round/>
                    <a:headEnd type="none" w="sm" len="sm"/>
                    <a:tailEnd type="none" w="sm" len="sm"/>
                  </a:ln>
                </p:spPr>
              </p:cxnSp>
              <p:sp>
                <p:nvSpPr>
                  <p:cNvPr id="1524" name="Google Shape;1524;p42"/>
                  <p:cNvSpPr/>
                  <p:nvPr/>
                </p:nvSpPr>
                <p:spPr>
                  <a:xfrm>
                    <a:off x="845575" y="2563700"/>
                    <a:ext cx="92400" cy="924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5" name="Google Shape;1525;p42"/>
              <p:cNvGrpSpPr/>
              <p:nvPr/>
            </p:nvGrpSpPr>
            <p:grpSpPr>
              <a:xfrm>
                <a:off x="1172346" y="1047018"/>
                <a:ext cx="1083151" cy="223003"/>
                <a:chOff x="2849073" y="3079467"/>
                <a:chExt cx="2000279" cy="411825"/>
              </a:xfrm>
            </p:grpSpPr>
            <p:sp>
              <p:nvSpPr>
                <p:cNvPr id="1526" name="Google Shape;1526;p42"/>
                <p:cNvSpPr/>
                <p:nvPr/>
              </p:nvSpPr>
              <p:spPr>
                <a:xfrm>
                  <a:off x="2890952" y="3079475"/>
                  <a:ext cx="1958400" cy="13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7" name="Google Shape;1527;p42"/>
                <p:cNvGrpSpPr/>
                <p:nvPr/>
              </p:nvGrpSpPr>
              <p:grpSpPr>
                <a:xfrm rot="10800000">
                  <a:off x="2849073" y="3079467"/>
                  <a:ext cx="92400" cy="411825"/>
                  <a:chOff x="2070100" y="2563700"/>
                  <a:chExt cx="92400" cy="411825"/>
                </a:xfrm>
              </p:grpSpPr>
              <p:cxnSp>
                <p:nvCxnSpPr>
                  <p:cNvPr id="1528" name="Google Shape;1528;p42"/>
                  <p:cNvCxnSpPr/>
                  <p:nvPr/>
                </p:nvCxnSpPr>
                <p:spPr>
                  <a:xfrm>
                    <a:off x="2116300" y="2616125"/>
                    <a:ext cx="0" cy="359400"/>
                  </a:xfrm>
                  <a:prstGeom prst="straightConnector1">
                    <a:avLst/>
                  </a:prstGeom>
                  <a:noFill/>
                  <a:ln w="9525" cap="flat" cmpd="sng">
                    <a:solidFill>
                      <a:schemeClr val="accent2"/>
                    </a:solidFill>
                    <a:prstDash val="solid"/>
                    <a:round/>
                    <a:headEnd type="none" w="sm" len="sm"/>
                    <a:tailEnd type="none" w="sm" len="sm"/>
                  </a:ln>
                </p:spPr>
              </p:cxnSp>
              <p:sp>
                <p:nvSpPr>
                  <p:cNvPr id="1529" name="Google Shape;1529;p42"/>
                  <p:cNvSpPr/>
                  <p:nvPr/>
                </p:nvSpPr>
                <p:spPr>
                  <a:xfrm>
                    <a:off x="2070100" y="2563700"/>
                    <a:ext cx="92400" cy="924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0" name="Google Shape;1530;p42"/>
              <p:cNvGrpSpPr/>
              <p:nvPr/>
            </p:nvGrpSpPr>
            <p:grpSpPr>
              <a:xfrm>
                <a:off x="3290132" y="1047018"/>
                <a:ext cx="1297929" cy="223003"/>
                <a:chOff x="6760035" y="3079467"/>
                <a:chExt cx="2396914" cy="411825"/>
              </a:xfrm>
            </p:grpSpPr>
            <p:sp>
              <p:nvSpPr>
                <p:cNvPr id="1531" name="Google Shape;1531;p42"/>
                <p:cNvSpPr/>
                <p:nvPr/>
              </p:nvSpPr>
              <p:spPr>
                <a:xfrm>
                  <a:off x="6807650" y="3079475"/>
                  <a:ext cx="2349300" cy="13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2" name="Google Shape;1532;p42"/>
                <p:cNvGrpSpPr/>
                <p:nvPr/>
              </p:nvGrpSpPr>
              <p:grpSpPr>
                <a:xfrm rot="10800000">
                  <a:off x="6760035" y="3079467"/>
                  <a:ext cx="92400" cy="411825"/>
                  <a:chOff x="2070100" y="2563700"/>
                  <a:chExt cx="92400" cy="411825"/>
                </a:xfrm>
              </p:grpSpPr>
              <p:cxnSp>
                <p:nvCxnSpPr>
                  <p:cNvPr id="1533" name="Google Shape;1533;p42"/>
                  <p:cNvCxnSpPr/>
                  <p:nvPr/>
                </p:nvCxnSpPr>
                <p:spPr>
                  <a:xfrm>
                    <a:off x="2116300" y="2616125"/>
                    <a:ext cx="0" cy="359400"/>
                  </a:xfrm>
                  <a:prstGeom prst="straightConnector1">
                    <a:avLst/>
                  </a:prstGeom>
                  <a:noFill/>
                  <a:ln w="9525" cap="flat" cmpd="sng">
                    <a:solidFill>
                      <a:schemeClr val="accent2"/>
                    </a:solidFill>
                    <a:prstDash val="solid"/>
                    <a:round/>
                    <a:headEnd type="none" w="sm" len="sm"/>
                    <a:tailEnd type="none" w="sm" len="sm"/>
                  </a:ln>
                </p:spPr>
              </p:cxnSp>
              <p:sp>
                <p:nvSpPr>
                  <p:cNvPr id="1534" name="Google Shape;1534;p42"/>
                  <p:cNvSpPr/>
                  <p:nvPr/>
                </p:nvSpPr>
                <p:spPr>
                  <a:xfrm>
                    <a:off x="2070100" y="2563700"/>
                    <a:ext cx="92400" cy="92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35" name="Google Shape;1535;p42"/>
            <p:cNvGrpSpPr/>
            <p:nvPr/>
          </p:nvGrpSpPr>
          <p:grpSpPr>
            <a:xfrm>
              <a:off x="7754405" y="2730107"/>
              <a:ext cx="66103" cy="257844"/>
              <a:chOff x="845575" y="2563700"/>
              <a:chExt cx="92400" cy="411825"/>
            </a:xfrm>
          </p:grpSpPr>
          <p:cxnSp>
            <p:nvCxnSpPr>
              <p:cNvPr id="1536" name="Google Shape;1536;p42"/>
              <p:cNvCxnSpPr/>
              <p:nvPr/>
            </p:nvCxnSpPr>
            <p:spPr>
              <a:xfrm>
                <a:off x="891775" y="2616125"/>
                <a:ext cx="0" cy="359400"/>
              </a:xfrm>
              <a:prstGeom prst="straightConnector1">
                <a:avLst/>
              </a:prstGeom>
              <a:noFill/>
              <a:ln w="9525" cap="flat" cmpd="sng">
                <a:solidFill>
                  <a:schemeClr val="accent2"/>
                </a:solidFill>
                <a:prstDash val="solid"/>
                <a:round/>
                <a:headEnd type="none" w="sm" len="sm"/>
                <a:tailEnd type="none" w="sm" len="sm"/>
              </a:ln>
            </p:spPr>
          </p:cxnSp>
          <p:sp>
            <p:nvSpPr>
              <p:cNvPr id="1537" name="Google Shape;1537;p42"/>
              <p:cNvSpPr/>
              <p:nvPr/>
            </p:nvSpPr>
            <p:spPr>
              <a:xfrm>
                <a:off x="845575" y="2563700"/>
                <a:ext cx="92400" cy="92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4837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Word Cloud – </a:t>
            </a:r>
            <a:r>
              <a:rPr lang="en-GB" dirty="0" err="1"/>
              <a:t>symptom_text</a:t>
            </a:r>
            <a:endParaRPr lang="en-GB" dirty="0"/>
          </a:p>
        </p:txBody>
      </p:sp>
      <p:pic>
        <p:nvPicPr>
          <p:cNvPr id="14338" name="Picture 2">
            <a:extLst>
              <a:ext uri="{FF2B5EF4-FFF2-40B4-BE49-F238E27FC236}">
                <a16:creationId xmlns:a16="http://schemas.microsoft.com/office/drawing/2014/main" id="{8C23FFE2-6B41-4C47-84EB-B9C66BDC5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21" y="1770520"/>
            <a:ext cx="3967018" cy="219910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F0DE6D71-A030-E841-9F86-24F39FAF00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660" y="1770520"/>
            <a:ext cx="3967018" cy="21991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A72DB89-B5B1-4543-964B-FC7C5D9EFE84}"/>
              </a:ext>
            </a:extLst>
          </p:cNvPr>
          <p:cNvSpPr/>
          <p:nvPr/>
        </p:nvSpPr>
        <p:spPr>
          <a:xfrm>
            <a:off x="5527964" y="1908463"/>
            <a:ext cx="1174172" cy="30480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3EE4E13-C68D-F641-9322-396C156EBDDA}"/>
              </a:ext>
            </a:extLst>
          </p:cNvPr>
          <p:cNvSpPr/>
          <p:nvPr/>
        </p:nvSpPr>
        <p:spPr>
          <a:xfrm>
            <a:off x="5953991" y="3231573"/>
            <a:ext cx="2109354" cy="50915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95D7798-D1A0-604A-AFB2-5284EF302A50}"/>
              </a:ext>
            </a:extLst>
          </p:cNvPr>
          <p:cNvSpPr/>
          <p:nvPr/>
        </p:nvSpPr>
        <p:spPr>
          <a:xfrm>
            <a:off x="403321" y="3647208"/>
            <a:ext cx="1602125" cy="32242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B114040-CF98-9747-81B7-41BCA17AF688}"/>
              </a:ext>
            </a:extLst>
          </p:cNvPr>
          <p:cNvSpPr/>
          <p:nvPr/>
        </p:nvSpPr>
        <p:spPr>
          <a:xfrm>
            <a:off x="5156200" y="2515052"/>
            <a:ext cx="1545936" cy="30480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F3987B9B-B60D-3E47-9255-42FD56523CEA}"/>
              </a:ext>
            </a:extLst>
          </p:cNvPr>
          <p:cNvSpPr/>
          <p:nvPr/>
        </p:nvSpPr>
        <p:spPr>
          <a:xfrm>
            <a:off x="623454" y="1911926"/>
            <a:ext cx="3148446" cy="529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7393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Unigram – </a:t>
            </a:r>
            <a:r>
              <a:rPr lang="en-GB" dirty="0" err="1"/>
              <a:t>symptom_text</a:t>
            </a:r>
            <a:endParaRPr lang="en-GB" dirty="0"/>
          </a:p>
        </p:txBody>
      </p:sp>
      <p:pic>
        <p:nvPicPr>
          <p:cNvPr id="1028" name="Picture 4">
            <a:extLst>
              <a:ext uri="{FF2B5EF4-FFF2-40B4-BE49-F238E27FC236}">
                <a16:creationId xmlns:a16="http://schemas.microsoft.com/office/drawing/2014/main" id="{C0833D16-C98A-0547-8254-8F30BB747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587500"/>
            <a:ext cx="8128000" cy="355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E777A5-9D99-3A44-8C47-561FF2212ACF}"/>
              </a:ext>
            </a:extLst>
          </p:cNvPr>
          <p:cNvSpPr/>
          <p:nvPr/>
        </p:nvSpPr>
        <p:spPr>
          <a:xfrm>
            <a:off x="720000" y="4114802"/>
            <a:ext cx="771343"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541F661-994B-4E4D-A592-097B0E363100}"/>
              </a:ext>
            </a:extLst>
          </p:cNvPr>
          <p:cNvSpPr/>
          <p:nvPr/>
        </p:nvSpPr>
        <p:spPr>
          <a:xfrm>
            <a:off x="936171" y="3392504"/>
            <a:ext cx="555172"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7B8C2F59-24D1-F44C-90A0-A626D9B20C1B}"/>
              </a:ext>
            </a:extLst>
          </p:cNvPr>
          <p:cNvSpPr/>
          <p:nvPr/>
        </p:nvSpPr>
        <p:spPr>
          <a:xfrm>
            <a:off x="936171" y="3118762"/>
            <a:ext cx="555172"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AD01057D-6D57-5A47-A32E-271657BDB63E}"/>
              </a:ext>
            </a:extLst>
          </p:cNvPr>
          <p:cNvSpPr/>
          <p:nvPr/>
        </p:nvSpPr>
        <p:spPr>
          <a:xfrm>
            <a:off x="4710657" y="3403390"/>
            <a:ext cx="771343"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B5C2257D-7E4C-2242-8D58-1A5D59CB90A5}"/>
              </a:ext>
            </a:extLst>
          </p:cNvPr>
          <p:cNvSpPr/>
          <p:nvPr/>
        </p:nvSpPr>
        <p:spPr>
          <a:xfrm>
            <a:off x="4963886" y="2844376"/>
            <a:ext cx="518114"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B56A30E8-7E29-FA43-882E-AADE976299E9}"/>
              </a:ext>
            </a:extLst>
          </p:cNvPr>
          <p:cNvSpPr/>
          <p:nvPr/>
        </p:nvSpPr>
        <p:spPr>
          <a:xfrm>
            <a:off x="4963886" y="2582636"/>
            <a:ext cx="518114"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8940CF8-2FBB-E943-BF6F-E08C0DBCD9E1}"/>
              </a:ext>
            </a:extLst>
          </p:cNvPr>
          <p:cNvSpPr/>
          <p:nvPr/>
        </p:nvSpPr>
        <p:spPr>
          <a:xfrm>
            <a:off x="839743" y="4527300"/>
            <a:ext cx="618943" cy="1440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0C377191-AEE0-B94D-8909-C6CA0104DFD4}"/>
              </a:ext>
            </a:extLst>
          </p:cNvPr>
          <p:cNvSpPr/>
          <p:nvPr/>
        </p:nvSpPr>
        <p:spPr>
          <a:xfrm>
            <a:off x="4863057" y="4529443"/>
            <a:ext cx="618943" cy="1440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C1D334BC-4F71-3840-9AFE-2E061E76A342}"/>
              </a:ext>
            </a:extLst>
          </p:cNvPr>
          <p:cNvSpPr/>
          <p:nvPr/>
        </p:nvSpPr>
        <p:spPr>
          <a:xfrm>
            <a:off x="4863057" y="4374900"/>
            <a:ext cx="618943" cy="1440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A8E75596-1D06-9D4E-A647-159A458D92A5}"/>
              </a:ext>
            </a:extLst>
          </p:cNvPr>
          <p:cNvSpPr/>
          <p:nvPr/>
        </p:nvSpPr>
        <p:spPr>
          <a:xfrm>
            <a:off x="839742" y="3677774"/>
            <a:ext cx="618943" cy="1440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21E2F6E-60AA-D24D-B416-B55CC4B6FCC7}"/>
              </a:ext>
            </a:extLst>
          </p:cNvPr>
          <p:cNvSpPr/>
          <p:nvPr/>
        </p:nvSpPr>
        <p:spPr>
          <a:xfrm>
            <a:off x="839741" y="3830174"/>
            <a:ext cx="618943" cy="1440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D84335FF-155A-E643-826A-1254E74E7C1A}"/>
              </a:ext>
            </a:extLst>
          </p:cNvPr>
          <p:cNvSpPr/>
          <p:nvPr/>
        </p:nvSpPr>
        <p:spPr>
          <a:xfrm>
            <a:off x="4863056" y="3971858"/>
            <a:ext cx="618943" cy="1440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0064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Bigram – </a:t>
            </a:r>
            <a:r>
              <a:rPr lang="en-GB" dirty="0" err="1"/>
              <a:t>symptom_text</a:t>
            </a:r>
            <a:endParaRPr lang="en-GB" dirty="0"/>
          </a:p>
        </p:txBody>
      </p:sp>
      <p:pic>
        <p:nvPicPr>
          <p:cNvPr id="4098" name="Picture 2">
            <a:extLst>
              <a:ext uri="{FF2B5EF4-FFF2-40B4-BE49-F238E27FC236}">
                <a16:creationId xmlns:a16="http://schemas.microsoft.com/office/drawing/2014/main" id="{AD3BAF0A-0782-0E47-A32B-1C41A13E3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1457778"/>
            <a:ext cx="8318500" cy="3556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C6461E5-40AD-A94C-AC48-8EC650744B71}"/>
              </a:ext>
            </a:extLst>
          </p:cNvPr>
          <p:cNvSpPr>
            <a:spLocks/>
          </p:cNvSpPr>
          <p:nvPr/>
        </p:nvSpPr>
        <p:spPr>
          <a:xfrm>
            <a:off x="1144543" y="4255158"/>
            <a:ext cx="999943" cy="1440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A036FF3-2C0F-EA4C-A251-65EAB0D3BC26}"/>
              </a:ext>
            </a:extLst>
          </p:cNvPr>
          <p:cNvSpPr/>
          <p:nvPr/>
        </p:nvSpPr>
        <p:spPr>
          <a:xfrm>
            <a:off x="5172257" y="4419600"/>
            <a:ext cx="999943" cy="1440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DA6EDFB-B77E-EB45-B2BC-53DCE06ECA66}"/>
              </a:ext>
            </a:extLst>
          </p:cNvPr>
          <p:cNvSpPr/>
          <p:nvPr/>
        </p:nvSpPr>
        <p:spPr>
          <a:xfrm>
            <a:off x="5421086" y="2856467"/>
            <a:ext cx="751113" cy="1440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EBB1C80-0DEC-934B-88C5-C8BDD620FA86}"/>
              </a:ext>
            </a:extLst>
          </p:cNvPr>
          <p:cNvSpPr>
            <a:spLocks/>
          </p:cNvSpPr>
          <p:nvPr/>
        </p:nvSpPr>
        <p:spPr>
          <a:xfrm>
            <a:off x="1393373" y="3121218"/>
            <a:ext cx="751113" cy="14400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A6898300-0805-C94A-9568-5CE9EAF3954D}"/>
              </a:ext>
            </a:extLst>
          </p:cNvPr>
          <p:cNvSpPr/>
          <p:nvPr/>
        </p:nvSpPr>
        <p:spPr>
          <a:xfrm>
            <a:off x="5184683" y="4244272"/>
            <a:ext cx="999943"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3FAB9DB-49F8-6B4B-8269-6F01380B8DE9}"/>
              </a:ext>
            </a:extLst>
          </p:cNvPr>
          <p:cNvSpPr>
            <a:spLocks/>
          </p:cNvSpPr>
          <p:nvPr/>
        </p:nvSpPr>
        <p:spPr>
          <a:xfrm>
            <a:off x="1306286" y="3296546"/>
            <a:ext cx="838200"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797949E-45D9-6041-8629-7C20BFEE6EF9}"/>
              </a:ext>
            </a:extLst>
          </p:cNvPr>
          <p:cNvSpPr>
            <a:spLocks/>
          </p:cNvSpPr>
          <p:nvPr/>
        </p:nvSpPr>
        <p:spPr>
          <a:xfrm>
            <a:off x="1310955" y="2313083"/>
            <a:ext cx="838200"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9130601-02A6-574C-B1D8-BC9477417069}"/>
              </a:ext>
            </a:extLst>
          </p:cNvPr>
          <p:cNvSpPr/>
          <p:nvPr/>
        </p:nvSpPr>
        <p:spPr>
          <a:xfrm>
            <a:off x="5052514" y="3968536"/>
            <a:ext cx="1119685"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2FDC0BB9-CF36-4249-B0FC-C2E5C5735298}"/>
              </a:ext>
            </a:extLst>
          </p:cNvPr>
          <p:cNvSpPr>
            <a:spLocks/>
          </p:cNvSpPr>
          <p:nvPr/>
        </p:nvSpPr>
        <p:spPr>
          <a:xfrm>
            <a:off x="1144543" y="4408714"/>
            <a:ext cx="999943"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2B89EAC-65DE-BF43-8667-CFC56F883A86}"/>
              </a:ext>
            </a:extLst>
          </p:cNvPr>
          <p:cNvSpPr/>
          <p:nvPr/>
        </p:nvSpPr>
        <p:spPr>
          <a:xfrm>
            <a:off x="5333999" y="3277088"/>
            <a:ext cx="838200"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812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23F63-6E63-AE40-9213-13A346366BC1}"/>
              </a:ext>
            </a:extLst>
          </p:cNvPr>
          <p:cNvSpPr>
            <a:spLocks noGrp="1"/>
          </p:cNvSpPr>
          <p:nvPr>
            <p:ph type="title"/>
          </p:nvPr>
        </p:nvSpPr>
        <p:spPr>
          <a:xfrm>
            <a:off x="696687" y="667074"/>
            <a:ext cx="4740365" cy="492600"/>
          </a:xfrm>
        </p:spPr>
        <p:txBody>
          <a:bodyPr/>
          <a:lstStyle/>
          <a:p>
            <a:r>
              <a:rPr lang="en-GB" dirty="0"/>
              <a:t>New </a:t>
            </a:r>
            <a:r>
              <a:rPr lang="en-GB" dirty="0" err="1"/>
              <a:t>Stopwords</a:t>
            </a:r>
            <a:endParaRPr lang="en-GB" dirty="0"/>
          </a:p>
        </p:txBody>
      </p:sp>
      <p:sp>
        <p:nvSpPr>
          <p:cNvPr id="3" name="Text Placeholder 2">
            <a:extLst>
              <a:ext uri="{FF2B5EF4-FFF2-40B4-BE49-F238E27FC236}">
                <a16:creationId xmlns:a16="http://schemas.microsoft.com/office/drawing/2014/main" id="{DD65776F-DB9F-F547-A2CC-EAC74CB72E0A}"/>
              </a:ext>
            </a:extLst>
          </p:cNvPr>
          <p:cNvSpPr>
            <a:spLocks noGrp="1"/>
          </p:cNvSpPr>
          <p:nvPr>
            <p:ph type="body" idx="1"/>
          </p:nvPr>
        </p:nvSpPr>
        <p:spPr>
          <a:xfrm>
            <a:off x="696687" y="1093324"/>
            <a:ext cx="7277100" cy="1139700"/>
          </a:xfrm>
        </p:spPr>
        <p:txBody>
          <a:bodyPr/>
          <a:lstStyle/>
          <a:p>
            <a:r>
              <a:rPr lang="en-GB" dirty="0"/>
              <a:t>Words that do not have predictive power or are too repetitive were added to the list of new </a:t>
            </a:r>
            <a:r>
              <a:rPr lang="en-GB" dirty="0" err="1"/>
              <a:t>stopwords</a:t>
            </a:r>
            <a:endParaRPr lang="en-GB" dirty="0"/>
          </a:p>
        </p:txBody>
      </p:sp>
      <p:pic>
        <p:nvPicPr>
          <p:cNvPr id="5" name="Picture 4">
            <a:extLst>
              <a:ext uri="{FF2B5EF4-FFF2-40B4-BE49-F238E27FC236}">
                <a16:creationId xmlns:a16="http://schemas.microsoft.com/office/drawing/2014/main" id="{B10ED14B-B2AA-814C-B590-10AF08B9A28C}"/>
              </a:ext>
            </a:extLst>
          </p:cNvPr>
          <p:cNvPicPr>
            <a:picLocks noChangeAspect="1"/>
          </p:cNvPicPr>
          <p:nvPr/>
        </p:nvPicPr>
        <p:blipFill>
          <a:blip r:embed="rId2"/>
          <a:stretch>
            <a:fillRect/>
          </a:stretch>
        </p:blipFill>
        <p:spPr>
          <a:xfrm>
            <a:off x="1213757" y="2770449"/>
            <a:ext cx="6716486" cy="682720"/>
          </a:xfrm>
          <a:prstGeom prst="rect">
            <a:avLst/>
          </a:prstGeom>
        </p:spPr>
      </p:pic>
    </p:spTree>
    <p:extLst>
      <p:ext uri="{BB962C8B-B14F-4D97-AF65-F5344CB8AC3E}">
        <p14:creationId xmlns:p14="http://schemas.microsoft.com/office/powerpoint/2010/main" val="266576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31"/>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944" name="Google Shape;944;p31"/>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1600" dirty="0"/>
              <a:t>As a data scientist in a consultant firm to the </a:t>
            </a:r>
            <a:r>
              <a:rPr lang="en" sz="1600" b="1" dirty="0">
                <a:uFill>
                  <a:noFill/>
                </a:uFill>
                <a:hlinkClick r:id="rId3"/>
              </a:rPr>
              <a:t>Health Authority </a:t>
            </a:r>
            <a:r>
              <a:rPr lang="en" sz="1600" dirty="0">
                <a:uFill>
                  <a:noFill/>
                </a:uFill>
              </a:rPr>
              <a:t>in Singapore, we have been tasked to create a model to </a:t>
            </a:r>
            <a:r>
              <a:rPr lang="en" sz="1600" b="1" dirty="0">
                <a:solidFill>
                  <a:schemeClr val="accent2"/>
                </a:solidFill>
                <a:uFill>
                  <a:noFill/>
                </a:uFill>
              </a:rPr>
              <a:t>differentiate</a:t>
            </a:r>
            <a:r>
              <a:rPr lang="en" sz="1600" dirty="0">
                <a:uFill>
                  <a:noFill/>
                </a:uFill>
              </a:rPr>
              <a:t> between </a:t>
            </a:r>
            <a:r>
              <a:rPr lang="en" sz="1600" b="1" dirty="0">
                <a:solidFill>
                  <a:schemeClr val="accent2"/>
                </a:solidFill>
                <a:uFill>
                  <a:noFill/>
                </a:uFill>
              </a:rPr>
              <a:t>serious and non-serious adverse events (AE)</a:t>
            </a:r>
            <a:r>
              <a:rPr lang="en" sz="1600" dirty="0">
                <a:uFill>
                  <a:noFill/>
                </a:uFill>
              </a:rPr>
              <a:t> using </a:t>
            </a:r>
            <a:r>
              <a:rPr lang="en" sz="1600" b="1" dirty="0">
                <a:solidFill>
                  <a:schemeClr val="accent2"/>
                </a:solidFill>
                <a:uFill>
                  <a:noFill/>
                </a:uFill>
              </a:rPr>
              <a:t>Natural Language Processing (NLP) </a:t>
            </a:r>
            <a:r>
              <a:rPr lang="en" sz="1600" dirty="0">
                <a:uFill>
                  <a:noFill/>
                </a:uFill>
              </a:rPr>
              <a:t>from reports obtained from various sources. </a:t>
            </a:r>
          </a:p>
          <a:p>
            <a:pPr marL="0" lvl="0" indent="0" algn="ctr" rtl="0">
              <a:lnSpc>
                <a:spcPct val="100000"/>
              </a:lnSpc>
              <a:spcBef>
                <a:spcPts val="0"/>
              </a:spcBef>
              <a:spcAft>
                <a:spcPts val="0"/>
              </a:spcAft>
              <a:buClr>
                <a:schemeClr val="dk1"/>
              </a:buClr>
              <a:buSzPts val="1100"/>
              <a:buFont typeface="Arial"/>
              <a:buNone/>
            </a:pPr>
            <a:endParaRPr lang="en" sz="1600" dirty="0">
              <a:uFill>
                <a:noFill/>
              </a:uFill>
            </a:endParaRPr>
          </a:p>
          <a:p>
            <a:pPr marL="0" lvl="0" indent="0" algn="ctr" rtl="0">
              <a:lnSpc>
                <a:spcPct val="100000"/>
              </a:lnSpc>
              <a:spcBef>
                <a:spcPts val="0"/>
              </a:spcBef>
              <a:spcAft>
                <a:spcPts val="0"/>
              </a:spcAft>
              <a:buClr>
                <a:schemeClr val="dk1"/>
              </a:buClr>
              <a:buSzPts val="1100"/>
              <a:buFont typeface="Arial"/>
              <a:buNone/>
            </a:pPr>
            <a:r>
              <a:rPr lang="en-US" sz="1600" dirty="0"/>
              <a:t>The following models will be tested as potential candidates:</a:t>
            </a:r>
          </a:p>
          <a:p>
            <a:pPr marL="0" indent="0">
              <a:buClr>
                <a:schemeClr val="dk1"/>
              </a:buClr>
              <a:buSzPts val="1100"/>
              <a:buNone/>
            </a:pPr>
            <a:r>
              <a:rPr lang="en-SG" sz="1600" dirty="0"/>
              <a:t>		       Logistic Regression</a:t>
            </a:r>
          </a:p>
          <a:p>
            <a:pPr marL="0" indent="0">
              <a:buClr>
                <a:schemeClr val="dk1"/>
              </a:buClr>
              <a:buSzPts val="1100"/>
              <a:buNone/>
            </a:pPr>
            <a:r>
              <a:rPr lang="en-SG" sz="1600" dirty="0"/>
              <a:t>		       Naive Bayes - Multinomial</a:t>
            </a:r>
          </a:p>
          <a:p>
            <a:pPr marL="0" indent="0">
              <a:buClr>
                <a:schemeClr val="dk1"/>
              </a:buClr>
              <a:buSzPts val="1100"/>
              <a:buNone/>
            </a:pPr>
            <a:r>
              <a:rPr lang="en-SG" sz="1600" dirty="0"/>
              <a:t>		       Random Forest Classifier</a:t>
            </a:r>
          </a:p>
          <a:p>
            <a:pPr marL="0" indent="0">
              <a:buClr>
                <a:schemeClr val="dk1"/>
              </a:buClr>
              <a:buSzPts val="1100"/>
              <a:buNone/>
            </a:pPr>
            <a:r>
              <a:rPr lang="en-SG" sz="1600" dirty="0"/>
              <a:t>		       Ada Boost Classifier</a:t>
            </a:r>
          </a:p>
          <a:p>
            <a:pPr marL="0" indent="0">
              <a:buClr>
                <a:schemeClr val="dk1"/>
              </a:buClr>
              <a:buSzPts val="1100"/>
              <a:buNone/>
            </a:pPr>
            <a:r>
              <a:rPr lang="en-SG" sz="1600" dirty="0"/>
              <a:t>		       Support Vector Machine (SVM)</a:t>
            </a:r>
          </a:p>
          <a:p>
            <a:pPr marL="171450" indent="-171450" algn="ctr">
              <a:buClr>
                <a:schemeClr val="dk1"/>
              </a:buClr>
              <a:buSzPts val="1100"/>
            </a:pPr>
            <a:endParaRPr lang="en-SG" sz="1600" dirty="0"/>
          </a:p>
          <a:p>
            <a:pPr marL="0" indent="0" algn="ctr">
              <a:buClr>
                <a:schemeClr val="dk1"/>
              </a:buClr>
              <a:buSzPts val="1100"/>
              <a:buNone/>
            </a:pPr>
            <a:r>
              <a:rPr lang="en-SG" sz="1600" dirty="0"/>
              <a:t>A successful model is defined as having an </a:t>
            </a:r>
            <a:r>
              <a:rPr lang="en-SG" sz="1600" b="1" dirty="0">
                <a:solidFill>
                  <a:schemeClr val="accent2"/>
                </a:solidFill>
                <a:uFill>
                  <a:noFill/>
                </a:uFill>
              </a:rPr>
              <a:t>accuracy</a:t>
            </a:r>
            <a:r>
              <a:rPr lang="en-SG" sz="1600" dirty="0">
                <a:solidFill>
                  <a:schemeClr val="bg2"/>
                </a:solidFill>
                <a:uFill>
                  <a:noFill/>
                </a:uFill>
              </a:rPr>
              <a:t> and </a:t>
            </a:r>
            <a:r>
              <a:rPr lang="en-SG" sz="1600" b="1" dirty="0">
                <a:solidFill>
                  <a:schemeClr val="accent2"/>
                </a:solidFill>
                <a:uFill>
                  <a:noFill/>
                </a:uFill>
              </a:rPr>
              <a:t>F1 score</a:t>
            </a:r>
            <a:r>
              <a:rPr lang="en-SG" sz="1600" dirty="0"/>
              <a:t> of at least 0.7.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Unigram – </a:t>
            </a:r>
            <a:r>
              <a:rPr lang="en-GB" dirty="0" err="1"/>
              <a:t>symptom_text</a:t>
            </a:r>
            <a:endParaRPr lang="en-GB" dirty="0"/>
          </a:p>
        </p:txBody>
      </p:sp>
      <p:pic>
        <p:nvPicPr>
          <p:cNvPr id="6146" name="Picture 2">
            <a:extLst>
              <a:ext uri="{FF2B5EF4-FFF2-40B4-BE49-F238E27FC236}">
                <a16:creationId xmlns:a16="http://schemas.microsoft.com/office/drawing/2014/main" id="{FBB1F284-F971-4E4D-8BFB-CE7D36C34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490436"/>
            <a:ext cx="8128000"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55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Bigram – </a:t>
            </a:r>
            <a:r>
              <a:rPr lang="en-GB" dirty="0" err="1"/>
              <a:t>symptom_text</a:t>
            </a:r>
            <a:endParaRPr lang="en-GB" dirty="0"/>
          </a:p>
        </p:txBody>
      </p:sp>
      <p:pic>
        <p:nvPicPr>
          <p:cNvPr id="8196" name="Picture 4">
            <a:extLst>
              <a:ext uri="{FF2B5EF4-FFF2-40B4-BE49-F238E27FC236}">
                <a16:creationId xmlns:a16="http://schemas.microsoft.com/office/drawing/2014/main" id="{2350539F-1E4C-BC49-A1A8-93DD6F7117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90436"/>
            <a:ext cx="8229600" cy="3556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7211699-93C6-B64E-8451-B47F26C85926}"/>
              </a:ext>
            </a:extLst>
          </p:cNvPr>
          <p:cNvSpPr/>
          <p:nvPr/>
        </p:nvSpPr>
        <p:spPr>
          <a:xfrm>
            <a:off x="883282" y="4435350"/>
            <a:ext cx="999943"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2E4E086-085A-5945-BE74-F8BE0AF80BFB}"/>
              </a:ext>
            </a:extLst>
          </p:cNvPr>
          <p:cNvSpPr/>
          <p:nvPr/>
        </p:nvSpPr>
        <p:spPr>
          <a:xfrm>
            <a:off x="883284" y="3310822"/>
            <a:ext cx="999943"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156E1E2-E2ED-2447-947B-AD64887C1601}"/>
              </a:ext>
            </a:extLst>
          </p:cNvPr>
          <p:cNvSpPr/>
          <p:nvPr/>
        </p:nvSpPr>
        <p:spPr>
          <a:xfrm>
            <a:off x="883283" y="4010731"/>
            <a:ext cx="999943"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75D3306-FF4F-5145-8D6E-187AB7196EAD}"/>
              </a:ext>
            </a:extLst>
          </p:cNvPr>
          <p:cNvSpPr/>
          <p:nvPr/>
        </p:nvSpPr>
        <p:spPr>
          <a:xfrm>
            <a:off x="4785042" y="4267200"/>
            <a:ext cx="1278301" cy="3363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A033224-1287-454F-B665-C58A376BDEF6}"/>
              </a:ext>
            </a:extLst>
          </p:cNvPr>
          <p:cNvSpPr/>
          <p:nvPr/>
        </p:nvSpPr>
        <p:spPr>
          <a:xfrm>
            <a:off x="4998084" y="4008212"/>
            <a:ext cx="999943" cy="144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537E1465-6307-734C-9A37-0EFA01D1CA93}"/>
              </a:ext>
            </a:extLst>
          </p:cNvPr>
          <p:cNvSpPr/>
          <p:nvPr/>
        </p:nvSpPr>
        <p:spPr>
          <a:xfrm>
            <a:off x="4998084" y="3583781"/>
            <a:ext cx="1032603" cy="144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4BCC4C5-2297-3744-B043-C71B261FC523}"/>
              </a:ext>
            </a:extLst>
          </p:cNvPr>
          <p:cNvSpPr/>
          <p:nvPr/>
        </p:nvSpPr>
        <p:spPr>
          <a:xfrm>
            <a:off x="5301205" y="3324793"/>
            <a:ext cx="729482" cy="13002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EBE2093-603E-214F-B870-81D1FFAA56A4}"/>
              </a:ext>
            </a:extLst>
          </p:cNvPr>
          <p:cNvSpPr/>
          <p:nvPr/>
        </p:nvSpPr>
        <p:spPr>
          <a:xfrm>
            <a:off x="1150706" y="2631461"/>
            <a:ext cx="732520" cy="144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7036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Trigram – </a:t>
            </a:r>
            <a:r>
              <a:rPr lang="en-GB" dirty="0" err="1"/>
              <a:t>symptom_text</a:t>
            </a:r>
            <a:endParaRPr lang="en-GB" dirty="0"/>
          </a:p>
        </p:txBody>
      </p:sp>
      <p:pic>
        <p:nvPicPr>
          <p:cNvPr id="10242" name="Picture 2">
            <a:extLst>
              <a:ext uri="{FF2B5EF4-FFF2-40B4-BE49-F238E27FC236}">
                <a16:creationId xmlns:a16="http://schemas.microsoft.com/office/drawing/2014/main" id="{B65EFBAA-9DEC-9540-8304-AF3842055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370693"/>
            <a:ext cx="8712200" cy="3556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EABF9C5-6698-3744-9D70-DE88D25DC080}"/>
              </a:ext>
            </a:extLst>
          </p:cNvPr>
          <p:cNvSpPr/>
          <p:nvPr/>
        </p:nvSpPr>
        <p:spPr>
          <a:xfrm>
            <a:off x="5215798" y="4338412"/>
            <a:ext cx="1500688" cy="144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CBEF35F9-820A-CB4C-9939-C405AC8C3C23}"/>
              </a:ext>
            </a:extLst>
          </p:cNvPr>
          <p:cNvSpPr/>
          <p:nvPr/>
        </p:nvSpPr>
        <p:spPr>
          <a:xfrm>
            <a:off x="4910998" y="4028742"/>
            <a:ext cx="1805488" cy="144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2A91E12-72AE-6A4F-8430-92524E9EAA25}"/>
              </a:ext>
            </a:extLst>
          </p:cNvPr>
          <p:cNvSpPr/>
          <p:nvPr/>
        </p:nvSpPr>
        <p:spPr>
          <a:xfrm>
            <a:off x="4910998" y="3734662"/>
            <a:ext cx="1805488" cy="144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B110A8F-AE16-F34E-8005-C318E6CF5AC6}"/>
              </a:ext>
            </a:extLst>
          </p:cNvPr>
          <p:cNvSpPr/>
          <p:nvPr/>
        </p:nvSpPr>
        <p:spPr>
          <a:xfrm>
            <a:off x="4682398" y="4197855"/>
            <a:ext cx="2034088" cy="13766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7A18D6B-CE71-C248-B96E-C44A9A850D60}"/>
              </a:ext>
            </a:extLst>
          </p:cNvPr>
          <p:cNvSpPr/>
          <p:nvPr/>
        </p:nvSpPr>
        <p:spPr>
          <a:xfrm>
            <a:off x="4572000" y="3891219"/>
            <a:ext cx="2144486" cy="1440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2199F0DB-0A06-0D4E-A833-2C6A38EB6E7B}"/>
              </a:ext>
            </a:extLst>
          </p:cNvPr>
          <p:cNvSpPr/>
          <p:nvPr/>
        </p:nvSpPr>
        <p:spPr>
          <a:xfrm>
            <a:off x="4682398" y="3461650"/>
            <a:ext cx="2034088" cy="25742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933D83C-FFEF-DA45-92FE-2C5305033DD6}"/>
              </a:ext>
            </a:extLst>
          </p:cNvPr>
          <p:cNvSpPr/>
          <p:nvPr/>
        </p:nvSpPr>
        <p:spPr>
          <a:xfrm>
            <a:off x="4682398" y="1681850"/>
            <a:ext cx="2034088" cy="25742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8208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Unigram – </a:t>
            </a:r>
            <a:r>
              <a:rPr lang="en-GB" dirty="0" err="1"/>
              <a:t>other_meds</a:t>
            </a:r>
            <a:endParaRPr lang="en-GB" dirty="0"/>
          </a:p>
        </p:txBody>
      </p:sp>
      <p:pic>
        <p:nvPicPr>
          <p:cNvPr id="12290" name="Picture 2">
            <a:extLst>
              <a:ext uri="{FF2B5EF4-FFF2-40B4-BE49-F238E27FC236}">
                <a16:creationId xmlns:a16="http://schemas.microsoft.com/office/drawing/2014/main" id="{BA769DE0-CF35-FC47-B98F-1327989D3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1381579"/>
            <a:ext cx="8140700" cy="3556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22BDCF3-F94C-5E4E-ADF5-E2C4F490B2B1}"/>
              </a:ext>
            </a:extLst>
          </p:cNvPr>
          <p:cNvSpPr/>
          <p:nvPr/>
        </p:nvSpPr>
        <p:spPr>
          <a:xfrm>
            <a:off x="914399" y="4321630"/>
            <a:ext cx="772886"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9ECBEC9-8AE0-7B4B-860B-44DE09200873}"/>
              </a:ext>
            </a:extLst>
          </p:cNvPr>
          <p:cNvSpPr/>
          <p:nvPr/>
        </p:nvSpPr>
        <p:spPr>
          <a:xfrm>
            <a:off x="4909457" y="4321631"/>
            <a:ext cx="772886"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CFEC592-5C0F-5B4F-98C0-25A58126DAF5}"/>
              </a:ext>
            </a:extLst>
          </p:cNvPr>
          <p:cNvSpPr/>
          <p:nvPr/>
        </p:nvSpPr>
        <p:spPr>
          <a:xfrm>
            <a:off x="719999" y="3893471"/>
            <a:ext cx="923743"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52CD064E-6D54-3F42-87AA-65B00366F492}"/>
              </a:ext>
            </a:extLst>
          </p:cNvPr>
          <p:cNvSpPr/>
          <p:nvPr/>
        </p:nvSpPr>
        <p:spPr>
          <a:xfrm>
            <a:off x="4758600" y="3777683"/>
            <a:ext cx="923743"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6623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Bigram – </a:t>
            </a:r>
            <a:r>
              <a:rPr lang="en-GB" dirty="0" err="1"/>
              <a:t>other_meds</a:t>
            </a:r>
            <a:endParaRPr lang="en-GB" dirty="0"/>
          </a:p>
        </p:txBody>
      </p:sp>
      <p:pic>
        <p:nvPicPr>
          <p:cNvPr id="14338" name="Picture 2">
            <a:extLst>
              <a:ext uri="{FF2B5EF4-FFF2-40B4-BE49-F238E27FC236}">
                <a16:creationId xmlns:a16="http://schemas.microsoft.com/office/drawing/2014/main" id="{2425EB71-CA71-9A45-9662-F94021AA4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381578"/>
            <a:ext cx="8280400" cy="3556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6E15A89-747C-4144-909C-46BAA60B450F}"/>
              </a:ext>
            </a:extLst>
          </p:cNvPr>
          <p:cNvSpPr/>
          <p:nvPr/>
        </p:nvSpPr>
        <p:spPr>
          <a:xfrm>
            <a:off x="1144542" y="4318014"/>
            <a:ext cx="923743" cy="144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484FACB-4039-3745-8EB8-FB65D61763B9}"/>
              </a:ext>
            </a:extLst>
          </p:cNvPr>
          <p:cNvSpPr/>
          <p:nvPr/>
        </p:nvSpPr>
        <p:spPr>
          <a:xfrm>
            <a:off x="4985657" y="4038600"/>
            <a:ext cx="1077685" cy="44077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8F11B65-81F9-8F42-BEB9-270A3DB4D2A9}"/>
              </a:ext>
            </a:extLst>
          </p:cNvPr>
          <p:cNvSpPr/>
          <p:nvPr/>
        </p:nvSpPr>
        <p:spPr>
          <a:xfrm>
            <a:off x="720000" y="2786743"/>
            <a:ext cx="1348285" cy="112770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E7B75BE2-CB64-B444-9D82-9B4D0DA66787}"/>
              </a:ext>
            </a:extLst>
          </p:cNvPr>
          <p:cNvSpPr/>
          <p:nvPr/>
        </p:nvSpPr>
        <p:spPr>
          <a:xfrm>
            <a:off x="1144541" y="4174014"/>
            <a:ext cx="923743" cy="144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57CE6B0-9DB0-054C-B208-0E39FF6D4756}"/>
              </a:ext>
            </a:extLst>
          </p:cNvPr>
          <p:cNvSpPr/>
          <p:nvPr/>
        </p:nvSpPr>
        <p:spPr>
          <a:xfrm>
            <a:off x="5139599" y="3890985"/>
            <a:ext cx="923743" cy="144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C55A319B-E715-BE40-8938-6BBAA198CACF}"/>
              </a:ext>
            </a:extLst>
          </p:cNvPr>
          <p:cNvSpPr/>
          <p:nvPr/>
        </p:nvSpPr>
        <p:spPr>
          <a:xfrm>
            <a:off x="1144541" y="2642743"/>
            <a:ext cx="923743" cy="144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7168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40"/>
          <p:cNvSpPr/>
          <p:nvPr/>
        </p:nvSpPr>
        <p:spPr>
          <a:xfrm rot="-105">
            <a:off x="5734006" y="1775341"/>
            <a:ext cx="968532" cy="949577"/>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p:nvPr/>
        </p:nvSpPr>
        <p:spPr>
          <a:xfrm rot="-105">
            <a:off x="2409118" y="1775341"/>
            <a:ext cx="968532" cy="949577"/>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0"/>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AFTER EDA</a:t>
            </a:r>
            <a:endParaRPr dirty="0"/>
          </a:p>
        </p:txBody>
      </p:sp>
      <p:sp>
        <p:nvSpPr>
          <p:cNvPr id="1281" name="Google Shape;1281;p40"/>
          <p:cNvSpPr txBox="1">
            <a:spLocks noGrp="1"/>
          </p:cNvSpPr>
          <p:nvPr>
            <p:ph type="subTitle" idx="1"/>
          </p:nvPr>
        </p:nvSpPr>
        <p:spPr>
          <a:xfrm>
            <a:off x="1782572" y="3103174"/>
            <a:ext cx="23160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Column for NLP</a:t>
            </a:r>
          </a:p>
        </p:txBody>
      </p:sp>
      <p:sp>
        <p:nvSpPr>
          <p:cNvPr id="1282" name="Google Shape;1282;p40"/>
          <p:cNvSpPr txBox="1">
            <a:spLocks noGrp="1"/>
          </p:cNvSpPr>
          <p:nvPr>
            <p:ph type="title" idx="2"/>
          </p:nvPr>
        </p:nvSpPr>
        <p:spPr>
          <a:xfrm>
            <a:off x="1782572" y="2876327"/>
            <a:ext cx="2316000" cy="2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 dirty="0" err="1"/>
              <a:t>symptom_text</a:t>
            </a:r>
            <a:r>
              <a:rPr lang="en" dirty="0"/>
              <a:t>’</a:t>
            </a:r>
            <a:endParaRPr dirty="0"/>
          </a:p>
        </p:txBody>
      </p:sp>
      <p:sp>
        <p:nvSpPr>
          <p:cNvPr id="1283" name="Google Shape;1283;p40"/>
          <p:cNvSpPr txBox="1">
            <a:spLocks noGrp="1"/>
          </p:cNvSpPr>
          <p:nvPr>
            <p:ph type="subTitle" idx="3"/>
          </p:nvPr>
        </p:nvSpPr>
        <p:spPr>
          <a:xfrm>
            <a:off x="5060268" y="3103174"/>
            <a:ext cx="23160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Target Column</a:t>
            </a:r>
            <a:endParaRPr dirty="0"/>
          </a:p>
        </p:txBody>
      </p:sp>
      <p:sp>
        <p:nvSpPr>
          <p:cNvPr id="1284" name="Google Shape;1284;p40"/>
          <p:cNvSpPr txBox="1">
            <a:spLocks noGrp="1"/>
          </p:cNvSpPr>
          <p:nvPr>
            <p:ph type="title" idx="4"/>
          </p:nvPr>
        </p:nvSpPr>
        <p:spPr>
          <a:xfrm>
            <a:off x="5060271" y="2876327"/>
            <a:ext cx="2316000" cy="2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‘serious’</a:t>
            </a:r>
            <a:endParaRPr dirty="0"/>
          </a:p>
        </p:txBody>
      </p:sp>
      <p:sp>
        <p:nvSpPr>
          <p:cNvPr id="1285" name="Google Shape;1285;p40"/>
          <p:cNvSpPr/>
          <p:nvPr/>
        </p:nvSpPr>
        <p:spPr>
          <a:xfrm>
            <a:off x="2576910" y="1983807"/>
            <a:ext cx="474495" cy="417245"/>
          </a:xfrm>
          <a:custGeom>
            <a:avLst/>
            <a:gdLst/>
            <a:ahLst/>
            <a:cxnLst/>
            <a:rect l="l" t="t" r="r" b="b"/>
            <a:pathLst>
              <a:path w="2445" h="2150" extrusionOk="0">
                <a:moveTo>
                  <a:pt x="1217" y="1"/>
                </a:moveTo>
                <a:cubicBezTo>
                  <a:pt x="1018" y="1"/>
                  <a:pt x="817" y="54"/>
                  <a:pt x="638" y="165"/>
                </a:cubicBezTo>
                <a:cubicBezTo>
                  <a:pt x="142" y="494"/>
                  <a:pt x="0" y="1147"/>
                  <a:pt x="314" y="1658"/>
                </a:cubicBezTo>
                <a:cubicBezTo>
                  <a:pt x="522" y="1977"/>
                  <a:pt x="867" y="2150"/>
                  <a:pt x="1224" y="2150"/>
                </a:cubicBezTo>
                <a:cubicBezTo>
                  <a:pt x="1421" y="2150"/>
                  <a:pt x="1622" y="2096"/>
                  <a:pt x="1806" y="1986"/>
                </a:cubicBezTo>
                <a:cubicBezTo>
                  <a:pt x="2302" y="1658"/>
                  <a:pt x="2444" y="990"/>
                  <a:pt x="2131" y="494"/>
                </a:cubicBezTo>
                <a:cubicBezTo>
                  <a:pt x="1922" y="173"/>
                  <a:pt x="1573" y="1"/>
                  <a:pt x="1217" y="1"/>
                </a:cubicBezTo>
                <a:close/>
              </a:path>
            </a:pathLst>
          </a:custGeom>
          <a:solidFill>
            <a:srgbClr val="F6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0"/>
          <p:cNvSpPr/>
          <p:nvPr/>
        </p:nvSpPr>
        <p:spPr>
          <a:xfrm>
            <a:off x="2637753" y="2206083"/>
            <a:ext cx="352815" cy="226089"/>
          </a:xfrm>
          <a:custGeom>
            <a:avLst/>
            <a:gdLst/>
            <a:ahLst/>
            <a:cxnLst/>
            <a:rect l="l" t="t" r="r" b="b"/>
            <a:pathLst>
              <a:path w="1818" h="1165" extrusionOk="0">
                <a:moveTo>
                  <a:pt x="1" y="1165"/>
                </a:moveTo>
                <a:lnTo>
                  <a:pt x="1" y="1165"/>
                </a:lnTo>
                <a:lnTo>
                  <a:pt x="1" y="1165"/>
                </a:lnTo>
                <a:close/>
                <a:moveTo>
                  <a:pt x="1" y="1150"/>
                </a:moveTo>
                <a:lnTo>
                  <a:pt x="1" y="1165"/>
                </a:lnTo>
                <a:lnTo>
                  <a:pt x="1" y="1150"/>
                </a:lnTo>
                <a:close/>
                <a:moveTo>
                  <a:pt x="1818" y="15"/>
                </a:moveTo>
                <a:lnTo>
                  <a:pt x="1818" y="15"/>
                </a:lnTo>
                <a:lnTo>
                  <a:pt x="1818" y="15"/>
                </a:lnTo>
                <a:close/>
                <a:moveTo>
                  <a:pt x="1818" y="1"/>
                </a:moveTo>
                <a:lnTo>
                  <a:pt x="1818" y="1"/>
                </a:lnTo>
                <a:lnTo>
                  <a:pt x="1818" y="15"/>
                </a:lnTo>
                <a:lnTo>
                  <a:pt x="1818" y="1"/>
                </a:lnTo>
                <a:lnTo>
                  <a:pt x="1818" y="1"/>
                </a:lnTo>
                <a:close/>
                <a:moveTo>
                  <a:pt x="1803" y="1"/>
                </a:moveTo>
                <a:lnTo>
                  <a:pt x="1818" y="1"/>
                </a:lnTo>
                <a:close/>
              </a:path>
            </a:pathLst>
          </a:custGeom>
          <a:solidFill>
            <a:srgbClr val="F5A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2625426" y="2061434"/>
            <a:ext cx="374550" cy="262185"/>
          </a:xfrm>
          <a:custGeom>
            <a:avLst/>
            <a:gdLst/>
            <a:ahLst/>
            <a:cxnLst/>
            <a:rect l="l" t="t" r="r" b="b"/>
            <a:pathLst>
              <a:path w="1930" h="1351" extrusionOk="0">
                <a:moveTo>
                  <a:pt x="1802" y="0"/>
                </a:moveTo>
                <a:lnTo>
                  <a:pt x="0" y="1149"/>
                </a:lnTo>
                <a:cubicBezTo>
                  <a:pt x="30" y="1179"/>
                  <a:pt x="49" y="1213"/>
                  <a:pt x="64" y="1243"/>
                </a:cubicBezTo>
                <a:lnTo>
                  <a:pt x="64" y="1258"/>
                </a:lnTo>
                <a:cubicBezTo>
                  <a:pt x="94" y="1288"/>
                  <a:pt x="108" y="1321"/>
                  <a:pt x="123" y="1351"/>
                </a:cubicBezTo>
                <a:lnTo>
                  <a:pt x="1929" y="202"/>
                </a:lnTo>
                <a:cubicBezTo>
                  <a:pt x="1914" y="168"/>
                  <a:pt x="1896" y="138"/>
                  <a:pt x="1881" y="108"/>
                </a:cubicBezTo>
                <a:lnTo>
                  <a:pt x="1881" y="94"/>
                </a:lnTo>
                <a:lnTo>
                  <a:pt x="1866" y="94"/>
                </a:lnTo>
                <a:cubicBezTo>
                  <a:pt x="1851" y="60"/>
                  <a:pt x="1836" y="30"/>
                  <a:pt x="1802" y="0"/>
                </a:cubicBezTo>
                <a:close/>
              </a:path>
            </a:pathLst>
          </a:custGeom>
          <a:solidFill>
            <a:srgbClr val="EF8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p:cNvSpPr/>
          <p:nvPr/>
        </p:nvSpPr>
        <p:spPr>
          <a:xfrm>
            <a:off x="2873157" y="2290308"/>
            <a:ext cx="326033" cy="297700"/>
          </a:xfrm>
          <a:custGeom>
            <a:avLst/>
            <a:gdLst/>
            <a:ahLst/>
            <a:cxnLst/>
            <a:rect l="l" t="t" r="r" b="b"/>
            <a:pathLst>
              <a:path w="1680" h="1534" extrusionOk="0">
                <a:moveTo>
                  <a:pt x="1241" y="0"/>
                </a:moveTo>
                <a:cubicBezTo>
                  <a:pt x="1147" y="0"/>
                  <a:pt x="1052" y="35"/>
                  <a:pt x="978" y="108"/>
                </a:cubicBezTo>
                <a:lnTo>
                  <a:pt x="172" y="872"/>
                </a:lnTo>
                <a:cubicBezTo>
                  <a:pt x="15" y="1011"/>
                  <a:pt x="0" y="1261"/>
                  <a:pt x="153" y="1413"/>
                </a:cubicBezTo>
                <a:cubicBezTo>
                  <a:pt x="226" y="1494"/>
                  <a:pt x="328" y="1533"/>
                  <a:pt x="431" y="1533"/>
                </a:cubicBezTo>
                <a:cubicBezTo>
                  <a:pt x="527" y="1533"/>
                  <a:pt x="624" y="1499"/>
                  <a:pt x="698" y="1432"/>
                </a:cubicBezTo>
                <a:lnTo>
                  <a:pt x="1508" y="667"/>
                </a:lnTo>
                <a:cubicBezTo>
                  <a:pt x="1664" y="529"/>
                  <a:pt x="1679" y="279"/>
                  <a:pt x="1523" y="126"/>
                </a:cubicBezTo>
                <a:cubicBezTo>
                  <a:pt x="1450" y="44"/>
                  <a:pt x="1346" y="0"/>
                  <a:pt x="124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0"/>
          <p:cNvSpPr/>
          <p:nvPr/>
        </p:nvSpPr>
        <p:spPr>
          <a:xfrm>
            <a:off x="2984551" y="2290308"/>
            <a:ext cx="214639" cy="205712"/>
          </a:xfrm>
          <a:custGeom>
            <a:avLst/>
            <a:gdLst/>
            <a:ahLst/>
            <a:cxnLst/>
            <a:rect l="l" t="t" r="r" b="b"/>
            <a:pathLst>
              <a:path w="1106" h="1060" extrusionOk="0">
                <a:moveTo>
                  <a:pt x="667" y="0"/>
                </a:moveTo>
                <a:cubicBezTo>
                  <a:pt x="573" y="0"/>
                  <a:pt x="478" y="35"/>
                  <a:pt x="404" y="108"/>
                </a:cubicBezTo>
                <a:lnTo>
                  <a:pt x="1" y="481"/>
                </a:lnTo>
                <a:lnTo>
                  <a:pt x="531" y="1059"/>
                </a:lnTo>
                <a:lnTo>
                  <a:pt x="934" y="667"/>
                </a:lnTo>
                <a:cubicBezTo>
                  <a:pt x="1090" y="529"/>
                  <a:pt x="1105" y="279"/>
                  <a:pt x="949" y="126"/>
                </a:cubicBezTo>
                <a:cubicBezTo>
                  <a:pt x="876" y="44"/>
                  <a:pt x="772" y="0"/>
                  <a:pt x="667" y="0"/>
                </a:cubicBezTo>
                <a:close/>
              </a:path>
            </a:pathLst>
          </a:custGeom>
          <a:solidFill>
            <a:srgbClr val="ED6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40"/>
          <p:cNvGrpSpPr/>
          <p:nvPr/>
        </p:nvGrpSpPr>
        <p:grpSpPr>
          <a:xfrm>
            <a:off x="6268100" y="2352702"/>
            <a:ext cx="224776" cy="235302"/>
            <a:chOff x="4255775" y="3795175"/>
            <a:chExt cx="84350" cy="88300"/>
          </a:xfrm>
        </p:grpSpPr>
        <p:sp>
          <p:nvSpPr>
            <p:cNvPr id="1291" name="Google Shape;1291;p40"/>
            <p:cNvSpPr/>
            <p:nvPr/>
          </p:nvSpPr>
          <p:spPr>
            <a:xfrm>
              <a:off x="4255775" y="3795175"/>
              <a:ext cx="84350" cy="88300"/>
            </a:xfrm>
            <a:custGeom>
              <a:avLst/>
              <a:gdLst/>
              <a:ahLst/>
              <a:cxnLst/>
              <a:rect l="l" t="t" r="r" b="b"/>
              <a:pathLst>
                <a:path w="3374" h="3532" extrusionOk="0">
                  <a:moveTo>
                    <a:pt x="1631" y="1"/>
                  </a:moveTo>
                  <a:cubicBezTo>
                    <a:pt x="1556" y="1"/>
                    <a:pt x="1444" y="45"/>
                    <a:pt x="1429" y="109"/>
                  </a:cubicBezTo>
                  <a:cubicBezTo>
                    <a:pt x="1429" y="139"/>
                    <a:pt x="1429" y="187"/>
                    <a:pt x="1478" y="232"/>
                  </a:cubicBezTo>
                  <a:cubicBezTo>
                    <a:pt x="1538" y="325"/>
                    <a:pt x="1523" y="512"/>
                    <a:pt x="1508" y="635"/>
                  </a:cubicBezTo>
                  <a:cubicBezTo>
                    <a:pt x="1400" y="668"/>
                    <a:pt x="1306" y="698"/>
                    <a:pt x="1213" y="747"/>
                  </a:cubicBezTo>
                  <a:cubicBezTo>
                    <a:pt x="1165" y="728"/>
                    <a:pt x="1090" y="668"/>
                    <a:pt x="1041" y="590"/>
                  </a:cubicBezTo>
                  <a:cubicBezTo>
                    <a:pt x="1012" y="542"/>
                    <a:pt x="1012" y="512"/>
                    <a:pt x="997" y="497"/>
                  </a:cubicBezTo>
                  <a:cubicBezTo>
                    <a:pt x="997" y="482"/>
                    <a:pt x="1012" y="448"/>
                    <a:pt x="997" y="418"/>
                  </a:cubicBezTo>
                  <a:cubicBezTo>
                    <a:pt x="978" y="404"/>
                    <a:pt x="963" y="389"/>
                    <a:pt x="918" y="389"/>
                  </a:cubicBezTo>
                  <a:cubicBezTo>
                    <a:pt x="885" y="404"/>
                    <a:pt x="855" y="418"/>
                    <a:pt x="810" y="448"/>
                  </a:cubicBezTo>
                  <a:cubicBezTo>
                    <a:pt x="762" y="482"/>
                    <a:pt x="732" y="560"/>
                    <a:pt x="747" y="590"/>
                  </a:cubicBezTo>
                  <a:cubicBezTo>
                    <a:pt x="762" y="605"/>
                    <a:pt x="776" y="620"/>
                    <a:pt x="825" y="635"/>
                  </a:cubicBezTo>
                  <a:cubicBezTo>
                    <a:pt x="903" y="668"/>
                    <a:pt x="978" y="792"/>
                    <a:pt x="1026" y="870"/>
                  </a:cubicBezTo>
                  <a:cubicBezTo>
                    <a:pt x="997" y="885"/>
                    <a:pt x="963" y="915"/>
                    <a:pt x="948" y="933"/>
                  </a:cubicBezTo>
                  <a:cubicBezTo>
                    <a:pt x="870" y="1008"/>
                    <a:pt x="810" y="1071"/>
                    <a:pt x="762" y="1165"/>
                  </a:cubicBezTo>
                  <a:cubicBezTo>
                    <a:pt x="717" y="1135"/>
                    <a:pt x="653" y="1086"/>
                    <a:pt x="605" y="1042"/>
                  </a:cubicBezTo>
                  <a:cubicBezTo>
                    <a:pt x="560" y="1008"/>
                    <a:pt x="545" y="978"/>
                    <a:pt x="545" y="948"/>
                  </a:cubicBezTo>
                  <a:cubicBezTo>
                    <a:pt x="530" y="915"/>
                    <a:pt x="530" y="885"/>
                    <a:pt x="512" y="870"/>
                  </a:cubicBezTo>
                  <a:cubicBezTo>
                    <a:pt x="501" y="848"/>
                    <a:pt x="482" y="833"/>
                    <a:pt x="454" y="833"/>
                  </a:cubicBezTo>
                  <a:cubicBezTo>
                    <a:pt x="444" y="833"/>
                    <a:pt x="432" y="835"/>
                    <a:pt x="418" y="840"/>
                  </a:cubicBezTo>
                  <a:cubicBezTo>
                    <a:pt x="388" y="855"/>
                    <a:pt x="344" y="885"/>
                    <a:pt x="310" y="933"/>
                  </a:cubicBezTo>
                  <a:cubicBezTo>
                    <a:pt x="265" y="993"/>
                    <a:pt x="250" y="1071"/>
                    <a:pt x="265" y="1101"/>
                  </a:cubicBezTo>
                  <a:cubicBezTo>
                    <a:pt x="280" y="1135"/>
                    <a:pt x="325" y="1150"/>
                    <a:pt x="374" y="1150"/>
                  </a:cubicBezTo>
                  <a:cubicBezTo>
                    <a:pt x="467" y="1165"/>
                    <a:pt x="590" y="1307"/>
                    <a:pt x="653" y="1366"/>
                  </a:cubicBezTo>
                  <a:cubicBezTo>
                    <a:pt x="624" y="1474"/>
                    <a:pt x="590" y="1568"/>
                    <a:pt x="590" y="1680"/>
                  </a:cubicBezTo>
                  <a:cubicBezTo>
                    <a:pt x="530" y="1680"/>
                    <a:pt x="467" y="1680"/>
                    <a:pt x="418" y="1661"/>
                  </a:cubicBezTo>
                  <a:cubicBezTo>
                    <a:pt x="344" y="1646"/>
                    <a:pt x="295" y="1616"/>
                    <a:pt x="265" y="1601"/>
                  </a:cubicBezTo>
                  <a:cubicBezTo>
                    <a:pt x="250" y="1586"/>
                    <a:pt x="217" y="1538"/>
                    <a:pt x="187" y="1523"/>
                  </a:cubicBezTo>
                  <a:cubicBezTo>
                    <a:pt x="175" y="1519"/>
                    <a:pt x="164" y="1517"/>
                    <a:pt x="154" y="1517"/>
                  </a:cubicBezTo>
                  <a:cubicBezTo>
                    <a:pt x="124" y="1517"/>
                    <a:pt x="101" y="1534"/>
                    <a:pt x="79" y="1568"/>
                  </a:cubicBezTo>
                  <a:cubicBezTo>
                    <a:pt x="45" y="1616"/>
                    <a:pt x="15" y="1661"/>
                    <a:pt x="15" y="1754"/>
                  </a:cubicBezTo>
                  <a:cubicBezTo>
                    <a:pt x="0" y="1833"/>
                    <a:pt x="30" y="1941"/>
                    <a:pt x="94" y="1959"/>
                  </a:cubicBezTo>
                  <a:cubicBezTo>
                    <a:pt x="106" y="1965"/>
                    <a:pt x="121" y="1969"/>
                    <a:pt x="138" y="1969"/>
                  </a:cubicBezTo>
                  <a:cubicBezTo>
                    <a:pt x="164" y="1969"/>
                    <a:pt x="196" y="1961"/>
                    <a:pt x="232" y="1941"/>
                  </a:cubicBezTo>
                  <a:cubicBezTo>
                    <a:pt x="260" y="1925"/>
                    <a:pt x="299" y="1918"/>
                    <a:pt x="342" y="1918"/>
                  </a:cubicBezTo>
                  <a:cubicBezTo>
                    <a:pt x="419" y="1918"/>
                    <a:pt x="511" y="1938"/>
                    <a:pt x="590" y="1959"/>
                  </a:cubicBezTo>
                  <a:cubicBezTo>
                    <a:pt x="605" y="2068"/>
                    <a:pt x="638" y="2161"/>
                    <a:pt x="683" y="2269"/>
                  </a:cubicBezTo>
                  <a:cubicBezTo>
                    <a:pt x="653" y="2299"/>
                    <a:pt x="590" y="2347"/>
                    <a:pt x="530" y="2377"/>
                  </a:cubicBezTo>
                  <a:cubicBezTo>
                    <a:pt x="482" y="2407"/>
                    <a:pt x="452" y="2407"/>
                    <a:pt x="418" y="2426"/>
                  </a:cubicBezTo>
                  <a:cubicBezTo>
                    <a:pt x="408" y="2426"/>
                    <a:pt x="392" y="2418"/>
                    <a:pt x="377" y="2418"/>
                  </a:cubicBezTo>
                  <a:cubicBezTo>
                    <a:pt x="370" y="2418"/>
                    <a:pt x="364" y="2420"/>
                    <a:pt x="359" y="2426"/>
                  </a:cubicBezTo>
                  <a:cubicBezTo>
                    <a:pt x="325" y="2426"/>
                    <a:pt x="310" y="2456"/>
                    <a:pt x="310" y="2486"/>
                  </a:cubicBezTo>
                  <a:cubicBezTo>
                    <a:pt x="310" y="2519"/>
                    <a:pt x="325" y="2564"/>
                    <a:pt x="359" y="2612"/>
                  </a:cubicBezTo>
                  <a:cubicBezTo>
                    <a:pt x="384" y="2638"/>
                    <a:pt x="435" y="2675"/>
                    <a:pt x="468" y="2675"/>
                  </a:cubicBezTo>
                  <a:cubicBezTo>
                    <a:pt x="473" y="2675"/>
                    <a:pt x="478" y="2674"/>
                    <a:pt x="482" y="2672"/>
                  </a:cubicBezTo>
                  <a:cubicBezTo>
                    <a:pt x="512" y="2672"/>
                    <a:pt x="530" y="2642"/>
                    <a:pt x="560" y="2612"/>
                  </a:cubicBezTo>
                  <a:cubicBezTo>
                    <a:pt x="575" y="2549"/>
                    <a:pt x="698" y="2471"/>
                    <a:pt x="776" y="2441"/>
                  </a:cubicBezTo>
                  <a:cubicBezTo>
                    <a:pt x="810" y="2500"/>
                    <a:pt x="855" y="2549"/>
                    <a:pt x="903" y="2594"/>
                  </a:cubicBezTo>
                  <a:cubicBezTo>
                    <a:pt x="948" y="2642"/>
                    <a:pt x="997" y="2672"/>
                    <a:pt x="1041" y="2721"/>
                  </a:cubicBezTo>
                  <a:cubicBezTo>
                    <a:pt x="1012" y="2765"/>
                    <a:pt x="978" y="2799"/>
                    <a:pt x="933" y="2844"/>
                  </a:cubicBezTo>
                  <a:cubicBezTo>
                    <a:pt x="885" y="2892"/>
                    <a:pt x="855" y="2892"/>
                    <a:pt x="825" y="2907"/>
                  </a:cubicBezTo>
                  <a:cubicBezTo>
                    <a:pt x="810" y="2922"/>
                    <a:pt x="776" y="2907"/>
                    <a:pt x="747" y="2937"/>
                  </a:cubicBezTo>
                  <a:cubicBezTo>
                    <a:pt x="717" y="2952"/>
                    <a:pt x="717" y="2986"/>
                    <a:pt x="732" y="3015"/>
                  </a:cubicBezTo>
                  <a:cubicBezTo>
                    <a:pt x="747" y="3045"/>
                    <a:pt x="762" y="3094"/>
                    <a:pt x="810" y="3139"/>
                  </a:cubicBezTo>
                  <a:cubicBezTo>
                    <a:pt x="847" y="3166"/>
                    <a:pt x="916" y="3191"/>
                    <a:pt x="956" y="3191"/>
                  </a:cubicBezTo>
                  <a:cubicBezTo>
                    <a:pt x="965" y="3191"/>
                    <a:pt x="973" y="3190"/>
                    <a:pt x="978" y="3187"/>
                  </a:cubicBezTo>
                  <a:cubicBezTo>
                    <a:pt x="997" y="3172"/>
                    <a:pt x="1026" y="3139"/>
                    <a:pt x="1026" y="3079"/>
                  </a:cubicBezTo>
                  <a:cubicBezTo>
                    <a:pt x="1041" y="3000"/>
                    <a:pt x="1150" y="2892"/>
                    <a:pt x="1228" y="2829"/>
                  </a:cubicBezTo>
                  <a:cubicBezTo>
                    <a:pt x="1336" y="2892"/>
                    <a:pt x="1463" y="2922"/>
                    <a:pt x="1586" y="2952"/>
                  </a:cubicBezTo>
                  <a:cubicBezTo>
                    <a:pt x="1586" y="3000"/>
                    <a:pt x="1571" y="3060"/>
                    <a:pt x="1556" y="3124"/>
                  </a:cubicBezTo>
                  <a:cubicBezTo>
                    <a:pt x="1538" y="3202"/>
                    <a:pt x="1508" y="3232"/>
                    <a:pt x="1493" y="3265"/>
                  </a:cubicBezTo>
                  <a:cubicBezTo>
                    <a:pt x="1478" y="3295"/>
                    <a:pt x="1429" y="3310"/>
                    <a:pt x="1415" y="3340"/>
                  </a:cubicBezTo>
                  <a:cubicBezTo>
                    <a:pt x="1400" y="3388"/>
                    <a:pt x="1415" y="3418"/>
                    <a:pt x="1444" y="3452"/>
                  </a:cubicBezTo>
                  <a:cubicBezTo>
                    <a:pt x="1493" y="3482"/>
                    <a:pt x="1556" y="3512"/>
                    <a:pt x="1631" y="3527"/>
                  </a:cubicBezTo>
                  <a:cubicBezTo>
                    <a:pt x="1646" y="3530"/>
                    <a:pt x="1662" y="3532"/>
                    <a:pt x="1679" y="3532"/>
                  </a:cubicBezTo>
                  <a:cubicBezTo>
                    <a:pt x="1748" y="3532"/>
                    <a:pt x="1821" y="3503"/>
                    <a:pt x="1836" y="3467"/>
                  </a:cubicBezTo>
                  <a:cubicBezTo>
                    <a:pt x="1851" y="3433"/>
                    <a:pt x="1851" y="3388"/>
                    <a:pt x="1836" y="3325"/>
                  </a:cubicBezTo>
                  <a:cubicBezTo>
                    <a:pt x="1788" y="3232"/>
                    <a:pt x="1836" y="3079"/>
                    <a:pt x="1866" y="2952"/>
                  </a:cubicBezTo>
                  <a:cubicBezTo>
                    <a:pt x="1959" y="2937"/>
                    <a:pt x="2053" y="2922"/>
                    <a:pt x="2146" y="2892"/>
                  </a:cubicBezTo>
                  <a:cubicBezTo>
                    <a:pt x="2176" y="2922"/>
                    <a:pt x="2239" y="2986"/>
                    <a:pt x="2269" y="3045"/>
                  </a:cubicBezTo>
                  <a:cubicBezTo>
                    <a:pt x="2303" y="3094"/>
                    <a:pt x="2303" y="3124"/>
                    <a:pt x="2303" y="3153"/>
                  </a:cubicBezTo>
                  <a:cubicBezTo>
                    <a:pt x="2303" y="3172"/>
                    <a:pt x="2284" y="3202"/>
                    <a:pt x="2303" y="3232"/>
                  </a:cubicBezTo>
                  <a:cubicBezTo>
                    <a:pt x="2317" y="3247"/>
                    <a:pt x="2332" y="3265"/>
                    <a:pt x="2362" y="3265"/>
                  </a:cubicBezTo>
                  <a:cubicBezTo>
                    <a:pt x="2396" y="3265"/>
                    <a:pt x="2441" y="3247"/>
                    <a:pt x="2489" y="3217"/>
                  </a:cubicBezTo>
                  <a:cubicBezTo>
                    <a:pt x="2534" y="3187"/>
                    <a:pt x="2582" y="3124"/>
                    <a:pt x="2564" y="3094"/>
                  </a:cubicBezTo>
                  <a:cubicBezTo>
                    <a:pt x="2549" y="3079"/>
                    <a:pt x="2534" y="3045"/>
                    <a:pt x="2489" y="3030"/>
                  </a:cubicBezTo>
                  <a:cubicBezTo>
                    <a:pt x="2426" y="3000"/>
                    <a:pt x="2362" y="2874"/>
                    <a:pt x="2332" y="2799"/>
                  </a:cubicBezTo>
                  <a:cubicBezTo>
                    <a:pt x="2411" y="2750"/>
                    <a:pt x="2489" y="2706"/>
                    <a:pt x="2549" y="2642"/>
                  </a:cubicBezTo>
                  <a:cubicBezTo>
                    <a:pt x="2582" y="2627"/>
                    <a:pt x="2597" y="2594"/>
                    <a:pt x="2612" y="2579"/>
                  </a:cubicBezTo>
                  <a:cubicBezTo>
                    <a:pt x="2642" y="2594"/>
                    <a:pt x="2676" y="2612"/>
                    <a:pt x="2691" y="2642"/>
                  </a:cubicBezTo>
                  <a:cubicBezTo>
                    <a:pt x="2735" y="2672"/>
                    <a:pt x="2750" y="2706"/>
                    <a:pt x="2769" y="2736"/>
                  </a:cubicBezTo>
                  <a:cubicBezTo>
                    <a:pt x="2784" y="2750"/>
                    <a:pt x="2784" y="2780"/>
                    <a:pt x="2814" y="2814"/>
                  </a:cubicBezTo>
                  <a:cubicBezTo>
                    <a:pt x="2822" y="2823"/>
                    <a:pt x="2837" y="2831"/>
                    <a:pt x="2854" y="2831"/>
                  </a:cubicBezTo>
                  <a:cubicBezTo>
                    <a:pt x="2866" y="2831"/>
                    <a:pt x="2879" y="2827"/>
                    <a:pt x="2892" y="2814"/>
                  </a:cubicBezTo>
                  <a:cubicBezTo>
                    <a:pt x="2922" y="2799"/>
                    <a:pt x="2970" y="2765"/>
                    <a:pt x="3000" y="2721"/>
                  </a:cubicBezTo>
                  <a:cubicBezTo>
                    <a:pt x="3030" y="2657"/>
                    <a:pt x="3049" y="2579"/>
                    <a:pt x="3015" y="2549"/>
                  </a:cubicBezTo>
                  <a:cubicBezTo>
                    <a:pt x="3000" y="2519"/>
                    <a:pt x="2970" y="2500"/>
                    <a:pt x="2922" y="2500"/>
                  </a:cubicBezTo>
                  <a:cubicBezTo>
                    <a:pt x="2862" y="2500"/>
                    <a:pt x="2799" y="2471"/>
                    <a:pt x="2735" y="2426"/>
                  </a:cubicBezTo>
                  <a:cubicBezTo>
                    <a:pt x="2814" y="2299"/>
                    <a:pt x="2862" y="2191"/>
                    <a:pt x="2892" y="2053"/>
                  </a:cubicBezTo>
                  <a:cubicBezTo>
                    <a:pt x="2922" y="2053"/>
                    <a:pt x="2956" y="2068"/>
                    <a:pt x="2970" y="2068"/>
                  </a:cubicBezTo>
                  <a:cubicBezTo>
                    <a:pt x="3064" y="2068"/>
                    <a:pt x="3094" y="2098"/>
                    <a:pt x="3142" y="2112"/>
                  </a:cubicBezTo>
                  <a:cubicBezTo>
                    <a:pt x="3157" y="2127"/>
                    <a:pt x="3187" y="2161"/>
                    <a:pt x="3217" y="2176"/>
                  </a:cubicBezTo>
                  <a:cubicBezTo>
                    <a:pt x="3229" y="2180"/>
                    <a:pt x="3239" y="2181"/>
                    <a:pt x="3249" y="2181"/>
                  </a:cubicBezTo>
                  <a:cubicBezTo>
                    <a:pt x="3280" y="2181"/>
                    <a:pt x="3303" y="2164"/>
                    <a:pt x="3329" y="2127"/>
                  </a:cubicBezTo>
                  <a:cubicBezTo>
                    <a:pt x="3344" y="2083"/>
                    <a:pt x="3373" y="2019"/>
                    <a:pt x="3373" y="1941"/>
                  </a:cubicBezTo>
                  <a:cubicBezTo>
                    <a:pt x="3373" y="1848"/>
                    <a:pt x="3329" y="1754"/>
                    <a:pt x="3280" y="1739"/>
                  </a:cubicBezTo>
                  <a:cubicBezTo>
                    <a:pt x="3272" y="1735"/>
                    <a:pt x="3262" y="1734"/>
                    <a:pt x="3251" y="1734"/>
                  </a:cubicBezTo>
                  <a:cubicBezTo>
                    <a:pt x="3218" y="1734"/>
                    <a:pt x="3175" y="1748"/>
                    <a:pt x="3142" y="1773"/>
                  </a:cubicBezTo>
                  <a:cubicBezTo>
                    <a:pt x="3094" y="1803"/>
                    <a:pt x="3000" y="1803"/>
                    <a:pt x="2922" y="1803"/>
                  </a:cubicBezTo>
                  <a:cubicBezTo>
                    <a:pt x="2922" y="1616"/>
                    <a:pt x="2892" y="1445"/>
                    <a:pt x="2814" y="1288"/>
                  </a:cubicBezTo>
                  <a:cubicBezTo>
                    <a:pt x="2844" y="1258"/>
                    <a:pt x="2877" y="1243"/>
                    <a:pt x="2922" y="1228"/>
                  </a:cubicBezTo>
                  <a:cubicBezTo>
                    <a:pt x="3000" y="1213"/>
                    <a:pt x="3049" y="1213"/>
                    <a:pt x="3094" y="1213"/>
                  </a:cubicBezTo>
                  <a:cubicBezTo>
                    <a:pt x="3108" y="1213"/>
                    <a:pt x="3157" y="1228"/>
                    <a:pt x="3187" y="1228"/>
                  </a:cubicBezTo>
                  <a:cubicBezTo>
                    <a:pt x="3235" y="1213"/>
                    <a:pt x="3265" y="1180"/>
                    <a:pt x="3265" y="1135"/>
                  </a:cubicBezTo>
                  <a:cubicBezTo>
                    <a:pt x="3265" y="1071"/>
                    <a:pt x="3265" y="1008"/>
                    <a:pt x="3217" y="948"/>
                  </a:cubicBezTo>
                  <a:cubicBezTo>
                    <a:pt x="3189" y="876"/>
                    <a:pt x="3109" y="805"/>
                    <a:pt x="3061" y="805"/>
                  </a:cubicBezTo>
                  <a:cubicBezTo>
                    <a:pt x="3057" y="805"/>
                    <a:pt x="3053" y="805"/>
                    <a:pt x="3049" y="807"/>
                  </a:cubicBezTo>
                  <a:cubicBezTo>
                    <a:pt x="3000" y="807"/>
                    <a:pt x="2970" y="840"/>
                    <a:pt x="2937" y="900"/>
                  </a:cubicBezTo>
                  <a:cubicBezTo>
                    <a:pt x="2892" y="963"/>
                    <a:pt x="2784" y="1027"/>
                    <a:pt x="2676" y="1057"/>
                  </a:cubicBezTo>
                  <a:lnTo>
                    <a:pt x="2597" y="978"/>
                  </a:lnTo>
                  <a:cubicBezTo>
                    <a:pt x="2519" y="885"/>
                    <a:pt x="2411" y="807"/>
                    <a:pt x="2303" y="747"/>
                  </a:cubicBezTo>
                  <a:cubicBezTo>
                    <a:pt x="2317" y="713"/>
                    <a:pt x="2332" y="698"/>
                    <a:pt x="2347" y="668"/>
                  </a:cubicBezTo>
                  <a:cubicBezTo>
                    <a:pt x="2377" y="605"/>
                    <a:pt x="2411" y="590"/>
                    <a:pt x="2441" y="575"/>
                  </a:cubicBezTo>
                  <a:cubicBezTo>
                    <a:pt x="2456" y="560"/>
                    <a:pt x="2489" y="560"/>
                    <a:pt x="2519" y="527"/>
                  </a:cubicBezTo>
                  <a:cubicBezTo>
                    <a:pt x="2534" y="512"/>
                    <a:pt x="2534" y="482"/>
                    <a:pt x="2519" y="448"/>
                  </a:cubicBezTo>
                  <a:cubicBezTo>
                    <a:pt x="2489" y="418"/>
                    <a:pt x="2456" y="374"/>
                    <a:pt x="2411" y="340"/>
                  </a:cubicBezTo>
                  <a:cubicBezTo>
                    <a:pt x="2374" y="332"/>
                    <a:pt x="2328" y="323"/>
                    <a:pt x="2292" y="323"/>
                  </a:cubicBezTo>
                  <a:cubicBezTo>
                    <a:pt x="2266" y="323"/>
                    <a:pt x="2245" y="328"/>
                    <a:pt x="2239" y="340"/>
                  </a:cubicBezTo>
                  <a:cubicBezTo>
                    <a:pt x="2209" y="355"/>
                    <a:pt x="2191" y="404"/>
                    <a:pt x="2209" y="448"/>
                  </a:cubicBezTo>
                  <a:cubicBezTo>
                    <a:pt x="2209" y="512"/>
                    <a:pt x="2161" y="590"/>
                    <a:pt x="2116" y="668"/>
                  </a:cubicBezTo>
                  <a:cubicBezTo>
                    <a:pt x="2004" y="635"/>
                    <a:pt x="1896" y="620"/>
                    <a:pt x="1788" y="620"/>
                  </a:cubicBezTo>
                  <a:cubicBezTo>
                    <a:pt x="1773" y="542"/>
                    <a:pt x="1773" y="467"/>
                    <a:pt x="1773" y="389"/>
                  </a:cubicBezTo>
                  <a:cubicBezTo>
                    <a:pt x="1788" y="310"/>
                    <a:pt x="1803" y="262"/>
                    <a:pt x="1817" y="232"/>
                  </a:cubicBezTo>
                  <a:cubicBezTo>
                    <a:pt x="1836" y="202"/>
                    <a:pt x="1866" y="187"/>
                    <a:pt x="1881" y="139"/>
                  </a:cubicBezTo>
                  <a:cubicBezTo>
                    <a:pt x="1881" y="94"/>
                    <a:pt x="1866" y="60"/>
                    <a:pt x="1817" y="30"/>
                  </a:cubicBezTo>
                  <a:cubicBezTo>
                    <a:pt x="1773" y="16"/>
                    <a:pt x="1709" y="1"/>
                    <a:pt x="1631" y="1"/>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p:nvPr/>
          </p:nvSpPr>
          <p:spPr>
            <a:xfrm>
              <a:off x="4283000" y="3817250"/>
              <a:ext cx="11225" cy="9950"/>
            </a:xfrm>
            <a:custGeom>
              <a:avLst/>
              <a:gdLst/>
              <a:ahLst/>
              <a:cxnLst/>
              <a:rect l="l" t="t" r="r" b="b"/>
              <a:pathLst>
                <a:path w="449" h="398" extrusionOk="0">
                  <a:moveTo>
                    <a:pt x="222" y="0"/>
                  </a:moveTo>
                  <a:cubicBezTo>
                    <a:pt x="187" y="0"/>
                    <a:pt x="153" y="10"/>
                    <a:pt x="124" y="32"/>
                  </a:cubicBezTo>
                  <a:cubicBezTo>
                    <a:pt x="31" y="95"/>
                    <a:pt x="1" y="218"/>
                    <a:pt x="61" y="312"/>
                  </a:cubicBezTo>
                  <a:cubicBezTo>
                    <a:pt x="99" y="368"/>
                    <a:pt x="160" y="397"/>
                    <a:pt x="222" y="397"/>
                  </a:cubicBezTo>
                  <a:cubicBezTo>
                    <a:pt x="262" y="397"/>
                    <a:pt x="304" y="385"/>
                    <a:pt x="340" y="360"/>
                  </a:cubicBezTo>
                  <a:cubicBezTo>
                    <a:pt x="434" y="297"/>
                    <a:pt x="449" y="174"/>
                    <a:pt x="389" y="80"/>
                  </a:cubicBezTo>
                  <a:cubicBezTo>
                    <a:pt x="349" y="30"/>
                    <a:pt x="284" y="0"/>
                    <a:pt x="222"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0"/>
            <p:cNvSpPr/>
            <p:nvPr/>
          </p:nvSpPr>
          <p:spPr>
            <a:xfrm>
              <a:off x="4300825" y="3823900"/>
              <a:ext cx="7400" cy="6525"/>
            </a:xfrm>
            <a:custGeom>
              <a:avLst/>
              <a:gdLst/>
              <a:ahLst/>
              <a:cxnLst/>
              <a:rect l="l" t="t" r="r" b="b"/>
              <a:pathLst>
                <a:path w="296" h="261" extrusionOk="0">
                  <a:moveTo>
                    <a:pt x="144" y="1"/>
                  </a:moveTo>
                  <a:cubicBezTo>
                    <a:pt x="122" y="1"/>
                    <a:pt x="100" y="6"/>
                    <a:pt x="79" y="16"/>
                  </a:cubicBezTo>
                  <a:cubicBezTo>
                    <a:pt x="15" y="64"/>
                    <a:pt x="1" y="139"/>
                    <a:pt x="34" y="202"/>
                  </a:cubicBezTo>
                  <a:cubicBezTo>
                    <a:pt x="61" y="240"/>
                    <a:pt x="100" y="261"/>
                    <a:pt x="140" y="261"/>
                  </a:cubicBezTo>
                  <a:cubicBezTo>
                    <a:pt x="167" y="261"/>
                    <a:pt x="195" y="252"/>
                    <a:pt x="221" y="232"/>
                  </a:cubicBezTo>
                  <a:cubicBezTo>
                    <a:pt x="280" y="202"/>
                    <a:pt x="295" y="109"/>
                    <a:pt x="251" y="64"/>
                  </a:cubicBezTo>
                  <a:cubicBezTo>
                    <a:pt x="231" y="22"/>
                    <a:pt x="189" y="1"/>
                    <a:pt x="144"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0"/>
            <p:cNvSpPr/>
            <p:nvPr/>
          </p:nvSpPr>
          <p:spPr>
            <a:xfrm>
              <a:off x="4273225" y="3830100"/>
              <a:ext cx="5900" cy="5425"/>
            </a:xfrm>
            <a:custGeom>
              <a:avLst/>
              <a:gdLst/>
              <a:ahLst/>
              <a:cxnLst/>
              <a:rect l="l" t="t" r="r" b="b"/>
              <a:pathLst>
                <a:path w="236" h="217" extrusionOk="0">
                  <a:moveTo>
                    <a:pt x="117" y="1"/>
                  </a:moveTo>
                  <a:cubicBezTo>
                    <a:pt x="99" y="1"/>
                    <a:pt x="81" y="6"/>
                    <a:pt x="64" y="18"/>
                  </a:cubicBezTo>
                  <a:cubicBezTo>
                    <a:pt x="19" y="48"/>
                    <a:pt x="0" y="126"/>
                    <a:pt x="34" y="171"/>
                  </a:cubicBezTo>
                  <a:cubicBezTo>
                    <a:pt x="51" y="199"/>
                    <a:pt x="80" y="216"/>
                    <a:pt x="114" y="216"/>
                  </a:cubicBezTo>
                  <a:cubicBezTo>
                    <a:pt x="137" y="216"/>
                    <a:pt x="162" y="208"/>
                    <a:pt x="187" y="189"/>
                  </a:cubicBezTo>
                  <a:cubicBezTo>
                    <a:pt x="235" y="156"/>
                    <a:pt x="235" y="96"/>
                    <a:pt x="205" y="48"/>
                  </a:cubicBezTo>
                  <a:cubicBezTo>
                    <a:pt x="184" y="19"/>
                    <a:pt x="151" y="1"/>
                    <a:pt x="117"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0"/>
            <p:cNvSpPr/>
            <p:nvPr/>
          </p:nvSpPr>
          <p:spPr>
            <a:xfrm>
              <a:off x="4308650" y="3837050"/>
              <a:ext cx="16725" cy="14900"/>
            </a:xfrm>
            <a:custGeom>
              <a:avLst/>
              <a:gdLst/>
              <a:ahLst/>
              <a:cxnLst/>
              <a:rect l="l" t="t" r="r" b="b"/>
              <a:pathLst>
                <a:path w="669" h="596" extrusionOk="0">
                  <a:moveTo>
                    <a:pt x="332" y="1"/>
                  </a:moveTo>
                  <a:cubicBezTo>
                    <a:pt x="277" y="1"/>
                    <a:pt x="220" y="16"/>
                    <a:pt x="169" y="49"/>
                  </a:cubicBezTo>
                  <a:cubicBezTo>
                    <a:pt x="31" y="143"/>
                    <a:pt x="1" y="329"/>
                    <a:pt x="94" y="471"/>
                  </a:cubicBezTo>
                  <a:cubicBezTo>
                    <a:pt x="153" y="549"/>
                    <a:pt x="250" y="596"/>
                    <a:pt x="348" y="596"/>
                  </a:cubicBezTo>
                  <a:cubicBezTo>
                    <a:pt x="404" y="596"/>
                    <a:pt x="462" y="580"/>
                    <a:pt x="512" y="546"/>
                  </a:cubicBezTo>
                  <a:cubicBezTo>
                    <a:pt x="635" y="452"/>
                    <a:pt x="669" y="266"/>
                    <a:pt x="576" y="128"/>
                  </a:cubicBezTo>
                  <a:cubicBezTo>
                    <a:pt x="525" y="49"/>
                    <a:pt x="431" y="1"/>
                    <a:pt x="332"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a:off x="4274050" y="3844050"/>
              <a:ext cx="9725" cy="9875"/>
            </a:xfrm>
            <a:custGeom>
              <a:avLst/>
              <a:gdLst/>
              <a:ahLst/>
              <a:cxnLst/>
              <a:rect l="l" t="t" r="r" b="b"/>
              <a:pathLst>
                <a:path w="389" h="395" extrusionOk="0">
                  <a:moveTo>
                    <a:pt x="120" y="0"/>
                  </a:moveTo>
                  <a:cubicBezTo>
                    <a:pt x="98" y="0"/>
                    <a:pt x="78" y="6"/>
                    <a:pt x="60" y="19"/>
                  </a:cubicBezTo>
                  <a:cubicBezTo>
                    <a:pt x="1" y="49"/>
                    <a:pt x="1" y="172"/>
                    <a:pt x="79" y="266"/>
                  </a:cubicBezTo>
                  <a:cubicBezTo>
                    <a:pt x="134" y="349"/>
                    <a:pt x="200" y="395"/>
                    <a:pt x="262" y="395"/>
                  </a:cubicBezTo>
                  <a:cubicBezTo>
                    <a:pt x="284" y="395"/>
                    <a:pt x="305" y="389"/>
                    <a:pt x="325" y="378"/>
                  </a:cubicBezTo>
                  <a:cubicBezTo>
                    <a:pt x="389" y="344"/>
                    <a:pt x="374" y="221"/>
                    <a:pt x="310" y="113"/>
                  </a:cubicBezTo>
                  <a:cubicBezTo>
                    <a:pt x="253" y="45"/>
                    <a:pt x="180" y="0"/>
                    <a:pt x="120"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0"/>
            <p:cNvSpPr/>
            <p:nvPr/>
          </p:nvSpPr>
          <p:spPr>
            <a:xfrm>
              <a:off x="4311375" y="3816500"/>
              <a:ext cx="8975" cy="9625"/>
            </a:xfrm>
            <a:custGeom>
              <a:avLst/>
              <a:gdLst/>
              <a:ahLst/>
              <a:cxnLst/>
              <a:rect l="l" t="t" r="r" b="b"/>
              <a:pathLst>
                <a:path w="359" h="385" extrusionOk="0">
                  <a:moveTo>
                    <a:pt x="103" y="0"/>
                  </a:moveTo>
                  <a:cubicBezTo>
                    <a:pt x="86" y="0"/>
                    <a:pt x="71" y="5"/>
                    <a:pt x="60" y="17"/>
                  </a:cubicBezTo>
                  <a:cubicBezTo>
                    <a:pt x="0" y="47"/>
                    <a:pt x="15" y="155"/>
                    <a:pt x="93" y="267"/>
                  </a:cubicBezTo>
                  <a:cubicBezTo>
                    <a:pt x="141" y="341"/>
                    <a:pt x="221" y="384"/>
                    <a:pt x="274" y="384"/>
                  </a:cubicBezTo>
                  <a:cubicBezTo>
                    <a:pt x="288" y="384"/>
                    <a:pt x="301" y="381"/>
                    <a:pt x="310" y="375"/>
                  </a:cubicBezTo>
                  <a:cubicBezTo>
                    <a:pt x="358" y="342"/>
                    <a:pt x="358" y="218"/>
                    <a:pt x="280" y="125"/>
                  </a:cubicBezTo>
                  <a:cubicBezTo>
                    <a:pt x="232" y="54"/>
                    <a:pt x="157" y="0"/>
                    <a:pt x="103"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0"/>
            <p:cNvSpPr/>
            <p:nvPr/>
          </p:nvSpPr>
          <p:spPr>
            <a:xfrm>
              <a:off x="4295050" y="3855700"/>
              <a:ext cx="8975" cy="8125"/>
            </a:xfrm>
            <a:custGeom>
              <a:avLst/>
              <a:gdLst/>
              <a:ahLst/>
              <a:cxnLst/>
              <a:rect l="l" t="t" r="r" b="b"/>
              <a:pathLst>
                <a:path w="359" h="325" extrusionOk="0">
                  <a:moveTo>
                    <a:pt x="178" y="1"/>
                  </a:moveTo>
                  <a:cubicBezTo>
                    <a:pt x="146" y="1"/>
                    <a:pt x="116" y="11"/>
                    <a:pt x="94" y="35"/>
                  </a:cubicBezTo>
                  <a:cubicBezTo>
                    <a:pt x="15" y="79"/>
                    <a:pt x="0" y="173"/>
                    <a:pt x="45" y="251"/>
                  </a:cubicBezTo>
                  <a:cubicBezTo>
                    <a:pt x="76" y="300"/>
                    <a:pt x="130" y="325"/>
                    <a:pt x="181" y="325"/>
                  </a:cubicBezTo>
                  <a:cubicBezTo>
                    <a:pt x="212" y="325"/>
                    <a:pt x="242" y="316"/>
                    <a:pt x="265" y="300"/>
                  </a:cubicBezTo>
                  <a:cubicBezTo>
                    <a:pt x="340" y="251"/>
                    <a:pt x="358" y="143"/>
                    <a:pt x="310" y="65"/>
                  </a:cubicBezTo>
                  <a:cubicBezTo>
                    <a:pt x="282" y="28"/>
                    <a:pt x="229" y="1"/>
                    <a:pt x="178"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0"/>
            <p:cNvSpPr/>
            <p:nvPr/>
          </p:nvSpPr>
          <p:spPr>
            <a:xfrm>
              <a:off x="4286450" y="3835250"/>
              <a:ext cx="14025" cy="12275"/>
            </a:xfrm>
            <a:custGeom>
              <a:avLst/>
              <a:gdLst/>
              <a:ahLst/>
              <a:cxnLst/>
              <a:rect l="l" t="t" r="r" b="b"/>
              <a:pathLst>
                <a:path w="561" h="491" extrusionOk="0">
                  <a:moveTo>
                    <a:pt x="276" y="0"/>
                  </a:moveTo>
                  <a:cubicBezTo>
                    <a:pt x="230" y="0"/>
                    <a:pt x="183" y="14"/>
                    <a:pt x="143" y="43"/>
                  </a:cubicBezTo>
                  <a:cubicBezTo>
                    <a:pt x="31" y="121"/>
                    <a:pt x="1" y="278"/>
                    <a:pt x="79" y="386"/>
                  </a:cubicBezTo>
                  <a:cubicBezTo>
                    <a:pt x="128" y="454"/>
                    <a:pt x="206" y="491"/>
                    <a:pt x="286" y="491"/>
                  </a:cubicBezTo>
                  <a:cubicBezTo>
                    <a:pt x="333" y="491"/>
                    <a:pt x="381" y="478"/>
                    <a:pt x="423" y="450"/>
                  </a:cubicBezTo>
                  <a:cubicBezTo>
                    <a:pt x="531" y="371"/>
                    <a:pt x="561" y="215"/>
                    <a:pt x="482" y="106"/>
                  </a:cubicBezTo>
                  <a:cubicBezTo>
                    <a:pt x="433" y="39"/>
                    <a:pt x="355" y="0"/>
                    <a:pt x="276"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0"/>
            <p:cNvSpPr/>
            <p:nvPr/>
          </p:nvSpPr>
          <p:spPr>
            <a:xfrm>
              <a:off x="4273675" y="3827350"/>
              <a:ext cx="66450" cy="56125"/>
            </a:xfrm>
            <a:custGeom>
              <a:avLst/>
              <a:gdLst/>
              <a:ahLst/>
              <a:cxnLst/>
              <a:rect l="l" t="t" r="r" b="b"/>
              <a:pathLst>
                <a:path w="2658" h="2245" extrusionOk="0">
                  <a:moveTo>
                    <a:pt x="2098" y="1"/>
                  </a:moveTo>
                  <a:lnTo>
                    <a:pt x="2098" y="1"/>
                  </a:lnTo>
                  <a:cubicBezTo>
                    <a:pt x="2098" y="1"/>
                    <a:pt x="2127" y="65"/>
                    <a:pt x="2019" y="374"/>
                  </a:cubicBezTo>
                  <a:cubicBezTo>
                    <a:pt x="1926" y="672"/>
                    <a:pt x="1601" y="1247"/>
                    <a:pt x="900" y="1385"/>
                  </a:cubicBezTo>
                  <a:cubicBezTo>
                    <a:pt x="860" y="1394"/>
                    <a:pt x="818" y="1398"/>
                    <a:pt x="776" y="1398"/>
                  </a:cubicBezTo>
                  <a:cubicBezTo>
                    <a:pt x="440" y="1398"/>
                    <a:pt x="61" y="1154"/>
                    <a:pt x="60" y="1154"/>
                  </a:cubicBezTo>
                  <a:lnTo>
                    <a:pt x="60" y="1154"/>
                  </a:lnTo>
                  <a:cubicBezTo>
                    <a:pt x="94" y="1213"/>
                    <a:pt x="139" y="1262"/>
                    <a:pt x="187" y="1307"/>
                  </a:cubicBezTo>
                  <a:cubicBezTo>
                    <a:pt x="232" y="1355"/>
                    <a:pt x="281" y="1385"/>
                    <a:pt x="325" y="1434"/>
                  </a:cubicBezTo>
                  <a:cubicBezTo>
                    <a:pt x="296" y="1478"/>
                    <a:pt x="262" y="1512"/>
                    <a:pt x="217" y="1557"/>
                  </a:cubicBezTo>
                  <a:cubicBezTo>
                    <a:pt x="169" y="1605"/>
                    <a:pt x="139" y="1605"/>
                    <a:pt x="109" y="1620"/>
                  </a:cubicBezTo>
                  <a:cubicBezTo>
                    <a:pt x="94" y="1635"/>
                    <a:pt x="60" y="1620"/>
                    <a:pt x="31" y="1650"/>
                  </a:cubicBezTo>
                  <a:cubicBezTo>
                    <a:pt x="1" y="1665"/>
                    <a:pt x="1" y="1699"/>
                    <a:pt x="16" y="1728"/>
                  </a:cubicBezTo>
                  <a:cubicBezTo>
                    <a:pt x="31" y="1758"/>
                    <a:pt x="46" y="1807"/>
                    <a:pt x="94" y="1852"/>
                  </a:cubicBezTo>
                  <a:cubicBezTo>
                    <a:pt x="131" y="1879"/>
                    <a:pt x="200" y="1904"/>
                    <a:pt x="240" y="1904"/>
                  </a:cubicBezTo>
                  <a:cubicBezTo>
                    <a:pt x="249" y="1904"/>
                    <a:pt x="257" y="1903"/>
                    <a:pt x="262" y="1900"/>
                  </a:cubicBezTo>
                  <a:cubicBezTo>
                    <a:pt x="281" y="1885"/>
                    <a:pt x="310" y="1852"/>
                    <a:pt x="310" y="1792"/>
                  </a:cubicBezTo>
                  <a:cubicBezTo>
                    <a:pt x="325" y="1713"/>
                    <a:pt x="434" y="1605"/>
                    <a:pt x="512" y="1542"/>
                  </a:cubicBezTo>
                  <a:cubicBezTo>
                    <a:pt x="620" y="1605"/>
                    <a:pt x="747" y="1635"/>
                    <a:pt x="870" y="1665"/>
                  </a:cubicBezTo>
                  <a:cubicBezTo>
                    <a:pt x="870" y="1713"/>
                    <a:pt x="855" y="1773"/>
                    <a:pt x="840" y="1837"/>
                  </a:cubicBezTo>
                  <a:cubicBezTo>
                    <a:pt x="822" y="1915"/>
                    <a:pt x="792" y="1945"/>
                    <a:pt x="777" y="1978"/>
                  </a:cubicBezTo>
                  <a:cubicBezTo>
                    <a:pt x="762" y="2008"/>
                    <a:pt x="713" y="2023"/>
                    <a:pt x="699" y="2053"/>
                  </a:cubicBezTo>
                  <a:cubicBezTo>
                    <a:pt x="684" y="2101"/>
                    <a:pt x="699" y="2131"/>
                    <a:pt x="728" y="2165"/>
                  </a:cubicBezTo>
                  <a:cubicBezTo>
                    <a:pt x="777" y="2195"/>
                    <a:pt x="840" y="2225"/>
                    <a:pt x="915" y="2240"/>
                  </a:cubicBezTo>
                  <a:cubicBezTo>
                    <a:pt x="930" y="2243"/>
                    <a:pt x="946" y="2245"/>
                    <a:pt x="963" y="2245"/>
                  </a:cubicBezTo>
                  <a:cubicBezTo>
                    <a:pt x="1032" y="2245"/>
                    <a:pt x="1105" y="2216"/>
                    <a:pt x="1120" y="2180"/>
                  </a:cubicBezTo>
                  <a:cubicBezTo>
                    <a:pt x="1135" y="2146"/>
                    <a:pt x="1135" y="2101"/>
                    <a:pt x="1120" y="2038"/>
                  </a:cubicBezTo>
                  <a:cubicBezTo>
                    <a:pt x="1072" y="1945"/>
                    <a:pt x="1120" y="1792"/>
                    <a:pt x="1150" y="1665"/>
                  </a:cubicBezTo>
                  <a:cubicBezTo>
                    <a:pt x="1243" y="1650"/>
                    <a:pt x="1337" y="1635"/>
                    <a:pt x="1430" y="1605"/>
                  </a:cubicBezTo>
                  <a:cubicBezTo>
                    <a:pt x="1460" y="1635"/>
                    <a:pt x="1523" y="1699"/>
                    <a:pt x="1553" y="1758"/>
                  </a:cubicBezTo>
                  <a:cubicBezTo>
                    <a:pt x="1587" y="1807"/>
                    <a:pt x="1587" y="1837"/>
                    <a:pt x="1587" y="1866"/>
                  </a:cubicBezTo>
                  <a:cubicBezTo>
                    <a:pt x="1587" y="1885"/>
                    <a:pt x="1568" y="1915"/>
                    <a:pt x="1587" y="1945"/>
                  </a:cubicBezTo>
                  <a:cubicBezTo>
                    <a:pt x="1601" y="1960"/>
                    <a:pt x="1616" y="1978"/>
                    <a:pt x="1646" y="1978"/>
                  </a:cubicBezTo>
                  <a:cubicBezTo>
                    <a:pt x="1680" y="1978"/>
                    <a:pt x="1725" y="1960"/>
                    <a:pt x="1773" y="1930"/>
                  </a:cubicBezTo>
                  <a:cubicBezTo>
                    <a:pt x="1818" y="1900"/>
                    <a:pt x="1866" y="1837"/>
                    <a:pt x="1848" y="1807"/>
                  </a:cubicBezTo>
                  <a:cubicBezTo>
                    <a:pt x="1833" y="1792"/>
                    <a:pt x="1818" y="1758"/>
                    <a:pt x="1773" y="1743"/>
                  </a:cubicBezTo>
                  <a:cubicBezTo>
                    <a:pt x="1710" y="1713"/>
                    <a:pt x="1646" y="1587"/>
                    <a:pt x="1616" y="1512"/>
                  </a:cubicBezTo>
                  <a:cubicBezTo>
                    <a:pt x="1695" y="1463"/>
                    <a:pt x="1773" y="1419"/>
                    <a:pt x="1833" y="1355"/>
                  </a:cubicBezTo>
                  <a:cubicBezTo>
                    <a:pt x="1866" y="1340"/>
                    <a:pt x="1881" y="1307"/>
                    <a:pt x="1896" y="1292"/>
                  </a:cubicBezTo>
                  <a:cubicBezTo>
                    <a:pt x="1926" y="1307"/>
                    <a:pt x="1960" y="1325"/>
                    <a:pt x="1975" y="1355"/>
                  </a:cubicBezTo>
                  <a:cubicBezTo>
                    <a:pt x="2019" y="1385"/>
                    <a:pt x="2034" y="1419"/>
                    <a:pt x="2053" y="1449"/>
                  </a:cubicBezTo>
                  <a:cubicBezTo>
                    <a:pt x="2068" y="1463"/>
                    <a:pt x="2068" y="1493"/>
                    <a:pt x="2098" y="1527"/>
                  </a:cubicBezTo>
                  <a:cubicBezTo>
                    <a:pt x="2106" y="1536"/>
                    <a:pt x="2121" y="1544"/>
                    <a:pt x="2138" y="1544"/>
                  </a:cubicBezTo>
                  <a:cubicBezTo>
                    <a:pt x="2150" y="1544"/>
                    <a:pt x="2163" y="1540"/>
                    <a:pt x="2176" y="1527"/>
                  </a:cubicBezTo>
                  <a:cubicBezTo>
                    <a:pt x="2206" y="1512"/>
                    <a:pt x="2254" y="1478"/>
                    <a:pt x="2284" y="1434"/>
                  </a:cubicBezTo>
                  <a:cubicBezTo>
                    <a:pt x="2314" y="1370"/>
                    <a:pt x="2333" y="1292"/>
                    <a:pt x="2299" y="1262"/>
                  </a:cubicBezTo>
                  <a:cubicBezTo>
                    <a:pt x="2284" y="1232"/>
                    <a:pt x="2254" y="1213"/>
                    <a:pt x="2206" y="1213"/>
                  </a:cubicBezTo>
                  <a:cubicBezTo>
                    <a:pt x="2146" y="1213"/>
                    <a:pt x="2083" y="1184"/>
                    <a:pt x="2019" y="1139"/>
                  </a:cubicBezTo>
                  <a:cubicBezTo>
                    <a:pt x="2098" y="1012"/>
                    <a:pt x="2146" y="904"/>
                    <a:pt x="2176" y="766"/>
                  </a:cubicBezTo>
                  <a:cubicBezTo>
                    <a:pt x="2206" y="766"/>
                    <a:pt x="2240" y="781"/>
                    <a:pt x="2254" y="781"/>
                  </a:cubicBezTo>
                  <a:cubicBezTo>
                    <a:pt x="2348" y="781"/>
                    <a:pt x="2378" y="811"/>
                    <a:pt x="2426" y="825"/>
                  </a:cubicBezTo>
                  <a:cubicBezTo>
                    <a:pt x="2441" y="840"/>
                    <a:pt x="2471" y="874"/>
                    <a:pt x="2501" y="889"/>
                  </a:cubicBezTo>
                  <a:cubicBezTo>
                    <a:pt x="2513" y="893"/>
                    <a:pt x="2523" y="894"/>
                    <a:pt x="2533" y="894"/>
                  </a:cubicBezTo>
                  <a:cubicBezTo>
                    <a:pt x="2564" y="894"/>
                    <a:pt x="2587" y="877"/>
                    <a:pt x="2613" y="840"/>
                  </a:cubicBezTo>
                  <a:cubicBezTo>
                    <a:pt x="2628" y="796"/>
                    <a:pt x="2657" y="732"/>
                    <a:pt x="2657" y="654"/>
                  </a:cubicBezTo>
                  <a:cubicBezTo>
                    <a:pt x="2657" y="561"/>
                    <a:pt x="2613" y="467"/>
                    <a:pt x="2564" y="452"/>
                  </a:cubicBezTo>
                  <a:cubicBezTo>
                    <a:pt x="2556" y="448"/>
                    <a:pt x="2546" y="447"/>
                    <a:pt x="2535" y="447"/>
                  </a:cubicBezTo>
                  <a:cubicBezTo>
                    <a:pt x="2502" y="447"/>
                    <a:pt x="2459" y="461"/>
                    <a:pt x="2426" y="486"/>
                  </a:cubicBezTo>
                  <a:cubicBezTo>
                    <a:pt x="2378" y="516"/>
                    <a:pt x="2284" y="516"/>
                    <a:pt x="2206" y="516"/>
                  </a:cubicBezTo>
                  <a:cubicBezTo>
                    <a:pt x="2206" y="329"/>
                    <a:pt x="2176" y="158"/>
                    <a:pt x="2098"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40"/>
          <p:cNvGrpSpPr/>
          <p:nvPr/>
        </p:nvGrpSpPr>
        <p:grpSpPr>
          <a:xfrm>
            <a:off x="5943626" y="1983634"/>
            <a:ext cx="398900" cy="417588"/>
            <a:chOff x="4255775" y="3795175"/>
            <a:chExt cx="84350" cy="88300"/>
          </a:xfrm>
        </p:grpSpPr>
        <p:sp>
          <p:nvSpPr>
            <p:cNvPr id="1302" name="Google Shape;1302;p40"/>
            <p:cNvSpPr/>
            <p:nvPr/>
          </p:nvSpPr>
          <p:spPr>
            <a:xfrm>
              <a:off x="4255775" y="3795175"/>
              <a:ext cx="84350" cy="88300"/>
            </a:xfrm>
            <a:custGeom>
              <a:avLst/>
              <a:gdLst/>
              <a:ahLst/>
              <a:cxnLst/>
              <a:rect l="l" t="t" r="r" b="b"/>
              <a:pathLst>
                <a:path w="3374" h="3532" extrusionOk="0">
                  <a:moveTo>
                    <a:pt x="1631" y="1"/>
                  </a:moveTo>
                  <a:cubicBezTo>
                    <a:pt x="1556" y="1"/>
                    <a:pt x="1444" y="45"/>
                    <a:pt x="1429" y="109"/>
                  </a:cubicBezTo>
                  <a:cubicBezTo>
                    <a:pt x="1429" y="139"/>
                    <a:pt x="1429" y="187"/>
                    <a:pt x="1478" y="232"/>
                  </a:cubicBezTo>
                  <a:cubicBezTo>
                    <a:pt x="1538" y="325"/>
                    <a:pt x="1523" y="512"/>
                    <a:pt x="1508" y="635"/>
                  </a:cubicBezTo>
                  <a:cubicBezTo>
                    <a:pt x="1400" y="668"/>
                    <a:pt x="1306" y="698"/>
                    <a:pt x="1213" y="747"/>
                  </a:cubicBezTo>
                  <a:cubicBezTo>
                    <a:pt x="1165" y="728"/>
                    <a:pt x="1090" y="668"/>
                    <a:pt x="1041" y="590"/>
                  </a:cubicBezTo>
                  <a:cubicBezTo>
                    <a:pt x="1012" y="542"/>
                    <a:pt x="1012" y="512"/>
                    <a:pt x="997" y="497"/>
                  </a:cubicBezTo>
                  <a:cubicBezTo>
                    <a:pt x="997" y="482"/>
                    <a:pt x="1012" y="448"/>
                    <a:pt x="997" y="418"/>
                  </a:cubicBezTo>
                  <a:cubicBezTo>
                    <a:pt x="978" y="404"/>
                    <a:pt x="963" y="389"/>
                    <a:pt x="918" y="389"/>
                  </a:cubicBezTo>
                  <a:cubicBezTo>
                    <a:pt x="885" y="404"/>
                    <a:pt x="855" y="418"/>
                    <a:pt x="810" y="448"/>
                  </a:cubicBezTo>
                  <a:cubicBezTo>
                    <a:pt x="762" y="482"/>
                    <a:pt x="732" y="560"/>
                    <a:pt x="747" y="590"/>
                  </a:cubicBezTo>
                  <a:cubicBezTo>
                    <a:pt x="762" y="605"/>
                    <a:pt x="776" y="620"/>
                    <a:pt x="825" y="635"/>
                  </a:cubicBezTo>
                  <a:cubicBezTo>
                    <a:pt x="903" y="668"/>
                    <a:pt x="978" y="792"/>
                    <a:pt x="1026" y="870"/>
                  </a:cubicBezTo>
                  <a:cubicBezTo>
                    <a:pt x="997" y="885"/>
                    <a:pt x="963" y="915"/>
                    <a:pt x="948" y="933"/>
                  </a:cubicBezTo>
                  <a:cubicBezTo>
                    <a:pt x="870" y="1008"/>
                    <a:pt x="810" y="1071"/>
                    <a:pt x="762" y="1165"/>
                  </a:cubicBezTo>
                  <a:cubicBezTo>
                    <a:pt x="717" y="1135"/>
                    <a:pt x="653" y="1086"/>
                    <a:pt x="605" y="1042"/>
                  </a:cubicBezTo>
                  <a:cubicBezTo>
                    <a:pt x="560" y="1008"/>
                    <a:pt x="545" y="978"/>
                    <a:pt x="545" y="948"/>
                  </a:cubicBezTo>
                  <a:cubicBezTo>
                    <a:pt x="530" y="915"/>
                    <a:pt x="530" y="885"/>
                    <a:pt x="512" y="870"/>
                  </a:cubicBezTo>
                  <a:cubicBezTo>
                    <a:pt x="501" y="848"/>
                    <a:pt x="482" y="833"/>
                    <a:pt x="454" y="833"/>
                  </a:cubicBezTo>
                  <a:cubicBezTo>
                    <a:pt x="444" y="833"/>
                    <a:pt x="432" y="835"/>
                    <a:pt x="418" y="840"/>
                  </a:cubicBezTo>
                  <a:cubicBezTo>
                    <a:pt x="388" y="855"/>
                    <a:pt x="344" y="885"/>
                    <a:pt x="310" y="933"/>
                  </a:cubicBezTo>
                  <a:cubicBezTo>
                    <a:pt x="265" y="993"/>
                    <a:pt x="250" y="1071"/>
                    <a:pt x="265" y="1101"/>
                  </a:cubicBezTo>
                  <a:cubicBezTo>
                    <a:pt x="280" y="1135"/>
                    <a:pt x="325" y="1150"/>
                    <a:pt x="374" y="1150"/>
                  </a:cubicBezTo>
                  <a:cubicBezTo>
                    <a:pt x="467" y="1165"/>
                    <a:pt x="590" y="1307"/>
                    <a:pt x="653" y="1366"/>
                  </a:cubicBezTo>
                  <a:cubicBezTo>
                    <a:pt x="624" y="1474"/>
                    <a:pt x="590" y="1568"/>
                    <a:pt x="590" y="1680"/>
                  </a:cubicBezTo>
                  <a:cubicBezTo>
                    <a:pt x="530" y="1680"/>
                    <a:pt x="467" y="1680"/>
                    <a:pt x="418" y="1661"/>
                  </a:cubicBezTo>
                  <a:cubicBezTo>
                    <a:pt x="344" y="1646"/>
                    <a:pt x="295" y="1616"/>
                    <a:pt x="265" y="1601"/>
                  </a:cubicBezTo>
                  <a:cubicBezTo>
                    <a:pt x="250" y="1586"/>
                    <a:pt x="217" y="1538"/>
                    <a:pt x="187" y="1523"/>
                  </a:cubicBezTo>
                  <a:cubicBezTo>
                    <a:pt x="175" y="1519"/>
                    <a:pt x="164" y="1517"/>
                    <a:pt x="154" y="1517"/>
                  </a:cubicBezTo>
                  <a:cubicBezTo>
                    <a:pt x="124" y="1517"/>
                    <a:pt x="101" y="1534"/>
                    <a:pt x="79" y="1568"/>
                  </a:cubicBezTo>
                  <a:cubicBezTo>
                    <a:pt x="45" y="1616"/>
                    <a:pt x="15" y="1661"/>
                    <a:pt x="15" y="1754"/>
                  </a:cubicBezTo>
                  <a:cubicBezTo>
                    <a:pt x="0" y="1833"/>
                    <a:pt x="30" y="1941"/>
                    <a:pt x="94" y="1959"/>
                  </a:cubicBezTo>
                  <a:cubicBezTo>
                    <a:pt x="106" y="1965"/>
                    <a:pt x="121" y="1969"/>
                    <a:pt x="138" y="1969"/>
                  </a:cubicBezTo>
                  <a:cubicBezTo>
                    <a:pt x="164" y="1969"/>
                    <a:pt x="196" y="1961"/>
                    <a:pt x="232" y="1941"/>
                  </a:cubicBezTo>
                  <a:cubicBezTo>
                    <a:pt x="260" y="1925"/>
                    <a:pt x="299" y="1918"/>
                    <a:pt x="342" y="1918"/>
                  </a:cubicBezTo>
                  <a:cubicBezTo>
                    <a:pt x="419" y="1918"/>
                    <a:pt x="511" y="1938"/>
                    <a:pt x="590" y="1959"/>
                  </a:cubicBezTo>
                  <a:cubicBezTo>
                    <a:pt x="605" y="2068"/>
                    <a:pt x="638" y="2161"/>
                    <a:pt x="683" y="2269"/>
                  </a:cubicBezTo>
                  <a:cubicBezTo>
                    <a:pt x="653" y="2299"/>
                    <a:pt x="590" y="2347"/>
                    <a:pt x="530" y="2377"/>
                  </a:cubicBezTo>
                  <a:cubicBezTo>
                    <a:pt x="482" y="2407"/>
                    <a:pt x="452" y="2407"/>
                    <a:pt x="418" y="2426"/>
                  </a:cubicBezTo>
                  <a:cubicBezTo>
                    <a:pt x="408" y="2426"/>
                    <a:pt x="392" y="2418"/>
                    <a:pt x="377" y="2418"/>
                  </a:cubicBezTo>
                  <a:cubicBezTo>
                    <a:pt x="370" y="2418"/>
                    <a:pt x="364" y="2420"/>
                    <a:pt x="359" y="2426"/>
                  </a:cubicBezTo>
                  <a:cubicBezTo>
                    <a:pt x="325" y="2426"/>
                    <a:pt x="310" y="2456"/>
                    <a:pt x="310" y="2486"/>
                  </a:cubicBezTo>
                  <a:cubicBezTo>
                    <a:pt x="310" y="2519"/>
                    <a:pt x="325" y="2564"/>
                    <a:pt x="359" y="2612"/>
                  </a:cubicBezTo>
                  <a:cubicBezTo>
                    <a:pt x="384" y="2638"/>
                    <a:pt x="435" y="2675"/>
                    <a:pt x="468" y="2675"/>
                  </a:cubicBezTo>
                  <a:cubicBezTo>
                    <a:pt x="473" y="2675"/>
                    <a:pt x="478" y="2674"/>
                    <a:pt x="482" y="2672"/>
                  </a:cubicBezTo>
                  <a:cubicBezTo>
                    <a:pt x="512" y="2672"/>
                    <a:pt x="530" y="2642"/>
                    <a:pt x="560" y="2612"/>
                  </a:cubicBezTo>
                  <a:cubicBezTo>
                    <a:pt x="575" y="2549"/>
                    <a:pt x="698" y="2471"/>
                    <a:pt x="776" y="2441"/>
                  </a:cubicBezTo>
                  <a:cubicBezTo>
                    <a:pt x="810" y="2500"/>
                    <a:pt x="855" y="2549"/>
                    <a:pt x="903" y="2594"/>
                  </a:cubicBezTo>
                  <a:cubicBezTo>
                    <a:pt x="948" y="2642"/>
                    <a:pt x="997" y="2672"/>
                    <a:pt x="1041" y="2721"/>
                  </a:cubicBezTo>
                  <a:cubicBezTo>
                    <a:pt x="1012" y="2765"/>
                    <a:pt x="978" y="2799"/>
                    <a:pt x="933" y="2844"/>
                  </a:cubicBezTo>
                  <a:cubicBezTo>
                    <a:pt x="885" y="2892"/>
                    <a:pt x="855" y="2892"/>
                    <a:pt x="825" y="2907"/>
                  </a:cubicBezTo>
                  <a:cubicBezTo>
                    <a:pt x="810" y="2922"/>
                    <a:pt x="776" y="2907"/>
                    <a:pt x="747" y="2937"/>
                  </a:cubicBezTo>
                  <a:cubicBezTo>
                    <a:pt x="717" y="2952"/>
                    <a:pt x="717" y="2986"/>
                    <a:pt x="732" y="3015"/>
                  </a:cubicBezTo>
                  <a:cubicBezTo>
                    <a:pt x="747" y="3045"/>
                    <a:pt x="762" y="3094"/>
                    <a:pt x="810" y="3139"/>
                  </a:cubicBezTo>
                  <a:cubicBezTo>
                    <a:pt x="847" y="3166"/>
                    <a:pt x="916" y="3191"/>
                    <a:pt x="956" y="3191"/>
                  </a:cubicBezTo>
                  <a:cubicBezTo>
                    <a:pt x="965" y="3191"/>
                    <a:pt x="973" y="3190"/>
                    <a:pt x="978" y="3187"/>
                  </a:cubicBezTo>
                  <a:cubicBezTo>
                    <a:pt x="997" y="3172"/>
                    <a:pt x="1026" y="3139"/>
                    <a:pt x="1026" y="3079"/>
                  </a:cubicBezTo>
                  <a:cubicBezTo>
                    <a:pt x="1041" y="3000"/>
                    <a:pt x="1150" y="2892"/>
                    <a:pt x="1228" y="2829"/>
                  </a:cubicBezTo>
                  <a:cubicBezTo>
                    <a:pt x="1336" y="2892"/>
                    <a:pt x="1463" y="2922"/>
                    <a:pt x="1586" y="2952"/>
                  </a:cubicBezTo>
                  <a:cubicBezTo>
                    <a:pt x="1586" y="3000"/>
                    <a:pt x="1571" y="3060"/>
                    <a:pt x="1556" y="3124"/>
                  </a:cubicBezTo>
                  <a:cubicBezTo>
                    <a:pt x="1538" y="3202"/>
                    <a:pt x="1508" y="3232"/>
                    <a:pt x="1493" y="3265"/>
                  </a:cubicBezTo>
                  <a:cubicBezTo>
                    <a:pt x="1478" y="3295"/>
                    <a:pt x="1429" y="3310"/>
                    <a:pt x="1415" y="3340"/>
                  </a:cubicBezTo>
                  <a:cubicBezTo>
                    <a:pt x="1400" y="3388"/>
                    <a:pt x="1415" y="3418"/>
                    <a:pt x="1444" y="3452"/>
                  </a:cubicBezTo>
                  <a:cubicBezTo>
                    <a:pt x="1493" y="3482"/>
                    <a:pt x="1556" y="3512"/>
                    <a:pt x="1631" y="3527"/>
                  </a:cubicBezTo>
                  <a:cubicBezTo>
                    <a:pt x="1646" y="3530"/>
                    <a:pt x="1662" y="3532"/>
                    <a:pt x="1679" y="3532"/>
                  </a:cubicBezTo>
                  <a:cubicBezTo>
                    <a:pt x="1748" y="3532"/>
                    <a:pt x="1821" y="3503"/>
                    <a:pt x="1836" y="3467"/>
                  </a:cubicBezTo>
                  <a:cubicBezTo>
                    <a:pt x="1851" y="3433"/>
                    <a:pt x="1851" y="3388"/>
                    <a:pt x="1836" y="3325"/>
                  </a:cubicBezTo>
                  <a:cubicBezTo>
                    <a:pt x="1788" y="3232"/>
                    <a:pt x="1836" y="3079"/>
                    <a:pt x="1866" y="2952"/>
                  </a:cubicBezTo>
                  <a:cubicBezTo>
                    <a:pt x="1959" y="2937"/>
                    <a:pt x="2053" y="2922"/>
                    <a:pt x="2146" y="2892"/>
                  </a:cubicBezTo>
                  <a:cubicBezTo>
                    <a:pt x="2176" y="2922"/>
                    <a:pt x="2239" y="2986"/>
                    <a:pt x="2269" y="3045"/>
                  </a:cubicBezTo>
                  <a:cubicBezTo>
                    <a:pt x="2303" y="3094"/>
                    <a:pt x="2303" y="3124"/>
                    <a:pt x="2303" y="3153"/>
                  </a:cubicBezTo>
                  <a:cubicBezTo>
                    <a:pt x="2303" y="3172"/>
                    <a:pt x="2284" y="3202"/>
                    <a:pt x="2303" y="3232"/>
                  </a:cubicBezTo>
                  <a:cubicBezTo>
                    <a:pt x="2317" y="3247"/>
                    <a:pt x="2332" y="3265"/>
                    <a:pt x="2362" y="3265"/>
                  </a:cubicBezTo>
                  <a:cubicBezTo>
                    <a:pt x="2396" y="3265"/>
                    <a:pt x="2441" y="3247"/>
                    <a:pt x="2489" y="3217"/>
                  </a:cubicBezTo>
                  <a:cubicBezTo>
                    <a:pt x="2534" y="3187"/>
                    <a:pt x="2582" y="3124"/>
                    <a:pt x="2564" y="3094"/>
                  </a:cubicBezTo>
                  <a:cubicBezTo>
                    <a:pt x="2549" y="3079"/>
                    <a:pt x="2534" y="3045"/>
                    <a:pt x="2489" y="3030"/>
                  </a:cubicBezTo>
                  <a:cubicBezTo>
                    <a:pt x="2426" y="3000"/>
                    <a:pt x="2362" y="2874"/>
                    <a:pt x="2332" y="2799"/>
                  </a:cubicBezTo>
                  <a:cubicBezTo>
                    <a:pt x="2411" y="2750"/>
                    <a:pt x="2489" y="2706"/>
                    <a:pt x="2549" y="2642"/>
                  </a:cubicBezTo>
                  <a:cubicBezTo>
                    <a:pt x="2582" y="2627"/>
                    <a:pt x="2597" y="2594"/>
                    <a:pt x="2612" y="2579"/>
                  </a:cubicBezTo>
                  <a:cubicBezTo>
                    <a:pt x="2642" y="2594"/>
                    <a:pt x="2676" y="2612"/>
                    <a:pt x="2691" y="2642"/>
                  </a:cubicBezTo>
                  <a:cubicBezTo>
                    <a:pt x="2735" y="2672"/>
                    <a:pt x="2750" y="2706"/>
                    <a:pt x="2769" y="2736"/>
                  </a:cubicBezTo>
                  <a:cubicBezTo>
                    <a:pt x="2784" y="2750"/>
                    <a:pt x="2784" y="2780"/>
                    <a:pt x="2814" y="2814"/>
                  </a:cubicBezTo>
                  <a:cubicBezTo>
                    <a:pt x="2822" y="2823"/>
                    <a:pt x="2837" y="2831"/>
                    <a:pt x="2854" y="2831"/>
                  </a:cubicBezTo>
                  <a:cubicBezTo>
                    <a:pt x="2866" y="2831"/>
                    <a:pt x="2879" y="2827"/>
                    <a:pt x="2892" y="2814"/>
                  </a:cubicBezTo>
                  <a:cubicBezTo>
                    <a:pt x="2922" y="2799"/>
                    <a:pt x="2970" y="2765"/>
                    <a:pt x="3000" y="2721"/>
                  </a:cubicBezTo>
                  <a:cubicBezTo>
                    <a:pt x="3030" y="2657"/>
                    <a:pt x="3049" y="2579"/>
                    <a:pt x="3015" y="2549"/>
                  </a:cubicBezTo>
                  <a:cubicBezTo>
                    <a:pt x="3000" y="2519"/>
                    <a:pt x="2970" y="2500"/>
                    <a:pt x="2922" y="2500"/>
                  </a:cubicBezTo>
                  <a:cubicBezTo>
                    <a:pt x="2862" y="2500"/>
                    <a:pt x="2799" y="2471"/>
                    <a:pt x="2735" y="2426"/>
                  </a:cubicBezTo>
                  <a:cubicBezTo>
                    <a:pt x="2814" y="2299"/>
                    <a:pt x="2862" y="2191"/>
                    <a:pt x="2892" y="2053"/>
                  </a:cubicBezTo>
                  <a:cubicBezTo>
                    <a:pt x="2922" y="2053"/>
                    <a:pt x="2956" y="2068"/>
                    <a:pt x="2970" y="2068"/>
                  </a:cubicBezTo>
                  <a:cubicBezTo>
                    <a:pt x="3064" y="2068"/>
                    <a:pt x="3094" y="2098"/>
                    <a:pt x="3142" y="2112"/>
                  </a:cubicBezTo>
                  <a:cubicBezTo>
                    <a:pt x="3157" y="2127"/>
                    <a:pt x="3187" y="2161"/>
                    <a:pt x="3217" y="2176"/>
                  </a:cubicBezTo>
                  <a:cubicBezTo>
                    <a:pt x="3229" y="2180"/>
                    <a:pt x="3239" y="2181"/>
                    <a:pt x="3249" y="2181"/>
                  </a:cubicBezTo>
                  <a:cubicBezTo>
                    <a:pt x="3280" y="2181"/>
                    <a:pt x="3303" y="2164"/>
                    <a:pt x="3329" y="2127"/>
                  </a:cubicBezTo>
                  <a:cubicBezTo>
                    <a:pt x="3344" y="2083"/>
                    <a:pt x="3373" y="2019"/>
                    <a:pt x="3373" y="1941"/>
                  </a:cubicBezTo>
                  <a:cubicBezTo>
                    <a:pt x="3373" y="1848"/>
                    <a:pt x="3329" y="1754"/>
                    <a:pt x="3280" y="1739"/>
                  </a:cubicBezTo>
                  <a:cubicBezTo>
                    <a:pt x="3272" y="1735"/>
                    <a:pt x="3262" y="1734"/>
                    <a:pt x="3251" y="1734"/>
                  </a:cubicBezTo>
                  <a:cubicBezTo>
                    <a:pt x="3218" y="1734"/>
                    <a:pt x="3175" y="1748"/>
                    <a:pt x="3142" y="1773"/>
                  </a:cubicBezTo>
                  <a:cubicBezTo>
                    <a:pt x="3094" y="1803"/>
                    <a:pt x="3000" y="1803"/>
                    <a:pt x="2922" y="1803"/>
                  </a:cubicBezTo>
                  <a:cubicBezTo>
                    <a:pt x="2922" y="1616"/>
                    <a:pt x="2892" y="1445"/>
                    <a:pt x="2814" y="1288"/>
                  </a:cubicBezTo>
                  <a:cubicBezTo>
                    <a:pt x="2844" y="1258"/>
                    <a:pt x="2877" y="1243"/>
                    <a:pt x="2922" y="1228"/>
                  </a:cubicBezTo>
                  <a:cubicBezTo>
                    <a:pt x="3000" y="1213"/>
                    <a:pt x="3049" y="1213"/>
                    <a:pt x="3094" y="1213"/>
                  </a:cubicBezTo>
                  <a:cubicBezTo>
                    <a:pt x="3108" y="1213"/>
                    <a:pt x="3157" y="1228"/>
                    <a:pt x="3187" y="1228"/>
                  </a:cubicBezTo>
                  <a:cubicBezTo>
                    <a:pt x="3235" y="1213"/>
                    <a:pt x="3265" y="1180"/>
                    <a:pt x="3265" y="1135"/>
                  </a:cubicBezTo>
                  <a:cubicBezTo>
                    <a:pt x="3265" y="1071"/>
                    <a:pt x="3265" y="1008"/>
                    <a:pt x="3217" y="948"/>
                  </a:cubicBezTo>
                  <a:cubicBezTo>
                    <a:pt x="3189" y="876"/>
                    <a:pt x="3109" y="805"/>
                    <a:pt x="3061" y="805"/>
                  </a:cubicBezTo>
                  <a:cubicBezTo>
                    <a:pt x="3057" y="805"/>
                    <a:pt x="3053" y="805"/>
                    <a:pt x="3049" y="807"/>
                  </a:cubicBezTo>
                  <a:cubicBezTo>
                    <a:pt x="3000" y="807"/>
                    <a:pt x="2970" y="840"/>
                    <a:pt x="2937" y="900"/>
                  </a:cubicBezTo>
                  <a:cubicBezTo>
                    <a:pt x="2892" y="963"/>
                    <a:pt x="2784" y="1027"/>
                    <a:pt x="2676" y="1057"/>
                  </a:cubicBezTo>
                  <a:lnTo>
                    <a:pt x="2597" y="978"/>
                  </a:lnTo>
                  <a:cubicBezTo>
                    <a:pt x="2519" y="885"/>
                    <a:pt x="2411" y="807"/>
                    <a:pt x="2303" y="747"/>
                  </a:cubicBezTo>
                  <a:cubicBezTo>
                    <a:pt x="2317" y="713"/>
                    <a:pt x="2332" y="698"/>
                    <a:pt x="2347" y="668"/>
                  </a:cubicBezTo>
                  <a:cubicBezTo>
                    <a:pt x="2377" y="605"/>
                    <a:pt x="2411" y="590"/>
                    <a:pt x="2441" y="575"/>
                  </a:cubicBezTo>
                  <a:cubicBezTo>
                    <a:pt x="2456" y="560"/>
                    <a:pt x="2489" y="560"/>
                    <a:pt x="2519" y="527"/>
                  </a:cubicBezTo>
                  <a:cubicBezTo>
                    <a:pt x="2534" y="512"/>
                    <a:pt x="2534" y="482"/>
                    <a:pt x="2519" y="448"/>
                  </a:cubicBezTo>
                  <a:cubicBezTo>
                    <a:pt x="2489" y="418"/>
                    <a:pt x="2456" y="374"/>
                    <a:pt x="2411" y="340"/>
                  </a:cubicBezTo>
                  <a:cubicBezTo>
                    <a:pt x="2374" y="332"/>
                    <a:pt x="2328" y="323"/>
                    <a:pt x="2292" y="323"/>
                  </a:cubicBezTo>
                  <a:cubicBezTo>
                    <a:pt x="2266" y="323"/>
                    <a:pt x="2245" y="328"/>
                    <a:pt x="2239" y="340"/>
                  </a:cubicBezTo>
                  <a:cubicBezTo>
                    <a:pt x="2209" y="355"/>
                    <a:pt x="2191" y="404"/>
                    <a:pt x="2209" y="448"/>
                  </a:cubicBezTo>
                  <a:cubicBezTo>
                    <a:pt x="2209" y="512"/>
                    <a:pt x="2161" y="590"/>
                    <a:pt x="2116" y="668"/>
                  </a:cubicBezTo>
                  <a:cubicBezTo>
                    <a:pt x="2004" y="635"/>
                    <a:pt x="1896" y="620"/>
                    <a:pt x="1788" y="620"/>
                  </a:cubicBezTo>
                  <a:cubicBezTo>
                    <a:pt x="1773" y="542"/>
                    <a:pt x="1773" y="467"/>
                    <a:pt x="1773" y="389"/>
                  </a:cubicBezTo>
                  <a:cubicBezTo>
                    <a:pt x="1788" y="310"/>
                    <a:pt x="1803" y="262"/>
                    <a:pt x="1817" y="232"/>
                  </a:cubicBezTo>
                  <a:cubicBezTo>
                    <a:pt x="1836" y="202"/>
                    <a:pt x="1866" y="187"/>
                    <a:pt x="1881" y="139"/>
                  </a:cubicBezTo>
                  <a:cubicBezTo>
                    <a:pt x="1881" y="94"/>
                    <a:pt x="1866" y="60"/>
                    <a:pt x="1817" y="30"/>
                  </a:cubicBezTo>
                  <a:cubicBezTo>
                    <a:pt x="1773" y="16"/>
                    <a:pt x="1709" y="1"/>
                    <a:pt x="1631" y="1"/>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0"/>
            <p:cNvSpPr/>
            <p:nvPr/>
          </p:nvSpPr>
          <p:spPr>
            <a:xfrm>
              <a:off x="4283000" y="3817250"/>
              <a:ext cx="11225" cy="9950"/>
            </a:xfrm>
            <a:custGeom>
              <a:avLst/>
              <a:gdLst/>
              <a:ahLst/>
              <a:cxnLst/>
              <a:rect l="l" t="t" r="r" b="b"/>
              <a:pathLst>
                <a:path w="449" h="398" extrusionOk="0">
                  <a:moveTo>
                    <a:pt x="222" y="0"/>
                  </a:moveTo>
                  <a:cubicBezTo>
                    <a:pt x="187" y="0"/>
                    <a:pt x="153" y="10"/>
                    <a:pt x="124" y="32"/>
                  </a:cubicBezTo>
                  <a:cubicBezTo>
                    <a:pt x="31" y="95"/>
                    <a:pt x="1" y="218"/>
                    <a:pt x="61" y="312"/>
                  </a:cubicBezTo>
                  <a:cubicBezTo>
                    <a:pt x="99" y="368"/>
                    <a:pt x="160" y="397"/>
                    <a:pt x="222" y="397"/>
                  </a:cubicBezTo>
                  <a:cubicBezTo>
                    <a:pt x="262" y="397"/>
                    <a:pt x="304" y="385"/>
                    <a:pt x="340" y="360"/>
                  </a:cubicBezTo>
                  <a:cubicBezTo>
                    <a:pt x="434" y="297"/>
                    <a:pt x="449" y="174"/>
                    <a:pt x="389" y="80"/>
                  </a:cubicBezTo>
                  <a:cubicBezTo>
                    <a:pt x="349" y="30"/>
                    <a:pt x="284" y="0"/>
                    <a:pt x="222"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0"/>
            <p:cNvSpPr/>
            <p:nvPr/>
          </p:nvSpPr>
          <p:spPr>
            <a:xfrm>
              <a:off x="4300825" y="3823900"/>
              <a:ext cx="7400" cy="6525"/>
            </a:xfrm>
            <a:custGeom>
              <a:avLst/>
              <a:gdLst/>
              <a:ahLst/>
              <a:cxnLst/>
              <a:rect l="l" t="t" r="r" b="b"/>
              <a:pathLst>
                <a:path w="296" h="261" extrusionOk="0">
                  <a:moveTo>
                    <a:pt x="144" y="1"/>
                  </a:moveTo>
                  <a:cubicBezTo>
                    <a:pt x="122" y="1"/>
                    <a:pt x="100" y="6"/>
                    <a:pt x="79" y="16"/>
                  </a:cubicBezTo>
                  <a:cubicBezTo>
                    <a:pt x="15" y="64"/>
                    <a:pt x="1" y="139"/>
                    <a:pt x="34" y="202"/>
                  </a:cubicBezTo>
                  <a:cubicBezTo>
                    <a:pt x="61" y="240"/>
                    <a:pt x="100" y="261"/>
                    <a:pt x="140" y="261"/>
                  </a:cubicBezTo>
                  <a:cubicBezTo>
                    <a:pt x="167" y="261"/>
                    <a:pt x="195" y="252"/>
                    <a:pt x="221" y="232"/>
                  </a:cubicBezTo>
                  <a:cubicBezTo>
                    <a:pt x="280" y="202"/>
                    <a:pt x="295" y="109"/>
                    <a:pt x="251" y="64"/>
                  </a:cubicBezTo>
                  <a:cubicBezTo>
                    <a:pt x="231" y="22"/>
                    <a:pt x="189" y="1"/>
                    <a:pt x="144"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0"/>
            <p:cNvSpPr/>
            <p:nvPr/>
          </p:nvSpPr>
          <p:spPr>
            <a:xfrm>
              <a:off x="4273225" y="3830100"/>
              <a:ext cx="5900" cy="5425"/>
            </a:xfrm>
            <a:custGeom>
              <a:avLst/>
              <a:gdLst/>
              <a:ahLst/>
              <a:cxnLst/>
              <a:rect l="l" t="t" r="r" b="b"/>
              <a:pathLst>
                <a:path w="236" h="217" extrusionOk="0">
                  <a:moveTo>
                    <a:pt x="117" y="1"/>
                  </a:moveTo>
                  <a:cubicBezTo>
                    <a:pt x="99" y="1"/>
                    <a:pt x="81" y="6"/>
                    <a:pt x="64" y="18"/>
                  </a:cubicBezTo>
                  <a:cubicBezTo>
                    <a:pt x="19" y="48"/>
                    <a:pt x="0" y="126"/>
                    <a:pt x="34" y="171"/>
                  </a:cubicBezTo>
                  <a:cubicBezTo>
                    <a:pt x="51" y="199"/>
                    <a:pt x="80" y="216"/>
                    <a:pt x="114" y="216"/>
                  </a:cubicBezTo>
                  <a:cubicBezTo>
                    <a:pt x="137" y="216"/>
                    <a:pt x="162" y="208"/>
                    <a:pt x="187" y="189"/>
                  </a:cubicBezTo>
                  <a:cubicBezTo>
                    <a:pt x="235" y="156"/>
                    <a:pt x="235" y="96"/>
                    <a:pt x="205" y="48"/>
                  </a:cubicBezTo>
                  <a:cubicBezTo>
                    <a:pt x="184" y="19"/>
                    <a:pt x="151" y="1"/>
                    <a:pt x="117"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0"/>
            <p:cNvSpPr/>
            <p:nvPr/>
          </p:nvSpPr>
          <p:spPr>
            <a:xfrm>
              <a:off x="4308650" y="3837050"/>
              <a:ext cx="16725" cy="14900"/>
            </a:xfrm>
            <a:custGeom>
              <a:avLst/>
              <a:gdLst/>
              <a:ahLst/>
              <a:cxnLst/>
              <a:rect l="l" t="t" r="r" b="b"/>
              <a:pathLst>
                <a:path w="669" h="596" extrusionOk="0">
                  <a:moveTo>
                    <a:pt x="332" y="1"/>
                  </a:moveTo>
                  <a:cubicBezTo>
                    <a:pt x="277" y="1"/>
                    <a:pt x="220" y="16"/>
                    <a:pt x="169" y="49"/>
                  </a:cubicBezTo>
                  <a:cubicBezTo>
                    <a:pt x="31" y="143"/>
                    <a:pt x="1" y="329"/>
                    <a:pt x="94" y="471"/>
                  </a:cubicBezTo>
                  <a:cubicBezTo>
                    <a:pt x="153" y="549"/>
                    <a:pt x="250" y="596"/>
                    <a:pt x="348" y="596"/>
                  </a:cubicBezTo>
                  <a:cubicBezTo>
                    <a:pt x="404" y="596"/>
                    <a:pt x="462" y="580"/>
                    <a:pt x="512" y="546"/>
                  </a:cubicBezTo>
                  <a:cubicBezTo>
                    <a:pt x="635" y="452"/>
                    <a:pt x="669" y="266"/>
                    <a:pt x="576" y="128"/>
                  </a:cubicBezTo>
                  <a:cubicBezTo>
                    <a:pt x="525" y="49"/>
                    <a:pt x="431" y="1"/>
                    <a:pt x="332"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4274050" y="3844050"/>
              <a:ext cx="9725" cy="9875"/>
            </a:xfrm>
            <a:custGeom>
              <a:avLst/>
              <a:gdLst/>
              <a:ahLst/>
              <a:cxnLst/>
              <a:rect l="l" t="t" r="r" b="b"/>
              <a:pathLst>
                <a:path w="389" h="395" extrusionOk="0">
                  <a:moveTo>
                    <a:pt x="120" y="0"/>
                  </a:moveTo>
                  <a:cubicBezTo>
                    <a:pt x="98" y="0"/>
                    <a:pt x="78" y="6"/>
                    <a:pt x="60" y="19"/>
                  </a:cubicBezTo>
                  <a:cubicBezTo>
                    <a:pt x="1" y="49"/>
                    <a:pt x="1" y="172"/>
                    <a:pt x="79" y="266"/>
                  </a:cubicBezTo>
                  <a:cubicBezTo>
                    <a:pt x="134" y="349"/>
                    <a:pt x="200" y="395"/>
                    <a:pt x="262" y="395"/>
                  </a:cubicBezTo>
                  <a:cubicBezTo>
                    <a:pt x="284" y="395"/>
                    <a:pt x="305" y="389"/>
                    <a:pt x="325" y="378"/>
                  </a:cubicBezTo>
                  <a:cubicBezTo>
                    <a:pt x="389" y="344"/>
                    <a:pt x="374" y="221"/>
                    <a:pt x="310" y="113"/>
                  </a:cubicBezTo>
                  <a:cubicBezTo>
                    <a:pt x="253" y="45"/>
                    <a:pt x="180" y="0"/>
                    <a:pt x="120"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0"/>
            <p:cNvSpPr/>
            <p:nvPr/>
          </p:nvSpPr>
          <p:spPr>
            <a:xfrm>
              <a:off x="4311375" y="3816500"/>
              <a:ext cx="8975" cy="9625"/>
            </a:xfrm>
            <a:custGeom>
              <a:avLst/>
              <a:gdLst/>
              <a:ahLst/>
              <a:cxnLst/>
              <a:rect l="l" t="t" r="r" b="b"/>
              <a:pathLst>
                <a:path w="359" h="385" extrusionOk="0">
                  <a:moveTo>
                    <a:pt x="103" y="0"/>
                  </a:moveTo>
                  <a:cubicBezTo>
                    <a:pt x="86" y="0"/>
                    <a:pt x="71" y="5"/>
                    <a:pt x="60" y="17"/>
                  </a:cubicBezTo>
                  <a:cubicBezTo>
                    <a:pt x="0" y="47"/>
                    <a:pt x="15" y="155"/>
                    <a:pt x="93" y="267"/>
                  </a:cubicBezTo>
                  <a:cubicBezTo>
                    <a:pt x="141" y="341"/>
                    <a:pt x="221" y="384"/>
                    <a:pt x="274" y="384"/>
                  </a:cubicBezTo>
                  <a:cubicBezTo>
                    <a:pt x="288" y="384"/>
                    <a:pt x="301" y="381"/>
                    <a:pt x="310" y="375"/>
                  </a:cubicBezTo>
                  <a:cubicBezTo>
                    <a:pt x="358" y="342"/>
                    <a:pt x="358" y="218"/>
                    <a:pt x="280" y="125"/>
                  </a:cubicBezTo>
                  <a:cubicBezTo>
                    <a:pt x="232" y="54"/>
                    <a:pt x="157" y="0"/>
                    <a:pt x="103"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0"/>
            <p:cNvSpPr/>
            <p:nvPr/>
          </p:nvSpPr>
          <p:spPr>
            <a:xfrm>
              <a:off x="4295050" y="3855700"/>
              <a:ext cx="8975" cy="8125"/>
            </a:xfrm>
            <a:custGeom>
              <a:avLst/>
              <a:gdLst/>
              <a:ahLst/>
              <a:cxnLst/>
              <a:rect l="l" t="t" r="r" b="b"/>
              <a:pathLst>
                <a:path w="359" h="325" extrusionOk="0">
                  <a:moveTo>
                    <a:pt x="178" y="1"/>
                  </a:moveTo>
                  <a:cubicBezTo>
                    <a:pt x="146" y="1"/>
                    <a:pt x="116" y="11"/>
                    <a:pt x="94" y="35"/>
                  </a:cubicBezTo>
                  <a:cubicBezTo>
                    <a:pt x="15" y="79"/>
                    <a:pt x="0" y="173"/>
                    <a:pt x="45" y="251"/>
                  </a:cubicBezTo>
                  <a:cubicBezTo>
                    <a:pt x="76" y="300"/>
                    <a:pt x="130" y="325"/>
                    <a:pt x="181" y="325"/>
                  </a:cubicBezTo>
                  <a:cubicBezTo>
                    <a:pt x="212" y="325"/>
                    <a:pt x="242" y="316"/>
                    <a:pt x="265" y="300"/>
                  </a:cubicBezTo>
                  <a:cubicBezTo>
                    <a:pt x="340" y="251"/>
                    <a:pt x="358" y="143"/>
                    <a:pt x="310" y="65"/>
                  </a:cubicBezTo>
                  <a:cubicBezTo>
                    <a:pt x="282" y="28"/>
                    <a:pt x="229" y="1"/>
                    <a:pt x="178"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4286450" y="3835250"/>
              <a:ext cx="14025" cy="12275"/>
            </a:xfrm>
            <a:custGeom>
              <a:avLst/>
              <a:gdLst/>
              <a:ahLst/>
              <a:cxnLst/>
              <a:rect l="l" t="t" r="r" b="b"/>
              <a:pathLst>
                <a:path w="561" h="491" extrusionOk="0">
                  <a:moveTo>
                    <a:pt x="276" y="0"/>
                  </a:moveTo>
                  <a:cubicBezTo>
                    <a:pt x="230" y="0"/>
                    <a:pt x="183" y="14"/>
                    <a:pt x="143" y="43"/>
                  </a:cubicBezTo>
                  <a:cubicBezTo>
                    <a:pt x="31" y="121"/>
                    <a:pt x="1" y="278"/>
                    <a:pt x="79" y="386"/>
                  </a:cubicBezTo>
                  <a:cubicBezTo>
                    <a:pt x="128" y="454"/>
                    <a:pt x="206" y="491"/>
                    <a:pt x="286" y="491"/>
                  </a:cubicBezTo>
                  <a:cubicBezTo>
                    <a:pt x="333" y="491"/>
                    <a:pt x="381" y="478"/>
                    <a:pt x="423" y="450"/>
                  </a:cubicBezTo>
                  <a:cubicBezTo>
                    <a:pt x="531" y="371"/>
                    <a:pt x="561" y="215"/>
                    <a:pt x="482" y="106"/>
                  </a:cubicBezTo>
                  <a:cubicBezTo>
                    <a:pt x="433" y="39"/>
                    <a:pt x="355" y="0"/>
                    <a:pt x="276"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0"/>
            <p:cNvSpPr/>
            <p:nvPr/>
          </p:nvSpPr>
          <p:spPr>
            <a:xfrm>
              <a:off x="4273675" y="3827350"/>
              <a:ext cx="66450" cy="56125"/>
            </a:xfrm>
            <a:custGeom>
              <a:avLst/>
              <a:gdLst/>
              <a:ahLst/>
              <a:cxnLst/>
              <a:rect l="l" t="t" r="r" b="b"/>
              <a:pathLst>
                <a:path w="2658" h="2245" extrusionOk="0">
                  <a:moveTo>
                    <a:pt x="2098" y="1"/>
                  </a:moveTo>
                  <a:lnTo>
                    <a:pt x="2098" y="1"/>
                  </a:lnTo>
                  <a:cubicBezTo>
                    <a:pt x="2098" y="1"/>
                    <a:pt x="2127" y="65"/>
                    <a:pt x="2019" y="374"/>
                  </a:cubicBezTo>
                  <a:cubicBezTo>
                    <a:pt x="1926" y="672"/>
                    <a:pt x="1601" y="1247"/>
                    <a:pt x="900" y="1385"/>
                  </a:cubicBezTo>
                  <a:cubicBezTo>
                    <a:pt x="860" y="1394"/>
                    <a:pt x="818" y="1398"/>
                    <a:pt x="776" y="1398"/>
                  </a:cubicBezTo>
                  <a:cubicBezTo>
                    <a:pt x="440" y="1398"/>
                    <a:pt x="61" y="1154"/>
                    <a:pt x="60" y="1154"/>
                  </a:cubicBezTo>
                  <a:lnTo>
                    <a:pt x="60" y="1154"/>
                  </a:lnTo>
                  <a:cubicBezTo>
                    <a:pt x="94" y="1213"/>
                    <a:pt x="139" y="1262"/>
                    <a:pt x="187" y="1307"/>
                  </a:cubicBezTo>
                  <a:cubicBezTo>
                    <a:pt x="232" y="1355"/>
                    <a:pt x="281" y="1385"/>
                    <a:pt x="325" y="1434"/>
                  </a:cubicBezTo>
                  <a:cubicBezTo>
                    <a:pt x="296" y="1478"/>
                    <a:pt x="262" y="1512"/>
                    <a:pt x="217" y="1557"/>
                  </a:cubicBezTo>
                  <a:cubicBezTo>
                    <a:pt x="169" y="1605"/>
                    <a:pt x="139" y="1605"/>
                    <a:pt x="109" y="1620"/>
                  </a:cubicBezTo>
                  <a:cubicBezTo>
                    <a:pt x="94" y="1635"/>
                    <a:pt x="60" y="1620"/>
                    <a:pt x="31" y="1650"/>
                  </a:cubicBezTo>
                  <a:cubicBezTo>
                    <a:pt x="1" y="1665"/>
                    <a:pt x="1" y="1699"/>
                    <a:pt x="16" y="1728"/>
                  </a:cubicBezTo>
                  <a:cubicBezTo>
                    <a:pt x="31" y="1758"/>
                    <a:pt x="46" y="1807"/>
                    <a:pt x="94" y="1852"/>
                  </a:cubicBezTo>
                  <a:cubicBezTo>
                    <a:pt x="131" y="1879"/>
                    <a:pt x="200" y="1904"/>
                    <a:pt x="240" y="1904"/>
                  </a:cubicBezTo>
                  <a:cubicBezTo>
                    <a:pt x="249" y="1904"/>
                    <a:pt x="257" y="1903"/>
                    <a:pt x="262" y="1900"/>
                  </a:cubicBezTo>
                  <a:cubicBezTo>
                    <a:pt x="281" y="1885"/>
                    <a:pt x="310" y="1852"/>
                    <a:pt x="310" y="1792"/>
                  </a:cubicBezTo>
                  <a:cubicBezTo>
                    <a:pt x="325" y="1713"/>
                    <a:pt x="434" y="1605"/>
                    <a:pt x="512" y="1542"/>
                  </a:cubicBezTo>
                  <a:cubicBezTo>
                    <a:pt x="620" y="1605"/>
                    <a:pt x="747" y="1635"/>
                    <a:pt x="870" y="1665"/>
                  </a:cubicBezTo>
                  <a:cubicBezTo>
                    <a:pt x="870" y="1713"/>
                    <a:pt x="855" y="1773"/>
                    <a:pt x="840" y="1837"/>
                  </a:cubicBezTo>
                  <a:cubicBezTo>
                    <a:pt x="822" y="1915"/>
                    <a:pt x="792" y="1945"/>
                    <a:pt x="777" y="1978"/>
                  </a:cubicBezTo>
                  <a:cubicBezTo>
                    <a:pt x="762" y="2008"/>
                    <a:pt x="713" y="2023"/>
                    <a:pt x="699" y="2053"/>
                  </a:cubicBezTo>
                  <a:cubicBezTo>
                    <a:pt x="684" y="2101"/>
                    <a:pt x="699" y="2131"/>
                    <a:pt x="728" y="2165"/>
                  </a:cubicBezTo>
                  <a:cubicBezTo>
                    <a:pt x="777" y="2195"/>
                    <a:pt x="840" y="2225"/>
                    <a:pt x="915" y="2240"/>
                  </a:cubicBezTo>
                  <a:cubicBezTo>
                    <a:pt x="930" y="2243"/>
                    <a:pt x="946" y="2245"/>
                    <a:pt x="963" y="2245"/>
                  </a:cubicBezTo>
                  <a:cubicBezTo>
                    <a:pt x="1032" y="2245"/>
                    <a:pt x="1105" y="2216"/>
                    <a:pt x="1120" y="2180"/>
                  </a:cubicBezTo>
                  <a:cubicBezTo>
                    <a:pt x="1135" y="2146"/>
                    <a:pt x="1135" y="2101"/>
                    <a:pt x="1120" y="2038"/>
                  </a:cubicBezTo>
                  <a:cubicBezTo>
                    <a:pt x="1072" y="1945"/>
                    <a:pt x="1120" y="1792"/>
                    <a:pt x="1150" y="1665"/>
                  </a:cubicBezTo>
                  <a:cubicBezTo>
                    <a:pt x="1243" y="1650"/>
                    <a:pt x="1337" y="1635"/>
                    <a:pt x="1430" y="1605"/>
                  </a:cubicBezTo>
                  <a:cubicBezTo>
                    <a:pt x="1460" y="1635"/>
                    <a:pt x="1523" y="1699"/>
                    <a:pt x="1553" y="1758"/>
                  </a:cubicBezTo>
                  <a:cubicBezTo>
                    <a:pt x="1587" y="1807"/>
                    <a:pt x="1587" y="1837"/>
                    <a:pt x="1587" y="1866"/>
                  </a:cubicBezTo>
                  <a:cubicBezTo>
                    <a:pt x="1587" y="1885"/>
                    <a:pt x="1568" y="1915"/>
                    <a:pt x="1587" y="1945"/>
                  </a:cubicBezTo>
                  <a:cubicBezTo>
                    <a:pt x="1601" y="1960"/>
                    <a:pt x="1616" y="1978"/>
                    <a:pt x="1646" y="1978"/>
                  </a:cubicBezTo>
                  <a:cubicBezTo>
                    <a:pt x="1680" y="1978"/>
                    <a:pt x="1725" y="1960"/>
                    <a:pt x="1773" y="1930"/>
                  </a:cubicBezTo>
                  <a:cubicBezTo>
                    <a:pt x="1818" y="1900"/>
                    <a:pt x="1866" y="1837"/>
                    <a:pt x="1848" y="1807"/>
                  </a:cubicBezTo>
                  <a:cubicBezTo>
                    <a:pt x="1833" y="1792"/>
                    <a:pt x="1818" y="1758"/>
                    <a:pt x="1773" y="1743"/>
                  </a:cubicBezTo>
                  <a:cubicBezTo>
                    <a:pt x="1710" y="1713"/>
                    <a:pt x="1646" y="1587"/>
                    <a:pt x="1616" y="1512"/>
                  </a:cubicBezTo>
                  <a:cubicBezTo>
                    <a:pt x="1695" y="1463"/>
                    <a:pt x="1773" y="1419"/>
                    <a:pt x="1833" y="1355"/>
                  </a:cubicBezTo>
                  <a:cubicBezTo>
                    <a:pt x="1866" y="1340"/>
                    <a:pt x="1881" y="1307"/>
                    <a:pt x="1896" y="1292"/>
                  </a:cubicBezTo>
                  <a:cubicBezTo>
                    <a:pt x="1926" y="1307"/>
                    <a:pt x="1960" y="1325"/>
                    <a:pt x="1975" y="1355"/>
                  </a:cubicBezTo>
                  <a:cubicBezTo>
                    <a:pt x="2019" y="1385"/>
                    <a:pt x="2034" y="1419"/>
                    <a:pt x="2053" y="1449"/>
                  </a:cubicBezTo>
                  <a:cubicBezTo>
                    <a:pt x="2068" y="1463"/>
                    <a:pt x="2068" y="1493"/>
                    <a:pt x="2098" y="1527"/>
                  </a:cubicBezTo>
                  <a:cubicBezTo>
                    <a:pt x="2106" y="1536"/>
                    <a:pt x="2121" y="1544"/>
                    <a:pt x="2138" y="1544"/>
                  </a:cubicBezTo>
                  <a:cubicBezTo>
                    <a:pt x="2150" y="1544"/>
                    <a:pt x="2163" y="1540"/>
                    <a:pt x="2176" y="1527"/>
                  </a:cubicBezTo>
                  <a:cubicBezTo>
                    <a:pt x="2206" y="1512"/>
                    <a:pt x="2254" y="1478"/>
                    <a:pt x="2284" y="1434"/>
                  </a:cubicBezTo>
                  <a:cubicBezTo>
                    <a:pt x="2314" y="1370"/>
                    <a:pt x="2333" y="1292"/>
                    <a:pt x="2299" y="1262"/>
                  </a:cubicBezTo>
                  <a:cubicBezTo>
                    <a:pt x="2284" y="1232"/>
                    <a:pt x="2254" y="1213"/>
                    <a:pt x="2206" y="1213"/>
                  </a:cubicBezTo>
                  <a:cubicBezTo>
                    <a:pt x="2146" y="1213"/>
                    <a:pt x="2083" y="1184"/>
                    <a:pt x="2019" y="1139"/>
                  </a:cubicBezTo>
                  <a:cubicBezTo>
                    <a:pt x="2098" y="1012"/>
                    <a:pt x="2146" y="904"/>
                    <a:pt x="2176" y="766"/>
                  </a:cubicBezTo>
                  <a:cubicBezTo>
                    <a:pt x="2206" y="766"/>
                    <a:pt x="2240" y="781"/>
                    <a:pt x="2254" y="781"/>
                  </a:cubicBezTo>
                  <a:cubicBezTo>
                    <a:pt x="2348" y="781"/>
                    <a:pt x="2378" y="811"/>
                    <a:pt x="2426" y="825"/>
                  </a:cubicBezTo>
                  <a:cubicBezTo>
                    <a:pt x="2441" y="840"/>
                    <a:pt x="2471" y="874"/>
                    <a:pt x="2501" y="889"/>
                  </a:cubicBezTo>
                  <a:cubicBezTo>
                    <a:pt x="2513" y="893"/>
                    <a:pt x="2523" y="894"/>
                    <a:pt x="2533" y="894"/>
                  </a:cubicBezTo>
                  <a:cubicBezTo>
                    <a:pt x="2564" y="894"/>
                    <a:pt x="2587" y="877"/>
                    <a:pt x="2613" y="840"/>
                  </a:cubicBezTo>
                  <a:cubicBezTo>
                    <a:pt x="2628" y="796"/>
                    <a:pt x="2657" y="732"/>
                    <a:pt x="2657" y="654"/>
                  </a:cubicBezTo>
                  <a:cubicBezTo>
                    <a:pt x="2657" y="561"/>
                    <a:pt x="2613" y="467"/>
                    <a:pt x="2564" y="452"/>
                  </a:cubicBezTo>
                  <a:cubicBezTo>
                    <a:pt x="2556" y="448"/>
                    <a:pt x="2546" y="447"/>
                    <a:pt x="2535" y="447"/>
                  </a:cubicBezTo>
                  <a:cubicBezTo>
                    <a:pt x="2502" y="447"/>
                    <a:pt x="2459" y="461"/>
                    <a:pt x="2426" y="486"/>
                  </a:cubicBezTo>
                  <a:cubicBezTo>
                    <a:pt x="2378" y="516"/>
                    <a:pt x="2284" y="516"/>
                    <a:pt x="2206" y="516"/>
                  </a:cubicBezTo>
                  <a:cubicBezTo>
                    <a:pt x="2206" y="329"/>
                    <a:pt x="2176" y="158"/>
                    <a:pt x="2098"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362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33"/>
          <p:cNvSpPr txBox="1">
            <a:spLocks noGrp="1"/>
          </p:cNvSpPr>
          <p:nvPr>
            <p:ph type="subTitle" idx="1"/>
          </p:nvPr>
        </p:nvSpPr>
        <p:spPr>
          <a:xfrm>
            <a:off x="4572000" y="2672780"/>
            <a:ext cx="2743200" cy="12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a:t>
            </a:r>
          </a:p>
          <a:p>
            <a:pPr marL="0" lvl="0" indent="0" algn="l" rtl="0">
              <a:spcBef>
                <a:spcPts val="0"/>
              </a:spcBef>
              <a:spcAft>
                <a:spcPts val="0"/>
              </a:spcAft>
              <a:buNone/>
            </a:pPr>
            <a:r>
              <a:rPr lang="en-US" dirty="0" err="1"/>
              <a:t>Optimisation</a:t>
            </a:r>
            <a:endParaRPr lang="en-US" dirty="0"/>
          </a:p>
          <a:p>
            <a:pPr marL="0" lvl="0" indent="0" algn="l" rtl="0">
              <a:spcBef>
                <a:spcPts val="0"/>
              </a:spcBef>
              <a:spcAft>
                <a:spcPts val="0"/>
              </a:spcAft>
              <a:buNone/>
            </a:pPr>
            <a:r>
              <a:rPr lang="en-US" dirty="0"/>
              <a:t>Model Evaluation</a:t>
            </a:r>
            <a:endParaRPr lang="en" dirty="0"/>
          </a:p>
        </p:txBody>
      </p:sp>
      <p:sp>
        <p:nvSpPr>
          <p:cNvPr id="974" name="Google Shape;974;p33"/>
          <p:cNvSpPr txBox="1">
            <a:spLocks noGrp="1"/>
          </p:cNvSpPr>
          <p:nvPr>
            <p:ph type="title"/>
          </p:nvPr>
        </p:nvSpPr>
        <p:spPr>
          <a:xfrm>
            <a:off x="4572000" y="1878250"/>
            <a:ext cx="2743200"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MODELLING</a:t>
            </a:r>
            <a:endParaRPr dirty="0"/>
          </a:p>
        </p:txBody>
      </p:sp>
      <p:grpSp>
        <p:nvGrpSpPr>
          <p:cNvPr id="976" name="Google Shape;976;p33"/>
          <p:cNvGrpSpPr/>
          <p:nvPr/>
        </p:nvGrpSpPr>
        <p:grpSpPr>
          <a:xfrm>
            <a:off x="4651973" y="3679805"/>
            <a:ext cx="449351" cy="134550"/>
            <a:chOff x="826998" y="3699099"/>
            <a:chExt cx="449351" cy="134550"/>
          </a:xfrm>
        </p:grpSpPr>
        <p:sp>
          <p:nvSpPr>
            <p:cNvPr id="977" name="Google Shape;977;p3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33"/>
          <p:cNvSpPr txBox="1">
            <a:spLocks noGrp="1"/>
          </p:cNvSpPr>
          <p:nvPr>
            <p:ph type="title" idx="2"/>
          </p:nvPr>
        </p:nvSpPr>
        <p:spPr>
          <a:xfrm>
            <a:off x="4571988" y="1350638"/>
            <a:ext cx="1203300" cy="8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2" name="Group 1">
            <a:extLst>
              <a:ext uri="{FF2B5EF4-FFF2-40B4-BE49-F238E27FC236}">
                <a16:creationId xmlns:a16="http://schemas.microsoft.com/office/drawing/2014/main" id="{C993E20A-A613-2542-8BB4-5BD392EB28F0}"/>
              </a:ext>
            </a:extLst>
          </p:cNvPr>
          <p:cNvGrpSpPr/>
          <p:nvPr/>
        </p:nvGrpSpPr>
        <p:grpSpPr>
          <a:xfrm>
            <a:off x="1684671" y="1439500"/>
            <a:ext cx="2565998" cy="2374856"/>
            <a:chOff x="1684671" y="1439500"/>
            <a:chExt cx="2565998" cy="2374856"/>
          </a:xfrm>
        </p:grpSpPr>
        <p:grpSp>
          <p:nvGrpSpPr>
            <p:cNvPr id="67" name="Google Shape;1843;p53">
              <a:extLst>
                <a:ext uri="{FF2B5EF4-FFF2-40B4-BE49-F238E27FC236}">
                  <a16:creationId xmlns:a16="http://schemas.microsoft.com/office/drawing/2014/main" id="{1C288087-A3FB-3F4C-8C44-2D13657D2F57}"/>
                </a:ext>
              </a:extLst>
            </p:cNvPr>
            <p:cNvGrpSpPr/>
            <p:nvPr/>
          </p:nvGrpSpPr>
          <p:grpSpPr>
            <a:xfrm>
              <a:off x="1684671" y="1944210"/>
              <a:ext cx="2565998" cy="1870146"/>
              <a:chOff x="3221400" y="1507438"/>
              <a:chExt cx="1476550" cy="1049988"/>
            </a:xfrm>
          </p:grpSpPr>
          <p:sp>
            <p:nvSpPr>
              <p:cNvPr id="68" name="Google Shape;1844;p53">
                <a:extLst>
                  <a:ext uri="{FF2B5EF4-FFF2-40B4-BE49-F238E27FC236}">
                    <a16:creationId xmlns:a16="http://schemas.microsoft.com/office/drawing/2014/main" id="{08FB3020-9F22-7A48-9CD8-3DA757ACA99D}"/>
                  </a:ext>
                </a:extLst>
              </p:cNvPr>
              <p:cNvSpPr/>
              <p:nvPr/>
            </p:nvSpPr>
            <p:spPr>
              <a:xfrm>
                <a:off x="3221400" y="1507438"/>
                <a:ext cx="1476550" cy="961925"/>
              </a:xfrm>
              <a:custGeom>
                <a:avLst/>
                <a:gdLst/>
                <a:ahLst/>
                <a:cxnLst/>
                <a:rect l="l" t="t" r="r" b="b"/>
                <a:pathLst>
                  <a:path w="59062" h="38477" extrusionOk="0">
                    <a:moveTo>
                      <a:pt x="45479" y="1"/>
                    </a:moveTo>
                    <a:cubicBezTo>
                      <a:pt x="40626" y="1"/>
                      <a:pt x="35398" y="2833"/>
                      <a:pt x="30937" y="3135"/>
                    </a:cubicBezTo>
                    <a:cubicBezTo>
                      <a:pt x="30467" y="3170"/>
                      <a:pt x="29983" y="3185"/>
                      <a:pt x="29486" y="3185"/>
                    </a:cubicBezTo>
                    <a:cubicBezTo>
                      <a:pt x="28481" y="3185"/>
                      <a:pt x="27426" y="3125"/>
                      <a:pt x="26330" y="3053"/>
                    </a:cubicBezTo>
                    <a:cubicBezTo>
                      <a:pt x="25223" y="2992"/>
                      <a:pt x="24090" y="2931"/>
                      <a:pt x="22966" y="2931"/>
                    </a:cubicBezTo>
                    <a:cubicBezTo>
                      <a:pt x="19279" y="2931"/>
                      <a:pt x="15694" y="3587"/>
                      <a:pt x="13456" y="7060"/>
                    </a:cubicBezTo>
                    <a:cubicBezTo>
                      <a:pt x="8767" y="14271"/>
                      <a:pt x="1" y="13746"/>
                      <a:pt x="1" y="20224"/>
                    </a:cubicBezTo>
                    <a:cubicBezTo>
                      <a:pt x="1" y="25912"/>
                      <a:pt x="7237" y="27518"/>
                      <a:pt x="7237" y="38395"/>
                    </a:cubicBezTo>
                    <a:lnTo>
                      <a:pt x="49266" y="38477"/>
                    </a:lnTo>
                    <a:cubicBezTo>
                      <a:pt x="55535" y="38477"/>
                      <a:pt x="58562" y="36366"/>
                      <a:pt x="58828" y="32997"/>
                    </a:cubicBezTo>
                    <a:cubicBezTo>
                      <a:pt x="59062" y="30046"/>
                      <a:pt x="56932" y="27650"/>
                      <a:pt x="53506" y="27069"/>
                    </a:cubicBezTo>
                    <a:cubicBezTo>
                      <a:pt x="51452" y="26702"/>
                      <a:pt x="48583" y="25704"/>
                      <a:pt x="47976" y="23542"/>
                    </a:cubicBezTo>
                    <a:cubicBezTo>
                      <a:pt x="47186" y="20623"/>
                      <a:pt x="50372" y="18594"/>
                      <a:pt x="51610" y="16432"/>
                    </a:cubicBezTo>
                    <a:cubicBezTo>
                      <a:pt x="54537" y="11193"/>
                      <a:pt x="54770" y="3527"/>
                      <a:pt x="49955" y="1030"/>
                    </a:cubicBezTo>
                    <a:cubicBezTo>
                      <a:pt x="48525" y="287"/>
                      <a:pt x="47021" y="1"/>
                      <a:pt x="454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45;p53">
                <a:extLst>
                  <a:ext uri="{FF2B5EF4-FFF2-40B4-BE49-F238E27FC236}">
                    <a16:creationId xmlns:a16="http://schemas.microsoft.com/office/drawing/2014/main" id="{23967727-446B-9345-A53B-24BFB87D7B76}"/>
                  </a:ext>
                </a:extLst>
              </p:cNvPr>
              <p:cNvSpPr/>
              <p:nvPr/>
            </p:nvSpPr>
            <p:spPr>
              <a:xfrm>
                <a:off x="3280525" y="2494825"/>
                <a:ext cx="1407500" cy="62600"/>
              </a:xfrm>
              <a:custGeom>
                <a:avLst/>
                <a:gdLst/>
                <a:ahLst/>
                <a:cxnLst/>
                <a:rect l="l" t="t" r="r" b="b"/>
                <a:pathLst>
                  <a:path w="56300" h="2504" extrusionOk="0">
                    <a:moveTo>
                      <a:pt x="28150" y="1"/>
                    </a:moveTo>
                    <a:cubicBezTo>
                      <a:pt x="12609" y="1"/>
                      <a:pt x="1" y="557"/>
                      <a:pt x="1" y="1239"/>
                    </a:cubicBezTo>
                    <a:cubicBezTo>
                      <a:pt x="1" y="1947"/>
                      <a:pt x="12609" y="2503"/>
                      <a:pt x="28150" y="2503"/>
                    </a:cubicBezTo>
                    <a:cubicBezTo>
                      <a:pt x="43710" y="2503"/>
                      <a:pt x="56300" y="1947"/>
                      <a:pt x="56300" y="1239"/>
                    </a:cubicBezTo>
                    <a:cubicBezTo>
                      <a:pt x="56300" y="557"/>
                      <a:pt x="43710" y="1"/>
                      <a:pt x="28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862;p53">
              <a:extLst>
                <a:ext uri="{FF2B5EF4-FFF2-40B4-BE49-F238E27FC236}">
                  <a16:creationId xmlns:a16="http://schemas.microsoft.com/office/drawing/2014/main" id="{7664A3C8-8A55-0A4B-83FB-5CA4D4BAE430}"/>
                </a:ext>
              </a:extLst>
            </p:cNvPr>
            <p:cNvGrpSpPr/>
            <p:nvPr/>
          </p:nvGrpSpPr>
          <p:grpSpPr>
            <a:xfrm flipH="1">
              <a:off x="1971477" y="1439500"/>
              <a:ext cx="1574441" cy="2229529"/>
              <a:chOff x="1376875" y="2908425"/>
              <a:chExt cx="286125" cy="405175"/>
            </a:xfrm>
          </p:grpSpPr>
          <p:sp>
            <p:nvSpPr>
              <p:cNvPr id="71" name="Google Shape;1863;p53">
                <a:extLst>
                  <a:ext uri="{FF2B5EF4-FFF2-40B4-BE49-F238E27FC236}">
                    <a16:creationId xmlns:a16="http://schemas.microsoft.com/office/drawing/2014/main" id="{5C3E3598-7755-424E-B369-BE6636C92A9D}"/>
                  </a:ext>
                </a:extLst>
              </p:cNvPr>
              <p:cNvSpPr/>
              <p:nvPr/>
            </p:nvSpPr>
            <p:spPr>
              <a:xfrm>
                <a:off x="1390125" y="3275525"/>
                <a:ext cx="272875" cy="38075"/>
              </a:xfrm>
              <a:custGeom>
                <a:avLst/>
                <a:gdLst/>
                <a:ahLst/>
                <a:cxnLst/>
                <a:rect l="l" t="t" r="r" b="b"/>
                <a:pathLst>
                  <a:path w="10915" h="1523" extrusionOk="0">
                    <a:moveTo>
                      <a:pt x="388" y="0"/>
                    </a:moveTo>
                    <a:cubicBezTo>
                      <a:pt x="172" y="0"/>
                      <a:pt x="0" y="172"/>
                      <a:pt x="0" y="388"/>
                    </a:cubicBezTo>
                    <a:lnTo>
                      <a:pt x="0" y="1523"/>
                    </a:lnTo>
                    <a:lnTo>
                      <a:pt x="10914" y="1523"/>
                    </a:lnTo>
                    <a:lnTo>
                      <a:pt x="10914" y="403"/>
                    </a:lnTo>
                    <a:cubicBezTo>
                      <a:pt x="10914" y="187"/>
                      <a:pt x="10727" y="0"/>
                      <a:pt x="105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64;p53">
                <a:extLst>
                  <a:ext uri="{FF2B5EF4-FFF2-40B4-BE49-F238E27FC236}">
                    <a16:creationId xmlns:a16="http://schemas.microsoft.com/office/drawing/2014/main" id="{2C3DD427-CAF0-374A-9413-2E821B324B80}"/>
                  </a:ext>
                </a:extLst>
              </p:cNvPr>
              <p:cNvSpPr/>
              <p:nvPr/>
            </p:nvSpPr>
            <p:spPr>
              <a:xfrm>
                <a:off x="1390125" y="3275525"/>
                <a:ext cx="272875" cy="17450"/>
              </a:xfrm>
              <a:custGeom>
                <a:avLst/>
                <a:gdLst/>
                <a:ahLst/>
                <a:cxnLst/>
                <a:rect l="l" t="t" r="r" b="b"/>
                <a:pathLst>
                  <a:path w="10915" h="698" extrusionOk="0">
                    <a:moveTo>
                      <a:pt x="388" y="0"/>
                    </a:moveTo>
                    <a:cubicBezTo>
                      <a:pt x="172" y="0"/>
                      <a:pt x="0" y="172"/>
                      <a:pt x="0" y="388"/>
                    </a:cubicBezTo>
                    <a:lnTo>
                      <a:pt x="0" y="698"/>
                    </a:lnTo>
                    <a:lnTo>
                      <a:pt x="10914" y="698"/>
                    </a:lnTo>
                    <a:lnTo>
                      <a:pt x="10914" y="403"/>
                    </a:lnTo>
                    <a:cubicBezTo>
                      <a:pt x="10914" y="187"/>
                      <a:pt x="10727" y="0"/>
                      <a:pt x="10511" y="0"/>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65;p53">
                <a:extLst>
                  <a:ext uri="{FF2B5EF4-FFF2-40B4-BE49-F238E27FC236}">
                    <a16:creationId xmlns:a16="http://schemas.microsoft.com/office/drawing/2014/main" id="{56CEFF1E-59B2-C647-BB3B-9666F9182D29}"/>
                  </a:ext>
                </a:extLst>
              </p:cNvPr>
              <p:cNvSpPr/>
              <p:nvPr/>
            </p:nvSpPr>
            <p:spPr>
              <a:xfrm>
                <a:off x="1480325" y="3029075"/>
                <a:ext cx="156650" cy="246475"/>
              </a:xfrm>
              <a:custGeom>
                <a:avLst/>
                <a:gdLst/>
                <a:ahLst/>
                <a:cxnLst/>
                <a:rect l="l" t="t" r="r" b="b"/>
                <a:pathLst>
                  <a:path w="6266" h="9859" extrusionOk="0">
                    <a:moveTo>
                      <a:pt x="1664" y="0"/>
                    </a:moveTo>
                    <a:lnTo>
                      <a:pt x="0" y="2691"/>
                    </a:lnTo>
                    <a:lnTo>
                      <a:pt x="1105" y="3653"/>
                    </a:lnTo>
                    <a:cubicBezTo>
                      <a:pt x="2191" y="4571"/>
                      <a:pt x="2814" y="5862"/>
                      <a:pt x="2814" y="7213"/>
                    </a:cubicBezTo>
                    <a:lnTo>
                      <a:pt x="2814" y="9858"/>
                    </a:lnTo>
                    <a:lnTo>
                      <a:pt x="6265" y="9858"/>
                    </a:lnTo>
                    <a:lnTo>
                      <a:pt x="6265" y="8224"/>
                    </a:lnTo>
                    <a:cubicBezTo>
                      <a:pt x="6265" y="5705"/>
                      <a:pt x="5489" y="3295"/>
                      <a:pt x="3482" y="1556"/>
                    </a:cubicBezTo>
                    <a:lnTo>
                      <a:pt x="1664" y="0"/>
                    </a:ln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66;p53">
                <a:extLst>
                  <a:ext uri="{FF2B5EF4-FFF2-40B4-BE49-F238E27FC236}">
                    <a16:creationId xmlns:a16="http://schemas.microsoft.com/office/drawing/2014/main" id="{49CAE08F-08DA-1948-8161-2202501B23CD}"/>
                  </a:ext>
                </a:extLst>
              </p:cNvPr>
              <p:cNvSpPr/>
              <p:nvPr/>
            </p:nvSpPr>
            <p:spPr>
              <a:xfrm>
                <a:off x="1480325" y="3029075"/>
                <a:ext cx="110375" cy="246475"/>
              </a:xfrm>
              <a:custGeom>
                <a:avLst/>
                <a:gdLst/>
                <a:ahLst/>
                <a:cxnLst/>
                <a:rect l="l" t="t" r="r" b="b"/>
                <a:pathLst>
                  <a:path w="4415" h="9859" extrusionOk="0">
                    <a:moveTo>
                      <a:pt x="1664" y="0"/>
                    </a:moveTo>
                    <a:lnTo>
                      <a:pt x="0" y="2691"/>
                    </a:lnTo>
                    <a:lnTo>
                      <a:pt x="1105" y="3653"/>
                    </a:lnTo>
                    <a:cubicBezTo>
                      <a:pt x="2191" y="4571"/>
                      <a:pt x="2814" y="5862"/>
                      <a:pt x="2814" y="7213"/>
                    </a:cubicBezTo>
                    <a:lnTo>
                      <a:pt x="2814" y="9858"/>
                    </a:lnTo>
                    <a:lnTo>
                      <a:pt x="4414" y="9858"/>
                    </a:lnTo>
                    <a:lnTo>
                      <a:pt x="4414" y="6810"/>
                    </a:lnTo>
                    <a:cubicBezTo>
                      <a:pt x="4414" y="5273"/>
                      <a:pt x="3698" y="3780"/>
                      <a:pt x="2455" y="2735"/>
                    </a:cubicBezTo>
                    <a:lnTo>
                      <a:pt x="1198" y="1650"/>
                    </a:lnTo>
                    <a:lnTo>
                      <a:pt x="2019" y="295"/>
                    </a:lnTo>
                    <a:lnTo>
                      <a:pt x="1664"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67;p53">
                <a:extLst>
                  <a:ext uri="{FF2B5EF4-FFF2-40B4-BE49-F238E27FC236}">
                    <a16:creationId xmlns:a16="http://schemas.microsoft.com/office/drawing/2014/main" id="{8EC5A6D0-F59A-7349-86F3-7CC6942E4E6D}"/>
                  </a:ext>
                </a:extLst>
              </p:cNvPr>
              <p:cNvSpPr/>
              <p:nvPr/>
            </p:nvSpPr>
            <p:spPr>
              <a:xfrm>
                <a:off x="1486100" y="3029075"/>
                <a:ext cx="66900" cy="86300"/>
              </a:xfrm>
              <a:custGeom>
                <a:avLst/>
                <a:gdLst/>
                <a:ahLst/>
                <a:cxnLst/>
                <a:rect l="l" t="t" r="r" b="b"/>
                <a:pathLst>
                  <a:path w="2676" h="3452" extrusionOk="0">
                    <a:moveTo>
                      <a:pt x="1433" y="0"/>
                    </a:moveTo>
                    <a:lnTo>
                      <a:pt x="1" y="2877"/>
                    </a:lnTo>
                    <a:lnTo>
                      <a:pt x="639" y="3452"/>
                    </a:lnTo>
                    <a:lnTo>
                      <a:pt x="2676" y="1056"/>
                    </a:lnTo>
                    <a:lnTo>
                      <a:pt x="1433"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68;p53">
                <a:extLst>
                  <a:ext uri="{FF2B5EF4-FFF2-40B4-BE49-F238E27FC236}">
                    <a16:creationId xmlns:a16="http://schemas.microsoft.com/office/drawing/2014/main" id="{7FF79301-8FA2-2A45-8A17-18C2C66CAA2A}"/>
                  </a:ext>
                </a:extLst>
              </p:cNvPr>
              <p:cNvSpPr/>
              <p:nvPr/>
            </p:nvSpPr>
            <p:spPr>
              <a:xfrm>
                <a:off x="1399075" y="2958750"/>
                <a:ext cx="163625" cy="182650"/>
              </a:xfrm>
              <a:custGeom>
                <a:avLst/>
                <a:gdLst/>
                <a:ahLst/>
                <a:cxnLst/>
                <a:rect l="l" t="t" r="r" b="b"/>
                <a:pathLst>
                  <a:path w="6545" h="7306" extrusionOk="0">
                    <a:moveTo>
                      <a:pt x="4291" y="0"/>
                    </a:moveTo>
                    <a:lnTo>
                      <a:pt x="0" y="5567"/>
                    </a:lnTo>
                    <a:lnTo>
                      <a:pt x="2269" y="7306"/>
                    </a:lnTo>
                    <a:lnTo>
                      <a:pt x="6545" y="1758"/>
                    </a:lnTo>
                    <a:lnTo>
                      <a:pt x="4291"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69;p53">
                <a:extLst>
                  <a:ext uri="{FF2B5EF4-FFF2-40B4-BE49-F238E27FC236}">
                    <a16:creationId xmlns:a16="http://schemas.microsoft.com/office/drawing/2014/main" id="{6C2D4A2B-6967-A84A-9B85-1D5E3235FC5B}"/>
                  </a:ext>
                </a:extLst>
              </p:cNvPr>
              <p:cNvSpPr/>
              <p:nvPr/>
            </p:nvSpPr>
            <p:spPr>
              <a:xfrm>
                <a:off x="1489275" y="2959850"/>
                <a:ext cx="73075" cy="64950"/>
              </a:xfrm>
              <a:custGeom>
                <a:avLst/>
                <a:gdLst/>
                <a:ahLst/>
                <a:cxnLst/>
                <a:rect l="l" t="t" r="r" b="b"/>
                <a:pathLst>
                  <a:path w="2923" h="2598" extrusionOk="0">
                    <a:moveTo>
                      <a:pt x="654" y="1"/>
                    </a:moveTo>
                    <a:lnTo>
                      <a:pt x="1" y="840"/>
                    </a:lnTo>
                    <a:lnTo>
                      <a:pt x="2269" y="2598"/>
                    </a:lnTo>
                    <a:lnTo>
                      <a:pt x="2922" y="1743"/>
                    </a:lnTo>
                    <a:lnTo>
                      <a:pt x="654" y="1"/>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0;p53">
                <a:extLst>
                  <a:ext uri="{FF2B5EF4-FFF2-40B4-BE49-F238E27FC236}">
                    <a16:creationId xmlns:a16="http://schemas.microsoft.com/office/drawing/2014/main" id="{4231E781-1B1A-EA42-B14B-9F22004BE0F5}"/>
                  </a:ext>
                </a:extLst>
              </p:cNvPr>
              <p:cNvSpPr/>
              <p:nvPr/>
            </p:nvSpPr>
            <p:spPr>
              <a:xfrm>
                <a:off x="1445350" y="2994475"/>
                <a:ext cx="117350" cy="146925"/>
              </a:xfrm>
              <a:custGeom>
                <a:avLst/>
                <a:gdLst/>
                <a:ahLst/>
                <a:cxnLst/>
                <a:rect l="l" t="t" r="r" b="b"/>
                <a:pathLst>
                  <a:path w="4694" h="5877" extrusionOk="0">
                    <a:moveTo>
                      <a:pt x="4276" y="0"/>
                    </a:moveTo>
                    <a:lnTo>
                      <a:pt x="0" y="5552"/>
                    </a:lnTo>
                    <a:lnTo>
                      <a:pt x="418" y="5877"/>
                    </a:lnTo>
                    <a:lnTo>
                      <a:pt x="4694" y="329"/>
                    </a:lnTo>
                    <a:lnTo>
                      <a:pt x="4276"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1;p53">
                <a:extLst>
                  <a:ext uri="{FF2B5EF4-FFF2-40B4-BE49-F238E27FC236}">
                    <a16:creationId xmlns:a16="http://schemas.microsoft.com/office/drawing/2014/main" id="{990AD2D3-47BD-F741-8792-3648CA0FCA11}"/>
                  </a:ext>
                </a:extLst>
              </p:cNvPr>
              <p:cNvSpPr/>
              <p:nvPr/>
            </p:nvSpPr>
            <p:spPr>
              <a:xfrm>
                <a:off x="1498975" y="2925350"/>
                <a:ext cx="85475" cy="88650"/>
              </a:xfrm>
              <a:custGeom>
                <a:avLst/>
                <a:gdLst/>
                <a:ahLst/>
                <a:cxnLst/>
                <a:rect l="l" t="t" r="r" b="b"/>
                <a:pathLst>
                  <a:path w="3419" h="3546" extrusionOk="0">
                    <a:moveTo>
                      <a:pt x="1739" y="0"/>
                    </a:moveTo>
                    <a:lnTo>
                      <a:pt x="1" y="2254"/>
                    </a:lnTo>
                    <a:lnTo>
                      <a:pt x="1680" y="3545"/>
                    </a:lnTo>
                    <a:lnTo>
                      <a:pt x="3418" y="1288"/>
                    </a:lnTo>
                    <a:lnTo>
                      <a:pt x="1739"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2;p53">
                <a:extLst>
                  <a:ext uri="{FF2B5EF4-FFF2-40B4-BE49-F238E27FC236}">
                    <a16:creationId xmlns:a16="http://schemas.microsoft.com/office/drawing/2014/main" id="{06357770-61D1-A841-83DE-A02AD3F71E28}"/>
                  </a:ext>
                </a:extLst>
              </p:cNvPr>
              <p:cNvSpPr/>
              <p:nvPr/>
            </p:nvSpPr>
            <p:spPr>
              <a:xfrm>
                <a:off x="1483025" y="2948600"/>
                <a:ext cx="86675" cy="74325"/>
              </a:xfrm>
              <a:custGeom>
                <a:avLst/>
                <a:gdLst/>
                <a:ahLst/>
                <a:cxnLst/>
                <a:rect l="l" t="t" r="r" b="b"/>
                <a:pathLst>
                  <a:path w="3467" h="2973" extrusionOk="0">
                    <a:moveTo>
                      <a:pt x="660" y="0"/>
                    </a:moveTo>
                    <a:cubicBezTo>
                      <a:pt x="636" y="0"/>
                      <a:pt x="611" y="14"/>
                      <a:pt x="590" y="33"/>
                    </a:cubicBezTo>
                    <a:lnTo>
                      <a:pt x="30" y="749"/>
                    </a:lnTo>
                    <a:cubicBezTo>
                      <a:pt x="1" y="794"/>
                      <a:pt x="15" y="843"/>
                      <a:pt x="45" y="873"/>
                    </a:cubicBezTo>
                    <a:lnTo>
                      <a:pt x="2750" y="2955"/>
                    </a:lnTo>
                    <a:cubicBezTo>
                      <a:pt x="2769" y="2967"/>
                      <a:pt x="2787" y="2972"/>
                      <a:pt x="2803" y="2972"/>
                    </a:cubicBezTo>
                    <a:cubicBezTo>
                      <a:pt x="2831" y="2972"/>
                      <a:pt x="2856" y="2958"/>
                      <a:pt x="2877" y="2940"/>
                    </a:cubicBezTo>
                    <a:lnTo>
                      <a:pt x="3437" y="2223"/>
                    </a:lnTo>
                    <a:cubicBezTo>
                      <a:pt x="3467" y="2178"/>
                      <a:pt x="3452" y="2130"/>
                      <a:pt x="3422" y="2100"/>
                    </a:cubicBezTo>
                    <a:lnTo>
                      <a:pt x="698" y="18"/>
                    </a:lnTo>
                    <a:cubicBezTo>
                      <a:pt x="687" y="5"/>
                      <a:pt x="674" y="0"/>
                      <a:pt x="660"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3;p53">
                <a:extLst>
                  <a:ext uri="{FF2B5EF4-FFF2-40B4-BE49-F238E27FC236}">
                    <a16:creationId xmlns:a16="http://schemas.microsoft.com/office/drawing/2014/main" id="{21671FA5-461E-5E41-8FC8-24A975CA905D}"/>
                  </a:ext>
                </a:extLst>
              </p:cNvPr>
              <p:cNvSpPr/>
              <p:nvPr/>
            </p:nvSpPr>
            <p:spPr>
              <a:xfrm>
                <a:off x="1488800" y="3001400"/>
                <a:ext cx="75500" cy="68025"/>
              </a:xfrm>
              <a:custGeom>
                <a:avLst/>
                <a:gdLst/>
                <a:ahLst/>
                <a:cxnLst/>
                <a:rect l="l" t="t" r="r" b="b"/>
                <a:pathLst>
                  <a:path w="3020" h="2721" extrusionOk="0">
                    <a:moveTo>
                      <a:pt x="1519" y="1"/>
                    </a:moveTo>
                    <a:cubicBezTo>
                      <a:pt x="926" y="1"/>
                      <a:pt x="373" y="390"/>
                      <a:pt x="206" y="984"/>
                    </a:cubicBezTo>
                    <a:cubicBezTo>
                      <a:pt x="1" y="1716"/>
                      <a:pt x="423" y="2462"/>
                      <a:pt x="1139" y="2663"/>
                    </a:cubicBezTo>
                    <a:cubicBezTo>
                      <a:pt x="1269" y="2702"/>
                      <a:pt x="1399" y="2720"/>
                      <a:pt x="1527" y="2720"/>
                    </a:cubicBezTo>
                    <a:cubicBezTo>
                      <a:pt x="2116" y="2720"/>
                      <a:pt x="2649" y="2331"/>
                      <a:pt x="2818" y="1731"/>
                    </a:cubicBezTo>
                    <a:cubicBezTo>
                      <a:pt x="3019" y="1014"/>
                      <a:pt x="2613" y="268"/>
                      <a:pt x="1885" y="52"/>
                    </a:cubicBezTo>
                    <a:cubicBezTo>
                      <a:pt x="1763" y="17"/>
                      <a:pt x="1640" y="1"/>
                      <a:pt x="151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4;p53">
                <a:extLst>
                  <a:ext uri="{FF2B5EF4-FFF2-40B4-BE49-F238E27FC236}">
                    <a16:creationId xmlns:a16="http://schemas.microsoft.com/office/drawing/2014/main" id="{8F8D57D2-0DAA-1640-A944-0D2E0A639C2B}"/>
                  </a:ext>
                </a:extLst>
              </p:cNvPr>
              <p:cNvSpPr/>
              <p:nvPr/>
            </p:nvSpPr>
            <p:spPr>
              <a:xfrm>
                <a:off x="1506725" y="3017475"/>
                <a:ext cx="38550" cy="35700"/>
              </a:xfrm>
              <a:custGeom>
                <a:avLst/>
                <a:gdLst/>
                <a:ahLst/>
                <a:cxnLst/>
                <a:rect l="l" t="t" r="r" b="b"/>
                <a:pathLst>
                  <a:path w="1542" h="1428" extrusionOk="0">
                    <a:moveTo>
                      <a:pt x="795" y="62"/>
                    </a:moveTo>
                    <a:cubicBezTo>
                      <a:pt x="855" y="62"/>
                      <a:pt x="918" y="76"/>
                      <a:pt x="982" y="91"/>
                    </a:cubicBezTo>
                    <a:cubicBezTo>
                      <a:pt x="1135" y="140"/>
                      <a:pt x="1276" y="248"/>
                      <a:pt x="1370" y="401"/>
                    </a:cubicBezTo>
                    <a:cubicBezTo>
                      <a:pt x="1448" y="558"/>
                      <a:pt x="1478" y="729"/>
                      <a:pt x="1429" y="901"/>
                    </a:cubicBezTo>
                    <a:cubicBezTo>
                      <a:pt x="1339" y="1185"/>
                      <a:pt x="1073" y="1375"/>
                      <a:pt x="790" y="1375"/>
                    </a:cubicBezTo>
                    <a:cubicBezTo>
                      <a:pt x="735" y="1375"/>
                      <a:pt x="679" y="1368"/>
                      <a:pt x="623" y="1353"/>
                    </a:cubicBezTo>
                    <a:cubicBezTo>
                      <a:pt x="265" y="1241"/>
                      <a:pt x="64" y="886"/>
                      <a:pt x="172" y="543"/>
                    </a:cubicBezTo>
                    <a:cubicBezTo>
                      <a:pt x="250" y="248"/>
                      <a:pt x="515" y="62"/>
                      <a:pt x="795" y="62"/>
                    </a:cubicBezTo>
                    <a:close/>
                    <a:moveTo>
                      <a:pt x="797" y="0"/>
                    </a:moveTo>
                    <a:cubicBezTo>
                      <a:pt x="482" y="0"/>
                      <a:pt x="198" y="207"/>
                      <a:pt x="108" y="528"/>
                    </a:cubicBezTo>
                    <a:cubicBezTo>
                      <a:pt x="0" y="901"/>
                      <a:pt x="217" y="1304"/>
                      <a:pt x="608" y="1412"/>
                    </a:cubicBezTo>
                    <a:cubicBezTo>
                      <a:pt x="668" y="1427"/>
                      <a:pt x="732" y="1427"/>
                      <a:pt x="795" y="1427"/>
                    </a:cubicBezTo>
                    <a:cubicBezTo>
                      <a:pt x="1105" y="1427"/>
                      <a:pt x="1399" y="1226"/>
                      <a:pt x="1478" y="916"/>
                    </a:cubicBezTo>
                    <a:cubicBezTo>
                      <a:pt x="1541" y="729"/>
                      <a:pt x="1508" y="543"/>
                      <a:pt x="1414" y="371"/>
                    </a:cubicBezTo>
                    <a:cubicBezTo>
                      <a:pt x="1321" y="200"/>
                      <a:pt x="1183" y="76"/>
                      <a:pt x="997" y="28"/>
                    </a:cubicBezTo>
                    <a:cubicBezTo>
                      <a:pt x="930" y="9"/>
                      <a:pt x="863" y="0"/>
                      <a:pt x="797"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5;p53">
                <a:extLst>
                  <a:ext uri="{FF2B5EF4-FFF2-40B4-BE49-F238E27FC236}">
                    <a16:creationId xmlns:a16="http://schemas.microsoft.com/office/drawing/2014/main" id="{4C8EBCFE-A411-BB4A-AC7F-BF42753AF1E7}"/>
                  </a:ext>
                </a:extLst>
              </p:cNvPr>
              <p:cNvSpPr/>
              <p:nvPr/>
            </p:nvSpPr>
            <p:spPr>
              <a:xfrm>
                <a:off x="1496275" y="2948350"/>
                <a:ext cx="73425" cy="57800"/>
              </a:xfrm>
              <a:custGeom>
                <a:avLst/>
                <a:gdLst/>
                <a:ahLst/>
                <a:cxnLst/>
                <a:rect l="l" t="t" r="r" b="b"/>
                <a:pathLst>
                  <a:path w="2937" h="2312" extrusionOk="0">
                    <a:moveTo>
                      <a:pt x="122" y="1"/>
                    </a:moveTo>
                    <a:cubicBezTo>
                      <a:pt x="105" y="1"/>
                      <a:pt x="86" y="9"/>
                      <a:pt x="75" y="28"/>
                    </a:cubicBezTo>
                    <a:lnTo>
                      <a:pt x="0" y="121"/>
                    </a:lnTo>
                    <a:lnTo>
                      <a:pt x="2844" y="2312"/>
                    </a:lnTo>
                    <a:lnTo>
                      <a:pt x="2922" y="2203"/>
                    </a:lnTo>
                    <a:cubicBezTo>
                      <a:pt x="2937" y="2188"/>
                      <a:pt x="2937" y="2159"/>
                      <a:pt x="2907" y="2125"/>
                    </a:cubicBezTo>
                    <a:lnTo>
                      <a:pt x="153" y="13"/>
                    </a:lnTo>
                    <a:cubicBezTo>
                      <a:pt x="147" y="5"/>
                      <a:pt x="135" y="1"/>
                      <a:pt x="122"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76;p53">
                <a:extLst>
                  <a:ext uri="{FF2B5EF4-FFF2-40B4-BE49-F238E27FC236}">
                    <a16:creationId xmlns:a16="http://schemas.microsoft.com/office/drawing/2014/main" id="{335E788E-A805-E845-BBB8-2536B4FB1888}"/>
                  </a:ext>
                </a:extLst>
              </p:cNvPr>
              <p:cNvSpPr/>
              <p:nvPr/>
            </p:nvSpPr>
            <p:spPr>
              <a:xfrm>
                <a:off x="1376875" y="3078600"/>
                <a:ext cx="99550" cy="84175"/>
              </a:xfrm>
              <a:custGeom>
                <a:avLst/>
                <a:gdLst/>
                <a:ahLst/>
                <a:cxnLst/>
                <a:rect l="l" t="t" r="r" b="b"/>
                <a:pathLst>
                  <a:path w="3982" h="3367" extrusionOk="0">
                    <a:moveTo>
                      <a:pt x="763" y="1"/>
                    </a:moveTo>
                    <a:cubicBezTo>
                      <a:pt x="683" y="1"/>
                      <a:pt x="600" y="38"/>
                      <a:pt x="545" y="101"/>
                    </a:cubicBezTo>
                    <a:lnTo>
                      <a:pt x="94" y="680"/>
                    </a:lnTo>
                    <a:cubicBezTo>
                      <a:pt x="0" y="803"/>
                      <a:pt x="34" y="975"/>
                      <a:pt x="157" y="1068"/>
                    </a:cubicBezTo>
                    <a:lnTo>
                      <a:pt x="3064" y="3307"/>
                    </a:lnTo>
                    <a:cubicBezTo>
                      <a:pt x="3110" y="3346"/>
                      <a:pt x="3168" y="3367"/>
                      <a:pt x="3226" y="3367"/>
                    </a:cubicBezTo>
                    <a:cubicBezTo>
                      <a:pt x="3305" y="3367"/>
                      <a:pt x="3384" y="3331"/>
                      <a:pt x="3437" y="3258"/>
                    </a:cubicBezTo>
                    <a:lnTo>
                      <a:pt x="3888" y="2683"/>
                    </a:lnTo>
                    <a:cubicBezTo>
                      <a:pt x="3982" y="2560"/>
                      <a:pt x="3952" y="2389"/>
                      <a:pt x="3825" y="2310"/>
                    </a:cubicBezTo>
                    <a:lnTo>
                      <a:pt x="918" y="57"/>
                    </a:lnTo>
                    <a:cubicBezTo>
                      <a:pt x="874" y="19"/>
                      <a:pt x="819" y="1"/>
                      <a:pt x="76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77;p53">
                <a:extLst>
                  <a:ext uri="{FF2B5EF4-FFF2-40B4-BE49-F238E27FC236}">
                    <a16:creationId xmlns:a16="http://schemas.microsoft.com/office/drawing/2014/main" id="{51CA16A9-DEAB-6C40-8E96-76FFC0464A93}"/>
                  </a:ext>
                </a:extLst>
              </p:cNvPr>
              <p:cNvSpPr/>
              <p:nvPr/>
            </p:nvSpPr>
            <p:spPr>
              <a:xfrm>
                <a:off x="1387800" y="3078400"/>
                <a:ext cx="88625" cy="70850"/>
              </a:xfrm>
              <a:custGeom>
                <a:avLst/>
                <a:gdLst/>
                <a:ahLst/>
                <a:cxnLst/>
                <a:rect l="l" t="t" r="r" b="b"/>
                <a:pathLst>
                  <a:path w="3545" h="2834" extrusionOk="0">
                    <a:moveTo>
                      <a:pt x="311" y="0"/>
                    </a:moveTo>
                    <a:cubicBezTo>
                      <a:pt x="240" y="0"/>
                      <a:pt x="169" y="32"/>
                      <a:pt x="123" y="95"/>
                    </a:cubicBezTo>
                    <a:lnTo>
                      <a:pt x="0" y="266"/>
                    </a:lnTo>
                    <a:lnTo>
                      <a:pt x="3328" y="2833"/>
                    </a:lnTo>
                    <a:lnTo>
                      <a:pt x="3466" y="2677"/>
                    </a:lnTo>
                    <a:cubicBezTo>
                      <a:pt x="3545" y="2568"/>
                      <a:pt x="3530" y="2412"/>
                      <a:pt x="3422" y="2333"/>
                    </a:cubicBezTo>
                    <a:lnTo>
                      <a:pt x="451" y="50"/>
                    </a:lnTo>
                    <a:cubicBezTo>
                      <a:pt x="412" y="17"/>
                      <a:pt x="362" y="0"/>
                      <a:pt x="311"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78;p53">
                <a:extLst>
                  <a:ext uri="{FF2B5EF4-FFF2-40B4-BE49-F238E27FC236}">
                    <a16:creationId xmlns:a16="http://schemas.microsoft.com/office/drawing/2014/main" id="{A877E1BB-A217-4840-BC77-00789958FC67}"/>
                  </a:ext>
                </a:extLst>
              </p:cNvPr>
              <p:cNvSpPr/>
              <p:nvPr/>
            </p:nvSpPr>
            <p:spPr>
              <a:xfrm>
                <a:off x="1534700" y="2908425"/>
                <a:ext cx="67275" cy="57475"/>
              </a:xfrm>
              <a:custGeom>
                <a:avLst/>
                <a:gdLst/>
                <a:ahLst/>
                <a:cxnLst/>
                <a:rect l="l" t="t" r="r" b="b"/>
                <a:pathLst>
                  <a:path w="2691" h="2299" extrusionOk="0">
                    <a:moveTo>
                      <a:pt x="469" y="1"/>
                    </a:moveTo>
                    <a:cubicBezTo>
                      <a:pt x="447" y="1"/>
                      <a:pt x="430" y="13"/>
                      <a:pt x="422" y="39"/>
                    </a:cubicBezTo>
                    <a:lnTo>
                      <a:pt x="30" y="536"/>
                    </a:lnTo>
                    <a:cubicBezTo>
                      <a:pt x="1" y="565"/>
                      <a:pt x="1" y="614"/>
                      <a:pt x="49" y="644"/>
                    </a:cubicBezTo>
                    <a:lnTo>
                      <a:pt x="2161" y="2278"/>
                    </a:lnTo>
                    <a:cubicBezTo>
                      <a:pt x="2176" y="2292"/>
                      <a:pt x="2196" y="2299"/>
                      <a:pt x="2216" y="2299"/>
                    </a:cubicBezTo>
                    <a:cubicBezTo>
                      <a:pt x="2239" y="2299"/>
                      <a:pt x="2261" y="2288"/>
                      <a:pt x="2269" y="2263"/>
                    </a:cubicBezTo>
                    <a:lnTo>
                      <a:pt x="2661" y="1763"/>
                    </a:lnTo>
                    <a:cubicBezTo>
                      <a:pt x="2691" y="1733"/>
                      <a:pt x="2691" y="1685"/>
                      <a:pt x="2642" y="1655"/>
                    </a:cubicBezTo>
                    <a:lnTo>
                      <a:pt x="530" y="24"/>
                    </a:lnTo>
                    <a:cubicBezTo>
                      <a:pt x="508" y="9"/>
                      <a:pt x="487" y="1"/>
                      <a:pt x="46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79;p53">
                <a:extLst>
                  <a:ext uri="{FF2B5EF4-FFF2-40B4-BE49-F238E27FC236}">
                    <a16:creationId xmlns:a16="http://schemas.microsoft.com/office/drawing/2014/main" id="{69B7C643-34AD-5E43-9DD9-73B53C4FA2B3}"/>
                  </a:ext>
                </a:extLst>
              </p:cNvPr>
              <p:cNvSpPr/>
              <p:nvPr/>
            </p:nvSpPr>
            <p:spPr>
              <a:xfrm>
                <a:off x="1534700" y="2908425"/>
                <a:ext cx="67275" cy="57475"/>
              </a:xfrm>
              <a:custGeom>
                <a:avLst/>
                <a:gdLst/>
                <a:ahLst/>
                <a:cxnLst/>
                <a:rect l="l" t="t" r="r" b="b"/>
                <a:pathLst>
                  <a:path w="2691" h="2299" extrusionOk="0">
                    <a:moveTo>
                      <a:pt x="469" y="1"/>
                    </a:moveTo>
                    <a:cubicBezTo>
                      <a:pt x="447" y="1"/>
                      <a:pt x="430" y="13"/>
                      <a:pt x="422" y="39"/>
                    </a:cubicBezTo>
                    <a:lnTo>
                      <a:pt x="30" y="536"/>
                    </a:lnTo>
                    <a:cubicBezTo>
                      <a:pt x="1" y="565"/>
                      <a:pt x="1" y="614"/>
                      <a:pt x="49" y="644"/>
                    </a:cubicBezTo>
                    <a:lnTo>
                      <a:pt x="2161" y="2278"/>
                    </a:lnTo>
                    <a:cubicBezTo>
                      <a:pt x="2176" y="2292"/>
                      <a:pt x="2196" y="2299"/>
                      <a:pt x="2216" y="2299"/>
                    </a:cubicBezTo>
                    <a:cubicBezTo>
                      <a:pt x="2239" y="2299"/>
                      <a:pt x="2261" y="2288"/>
                      <a:pt x="2269" y="2263"/>
                    </a:cubicBezTo>
                    <a:lnTo>
                      <a:pt x="2661" y="1763"/>
                    </a:lnTo>
                    <a:cubicBezTo>
                      <a:pt x="2691" y="1733"/>
                      <a:pt x="2691" y="1685"/>
                      <a:pt x="2642" y="1655"/>
                    </a:cubicBezTo>
                    <a:lnTo>
                      <a:pt x="530" y="24"/>
                    </a:lnTo>
                    <a:cubicBezTo>
                      <a:pt x="508" y="9"/>
                      <a:pt x="487" y="1"/>
                      <a:pt x="46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0;p53">
                <a:extLst>
                  <a:ext uri="{FF2B5EF4-FFF2-40B4-BE49-F238E27FC236}">
                    <a16:creationId xmlns:a16="http://schemas.microsoft.com/office/drawing/2014/main" id="{4BFC14ED-9C3B-704C-B923-93884C10EF83}"/>
                  </a:ext>
                </a:extLst>
              </p:cNvPr>
              <p:cNvSpPr/>
              <p:nvPr/>
            </p:nvSpPr>
            <p:spPr>
              <a:xfrm>
                <a:off x="1395150" y="3217975"/>
                <a:ext cx="127175" cy="27250"/>
              </a:xfrm>
              <a:custGeom>
                <a:avLst/>
                <a:gdLst/>
                <a:ahLst/>
                <a:cxnLst/>
                <a:rect l="l" t="t" r="r" b="b"/>
                <a:pathLst>
                  <a:path w="5087" h="1090" extrusionOk="0">
                    <a:moveTo>
                      <a:pt x="1" y="0"/>
                    </a:moveTo>
                    <a:lnTo>
                      <a:pt x="1" y="903"/>
                    </a:lnTo>
                    <a:cubicBezTo>
                      <a:pt x="1" y="1011"/>
                      <a:pt x="79" y="1090"/>
                      <a:pt x="187" y="1090"/>
                    </a:cubicBezTo>
                    <a:lnTo>
                      <a:pt x="5086" y="1090"/>
                    </a:lnTo>
                    <a:lnTo>
                      <a:pt x="5086"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1;p53">
                <a:extLst>
                  <a:ext uri="{FF2B5EF4-FFF2-40B4-BE49-F238E27FC236}">
                    <a16:creationId xmlns:a16="http://schemas.microsoft.com/office/drawing/2014/main" id="{0E4F08B5-EC45-B742-A91C-934413A46075}"/>
                  </a:ext>
                </a:extLst>
              </p:cNvPr>
              <p:cNvSpPr/>
              <p:nvPr/>
            </p:nvSpPr>
            <p:spPr>
              <a:xfrm>
                <a:off x="1408025" y="3217975"/>
                <a:ext cx="114300" cy="27250"/>
              </a:xfrm>
              <a:custGeom>
                <a:avLst/>
                <a:gdLst/>
                <a:ahLst/>
                <a:cxnLst/>
                <a:rect l="l" t="t" r="r" b="b"/>
                <a:pathLst>
                  <a:path w="4572" h="1090" extrusionOk="0">
                    <a:moveTo>
                      <a:pt x="1" y="0"/>
                    </a:moveTo>
                    <a:lnTo>
                      <a:pt x="1" y="903"/>
                    </a:lnTo>
                    <a:cubicBezTo>
                      <a:pt x="1" y="1011"/>
                      <a:pt x="79" y="1090"/>
                      <a:pt x="187" y="1090"/>
                    </a:cubicBezTo>
                    <a:lnTo>
                      <a:pt x="4571" y="1090"/>
                    </a:lnTo>
                    <a:lnTo>
                      <a:pt x="4571" y="0"/>
                    </a:ln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2;p53">
                <a:extLst>
                  <a:ext uri="{FF2B5EF4-FFF2-40B4-BE49-F238E27FC236}">
                    <a16:creationId xmlns:a16="http://schemas.microsoft.com/office/drawing/2014/main" id="{092DD89E-F2AC-4B41-B993-3591333A068D}"/>
                  </a:ext>
                </a:extLst>
              </p:cNvPr>
              <p:cNvSpPr/>
              <p:nvPr/>
            </p:nvSpPr>
            <p:spPr>
              <a:xfrm>
                <a:off x="1522300" y="3228875"/>
                <a:ext cx="136025" cy="9725"/>
              </a:xfrm>
              <a:custGeom>
                <a:avLst/>
                <a:gdLst/>
                <a:ahLst/>
                <a:cxnLst/>
                <a:rect l="l" t="t" r="r" b="b"/>
                <a:pathLst>
                  <a:path w="5441" h="389" extrusionOk="0">
                    <a:moveTo>
                      <a:pt x="0" y="1"/>
                    </a:moveTo>
                    <a:lnTo>
                      <a:pt x="0" y="389"/>
                    </a:lnTo>
                    <a:lnTo>
                      <a:pt x="5332" y="389"/>
                    </a:lnTo>
                    <a:cubicBezTo>
                      <a:pt x="5396" y="389"/>
                      <a:pt x="5440" y="340"/>
                      <a:pt x="5440" y="280"/>
                    </a:cubicBezTo>
                    <a:lnTo>
                      <a:pt x="5440" y="109"/>
                    </a:lnTo>
                    <a:cubicBezTo>
                      <a:pt x="5440" y="60"/>
                      <a:pt x="5396" y="1"/>
                      <a:pt x="533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3;p53">
                <a:extLst>
                  <a:ext uri="{FF2B5EF4-FFF2-40B4-BE49-F238E27FC236}">
                    <a16:creationId xmlns:a16="http://schemas.microsoft.com/office/drawing/2014/main" id="{03D75526-BF07-1C4A-BA63-7B59171D627C}"/>
                  </a:ext>
                </a:extLst>
              </p:cNvPr>
              <p:cNvSpPr/>
              <p:nvPr/>
            </p:nvSpPr>
            <p:spPr>
              <a:xfrm>
                <a:off x="1593000" y="3143050"/>
                <a:ext cx="66525" cy="59450"/>
              </a:xfrm>
              <a:custGeom>
                <a:avLst/>
                <a:gdLst/>
                <a:ahLst/>
                <a:cxnLst/>
                <a:rect l="l" t="t" r="r" b="b"/>
                <a:pathLst>
                  <a:path w="2661" h="2378" extrusionOk="0">
                    <a:moveTo>
                      <a:pt x="1336" y="0"/>
                    </a:moveTo>
                    <a:cubicBezTo>
                      <a:pt x="817" y="0"/>
                      <a:pt x="330" y="335"/>
                      <a:pt x="187" y="867"/>
                    </a:cubicBezTo>
                    <a:cubicBezTo>
                      <a:pt x="1" y="1490"/>
                      <a:pt x="374" y="2158"/>
                      <a:pt x="1012" y="2329"/>
                    </a:cubicBezTo>
                    <a:cubicBezTo>
                      <a:pt x="1121" y="2362"/>
                      <a:pt x="1231" y="2377"/>
                      <a:pt x="1340" y="2377"/>
                    </a:cubicBezTo>
                    <a:cubicBezTo>
                      <a:pt x="1854" y="2377"/>
                      <a:pt x="2333" y="2034"/>
                      <a:pt x="2474" y="1520"/>
                    </a:cubicBezTo>
                    <a:cubicBezTo>
                      <a:pt x="2661" y="882"/>
                      <a:pt x="2288" y="229"/>
                      <a:pt x="1650" y="42"/>
                    </a:cubicBezTo>
                    <a:cubicBezTo>
                      <a:pt x="1546" y="14"/>
                      <a:pt x="1440" y="0"/>
                      <a:pt x="1336"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4;p53">
                <a:extLst>
                  <a:ext uri="{FF2B5EF4-FFF2-40B4-BE49-F238E27FC236}">
                    <a16:creationId xmlns:a16="http://schemas.microsoft.com/office/drawing/2014/main" id="{2FB10742-91E2-BE4C-83F8-27267F26F011}"/>
                  </a:ext>
                </a:extLst>
              </p:cNvPr>
              <p:cNvSpPr/>
              <p:nvPr/>
            </p:nvSpPr>
            <p:spPr>
              <a:xfrm>
                <a:off x="1593000" y="3143050"/>
                <a:ext cx="66525" cy="59450"/>
              </a:xfrm>
              <a:custGeom>
                <a:avLst/>
                <a:gdLst/>
                <a:ahLst/>
                <a:cxnLst/>
                <a:rect l="l" t="t" r="r" b="b"/>
                <a:pathLst>
                  <a:path w="2661" h="2378" extrusionOk="0">
                    <a:moveTo>
                      <a:pt x="1336" y="0"/>
                    </a:moveTo>
                    <a:cubicBezTo>
                      <a:pt x="817" y="0"/>
                      <a:pt x="330" y="335"/>
                      <a:pt x="187" y="867"/>
                    </a:cubicBezTo>
                    <a:cubicBezTo>
                      <a:pt x="1" y="1490"/>
                      <a:pt x="374" y="2158"/>
                      <a:pt x="1012" y="2329"/>
                    </a:cubicBezTo>
                    <a:cubicBezTo>
                      <a:pt x="1121" y="2362"/>
                      <a:pt x="1231" y="2377"/>
                      <a:pt x="1340" y="2377"/>
                    </a:cubicBezTo>
                    <a:cubicBezTo>
                      <a:pt x="1854" y="2377"/>
                      <a:pt x="2333" y="2034"/>
                      <a:pt x="2474" y="1520"/>
                    </a:cubicBezTo>
                    <a:cubicBezTo>
                      <a:pt x="2661" y="882"/>
                      <a:pt x="2288" y="229"/>
                      <a:pt x="1650" y="42"/>
                    </a:cubicBezTo>
                    <a:cubicBezTo>
                      <a:pt x="1546" y="14"/>
                      <a:pt x="1440" y="0"/>
                      <a:pt x="133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5;p53">
                <a:extLst>
                  <a:ext uri="{FF2B5EF4-FFF2-40B4-BE49-F238E27FC236}">
                    <a16:creationId xmlns:a16="http://schemas.microsoft.com/office/drawing/2014/main" id="{588989D7-7FD7-5F4A-B923-2E8E82A44E7D}"/>
                  </a:ext>
                </a:extLst>
              </p:cNvPr>
              <p:cNvSpPr/>
              <p:nvPr/>
            </p:nvSpPr>
            <p:spPr>
              <a:xfrm>
                <a:off x="1609700" y="3157950"/>
                <a:ext cx="33050" cy="29950"/>
              </a:xfrm>
              <a:custGeom>
                <a:avLst/>
                <a:gdLst/>
                <a:ahLst/>
                <a:cxnLst/>
                <a:rect l="l" t="t" r="r" b="b"/>
                <a:pathLst>
                  <a:path w="1322" h="1198" extrusionOk="0">
                    <a:moveTo>
                      <a:pt x="661" y="0"/>
                    </a:moveTo>
                    <a:cubicBezTo>
                      <a:pt x="403" y="0"/>
                      <a:pt x="156" y="172"/>
                      <a:pt x="79" y="427"/>
                    </a:cubicBezTo>
                    <a:cubicBezTo>
                      <a:pt x="1" y="752"/>
                      <a:pt x="172" y="1080"/>
                      <a:pt x="501" y="1174"/>
                    </a:cubicBezTo>
                    <a:cubicBezTo>
                      <a:pt x="554" y="1190"/>
                      <a:pt x="609" y="1198"/>
                      <a:pt x="664" y="1198"/>
                    </a:cubicBezTo>
                    <a:cubicBezTo>
                      <a:pt x="922" y="1198"/>
                      <a:pt x="1170" y="1023"/>
                      <a:pt x="1247" y="752"/>
                    </a:cubicBezTo>
                    <a:cubicBezTo>
                      <a:pt x="1321" y="442"/>
                      <a:pt x="1153" y="99"/>
                      <a:pt x="825" y="24"/>
                    </a:cubicBezTo>
                    <a:cubicBezTo>
                      <a:pt x="771" y="8"/>
                      <a:pt x="716" y="0"/>
                      <a:pt x="661"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54814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CB26-E4DB-B245-AB82-B33A5EAD686E}"/>
              </a:ext>
            </a:extLst>
          </p:cNvPr>
          <p:cNvSpPr>
            <a:spLocks noGrp="1"/>
          </p:cNvSpPr>
          <p:nvPr>
            <p:ph type="title"/>
          </p:nvPr>
        </p:nvSpPr>
        <p:spPr>
          <a:xfrm>
            <a:off x="720000" y="283510"/>
            <a:ext cx="7704000" cy="477600"/>
          </a:xfrm>
        </p:spPr>
        <p:txBody>
          <a:bodyPr/>
          <a:lstStyle/>
          <a:p>
            <a:r>
              <a:rPr lang="en-GB" dirty="0"/>
              <a:t>Imbalanced Dataset</a:t>
            </a:r>
          </a:p>
        </p:txBody>
      </p:sp>
      <p:pic>
        <p:nvPicPr>
          <p:cNvPr id="5124" name="Picture 4">
            <a:extLst>
              <a:ext uri="{FF2B5EF4-FFF2-40B4-BE49-F238E27FC236}">
                <a16:creationId xmlns:a16="http://schemas.microsoft.com/office/drawing/2014/main" id="{105986A6-1DB2-594F-9FD0-DE98F0626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530" y="1044620"/>
            <a:ext cx="6188941" cy="381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587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883A-B020-A140-8E00-D4B1DF09CA7B}"/>
              </a:ext>
            </a:extLst>
          </p:cNvPr>
          <p:cNvSpPr>
            <a:spLocks noGrp="1"/>
          </p:cNvSpPr>
          <p:nvPr>
            <p:ph type="title"/>
          </p:nvPr>
        </p:nvSpPr>
        <p:spPr/>
        <p:txBody>
          <a:bodyPr/>
          <a:lstStyle/>
          <a:p>
            <a:r>
              <a:rPr lang="en-GB" dirty="0"/>
              <a:t>Train-Test-Split</a:t>
            </a:r>
          </a:p>
        </p:txBody>
      </p:sp>
      <p:sp>
        <p:nvSpPr>
          <p:cNvPr id="4" name="Rounded Rectangle 3">
            <a:extLst>
              <a:ext uri="{FF2B5EF4-FFF2-40B4-BE49-F238E27FC236}">
                <a16:creationId xmlns:a16="http://schemas.microsoft.com/office/drawing/2014/main" id="{A5DFC581-1FE2-F24A-92F4-EB30537F1CF2}"/>
              </a:ext>
            </a:extLst>
          </p:cNvPr>
          <p:cNvSpPr/>
          <p:nvPr/>
        </p:nvSpPr>
        <p:spPr>
          <a:xfrm>
            <a:off x="1848813" y="3239961"/>
            <a:ext cx="1798781" cy="718974"/>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Train the model</a:t>
            </a:r>
          </a:p>
        </p:txBody>
      </p:sp>
      <p:sp>
        <p:nvSpPr>
          <p:cNvPr id="5" name="Rounded Rectangle 4">
            <a:extLst>
              <a:ext uri="{FF2B5EF4-FFF2-40B4-BE49-F238E27FC236}">
                <a16:creationId xmlns:a16="http://schemas.microsoft.com/office/drawing/2014/main" id="{E82DD1D0-C786-0949-9F1C-4301B0FA8030}"/>
              </a:ext>
            </a:extLst>
          </p:cNvPr>
          <p:cNvSpPr/>
          <p:nvPr/>
        </p:nvSpPr>
        <p:spPr>
          <a:xfrm>
            <a:off x="5496407" y="3239961"/>
            <a:ext cx="1798781" cy="718974"/>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Testing</a:t>
            </a:r>
          </a:p>
        </p:txBody>
      </p:sp>
      <p:cxnSp>
        <p:nvCxnSpPr>
          <p:cNvPr id="7" name="Straight Arrow Connector 6">
            <a:extLst>
              <a:ext uri="{FF2B5EF4-FFF2-40B4-BE49-F238E27FC236}">
                <a16:creationId xmlns:a16="http://schemas.microsoft.com/office/drawing/2014/main" id="{D89CA62D-07F5-8A4B-91BF-EEA048C0CF81}"/>
              </a:ext>
            </a:extLst>
          </p:cNvPr>
          <p:cNvCxnSpPr>
            <a:stCxn id="2" idx="2"/>
            <a:endCxn id="5" idx="0"/>
          </p:cNvCxnSpPr>
          <p:nvPr/>
        </p:nvCxnSpPr>
        <p:spPr>
          <a:xfrm>
            <a:off x="4572000" y="2290950"/>
            <a:ext cx="1823798" cy="94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E083883-50B6-6C4F-AB16-320090A27B68}"/>
              </a:ext>
            </a:extLst>
          </p:cNvPr>
          <p:cNvCxnSpPr>
            <a:stCxn id="2" idx="2"/>
            <a:endCxn id="4" idx="0"/>
          </p:cNvCxnSpPr>
          <p:nvPr/>
        </p:nvCxnSpPr>
        <p:spPr>
          <a:xfrm flipH="1">
            <a:off x="2748204" y="2290950"/>
            <a:ext cx="1823796" cy="94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C245B4-B899-6B4C-BB8C-08F21E97ABDE}"/>
              </a:ext>
            </a:extLst>
          </p:cNvPr>
          <p:cNvSpPr txBox="1"/>
          <p:nvPr/>
        </p:nvSpPr>
        <p:spPr>
          <a:xfrm>
            <a:off x="1537855" y="2441864"/>
            <a:ext cx="2297545" cy="307777"/>
          </a:xfrm>
          <a:prstGeom prst="rect">
            <a:avLst/>
          </a:prstGeom>
          <a:noFill/>
        </p:spPr>
        <p:txBody>
          <a:bodyPr wrap="square" rtlCol="0">
            <a:spAutoFit/>
          </a:bodyPr>
          <a:lstStyle/>
          <a:p>
            <a:r>
              <a:rPr lang="en-GB" dirty="0"/>
              <a:t>10% of records (50k rows)</a:t>
            </a:r>
          </a:p>
        </p:txBody>
      </p:sp>
      <p:sp>
        <p:nvSpPr>
          <p:cNvPr id="11" name="TextBox 10">
            <a:extLst>
              <a:ext uri="{FF2B5EF4-FFF2-40B4-BE49-F238E27FC236}">
                <a16:creationId xmlns:a16="http://schemas.microsoft.com/office/drawing/2014/main" id="{6808542C-1786-674B-AF90-F8D3D03B5CA6}"/>
              </a:ext>
            </a:extLst>
          </p:cNvPr>
          <p:cNvSpPr txBox="1"/>
          <p:nvPr/>
        </p:nvSpPr>
        <p:spPr>
          <a:xfrm>
            <a:off x="5600700" y="2417861"/>
            <a:ext cx="1880755" cy="307777"/>
          </a:xfrm>
          <a:prstGeom prst="rect">
            <a:avLst/>
          </a:prstGeom>
          <a:noFill/>
        </p:spPr>
        <p:txBody>
          <a:bodyPr wrap="square" rtlCol="0">
            <a:spAutoFit/>
          </a:bodyPr>
          <a:lstStyle/>
          <a:p>
            <a:r>
              <a:rPr lang="en-GB" dirty="0"/>
              <a:t>90% of records</a:t>
            </a:r>
          </a:p>
        </p:txBody>
      </p:sp>
      <p:sp>
        <p:nvSpPr>
          <p:cNvPr id="13" name="Google Shape;1591;p46">
            <a:extLst>
              <a:ext uri="{FF2B5EF4-FFF2-40B4-BE49-F238E27FC236}">
                <a16:creationId xmlns:a16="http://schemas.microsoft.com/office/drawing/2014/main" id="{A241C87D-A069-4A4E-BDDC-6F80D55C8E65}"/>
              </a:ext>
            </a:extLst>
          </p:cNvPr>
          <p:cNvSpPr txBox="1">
            <a:spLocks/>
          </p:cNvSpPr>
          <p:nvPr/>
        </p:nvSpPr>
        <p:spPr>
          <a:xfrm>
            <a:off x="720000" y="540000"/>
            <a:ext cx="7704000" cy="47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Mukta"/>
              <a:buNone/>
              <a:defRPr sz="2800" b="1" i="0" u="none" strike="noStrike" cap="none">
                <a:solidFill>
                  <a:schemeClr val="accent1"/>
                </a:solidFill>
                <a:latin typeface="Mukta"/>
                <a:ea typeface="Mukta"/>
                <a:cs typeface="Mukta"/>
                <a:sym typeface="Mukta"/>
              </a:defRPr>
            </a:lvl1pPr>
            <a:lvl2pPr marR="0" lvl="1" algn="ctr" rtl="0">
              <a:lnSpc>
                <a:spcPct val="100000"/>
              </a:lnSpc>
              <a:spcBef>
                <a:spcPts val="0"/>
              </a:spcBef>
              <a:spcAft>
                <a:spcPts val="0"/>
              </a:spcAft>
              <a:buClr>
                <a:schemeClr val="dk1"/>
              </a:buClr>
              <a:buSzPts val="3600"/>
              <a:buFont typeface="Mukta"/>
              <a:buNone/>
              <a:defRPr sz="3600" b="0" i="0" u="none" strike="noStrike" cap="none">
                <a:solidFill>
                  <a:schemeClr val="dk1"/>
                </a:solidFill>
                <a:latin typeface="Mukta"/>
                <a:ea typeface="Mukta"/>
                <a:cs typeface="Mukta"/>
                <a:sym typeface="Mukta"/>
              </a:defRPr>
            </a:lvl2pPr>
            <a:lvl3pPr marR="0" lvl="2" algn="ctr" rtl="0">
              <a:lnSpc>
                <a:spcPct val="100000"/>
              </a:lnSpc>
              <a:spcBef>
                <a:spcPts val="0"/>
              </a:spcBef>
              <a:spcAft>
                <a:spcPts val="0"/>
              </a:spcAft>
              <a:buClr>
                <a:schemeClr val="dk1"/>
              </a:buClr>
              <a:buSzPts val="3600"/>
              <a:buFont typeface="Mukta"/>
              <a:buNone/>
              <a:defRPr sz="3600" b="0" i="0" u="none" strike="noStrike" cap="none">
                <a:solidFill>
                  <a:schemeClr val="dk1"/>
                </a:solidFill>
                <a:latin typeface="Mukta"/>
                <a:ea typeface="Mukta"/>
                <a:cs typeface="Mukta"/>
                <a:sym typeface="Mukta"/>
              </a:defRPr>
            </a:lvl3pPr>
            <a:lvl4pPr marR="0" lvl="3" algn="ctr" rtl="0">
              <a:lnSpc>
                <a:spcPct val="100000"/>
              </a:lnSpc>
              <a:spcBef>
                <a:spcPts val="0"/>
              </a:spcBef>
              <a:spcAft>
                <a:spcPts val="0"/>
              </a:spcAft>
              <a:buClr>
                <a:schemeClr val="dk1"/>
              </a:buClr>
              <a:buSzPts val="3600"/>
              <a:buFont typeface="Mukta"/>
              <a:buNone/>
              <a:defRPr sz="3600" b="0" i="0" u="none" strike="noStrike" cap="none">
                <a:solidFill>
                  <a:schemeClr val="dk1"/>
                </a:solidFill>
                <a:latin typeface="Mukta"/>
                <a:ea typeface="Mukta"/>
                <a:cs typeface="Mukta"/>
                <a:sym typeface="Mukta"/>
              </a:defRPr>
            </a:lvl4pPr>
            <a:lvl5pPr marR="0" lvl="4" algn="ctr" rtl="0">
              <a:lnSpc>
                <a:spcPct val="100000"/>
              </a:lnSpc>
              <a:spcBef>
                <a:spcPts val="0"/>
              </a:spcBef>
              <a:spcAft>
                <a:spcPts val="0"/>
              </a:spcAft>
              <a:buClr>
                <a:schemeClr val="dk1"/>
              </a:buClr>
              <a:buSzPts val="3600"/>
              <a:buFont typeface="Mukta"/>
              <a:buNone/>
              <a:defRPr sz="3600" b="0" i="0" u="none" strike="noStrike" cap="none">
                <a:solidFill>
                  <a:schemeClr val="dk1"/>
                </a:solidFill>
                <a:latin typeface="Mukta"/>
                <a:ea typeface="Mukta"/>
                <a:cs typeface="Mukta"/>
                <a:sym typeface="Mukta"/>
              </a:defRPr>
            </a:lvl5pPr>
            <a:lvl6pPr marR="0" lvl="5" algn="ctr" rtl="0">
              <a:lnSpc>
                <a:spcPct val="100000"/>
              </a:lnSpc>
              <a:spcBef>
                <a:spcPts val="0"/>
              </a:spcBef>
              <a:spcAft>
                <a:spcPts val="0"/>
              </a:spcAft>
              <a:buClr>
                <a:schemeClr val="dk1"/>
              </a:buClr>
              <a:buSzPts val="3600"/>
              <a:buFont typeface="Mukta"/>
              <a:buNone/>
              <a:defRPr sz="3600" b="0" i="0" u="none" strike="noStrike" cap="none">
                <a:solidFill>
                  <a:schemeClr val="dk1"/>
                </a:solidFill>
                <a:latin typeface="Mukta"/>
                <a:ea typeface="Mukta"/>
                <a:cs typeface="Mukta"/>
                <a:sym typeface="Mukta"/>
              </a:defRPr>
            </a:lvl6pPr>
            <a:lvl7pPr marR="0" lvl="6" algn="ctr" rtl="0">
              <a:lnSpc>
                <a:spcPct val="100000"/>
              </a:lnSpc>
              <a:spcBef>
                <a:spcPts val="0"/>
              </a:spcBef>
              <a:spcAft>
                <a:spcPts val="0"/>
              </a:spcAft>
              <a:buClr>
                <a:schemeClr val="dk1"/>
              </a:buClr>
              <a:buSzPts val="3600"/>
              <a:buFont typeface="Mukta"/>
              <a:buNone/>
              <a:defRPr sz="3600" b="0" i="0" u="none" strike="noStrike" cap="none">
                <a:solidFill>
                  <a:schemeClr val="dk1"/>
                </a:solidFill>
                <a:latin typeface="Mukta"/>
                <a:ea typeface="Mukta"/>
                <a:cs typeface="Mukta"/>
                <a:sym typeface="Mukta"/>
              </a:defRPr>
            </a:lvl7pPr>
            <a:lvl8pPr marR="0" lvl="7" algn="ctr" rtl="0">
              <a:lnSpc>
                <a:spcPct val="100000"/>
              </a:lnSpc>
              <a:spcBef>
                <a:spcPts val="0"/>
              </a:spcBef>
              <a:spcAft>
                <a:spcPts val="0"/>
              </a:spcAft>
              <a:buClr>
                <a:schemeClr val="dk1"/>
              </a:buClr>
              <a:buSzPts val="3600"/>
              <a:buFont typeface="Mukta"/>
              <a:buNone/>
              <a:defRPr sz="3600" b="0" i="0" u="none" strike="noStrike" cap="none">
                <a:solidFill>
                  <a:schemeClr val="dk1"/>
                </a:solidFill>
                <a:latin typeface="Mukta"/>
                <a:ea typeface="Mukta"/>
                <a:cs typeface="Mukta"/>
                <a:sym typeface="Mukta"/>
              </a:defRPr>
            </a:lvl8pPr>
            <a:lvl9pPr marR="0" lvl="8" algn="ctr" rtl="0">
              <a:lnSpc>
                <a:spcPct val="100000"/>
              </a:lnSpc>
              <a:spcBef>
                <a:spcPts val="0"/>
              </a:spcBef>
              <a:spcAft>
                <a:spcPts val="0"/>
              </a:spcAft>
              <a:buClr>
                <a:schemeClr val="dk1"/>
              </a:buClr>
              <a:buSzPts val="3600"/>
              <a:buFont typeface="Mukta"/>
              <a:buNone/>
              <a:defRPr sz="3600" b="0" i="0" u="none" strike="noStrike" cap="none">
                <a:solidFill>
                  <a:schemeClr val="dk1"/>
                </a:solidFill>
                <a:latin typeface="Mukta"/>
                <a:ea typeface="Mukta"/>
                <a:cs typeface="Mukta"/>
                <a:sym typeface="Mukta"/>
              </a:defRPr>
            </a:lvl9pPr>
          </a:lstStyle>
          <a:p>
            <a:pPr algn="l"/>
            <a:r>
              <a:rPr lang="en-SG" dirty="0"/>
              <a:t>MODELLING</a:t>
            </a:r>
          </a:p>
        </p:txBody>
      </p:sp>
      <p:sp>
        <p:nvSpPr>
          <p:cNvPr id="14" name="Google Shape;1594;p46">
            <a:extLst>
              <a:ext uri="{FF2B5EF4-FFF2-40B4-BE49-F238E27FC236}">
                <a16:creationId xmlns:a16="http://schemas.microsoft.com/office/drawing/2014/main" id="{8832A7E6-13CB-174E-946E-1BF12FAA20EC}"/>
              </a:ext>
            </a:extLst>
          </p:cNvPr>
          <p:cNvSpPr txBox="1"/>
          <p:nvPr/>
        </p:nvSpPr>
        <p:spPr>
          <a:xfrm>
            <a:off x="719999" y="1041888"/>
            <a:ext cx="5421027"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accent1"/>
                </a:solidFill>
                <a:latin typeface="Mukta"/>
                <a:ea typeface="Mukta"/>
                <a:cs typeface="Mukta"/>
                <a:sym typeface="Mukta"/>
              </a:rPr>
              <a:t>Hyperparameter tuning done via </a:t>
            </a:r>
            <a:r>
              <a:rPr lang="en-US" sz="1800" b="1" dirty="0" err="1">
                <a:solidFill>
                  <a:schemeClr val="accent1"/>
                </a:solidFill>
                <a:latin typeface="Mukta"/>
                <a:ea typeface="Mukta"/>
                <a:cs typeface="Mukta"/>
                <a:sym typeface="Mukta"/>
              </a:rPr>
              <a:t>GridSearchCV</a:t>
            </a:r>
            <a:endParaRPr sz="1800" b="1" dirty="0">
              <a:solidFill>
                <a:schemeClr val="accent1"/>
              </a:solidFill>
              <a:latin typeface="Mukta"/>
              <a:ea typeface="Mukta"/>
              <a:cs typeface="Mukta"/>
              <a:sym typeface="Mukta"/>
            </a:endParaRPr>
          </a:p>
        </p:txBody>
      </p:sp>
    </p:spTree>
    <p:extLst>
      <p:ext uri="{BB962C8B-B14F-4D97-AF65-F5344CB8AC3E}">
        <p14:creationId xmlns:p14="http://schemas.microsoft.com/office/powerpoint/2010/main" val="3592703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06E9-D823-7E46-B990-1C1B68C9362D}"/>
              </a:ext>
            </a:extLst>
          </p:cNvPr>
          <p:cNvSpPr>
            <a:spLocks noGrp="1"/>
          </p:cNvSpPr>
          <p:nvPr>
            <p:ph type="title"/>
          </p:nvPr>
        </p:nvSpPr>
        <p:spPr>
          <a:xfrm>
            <a:off x="810490" y="693685"/>
            <a:ext cx="4239491" cy="794531"/>
          </a:xfrm>
        </p:spPr>
        <p:txBody>
          <a:bodyPr/>
          <a:lstStyle/>
          <a:p>
            <a:r>
              <a:rPr lang="en-GB" dirty="0"/>
              <a:t>SMOTE</a:t>
            </a:r>
          </a:p>
        </p:txBody>
      </p:sp>
      <p:pic>
        <p:nvPicPr>
          <p:cNvPr id="3074" name="Picture 2" descr="Bank Data: SMOTE. This will be a short post before we… | by Zaki Jefferson  | Analytics Vidhya | Medium">
            <a:extLst>
              <a:ext uri="{FF2B5EF4-FFF2-40B4-BE49-F238E27FC236}">
                <a16:creationId xmlns:a16="http://schemas.microsoft.com/office/drawing/2014/main" id="{F80063A7-E483-C543-8235-07BF649F7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966" y="1809028"/>
            <a:ext cx="5494067" cy="244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08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32"/>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55" name="Google Shape;955;p32"/>
          <p:cNvSpPr txBox="1">
            <a:spLocks noGrp="1"/>
          </p:cNvSpPr>
          <p:nvPr>
            <p:ph type="title" idx="2"/>
          </p:nvPr>
        </p:nvSpPr>
        <p:spPr>
          <a:xfrm>
            <a:off x="2086616" y="2172875"/>
            <a:ext cx="2097000" cy="2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INTRODUCTION &amp; </a:t>
            </a:r>
            <a:br>
              <a:rPr lang="en" sz="1400" dirty="0"/>
            </a:br>
            <a:r>
              <a:rPr lang="en" sz="1400" dirty="0"/>
              <a:t>DATA CLEANING</a:t>
            </a:r>
            <a:endParaRPr dirty="0"/>
          </a:p>
        </p:txBody>
      </p:sp>
      <p:sp>
        <p:nvSpPr>
          <p:cNvPr id="956" name="Google Shape;956;p32"/>
          <p:cNvSpPr txBox="1">
            <a:spLocks noGrp="1"/>
          </p:cNvSpPr>
          <p:nvPr>
            <p:ph type="title" idx="3"/>
          </p:nvPr>
        </p:nvSpPr>
        <p:spPr>
          <a:xfrm>
            <a:off x="2191016" y="1597125"/>
            <a:ext cx="1888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58" name="Google Shape;958;p32"/>
          <p:cNvSpPr txBox="1">
            <a:spLocks noGrp="1"/>
          </p:cNvSpPr>
          <p:nvPr>
            <p:ph type="title" idx="5"/>
          </p:nvPr>
        </p:nvSpPr>
        <p:spPr>
          <a:xfrm>
            <a:off x="4519798" y="2183921"/>
            <a:ext cx="2978165" cy="2209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EXPLORATORY DATA ANALYSIS &amp; </a:t>
            </a:r>
            <a:br>
              <a:rPr lang="en" sz="1400" dirty="0"/>
            </a:br>
            <a:r>
              <a:rPr lang="en" sz="1400" dirty="0"/>
              <a:t>PRE-PREPROCESSING</a:t>
            </a:r>
            <a:endParaRPr sz="1400" dirty="0"/>
          </a:p>
        </p:txBody>
      </p:sp>
      <p:sp>
        <p:nvSpPr>
          <p:cNvPr id="959" name="Google Shape;959;p32"/>
          <p:cNvSpPr txBox="1">
            <a:spLocks noGrp="1"/>
          </p:cNvSpPr>
          <p:nvPr>
            <p:ph type="title" idx="6"/>
          </p:nvPr>
        </p:nvSpPr>
        <p:spPr>
          <a:xfrm>
            <a:off x="5064781" y="1597125"/>
            <a:ext cx="1888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61" name="Google Shape;961;p32"/>
          <p:cNvSpPr txBox="1">
            <a:spLocks noGrp="1"/>
          </p:cNvSpPr>
          <p:nvPr>
            <p:ph type="title" idx="8"/>
          </p:nvPr>
        </p:nvSpPr>
        <p:spPr>
          <a:xfrm>
            <a:off x="2086616" y="3677950"/>
            <a:ext cx="2097000" cy="2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MODELLING &amp; </a:t>
            </a:r>
            <a:br>
              <a:rPr lang="en" sz="1400" dirty="0"/>
            </a:br>
            <a:r>
              <a:rPr lang="en" sz="1400" dirty="0"/>
              <a:t>MODEL EVALUATION</a:t>
            </a:r>
            <a:endParaRPr sz="1400" dirty="0"/>
          </a:p>
        </p:txBody>
      </p:sp>
      <p:sp>
        <p:nvSpPr>
          <p:cNvPr id="962" name="Google Shape;962;p32"/>
          <p:cNvSpPr txBox="1">
            <a:spLocks noGrp="1"/>
          </p:cNvSpPr>
          <p:nvPr>
            <p:ph type="title" idx="9"/>
          </p:nvPr>
        </p:nvSpPr>
        <p:spPr>
          <a:xfrm>
            <a:off x="2191016" y="3102200"/>
            <a:ext cx="1888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64" name="Google Shape;964;p32"/>
          <p:cNvSpPr txBox="1">
            <a:spLocks noGrp="1"/>
          </p:cNvSpPr>
          <p:nvPr>
            <p:ph type="title" idx="14"/>
          </p:nvPr>
        </p:nvSpPr>
        <p:spPr>
          <a:xfrm>
            <a:off x="4960381" y="3677950"/>
            <a:ext cx="2097000" cy="2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CONCLUSIONS &amp; RECOMMENDATIONS</a:t>
            </a:r>
            <a:endParaRPr sz="1400" dirty="0"/>
          </a:p>
        </p:txBody>
      </p:sp>
      <p:sp>
        <p:nvSpPr>
          <p:cNvPr id="965" name="Google Shape;965;p32"/>
          <p:cNvSpPr txBox="1">
            <a:spLocks noGrp="1"/>
          </p:cNvSpPr>
          <p:nvPr>
            <p:ph type="title" idx="15"/>
          </p:nvPr>
        </p:nvSpPr>
        <p:spPr>
          <a:xfrm>
            <a:off x="5064781" y="3102200"/>
            <a:ext cx="1888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387463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2BED-CF81-D24D-B2F1-2B9198A75D22}"/>
              </a:ext>
            </a:extLst>
          </p:cNvPr>
          <p:cNvSpPr>
            <a:spLocks noGrp="1"/>
          </p:cNvSpPr>
          <p:nvPr>
            <p:ph type="title"/>
          </p:nvPr>
        </p:nvSpPr>
        <p:spPr>
          <a:xfrm>
            <a:off x="1132609" y="540000"/>
            <a:ext cx="3011100" cy="477600"/>
          </a:xfrm>
        </p:spPr>
        <p:txBody>
          <a:bodyPr/>
          <a:lstStyle/>
          <a:p>
            <a:r>
              <a:rPr lang="en-GB" dirty="0"/>
              <a:t>MODELS USED</a:t>
            </a:r>
          </a:p>
        </p:txBody>
      </p:sp>
      <p:sp>
        <p:nvSpPr>
          <p:cNvPr id="3" name="Subtitle 2">
            <a:extLst>
              <a:ext uri="{FF2B5EF4-FFF2-40B4-BE49-F238E27FC236}">
                <a16:creationId xmlns:a16="http://schemas.microsoft.com/office/drawing/2014/main" id="{81401275-3098-7F4F-931D-0FCCC58842ED}"/>
              </a:ext>
            </a:extLst>
          </p:cNvPr>
          <p:cNvSpPr>
            <a:spLocks noGrp="1"/>
          </p:cNvSpPr>
          <p:nvPr>
            <p:ph type="subTitle" idx="1"/>
          </p:nvPr>
        </p:nvSpPr>
        <p:spPr>
          <a:xfrm>
            <a:off x="1132609" y="1498500"/>
            <a:ext cx="3011100" cy="698700"/>
          </a:xfrm>
        </p:spPr>
        <p:txBody>
          <a:bodyPr/>
          <a:lstStyle/>
          <a:p>
            <a:r>
              <a:rPr lang="en-GB" dirty="0"/>
              <a:t>Fits data on a sigmoid curve to distinguish the 2 categories</a:t>
            </a:r>
          </a:p>
        </p:txBody>
      </p:sp>
      <p:sp>
        <p:nvSpPr>
          <p:cNvPr id="4" name="Title 3">
            <a:extLst>
              <a:ext uri="{FF2B5EF4-FFF2-40B4-BE49-F238E27FC236}">
                <a16:creationId xmlns:a16="http://schemas.microsoft.com/office/drawing/2014/main" id="{2108314D-BF18-0E42-BF3F-EFD5A2005E28}"/>
              </a:ext>
            </a:extLst>
          </p:cNvPr>
          <p:cNvSpPr>
            <a:spLocks noGrp="1"/>
          </p:cNvSpPr>
          <p:nvPr>
            <p:ph type="title" idx="2"/>
          </p:nvPr>
        </p:nvSpPr>
        <p:spPr>
          <a:xfrm>
            <a:off x="1132609" y="1271651"/>
            <a:ext cx="2576946" cy="243000"/>
          </a:xfrm>
        </p:spPr>
        <p:txBody>
          <a:bodyPr/>
          <a:lstStyle/>
          <a:p>
            <a:r>
              <a:rPr lang="en-GB" dirty="0"/>
              <a:t>Logistic Regression (LR)</a:t>
            </a:r>
          </a:p>
        </p:txBody>
      </p:sp>
      <p:sp>
        <p:nvSpPr>
          <p:cNvPr id="5" name="Subtitle 4">
            <a:extLst>
              <a:ext uri="{FF2B5EF4-FFF2-40B4-BE49-F238E27FC236}">
                <a16:creationId xmlns:a16="http://schemas.microsoft.com/office/drawing/2014/main" id="{531EB3E8-F8DA-1F4C-8D97-F4B5EE201503}"/>
              </a:ext>
            </a:extLst>
          </p:cNvPr>
          <p:cNvSpPr>
            <a:spLocks noGrp="1"/>
          </p:cNvSpPr>
          <p:nvPr>
            <p:ph type="subTitle" idx="3"/>
          </p:nvPr>
        </p:nvSpPr>
        <p:spPr>
          <a:xfrm>
            <a:off x="1132609" y="2701650"/>
            <a:ext cx="3011100" cy="698700"/>
          </a:xfrm>
        </p:spPr>
        <p:txBody>
          <a:bodyPr/>
          <a:lstStyle/>
          <a:p>
            <a:r>
              <a:rPr lang="en-GB" dirty="0"/>
              <a:t>Uses conditional probability for classification</a:t>
            </a:r>
          </a:p>
        </p:txBody>
      </p:sp>
      <p:sp>
        <p:nvSpPr>
          <p:cNvPr id="6" name="Title 5">
            <a:extLst>
              <a:ext uri="{FF2B5EF4-FFF2-40B4-BE49-F238E27FC236}">
                <a16:creationId xmlns:a16="http://schemas.microsoft.com/office/drawing/2014/main" id="{C6B2094B-13AE-FB47-B3D3-B110D3AAB3F6}"/>
              </a:ext>
            </a:extLst>
          </p:cNvPr>
          <p:cNvSpPr>
            <a:spLocks noGrp="1"/>
          </p:cNvSpPr>
          <p:nvPr>
            <p:ph type="title" idx="4"/>
          </p:nvPr>
        </p:nvSpPr>
        <p:spPr>
          <a:xfrm>
            <a:off x="1132608" y="2387454"/>
            <a:ext cx="3325092" cy="330347"/>
          </a:xfrm>
        </p:spPr>
        <p:txBody>
          <a:bodyPr/>
          <a:lstStyle/>
          <a:p>
            <a:r>
              <a:rPr lang="en-GB" dirty="0"/>
              <a:t>Multinomial Naïve Bayes (MNB)</a:t>
            </a:r>
          </a:p>
        </p:txBody>
      </p:sp>
      <p:sp>
        <p:nvSpPr>
          <p:cNvPr id="7" name="Subtitle 6">
            <a:extLst>
              <a:ext uri="{FF2B5EF4-FFF2-40B4-BE49-F238E27FC236}">
                <a16:creationId xmlns:a16="http://schemas.microsoft.com/office/drawing/2014/main" id="{7A1F3176-CC41-3F4F-91BA-8F540F7DBB99}"/>
              </a:ext>
            </a:extLst>
          </p:cNvPr>
          <p:cNvSpPr>
            <a:spLocks noGrp="1"/>
          </p:cNvSpPr>
          <p:nvPr>
            <p:ph type="subTitle" idx="5"/>
          </p:nvPr>
        </p:nvSpPr>
        <p:spPr>
          <a:xfrm>
            <a:off x="1132609" y="3904800"/>
            <a:ext cx="3011100" cy="698700"/>
          </a:xfrm>
        </p:spPr>
        <p:txBody>
          <a:bodyPr/>
          <a:lstStyle/>
          <a:p>
            <a:r>
              <a:rPr lang="en-GB" dirty="0"/>
              <a:t>Ensemble of decision trees to vote on the predicted class</a:t>
            </a:r>
          </a:p>
        </p:txBody>
      </p:sp>
      <p:sp>
        <p:nvSpPr>
          <p:cNvPr id="8" name="Title 7">
            <a:extLst>
              <a:ext uri="{FF2B5EF4-FFF2-40B4-BE49-F238E27FC236}">
                <a16:creationId xmlns:a16="http://schemas.microsoft.com/office/drawing/2014/main" id="{A8BF5F7A-464A-D649-98AF-A8CCDBBC7BCA}"/>
              </a:ext>
            </a:extLst>
          </p:cNvPr>
          <p:cNvSpPr>
            <a:spLocks noGrp="1"/>
          </p:cNvSpPr>
          <p:nvPr>
            <p:ph type="title" idx="6"/>
          </p:nvPr>
        </p:nvSpPr>
        <p:spPr>
          <a:xfrm>
            <a:off x="1132609" y="3590604"/>
            <a:ext cx="3325092" cy="330347"/>
          </a:xfrm>
        </p:spPr>
        <p:txBody>
          <a:bodyPr/>
          <a:lstStyle/>
          <a:p>
            <a:r>
              <a:rPr lang="en-GB" dirty="0"/>
              <a:t>Random Forest Classifier (RFC)</a:t>
            </a:r>
          </a:p>
        </p:txBody>
      </p:sp>
      <p:sp>
        <p:nvSpPr>
          <p:cNvPr id="12" name="Subtitle 2">
            <a:extLst>
              <a:ext uri="{FF2B5EF4-FFF2-40B4-BE49-F238E27FC236}">
                <a16:creationId xmlns:a16="http://schemas.microsoft.com/office/drawing/2014/main" id="{67E29379-F5C5-9044-A526-40F5B2A4ED16}"/>
              </a:ext>
            </a:extLst>
          </p:cNvPr>
          <p:cNvSpPr txBox="1">
            <a:spLocks/>
          </p:cNvSpPr>
          <p:nvPr/>
        </p:nvSpPr>
        <p:spPr>
          <a:xfrm>
            <a:off x="4984609" y="1502199"/>
            <a:ext cx="3011100" cy="69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9pPr>
          </a:lstStyle>
          <a:p>
            <a:r>
              <a:rPr lang="en-GB" dirty="0"/>
              <a:t>Combines weak classifiers into a single strong classifier</a:t>
            </a:r>
          </a:p>
        </p:txBody>
      </p:sp>
      <p:sp>
        <p:nvSpPr>
          <p:cNvPr id="13" name="Title 3">
            <a:extLst>
              <a:ext uri="{FF2B5EF4-FFF2-40B4-BE49-F238E27FC236}">
                <a16:creationId xmlns:a16="http://schemas.microsoft.com/office/drawing/2014/main" id="{88D4B81A-9EFF-9B43-9A88-DA62E7BC1E65}"/>
              </a:ext>
            </a:extLst>
          </p:cNvPr>
          <p:cNvSpPr txBox="1">
            <a:spLocks/>
          </p:cNvSpPr>
          <p:nvPr/>
        </p:nvSpPr>
        <p:spPr>
          <a:xfrm>
            <a:off x="4984608" y="1227963"/>
            <a:ext cx="2922873" cy="2903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Mukta"/>
              <a:buNone/>
              <a:defRPr sz="1800" b="1" i="0" u="none" strike="noStrike" cap="none">
                <a:solidFill>
                  <a:schemeClr val="accent1"/>
                </a:solidFill>
                <a:latin typeface="Mukta"/>
                <a:ea typeface="Mukta"/>
                <a:cs typeface="Mukta"/>
                <a:sym typeface="Mukta"/>
              </a:defRPr>
            </a:lvl1pPr>
            <a:lvl2pPr marR="0" lvl="1"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2pPr>
            <a:lvl3pPr marR="0" lvl="2"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3pPr>
            <a:lvl4pPr marR="0" lvl="3"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4pPr>
            <a:lvl5pPr marR="0" lvl="4"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5pPr>
            <a:lvl6pPr marR="0" lvl="5"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6pPr>
            <a:lvl7pPr marR="0" lvl="6"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7pPr>
            <a:lvl8pPr marR="0" lvl="7"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8pPr>
            <a:lvl9pPr marR="0" lvl="8"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9pPr>
          </a:lstStyle>
          <a:p>
            <a:r>
              <a:rPr lang="en-GB" dirty="0"/>
              <a:t>Ada Boost Classifier (ADA)</a:t>
            </a:r>
          </a:p>
        </p:txBody>
      </p:sp>
      <p:sp>
        <p:nvSpPr>
          <p:cNvPr id="14" name="Subtitle 4">
            <a:extLst>
              <a:ext uri="{FF2B5EF4-FFF2-40B4-BE49-F238E27FC236}">
                <a16:creationId xmlns:a16="http://schemas.microsoft.com/office/drawing/2014/main" id="{72524A96-F0D2-0F42-8D4D-593EA3037A2E}"/>
              </a:ext>
            </a:extLst>
          </p:cNvPr>
          <p:cNvSpPr txBox="1">
            <a:spLocks/>
          </p:cNvSpPr>
          <p:nvPr/>
        </p:nvSpPr>
        <p:spPr>
          <a:xfrm>
            <a:off x="4984609" y="2705349"/>
            <a:ext cx="3011100" cy="69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0"/>
              </a:spcBef>
              <a:spcAft>
                <a:spcPts val="0"/>
              </a:spcAft>
              <a:buClr>
                <a:schemeClr val="dk2"/>
              </a:buClr>
              <a:buSzPts val="2100"/>
              <a:buFont typeface="Roboto"/>
              <a:buNone/>
              <a:defRPr sz="2100" b="0" i="0" u="none" strike="noStrike" cap="none">
                <a:solidFill>
                  <a:schemeClr val="dk2"/>
                </a:solidFill>
                <a:latin typeface="Roboto"/>
                <a:ea typeface="Roboto"/>
                <a:cs typeface="Roboto"/>
                <a:sym typeface="Roboto"/>
              </a:defRPr>
            </a:lvl9pPr>
          </a:lstStyle>
          <a:p>
            <a:r>
              <a:rPr lang="en-GB" dirty="0"/>
              <a:t>Create a hyperplane between the 2 categories</a:t>
            </a:r>
          </a:p>
        </p:txBody>
      </p:sp>
      <p:sp>
        <p:nvSpPr>
          <p:cNvPr id="15" name="Title 5">
            <a:extLst>
              <a:ext uri="{FF2B5EF4-FFF2-40B4-BE49-F238E27FC236}">
                <a16:creationId xmlns:a16="http://schemas.microsoft.com/office/drawing/2014/main" id="{D9873948-6C33-1842-8401-5F2CA5470D56}"/>
              </a:ext>
            </a:extLst>
          </p:cNvPr>
          <p:cNvSpPr txBox="1">
            <a:spLocks/>
          </p:cNvSpPr>
          <p:nvPr/>
        </p:nvSpPr>
        <p:spPr>
          <a:xfrm>
            <a:off x="4984608" y="2391153"/>
            <a:ext cx="3325092" cy="3303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Mukta"/>
              <a:buNone/>
              <a:defRPr sz="1800" b="1" i="0" u="none" strike="noStrike" cap="none">
                <a:solidFill>
                  <a:schemeClr val="accent1"/>
                </a:solidFill>
                <a:latin typeface="Mukta"/>
                <a:ea typeface="Mukta"/>
                <a:cs typeface="Mukta"/>
                <a:sym typeface="Mukta"/>
              </a:defRPr>
            </a:lvl1pPr>
            <a:lvl2pPr marR="0" lvl="1"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2pPr>
            <a:lvl3pPr marR="0" lvl="2"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3pPr>
            <a:lvl4pPr marR="0" lvl="3"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4pPr>
            <a:lvl5pPr marR="0" lvl="4"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5pPr>
            <a:lvl6pPr marR="0" lvl="5"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6pPr>
            <a:lvl7pPr marR="0" lvl="6"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7pPr>
            <a:lvl8pPr marR="0" lvl="7"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8pPr>
            <a:lvl9pPr marR="0" lvl="8"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9pPr>
          </a:lstStyle>
          <a:p>
            <a:r>
              <a:rPr lang="en-GB" dirty="0"/>
              <a:t>Support Vector Machine (SVM)</a:t>
            </a:r>
          </a:p>
        </p:txBody>
      </p:sp>
    </p:spTree>
    <p:extLst>
      <p:ext uri="{BB962C8B-B14F-4D97-AF65-F5344CB8AC3E}">
        <p14:creationId xmlns:p14="http://schemas.microsoft.com/office/powerpoint/2010/main" val="3745900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4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RESULTS</a:t>
            </a:r>
            <a:endParaRPr dirty="0"/>
          </a:p>
        </p:txBody>
      </p:sp>
      <p:sp>
        <p:nvSpPr>
          <p:cNvPr id="1594" name="Google Shape;1594;p46"/>
          <p:cNvSpPr txBox="1"/>
          <p:nvPr/>
        </p:nvSpPr>
        <p:spPr>
          <a:xfrm>
            <a:off x="720000" y="1082825"/>
            <a:ext cx="17778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accent1"/>
                </a:solidFill>
                <a:latin typeface="Mukta"/>
                <a:ea typeface="Mukta"/>
                <a:cs typeface="Mukta"/>
                <a:sym typeface="Mukta"/>
              </a:rPr>
              <a:t>Without SMOTE</a:t>
            </a:r>
            <a:endParaRPr sz="1800" b="1" dirty="0">
              <a:solidFill>
                <a:schemeClr val="accent1"/>
              </a:solidFill>
              <a:latin typeface="Mukta"/>
              <a:ea typeface="Mukta"/>
              <a:cs typeface="Mukta"/>
              <a:sym typeface="Mukta"/>
            </a:endParaRPr>
          </a:p>
        </p:txBody>
      </p:sp>
      <p:pic>
        <p:nvPicPr>
          <p:cNvPr id="7" name="Picture 6" descr="Table&#10;&#10;Description automatically generated">
            <a:extLst>
              <a:ext uri="{FF2B5EF4-FFF2-40B4-BE49-F238E27FC236}">
                <a16:creationId xmlns:a16="http://schemas.microsoft.com/office/drawing/2014/main" id="{51133298-1686-F249-B70C-81776A6A33DE}"/>
              </a:ext>
            </a:extLst>
          </p:cNvPr>
          <p:cNvPicPr>
            <a:picLocks noChangeAspect="1"/>
          </p:cNvPicPr>
          <p:nvPr/>
        </p:nvPicPr>
        <p:blipFill>
          <a:blip r:embed="rId3"/>
          <a:stretch>
            <a:fillRect/>
          </a:stretch>
        </p:blipFill>
        <p:spPr>
          <a:xfrm>
            <a:off x="737221" y="1517649"/>
            <a:ext cx="7980751" cy="3514071"/>
          </a:xfrm>
          <a:prstGeom prst="rect">
            <a:avLst/>
          </a:prstGeom>
        </p:spPr>
      </p:pic>
      <p:sp>
        <p:nvSpPr>
          <p:cNvPr id="29" name="Rectangle 28">
            <a:extLst>
              <a:ext uri="{FF2B5EF4-FFF2-40B4-BE49-F238E27FC236}">
                <a16:creationId xmlns:a16="http://schemas.microsoft.com/office/drawing/2014/main" id="{4CC0E8DF-B791-FE4B-BF6A-85BEC07F8534}"/>
              </a:ext>
            </a:extLst>
          </p:cNvPr>
          <p:cNvSpPr/>
          <p:nvPr/>
        </p:nvSpPr>
        <p:spPr>
          <a:xfrm>
            <a:off x="4849090" y="3241964"/>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extLst>
              <a:ext uri="{FF2B5EF4-FFF2-40B4-BE49-F238E27FC236}">
                <a16:creationId xmlns:a16="http://schemas.microsoft.com/office/drawing/2014/main" id="{159378D0-5A8E-F84D-9ABC-4DF46CA104E5}"/>
              </a:ext>
            </a:extLst>
          </p:cNvPr>
          <p:cNvSpPr/>
          <p:nvPr/>
        </p:nvSpPr>
        <p:spPr>
          <a:xfrm>
            <a:off x="4104141" y="2384713"/>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a:extLst>
              <a:ext uri="{FF2B5EF4-FFF2-40B4-BE49-F238E27FC236}">
                <a16:creationId xmlns:a16="http://schemas.microsoft.com/office/drawing/2014/main" id="{BE53D3DD-9BC8-4E49-A6D3-0B24A354A6B5}"/>
              </a:ext>
            </a:extLst>
          </p:cNvPr>
          <p:cNvSpPr/>
          <p:nvPr/>
        </p:nvSpPr>
        <p:spPr>
          <a:xfrm>
            <a:off x="4849090" y="3525398"/>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a:extLst>
              <a:ext uri="{FF2B5EF4-FFF2-40B4-BE49-F238E27FC236}">
                <a16:creationId xmlns:a16="http://schemas.microsoft.com/office/drawing/2014/main" id="{2E86751C-7B39-874D-8EC9-7F640E35F076}"/>
              </a:ext>
            </a:extLst>
          </p:cNvPr>
          <p:cNvSpPr/>
          <p:nvPr/>
        </p:nvSpPr>
        <p:spPr>
          <a:xfrm>
            <a:off x="5521035" y="2384713"/>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C0187E01-FF77-6045-985A-B695B31ABCB1}"/>
              </a:ext>
            </a:extLst>
          </p:cNvPr>
          <p:cNvSpPr/>
          <p:nvPr/>
        </p:nvSpPr>
        <p:spPr>
          <a:xfrm>
            <a:off x="6113317" y="2654877"/>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33">
            <a:extLst>
              <a:ext uri="{FF2B5EF4-FFF2-40B4-BE49-F238E27FC236}">
                <a16:creationId xmlns:a16="http://schemas.microsoft.com/office/drawing/2014/main" id="{2777BFE4-6244-FD4A-B915-D0D0E9D980EB}"/>
              </a:ext>
            </a:extLst>
          </p:cNvPr>
          <p:cNvSpPr/>
          <p:nvPr/>
        </p:nvSpPr>
        <p:spPr>
          <a:xfrm>
            <a:off x="6766212" y="2384713"/>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Rectangle 34">
            <a:extLst>
              <a:ext uri="{FF2B5EF4-FFF2-40B4-BE49-F238E27FC236}">
                <a16:creationId xmlns:a16="http://schemas.microsoft.com/office/drawing/2014/main" id="{CCB24FF6-3C77-3941-9E62-69D0F8EB2F85}"/>
              </a:ext>
            </a:extLst>
          </p:cNvPr>
          <p:cNvSpPr/>
          <p:nvPr/>
        </p:nvSpPr>
        <p:spPr>
          <a:xfrm>
            <a:off x="7495308" y="4668725"/>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35">
            <a:extLst>
              <a:ext uri="{FF2B5EF4-FFF2-40B4-BE49-F238E27FC236}">
                <a16:creationId xmlns:a16="http://schemas.microsoft.com/office/drawing/2014/main" id="{80F02DD9-3A10-914D-AE3E-536D55C040DF}"/>
              </a:ext>
            </a:extLst>
          </p:cNvPr>
          <p:cNvSpPr/>
          <p:nvPr/>
        </p:nvSpPr>
        <p:spPr>
          <a:xfrm>
            <a:off x="7495307" y="3808832"/>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EF054E3A-1A0F-FB4E-A132-D88B8C15796D}"/>
              </a:ext>
            </a:extLst>
          </p:cNvPr>
          <p:cNvSpPr/>
          <p:nvPr/>
        </p:nvSpPr>
        <p:spPr>
          <a:xfrm>
            <a:off x="8143007" y="4668725"/>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51106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pic>
        <p:nvPicPr>
          <p:cNvPr id="7" name="Picture 6" descr="Table&#10;&#10;Description automatically generated">
            <a:extLst>
              <a:ext uri="{FF2B5EF4-FFF2-40B4-BE49-F238E27FC236}">
                <a16:creationId xmlns:a16="http://schemas.microsoft.com/office/drawing/2014/main" id="{0A3B7956-222B-0B4B-B069-8B224BA0E3B1}"/>
              </a:ext>
            </a:extLst>
          </p:cNvPr>
          <p:cNvPicPr>
            <a:picLocks noChangeAspect="1"/>
          </p:cNvPicPr>
          <p:nvPr/>
        </p:nvPicPr>
        <p:blipFill>
          <a:blip r:embed="rId3"/>
          <a:stretch>
            <a:fillRect/>
          </a:stretch>
        </p:blipFill>
        <p:spPr>
          <a:xfrm>
            <a:off x="719999" y="1435774"/>
            <a:ext cx="8123269" cy="3502891"/>
          </a:xfrm>
          <a:prstGeom prst="rect">
            <a:avLst/>
          </a:prstGeom>
        </p:spPr>
      </p:pic>
      <p:sp>
        <p:nvSpPr>
          <p:cNvPr id="1591" name="Google Shape;1591;p4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RESULTS</a:t>
            </a:r>
            <a:endParaRPr dirty="0"/>
          </a:p>
        </p:txBody>
      </p:sp>
      <p:sp>
        <p:nvSpPr>
          <p:cNvPr id="1594" name="Google Shape;1594;p46"/>
          <p:cNvSpPr txBox="1"/>
          <p:nvPr/>
        </p:nvSpPr>
        <p:spPr>
          <a:xfrm>
            <a:off x="720000" y="1041887"/>
            <a:ext cx="17778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accent1"/>
                </a:solidFill>
                <a:latin typeface="Mukta"/>
                <a:ea typeface="Mukta"/>
                <a:cs typeface="Mukta"/>
                <a:sym typeface="Mukta"/>
              </a:rPr>
              <a:t>With SMOTE</a:t>
            </a:r>
            <a:endParaRPr sz="1800" b="1" dirty="0">
              <a:solidFill>
                <a:schemeClr val="accent1"/>
              </a:solidFill>
              <a:latin typeface="Mukta"/>
              <a:ea typeface="Mukta"/>
              <a:cs typeface="Mukta"/>
              <a:sym typeface="Mukta"/>
            </a:endParaRPr>
          </a:p>
        </p:txBody>
      </p:sp>
      <p:sp>
        <p:nvSpPr>
          <p:cNvPr id="16" name="Rectangle 15">
            <a:extLst>
              <a:ext uri="{FF2B5EF4-FFF2-40B4-BE49-F238E27FC236}">
                <a16:creationId xmlns:a16="http://schemas.microsoft.com/office/drawing/2014/main" id="{4374553B-AB21-0142-8B42-F96A8FA38973}"/>
              </a:ext>
            </a:extLst>
          </p:cNvPr>
          <p:cNvSpPr/>
          <p:nvPr/>
        </p:nvSpPr>
        <p:spPr>
          <a:xfrm>
            <a:off x="4147787" y="4645064"/>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3AAC5AE1-362E-3342-A3F1-F9556B915ACD}"/>
              </a:ext>
            </a:extLst>
          </p:cNvPr>
          <p:cNvSpPr/>
          <p:nvPr/>
        </p:nvSpPr>
        <p:spPr>
          <a:xfrm>
            <a:off x="4880263" y="3470564"/>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256F280A-7FDF-5847-9521-4EAB7DA1F49F}"/>
              </a:ext>
            </a:extLst>
          </p:cNvPr>
          <p:cNvSpPr/>
          <p:nvPr/>
        </p:nvSpPr>
        <p:spPr>
          <a:xfrm>
            <a:off x="5586845" y="4648434"/>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D8315080-29BF-CF47-8149-09467E0E81BB}"/>
              </a:ext>
            </a:extLst>
          </p:cNvPr>
          <p:cNvSpPr/>
          <p:nvPr/>
        </p:nvSpPr>
        <p:spPr>
          <a:xfrm>
            <a:off x="6792190" y="4613756"/>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extLst>
              <a:ext uri="{FF2B5EF4-FFF2-40B4-BE49-F238E27FC236}">
                <a16:creationId xmlns:a16="http://schemas.microsoft.com/office/drawing/2014/main" id="{885A2695-C5F7-B643-B885-7A2FCBEF1EF0}"/>
              </a:ext>
            </a:extLst>
          </p:cNvPr>
          <p:cNvSpPr/>
          <p:nvPr/>
        </p:nvSpPr>
        <p:spPr>
          <a:xfrm>
            <a:off x="7511719" y="4613756"/>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Rectangle 27">
            <a:extLst>
              <a:ext uri="{FF2B5EF4-FFF2-40B4-BE49-F238E27FC236}">
                <a16:creationId xmlns:a16="http://schemas.microsoft.com/office/drawing/2014/main" id="{C82C4A3C-FD3D-0B47-B538-5F117C9F5417}"/>
              </a:ext>
            </a:extLst>
          </p:cNvPr>
          <p:cNvSpPr/>
          <p:nvPr/>
        </p:nvSpPr>
        <p:spPr>
          <a:xfrm>
            <a:off x="8231248" y="4613756"/>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5E6EB722-1A10-BF44-9F6A-F80C3F0F6320}"/>
              </a:ext>
            </a:extLst>
          </p:cNvPr>
          <p:cNvSpPr/>
          <p:nvPr/>
        </p:nvSpPr>
        <p:spPr>
          <a:xfrm>
            <a:off x="6168735" y="4034101"/>
            <a:ext cx="623455" cy="270164"/>
          </a:xfrm>
          <a:prstGeom prst="rect">
            <a:avLst/>
          </a:prstGeom>
          <a:solidFill>
            <a:schemeClr val="accent2">
              <a:alpha val="2777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580793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4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COMPARISON</a:t>
            </a:r>
            <a:endParaRPr dirty="0"/>
          </a:p>
        </p:txBody>
      </p:sp>
      <p:graphicFrame>
        <p:nvGraphicFramePr>
          <p:cNvPr id="1593" name="Google Shape;1593;p46"/>
          <p:cNvGraphicFramePr/>
          <p:nvPr>
            <p:extLst>
              <p:ext uri="{D42A27DB-BD31-4B8C-83A1-F6EECF244321}">
                <p14:modId xmlns:p14="http://schemas.microsoft.com/office/powerpoint/2010/main" val="3011528034"/>
              </p:ext>
            </p:extLst>
          </p:nvPr>
        </p:nvGraphicFramePr>
        <p:xfrm>
          <a:off x="328949" y="1805377"/>
          <a:ext cx="8711142" cy="2219242"/>
        </p:xfrm>
        <a:graphic>
          <a:graphicData uri="http://schemas.openxmlformats.org/drawingml/2006/table">
            <a:tbl>
              <a:tblPr>
                <a:noFill/>
                <a:tableStyleId>{95C13585-3C6F-4E6D-AA7A-A5AE0C34D1F2}</a:tableStyleId>
              </a:tblPr>
              <a:tblGrid>
                <a:gridCol w="1451857">
                  <a:extLst>
                    <a:ext uri="{9D8B030D-6E8A-4147-A177-3AD203B41FA5}">
                      <a16:colId xmlns:a16="http://schemas.microsoft.com/office/drawing/2014/main" val="20000"/>
                    </a:ext>
                  </a:extLst>
                </a:gridCol>
                <a:gridCol w="1451857">
                  <a:extLst>
                    <a:ext uri="{9D8B030D-6E8A-4147-A177-3AD203B41FA5}">
                      <a16:colId xmlns:a16="http://schemas.microsoft.com/office/drawing/2014/main" val="20001"/>
                    </a:ext>
                  </a:extLst>
                </a:gridCol>
                <a:gridCol w="1451857">
                  <a:extLst>
                    <a:ext uri="{9D8B030D-6E8A-4147-A177-3AD203B41FA5}">
                      <a16:colId xmlns:a16="http://schemas.microsoft.com/office/drawing/2014/main" val="20002"/>
                    </a:ext>
                  </a:extLst>
                </a:gridCol>
                <a:gridCol w="1451857">
                  <a:extLst>
                    <a:ext uri="{9D8B030D-6E8A-4147-A177-3AD203B41FA5}">
                      <a16:colId xmlns:a16="http://schemas.microsoft.com/office/drawing/2014/main" val="20003"/>
                    </a:ext>
                  </a:extLst>
                </a:gridCol>
                <a:gridCol w="1451857">
                  <a:extLst>
                    <a:ext uri="{9D8B030D-6E8A-4147-A177-3AD203B41FA5}">
                      <a16:colId xmlns:a16="http://schemas.microsoft.com/office/drawing/2014/main" val="2684307753"/>
                    </a:ext>
                  </a:extLst>
                </a:gridCol>
                <a:gridCol w="1451857">
                  <a:extLst>
                    <a:ext uri="{9D8B030D-6E8A-4147-A177-3AD203B41FA5}">
                      <a16:colId xmlns:a16="http://schemas.microsoft.com/office/drawing/2014/main" val="3532059225"/>
                    </a:ext>
                  </a:extLst>
                </a:gridCol>
              </a:tblGrid>
              <a:tr h="878182">
                <a:tc>
                  <a:txBody>
                    <a:bodyPr/>
                    <a:lstStyle/>
                    <a:p>
                      <a:pPr marL="0" lvl="0" indent="0" algn="l" rtl="0">
                        <a:spcBef>
                          <a:spcPts val="0"/>
                        </a:spcBef>
                        <a:spcAft>
                          <a:spcPts val="0"/>
                        </a:spcAft>
                        <a:buNone/>
                      </a:pPr>
                      <a:r>
                        <a:rPr lang="en" sz="2000" b="1" dirty="0">
                          <a:solidFill>
                            <a:schemeClr val="lt1"/>
                          </a:solidFill>
                          <a:latin typeface="Mukta"/>
                          <a:ea typeface="Mukta"/>
                          <a:cs typeface="Mukta"/>
                          <a:sym typeface="Mukta"/>
                        </a:rPr>
                        <a:t>Test </a:t>
                      </a:r>
                    </a:p>
                    <a:p>
                      <a:pPr marL="0" lvl="0" indent="0" algn="l" rtl="0">
                        <a:spcBef>
                          <a:spcPts val="0"/>
                        </a:spcBef>
                        <a:spcAft>
                          <a:spcPts val="0"/>
                        </a:spcAft>
                        <a:buNone/>
                      </a:pPr>
                      <a:r>
                        <a:rPr lang="en" sz="2000" b="1" dirty="0">
                          <a:solidFill>
                            <a:schemeClr val="lt1"/>
                          </a:solidFill>
                          <a:latin typeface="Mukta"/>
                          <a:ea typeface="Mukta"/>
                          <a:cs typeface="Mukta"/>
                          <a:sym typeface="Mukta"/>
                        </a:rPr>
                        <a:t>(Train)</a:t>
                      </a:r>
                      <a:endParaRPr sz="2000" b="1" dirty="0">
                        <a:solidFill>
                          <a:schemeClr val="lt1"/>
                        </a:solidFill>
                        <a:latin typeface="Mukta"/>
                        <a:ea typeface="Mukta"/>
                        <a:cs typeface="Mukta"/>
                        <a:sym typeface="Mukta"/>
                      </a:endParaRPr>
                    </a:p>
                  </a:txBody>
                  <a:tcPr marL="91425" marR="91425" marT="91425" marB="91425">
                    <a:lnL w="9525" cap="flat" cmpd="sng">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dirty="0">
                          <a:solidFill>
                            <a:schemeClr val="lt1"/>
                          </a:solidFill>
                          <a:latin typeface="Mukta"/>
                          <a:ea typeface="Mukta"/>
                          <a:cs typeface="Mukta"/>
                          <a:sym typeface="Mukta"/>
                        </a:rPr>
                        <a:t>CV Score</a:t>
                      </a:r>
                      <a:endParaRPr sz="2000" dirty="0">
                        <a:solidFill>
                          <a:schemeClr val="lt1"/>
                        </a:solidFill>
                        <a:latin typeface="Mukta"/>
                        <a:ea typeface="Mukta"/>
                        <a:cs typeface="Mukta"/>
                        <a:sym typeface="Mukta"/>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dirty="0">
                          <a:solidFill>
                            <a:schemeClr val="lt1"/>
                          </a:solidFill>
                          <a:latin typeface="Mukta"/>
                          <a:ea typeface="Mukta"/>
                          <a:cs typeface="Mukta"/>
                          <a:sym typeface="Mukta"/>
                        </a:rPr>
                        <a:t>Accuracy</a:t>
                      </a:r>
                      <a:endParaRPr sz="2000" dirty="0">
                        <a:solidFill>
                          <a:schemeClr val="lt1"/>
                        </a:solidFill>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dirty="0">
                          <a:solidFill>
                            <a:schemeClr val="lt1"/>
                          </a:solidFill>
                          <a:latin typeface="Mukta"/>
                          <a:ea typeface="Mukta"/>
                          <a:cs typeface="Mukta"/>
                          <a:sym typeface="Mukta"/>
                        </a:rPr>
                        <a:t>Recall</a:t>
                      </a:r>
                      <a:endParaRPr sz="2000" dirty="0">
                        <a:solidFill>
                          <a:schemeClr val="lt1"/>
                        </a:solidFill>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2000" dirty="0">
                          <a:solidFill>
                            <a:schemeClr val="lt1"/>
                          </a:solidFill>
                        </a:rPr>
                        <a:t>F1 Score</a:t>
                      </a:r>
                      <a:endParaRPr sz="2000" dirty="0">
                        <a:solidFill>
                          <a:schemeClr val="lt1"/>
                        </a:solidFill>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2000" dirty="0">
                          <a:solidFill>
                            <a:schemeClr val="lt1"/>
                          </a:solidFill>
                        </a:rPr>
                        <a:t>Precision</a:t>
                      </a:r>
                      <a:endParaRPr sz="2000" dirty="0">
                        <a:solidFill>
                          <a:schemeClr val="lt1"/>
                        </a:solidFill>
                      </a:endParaRPr>
                    </a:p>
                  </a:txBody>
                  <a:tcPr marL="91425" marR="91425" marT="91425" marB="91425">
                    <a:lnL w="9525" cap="flat" cmpd="sng" algn="ctr">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570824">
                <a:tc>
                  <a:txBody>
                    <a:bodyPr/>
                    <a:lstStyle/>
                    <a:p>
                      <a:pPr marL="0" lvl="0" indent="0" algn="l" rtl="0">
                        <a:spcBef>
                          <a:spcPts val="0"/>
                        </a:spcBef>
                        <a:spcAft>
                          <a:spcPts val="0"/>
                        </a:spcAft>
                        <a:buNone/>
                      </a:pPr>
                      <a:r>
                        <a:rPr lang="en" sz="1600" b="1" dirty="0">
                          <a:solidFill>
                            <a:schemeClr val="accent1"/>
                          </a:solidFill>
                          <a:latin typeface="Mukta"/>
                          <a:ea typeface="Mukta"/>
                          <a:cs typeface="Mukta"/>
                          <a:sym typeface="Mukta"/>
                        </a:rPr>
                        <a:t>LR (TVEC)</a:t>
                      </a:r>
                    </a:p>
                    <a:p>
                      <a:pPr marL="0" lvl="0" indent="0" algn="l" rtl="0">
                        <a:spcBef>
                          <a:spcPts val="0"/>
                        </a:spcBef>
                        <a:spcAft>
                          <a:spcPts val="0"/>
                        </a:spcAft>
                        <a:buNone/>
                      </a:pPr>
                      <a:r>
                        <a:rPr lang="en-US" sz="1600" b="1" dirty="0">
                          <a:solidFill>
                            <a:schemeClr val="accent1"/>
                          </a:solidFill>
                          <a:latin typeface="Mukta"/>
                          <a:ea typeface="Mukta"/>
                          <a:cs typeface="Mukta"/>
                          <a:sym typeface="Mukta"/>
                        </a:rPr>
                        <a:t>No SMOTE</a:t>
                      </a:r>
                      <a:endParaRPr sz="1600" b="1" dirty="0">
                        <a:solidFill>
                          <a:schemeClr val="accent1"/>
                        </a:solidFill>
                        <a:latin typeface="Mukta"/>
                        <a:ea typeface="Mukta"/>
                        <a:cs typeface="Mukta"/>
                        <a:sym typeface="Mukta"/>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0.887</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0.889</a:t>
                      </a:r>
                    </a:p>
                    <a:p>
                      <a:pPr marL="0" lvl="0" indent="0" algn="ctr" rtl="0">
                        <a:spcBef>
                          <a:spcPts val="0"/>
                        </a:spcBef>
                        <a:spcAft>
                          <a:spcPts val="0"/>
                        </a:spcAft>
                        <a:buNone/>
                      </a:pPr>
                      <a:r>
                        <a:rPr lang="en" sz="1600" dirty="0">
                          <a:solidFill>
                            <a:schemeClr val="dk2"/>
                          </a:solidFill>
                          <a:latin typeface="Roboto"/>
                          <a:ea typeface="Roboto"/>
                          <a:cs typeface="Roboto"/>
                          <a:sym typeface="Roboto"/>
                        </a:rPr>
                        <a:t>(0.948)</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0.584</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chemeClr val="dk2"/>
                          </a:solidFill>
                          <a:latin typeface="Roboto"/>
                          <a:ea typeface="Roboto"/>
                          <a:cs typeface="Roboto"/>
                          <a:sym typeface="Roboto"/>
                        </a:rPr>
                        <a:t>0.667</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600" dirty="0">
                          <a:solidFill>
                            <a:schemeClr val="dk2"/>
                          </a:solidFill>
                          <a:latin typeface="Roboto"/>
                          <a:ea typeface="Roboto"/>
                          <a:cs typeface="Roboto"/>
                          <a:sym typeface="Roboto"/>
                        </a:rPr>
                        <a:t>0.776</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570824">
                <a:tc>
                  <a:txBody>
                    <a:bodyPr/>
                    <a:lstStyle/>
                    <a:p>
                      <a:pPr marL="0" lvl="0" indent="0" algn="l" rtl="0">
                        <a:spcBef>
                          <a:spcPts val="0"/>
                        </a:spcBef>
                        <a:spcAft>
                          <a:spcPts val="0"/>
                        </a:spcAft>
                        <a:buNone/>
                      </a:pPr>
                      <a:r>
                        <a:rPr lang="en" sz="1600" b="1" dirty="0">
                          <a:solidFill>
                            <a:schemeClr val="accent1"/>
                          </a:solidFill>
                          <a:latin typeface="Mukta"/>
                          <a:ea typeface="Mukta"/>
                          <a:cs typeface="Mukta"/>
                          <a:sym typeface="Mukta"/>
                        </a:rPr>
                        <a:t>SVC (TVEC)</a:t>
                      </a:r>
                    </a:p>
                    <a:p>
                      <a:pPr marL="0" lvl="0" indent="0" algn="l" rtl="0">
                        <a:spcBef>
                          <a:spcPts val="0"/>
                        </a:spcBef>
                        <a:spcAft>
                          <a:spcPts val="0"/>
                        </a:spcAft>
                        <a:buNone/>
                      </a:pPr>
                      <a:r>
                        <a:rPr lang="en" sz="1600" b="1" dirty="0">
                          <a:solidFill>
                            <a:schemeClr val="accent1"/>
                          </a:solidFill>
                          <a:latin typeface="Mukta"/>
                          <a:ea typeface="Mukta"/>
                          <a:cs typeface="Mukta"/>
                          <a:sym typeface="Mukta"/>
                        </a:rPr>
                        <a:t>SMOTE</a:t>
                      </a:r>
                      <a:endParaRPr sz="1600" b="1" dirty="0">
                        <a:solidFill>
                          <a:schemeClr val="accent1"/>
                        </a:solidFill>
                        <a:latin typeface="Mukta"/>
                        <a:ea typeface="Mukta"/>
                        <a:cs typeface="Mukta"/>
                        <a:sym typeface="Mukta"/>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0.855</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0.863</a:t>
                      </a:r>
                    </a:p>
                    <a:p>
                      <a:pPr marL="0" lvl="0" indent="0" algn="ctr" rtl="0">
                        <a:spcBef>
                          <a:spcPts val="0"/>
                        </a:spcBef>
                        <a:spcAft>
                          <a:spcPts val="0"/>
                        </a:spcAft>
                        <a:buNone/>
                      </a:pPr>
                      <a:r>
                        <a:rPr lang="en" sz="1600" dirty="0">
                          <a:solidFill>
                            <a:schemeClr val="dk2"/>
                          </a:solidFill>
                          <a:latin typeface="Roboto"/>
                          <a:ea typeface="Roboto"/>
                          <a:cs typeface="Roboto"/>
                          <a:sym typeface="Roboto"/>
                        </a:rPr>
                        <a:t>(0.971)</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0.650</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600" dirty="0">
                          <a:solidFill>
                            <a:schemeClr val="dk2"/>
                          </a:solidFill>
                          <a:latin typeface="Roboto"/>
                          <a:ea typeface="Roboto"/>
                          <a:cs typeface="Roboto"/>
                          <a:sym typeface="Roboto"/>
                        </a:rPr>
                        <a:t>0.643</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US" sz="1600" dirty="0">
                          <a:solidFill>
                            <a:schemeClr val="dk2"/>
                          </a:solidFill>
                          <a:latin typeface="Roboto"/>
                          <a:ea typeface="Roboto"/>
                          <a:cs typeface="Roboto"/>
                          <a:sym typeface="Roboto"/>
                        </a:rPr>
                        <a:t>0.636</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noFill/>
                  </a:tcPr>
                </a:tc>
                <a:extLst>
                  <a:ext uri="{0D108BD9-81ED-4DB2-BD59-A6C34878D82A}">
                    <a16:rowId xmlns:a16="http://schemas.microsoft.com/office/drawing/2014/main" val="10003"/>
                  </a:ext>
                </a:extLst>
              </a:tr>
            </a:tbl>
          </a:graphicData>
        </a:graphic>
      </p:graphicFrame>
      <p:sp>
        <p:nvSpPr>
          <p:cNvPr id="1594" name="Google Shape;1594;p46"/>
          <p:cNvSpPr txBox="1"/>
          <p:nvPr/>
        </p:nvSpPr>
        <p:spPr>
          <a:xfrm>
            <a:off x="720000" y="1041888"/>
            <a:ext cx="4236464"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accent1"/>
                </a:solidFill>
                <a:latin typeface="Mukta"/>
                <a:ea typeface="Mukta"/>
                <a:cs typeface="Mukta"/>
                <a:sym typeface="Mukta"/>
              </a:rPr>
              <a:t>Top models from SMOTE/non-SMOTE</a:t>
            </a:r>
            <a:endParaRPr sz="1800" b="1" dirty="0">
              <a:solidFill>
                <a:schemeClr val="accent1"/>
              </a:solidFill>
              <a:latin typeface="Mukta"/>
              <a:ea typeface="Mukta"/>
              <a:cs typeface="Mukta"/>
              <a:sym typeface="Mukta"/>
            </a:endParaRPr>
          </a:p>
        </p:txBody>
      </p:sp>
      <p:sp>
        <p:nvSpPr>
          <p:cNvPr id="2" name="Rectangle 1">
            <a:extLst>
              <a:ext uri="{FF2B5EF4-FFF2-40B4-BE49-F238E27FC236}">
                <a16:creationId xmlns:a16="http://schemas.microsoft.com/office/drawing/2014/main" id="{367800F1-4100-404E-A5D7-7615AB5ECD02}"/>
              </a:ext>
            </a:extLst>
          </p:cNvPr>
          <p:cNvSpPr/>
          <p:nvPr/>
        </p:nvSpPr>
        <p:spPr>
          <a:xfrm>
            <a:off x="328949" y="2670464"/>
            <a:ext cx="8711142" cy="675409"/>
          </a:xfrm>
          <a:prstGeom prst="rect">
            <a:avLst/>
          </a:prstGeom>
          <a:noFill/>
          <a:ln w="412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806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4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COMPARISON</a:t>
            </a:r>
            <a:endParaRPr dirty="0"/>
          </a:p>
        </p:txBody>
      </p:sp>
      <p:graphicFrame>
        <p:nvGraphicFramePr>
          <p:cNvPr id="1593" name="Google Shape;1593;p46"/>
          <p:cNvGraphicFramePr/>
          <p:nvPr>
            <p:extLst>
              <p:ext uri="{D42A27DB-BD31-4B8C-83A1-F6EECF244321}">
                <p14:modId xmlns:p14="http://schemas.microsoft.com/office/powerpoint/2010/main" val="1764345022"/>
              </p:ext>
            </p:extLst>
          </p:nvPr>
        </p:nvGraphicFramePr>
        <p:xfrm>
          <a:off x="328949" y="1805377"/>
          <a:ext cx="8711142" cy="2219242"/>
        </p:xfrm>
        <a:graphic>
          <a:graphicData uri="http://schemas.openxmlformats.org/drawingml/2006/table">
            <a:tbl>
              <a:tblPr>
                <a:noFill/>
                <a:tableStyleId>{95C13585-3C6F-4E6D-AA7A-A5AE0C34D1F2}</a:tableStyleId>
              </a:tblPr>
              <a:tblGrid>
                <a:gridCol w="1451857">
                  <a:extLst>
                    <a:ext uri="{9D8B030D-6E8A-4147-A177-3AD203B41FA5}">
                      <a16:colId xmlns:a16="http://schemas.microsoft.com/office/drawing/2014/main" val="20000"/>
                    </a:ext>
                  </a:extLst>
                </a:gridCol>
                <a:gridCol w="1451857">
                  <a:extLst>
                    <a:ext uri="{9D8B030D-6E8A-4147-A177-3AD203B41FA5}">
                      <a16:colId xmlns:a16="http://schemas.microsoft.com/office/drawing/2014/main" val="20001"/>
                    </a:ext>
                  </a:extLst>
                </a:gridCol>
                <a:gridCol w="1451857">
                  <a:extLst>
                    <a:ext uri="{9D8B030D-6E8A-4147-A177-3AD203B41FA5}">
                      <a16:colId xmlns:a16="http://schemas.microsoft.com/office/drawing/2014/main" val="20002"/>
                    </a:ext>
                  </a:extLst>
                </a:gridCol>
                <a:gridCol w="1451857">
                  <a:extLst>
                    <a:ext uri="{9D8B030D-6E8A-4147-A177-3AD203B41FA5}">
                      <a16:colId xmlns:a16="http://schemas.microsoft.com/office/drawing/2014/main" val="20003"/>
                    </a:ext>
                  </a:extLst>
                </a:gridCol>
                <a:gridCol w="1451857">
                  <a:extLst>
                    <a:ext uri="{9D8B030D-6E8A-4147-A177-3AD203B41FA5}">
                      <a16:colId xmlns:a16="http://schemas.microsoft.com/office/drawing/2014/main" val="2684307753"/>
                    </a:ext>
                  </a:extLst>
                </a:gridCol>
                <a:gridCol w="1451857">
                  <a:extLst>
                    <a:ext uri="{9D8B030D-6E8A-4147-A177-3AD203B41FA5}">
                      <a16:colId xmlns:a16="http://schemas.microsoft.com/office/drawing/2014/main" val="3532059225"/>
                    </a:ext>
                  </a:extLst>
                </a:gridCol>
              </a:tblGrid>
              <a:tr h="878182">
                <a:tc>
                  <a:txBody>
                    <a:bodyPr/>
                    <a:lstStyle/>
                    <a:p>
                      <a:pPr marL="0" lvl="0" indent="0" algn="l" rtl="0">
                        <a:spcBef>
                          <a:spcPts val="0"/>
                        </a:spcBef>
                        <a:spcAft>
                          <a:spcPts val="0"/>
                        </a:spcAft>
                        <a:buNone/>
                      </a:pPr>
                      <a:r>
                        <a:rPr lang="en" sz="2000" b="1" dirty="0">
                          <a:solidFill>
                            <a:schemeClr val="lt1"/>
                          </a:solidFill>
                          <a:latin typeface="Mukta"/>
                          <a:ea typeface="Mukta"/>
                          <a:cs typeface="Mukta"/>
                          <a:sym typeface="Mukta"/>
                        </a:rPr>
                        <a:t>Test </a:t>
                      </a:r>
                    </a:p>
                    <a:p>
                      <a:pPr marL="0" lvl="0" indent="0" algn="l" rtl="0">
                        <a:spcBef>
                          <a:spcPts val="0"/>
                        </a:spcBef>
                        <a:spcAft>
                          <a:spcPts val="0"/>
                        </a:spcAft>
                        <a:buNone/>
                      </a:pPr>
                      <a:r>
                        <a:rPr lang="en" sz="2000" b="1" dirty="0">
                          <a:solidFill>
                            <a:schemeClr val="lt1"/>
                          </a:solidFill>
                          <a:latin typeface="Mukta"/>
                          <a:ea typeface="Mukta"/>
                          <a:cs typeface="Mukta"/>
                          <a:sym typeface="Mukta"/>
                        </a:rPr>
                        <a:t>(Train)</a:t>
                      </a:r>
                      <a:endParaRPr sz="2000" b="1" dirty="0">
                        <a:solidFill>
                          <a:schemeClr val="lt1"/>
                        </a:solidFill>
                        <a:latin typeface="Mukta"/>
                        <a:ea typeface="Mukta"/>
                        <a:cs typeface="Mukta"/>
                        <a:sym typeface="Mukta"/>
                      </a:endParaRPr>
                    </a:p>
                  </a:txBody>
                  <a:tcPr marL="91425" marR="91425" marT="91425" marB="91425">
                    <a:lnL w="9525" cap="flat" cmpd="sng">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dirty="0">
                          <a:solidFill>
                            <a:schemeClr val="lt1"/>
                          </a:solidFill>
                          <a:latin typeface="Mukta"/>
                          <a:ea typeface="Mukta"/>
                          <a:cs typeface="Mukta"/>
                          <a:sym typeface="Mukta"/>
                        </a:rPr>
                        <a:t>CV Score</a:t>
                      </a:r>
                      <a:endParaRPr sz="2000" dirty="0">
                        <a:solidFill>
                          <a:schemeClr val="lt1"/>
                        </a:solidFill>
                        <a:latin typeface="Mukta"/>
                        <a:ea typeface="Mukta"/>
                        <a:cs typeface="Mukta"/>
                        <a:sym typeface="Mukta"/>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dirty="0">
                          <a:solidFill>
                            <a:schemeClr val="lt1"/>
                          </a:solidFill>
                          <a:latin typeface="Mukta"/>
                          <a:ea typeface="Mukta"/>
                          <a:cs typeface="Mukta"/>
                          <a:sym typeface="Mukta"/>
                        </a:rPr>
                        <a:t>Accuracy</a:t>
                      </a:r>
                      <a:endParaRPr sz="2000" dirty="0">
                        <a:solidFill>
                          <a:schemeClr val="lt1"/>
                        </a:solidFill>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dirty="0">
                          <a:solidFill>
                            <a:schemeClr val="lt1"/>
                          </a:solidFill>
                          <a:latin typeface="Mukta"/>
                          <a:ea typeface="Mukta"/>
                          <a:cs typeface="Mukta"/>
                          <a:sym typeface="Mukta"/>
                        </a:rPr>
                        <a:t>Recall</a:t>
                      </a:r>
                      <a:endParaRPr sz="2000" dirty="0">
                        <a:solidFill>
                          <a:schemeClr val="lt1"/>
                        </a:solidFill>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2000" dirty="0">
                          <a:solidFill>
                            <a:schemeClr val="lt1"/>
                          </a:solidFill>
                        </a:rPr>
                        <a:t>F1 Score</a:t>
                      </a:r>
                      <a:endParaRPr sz="2000" dirty="0">
                        <a:solidFill>
                          <a:schemeClr val="lt1"/>
                        </a:solidFill>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2000" dirty="0">
                          <a:solidFill>
                            <a:schemeClr val="lt1"/>
                          </a:solidFill>
                        </a:rPr>
                        <a:t>Precision</a:t>
                      </a:r>
                      <a:endParaRPr sz="2000" dirty="0">
                        <a:solidFill>
                          <a:schemeClr val="lt1"/>
                        </a:solidFill>
                      </a:endParaRPr>
                    </a:p>
                  </a:txBody>
                  <a:tcPr marL="91425" marR="91425" marT="91425" marB="91425">
                    <a:lnL w="9525" cap="flat" cmpd="sng" algn="ctr">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570824">
                <a:tc>
                  <a:txBody>
                    <a:bodyPr/>
                    <a:lstStyle/>
                    <a:p>
                      <a:pPr marL="0" lvl="0" indent="0" algn="l" rtl="0">
                        <a:spcBef>
                          <a:spcPts val="0"/>
                        </a:spcBef>
                        <a:spcAft>
                          <a:spcPts val="0"/>
                        </a:spcAft>
                        <a:buNone/>
                      </a:pPr>
                      <a:r>
                        <a:rPr lang="en" sz="1600" b="1" dirty="0">
                          <a:solidFill>
                            <a:schemeClr val="accent1"/>
                          </a:solidFill>
                          <a:latin typeface="Mukta"/>
                          <a:ea typeface="Mukta"/>
                          <a:cs typeface="Mukta"/>
                          <a:sym typeface="Mukta"/>
                        </a:rPr>
                        <a:t>LR (TVEC)</a:t>
                      </a:r>
                    </a:p>
                    <a:p>
                      <a:pPr marL="0" lvl="0" indent="0" algn="l" rtl="0">
                        <a:spcBef>
                          <a:spcPts val="0"/>
                        </a:spcBef>
                        <a:spcAft>
                          <a:spcPts val="0"/>
                        </a:spcAft>
                        <a:buNone/>
                      </a:pPr>
                      <a:r>
                        <a:rPr lang="en-US" sz="1600" b="1" dirty="0">
                          <a:solidFill>
                            <a:schemeClr val="accent1"/>
                          </a:solidFill>
                          <a:latin typeface="Mukta"/>
                          <a:ea typeface="Mukta"/>
                          <a:cs typeface="Mukta"/>
                          <a:sym typeface="Mukta"/>
                        </a:rPr>
                        <a:t>10/90 split</a:t>
                      </a:r>
                      <a:endParaRPr sz="1600" b="1" dirty="0">
                        <a:solidFill>
                          <a:schemeClr val="accent1"/>
                        </a:solidFill>
                        <a:latin typeface="Mukta"/>
                        <a:ea typeface="Mukta"/>
                        <a:cs typeface="Mukta"/>
                        <a:sym typeface="Mukta"/>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0.887</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0.889</a:t>
                      </a:r>
                    </a:p>
                    <a:p>
                      <a:pPr marL="0" lvl="0" indent="0" algn="ctr" rtl="0">
                        <a:spcBef>
                          <a:spcPts val="0"/>
                        </a:spcBef>
                        <a:spcAft>
                          <a:spcPts val="0"/>
                        </a:spcAft>
                        <a:buNone/>
                      </a:pPr>
                      <a:r>
                        <a:rPr lang="en" sz="1600" dirty="0">
                          <a:solidFill>
                            <a:schemeClr val="dk2"/>
                          </a:solidFill>
                          <a:latin typeface="Roboto"/>
                          <a:ea typeface="Roboto"/>
                          <a:cs typeface="Roboto"/>
                          <a:sym typeface="Roboto"/>
                        </a:rPr>
                        <a:t>(0.948)</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0.584</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US" sz="1600" dirty="0">
                          <a:solidFill>
                            <a:schemeClr val="dk2"/>
                          </a:solidFill>
                          <a:latin typeface="Roboto"/>
                          <a:ea typeface="Roboto"/>
                          <a:cs typeface="Roboto"/>
                          <a:sym typeface="Roboto"/>
                        </a:rPr>
                        <a:t>0.667</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US" sz="1600" dirty="0">
                          <a:solidFill>
                            <a:schemeClr val="dk2"/>
                          </a:solidFill>
                          <a:latin typeface="Roboto"/>
                          <a:ea typeface="Roboto"/>
                          <a:cs typeface="Roboto"/>
                          <a:sym typeface="Roboto"/>
                        </a:rPr>
                        <a:t>0.776</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noFill/>
                  </a:tcPr>
                </a:tc>
                <a:extLst>
                  <a:ext uri="{0D108BD9-81ED-4DB2-BD59-A6C34878D82A}">
                    <a16:rowId xmlns:a16="http://schemas.microsoft.com/office/drawing/2014/main" val="10002"/>
                  </a:ext>
                </a:extLst>
              </a:tr>
              <a:tr h="570824">
                <a:tc>
                  <a:txBody>
                    <a:bodyPr/>
                    <a:lstStyle/>
                    <a:p>
                      <a:pPr marL="0" lvl="0" indent="0" algn="l" rtl="0">
                        <a:spcBef>
                          <a:spcPts val="0"/>
                        </a:spcBef>
                        <a:spcAft>
                          <a:spcPts val="0"/>
                        </a:spcAft>
                        <a:buNone/>
                      </a:pPr>
                      <a:r>
                        <a:rPr lang="en" sz="1600" b="1" dirty="0">
                          <a:solidFill>
                            <a:schemeClr val="accent1"/>
                          </a:solidFill>
                          <a:latin typeface="Mukta"/>
                          <a:ea typeface="Mukta"/>
                          <a:cs typeface="Mukta"/>
                          <a:sym typeface="Mukta"/>
                        </a:rPr>
                        <a:t>LR (TVEC)</a:t>
                      </a:r>
                    </a:p>
                    <a:p>
                      <a:pPr marL="0" lvl="0" indent="0" algn="l" rtl="0">
                        <a:spcBef>
                          <a:spcPts val="0"/>
                        </a:spcBef>
                        <a:spcAft>
                          <a:spcPts val="0"/>
                        </a:spcAft>
                        <a:buNone/>
                      </a:pPr>
                      <a:r>
                        <a:rPr lang="en" sz="1600" b="1" dirty="0">
                          <a:solidFill>
                            <a:schemeClr val="accent1"/>
                          </a:solidFill>
                          <a:latin typeface="Mukta"/>
                          <a:ea typeface="Mukta"/>
                          <a:cs typeface="Mukta"/>
                          <a:sym typeface="Mukta"/>
                        </a:rPr>
                        <a:t>80/20 split</a:t>
                      </a:r>
                      <a:endParaRPr sz="1600" b="1" dirty="0">
                        <a:solidFill>
                          <a:schemeClr val="accent1"/>
                        </a:solidFill>
                        <a:latin typeface="Mukta"/>
                        <a:ea typeface="Mukta"/>
                        <a:cs typeface="Mukta"/>
                        <a:sym typeface="Mukta"/>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0.902</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0.903</a:t>
                      </a:r>
                    </a:p>
                    <a:p>
                      <a:pPr marL="0" lvl="0" indent="0" algn="ctr" rtl="0">
                        <a:spcBef>
                          <a:spcPts val="0"/>
                        </a:spcBef>
                        <a:spcAft>
                          <a:spcPts val="0"/>
                        </a:spcAft>
                        <a:buNone/>
                      </a:pPr>
                      <a:r>
                        <a:rPr lang="en" sz="1600" dirty="0">
                          <a:solidFill>
                            <a:schemeClr val="dk2"/>
                          </a:solidFill>
                          <a:latin typeface="Roboto"/>
                          <a:ea typeface="Roboto"/>
                          <a:cs typeface="Roboto"/>
                          <a:sym typeface="Roboto"/>
                        </a:rPr>
                        <a:t>(0.914)</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0.615</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600" dirty="0">
                          <a:solidFill>
                            <a:schemeClr val="dk2"/>
                          </a:solidFill>
                          <a:latin typeface="Roboto"/>
                          <a:ea typeface="Roboto"/>
                          <a:cs typeface="Roboto"/>
                          <a:sym typeface="Roboto"/>
                        </a:rPr>
                        <a:t>0.708</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600" dirty="0">
                          <a:solidFill>
                            <a:schemeClr val="dk2"/>
                          </a:solidFill>
                          <a:latin typeface="Roboto"/>
                          <a:ea typeface="Roboto"/>
                          <a:cs typeface="Roboto"/>
                          <a:sym typeface="Roboto"/>
                        </a:rPr>
                        <a:t>0.830</a:t>
                      </a:r>
                      <a:endParaRPr sz="1600" dirty="0">
                        <a:solidFill>
                          <a:schemeClr val="dk2"/>
                        </a:solidFill>
                        <a:latin typeface="Roboto"/>
                        <a:ea typeface="Roboto"/>
                        <a:cs typeface="Roboto"/>
                        <a:sym typeface="Roboto"/>
                      </a:endParaRPr>
                    </a:p>
                  </a:txBody>
                  <a:tcPr marL="91425" marR="91425" marT="91425" marB="91425">
                    <a:lnL w="9525" cap="flat" cmpd="sng">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bl>
          </a:graphicData>
        </a:graphic>
      </p:graphicFrame>
      <p:sp>
        <p:nvSpPr>
          <p:cNvPr id="1594" name="Google Shape;1594;p46"/>
          <p:cNvSpPr txBox="1"/>
          <p:nvPr/>
        </p:nvSpPr>
        <p:spPr>
          <a:xfrm>
            <a:off x="720000" y="1041888"/>
            <a:ext cx="4236464"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accent1"/>
                </a:solidFill>
                <a:latin typeface="Mukta"/>
                <a:ea typeface="Mukta"/>
                <a:cs typeface="Mukta"/>
                <a:sym typeface="Mukta"/>
              </a:rPr>
              <a:t>Tuning of Train-Test-Split</a:t>
            </a:r>
            <a:endParaRPr sz="1800" b="1" dirty="0">
              <a:solidFill>
                <a:schemeClr val="accent1"/>
              </a:solidFill>
              <a:latin typeface="Mukta"/>
              <a:ea typeface="Mukta"/>
              <a:cs typeface="Mukta"/>
              <a:sym typeface="Mukta"/>
            </a:endParaRPr>
          </a:p>
        </p:txBody>
      </p:sp>
      <p:sp>
        <p:nvSpPr>
          <p:cNvPr id="5" name="Rectangle 4">
            <a:extLst>
              <a:ext uri="{FF2B5EF4-FFF2-40B4-BE49-F238E27FC236}">
                <a16:creationId xmlns:a16="http://schemas.microsoft.com/office/drawing/2014/main" id="{E16DE362-FDF1-0C4F-BB5F-A0663C3279D9}"/>
              </a:ext>
            </a:extLst>
          </p:cNvPr>
          <p:cNvSpPr/>
          <p:nvPr/>
        </p:nvSpPr>
        <p:spPr>
          <a:xfrm>
            <a:off x="328949" y="3338819"/>
            <a:ext cx="8711142" cy="675409"/>
          </a:xfrm>
          <a:prstGeom prst="rect">
            <a:avLst/>
          </a:prstGeom>
          <a:noFill/>
          <a:ln w="412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042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99E9752-4606-C24F-A684-F2BBD29E4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986" y="1375407"/>
            <a:ext cx="7507432" cy="35161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07A9794-77CF-884D-A4DA-11FDF2A54FAC}"/>
              </a:ext>
            </a:extLst>
          </p:cNvPr>
          <p:cNvSpPr>
            <a:spLocks noGrp="1"/>
          </p:cNvSpPr>
          <p:nvPr>
            <p:ph type="title"/>
          </p:nvPr>
        </p:nvSpPr>
        <p:spPr>
          <a:xfrm>
            <a:off x="615996" y="456557"/>
            <a:ext cx="4184604" cy="492600"/>
          </a:xfrm>
        </p:spPr>
        <p:txBody>
          <a:bodyPr/>
          <a:lstStyle/>
          <a:p>
            <a:r>
              <a:rPr lang="en-GB" dirty="0"/>
              <a:t>Highest Coefficients</a:t>
            </a:r>
          </a:p>
        </p:txBody>
      </p:sp>
      <p:sp>
        <p:nvSpPr>
          <p:cNvPr id="3" name="Text Placeholder 2">
            <a:extLst>
              <a:ext uri="{FF2B5EF4-FFF2-40B4-BE49-F238E27FC236}">
                <a16:creationId xmlns:a16="http://schemas.microsoft.com/office/drawing/2014/main" id="{F1FD84BC-1BDF-0048-B911-A57BB18D0D10}"/>
              </a:ext>
            </a:extLst>
          </p:cNvPr>
          <p:cNvSpPr>
            <a:spLocks noGrp="1"/>
          </p:cNvSpPr>
          <p:nvPr>
            <p:ph type="body" idx="1"/>
          </p:nvPr>
        </p:nvSpPr>
        <p:spPr>
          <a:xfrm>
            <a:off x="615996" y="882807"/>
            <a:ext cx="2711700" cy="1139700"/>
          </a:xfrm>
        </p:spPr>
        <p:txBody>
          <a:bodyPr/>
          <a:lstStyle/>
          <a:p>
            <a:r>
              <a:rPr lang="en-GB" dirty="0"/>
              <a:t>Death</a:t>
            </a:r>
          </a:p>
        </p:txBody>
      </p:sp>
      <p:sp>
        <p:nvSpPr>
          <p:cNvPr id="5" name="Rectangle 4">
            <a:extLst>
              <a:ext uri="{FF2B5EF4-FFF2-40B4-BE49-F238E27FC236}">
                <a16:creationId xmlns:a16="http://schemas.microsoft.com/office/drawing/2014/main" id="{25694ACB-4044-B04C-8350-C2C514F7320D}"/>
              </a:ext>
            </a:extLst>
          </p:cNvPr>
          <p:cNvSpPr/>
          <p:nvPr/>
        </p:nvSpPr>
        <p:spPr>
          <a:xfrm>
            <a:off x="1632758" y="1770142"/>
            <a:ext cx="782086" cy="148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D07DDFE9-ACAE-9B49-83C3-1F5CC4B957C9}"/>
              </a:ext>
            </a:extLst>
          </p:cNvPr>
          <p:cNvSpPr/>
          <p:nvPr/>
        </p:nvSpPr>
        <p:spPr>
          <a:xfrm>
            <a:off x="1632758" y="2196392"/>
            <a:ext cx="782086" cy="148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13103C43-E64F-DB42-99A3-4D7A38510874}"/>
              </a:ext>
            </a:extLst>
          </p:cNvPr>
          <p:cNvSpPr/>
          <p:nvPr/>
        </p:nvSpPr>
        <p:spPr>
          <a:xfrm>
            <a:off x="1632758" y="3490282"/>
            <a:ext cx="782086" cy="148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49663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99E9752-4606-C24F-A684-F2BBD29E4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986" y="1375407"/>
            <a:ext cx="7507432" cy="35161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07A9794-77CF-884D-A4DA-11FDF2A54FAC}"/>
              </a:ext>
            </a:extLst>
          </p:cNvPr>
          <p:cNvSpPr>
            <a:spLocks noGrp="1"/>
          </p:cNvSpPr>
          <p:nvPr>
            <p:ph type="title"/>
          </p:nvPr>
        </p:nvSpPr>
        <p:spPr>
          <a:xfrm>
            <a:off x="615996" y="456557"/>
            <a:ext cx="4184604" cy="492600"/>
          </a:xfrm>
        </p:spPr>
        <p:txBody>
          <a:bodyPr/>
          <a:lstStyle/>
          <a:p>
            <a:r>
              <a:rPr lang="en-GB" dirty="0"/>
              <a:t>Highest Coefficients</a:t>
            </a:r>
          </a:p>
        </p:txBody>
      </p:sp>
      <p:sp>
        <p:nvSpPr>
          <p:cNvPr id="3" name="Text Placeholder 2">
            <a:extLst>
              <a:ext uri="{FF2B5EF4-FFF2-40B4-BE49-F238E27FC236}">
                <a16:creationId xmlns:a16="http://schemas.microsoft.com/office/drawing/2014/main" id="{F1FD84BC-1BDF-0048-B911-A57BB18D0D10}"/>
              </a:ext>
            </a:extLst>
          </p:cNvPr>
          <p:cNvSpPr>
            <a:spLocks noGrp="1"/>
          </p:cNvSpPr>
          <p:nvPr>
            <p:ph type="body" idx="1"/>
          </p:nvPr>
        </p:nvSpPr>
        <p:spPr>
          <a:xfrm>
            <a:off x="615996" y="882807"/>
            <a:ext cx="2711700" cy="1139700"/>
          </a:xfrm>
        </p:spPr>
        <p:txBody>
          <a:bodyPr/>
          <a:lstStyle/>
          <a:p>
            <a:r>
              <a:rPr lang="en-GB" dirty="0"/>
              <a:t>Hospitalisation</a:t>
            </a:r>
          </a:p>
        </p:txBody>
      </p:sp>
      <p:sp>
        <p:nvSpPr>
          <p:cNvPr id="4" name="Rectangle 3">
            <a:extLst>
              <a:ext uri="{FF2B5EF4-FFF2-40B4-BE49-F238E27FC236}">
                <a16:creationId xmlns:a16="http://schemas.microsoft.com/office/drawing/2014/main" id="{9EBCF5E7-194B-B045-B4CF-F28134443099}"/>
              </a:ext>
            </a:extLst>
          </p:cNvPr>
          <p:cNvSpPr/>
          <p:nvPr/>
        </p:nvSpPr>
        <p:spPr>
          <a:xfrm>
            <a:off x="1122217" y="1631373"/>
            <a:ext cx="1288473" cy="14547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863BDF13-7821-4649-85BE-6D826897716D}"/>
              </a:ext>
            </a:extLst>
          </p:cNvPr>
          <p:cNvSpPr/>
          <p:nvPr/>
        </p:nvSpPr>
        <p:spPr>
          <a:xfrm>
            <a:off x="1485900" y="2635827"/>
            <a:ext cx="924790" cy="148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9478880-9EB3-8D4B-8BE3-FC2727DEBB5A}"/>
              </a:ext>
            </a:extLst>
          </p:cNvPr>
          <p:cNvSpPr/>
          <p:nvPr/>
        </p:nvSpPr>
        <p:spPr>
          <a:xfrm>
            <a:off x="1413164" y="3200623"/>
            <a:ext cx="997526" cy="148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82208D6-7DB5-E846-A0C8-3F8854565368}"/>
              </a:ext>
            </a:extLst>
          </p:cNvPr>
          <p:cNvSpPr/>
          <p:nvPr/>
        </p:nvSpPr>
        <p:spPr>
          <a:xfrm>
            <a:off x="1652155" y="3349560"/>
            <a:ext cx="782086" cy="148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6A2F3A2-EB4B-A14C-BE2B-845060335EF1}"/>
              </a:ext>
            </a:extLst>
          </p:cNvPr>
          <p:cNvSpPr/>
          <p:nvPr/>
        </p:nvSpPr>
        <p:spPr>
          <a:xfrm>
            <a:off x="1413164" y="3924747"/>
            <a:ext cx="997526" cy="148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E43FDEA-6911-3B4A-8606-02BE5E7ECCFD}"/>
              </a:ext>
            </a:extLst>
          </p:cNvPr>
          <p:cNvSpPr/>
          <p:nvPr/>
        </p:nvSpPr>
        <p:spPr>
          <a:xfrm>
            <a:off x="1628604" y="4350997"/>
            <a:ext cx="782086" cy="148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156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9794-77CF-884D-A4DA-11FDF2A54FAC}"/>
              </a:ext>
            </a:extLst>
          </p:cNvPr>
          <p:cNvSpPr>
            <a:spLocks noGrp="1"/>
          </p:cNvSpPr>
          <p:nvPr>
            <p:ph type="title"/>
          </p:nvPr>
        </p:nvSpPr>
        <p:spPr>
          <a:xfrm>
            <a:off x="615996" y="456557"/>
            <a:ext cx="4184604" cy="492600"/>
          </a:xfrm>
        </p:spPr>
        <p:txBody>
          <a:bodyPr/>
          <a:lstStyle/>
          <a:p>
            <a:r>
              <a:rPr lang="en-GB" dirty="0"/>
              <a:t>Lowest Coefficients</a:t>
            </a:r>
          </a:p>
        </p:txBody>
      </p:sp>
      <p:sp>
        <p:nvSpPr>
          <p:cNvPr id="3" name="Text Placeholder 2">
            <a:extLst>
              <a:ext uri="{FF2B5EF4-FFF2-40B4-BE49-F238E27FC236}">
                <a16:creationId xmlns:a16="http://schemas.microsoft.com/office/drawing/2014/main" id="{F1FD84BC-1BDF-0048-B911-A57BB18D0D10}"/>
              </a:ext>
            </a:extLst>
          </p:cNvPr>
          <p:cNvSpPr>
            <a:spLocks noGrp="1"/>
          </p:cNvSpPr>
          <p:nvPr>
            <p:ph type="body" idx="1"/>
          </p:nvPr>
        </p:nvSpPr>
        <p:spPr>
          <a:xfrm>
            <a:off x="615996" y="882807"/>
            <a:ext cx="6886240" cy="1139700"/>
          </a:xfrm>
        </p:spPr>
        <p:txBody>
          <a:bodyPr/>
          <a:lstStyle/>
          <a:p>
            <a:r>
              <a:rPr lang="en-GB" dirty="0"/>
              <a:t>General words that could be applied to both categories</a:t>
            </a:r>
          </a:p>
        </p:txBody>
      </p:sp>
      <p:pic>
        <p:nvPicPr>
          <p:cNvPr id="10242" name="Picture 2">
            <a:extLst>
              <a:ext uri="{FF2B5EF4-FFF2-40B4-BE49-F238E27FC236}">
                <a16:creationId xmlns:a16="http://schemas.microsoft.com/office/drawing/2014/main" id="{11022F61-ED50-6745-BDDB-35B9FA073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96" y="1226831"/>
            <a:ext cx="8176491" cy="38348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E6FED3AF-1110-554A-8BBA-3FBBE9F045D0}"/>
              </a:ext>
            </a:extLst>
          </p:cNvPr>
          <p:cNvSpPr/>
          <p:nvPr/>
        </p:nvSpPr>
        <p:spPr>
          <a:xfrm>
            <a:off x="1381991" y="4165442"/>
            <a:ext cx="782086" cy="148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1EC3E48-17D3-8847-A4EC-42A97B6C3CDD}"/>
              </a:ext>
            </a:extLst>
          </p:cNvPr>
          <p:cNvSpPr/>
          <p:nvPr/>
        </p:nvSpPr>
        <p:spPr>
          <a:xfrm>
            <a:off x="1226127" y="4314379"/>
            <a:ext cx="937950" cy="148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91AA22F8-0DF2-CD47-8C6C-02D60BD65BF3}"/>
              </a:ext>
            </a:extLst>
          </p:cNvPr>
          <p:cNvSpPr/>
          <p:nvPr/>
        </p:nvSpPr>
        <p:spPr>
          <a:xfrm>
            <a:off x="1039091" y="2125687"/>
            <a:ext cx="1145072" cy="148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A54042B-E834-684E-8B71-3552582D5B33}"/>
              </a:ext>
            </a:extLst>
          </p:cNvPr>
          <p:cNvSpPr/>
          <p:nvPr/>
        </p:nvSpPr>
        <p:spPr>
          <a:xfrm>
            <a:off x="1039091" y="3392544"/>
            <a:ext cx="1154767" cy="14893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2800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33"/>
          <p:cNvSpPr txBox="1">
            <a:spLocks noGrp="1"/>
          </p:cNvSpPr>
          <p:nvPr>
            <p:ph type="subTitle" idx="1"/>
          </p:nvPr>
        </p:nvSpPr>
        <p:spPr>
          <a:xfrm>
            <a:off x="4572000" y="2672780"/>
            <a:ext cx="2743200" cy="12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p>
          <a:p>
            <a:pPr marL="0" lvl="0" indent="0" algn="l" rtl="0">
              <a:spcBef>
                <a:spcPts val="0"/>
              </a:spcBef>
              <a:spcAft>
                <a:spcPts val="0"/>
              </a:spcAft>
              <a:buNone/>
            </a:pPr>
            <a:r>
              <a:rPr lang="en-US" dirty="0"/>
              <a:t>Recommendation</a:t>
            </a:r>
          </a:p>
          <a:p>
            <a:pPr marL="0" lvl="0" indent="0" algn="l" rtl="0">
              <a:spcBef>
                <a:spcPts val="0"/>
              </a:spcBef>
              <a:spcAft>
                <a:spcPts val="0"/>
              </a:spcAft>
              <a:buNone/>
            </a:pPr>
            <a:r>
              <a:rPr lang="en-US" dirty="0"/>
              <a:t>Future Plans</a:t>
            </a:r>
            <a:endParaRPr lang="en" dirty="0"/>
          </a:p>
        </p:txBody>
      </p:sp>
      <p:sp>
        <p:nvSpPr>
          <p:cNvPr id="974" name="Google Shape;974;p33"/>
          <p:cNvSpPr txBox="1">
            <a:spLocks noGrp="1"/>
          </p:cNvSpPr>
          <p:nvPr>
            <p:ph type="title"/>
          </p:nvPr>
        </p:nvSpPr>
        <p:spPr>
          <a:xfrm>
            <a:off x="4572000" y="1878250"/>
            <a:ext cx="2743200"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CONCLUSION &amp; RECOMMENDATION</a:t>
            </a:r>
            <a:endParaRPr sz="1800" dirty="0"/>
          </a:p>
        </p:txBody>
      </p:sp>
      <p:grpSp>
        <p:nvGrpSpPr>
          <p:cNvPr id="976" name="Google Shape;976;p33"/>
          <p:cNvGrpSpPr/>
          <p:nvPr/>
        </p:nvGrpSpPr>
        <p:grpSpPr>
          <a:xfrm>
            <a:off x="4651973" y="3679805"/>
            <a:ext cx="449351" cy="134550"/>
            <a:chOff x="826998" y="3699099"/>
            <a:chExt cx="449351" cy="134550"/>
          </a:xfrm>
        </p:grpSpPr>
        <p:sp>
          <p:nvSpPr>
            <p:cNvPr id="977" name="Google Shape;977;p3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33"/>
          <p:cNvSpPr txBox="1">
            <a:spLocks noGrp="1"/>
          </p:cNvSpPr>
          <p:nvPr>
            <p:ph type="title" idx="2"/>
          </p:nvPr>
        </p:nvSpPr>
        <p:spPr>
          <a:xfrm>
            <a:off x="4571988" y="1350638"/>
            <a:ext cx="1203300" cy="8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37" name="Google Shape;1891;p54">
            <a:extLst>
              <a:ext uri="{FF2B5EF4-FFF2-40B4-BE49-F238E27FC236}">
                <a16:creationId xmlns:a16="http://schemas.microsoft.com/office/drawing/2014/main" id="{81E9C171-B9C8-5148-94B3-005FC5A58028}"/>
              </a:ext>
            </a:extLst>
          </p:cNvPr>
          <p:cNvGrpSpPr/>
          <p:nvPr/>
        </p:nvGrpSpPr>
        <p:grpSpPr>
          <a:xfrm>
            <a:off x="2438097" y="1878250"/>
            <a:ext cx="1827126" cy="1856701"/>
            <a:chOff x="1076800" y="2067550"/>
            <a:chExt cx="1827126" cy="1856701"/>
          </a:xfrm>
        </p:grpSpPr>
        <p:sp>
          <p:nvSpPr>
            <p:cNvPr id="38" name="Google Shape;1892;p54">
              <a:extLst>
                <a:ext uri="{FF2B5EF4-FFF2-40B4-BE49-F238E27FC236}">
                  <a16:creationId xmlns:a16="http://schemas.microsoft.com/office/drawing/2014/main" id="{2BC9215E-63AA-8D4F-BB5F-4FA308CF0394}"/>
                </a:ext>
              </a:extLst>
            </p:cNvPr>
            <p:cNvSpPr/>
            <p:nvPr/>
          </p:nvSpPr>
          <p:spPr>
            <a:xfrm>
              <a:off x="2243694" y="2133055"/>
              <a:ext cx="184985" cy="651709"/>
            </a:xfrm>
            <a:custGeom>
              <a:avLst/>
              <a:gdLst/>
              <a:ahLst/>
              <a:cxnLst/>
              <a:rect l="l" t="t" r="r" b="b"/>
              <a:pathLst>
                <a:path w="1107" h="3900" extrusionOk="0">
                  <a:moveTo>
                    <a:pt x="1" y="0"/>
                  </a:moveTo>
                  <a:lnTo>
                    <a:pt x="1" y="3350"/>
                  </a:lnTo>
                  <a:cubicBezTo>
                    <a:pt x="1" y="3666"/>
                    <a:pt x="235" y="3900"/>
                    <a:pt x="551" y="3900"/>
                  </a:cubicBezTo>
                  <a:cubicBezTo>
                    <a:pt x="867" y="3900"/>
                    <a:pt x="1107" y="3666"/>
                    <a:pt x="1107" y="3350"/>
                  </a:cubicBezTo>
                  <a:lnTo>
                    <a:pt x="1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93;p54">
              <a:extLst>
                <a:ext uri="{FF2B5EF4-FFF2-40B4-BE49-F238E27FC236}">
                  <a16:creationId xmlns:a16="http://schemas.microsoft.com/office/drawing/2014/main" id="{82A0CE0C-2DF2-BE4E-8DE4-F7165B8BD029}"/>
                </a:ext>
              </a:extLst>
            </p:cNvPr>
            <p:cNvSpPr/>
            <p:nvPr/>
          </p:nvSpPr>
          <p:spPr>
            <a:xfrm>
              <a:off x="2264916" y="2392736"/>
              <a:ext cx="141538" cy="374148"/>
            </a:xfrm>
            <a:custGeom>
              <a:avLst/>
              <a:gdLst/>
              <a:ahLst/>
              <a:cxnLst/>
              <a:rect l="l" t="t" r="r" b="b"/>
              <a:pathLst>
                <a:path w="847" h="2239" extrusionOk="0">
                  <a:moveTo>
                    <a:pt x="0" y="1"/>
                  </a:moveTo>
                  <a:lnTo>
                    <a:pt x="0" y="1821"/>
                  </a:lnTo>
                  <a:cubicBezTo>
                    <a:pt x="0" y="2055"/>
                    <a:pt x="190" y="2238"/>
                    <a:pt x="424" y="2238"/>
                  </a:cubicBezTo>
                  <a:cubicBezTo>
                    <a:pt x="664" y="2238"/>
                    <a:pt x="847" y="2055"/>
                    <a:pt x="847" y="1821"/>
                  </a:cubicBezTo>
                  <a:lnTo>
                    <a:pt x="847"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94;p54">
              <a:extLst>
                <a:ext uri="{FF2B5EF4-FFF2-40B4-BE49-F238E27FC236}">
                  <a16:creationId xmlns:a16="http://schemas.microsoft.com/office/drawing/2014/main" id="{B0D8EBB7-0A25-3B46-9326-0ECCBF8BDD4C}"/>
                </a:ext>
              </a:extLst>
            </p:cNvPr>
            <p:cNvSpPr/>
            <p:nvPr/>
          </p:nvSpPr>
          <p:spPr>
            <a:xfrm>
              <a:off x="1565749" y="2133055"/>
              <a:ext cx="184985" cy="651709"/>
            </a:xfrm>
            <a:custGeom>
              <a:avLst/>
              <a:gdLst/>
              <a:ahLst/>
              <a:cxnLst/>
              <a:rect l="l" t="t" r="r" b="b"/>
              <a:pathLst>
                <a:path w="1107" h="3900" extrusionOk="0">
                  <a:moveTo>
                    <a:pt x="0" y="0"/>
                  </a:moveTo>
                  <a:lnTo>
                    <a:pt x="0" y="3350"/>
                  </a:lnTo>
                  <a:cubicBezTo>
                    <a:pt x="0" y="3666"/>
                    <a:pt x="234" y="3900"/>
                    <a:pt x="550" y="3900"/>
                  </a:cubicBezTo>
                  <a:cubicBezTo>
                    <a:pt x="866" y="3900"/>
                    <a:pt x="1106" y="3666"/>
                    <a:pt x="1106" y="3350"/>
                  </a:cubicBezTo>
                  <a:lnTo>
                    <a:pt x="11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95;p54">
              <a:extLst>
                <a:ext uri="{FF2B5EF4-FFF2-40B4-BE49-F238E27FC236}">
                  <a16:creationId xmlns:a16="http://schemas.microsoft.com/office/drawing/2014/main" id="{63D7E50D-6787-9545-A89F-9ED3791B6F88}"/>
                </a:ext>
              </a:extLst>
            </p:cNvPr>
            <p:cNvSpPr/>
            <p:nvPr/>
          </p:nvSpPr>
          <p:spPr>
            <a:xfrm>
              <a:off x="1587807" y="2507871"/>
              <a:ext cx="140702" cy="259013"/>
            </a:xfrm>
            <a:custGeom>
              <a:avLst/>
              <a:gdLst/>
              <a:ahLst/>
              <a:cxnLst/>
              <a:rect l="l" t="t" r="r" b="b"/>
              <a:pathLst>
                <a:path w="842" h="1550" extrusionOk="0">
                  <a:moveTo>
                    <a:pt x="1" y="1"/>
                  </a:moveTo>
                  <a:lnTo>
                    <a:pt x="1" y="1132"/>
                  </a:lnTo>
                  <a:cubicBezTo>
                    <a:pt x="1" y="1366"/>
                    <a:pt x="184" y="1549"/>
                    <a:pt x="418" y="1549"/>
                  </a:cubicBezTo>
                  <a:cubicBezTo>
                    <a:pt x="658" y="1549"/>
                    <a:pt x="842" y="1366"/>
                    <a:pt x="842" y="1132"/>
                  </a:cubicBezTo>
                  <a:lnTo>
                    <a:pt x="842" y="1"/>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96;p54">
              <a:extLst>
                <a:ext uri="{FF2B5EF4-FFF2-40B4-BE49-F238E27FC236}">
                  <a16:creationId xmlns:a16="http://schemas.microsoft.com/office/drawing/2014/main" id="{951AE5ED-B1A5-3945-AF11-7D2997F55290}"/>
                </a:ext>
              </a:extLst>
            </p:cNvPr>
            <p:cNvSpPr/>
            <p:nvPr/>
          </p:nvSpPr>
          <p:spPr>
            <a:xfrm>
              <a:off x="1226693" y="2133055"/>
              <a:ext cx="184985" cy="651709"/>
            </a:xfrm>
            <a:custGeom>
              <a:avLst/>
              <a:gdLst/>
              <a:ahLst/>
              <a:cxnLst/>
              <a:rect l="l" t="t" r="r" b="b"/>
              <a:pathLst>
                <a:path w="1107" h="3900" extrusionOk="0">
                  <a:moveTo>
                    <a:pt x="0" y="0"/>
                  </a:moveTo>
                  <a:lnTo>
                    <a:pt x="0" y="3350"/>
                  </a:lnTo>
                  <a:cubicBezTo>
                    <a:pt x="0" y="3666"/>
                    <a:pt x="241" y="3900"/>
                    <a:pt x="557" y="3900"/>
                  </a:cubicBezTo>
                  <a:cubicBezTo>
                    <a:pt x="841" y="3900"/>
                    <a:pt x="1106" y="3666"/>
                    <a:pt x="1106" y="3350"/>
                  </a:cubicBezTo>
                  <a:lnTo>
                    <a:pt x="11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97;p54">
              <a:extLst>
                <a:ext uri="{FF2B5EF4-FFF2-40B4-BE49-F238E27FC236}">
                  <a16:creationId xmlns:a16="http://schemas.microsoft.com/office/drawing/2014/main" id="{CCB64B8D-6CE7-5148-A1F1-72C7FF6A7264}"/>
                </a:ext>
              </a:extLst>
            </p:cNvPr>
            <p:cNvSpPr/>
            <p:nvPr/>
          </p:nvSpPr>
          <p:spPr>
            <a:xfrm>
              <a:off x="1248918" y="2366333"/>
              <a:ext cx="140535" cy="400551"/>
            </a:xfrm>
            <a:custGeom>
              <a:avLst/>
              <a:gdLst/>
              <a:ahLst/>
              <a:cxnLst/>
              <a:rect l="l" t="t" r="r" b="b"/>
              <a:pathLst>
                <a:path w="841" h="2397" extrusionOk="0">
                  <a:moveTo>
                    <a:pt x="0" y="1"/>
                  </a:moveTo>
                  <a:lnTo>
                    <a:pt x="0" y="1979"/>
                  </a:lnTo>
                  <a:cubicBezTo>
                    <a:pt x="0" y="2213"/>
                    <a:pt x="183" y="2396"/>
                    <a:pt x="424" y="2396"/>
                  </a:cubicBezTo>
                  <a:cubicBezTo>
                    <a:pt x="632" y="2396"/>
                    <a:pt x="841" y="2213"/>
                    <a:pt x="841" y="1979"/>
                  </a:cubicBezTo>
                  <a:lnTo>
                    <a:pt x="841"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98;p54">
              <a:extLst>
                <a:ext uri="{FF2B5EF4-FFF2-40B4-BE49-F238E27FC236}">
                  <a16:creationId xmlns:a16="http://schemas.microsoft.com/office/drawing/2014/main" id="{E9C52E53-85F9-9444-8E80-490D15FB6E54}"/>
                </a:ext>
              </a:extLst>
            </p:cNvPr>
            <p:cNvSpPr/>
            <p:nvPr/>
          </p:nvSpPr>
          <p:spPr>
            <a:xfrm>
              <a:off x="2613330" y="2133055"/>
              <a:ext cx="184985" cy="651709"/>
            </a:xfrm>
            <a:custGeom>
              <a:avLst/>
              <a:gdLst/>
              <a:ahLst/>
              <a:cxnLst/>
              <a:rect l="l" t="t" r="r" b="b"/>
              <a:pathLst>
                <a:path w="1107" h="3900" extrusionOk="0">
                  <a:moveTo>
                    <a:pt x="1" y="0"/>
                  </a:moveTo>
                  <a:lnTo>
                    <a:pt x="1" y="3350"/>
                  </a:lnTo>
                  <a:cubicBezTo>
                    <a:pt x="1" y="3666"/>
                    <a:pt x="235" y="3900"/>
                    <a:pt x="551" y="3900"/>
                  </a:cubicBezTo>
                  <a:cubicBezTo>
                    <a:pt x="841" y="3900"/>
                    <a:pt x="1107" y="3666"/>
                    <a:pt x="1107" y="3350"/>
                  </a:cubicBezTo>
                  <a:lnTo>
                    <a:pt x="1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99;p54">
              <a:extLst>
                <a:ext uri="{FF2B5EF4-FFF2-40B4-BE49-F238E27FC236}">
                  <a16:creationId xmlns:a16="http://schemas.microsoft.com/office/drawing/2014/main" id="{2F0372E8-9108-BA4B-983B-26CF9F0C37A8}"/>
                </a:ext>
              </a:extLst>
            </p:cNvPr>
            <p:cNvSpPr/>
            <p:nvPr/>
          </p:nvSpPr>
          <p:spPr>
            <a:xfrm>
              <a:off x="2634552" y="2335753"/>
              <a:ext cx="141705" cy="431131"/>
            </a:xfrm>
            <a:custGeom>
              <a:avLst/>
              <a:gdLst/>
              <a:ahLst/>
              <a:cxnLst/>
              <a:rect l="l" t="t" r="r" b="b"/>
              <a:pathLst>
                <a:path w="848" h="2580" extrusionOk="0">
                  <a:moveTo>
                    <a:pt x="0" y="1"/>
                  </a:moveTo>
                  <a:lnTo>
                    <a:pt x="0" y="2162"/>
                  </a:lnTo>
                  <a:cubicBezTo>
                    <a:pt x="0" y="2396"/>
                    <a:pt x="190" y="2579"/>
                    <a:pt x="424" y="2579"/>
                  </a:cubicBezTo>
                  <a:cubicBezTo>
                    <a:pt x="632" y="2579"/>
                    <a:pt x="847" y="2396"/>
                    <a:pt x="847" y="2162"/>
                  </a:cubicBezTo>
                  <a:lnTo>
                    <a:pt x="847" y="1"/>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00;p54">
              <a:extLst>
                <a:ext uri="{FF2B5EF4-FFF2-40B4-BE49-F238E27FC236}">
                  <a16:creationId xmlns:a16="http://schemas.microsoft.com/office/drawing/2014/main" id="{FED064F7-E4AE-CF4B-B3F9-218A7D93E582}"/>
                </a:ext>
              </a:extLst>
            </p:cNvPr>
            <p:cNvSpPr/>
            <p:nvPr/>
          </p:nvSpPr>
          <p:spPr>
            <a:xfrm>
              <a:off x="1076800" y="2181515"/>
              <a:ext cx="1827126" cy="66842"/>
            </a:xfrm>
            <a:custGeom>
              <a:avLst/>
              <a:gdLst/>
              <a:ahLst/>
              <a:cxnLst/>
              <a:rect l="l" t="t" r="r" b="b"/>
              <a:pathLst>
                <a:path w="10934" h="400" extrusionOk="0">
                  <a:moveTo>
                    <a:pt x="215" y="1"/>
                  </a:moveTo>
                  <a:cubicBezTo>
                    <a:pt x="107" y="1"/>
                    <a:pt x="0" y="83"/>
                    <a:pt x="0" y="216"/>
                  </a:cubicBezTo>
                  <a:cubicBezTo>
                    <a:pt x="0" y="317"/>
                    <a:pt x="107" y="399"/>
                    <a:pt x="215" y="399"/>
                  </a:cubicBezTo>
                  <a:lnTo>
                    <a:pt x="10719" y="399"/>
                  </a:lnTo>
                  <a:cubicBezTo>
                    <a:pt x="10826" y="399"/>
                    <a:pt x="10934" y="317"/>
                    <a:pt x="10934" y="216"/>
                  </a:cubicBezTo>
                  <a:cubicBezTo>
                    <a:pt x="10934" y="83"/>
                    <a:pt x="10826" y="1"/>
                    <a:pt x="10719" y="1"/>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01;p54">
              <a:extLst>
                <a:ext uri="{FF2B5EF4-FFF2-40B4-BE49-F238E27FC236}">
                  <a16:creationId xmlns:a16="http://schemas.microsoft.com/office/drawing/2014/main" id="{26772460-BD57-3644-A940-724E91555DCE}"/>
                </a:ext>
              </a:extLst>
            </p:cNvPr>
            <p:cNvSpPr/>
            <p:nvPr/>
          </p:nvSpPr>
          <p:spPr>
            <a:xfrm>
              <a:off x="1943740" y="2181515"/>
              <a:ext cx="66675" cy="1730205"/>
            </a:xfrm>
            <a:custGeom>
              <a:avLst/>
              <a:gdLst/>
              <a:ahLst/>
              <a:cxnLst/>
              <a:rect l="l" t="t" r="r" b="b"/>
              <a:pathLst>
                <a:path w="399" h="10354" extrusionOk="0">
                  <a:moveTo>
                    <a:pt x="184" y="1"/>
                  </a:moveTo>
                  <a:cubicBezTo>
                    <a:pt x="83" y="1"/>
                    <a:pt x="1" y="83"/>
                    <a:pt x="1" y="184"/>
                  </a:cubicBezTo>
                  <a:lnTo>
                    <a:pt x="1" y="10170"/>
                  </a:lnTo>
                  <a:cubicBezTo>
                    <a:pt x="1" y="10271"/>
                    <a:pt x="83" y="10353"/>
                    <a:pt x="184" y="10353"/>
                  </a:cubicBezTo>
                  <a:lnTo>
                    <a:pt x="241" y="10353"/>
                  </a:lnTo>
                  <a:cubicBezTo>
                    <a:pt x="317" y="10353"/>
                    <a:pt x="399" y="10271"/>
                    <a:pt x="399" y="10170"/>
                  </a:cubicBezTo>
                  <a:lnTo>
                    <a:pt x="399" y="184"/>
                  </a:lnTo>
                  <a:cubicBezTo>
                    <a:pt x="399" y="83"/>
                    <a:pt x="317" y="1"/>
                    <a:pt x="241" y="1"/>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02;p54">
              <a:extLst>
                <a:ext uri="{FF2B5EF4-FFF2-40B4-BE49-F238E27FC236}">
                  <a16:creationId xmlns:a16="http://schemas.microsoft.com/office/drawing/2014/main" id="{89E363D7-121D-0945-A925-0BA5DB6707B8}"/>
                </a:ext>
              </a:extLst>
            </p:cNvPr>
            <p:cNvSpPr/>
            <p:nvPr/>
          </p:nvSpPr>
          <p:spPr>
            <a:xfrm>
              <a:off x="1856177" y="2071728"/>
              <a:ext cx="246146" cy="251493"/>
            </a:xfrm>
            <a:custGeom>
              <a:avLst/>
              <a:gdLst/>
              <a:ahLst/>
              <a:cxnLst/>
              <a:rect l="l" t="t" r="r" b="b"/>
              <a:pathLst>
                <a:path w="1473" h="1505" extrusionOk="0">
                  <a:moveTo>
                    <a:pt x="740" y="1"/>
                  </a:moveTo>
                  <a:cubicBezTo>
                    <a:pt x="316" y="1"/>
                    <a:pt x="0" y="342"/>
                    <a:pt x="0" y="740"/>
                  </a:cubicBezTo>
                  <a:cubicBezTo>
                    <a:pt x="0" y="1157"/>
                    <a:pt x="316" y="1505"/>
                    <a:pt x="740" y="1505"/>
                  </a:cubicBezTo>
                  <a:cubicBezTo>
                    <a:pt x="1132" y="1505"/>
                    <a:pt x="1473" y="1157"/>
                    <a:pt x="1473" y="740"/>
                  </a:cubicBezTo>
                  <a:cubicBezTo>
                    <a:pt x="1473" y="342"/>
                    <a:pt x="1132" y="1"/>
                    <a:pt x="740" y="1"/>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03;p54">
              <a:extLst>
                <a:ext uri="{FF2B5EF4-FFF2-40B4-BE49-F238E27FC236}">
                  <a16:creationId xmlns:a16="http://schemas.microsoft.com/office/drawing/2014/main" id="{73DFE5C7-E050-4C40-8C0A-53BFC150EFD5}"/>
                </a:ext>
              </a:extLst>
            </p:cNvPr>
            <p:cNvSpPr/>
            <p:nvPr/>
          </p:nvSpPr>
          <p:spPr>
            <a:xfrm>
              <a:off x="1904638" y="2124533"/>
              <a:ext cx="149225" cy="145883"/>
            </a:xfrm>
            <a:custGeom>
              <a:avLst/>
              <a:gdLst/>
              <a:ahLst/>
              <a:cxnLst/>
              <a:rect l="l" t="t" r="r" b="b"/>
              <a:pathLst>
                <a:path w="893" h="873" extrusionOk="0">
                  <a:moveTo>
                    <a:pt x="450" y="1"/>
                  </a:moveTo>
                  <a:cubicBezTo>
                    <a:pt x="210" y="1"/>
                    <a:pt x="1" y="184"/>
                    <a:pt x="1" y="424"/>
                  </a:cubicBezTo>
                  <a:cubicBezTo>
                    <a:pt x="1" y="683"/>
                    <a:pt x="210" y="873"/>
                    <a:pt x="450" y="873"/>
                  </a:cubicBezTo>
                  <a:cubicBezTo>
                    <a:pt x="684" y="873"/>
                    <a:pt x="892" y="683"/>
                    <a:pt x="892" y="424"/>
                  </a:cubicBezTo>
                  <a:cubicBezTo>
                    <a:pt x="892" y="184"/>
                    <a:pt x="684" y="1"/>
                    <a:pt x="450" y="1"/>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04;p54">
              <a:extLst>
                <a:ext uri="{FF2B5EF4-FFF2-40B4-BE49-F238E27FC236}">
                  <a16:creationId xmlns:a16="http://schemas.microsoft.com/office/drawing/2014/main" id="{7399491C-5EF4-2340-BB3F-9ED1BB6DD7F8}"/>
                </a:ext>
              </a:extLst>
            </p:cNvPr>
            <p:cNvSpPr/>
            <p:nvPr/>
          </p:nvSpPr>
          <p:spPr>
            <a:xfrm>
              <a:off x="1512944" y="2071728"/>
              <a:ext cx="286251" cy="66675"/>
            </a:xfrm>
            <a:custGeom>
              <a:avLst/>
              <a:gdLst/>
              <a:ahLst/>
              <a:cxnLst/>
              <a:rect l="l" t="t" r="r" b="b"/>
              <a:pathLst>
                <a:path w="1713" h="399" extrusionOk="0">
                  <a:moveTo>
                    <a:pt x="0" y="1"/>
                  </a:moveTo>
                  <a:lnTo>
                    <a:pt x="0" y="399"/>
                  </a:lnTo>
                  <a:lnTo>
                    <a:pt x="1713" y="399"/>
                  </a:lnTo>
                  <a:lnTo>
                    <a:pt x="1713"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05;p54">
              <a:extLst>
                <a:ext uri="{FF2B5EF4-FFF2-40B4-BE49-F238E27FC236}">
                  <a16:creationId xmlns:a16="http://schemas.microsoft.com/office/drawing/2014/main" id="{80BFF5B8-A7D2-184C-AA60-76BE25E20990}"/>
                </a:ext>
              </a:extLst>
            </p:cNvPr>
            <p:cNvSpPr/>
            <p:nvPr/>
          </p:nvSpPr>
          <p:spPr>
            <a:xfrm>
              <a:off x="1169710" y="2067550"/>
              <a:ext cx="286251" cy="70853"/>
            </a:xfrm>
            <a:custGeom>
              <a:avLst/>
              <a:gdLst/>
              <a:ahLst/>
              <a:cxnLst/>
              <a:rect l="l" t="t" r="r" b="b"/>
              <a:pathLst>
                <a:path w="1713" h="424" extrusionOk="0">
                  <a:moveTo>
                    <a:pt x="0" y="0"/>
                  </a:moveTo>
                  <a:lnTo>
                    <a:pt x="0" y="424"/>
                  </a:lnTo>
                  <a:lnTo>
                    <a:pt x="1713" y="424"/>
                  </a:lnTo>
                  <a:lnTo>
                    <a:pt x="1713"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06;p54">
              <a:extLst>
                <a:ext uri="{FF2B5EF4-FFF2-40B4-BE49-F238E27FC236}">
                  <a16:creationId xmlns:a16="http://schemas.microsoft.com/office/drawing/2014/main" id="{D439E855-612C-1943-8ACC-8C8944FCB793}"/>
                </a:ext>
              </a:extLst>
            </p:cNvPr>
            <p:cNvSpPr/>
            <p:nvPr/>
          </p:nvSpPr>
          <p:spPr>
            <a:xfrm>
              <a:off x="2195066" y="2071728"/>
              <a:ext cx="286418" cy="70853"/>
            </a:xfrm>
            <a:custGeom>
              <a:avLst/>
              <a:gdLst/>
              <a:ahLst/>
              <a:cxnLst/>
              <a:rect l="l" t="t" r="r" b="b"/>
              <a:pathLst>
                <a:path w="1714" h="424" extrusionOk="0">
                  <a:moveTo>
                    <a:pt x="1" y="1"/>
                  </a:moveTo>
                  <a:lnTo>
                    <a:pt x="1" y="424"/>
                  </a:lnTo>
                  <a:lnTo>
                    <a:pt x="1714" y="424"/>
                  </a:lnTo>
                  <a:lnTo>
                    <a:pt x="1714"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07;p54">
              <a:extLst>
                <a:ext uri="{FF2B5EF4-FFF2-40B4-BE49-F238E27FC236}">
                  <a16:creationId xmlns:a16="http://schemas.microsoft.com/office/drawing/2014/main" id="{CE2CD0AC-4A35-3A4E-AC93-E27BDB1400B0}"/>
                </a:ext>
              </a:extLst>
            </p:cNvPr>
            <p:cNvSpPr/>
            <p:nvPr/>
          </p:nvSpPr>
          <p:spPr>
            <a:xfrm>
              <a:off x="2560524" y="2071728"/>
              <a:ext cx="285415" cy="70853"/>
            </a:xfrm>
            <a:custGeom>
              <a:avLst/>
              <a:gdLst/>
              <a:ahLst/>
              <a:cxnLst/>
              <a:rect l="l" t="t" r="r" b="b"/>
              <a:pathLst>
                <a:path w="1708" h="424" extrusionOk="0">
                  <a:moveTo>
                    <a:pt x="1" y="1"/>
                  </a:moveTo>
                  <a:lnTo>
                    <a:pt x="1" y="424"/>
                  </a:lnTo>
                  <a:lnTo>
                    <a:pt x="1707" y="424"/>
                  </a:lnTo>
                  <a:lnTo>
                    <a:pt x="1707"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08;p54">
              <a:extLst>
                <a:ext uri="{FF2B5EF4-FFF2-40B4-BE49-F238E27FC236}">
                  <a16:creationId xmlns:a16="http://schemas.microsoft.com/office/drawing/2014/main" id="{E073B585-76F8-D441-960C-B7A271789ECE}"/>
                </a:ext>
              </a:extLst>
            </p:cNvPr>
            <p:cNvSpPr/>
            <p:nvPr/>
          </p:nvSpPr>
          <p:spPr>
            <a:xfrm>
              <a:off x="1715642" y="3765668"/>
              <a:ext cx="549441" cy="158583"/>
            </a:xfrm>
            <a:custGeom>
              <a:avLst/>
              <a:gdLst/>
              <a:ahLst/>
              <a:cxnLst/>
              <a:rect l="l" t="t" r="r" b="b"/>
              <a:pathLst>
                <a:path w="3288" h="949" extrusionOk="0">
                  <a:moveTo>
                    <a:pt x="1" y="1"/>
                  </a:moveTo>
                  <a:lnTo>
                    <a:pt x="1" y="949"/>
                  </a:lnTo>
                  <a:lnTo>
                    <a:pt x="3287" y="949"/>
                  </a:lnTo>
                  <a:lnTo>
                    <a:pt x="3287" y="1"/>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09;p54">
              <a:extLst>
                <a:ext uri="{FF2B5EF4-FFF2-40B4-BE49-F238E27FC236}">
                  <a16:creationId xmlns:a16="http://schemas.microsoft.com/office/drawing/2014/main" id="{2C7E38E3-BFC1-B643-B295-9E0F166CF2E7}"/>
                </a:ext>
              </a:extLst>
            </p:cNvPr>
            <p:cNvSpPr/>
            <p:nvPr/>
          </p:nvSpPr>
          <p:spPr>
            <a:xfrm>
              <a:off x="1156008" y="3194337"/>
              <a:ext cx="568324" cy="729915"/>
            </a:xfrm>
            <a:custGeom>
              <a:avLst/>
              <a:gdLst/>
              <a:ahLst/>
              <a:cxnLst/>
              <a:rect l="l" t="t" r="r" b="b"/>
              <a:pathLst>
                <a:path w="3401" h="4368" extrusionOk="0">
                  <a:moveTo>
                    <a:pt x="0" y="1"/>
                  </a:moveTo>
                  <a:lnTo>
                    <a:pt x="0" y="4368"/>
                  </a:lnTo>
                  <a:lnTo>
                    <a:pt x="3400" y="4368"/>
                  </a:lnTo>
                  <a:lnTo>
                    <a:pt x="34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10;p54">
              <a:extLst>
                <a:ext uri="{FF2B5EF4-FFF2-40B4-BE49-F238E27FC236}">
                  <a16:creationId xmlns:a16="http://schemas.microsoft.com/office/drawing/2014/main" id="{0C702670-6B82-EA46-8D1F-7CD1DAE94340}"/>
                </a:ext>
              </a:extLst>
            </p:cNvPr>
            <p:cNvSpPr/>
            <p:nvPr/>
          </p:nvSpPr>
          <p:spPr>
            <a:xfrm>
              <a:off x="1156008" y="3576672"/>
              <a:ext cx="568324" cy="347578"/>
            </a:xfrm>
            <a:custGeom>
              <a:avLst/>
              <a:gdLst/>
              <a:ahLst/>
              <a:cxnLst/>
              <a:rect l="l" t="t" r="r" b="b"/>
              <a:pathLst>
                <a:path w="3401" h="2080" extrusionOk="0">
                  <a:moveTo>
                    <a:pt x="0" y="1"/>
                  </a:moveTo>
                  <a:lnTo>
                    <a:pt x="0" y="2080"/>
                  </a:lnTo>
                  <a:lnTo>
                    <a:pt x="3400" y="2080"/>
                  </a:lnTo>
                  <a:lnTo>
                    <a:pt x="3400" y="1"/>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11;p54">
              <a:extLst>
                <a:ext uri="{FF2B5EF4-FFF2-40B4-BE49-F238E27FC236}">
                  <a16:creationId xmlns:a16="http://schemas.microsoft.com/office/drawing/2014/main" id="{101A7BCC-F4DC-634C-993F-DCBE2D05D8F7}"/>
                </a:ext>
              </a:extLst>
            </p:cNvPr>
            <p:cNvSpPr/>
            <p:nvPr/>
          </p:nvSpPr>
          <p:spPr>
            <a:xfrm>
              <a:off x="1103203" y="3132007"/>
              <a:ext cx="678112" cy="168108"/>
            </a:xfrm>
            <a:custGeom>
              <a:avLst/>
              <a:gdLst/>
              <a:ahLst/>
              <a:cxnLst/>
              <a:rect l="l" t="t" r="r" b="b"/>
              <a:pathLst>
                <a:path w="4058" h="1006" extrusionOk="0">
                  <a:moveTo>
                    <a:pt x="0" y="1"/>
                  </a:moveTo>
                  <a:lnTo>
                    <a:pt x="0" y="1006"/>
                  </a:lnTo>
                  <a:lnTo>
                    <a:pt x="4058" y="1006"/>
                  </a:lnTo>
                  <a:lnTo>
                    <a:pt x="4058"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12;p54">
              <a:extLst>
                <a:ext uri="{FF2B5EF4-FFF2-40B4-BE49-F238E27FC236}">
                  <a16:creationId xmlns:a16="http://schemas.microsoft.com/office/drawing/2014/main" id="{4ADBCD19-9116-6349-B6FC-35EA3C68DB0E}"/>
                </a:ext>
              </a:extLst>
            </p:cNvPr>
            <p:cNvSpPr/>
            <p:nvPr/>
          </p:nvSpPr>
          <p:spPr>
            <a:xfrm>
              <a:off x="1240396" y="3444660"/>
              <a:ext cx="276893" cy="343401"/>
            </a:xfrm>
            <a:custGeom>
              <a:avLst/>
              <a:gdLst/>
              <a:ahLst/>
              <a:cxnLst/>
              <a:rect l="l" t="t" r="r" b="b"/>
              <a:pathLst>
                <a:path w="1657" h="2055" extrusionOk="0">
                  <a:moveTo>
                    <a:pt x="1" y="1"/>
                  </a:moveTo>
                  <a:lnTo>
                    <a:pt x="1" y="2055"/>
                  </a:lnTo>
                  <a:lnTo>
                    <a:pt x="1656" y="2055"/>
                  </a:lnTo>
                  <a:lnTo>
                    <a:pt x="16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13;p54">
              <a:extLst>
                <a:ext uri="{FF2B5EF4-FFF2-40B4-BE49-F238E27FC236}">
                  <a16:creationId xmlns:a16="http://schemas.microsoft.com/office/drawing/2014/main" id="{51F37FA1-53CE-6E45-B7D5-8CCA878F0BC8}"/>
                </a:ext>
              </a:extLst>
            </p:cNvPr>
            <p:cNvSpPr/>
            <p:nvPr/>
          </p:nvSpPr>
          <p:spPr>
            <a:xfrm>
              <a:off x="1257273" y="3497465"/>
              <a:ext cx="119480" cy="8689"/>
            </a:xfrm>
            <a:custGeom>
              <a:avLst/>
              <a:gdLst/>
              <a:ahLst/>
              <a:cxnLst/>
              <a:rect l="l" t="t" r="r" b="b"/>
              <a:pathLst>
                <a:path w="715" h="52" extrusionOk="0">
                  <a:moveTo>
                    <a:pt x="1" y="1"/>
                  </a:moveTo>
                  <a:lnTo>
                    <a:pt x="1" y="51"/>
                  </a:lnTo>
                  <a:lnTo>
                    <a:pt x="715" y="51"/>
                  </a:lnTo>
                  <a:lnTo>
                    <a:pt x="715" y="1"/>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14;p54">
              <a:extLst>
                <a:ext uri="{FF2B5EF4-FFF2-40B4-BE49-F238E27FC236}">
                  <a16:creationId xmlns:a16="http://schemas.microsoft.com/office/drawing/2014/main" id="{EAAC45D7-695A-454A-A118-C045D7FFE376}"/>
                </a:ext>
              </a:extLst>
            </p:cNvPr>
            <p:cNvSpPr/>
            <p:nvPr/>
          </p:nvSpPr>
          <p:spPr>
            <a:xfrm>
              <a:off x="1380931" y="3682282"/>
              <a:ext cx="118477" cy="8689"/>
            </a:xfrm>
            <a:custGeom>
              <a:avLst/>
              <a:gdLst/>
              <a:ahLst/>
              <a:cxnLst/>
              <a:rect l="l" t="t" r="r" b="b"/>
              <a:pathLst>
                <a:path w="709" h="52" extrusionOk="0">
                  <a:moveTo>
                    <a:pt x="0" y="1"/>
                  </a:moveTo>
                  <a:lnTo>
                    <a:pt x="0" y="51"/>
                  </a:lnTo>
                  <a:lnTo>
                    <a:pt x="708" y="51"/>
                  </a:lnTo>
                  <a:lnTo>
                    <a:pt x="708" y="1"/>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5;p54">
              <a:extLst>
                <a:ext uri="{FF2B5EF4-FFF2-40B4-BE49-F238E27FC236}">
                  <a16:creationId xmlns:a16="http://schemas.microsoft.com/office/drawing/2014/main" id="{C26B42AC-3CC4-C143-B0E3-4C9A840BBDC6}"/>
                </a:ext>
              </a:extLst>
            </p:cNvPr>
            <p:cNvSpPr/>
            <p:nvPr/>
          </p:nvSpPr>
          <p:spPr>
            <a:xfrm>
              <a:off x="1336481" y="3682282"/>
              <a:ext cx="30914" cy="8689"/>
            </a:xfrm>
            <a:custGeom>
              <a:avLst/>
              <a:gdLst/>
              <a:ahLst/>
              <a:cxnLst/>
              <a:rect l="l" t="t" r="r" b="b"/>
              <a:pathLst>
                <a:path w="185" h="52" extrusionOk="0">
                  <a:moveTo>
                    <a:pt x="1" y="1"/>
                  </a:moveTo>
                  <a:lnTo>
                    <a:pt x="1" y="51"/>
                  </a:lnTo>
                  <a:lnTo>
                    <a:pt x="184" y="51"/>
                  </a:lnTo>
                  <a:lnTo>
                    <a:pt x="184" y="1"/>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16;p54">
              <a:extLst>
                <a:ext uri="{FF2B5EF4-FFF2-40B4-BE49-F238E27FC236}">
                  <a16:creationId xmlns:a16="http://schemas.microsoft.com/office/drawing/2014/main" id="{E56DBCFA-A324-594B-89C6-A8D832DBDEB5}"/>
                </a:ext>
              </a:extLst>
            </p:cNvPr>
            <p:cNvSpPr/>
            <p:nvPr/>
          </p:nvSpPr>
          <p:spPr>
            <a:xfrm>
              <a:off x="1257273" y="3682282"/>
              <a:ext cx="66675" cy="8689"/>
            </a:xfrm>
            <a:custGeom>
              <a:avLst/>
              <a:gdLst/>
              <a:ahLst/>
              <a:cxnLst/>
              <a:rect l="l" t="t" r="r" b="b"/>
              <a:pathLst>
                <a:path w="399" h="52" extrusionOk="0">
                  <a:moveTo>
                    <a:pt x="1" y="1"/>
                  </a:moveTo>
                  <a:lnTo>
                    <a:pt x="1" y="51"/>
                  </a:lnTo>
                  <a:lnTo>
                    <a:pt x="399" y="51"/>
                  </a:lnTo>
                  <a:lnTo>
                    <a:pt x="399" y="1"/>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17;p54">
              <a:extLst>
                <a:ext uri="{FF2B5EF4-FFF2-40B4-BE49-F238E27FC236}">
                  <a16:creationId xmlns:a16="http://schemas.microsoft.com/office/drawing/2014/main" id="{204C8482-3293-DC43-8DEC-52F952982D37}"/>
                </a:ext>
              </a:extLst>
            </p:cNvPr>
            <p:cNvSpPr/>
            <p:nvPr/>
          </p:nvSpPr>
          <p:spPr>
            <a:xfrm>
              <a:off x="1257273" y="3558792"/>
              <a:ext cx="242135" cy="9692"/>
            </a:xfrm>
            <a:custGeom>
              <a:avLst/>
              <a:gdLst/>
              <a:ahLst/>
              <a:cxnLst/>
              <a:rect l="l" t="t" r="r" b="b"/>
              <a:pathLst>
                <a:path w="1449" h="58" extrusionOk="0">
                  <a:moveTo>
                    <a:pt x="1" y="0"/>
                  </a:moveTo>
                  <a:lnTo>
                    <a:pt x="1" y="57"/>
                  </a:lnTo>
                  <a:lnTo>
                    <a:pt x="1448" y="57"/>
                  </a:lnTo>
                  <a:lnTo>
                    <a:pt x="1448" y="0"/>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18;p54">
              <a:extLst>
                <a:ext uri="{FF2B5EF4-FFF2-40B4-BE49-F238E27FC236}">
                  <a16:creationId xmlns:a16="http://schemas.microsoft.com/office/drawing/2014/main" id="{E38A78C5-6DEC-5245-A43A-63CC05D91337}"/>
                </a:ext>
              </a:extLst>
            </p:cNvPr>
            <p:cNvSpPr/>
            <p:nvPr/>
          </p:nvSpPr>
          <p:spPr>
            <a:xfrm>
              <a:off x="1257273" y="3621122"/>
              <a:ext cx="242135" cy="8522"/>
            </a:xfrm>
            <a:custGeom>
              <a:avLst/>
              <a:gdLst/>
              <a:ahLst/>
              <a:cxnLst/>
              <a:rect l="l" t="t" r="r" b="b"/>
              <a:pathLst>
                <a:path w="1449" h="51" extrusionOk="0">
                  <a:moveTo>
                    <a:pt x="1" y="0"/>
                  </a:moveTo>
                  <a:lnTo>
                    <a:pt x="1" y="51"/>
                  </a:lnTo>
                  <a:lnTo>
                    <a:pt x="1448" y="51"/>
                  </a:lnTo>
                  <a:lnTo>
                    <a:pt x="1448" y="0"/>
                  </a:lnTo>
                  <a:close/>
                </a:path>
              </a:pathLst>
            </a:custGeom>
            <a:solidFill>
              <a:srgbClr val="3B1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56166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4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graphicFrame>
        <p:nvGraphicFramePr>
          <p:cNvPr id="1593" name="Google Shape;1593;p46"/>
          <p:cNvGraphicFramePr/>
          <p:nvPr>
            <p:extLst>
              <p:ext uri="{D42A27DB-BD31-4B8C-83A1-F6EECF244321}">
                <p14:modId xmlns:p14="http://schemas.microsoft.com/office/powerpoint/2010/main" val="580393829"/>
              </p:ext>
            </p:extLst>
          </p:nvPr>
        </p:nvGraphicFramePr>
        <p:xfrm>
          <a:off x="216429" y="3191840"/>
          <a:ext cx="8711142" cy="1548712"/>
        </p:xfrm>
        <a:graphic>
          <a:graphicData uri="http://schemas.openxmlformats.org/drawingml/2006/table">
            <a:tbl>
              <a:tblPr>
                <a:noFill/>
                <a:tableStyleId>{95C13585-3C6F-4E6D-AA7A-A5AE0C34D1F2}</a:tableStyleId>
              </a:tblPr>
              <a:tblGrid>
                <a:gridCol w="1451857">
                  <a:extLst>
                    <a:ext uri="{9D8B030D-6E8A-4147-A177-3AD203B41FA5}">
                      <a16:colId xmlns:a16="http://schemas.microsoft.com/office/drawing/2014/main" val="20000"/>
                    </a:ext>
                  </a:extLst>
                </a:gridCol>
                <a:gridCol w="1451857">
                  <a:extLst>
                    <a:ext uri="{9D8B030D-6E8A-4147-A177-3AD203B41FA5}">
                      <a16:colId xmlns:a16="http://schemas.microsoft.com/office/drawing/2014/main" val="20001"/>
                    </a:ext>
                  </a:extLst>
                </a:gridCol>
                <a:gridCol w="1451857">
                  <a:extLst>
                    <a:ext uri="{9D8B030D-6E8A-4147-A177-3AD203B41FA5}">
                      <a16:colId xmlns:a16="http://schemas.microsoft.com/office/drawing/2014/main" val="20002"/>
                    </a:ext>
                  </a:extLst>
                </a:gridCol>
                <a:gridCol w="1451857">
                  <a:extLst>
                    <a:ext uri="{9D8B030D-6E8A-4147-A177-3AD203B41FA5}">
                      <a16:colId xmlns:a16="http://schemas.microsoft.com/office/drawing/2014/main" val="20003"/>
                    </a:ext>
                  </a:extLst>
                </a:gridCol>
                <a:gridCol w="1451857">
                  <a:extLst>
                    <a:ext uri="{9D8B030D-6E8A-4147-A177-3AD203B41FA5}">
                      <a16:colId xmlns:a16="http://schemas.microsoft.com/office/drawing/2014/main" val="2684307753"/>
                    </a:ext>
                  </a:extLst>
                </a:gridCol>
                <a:gridCol w="1451857">
                  <a:extLst>
                    <a:ext uri="{9D8B030D-6E8A-4147-A177-3AD203B41FA5}">
                      <a16:colId xmlns:a16="http://schemas.microsoft.com/office/drawing/2014/main" val="3532059225"/>
                    </a:ext>
                  </a:extLst>
                </a:gridCol>
              </a:tblGrid>
              <a:tr h="878182">
                <a:tc>
                  <a:txBody>
                    <a:bodyPr/>
                    <a:lstStyle/>
                    <a:p>
                      <a:pPr marL="0" lvl="0" indent="0" algn="l" rtl="0">
                        <a:spcBef>
                          <a:spcPts val="0"/>
                        </a:spcBef>
                        <a:spcAft>
                          <a:spcPts val="0"/>
                        </a:spcAft>
                        <a:buNone/>
                      </a:pPr>
                      <a:r>
                        <a:rPr lang="en" sz="2000" b="1" dirty="0">
                          <a:solidFill>
                            <a:schemeClr val="lt1"/>
                          </a:solidFill>
                          <a:latin typeface="Mukta"/>
                          <a:ea typeface="Mukta"/>
                          <a:cs typeface="Mukta"/>
                          <a:sym typeface="Mukta"/>
                        </a:rPr>
                        <a:t>Test </a:t>
                      </a:r>
                    </a:p>
                    <a:p>
                      <a:pPr marL="0" lvl="0" indent="0" algn="l" rtl="0">
                        <a:spcBef>
                          <a:spcPts val="0"/>
                        </a:spcBef>
                        <a:spcAft>
                          <a:spcPts val="0"/>
                        </a:spcAft>
                        <a:buNone/>
                      </a:pPr>
                      <a:r>
                        <a:rPr lang="en" sz="2000" b="1" dirty="0">
                          <a:solidFill>
                            <a:schemeClr val="lt1"/>
                          </a:solidFill>
                          <a:latin typeface="Mukta"/>
                          <a:ea typeface="Mukta"/>
                          <a:cs typeface="Mukta"/>
                          <a:sym typeface="Mukta"/>
                        </a:rPr>
                        <a:t>(Train)</a:t>
                      </a:r>
                      <a:endParaRPr sz="2000" b="1" dirty="0">
                        <a:solidFill>
                          <a:schemeClr val="lt1"/>
                        </a:solidFill>
                        <a:latin typeface="Mukta"/>
                        <a:ea typeface="Mukta"/>
                        <a:cs typeface="Mukta"/>
                        <a:sym typeface="Mukta"/>
                      </a:endParaRPr>
                    </a:p>
                  </a:txBody>
                  <a:tcPr marL="91425" marR="91425" marT="91425" marB="91425">
                    <a:lnL w="9525" cap="flat" cmpd="sng">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dirty="0">
                          <a:solidFill>
                            <a:schemeClr val="lt1"/>
                          </a:solidFill>
                          <a:latin typeface="Mukta"/>
                          <a:ea typeface="Mukta"/>
                          <a:cs typeface="Mukta"/>
                          <a:sym typeface="Mukta"/>
                        </a:rPr>
                        <a:t>CV Score</a:t>
                      </a:r>
                      <a:endParaRPr sz="2000" dirty="0">
                        <a:solidFill>
                          <a:schemeClr val="lt1"/>
                        </a:solidFill>
                        <a:latin typeface="Mukta"/>
                        <a:ea typeface="Mukta"/>
                        <a:cs typeface="Mukta"/>
                        <a:sym typeface="Mukta"/>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dirty="0">
                          <a:solidFill>
                            <a:schemeClr val="lt1"/>
                          </a:solidFill>
                          <a:latin typeface="Mukta"/>
                          <a:ea typeface="Mukta"/>
                          <a:cs typeface="Mukta"/>
                          <a:sym typeface="Mukta"/>
                        </a:rPr>
                        <a:t>Accuracy</a:t>
                      </a:r>
                      <a:endParaRPr sz="2000" dirty="0">
                        <a:solidFill>
                          <a:schemeClr val="lt1"/>
                        </a:solidFill>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dirty="0">
                          <a:solidFill>
                            <a:schemeClr val="lt1"/>
                          </a:solidFill>
                          <a:latin typeface="Mukta"/>
                          <a:ea typeface="Mukta"/>
                          <a:cs typeface="Mukta"/>
                          <a:sym typeface="Mukta"/>
                        </a:rPr>
                        <a:t>Recall</a:t>
                      </a:r>
                      <a:endParaRPr sz="2000" dirty="0">
                        <a:solidFill>
                          <a:schemeClr val="lt1"/>
                        </a:solidFill>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2000" dirty="0">
                          <a:solidFill>
                            <a:schemeClr val="lt1"/>
                          </a:solidFill>
                        </a:rPr>
                        <a:t>F1 Score</a:t>
                      </a:r>
                      <a:endParaRPr sz="2000" dirty="0">
                        <a:solidFill>
                          <a:schemeClr val="lt1"/>
                        </a:solidFill>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2000" dirty="0">
                          <a:solidFill>
                            <a:schemeClr val="lt1"/>
                          </a:solidFill>
                        </a:rPr>
                        <a:t>Precision</a:t>
                      </a:r>
                      <a:endParaRPr sz="2000" dirty="0">
                        <a:solidFill>
                          <a:schemeClr val="lt1"/>
                        </a:solidFill>
                      </a:endParaRPr>
                    </a:p>
                  </a:txBody>
                  <a:tcPr marL="91425" marR="91425" marT="91425" marB="91425">
                    <a:lnL w="9525" cap="flat" cmpd="sng" algn="ctr">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570824">
                <a:tc>
                  <a:txBody>
                    <a:bodyPr/>
                    <a:lstStyle/>
                    <a:p>
                      <a:pPr marL="0" lvl="0" indent="0" algn="l" rtl="0">
                        <a:spcBef>
                          <a:spcPts val="0"/>
                        </a:spcBef>
                        <a:spcAft>
                          <a:spcPts val="0"/>
                        </a:spcAft>
                        <a:buNone/>
                      </a:pPr>
                      <a:r>
                        <a:rPr lang="en" sz="1600" b="1" dirty="0">
                          <a:solidFill>
                            <a:schemeClr val="accent1"/>
                          </a:solidFill>
                          <a:latin typeface="Mukta"/>
                          <a:ea typeface="Mukta"/>
                          <a:cs typeface="Mukta"/>
                          <a:sym typeface="Mukta"/>
                        </a:rPr>
                        <a:t>LR (TVEC)</a:t>
                      </a:r>
                    </a:p>
                    <a:p>
                      <a:pPr marL="0" lvl="0" indent="0" algn="l" rtl="0">
                        <a:spcBef>
                          <a:spcPts val="0"/>
                        </a:spcBef>
                        <a:spcAft>
                          <a:spcPts val="0"/>
                        </a:spcAft>
                        <a:buNone/>
                      </a:pPr>
                      <a:r>
                        <a:rPr lang="en" sz="1600" b="1" dirty="0">
                          <a:solidFill>
                            <a:schemeClr val="accent1"/>
                          </a:solidFill>
                          <a:latin typeface="Mukta"/>
                          <a:ea typeface="Mukta"/>
                          <a:cs typeface="Mukta"/>
                          <a:sym typeface="Mukta"/>
                        </a:rPr>
                        <a:t>80/20 split</a:t>
                      </a:r>
                      <a:endParaRPr sz="1600" b="1" dirty="0">
                        <a:solidFill>
                          <a:schemeClr val="accent1"/>
                        </a:solidFill>
                        <a:latin typeface="Mukta"/>
                        <a:ea typeface="Mukta"/>
                        <a:cs typeface="Mukta"/>
                        <a:sym typeface="Mukta"/>
                      </a:endParaRPr>
                    </a:p>
                  </a:txBody>
                  <a:tcPr marL="91425" marR="91425" marT="91425" marB="91425">
                    <a:lnL w="9525" cap="flat" cmpd="sng">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90.2%</a:t>
                      </a:r>
                      <a:endParaRPr sz="1600" dirty="0">
                        <a:solidFill>
                          <a:schemeClr val="dk2"/>
                        </a:solidFill>
                        <a:latin typeface="Roboto"/>
                        <a:ea typeface="Roboto"/>
                        <a:cs typeface="Roboto"/>
                        <a:sym typeface="Roboto"/>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90.3%</a:t>
                      </a:r>
                    </a:p>
                    <a:p>
                      <a:pPr marL="0" lvl="0" indent="0" algn="ctr" rtl="0">
                        <a:spcBef>
                          <a:spcPts val="0"/>
                        </a:spcBef>
                        <a:spcAft>
                          <a:spcPts val="0"/>
                        </a:spcAft>
                        <a:buNone/>
                      </a:pPr>
                      <a:r>
                        <a:rPr lang="en" sz="1600" dirty="0">
                          <a:solidFill>
                            <a:schemeClr val="dk2"/>
                          </a:solidFill>
                          <a:latin typeface="Roboto"/>
                          <a:ea typeface="Roboto"/>
                          <a:cs typeface="Roboto"/>
                          <a:sym typeface="Roboto"/>
                        </a:rPr>
                        <a:t>(91.4%)</a:t>
                      </a:r>
                      <a:endParaRPr sz="1600" dirty="0">
                        <a:solidFill>
                          <a:schemeClr val="dk2"/>
                        </a:solidFill>
                        <a:latin typeface="Roboto"/>
                        <a:ea typeface="Roboto"/>
                        <a:cs typeface="Roboto"/>
                        <a:sym typeface="Roboto"/>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 sz="1600" dirty="0">
                          <a:solidFill>
                            <a:schemeClr val="dk2"/>
                          </a:solidFill>
                          <a:latin typeface="Roboto"/>
                          <a:ea typeface="Roboto"/>
                          <a:cs typeface="Roboto"/>
                          <a:sym typeface="Roboto"/>
                        </a:rPr>
                        <a:t>61.5%</a:t>
                      </a:r>
                      <a:endParaRPr sz="1600" dirty="0">
                        <a:solidFill>
                          <a:schemeClr val="dk2"/>
                        </a:solidFill>
                        <a:latin typeface="Roboto"/>
                        <a:ea typeface="Roboto"/>
                        <a:cs typeface="Roboto"/>
                        <a:sym typeface="Roboto"/>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US" sz="1600" dirty="0">
                          <a:solidFill>
                            <a:schemeClr val="dk2"/>
                          </a:solidFill>
                          <a:latin typeface="Roboto"/>
                          <a:ea typeface="Roboto"/>
                          <a:cs typeface="Roboto"/>
                          <a:sym typeface="Roboto"/>
                        </a:rPr>
                        <a:t>70.8%</a:t>
                      </a:r>
                      <a:endParaRPr sz="1600" dirty="0">
                        <a:solidFill>
                          <a:schemeClr val="dk2"/>
                        </a:solidFill>
                        <a:latin typeface="Roboto"/>
                        <a:ea typeface="Roboto"/>
                        <a:cs typeface="Roboto"/>
                        <a:sym typeface="Roboto"/>
                      </a:endParaRPr>
                    </a:p>
                  </a:txBody>
                  <a:tcPr marL="91425" marR="91425" marT="91425" marB="91425">
                    <a:lnL w="9525" cap="flat" cmpd="sng" algn="ctr">
                      <a:solidFill>
                        <a:srgbClr val="AADBEE"/>
                      </a:solidFill>
                      <a:prstDash val="solid"/>
                      <a:round/>
                      <a:headEnd type="none" w="sm" len="sm"/>
                      <a:tailEnd type="none" w="sm" len="sm"/>
                    </a:lnL>
                    <a:lnR w="9525" cap="flat" cmpd="sng" algn="ctr">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noFill/>
                  </a:tcPr>
                </a:tc>
                <a:tc>
                  <a:txBody>
                    <a:bodyPr/>
                    <a:lstStyle/>
                    <a:p>
                      <a:pPr marL="0" lvl="0" indent="0" algn="ctr" rtl="0">
                        <a:spcBef>
                          <a:spcPts val="0"/>
                        </a:spcBef>
                        <a:spcAft>
                          <a:spcPts val="0"/>
                        </a:spcAft>
                        <a:buNone/>
                      </a:pPr>
                      <a:r>
                        <a:rPr lang="en-US" sz="1600" dirty="0">
                          <a:solidFill>
                            <a:schemeClr val="dk2"/>
                          </a:solidFill>
                          <a:latin typeface="Roboto"/>
                          <a:ea typeface="Roboto"/>
                          <a:cs typeface="Roboto"/>
                          <a:sym typeface="Roboto"/>
                        </a:rPr>
                        <a:t>83.0%</a:t>
                      </a:r>
                      <a:endParaRPr sz="1600" dirty="0">
                        <a:solidFill>
                          <a:schemeClr val="dk2"/>
                        </a:solidFill>
                        <a:latin typeface="Roboto"/>
                        <a:ea typeface="Roboto"/>
                        <a:cs typeface="Roboto"/>
                        <a:sym typeface="Roboto"/>
                      </a:endParaRPr>
                    </a:p>
                  </a:txBody>
                  <a:tcPr marL="91425" marR="91425" marT="91425" marB="91425">
                    <a:lnL w="9525" cap="flat" cmpd="sng" algn="ctr">
                      <a:solidFill>
                        <a:srgbClr val="AADBEE"/>
                      </a:solidFill>
                      <a:prstDash val="solid"/>
                      <a:round/>
                      <a:headEnd type="none" w="sm" len="sm"/>
                      <a:tailEnd type="none" w="sm" len="sm"/>
                    </a:lnL>
                    <a:lnR w="9525" cap="flat" cmpd="sng">
                      <a:solidFill>
                        <a:srgbClr val="AADBEE"/>
                      </a:solidFill>
                      <a:prstDash val="solid"/>
                      <a:round/>
                      <a:headEnd type="none" w="sm" len="sm"/>
                      <a:tailEnd type="none" w="sm" len="sm"/>
                    </a:lnR>
                    <a:lnT w="9525" cap="flat" cmpd="sng" algn="ctr">
                      <a:solidFill>
                        <a:srgbClr val="AADBEE"/>
                      </a:solidFill>
                      <a:prstDash val="solid"/>
                      <a:round/>
                      <a:headEnd type="none" w="sm" len="sm"/>
                      <a:tailEnd type="none" w="sm" len="sm"/>
                    </a:lnT>
                    <a:lnB w="9525" cap="flat" cmpd="sng" algn="ctr">
                      <a:solidFill>
                        <a:srgbClr val="AADBEE"/>
                      </a:solidFill>
                      <a:prstDash val="solid"/>
                      <a:round/>
                      <a:headEnd type="none" w="sm" len="sm"/>
                      <a:tailEnd type="none" w="sm" len="sm"/>
                    </a:lnB>
                    <a:noFill/>
                  </a:tcPr>
                </a:tc>
                <a:extLst>
                  <a:ext uri="{0D108BD9-81ED-4DB2-BD59-A6C34878D82A}">
                    <a16:rowId xmlns:a16="http://schemas.microsoft.com/office/drawing/2014/main" val="10003"/>
                  </a:ext>
                </a:extLst>
              </a:tr>
            </a:tbl>
          </a:graphicData>
        </a:graphic>
      </p:graphicFrame>
      <p:sp>
        <p:nvSpPr>
          <p:cNvPr id="2" name="Rounded Rectangle 1">
            <a:extLst>
              <a:ext uri="{FF2B5EF4-FFF2-40B4-BE49-F238E27FC236}">
                <a16:creationId xmlns:a16="http://schemas.microsoft.com/office/drawing/2014/main" id="{92622741-3FEB-3546-8110-DDD874180232}"/>
              </a:ext>
            </a:extLst>
          </p:cNvPr>
          <p:cNvSpPr/>
          <p:nvPr/>
        </p:nvSpPr>
        <p:spPr>
          <a:xfrm>
            <a:off x="238663" y="1310986"/>
            <a:ext cx="2729782" cy="1413164"/>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bg2"/>
                </a:solidFill>
              </a:rPr>
              <a:t>Accurate Prediction</a:t>
            </a:r>
          </a:p>
          <a:p>
            <a:r>
              <a:rPr lang="en-GB" dirty="0">
                <a:solidFill>
                  <a:schemeClr val="bg2"/>
                </a:solidFill>
              </a:rPr>
              <a:t>With a test and train accuracy of at least 90%, the model is able to accurately predict serious AE.</a:t>
            </a:r>
          </a:p>
        </p:txBody>
      </p:sp>
      <p:sp>
        <p:nvSpPr>
          <p:cNvPr id="6" name="Rounded Rectangle 5">
            <a:extLst>
              <a:ext uri="{FF2B5EF4-FFF2-40B4-BE49-F238E27FC236}">
                <a16:creationId xmlns:a16="http://schemas.microsoft.com/office/drawing/2014/main" id="{2B953667-89BD-154C-BF73-39218518F954}"/>
              </a:ext>
            </a:extLst>
          </p:cNvPr>
          <p:cNvSpPr/>
          <p:nvPr/>
        </p:nvSpPr>
        <p:spPr>
          <a:xfrm>
            <a:off x="3207109" y="1310986"/>
            <a:ext cx="2729782" cy="1413164"/>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bg2"/>
                </a:solidFill>
              </a:rPr>
              <a:t>Little Overfitting</a:t>
            </a:r>
          </a:p>
          <a:p>
            <a:r>
              <a:rPr lang="en-GB" dirty="0">
                <a:solidFill>
                  <a:schemeClr val="bg2"/>
                </a:solidFill>
              </a:rPr>
              <a:t>With difference between train and test accuracy at 1.1%, the model is not overfitted to the train data.</a:t>
            </a:r>
          </a:p>
        </p:txBody>
      </p:sp>
      <p:sp>
        <p:nvSpPr>
          <p:cNvPr id="7" name="Rounded Rectangle 6">
            <a:extLst>
              <a:ext uri="{FF2B5EF4-FFF2-40B4-BE49-F238E27FC236}">
                <a16:creationId xmlns:a16="http://schemas.microsoft.com/office/drawing/2014/main" id="{7716E39E-6ED1-3643-8F99-BD78722AC3E4}"/>
              </a:ext>
            </a:extLst>
          </p:cNvPr>
          <p:cNvSpPr/>
          <p:nvPr/>
        </p:nvSpPr>
        <p:spPr>
          <a:xfrm>
            <a:off x="6175555" y="1310986"/>
            <a:ext cx="2729782" cy="1413164"/>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bg2"/>
                </a:solidFill>
              </a:rPr>
              <a:t>Easy to Understand</a:t>
            </a:r>
          </a:p>
          <a:p>
            <a:r>
              <a:rPr lang="en-GB" dirty="0">
                <a:solidFill>
                  <a:schemeClr val="bg2"/>
                </a:solidFill>
              </a:rPr>
              <a:t>The coefficients from the model is easy to interpret and understand. </a:t>
            </a:r>
          </a:p>
        </p:txBody>
      </p:sp>
    </p:spTree>
    <p:extLst>
      <p:ext uri="{BB962C8B-B14F-4D97-AF65-F5344CB8AC3E}">
        <p14:creationId xmlns:p14="http://schemas.microsoft.com/office/powerpoint/2010/main" val="35186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33"/>
          <p:cNvSpPr txBox="1">
            <a:spLocks noGrp="1"/>
          </p:cNvSpPr>
          <p:nvPr>
            <p:ph type="subTitle" idx="1"/>
          </p:nvPr>
        </p:nvSpPr>
        <p:spPr>
          <a:xfrm>
            <a:off x="4572000" y="2672780"/>
            <a:ext cx="2743200" cy="12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a:t>
            </a:r>
          </a:p>
          <a:p>
            <a:pPr marL="0" lvl="0" indent="0" algn="l" rtl="0">
              <a:spcBef>
                <a:spcPts val="0"/>
              </a:spcBef>
              <a:spcAft>
                <a:spcPts val="0"/>
              </a:spcAft>
              <a:buNone/>
            </a:pPr>
            <a:r>
              <a:rPr lang="en" dirty="0"/>
              <a:t>Dataset</a:t>
            </a:r>
          </a:p>
          <a:p>
            <a:pPr marL="0" lvl="0" indent="0" algn="l" rtl="0">
              <a:spcBef>
                <a:spcPts val="0"/>
              </a:spcBef>
              <a:spcAft>
                <a:spcPts val="0"/>
              </a:spcAft>
              <a:buNone/>
            </a:pPr>
            <a:r>
              <a:rPr lang="en" dirty="0"/>
              <a:t>Data Cleaning</a:t>
            </a:r>
          </a:p>
        </p:txBody>
      </p:sp>
      <p:sp>
        <p:nvSpPr>
          <p:cNvPr id="974" name="Google Shape;974;p33"/>
          <p:cNvSpPr txBox="1">
            <a:spLocks noGrp="1"/>
          </p:cNvSpPr>
          <p:nvPr>
            <p:ph type="title"/>
          </p:nvPr>
        </p:nvSpPr>
        <p:spPr>
          <a:xfrm>
            <a:off x="4572000" y="1878250"/>
            <a:ext cx="2743200"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grpSp>
        <p:nvGrpSpPr>
          <p:cNvPr id="976" name="Google Shape;976;p33"/>
          <p:cNvGrpSpPr/>
          <p:nvPr/>
        </p:nvGrpSpPr>
        <p:grpSpPr>
          <a:xfrm>
            <a:off x="4651973" y="3679805"/>
            <a:ext cx="449351" cy="134550"/>
            <a:chOff x="826998" y="3699099"/>
            <a:chExt cx="449351" cy="134550"/>
          </a:xfrm>
        </p:grpSpPr>
        <p:sp>
          <p:nvSpPr>
            <p:cNvPr id="977" name="Google Shape;977;p3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3"/>
          <p:cNvGrpSpPr/>
          <p:nvPr/>
        </p:nvGrpSpPr>
        <p:grpSpPr>
          <a:xfrm>
            <a:off x="2225512" y="1032074"/>
            <a:ext cx="1909765" cy="2715006"/>
            <a:chOff x="2408825" y="3738750"/>
            <a:chExt cx="366150" cy="520525"/>
          </a:xfrm>
        </p:grpSpPr>
        <p:sp>
          <p:nvSpPr>
            <p:cNvPr id="981" name="Google Shape;981;p33"/>
            <p:cNvSpPr/>
            <p:nvPr/>
          </p:nvSpPr>
          <p:spPr>
            <a:xfrm>
              <a:off x="2611725" y="4236675"/>
              <a:ext cx="106550" cy="17100"/>
            </a:xfrm>
            <a:custGeom>
              <a:avLst/>
              <a:gdLst/>
              <a:ahLst/>
              <a:cxnLst/>
              <a:rect l="l" t="t" r="r" b="b"/>
              <a:pathLst>
                <a:path w="4262" h="684" extrusionOk="0">
                  <a:moveTo>
                    <a:pt x="343" y="0"/>
                  </a:moveTo>
                  <a:cubicBezTo>
                    <a:pt x="157" y="0"/>
                    <a:pt x="0" y="157"/>
                    <a:pt x="0" y="343"/>
                  </a:cubicBezTo>
                  <a:cubicBezTo>
                    <a:pt x="0" y="530"/>
                    <a:pt x="157" y="683"/>
                    <a:pt x="343" y="683"/>
                  </a:cubicBezTo>
                  <a:lnTo>
                    <a:pt x="3918" y="683"/>
                  </a:lnTo>
                  <a:cubicBezTo>
                    <a:pt x="4104" y="683"/>
                    <a:pt x="4261" y="530"/>
                    <a:pt x="4261" y="343"/>
                  </a:cubicBezTo>
                  <a:cubicBezTo>
                    <a:pt x="4261" y="157"/>
                    <a:pt x="4104" y="0"/>
                    <a:pt x="391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33"/>
            <p:cNvGrpSpPr/>
            <p:nvPr/>
          </p:nvGrpSpPr>
          <p:grpSpPr>
            <a:xfrm>
              <a:off x="2612450" y="3738750"/>
              <a:ext cx="104975" cy="511550"/>
              <a:chOff x="2612450" y="3738750"/>
              <a:chExt cx="104975" cy="511550"/>
            </a:xfrm>
          </p:grpSpPr>
          <p:sp>
            <p:nvSpPr>
              <p:cNvPr id="983" name="Google Shape;983;p33"/>
              <p:cNvSpPr/>
              <p:nvPr/>
            </p:nvSpPr>
            <p:spPr>
              <a:xfrm>
                <a:off x="2663400" y="3738750"/>
                <a:ext cx="3100" cy="106925"/>
              </a:xfrm>
              <a:custGeom>
                <a:avLst/>
                <a:gdLst/>
                <a:ahLst/>
                <a:cxnLst/>
                <a:rect l="l" t="t" r="r" b="b"/>
                <a:pathLst>
                  <a:path w="124" h="4277" extrusionOk="0">
                    <a:moveTo>
                      <a:pt x="0" y="0"/>
                    </a:moveTo>
                    <a:lnTo>
                      <a:pt x="0" y="4276"/>
                    </a:lnTo>
                    <a:lnTo>
                      <a:pt x="123" y="4276"/>
                    </a:lnTo>
                    <a:lnTo>
                      <a:pt x="123" y="0"/>
                    </a:lnTo>
                    <a:close/>
                  </a:path>
                </a:pathLst>
              </a:custGeom>
              <a:solidFill>
                <a:srgbClr val="89B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2630750" y="3849550"/>
                <a:ext cx="68400" cy="309825"/>
              </a:xfrm>
              <a:custGeom>
                <a:avLst/>
                <a:gdLst/>
                <a:ahLst/>
                <a:cxnLst/>
                <a:rect l="l" t="t" r="r" b="b"/>
                <a:pathLst>
                  <a:path w="2736" h="12393" extrusionOk="0">
                    <a:moveTo>
                      <a:pt x="1198" y="1"/>
                    </a:moveTo>
                    <a:cubicBezTo>
                      <a:pt x="903" y="31"/>
                      <a:pt x="623" y="172"/>
                      <a:pt x="403" y="389"/>
                    </a:cubicBezTo>
                    <a:cubicBezTo>
                      <a:pt x="142" y="639"/>
                      <a:pt x="0" y="978"/>
                      <a:pt x="0" y="1352"/>
                    </a:cubicBezTo>
                    <a:lnTo>
                      <a:pt x="0" y="12377"/>
                    </a:lnTo>
                    <a:lnTo>
                      <a:pt x="2735" y="12392"/>
                    </a:lnTo>
                    <a:lnTo>
                      <a:pt x="2735" y="1352"/>
                    </a:lnTo>
                    <a:cubicBezTo>
                      <a:pt x="2735" y="870"/>
                      <a:pt x="2489" y="437"/>
                      <a:pt x="2082" y="187"/>
                    </a:cubicBezTo>
                    <a:cubicBezTo>
                      <a:pt x="1914" y="79"/>
                      <a:pt x="1728" y="16"/>
                      <a:pt x="154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2650600" y="3898150"/>
                <a:ext cx="28400" cy="347125"/>
              </a:xfrm>
              <a:custGeom>
                <a:avLst/>
                <a:gdLst/>
                <a:ahLst/>
                <a:cxnLst/>
                <a:rect l="l" t="t" r="r" b="b"/>
                <a:pathLst>
                  <a:path w="1136" h="13885" extrusionOk="0">
                    <a:moveTo>
                      <a:pt x="1" y="1"/>
                    </a:moveTo>
                    <a:lnTo>
                      <a:pt x="1" y="13884"/>
                    </a:lnTo>
                    <a:lnTo>
                      <a:pt x="1135" y="13884"/>
                    </a:lnTo>
                    <a:lnTo>
                      <a:pt x="1135"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2618700" y="4240575"/>
                <a:ext cx="92575" cy="9725"/>
              </a:xfrm>
              <a:custGeom>
                <a:avLst/>
                <a:gdLst/>
                <a:ahLst/>
                <a:cxnLst/>
                <a:rect l="l" t="t" r="r" b="b"/>
                <a:pathLst>
                  <a:path w="3703" h="389" extrusionOk="0">
                    <a:moveTo>
                      <a:pt x="1" y="1"/>
                    </a:moveTo>
                    <a:lnTo>
                      <a:pt x="1" y="389"/>
                    </a:lnTo>
                    <a:lnTo>
                      <a:pt x="3702" y="389"/>
                    </a:lnTo>
                    <a:lnTo>
                      <a:pt x="3702"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2637750" y="3856175"/>
                <a:ext cx="54400" cy="148450"/>
              </a:xfrm>
              <a:custGeom>
                <a:avLst/>
                <a:gdLst/>
                <a:ahLst/>
                <a:cxnLst/>
                <a:rect l="l" t="t" r="r" b="b"/>
                <a:pathLst>
                  <a:path w="2176" h="5938" extrusionOk="0">
                    <a:moveTo>
                      <a:pt x="1090" y="1"/>
                    </a:moveTo>
                    <a:cubicBezTo>
                      <a:pt x="481" y="1"/>
                      <a:pt x="0" y="497"/>
                      <a:pt x="0" y="1087"/>
                    </a:cubicBezTo>
                    <a:lnTo>
                      <a:pt x="0" y="5937"/>
                    </a:lnTo>
                    <a:lnTo>
                      <a:pt x="2175" y="5922"/>
                    </a:lnTo>
                    <a:lnTo>
                      <a:pt x="2175" y="1087"/>
                    </a:lnTo>
                    <a:cubicBezTo>
                      <a:pt x="2175" y="497"/>
                      <a:pt x="1694" y="1"/>
                      <a:pt x="1090" y="1"/>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2612450" y="4157000"/>
                <a:ext cx="104975" cy="7775"/>
              </a:xfrm>
              <a:custGeom>
                <a:avLst/>
                <a:gdLst/>
                <a:ahLst/>
                <a:cxnLst/>
                <a:rect l="l" t="t" r="r" b="b"/>
                <a:pathLst>
                  <a:path w="4199" h="311" extrusionOk="0">
                    <a:moveTo>
                      <a:pt x="158" y="1"/>
                    </a:moveTo>
                    <a:cubicBezTo>
                      <a:pt x="79" y="1"/>
                      <a:pt x="1" y="60"/>
                      <a:pt x="1" y="154"/>
                    </a:cubicBezTo>
                    <a:cubicBezTo>
                      <a:pt x="1" y="247"/>
                      <a:pt x="79" y="310"/>
                      <a:pt x="158" y="310"/>
                    </a:cubicBezTo>
                    <a:lnTo>
                      <a:pt x="4027" y="310"/>
                    </a:lnTo>
                    <a:cubicBezTo>
                      <a:pt x="4120" y="310"/>
                      <a:pt x="4198" y="247"/>
                      <a:pt x="4198" y="154"/>
                    </a:cubicBezTo>
                    <a:cubicBezTo>
                      <a:pt x="4198" y="60"/>
                      <a:pt x="4120" y="1"/>
                      <a:pt x="402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2650600" y="4164750"/>
                <a:ext cx="28775" cy="11300"/>
              </a:xfrm>
              <a:custGeom>
                <a:avLst/>
                <a:gdLst/>
                <a:ahLst/>
                <a:cxnLst/>
                <a:rect l="l" t="t" r="r" b="b"/>
                <a:pathLst>
                  <a:path w="1151" h="452" extrusionOk="0">
                    <a:moveTo>
                      <a:pt x="1" y="0"/>
                    </a:moveTo>
                    <a:lnTo>
                      <a:pt x="1" y="452"/>
                    </a:lnTo>
                    <a:lnTo>
                      <a:pt x="1150" y="452"/>
                    </a:lnTo>
                    <a:lnTo>
                      <a:pt x="1150"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2650975" y="4232750"/>
                <a:ext cx="28025" cy="3950"/>
              </a:xfrm>
              <a:custGeom>
                <a:avLst/>
                <a:gdLst/>
                <a:ahLst/>
                <a:cxnLst/>
                <a:rect l="l" t="t" r="r" b="b"/>
                <a:pathLst>
                  <a:path w="1121" h="158" extrusionOk="0">
                    <a:moveTo>
                      <a:pt x="1" y="1"/>
                    </a:moveTo>
                    <a:lnTo>
                      <a:pt x="1" y="157"/>
                    </a:lnTo>
                    <a:lnTo>
                      <a:pt x="1120" y="157"/>
                    </a:lnTo>
                    <a:lnTo>
                      <a:pt x="1120" y="1"/>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2650600" y="4164750"/>
                <a:ext cx="8900" cy="69975"/>
              </a:xfrm>
              <a:custGeom>
                <a:avLst/>
                <a:gdLst/>
                <a:ahLst/>
                <a:cxnLst/>
                <a:rect l="l" t="t" r="r" b="b"/>
                <a:pathLst>
                  <a:path w="356" h="2799" extrusionOk="0">
                    <a:moveTo>
                      <a:pt x="1" y="0"/>
                    </a:moveTo>
                    <a:lnTo>
                      <a:pt x="1" y="2799"/>
                    </a:lnTo>
                    <a:lnTo>
                      <a:pt x="355" y="2799"/>
                    </a:lnTo>
                    <a:lnTo>
                      <a:pt x="355"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2659100" y="3842575"/>
                <a:ext cx="11300" cy="7000"/>
              </a:xfrm>
              <a:custGeom>
                <a:avLst/>
                <a:gdLst/>
                <a:ahLst/>
                <a:cxnLst/>
                <a:rect l="l" t="t" r="r" b="b"/>
                <a:pathLst>
                  <a:path w="452" h="280" extrusionOk="0">
                    <a:moveTo>
                      <a:pt x="79" y="0"/>
                    </a:moveTo>
                    <a:cubicBezTo>
                      <a:pt x="34" y="0"/>
                      <a:pt x="0" y="45"/>
                      <a:pt x="0" y="78"/>
                    </a:cubicBezTo>
                    <a:lnTo>
                      <a:pt x="0" y="202"/>
                    </a:lnTo>
                    <a:cubicBezTo>
                      <a:pt x="0" y="250"/>
                      <a:pt x="34" y="280"/>
                      <a:pt x="79" y="280"/>
                    </a:cubicBezTo>
                    <a:lnTo>
                      <a:pt x="389" y="280"/>
                    </a:lnTo>
                    <a:cubicBezTo>
                      <a:pt x="422" y="280"/>
                      <a:pt x="452" y="250"/>
                      <a:pt x="452" y="202"/>
                    </a:cubicBezTo>
                    <a:lnTo>
                      <a:pt x="452" y="78"/>
                    </a:lnTo>
                    <a:cubicBezTo>
                      <a:pt x="452" y="45"/>
                      <a:pt x="422" y="0"/>
                      <a:pt x="389" y="0"/>
                    </a:cubicBezTo>
                    <a:close/>
                  </a:path>
                </a:pathLst>
              </a:custGeom>
              <a:solidFill>
                <a:srgbClr val="609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2630750" y="4004225"/>
                <a:ext cx="68400" cy="10550"/>
              </a:xfrm>
              <a:custGeom>
                <a:avLst/>
                <a:gdLst/>
                <a:ahLst/>
                <a:cxnLst/>
                <a:rect l="l" t="t" r="r" b="b"/>
                <a:pathLst>
                  <a:path w="2736" h="422" extrusionOk="0">
                    <a:moveTo>
                      <a:pt x="0" y="0"/>
                    </a:moveTo>
                    <a:lnTo>
                      <a:pt x="0" y="422"/>
                    </a:lnTo>
                    <a:lnTo>
                      <a:pt x="2735" y="422"/>
                    </a:lnTo>
                    <a:lnTo>
                      <a:pt x="2735"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2639325" y="412585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2639325" y="4113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2639325" y="4101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2639325" y="40893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2639325" y="40773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2639325" y="4065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2639325" y="4052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2639325" y="4040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2639325" y="4028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2639325" y="40162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2639325" y="4004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2639325" y="3992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2639325" y="3979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2639325" y="3967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2639325" y="3955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2639325" y="394320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2639325" y="3931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2639325" y="39191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2639325" y="39066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2639325" y="3894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2639325" y="3882575"/>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33"/>
            <p:cNvSpPr/>
            <p:nvPr/>
          </p:nvSpPr>
          <p:spPr>
            <a:xfrm>
              <a:off x="2466375" y="4064100"/>
              <a:ext cx="121300" cy="190875"/>
            </a:xfrm>
            <a:custGeom>
              <a:avLst/>
              <a:gdLst/>
              <a:ahLst/>
              <a:cxnLst/>
              <a:rect l="l" t="t" r="r" b="b"/>
              <a:pathLst>
                <a:path w="4852" h="7635" extrusionOk="0">
                  <a:moveTo>
                    <a:pt x="654" y="1"/>
                  </a:moveTo>
                  <a:lnTo>
                    <a:pt x="654" y="325"/>
                  </a:lnTo>
                  <a:cubicBezTo>
                    <a:pt x="654" y="560"/>
                    <a:pt x="527" y="762"/>
                    <a:pt x="340" y="885"/>
                  </a:cubicBezTo>
                  <a:cubicBezTo>
                    <a:pt x="247" y="948"/>
                    <a:pt x="1" y="1165"/>
                    <a:pt x="1" y="1463"/>
                  </a:cubicBezTo>
                  <a:lnTo>
                    <a:pt x="1" y="6638"/>
                  </a:lnTo>
                  <a:cubicBezTo>
                    <a:pt x="1" y="7183"/>
                    <a:pt x="434" y="7635"/>
                    <a:pt x="993" y="7635"/>
                  </a:cubicBezTo>
                  <a:lnTo>
                    <a:pt x="3870" y="7635"/>
                  </a:lnTo>
                  <a:cubicBezTo>
                    <a:pt x="4415" y="7635"/>
                    <a:pt x="4851" y="7183"/>
                    <a:pt x="4851" y="6638"/>
                  </a:cubicBezTo>
                  <a:lnTo>
                    <a:pt x="4851" y="1463"/>
                  </a:lnTo>
                  <a:cubicBezTo>
                    <a:pt x="4851" y="1135"/>
                    <a:pt x="4710" y="963"/>
                    <a:pt x="4553" y="903"/>
                  </a:cubicBezTo>
                  <a:cubicBezTo>
                    <a:pt x="4336" y="792"/>
                    <a:pt x="4198" y="575"/>
                    <a:pt x="4198" y="325"/>
                  </a:cubicBezTo>
                  <a:lnTo>
                    <a:pt x="4198"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2466375" y="4113825"/>
              <a:ext cx="121300" cy="141150"/>
            </a:xfrm>
            <a:custGeom>
              <a:avLst/>
              <a:gdLst/>
              <a:ahLst/>
              <a:cxnLst/>
              <a:rect l="l" t="t" r="r" b="b"/>
              <a:pathLst>
                <a:path w="4852" h="5646" extrusionOk="0">
                  <a:moveTo>
                    <a:pt x="1" y="0"/>
                  </a:moveTo>
                  <a:lnTo>
                    <a:pt x="1" y="4649"/>
                  </a:lnTo>
                  <a:cubicBezTo>
                    <a:pt x="1" y="5194"/>
                    <a:pt x="434" y="5646"/>
                    <a:pt x="993" y="5646"/>
                  </a:cubicBezTo>
                  <a:lnTo>
                    <a:pt x="3870" y="5646"/>
                  </a:lnTo>
                  <a:cubicBezTo>
                    <a:pt x="4415" y="5646"/>
                    <a:pt x="4851" y="5194"/>
                    <a:pt x="4851" y="4649"/>
                  </a:cubicBezTo>
                  <a:lnTo>
                    <a:pt x="4851" y="0"/>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2474500" y="4089750"/>
              <a:ext cx="10575" cy="13275"/>
            </a:xfrm>
            <a:custGeom>
              <a:avLst/>
              <a:gdLst/>
              <a:ahLst/>
              <a:cxnLst/>
              <a:rect l="l" t="t" r="r" b="b"/>
              <a:pathLst>
                <a:path w="423" h="531" extrusionOk="0">
                  <a:moveTo>
                    <a:pt x="422" y="1"/>
                  </a:moveTo>
                  <a:lnTo>
                    <a:pt x="422" y="1"/>
                  </a:lnTo>
                  <a:cubicBezTo>
                    <a:pt x="30" y="109"/>
                    <a:pt x="0" y="530"/>
                    <a:pt x="0" y="530"/>
                  </a:cubicBezTo>
                  <a:lnTo>
                    <a:pt x="42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2539425" y="4064100"/>
              <a:ext cx="48250" cy="49750"/>
            </a:xfrm>
            <a:custGeom>
              <a:avLst/>
              <a:gdLst/>
              <a:ahLst/>
              <a:cxnLst/>
              <a:rect l="l" t="t" r="r" b="b"/>
              <a:pathLst>
                <a:path w="1930" h="1990" extrusionOk="0">
                  <a:moveTo>
                    <a:pt x="15" y="1"/>
                  </a:moveTo>
                  <a:lnTo>
                    <a:pt x="0" y="1989"/>
                  </a:lnTo>
                  <a:lnTo>
                    <a:pt x="1929" y="1989"/>
                  </a:lnTo>
                  <a:lnTo>
                    <a:pt x="1929" y="1463"/>
                  </a:lnTo>
                  <a:cubicBezTo>
                    <a:pt x="1929" y="1135"/>
                    <a:pt x="1788" y="963"/>
                    <a:pt x="1631" y="903"/>
                  </a:cubicBezTo>
                  <a:cubicBezTo>
                    <a:pt x="1414" y="792"/>
                    <a:pt x="1276" y="575"/>
                    <a:pt x="1276" y="325"/>
                  </a:cubicBezTo>
                  <a:lnTo>
                    <a:pt x="1276" y="1"/>
                  </a:lnTo>
                  <a:close/>
                </a:path>
              </a:pathLst>
            </a:custGeom>
            <a:solidFill>
              <a:srgbClr val="E0E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2537825" y="4113825"/>
              <a:ext cx="49850" cy="141150"/>
            </a:xfrm>
            <a:custGeom>
              <a:avLst/>
              <a:gdLst/>
              <a:ahLst/>
              <a:cxnLst/>
              <a:rect l="l" t="t" r="r" b="b"/>
              <a:pathLst>
                <a:path w="1994" h="5646" extrusionOk="0">
                  <a:moveTo>
                    <a:pt x="64" y="0"/>
                  </a:moveTo>
                  <a:lnTo>
                    <a:pt x="1" y="5646"/>
                  </a:lnTo>
                  <a:lnTo>
                    <a:pt x="1012" y="5646"/>
                  </a:lnTo>
                  <a:cubicBezTo>
                    <a:pt x="1557" y="5646"/>
                    <a:pt x="1993" y="5194"/>
                    <a:pt x="1993" y="4649"/>
                  </a:cubicBezTo>
                  <a:lnTo>
                    <a:pt x="1993" y="0"/>
                  </a:lnTo>
                  <a:close/>
                </a:path>
              </a:pathLst>
            </a:custGeom>
            <a:solidFill>
              <a:srgbClr val="E9A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2465925" y="4137975"/>
              <a:ext cx="121750" cy="73800"/>
            </a:xfrm>
            <a:custGeom>
              <a:avLst/>
              <a:gdLst/>
              <a:ahLst/>
              <a:cxnLst/>
              <a:rect l="l" t="t" r="r" b="b"/>
              <a:pathLst>
                <a:path w="4870" h="2952" extrusionOk="0">
                  <a:moveTo>
                    <a:pt x="0" y="1"/>
                  </a:moveTo>
                  <a:lnTo>
                    <a:pt x="0" y="2952"/>
                  </a:lnTo>
                  <a:lnTo>
                    <a:pt x="4869" y="2952"/>
                  </a:lnTo>
                  <a:lnTo>
                    <a:pt x="4869"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2477575" y="4164750"/>
              <a:ext cx="12150" cy="14400"/>
            </a:xfrm>
            <a:custGeom>
              <a:avLst/>
              <a:gdLst/>
              <a:ahLst/>
              <a:cxnLst/>
              <a:rect l="l" t="t" r="r" b="b"/>
              <a:pathLst>
                <a:path w="486" h="576" extrusionOk="0">
                  <a:moveTo>
                    <a:pt x="1" y="0"/>
                  </a:moveTo>
                  <a:lnTo>
                    <a:pt x="187" y="575"/>
                  </a:lnTo>
                  <a:lnTo>
                    <a:pt x="265" y="575"/>
                  </a:lnTo>
                  <a:lnTo>
                    <a:pt x="486" y="0"/>
                  </a:lnTo>
                  <a:lnTo>
                    <a:pt x="407" y="0"/>
                  </a:lnTo>
                  <a:lnTo>
                    <a:pt x="299" y="280"/>
                  </a:lnTo>
                  <a:cubicBezTo>
                    <a:pt x="280" y="359"/>
                    <a:pt x="251" y="437"/>
                    <a:pt x="236" y="497"/>
                  </a:cubicBezTo>
                  <a:cubicBezTo>
                    <a:pt x="221" y="422"/>
                    <a:pt x="206" y="359"/>
                    <a:pt x="172"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2488875" y="4164750"/>
              <a:ext cx="12050" cy="14400"/>
            </a:xfrm>
            <a:custGeom>
              <a:avLst/>
              <a:gdLst/>
              <a:ahLst/>
              <a:cxnLst/>
              <a:rect l="l" t="t" r="r" b="b"/>
              <a:pathLst>
                <a:path w="482" h="576" extrusionOk="0">
                  <a:moveTo>
                    <a:pt x="235" y="64"/>
                  </a:moveTo>
                  <a:cubicBezTo>
                    <a:pt x="250" y="94"/>
                    <a:pt x="250" y="124"/>
                    <a:pt x="265" y="172"/>
                  </a:cubicBezTo>
                  <a:lnTo>
                    <a:pt x="328" y="329"/>
                  </a:lnTo>
                  <a:lnTo>
                    <a:pt x="157" y="329"/>
                  </a:lnTo>
                  <a:lnTo>
                    <a:pt x="202" y="172"/>
                  </a:lnTo>
                  <a:cubicBezTo>
                    <a:pt x="220" y="124"/>
                    <a:pt x="220" y="94"/>
                    <a:pt x="235" y="64"/>
                  </a:cubicBezTo>
                  <a:close/>
                  <a:moveTo>
                    <a:pt x="187" y="0"/>
                  </a:moveTo>
                  <a:lnTo>
                    <a:pt x="0" y="575"/>
                  </a:lnTo>
                  <a:lnTo>
                    <a:pt x="78" y="575"/>
                  </a:lnTo>
                  <a:lnTo>
                    <a:pt x="142" y="389"/>
                  </a:lnTo>
                  <a:lnTo>
                    <a:pt x="343" y="389"/>
                  </a:lnTo>
                  <a:lnTo>
                    <a:pt x="407" y="575"/>
                  </a:lnTo>
                  <a:lnTo>
                    <a:pt x="481" y="575"/>
                  </a:lnTo>
                  <a:lnTo>
                    <a:pt x="28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2501725" y="4164375"/>
              <a:ext cx="10850" cy="14775"/>
            </a:xfrm>
            <a:custGeom>
              <a:avLst/>
              <a:gdLst/>
              <a:ahLst/>
              <a:cxnLst/>
              <a:rect l="l" t="t" r="r" b="b"/>
              <a:pathLst>
                <a:path w="434" h="591" extrusionOk="0">
                  <a:moveTo>
                    <a:pt x="311" y="1"/>
                  </a:moveTo>
                  <a:cubicBezTo>
                    <a:pt x="124" y="1"/>
                    <a:pt x="1" y="124"/>
                    <a:pt x="1" y="310"/>
                  </a:cubicBezTo>
                  <a:cubicBezTo>
                    <a:pt x="1" y="497"/>
                    <a:pt x="124" y="590"/>
                    <a:pt x="296" y="590"/>
                  </a:cubicBezTo>
                  <a:cubicBezTo>
                    <a:pt x="359" y="590"/>
                    <a:pt x="419" y="575"/>
                    <a:pt x="434" y="575"/>
                  </a:cubicBezTo>
                  <a:lnTo>
                    <a:pt x="419" y="512"/>
                  </a:lnTo>
                  <a:cubicBezTo>
                    <a:pt x="389" y="530"/>
                    <a:pt x="341" y="530"/>
                    <a:pt x="311" y="530"/>
                  </a:cubicBezTo>
                  <a:cubicBezTo>
                    <a:pt x="154" y="530"/>
                    <a:pt x="79" y="437"/>
                    <a:pt x="79" y="295"/>
                  </a:cubicBezTo>
                  <a:cubicBezTo>
                    <a:pt x="79" y="157"/>
                    <a:pt x="173" y="64"/>
                    <a:pt x="311" y="64"/>
                  </a:cubicBezTo>
                  <a:cubicBezTo>
                    <a:pt x="359" y="64"/>
                    <a:pt x="389" y="79"/>
                    <a:pt x="419" y="94"/>
                  </a:cubicBezTo>
                  <a:lnTo>
                    <a:pt x="434" y="30"/>
                  </a:lnTo>
                  <a:cubicBezTo>
                    <a:pt x="419" y="15"/>
                    <a:pt x="374" y="1"/>
                    <a:pt x="311"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2513775" y="4164375"/>
              <a:ext cx="10925" cy="14775"/>
            </a:xfrm>
            <a:custGeom>
              <a:avLst/>
              <a:gdLst/>
              <a:ahLst/>
              <a:cxnLst/>
              <a:rect l="l" t="t" r="r" b="b"/>
              <a:pathLst>
                <a:path w="437" h="591" extrusionOk="0">
                  <a:moveTo>
                    <a:pt x="295" y="1"/>
                  </a:moveTo>
                  <a:cubicBezTo>
                    <a:pt x="123" y="1"/>
                    <a:pt x="0" y="124"/>
                    <a:pt x="0" y="310"/>
                  </a:cubicBezTo>
                  <a:cubicBezTo>
                    <a:pt x="0" y="497"/>
                    <a:pt x="123" y="590"/>
                    <a:pt x="280" y="590"/>
                  </a:cubicBezTo>
                  <a:cubicBezTo>
                    <a:pt x="358" y="590"/>
                    <a:pt x="403" y="575"/>
                    <a:pt x="437" y="575"/>
                  </a:cubicBezTo>
                  <a:lnTo>
                    <a:pt x="418" y="512"/>
                  </a:lnTo>
                  <a:cubicBezTo>
                    <a:pt x="388" y="530"/>
                    <a:pt x="344" y="530"/>
                    <a:pt x="295" y="530"/>
                  </a:cubicBezTo>
                  <a:cubicBezTo>
                    <a:pt x="157" y="530"/>
                    <a:pt x="79" y="437"/>
                    <a:pt x="79" y="295"/>
                  </a:cubicBezTo>
                  <a:cubicBezTo>
                    <a:pt x="79" y="157"/>
                    <a:pt x="172" y="64"/>
                    <a:pt x="295" y="64"/>
                  </a:cubicBezTo>
                  <a:cubicBezTo>
                    <a:pt x="358" y="64"/>
                    <a:pt x="388" y="79"/>
                    <a:pt x="418" y="94"/>
                  </a:cubicBezTo>
                  <a:lnTo>
                    <a:pt x="437" y="30"/>
                  </a:lnTo>
                  <a:cubicBezTo>
                    <a:pt x="418" y="15"/>
                    <a:pt x="373" y="1"/>
                    <a:pt x="295"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2527025" y="4164750"/>
              <a:ext cx="1875" cy="14400"/>
            </a:xfrm>
            <a:custGeom>
              <a:avLst/>
              <a:gdLst/>
              <a:ahLst/>
              <a:cxnLst/>
              <a:rect l="l" t="t" r="r" b="b"/>
              <a:pathLst>
                <a:path w="75" h="576" extrusionOk="0">
                  <a:moveTo>
                    <a:pt x="0" y="0"/>
                  </a:moveTo>
                  <a:lnTo>
                    <a:pt x="0" y="575"/>
                  </a:lnTo>
                  <a:lnTo>
                    <a:pt x="75" y="575"/>
                  </a:lnTo>
                  <a:lnTo>
                    <a:pt x="75"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2532050" y="4164750"/>
              <a:ext cx="10850" cy="14400"/>
            </a:xfrm>
            <a:custGeom>
              <a:avLst/>
              <a:gdLst/>
              <a:ahLst/>
              <a:cxnLst/>
              <a:rect l="l" t="t" r="r" b="b"/>
              <a:pathLst>
                <a:path w="434" h="576" extrusionOk="0">
                  <a:moveTo>
                    <a:pt x="1" y="0"/>
                  </a:moveTo>
                  <a:lnTo>
                    <a:pt x="1" y="575"/>
                  </a:lnTo>
                  <a:lnTo>
                    <a:pt x="79" y="575"/>
                  </a:lnTo>
                  <a:lnTo>
                    <a:pt x="79" y="329"/>
                  </a:lnTo>
                  <a:cubicBezTo>
                    <a:pt x="79" y="236"/>
                    <a:pt x="79" y="157"/>
                    <a:pt x="60" y="94"/>
                  </a:cubicBezTo>
                  <a:lnTo>
                    <a:pt x="79" y="94"/>
                  </a:lnTo>
                  <a:cubicBezTo>
                    <a:pt x="94" y="157"/>
                    <a:pt x="139" y="217"/>
                    <a:pt x="172" y="280"/>
                  </a:cubicBezTo>
                  <a:lnTo>
                    <a:pt x="359" y="575"/>
                  </a:lnTo>
                  <a:lnTo>
                    <a:pt x="433" y="575"/>
                  </a:lnTo>
                  <a:lnTo>
                    <a:pt x="433" y="0"/>
                  </a:lnTo>
                  <a:lnTo>
                    <a:pt x="374" y="0"/>
                  </a:lnTo>
                  <a:lnTo>
                    <a:pt x="374" y="236"/>
                  </a:lnTo>
                  <a:lnTo>
                    <a:pt x="374" y="467"/>
                  </a:lnTo>
                  <a:lnTo>
                    <a:pt x="374" y="482"/>
                  </a:lnTo>
                  <a:cubicBezTo>
                    <a:pt x="340" y="422"/>
                    <a:pt x="310" y="359"/>
                    <a:pt x="266"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2546050" y="4164750"/>
              <a:ext cx="8125" cy="14400"/>
            </a:xfrm>
            <a:custGeom>
              <a:avLst/>
              <a:gdLst/>
              <a:ahLst/>
              <a:cxnLst/>
              <a:rect l="l" t="t" r="r" b="b"/>
              <a:pathLst>
                <a:path w="325" h="576" extrusionOk="0">
                  <a:moveTo>
                    <a:pt x="0" y="0"/>
                  </a:moveTo>
                  <a:lnTo>
                    <a:pt x="0" y="575"/>
                  </a:lnTo>
                  <a:lnTo>
                    <a:pt x="325" y="575"/>
                  </a:lnTo>
                  <a:lnTo>
                    <a:pt x="325" y="515"/>
                  </a:lnTo>
                  <a:lnTo>
                    <a:pt x="79" y="515"/>
                  </a:lnTo>
                  <a:lnTo>
                    <a:pt x="79" y="295"/>
                  </a:lnTo>
                  <a:lnTo>
                    <a:pt x="310" y="295"/>
                  </a:lnTo>
                  <a:lnTo>
                    <a:pt x="310" y="236"/>
                  </a:lnTo>
                  <a:lnTo>
                    <a:pt x="79" y="236"/>
                  </a:lnTo>
                  <a:lnTo>
                    <a:pt x="79" y="64"/>
                  </a:lnTo>
                  <a:lnTo>
                    <a:pt x="310" y="64"/>
                  </a:lnTo>
                  <a:lnTo>
                    <a:pt x="31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2511800" y="4188075"/>
              <a:ext cx="2750" cy="8600"/>
            </a:xfrm>
            <a:custGeom>
              <a:avLst/>
              <a:gdLst/>
              <a:ahLst/>
              <a:cxnLst/>
              <a:rect l="l" t="t" r="r" b="b"/>
              <a:pathLst>
                <a:path w="110" h="344" extrusionOk="0">
                  <a:moveTo>
                    <a:pt x="64" y="0"/>
                  </a:moveTo>
                  <a:lnTo>
                    <a:pt x="1" y="49"/>
                  </a:lnTo>
                  <a:lnTo>
                    <a:pt x="1" y="79"/>
                  </a:lnTo>
                  <a:lnTo>
                    <a:pt x="64" y="49"/>
                  </a:lnTo>
                  <a:lnTo>
                    <a:pt x="64" y="344"/>
                  </a:lnTo>
                  <a:lnTo>
                    <a:pt x="109" y="344"/>
                  </a:lnTo>
                  <a:lnTo>
                    <a:pt x="109"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2517675" y="4188075"/>
              <a:ext cx="5450" cy="8600"/>
            </a:xfrm>
            <a:custGeom>
              <a:avLst/>
              <a:gdLst/>
              <a:ahLst/>
              <a:cxnLst/>
              <a:rect l="l" t="t" r="r" b="b"/>
              <a:pathLst>
                <a:path w="218" h="344" extrusionOk="0">
                  <a:moveTo>
                    <a:pt x="109" y="30"/>
                  </a:moveTo>
                  <a:cubicBezTo>
                    <a:pt x="154" y="30"/>
                    <a:pt x="169" y="94"/>
                    <a:pt x="169" y="172"/>
                  </a:cubicBezTo>
                  <a:cubicBezTo>
                    <a:pt x="169" y="265"/>
                    <a:pt x="154" y="310"/>
                    <a:pt x="109" y="310"/>
                  </a:cubicBezTo>
                  <a:cubicBezTo>
                    <a:pt x="61" y="310"/>
                    <a:pt x="31" y="265"/>
                    <a:pt x="31" y="172"/>
                  </a:cubicBezTo>
                  <a:cubicBezTo>
                    <a:pt x="31" y="79"/>
                    <a:pt x="61" y="30"/>
                    <a:pt x="109" y="30"/>
                  </a:cubicBezTo>
                  <a:close/>
                  <a:moveTo>
                    <a:pt x="109" y="0"/>
                  </a:moveTo>
                  <a:cubicBezTo>
                    <a:pt x="46" y="0"/>
                    <a:pt x="1" y="64"/>
                    <a:pt x="1" y="172"/>
                  </a:cubicBezTo>
                  <a:cubicBezTo>
                    <a:pt x="1" y="280"/>
                    <a:pt x="31" y="344"/>
                    <a:pt x="109" y="344"/>
                  </a:cubicBezTo>
                  <a:cubicBezTo>
                    <a:pt x="169" y="344"/>
                    <a:pt x="217" y="280"/>
                    <a:pt x="217" y="172"/>
                  </a:cubicBezTo>
                  <a:cubicBezTo>
                    <a:pt x="217" y="64"/>
                    <a:pt x="188" y="0"/>
                    <a:pt x="109" y="0"/>
                  </a:cubicBez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2527400" y="4190400"/>
              <a:ext cx="8975" cy="6275"/>
            </a:xfrm>
            <a:custGeom>
              <a:avLst/>
              <a:gdLst/>
              <a:ahLst/>
              <a:cxnLst/>
              <a:rect l="l" t="t" r="r" b="b"/>
              <a:pathLst>
                <a:path w="359" h="251" extrusionOk="0">
                  <a:moveTo>
                    <a:pt x="0" y="1"/>
                  </a:moveTo>
                  <a:lnTo>
                    <a:pt x="0" y="64"/>
                  </a:lnTo>
                  <a:lnTo>
                    <a:pt x="0" y="251"/>
                  </a:lnTo>
                  <a:lnTo>
                    <a:pt x="45" y="251"/>
                  </a:lnTo>
                  <a:lnTo>
                    <a:pt x="45" y="94"/>
                  </a:lnTo>
                  <a:lnTo>
                    <a:pt x="45" y="79"/>
                  </a:lnTo>
                  <a:cubicBezTo>
                    <a:pt x="45" y="49"/>
                    <a:pt x="78" y="30"/>
                    <a:pt x="108" y="30"/>
                  </a:cubicBezTo>
                  <a:cubicBezTo>
                    <a:pt x="138" y="30"/>
                    <a:pt x="153" y="64"/>
                    <a:pt x="153" y="94"/>
                  </a:cubicBezTo>
                  <a:lnTo>
                    <a:pt x="153" y="251"/>
                  </a:lnTo>
                  <a:lnTo>
                    <a:pt x="202" y="251"/>
                  </a:lnTo>
                  <a:lnTo>
                    <a:pt x="202" y="94"/>
                  </a:lnTo>
                  <a:lnTo>
                    <a:pt x="202" y="79"/>
                  </a:lnTo>
                  <a:cubicBezTo>
                    <a:pt x="202" y="49"/>
                    <a:pt x="231" y="30"/>
                    <a:pt x="246" y="30"/>
                  </a:cubicBezTo>
                  <a:cubicBezTo>
                    <a:pt x="295" y="30"/>
                    <a:pt x="310" y="64"/>
                    <a:pt x="310" y="109"/>
                  </a:cubicBezTo>
                  <a:lnTo>
                    <a:pt x="310" y="251"/>
                  </a:lnTo>
                  <a:lnTo>
                    <a:pt x="358" y="251"/>
                  </a:lnTo>
                  <a:lnTo>
                    <a:pt x="358" y="109"/>
                  </a:lnTo>
                  <a:cubicBezTo>
                    <a:pt x="358" y="15"/>
                    <a:pt x="310" y="1"/>
                    <a:pt x="265" y="1"/>
                  </a:cubicBezTo>
                  <a:cubicBezTo>
                    <a:pt x="246" y="1"/>
                    <a:pt x="231" y="1"/>
                    <a:pt x="216" y="15"/>
                  </a:cubicBezTo>
                  <a:cubicBezTo>
                    <a:pt x="202" y="15"/>
                    <a:pt x="202" y="30"/>
                    <a:pt x="187" y="49"/>
                  </a:cubicBezTo>
                  <a:cubicBezTo>
                    <a:pt x="172" y="15"/>
                    <a:pt x="153" y="1"/>
                    <a:pt x="123" y="1"/>
                  </a:cubicBezTo>
                  <a:cubicBezTo>
                    <a:pt x="78" y="1"/>
                    <a:pt x="45" y="15"/>
                    <a:pt x="30" y="49"/>
                  </a:cubicBezTo>
                  <a:lnTo>
                    <a:pt x="30" y="1"/>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2538200" y="4187325"/>
              <a:ext cx="875" cy="9350"/>
            </a:xfrm>
            <a:custGeom>
              <a:avLst/>
              <a:gdLst/>
              <a:ahLst/>
              <a:cxnLst/>
              <a:rect l="l" t="t" r="r" b="b"/>
              <a:pathLst>
                <a:path w="35" h="374" extrusionOk="0">
                  <a:moveTo>
                    <a:pt x="1" y="0"/>
                  </a:moveTo>
                  <a:lnTo>
                    <a:pt x="1" y="374"/>
                  </a:lnTo>
                  <a:lnTo>
                    <a:pt x="34" y="374"/>
                  </a:lnTo>
                  <a:lnTo>
                    <a:pt x="34"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2467125" y="4040025"/>
              <a:ext cx="119700" cy="31100"/>
            </a:xfrm>
            <a:custGeom>
              <a:avLst/>
              <a:gdLst/>
              <a:ahLst/>
              <a:cxnLst/>
              <a:rect l="l" t="t" r="r" b="b"/>
              <a:pathLst>
                <a:path w="4788" h="1244" extrusionOk="0">
                  <a:moveTo>
                    <a:pt x="482" y="1"/>
                  </a:moveTo>
                  <a:cubicBezTo>
                    <a:pt x="217" y="1"/>
                    <a:pt x="1" y="217"/>
                    <a:pt x="1" y="482"/>
                  </a:cubicBezTo>
                  <a:lnTo>
                    <a:pt x="1" y="762"/>
                  </a:lnTo>
                  <a:cubicBezTo>
                    <a:pt x="1" y="1027"/>
                    <a:pt x="217" y="1243"/>
                    <a:pt x="482" y="1243"/>
                  </a:cubicBezTo>
                  <a:lnTo>
                    <a:pt x="4306" y="1243"/>
                  </a:lnTo>
                  <a:cubicBezTo>
                    <a:pt x="4571" y="1243"/>
                    <a:pt x="4788" y="1027"/>
                    <a:pt x="4788" y="762"/>
                  </a:cubicBezTo>
                  <a:lnTo>
                    <a:pt x="4788" y="482"/>
                  </a:lnTo>
                  <a:cubicBezTo>
                    <a:pt x="4788" y="217"/>
                    <a:pt x="4571" y="1"/>
                    <a:pt x="430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2532050" y="4040025"/>
              <a:ext cx="54775" cy="31100"/>
            </a:xfrm>
            <a:custGeom>
              <a:avLst/>
              <a:gdLst/>
              <a:ahLst/>
              <a:cxnLst/>
              <a:rect l="l" t="t" r="r" b="b"/>
              <a:pathLst>
                <a:path w="2191" h="1244" extrusionOk="0">
                  <a:moveTo>
                    <a:pt x="1" y="1"/>
                  </a:moveTo>
                  <a:lnTo>
                    <a:pt x="1" y="1243"/>
                  </a:lnTo>
                  <a:lnTo>
                    <a:pt x="1709" y="1243"/>
                  </a:lnTo>
                  <a:cubicBezTo>
                    <a:pt x="1974" y="1243"/>
                    <a:pt x="2191" y="1027"/>
                    <a:pt x="2191" y="762"/>
                  </a:cubicBezTo>
                  <a:lnTo>
                    <a:pt x="2191" y="482"/>
                  </a:lnTo>
                  <a:cubicBezTo>
                    <a:pt x="2191" y="217"/>
                    <a:pt x="1974" y="1"/>
                    <a:pt x="1709" y="1"/>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2408825" y="4248325"/>
              <a:ext cx="366150" cy="10950"/>
            </a:xfrm>
            <a:custGeom>
              <a:avLst/>
              <a:gdLst/>
              <a:ahLst/>
              <a:cxnLst/>
              <a:rect l="l" t="t" r="r" b="b"/>
              <a:pathLst>
                <a:path w="14646" h="438" extrusionOk="0">
                  <a:moveTo>
                    <a:pt x="217" y="1"/>
                  </a:moveTo>
                  <a:cubicBezTo>
                    <a:pt x="109" y="1"/>
                    <a:pt x="1" y="94"/>
                    <a:pt x="1" y="217"/>
                  </a:cubicBezTo>
                  <a:cubicBezTo>
                    <a:pt x="1" y="344"/>
                    <a:pt x="109" y="437"/>
                    <a:pt x="217" y="437"/>
                  </a:cubicBezTo>
                  <a:lnTo>
                    <a:pt x="14429" y="437"/>
                  </a:lnTo>
                  <a:cubicBezTo>
                    <a:pt x="14552" y="437"/>
                    <a:pt x="14646" y="344"/>
                    <a:pt x="14646" y="217"/>
                  </a:cubicBezTo>
                  <a:cubicBezTo>
                    <a:pt x="14646" y="94"/>
                    <a:pt x="14552" y="1"/>
                    <a:pt x="1442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33"/>
          <p:cNvSpPr txBox="1">
            <a:spLocks noGrp="1"/>
          </p:cNvSpPr>
          <p:nvPr>
            <p:ph type="title" idx="2"/>
          </p:nvPr>
        </p:nvSpPr>
        <p:spPr>
          <a:xfrm>
            <a:off x="4571988" y="1350638"/>
            <a:ext cx="1203300" cy="8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4C27-E9E1-E548-88BA-5A1E69F1D2DB}"/>
              </a:ext>
            </a:extLst>
          </p:cNvPr>
          <p:cNvSpPr>
            <a:spLocks noGrp="1"/>
          </p:cNvSpPr>
          <p:nvPr>
            <p:ph type="title"/>
          </p:nvPr>
        </p:nvSpPr>
        <p:spPr/>
        <p:txBody>
          <a:bodyPr/>
          <a:lstStyle/>
          <a:p>
            <a:r>
              <a:rPr lang="en-GB" dirty="0"/>
              <a:t>RECOMMENDATION</a:t>
            </a:r>
          </a:p>
        </p:txBody>
      </p:sp>
      <p:sp>
        <p:nvSpPr>
          <p:cNvPr id="3" name="Subtitle 2">
            <a:extLst>
              <a:ext uri="{FF2B5EF4-FFF2-40B4-BE49-F238E27FC236}">
                <a16:creationId xmlns:a16="http://schemas.microsoft.com/office/drawing/2014/main" id="{F83D9FC6-5B3D-3C40-91A4-8AB2335FC69C}"/>
              </a:ext>
            </a:extLst>
          </p:cNvPr>
          <p:cNvSpPr>
            <a:spLocks noGrp="1"/>
          </p:cNvSpPr>
          <p:nvPr>
            <p:ph type="subTitle" idx="1"/>
          </p:nvPr>
        </p:nvSpPr>
        <p:spPr>
          <a:xfrm>
            <a:off x="1911927" y="2290937"/>
            <a:ext cx="5320145" cy="1938163"/>
          </a:xfrm>
        </p:spPr>
        <p:txBody>
          <a:bodyPr/>
          <a:lstStyle/>
          <a:p>
            <a:pPr marL="0" indent="0">
              <a:lnSpc>
                <a:spcPct val="150000"/>
              </a:lnSpc>
            </a:pPr>
            <a:r>
              <a:rPr lang="en-GB" dirty="0"/>
              <a:t>Deploy model as a </a:t>
            </a:r>
            <a:r>
              <a:rPr lang="en-GB" dirty="0">
                <a:solidFill>
                  <a:schemeClr val="accent2"/>
                </a:solidFill>
              </a:rPr>
              <a:t>preliminary screening tool </a:t>
            </a:r>
            <a:r>
              <a:rPr lang="en-GB" dirty="0"/>
              <a:t>for all incoming AE, allows serious cases to be </a:t>
            </a:r>
            <a:r>
              <a:rPr lang="en-GB" dirty="0">
                <a:solidFill>
                  <a:schemeClr val="accent2"/>
                </a:solidFill>
              </a:rPr>
              <a:t>labelled more quickly </a:t>
            </a:r>
            <a:r>
              <a:rPr lang="en-GB" dirty="0"/>
              <a:t>thus enabling </a:t>
            </a:r>
            <a:r>
              <a:rPr lang="en-GB" dirty="0">
                <a:solidFill>
                  <a:schemeClr val="accent2"/>
                </a:solidFill>
              </a:rPr>
              <a:t>signal detection to occur more efficiently</a:t>
            </a:r>
          </a:p>
          <a:p>
            <a:endParaRPr lang="en-GB" dirty="0"/>
          </a:p>
        </p:txBody>
      </p:sp>
    </p:spTree>
    <p:extLst>
      <p:ext uri="{BB962C8B-B14F-4D97-AF65-F5344CB8AC3E}">
        <p14:creationId xmlns:p14="http://schemas.microsoft.com/office/powerpoint/2010/main" val="1457376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38"/>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IMPROVEMENTS</a:t>
            </a:r>
            <a:endParaRPr dirty="0"/>
          </a:p>
        </p:txBody>
      </p:sp>
      <p:sp>
        <p:nvSpPr>
          <p:cNvPr id="1172" name="Google Shape;1172;p38"/>
          <p:cNvSpPr txBox="1">
            <a:spLocks noGrp="1"/>
          </p:cNvSpPr>
          <p:nvPr>
            <p:ph type="subTitle" idx="4294967295"/>
          </p:nvPr>
        </p:nvSpPr>
        <p:spPr>
          <a:xfrm>
            <a:off x="377781" y="2905060"/>
            <a:ext cx="2702325" cy="1511076"/>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Would allow expansion of </a:t>
            </a:r>
            <a:r>
              <a:rPr lang="en-US" dirty="0"/>
              <a:t>classification </a:t>
            </a:r>
            <a:r>
              <a:rPr lang="en" dirty="0"/>
              <a:t>scope of model (AE vs non-AE report).</a:t>
            </a:r>
          </a:p>
        </p:txBody>
      </p:sp>
      <p:sp>
        <p:nvSpPr>
          <p:cNvPr id="1173" name="Google Shape;1173;p38"/>
          <p:cNvSpPr txBox="1">
            <a:spLocks noGrp="1"/>
          </p:cNvSpPr>
          <p:nvPr>
            <p:ph type="title" idx="4294967295"/>
          </p:nvPr>
        </p:nvSpPr>
        <p:spPr>
          <a:xfrm>
            <a:off x="377783" y="2536248"/>
            <a:ext cx="2702324" cy="2405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Expand Data Collection to Non-AE reports</a:t>
            </a:r>
            <a:endParaRPr sz="1800" dirty="0"/>
          </a:p>
        </p:txBody>
      </p:sp>
      <p:sp>
        <p:nvSpPr>
          <p:cNvPr id="1176" name="Google Shape;1176;p38"/>
          <p:cNvSpPr txBox="1">
            <a:spLocks noGrp="1"/>
          </p:cNvSpPr>
          <p:nvPr>
            <p:ph type="subTitle" idx="4294967295"/>
          </p:nvPr>
        </p:nvSpPr>
        <p:spPr>
          <a:xfrm>
            <a:off x="6408342" y="2789993"/>
            <a:ext cx="2702324" cy="1220897"/>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t>Use of non-text columns in model to improve model performance.</a:t>
            </a:r>
            <a:endParaRPr dirty="0"/>
          </a:p>
          <a:p>
            <a:pPr marL="0" lvl="0" indent="0" algn="ctr" rtl="0">
              <a:lnSpc>
                <a:spcPct val="100000"/>
              </a:lnSpc>
              <a:spcBef>
                <a:spcPts val="0"/>
              </a:spcBef>
              <a:spcAft>
                <a:spcPts val="0"/>
              </a:spcAft>
              <a:buNone/>
            </a:pPr>
            <a:endParaRPr dirty="0"/>
          </a:p>
        </p:txBody>
      </p:sp>
      <p:sp>
        <p:nvSpPr>
          <p:cNvPr id="1177" name="Google Shape;1177;p38"/>
          <p:cNvSpPr txBox="1">
            <a:spLocks noGrp="1"/>
          </p:cNvSpPr>
          <p:nvPr>
            <p:ph type="title" idx="4294967295"/>
          </p:nvPr>
        </p:nvSpPr>
        <p:spPr>
          <a:xfrm>
            <a:off x="6408342" y="2536248"/>
            <a:ext cx="2702323" cy="2405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Incorporate Non-Text Columns</a:t>
            </a:r>
            <a:endParaRPr sz="1800" dirty="0"/>
          </a:p>
        </p:txBody>
      </p:sp>
      <p:grpSp>
        <p:nvGrpSpPr>
          <p:cNvPr id="2" name="Group 1">
            <a:extLst>
              <a:ext uri="{FF2B5EF4-FFF2-40B4-BE49-F238E27FC236}">
                <a16:creationId xmlns:a16="http://schemas.microsoft.com/office/drawing/2014/main" id="{5D9668BA-9CAB-1B49-B8A2-F6CAFCB2EDF0}"/>
              </a:ext>
            </a:extLst>
          </p:cNvPr>
          <p:cNvGrpSpPr/>
          <p:nvPr/>
        </p:nvGrpSpPr>
        <p:grpSpPr>
          <a:xfrm>
            <a:off x="1522333" y="1929179"/>
            <a:ext cx="413224" cy="360703"/>
            <a:chOff x="1696151" y="1929179"/>
            <a:chExt cx="413224" cy="360703"/>
          </a:xfrm>
        </p:grpSpPr>
        <p:sp>
          <p:nvSpPr>
            <p:cNvPr id="1183" name="Google Shape;1183;p38"/>
            <p:cNvSpPr/>
            <p:nvPr/>
          </p:nvSpPr>
          <p:spPr>
            <a:xfrm>
              <a:off x="1696151" y="1929179"/>
              <a:ext cx="413224" cy="360703"/>
            </a:xfrm>
            <a:custGeom>
              <a:avLst/>
              <a:gdLst/>
              <a:ahLst/>
              <a:cxnLst/>
              <a:rect l="l" t="t" r="r" b="b"/>
              <a:pathLst>
                <a:path w="1896" h="1655" extrusionOk="0">
                  <a:moveTo>
                    <a:pt x="937" y="1"/>
                  </a:moveTo>
                  <a:cubicBezTo>
                    <a:pt x="787" y="1"/>
                    <a:pt x="634" y="40"/>
                    <a:pt x="496" y="121"/>
                  </a:cubicBezTo>
                  <a:cubicBezTo>
                    <a:pt x="123" y="371"/>
                    <a:pt x="0" y="886"/>
                    <a:pt x="250" y="1274"/>
                  </a:cubicBezTo>
                  <a:cubicBezTo>
                    <a:pt x="407" y="1521"/>
                    <a:pt x="673" y="1655"/>
                    <a:pt x="945" y="1655"/>
                  </a:cubicBezTo>
                  <a:cubicBezTo>
                    <a:pt x="1101" y="1655"/>
                    <a:pt x="1258" y="1611"/>
                    <a:pt x="1399" y="1520"/>
                  </a:cubicBezTo>
                  <a:cubicBezTo>
                    <a:pt x="1772" y="1274"/>
                    <a:pt x="1896" y="759"/>
                    <a:pt x="1649" y="386"/>
                  </a:cubicBezTo>
                  <a:cubicBezTo>
                    <a:pt x="1487" y="135"/>
                    <a:pt x="1215" y="1"/>
                    <a:pt x="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1750637" y="2010037"/>
              <a:ext cx="305123" cy="197024"/>
            </a:xfrm>
            <a:custGeom>
              <a:avLst/>
              <a:gdLst/>
              <a:ahLst/>
              <a:cxnLst/>
              <a:rect l="l" t="t" r="r" b="b"/>
              <a:pathLst>
                <a:path w="1400" h="904" extrusionOk="0">
                  <a:moveTo>
                    <a:pt x="0" y="0"/>
                  </a:moveTo>
                  <a:lnTo>
                    <a:pt x="0" y="903"/>
                  </a:lnTo>
                  <a:lnTo>
                    <a:pt x="1399" y="903"/>
                  </a:lnTo>
                  <a:lnTo>
                    <a:pt x="13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1739958" y="1996089"/>
              <a:ext cx="325610" cy="223832"/>
            </a:xfrm>
            <a:custGeom>
              <a:avLst/>
              <a:gdLst/>
              <a:ahLst/>
              <a:cxnLst/>
              <a:rect l="l" t="t" r="r" b="b"/>
              <a:pathLst>
                <a:path w="1494" h="1027" extrusionOk="0">
                  <a:moveTo>
                    <a:pt x="1385" y="1"/>
                  </a:moveTo>
                  <a:lnTo>
                    <a:pt x="1" y="889"/>
                  </a:lnTo>
                  <a:cubicBezTo>
                    <a:pt x="16" y="904"/>
                    <a:pt x="34" y="934"/>
                    <a:pt x="49" y="967"/>
                  </a:cubicBezTo>
                  <a:cubicBezTo>
                    <a:pt x="64" y="997"/>
                    <a:pt x="79" y="1012"/>
                    <a:pt x="94" y="1027"/>
                  </a:cubicBezTo>
                  <a:lnTo>
                    <a:pt x="1493" y="158"/>
                  </a:lnTo>
                  <a:cubicBezTo>
                    <a:pt x="1478" y="128"/>
                    <a:pt x="1463" y="113"/>
                    <a:pt x="1448" y="94"/>
                  </a:cubicBezTo>
                  <a:lnTo>
                    <a:pt x="1448" y="79"/>
                  </a:lnTo>
                  <a:lnTo>
                    <a:pt x="1448" y="64"/>
                  </a:lnTo>
                  <a:lnTo>
                    <a:pt x="1433" y="64"/>
                  </a:lnTo>
                  <a:cubicBezTo>
                    <a:pt x="1415" y="49"/>
                    <a:pt x="1400" y="20"/>
                    <a:pt x="1385" y="1"/>
                  </a:cubicBezTo>
                  <a:close/>
                </a:path>
              </a:pathLst>
            </a:custGeom>
            <a:solidFill>
              <a:srgbClr val="EF8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38"/>
          <p:cNvGrpSpPr/>
          <p:nvPr/>
        </p:nvGrpSpPr>
        <p:grpSpPr>
          <a:xfrm>
            <a:off x="7448219" y="1900546"/>
            <a:ext cx="481766" cy="417969"/>
            <a:chOff x="3247125" y="1623725"/>
            <a:chExt cx="57225" cy="49650"/>
          </a:xfrm>
        </p:grpSpPr>
        <p:sp>
          <p:nvSpPr>
            <p:cNvPr id="1194" name="Google Shape;1194;p38"/>
            <p:cNvSpPr/>
            <p:nvPr/>
          </p:nvSpPr>
          <p:spPr>
            <a:xfrm>
              <a:off x="3247125" y="1623725"/>
              <a:ext cx="57225" cy="49650"/>
            </a:xfrm>
            <a:custGeom>
              <a:avLst/>
              <a:gdLst/>
              <a:ahLst/>
              <a:cxnLst/>
              <a:rect l="l" t="t" r="r" b="b"/>
              <a:pathLst>
                <a:path w="2289" h="1986" extrusionOk="0">
                  <a:moveTo>
                    <a:pt x="571" y="1"/>
                  </a:moveTo>
                  <a:cubicBezTo>
                    <a:pt x="424" y="1"/>
                    <a:pt x="276" y="63"/>
                    <a:pt x="173" y="184"/>
                  </a:cubicBezTo>
                  <a:cubicBezTo>
                    <a:pt x="1" y="404"/>
                    <a:pt x="35" y="728"/>
                    <a:pt x="251" y="915"/>
                  </a:cubicBezTo>
                  <a:lnTo>
                    <a:pt x="1385" y="1863"/>
                  </a:lnTo>
                  <a:cubicBezTo>
                    <a:pt x="1483" y="1945"/>
                    <a:pt x="1602" y="1986"/>
                    <a:pt x="1720" y="1986"/>
                  </a:cubicBezTo>
                  <a:cubicBezTo>
                    <a:pt x="1867" y="1986"/>
                    <a:pt x="2013" y="1923"/>
                    <a:pt x="2117" y="1803"/>
                  </a:cubicBezTo>
                  <a:cubicBezTo>
                    <a:pt x="2288" y="1583"/>
                    <a:pt x="2258" y="1258"/>
                    <a:pt x="2038" y="1072"/>
                  </a:cubicBezTo>
                  <a:lnTo>
                    <a:pt x="904" y="124"/>
                  </a:lnTo>
                  <a:cubicBezTo>
                    <a:pt x="808" y="41"/>
                    <a:pt x="689" y="1"/>
                    <a:pt x="5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3247125" y="1623725"/>
              <a:ext cx="36975" cy="34925"/>
            </a:xfrm>
            <a:custGeom>
              <a:avLst/>
              <a:gdLst/>
              <a:ahLst/>
              <a:cxnLst/>
              <a:rect l="l" t="t" r="r" b="b"/>
              <a:pathLst>
                <a:path w="1479" h="1397" extrusionOk="0">
                  <a:moveTo>
                    <a:pt x="571" y="1"/>
                  </a:moveTo>
                  <a:cubicBezTo>
                    <a:pt x="424" y="1"/>
                    <a:pt x="276" y="63"/>
                    <a:pt x="173" y="184"/>
                  </a:cubicBezTo>
                  <a:cubicBezTo>
                    <a:pt x="1" y="404"/>
                    <a:pt x="35" y="728"/>
                    <a:pt x="251" y="915"/>
                  </a:cubicBezTo>
                  <a:lnTo>
                    <a:pt x="811" y="1396"/>
                  </a:lnTo>
                  <a:lnTo>
                    <a:pt x="1479" y="605"/>
                  </a:lnTo>
                  <a:lnTo>
                    <a:pt x="904" y="124"/>
                  </a:lnTo>
                  <a:cubicBezTo>
                    <a:pt x="808" y="41"/>
                    <a:pt x="689" y="1"/>
                    <a:pt x="5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1176;p38">
            <a:extLst>
              <a:ext uri="{FF2B5EF4-FFF2-40B4-BE49-F238E27FC236}">
                <a16:creationId xmlns:a16="http://schemas.microsoft.com/office/drawing/2014/main" id="{5289087B-90BD-A342-9326-E3B739BB703C}"/>
              </a:ext>
            </a:extLst>
          </p:cNvPr>
          <p:cNvSpPr txBox="1">
            <a:spLocks/>
          </p:cNvSpPr>
          <p:nvPr/>
        </p:nvSpPr>
        <p:spPr>
          <a:xfrm>
            <a:off x="3160436" y="2822508"/>
            <a:ext cx="3167575" cy="1220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lgn="ctr">
              <a:buFont typeface="Roboto"/>
              <a:buNone/>
            </a:pPr>
            <a:r>
              <a:rPr lang="en-US" dirty="0"/>
              <a:t>Explore use of Neural Networks to possibly improve predictive power.</a:t>
            </a:r>
          </a:p>
          <a:p>
            <a:pPr marL="0" indent="0" algn="ctr">
              <a:buFont typeface="Roboto"/>
              <a:buNone/>
            </a:pPr>
            <a:endParaRPr lang="en-US" dirty="0"/>
          </a:p>
        </p:txBody>
      </p:sp>
      <p:sp>
        <p:nvSpPr>
          <p:cNvPr id="24" name="Google Shape;1177;p38">
            <a:extLst>
              <a:ext uri="{FF2B5EF4-FFF2-40B4-BE49-F238E27FC236}">
                <a16:creationId xmlns:a16="http://schemas.microsoft.com/office/drawing/2014/main" id="{2CC21FF9-8489-A74D-9436-588046D4EAD5}"/>
              </a:ext>
            </a:extLst>
          </p:cNvPr>
          <p:cNvSpPr txBox="1">
            <a:spLocks/>
          </p:cNvSpPr>
          <p:nvPr/>
        </p:nvSpPr>
        <p:spPr>
          <a:xfrm>
            <a:off x="3424018" y="2568763"/>
            <a:ext cx="2640410" cy="2405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Mukta"/>
              <a:buNone/>
              <a:defRPr sz="2800" b="1" i="0" u="none" strike="noStrike" cap="none">
                <a:solidFill>
                  <a:schemeClr val="accent1"/>
                </a:solidFill>
                <a:latin typeface="Mukta"/>
                <a:ea typeface="Mukta"/>
                <a:cs typeface="Mukta"/>
                <a:sym typeface="Mukta"/>
              </a:defRPr>
            </a:lvl1pPr>
            <a:lvl2pPr marR="0" lvl="1"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2pPr>
            <a:lvl3pPr marR="0" lvl="2"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3pPr>
            <a:lvl4pPr marR="0" lvl="3"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4pPr>
            <a:lvl5pPr marR="0" lvl="4"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5pPr>
            <a:lvl6pPr marR="0" lvl="5"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6pPr>
            <a:lvl7pPr marR="0" lvl="6"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7pPr>
            <a:lvl8pPr marR="0" lvl="7"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8pPr>
            <a:lvl9pPr marR="0" lvl="8"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9pPr>
          </a:lstStyle>
          <a:p>
            <a:pPr algn="ctr"/>
            <a:r>
              <a:rPr lang="en-SG" sz="1800"/>
              <a:t>Use of Deep Learning</a:t>
            </a:r>
            <a:endParaRPr lang="en-SG" sz="1800" dirty="0"/>
          </a:p>
        </p:txBody>
      </p:sp>
      <p:grpSp>
        <p:nvGrpSpPr>
          <p:cNvPr id="36" name="Google Shape;1186;p38">
            <a:extLst>
              <a:ext uri="{FF2B5EF4-FFF2-40B4-BE49-F238E27FC236}">
                <a16:creationId xmlns:a16="http://schemas.microsoft.com/office/drawing/2014/main" id="{AC84D344-36FE-1640-BED7-727F522784DD}"/>
              </a:ext>
            </a:extLst>
          </p:cNvPr>
          <p:cNvGrpSpPr/>
          <p:nvPr/>
        </p:nvGrpSpPr>
        <p:grpSpPr>
          <a:xfrm>
            <a:off x="4486670" y="1883482"/>
            <a:ext cx="410436" cy="449045"/>
            <a:chOff x="2205863" y="540000"/>
            <a:chExt cx="768463" cy="840750"/>
          </a:xfrm>
        </p:grpSpPr>
        <p:sp>
          <p:nvSpPr>
            <p:cNvPr id="37" name="Google Shape;1187;p38">
              <a:extLst>
                <a:ext uri="{FF2B5EF4-FFF2-40B4-BE49-F238E27FC236}">
                  <a16:creationId xmlns:a16="http://schemas.microsoft.com/office/drawing/2014/main" id="{6C25EC9B-43AB-924E-863A-B6C84E4F9DF3}"/>
                </a:ext>
              </a:extLst>
            </p:cNvPr>
            <p:cNvSpPr/>
            <p:nvPr/>
          </p:nvSpPr>
          <p:spPr>
            <a:xfrm>
              <a:off x="2305502" y="673504"/>
              <a:ext cx="607607" cy="608258"/>
            </a:xfrm>
            <a:custGeom>
              <a:avLst/>
              <a:gdLst/>
              <a:ahLst/>
              <a:cxnLst/>
              <a:rect l="l" t="t" r="r" b="b"/>
              <a:pathLst>
                <a:path w="933" h="934" extrusionOk="0">
                  <a:moveTo>
                    <a:pt x="467" y="0"/>
                  </a:moveTo>
                  <a:cubicBezTo>
                    <a:pt x="220" y="0"/>
                    <a:pt x="0" y="202"/>
                    <a:pt x="0" y="467"/>
                  </a:cubicBezTo>
                  <a:cubicBezTo>
                    <a:pt x="0" y="713"/>
                    <a:pt x="220" y="933"/>
                    <a:pt x="467" y="933"/>
                  </a:cubicBezTo>
                  <a:cubicBezTo>
                    <a:pt x="731" y="933"/>
                    <a:pt x="933" y="713"/>
                    <a:pt x="933" y="467"/>
                  </a:cubicBezTo>
                  <a:cubicBezTo>
                    <a:pt x="933" y="202"/>
                    <a:pt x="731" y="0"/>
                    <a:pt x="467" y="0"/>
                  </a:cubicBezTo>
                  <a:close/>
                </a:path>
              </a:pathLst>
            </a:custGeom>
            <a:solidFill>
              <a:srgbClr val="F6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88;p38">
              <a:extLst>
                <a:ext uri="{FF2B5EF4-FFF2-40B4-BE49-F238E27FC236}">
                  <a16:creationId xmlns:a16="http://schemas.microsoft.com/office/drawing/2014/main" id="{B969B89E-0E67-E643-ABC0-F007CB89ED27}"/>
                </a:ext>
              </a:extLst>
            </p:cNvPr>
            <p:cNvSpPr/>
            <p:nvPr/>
          </p:nvSpPr>
          <p:spPr>
            <a:xfrm>
              <a:off x="2378441" y="540000"/>
              <a:ext cx="243564" cy="233795"/>
            </a:xfrm>
            <a:custGeom>
              <a:avLst/>
              <a:gdLst/>
              <a:ahLst/>
              <a:cxnLst/>
              <a:rect l="l" t="t" r="r" b="b"/>
              <a:pathLst>
                <a:path w="374" h="359" extrusionOk="0">
                  <a:moveTo>
                    <a:pt x="187" y="0"/>
                  </a:moveTo>
                  <a:cubicBezTo>
                    <a:pt x="93" y="0"/>
                    <a:pt x="0" y="78"/>
                    <a:pt x="0" y="172"/>
                  </a:cubicBezTo>
                  <a:cubicBezTo>
                    <a:pt x="0" y="280"/>
                    <a:pt x="93" y="358"/>
                    <a:pt x="187" y="358"/>
                  </a:cubicBezTo>
                  <a:cubicBezTo>
                    <a:pt x="295" y="358"/>
                    <a:pt x="373" y="280"/>
                    <a:pt x="373" y="172"/>
                  </a:cubicBezTo>
                  <a:cubicBezTo>
                    <a:pt x="373" y="78"/>
                    <a:pt x="295"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89;p38">
              <a:extLst>
                <a:ext uri="{FF2B5EF4-FFF2-40B4-BE49-F238E27FC236}">
                  <a16:creationId xmlns:a16="http://schemas.microsoft.com/office/drawing/2014/main" id="{D5568EED-2A92-5F43-8536-E7FA4D30524E}"/>
                </a:ext>
              </a:extLst>
            </p:cNvPr>
            <p:cNvSpPr/>
            <p:nvPr/>
          </p:nvSpPr>
          <p:spPr>
            <a:xfrm>
              <a:off x="2205863" y="894274"/>
              <a:ext cx="182347" cy="182998"/>
            </a:xfrm>
            <a:custGeom>
              <a:avLst/>
              <a:gdLst/>
              <a:ahLst/>
              <a:cxnLst/>
              <a:rect l="l" t="t" r="r" b="b"/>
              <a:pathLst>
                <a:path w="280" h="281" extrusionOk="0">
                  <a:moveTo>
                    <a:pt x="138" y="1"/>
                  </a:moveTo>
                  <a:cubicBezTo>
                    <a:pt x="60" y="1"/>
                    <a:pt x="0" y="64"/>
                    <a:pt x="0" y="143"/>
                  </a:cubicBezTo>
                  <a:cubicBezTo>
                    <a:pt x="0" y="221"/>
                    <a:pt x="60" y="281"/>
                    <a:pt x="138" y="281"/>
                  </a:cubicBezTo>
                  <a:cubicBezTo>
                    <a:pt x="217" y="281"/>
                    <a:pt x="280" y="221"/>
                    <a:pt x="280" y="143"/>
                  </a:cubicBezTo>
                  <a:cubicBezTo>
                    <a:pt x="280" y="64"/>
                    <a:pt x="217" y="1"/>
                    <a:pt x="1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0;p38">
              <a:extLst>
                <a:ext uri="{FF2B5EF4-FFF2-40B4-BE49-F238E27FC236}">
                  <a16:creationId xmlns:a16="http://schemas.microsoft.com/office/drawing/2014/main" id="{D317414F-2C4B-4845-99B2-EB0411F88D41}"/>
                </a:ext>
              </a:extLst>
            </p:cNvPr>
            <p:cNvSpPr/>
            <p:nvPr/>
          </p:nvSpPr>
          <p:spPr>
            <a:xfrm>
              <a:off x="2752252" y="683273"/>
              <a:ext cx="182998" cy="182347"/>
            </a:xfrm>
            <a:custGeom>
              <a:avLst/>
              <a:gdLst/>
              <a:ahLst/>
              <a:cxnLst/>
              <a:rect l="l" t="t" r="r" b="b"/>
              <a:pathLst>
                <a:path w="281" h="280" extrusionOk="0">
                  <a:moveTo>
                    <a:pt x="139" y="0"/>
                  </a:moveTo>
                  <a:cubicBezTo>
                    <a:pt x="60" y="0"/>
                    <a:pt x="1" y="60"/>
                    <a:pt x="1" y="138"/>
                  </a:cubicBezTo>
                  <a:cubicBezTo>
                    <a:pt x="1" y="217"/>
                    <a:pt x="60" y="280"/>
                    <a:pt x="139" y="280"/>
                  </a:cubicBezTo>
                  <a:cubicBezTo>
                    <a:pt x="217" y="280"/>
                    <a:pt x="281" y="217"/>
                    <a:pt x="281" y="138"/>
                  </a:cubicBezTo>
                  <a:cubicBezTo>
                    <a:pt x="281" y="60"/>
                    <a:pt x="217"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1;p38">
              <a:extLst>
                <a:ext uri="{FF2B5EF4-FFF2-40B4-BE49-F238E27FC236}">
                  <a16:creationId xmlns:a16="http://schemas.microsoft.com/office/drawing/2014/main" id="{41AF91D0-C77D-2D4B-8865-585C75C3CFEC}"/>
                </a:ext>
              </a:extLst>
            </p:cNvPr>
            <p:cNvSpPr/>
            <p:nvPr/>
          </p:nvSpPr>
          <p:spPr>
            <a:xfrm>
              <a:off x="2478081" y="1198403"/>
              <a:ext cx="182347" cy="182347"/>
            </a:xfrm>
            <a:custGeom>
              <a:avLst/>
              <a:gdLst/>
              <a:ahLst/>
              <a:cxnLst/>
              <a:rect l="l" t="t" r="r" b="b"/>
              <a:pathLst>
                <a:path w="280" h="280" extrusionOk="0">
                  <a:moveTo>
                    <a:pt x="142" y="0"/>
                  </a:moveTo>
                  <a:cubicBezTo>
                    <a:pt x="63" y="0"/>
                    <a:pt x="0" y="64"/>
                    <a:pt x="0" y="142"/>
                  </a:cubicBezTo>
                  <a:cubicBezTo>
                    <a:pt x="0" y="220"/>
                    <a:pt x="63" y="280"/>
                    <a:pt x="142" y="280"/>
                  </a:cubicBezTo>
                  <a:cubicBezTo>
                    <a:pt x="220" y="280"/>
                    <a:pt x="280" y="220"/>
                    <a:pt x="280" y="142"/>
                  </a:cubicBezTo>
                  <a:cubicBezTo>
                    <a:pt x="280" y="64"/>
                    <a:pt x="220" y="0"/>
                    <a:pt x="1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2;p38">
              <a:extLst>
                <a:ext uri="{FF2B5EF4-FFF2-40B4-BE49-F238E27FC236}">
                  <a16:creationId xmlns:a16="http://schemas.microsoft.com/office/drawing/2014/main" id="{CE0AAD61-2B54-2344-8A05-7C45C59D66BD}"/>
                </a:ext>
              </a:extLst>
            </p:cNvPr>
            <p:cNvSpPr/>
            <p:nvPr/>
          </p:nvSpPr>
          <p:spPr>
            <a:xfrm>
              <a:off x="2752252" y="996519"/>
              <a:ext cx="222073" cy="233795"/>
            </a:xfrm>
            <a:custGeom>
              <a:avLst/>
              <a:gdLst/>
              <a:ahLst/>
              <a:cxnLst/>
              <a:rect l="l" t="t" r="r" b="b"/>
              <a:pathLst>
                <a:path w="341" h="359" extrusionOk="0">
                  <a:moveTo>
                    <a:pt x="172" y="0"/>
                  </a:moveTo>
                  <a:cubicBezTo>
                    <a:pt x="79" y="0"/>
                    <a:pt x="1" y="79"/>
                    <a:pt x="1" y="172"/>
                  </a:cubicBezTo>
                  <a:cubicBezTo>
                    <a:pt x="1" y="280"/>
                    <a:pt x="79" y="359"/>
                    <a:pt x="172" y="359"/>
                  </a:cubicBezTo>
                  <a:cubicBezTo>
                    <a:pt x="266" y="359"/>
                    <a:pt x="340" y="280"/>
                    <a:pt x="340" y="172"/>
                  </a:cubicBezTo>
                  <a:cubicBezTo>
                    <a:pt x="340" y="79"/>
                    <a:pt x="266" y="0"/>
                    <a:pt x="1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4946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53"/>
          <p:cNvSpPr txBox="1">
            <a:spLocks noGrp="1"/>
          </p:cNvSpPr>
          <p:nvPr>
            <p:ph type="ctrTitle"/>
          </p:nvPr>
        </p:nvSpPr>
        <p:spPr>
          <a:xfrm flipH="1">
            <a:off x="5865875" y="780800"/>
            <a:ext cx="2558100" cy="89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grpSp>
        <p:nvGrpSpPr>
          <p:cNvPr id="1843" name="Google Shape;1843;p53"/>
          <p:cNvGrpSpPr/>
          <p:nvPr/>
        </p:nvGrpSpPr>
        <p:grpSpPr>
          <a:xfrm>
            <a:off x="720222" y="1260995"/>
            <a:ext cx="3379528" cy="2463061"/>
            <a:chOff x="3221400" y="1507438"/>
            <a:chExt cx="1476550" cy="1049988"/>
          </a:xfrm>
        </p:grpSpPr>
        <p:sp>
          <p:nvSpPr>
            <p:cNvPr id="1844" name="Google Shape;1844;p53"/>
            <p:cNvSpPr/>
            <p:nvPr/>
          </p:nvSpPr>
          <p:spPr>
            <a:xfrm>
              <a:off x="3221400" y="1507438"/>
              <a:ext cx="1476550" cy="961925"/>
            </a:xfrm>
            <a:custGeom>
              <a:avLst/>
              <a:gdLst/>
              <a:ahLst/>
              <a:cxnLst/>
              <a:rect l="l" t="t" r="r" b="b"/>
              <a:pathLst>
                <a:path w="59062" h="38477" extrusionOk="0">
                  <a:moveTo>
                    <a:pt x="45479" y="1"/>
                  </a:moveTo>
                  <a:cubicBezTo>
                    <a:pt x="40626" y="1"/>
                    <a:pt x="35398" y="2833"/>
                    <a:pt x="30937" y="3135"/>
                  </a:cubicBezTo>
                  <a:cubicBezTo>
                    <a:pt x="30467" y="3170"/>
                    <a:pt x="29983" y="3185"/>
                    <a:pt x="29486" y="3185"/>
                  </a:cubicBezTo>
                  <a:cubicBezTo>
                    <a:pt x="28481" y="3185"/>
                    <a:pt x="27426" y="3125"/>
                    <a:pt x="26330" y="3053"/>
                  </a:cubicBezTo>
                  <a:cubicBezTo>
                    <a:pt x="25223" y="2992"/>
                    <a:pt x="24090" y="2931"/>
                    <a:pt x="22966" y="2931"/>
                  </a:cubicBezTo>
                  <a:cubicBezTo>
                    <a:pt x="19279" y="2931"/>
                    <a:pt x="15694" y="3587"/>
                    <a:pt x="13456" y="7060"/>
                  </a:cubicBezTo>
                  <a:cubicBezTo>
                    <a:pt x="8767" y="14271"/>
                    <a:pt x="1" y="13746"/>
                    <a:pt x="1" y="20224"/>
                  </a:cubicBezTo>
                  <a:cubicBezTo>
                    <a:pt x="1" y="25912"/>
                    <a:pt x="7237" y="27518"/>
                    <a:pt x="7237" y="38395"/>
                  </a:cubicBezTo>
                  <a:lnTo>
                    <a:pt x="49266" y="38477"/>
                  </a:lnTo>
                  <a:cubicBezTo>
                    <a:pt x="55535" y="38477"/>
                    <a:pt x="58562" y="36366"/>
                    <a:pt x="58828" y="32997"/>
                  </a:cubicBezTo>
                  <a:cubicBezTo>
                    <a:pt x="59062" y="30046"/>
                    <a:pt x="56932" y="27650"/>
                    <a:pt x="53506" y="27069"/>
                  </a:cubicBezTo>
                  <a:cubicBezTo>
                    <a:pt x="51452" y="26702"/>
                    <a:pt x="48583" y="25704"/>
                    <a:pt x="47976" y="23542"/>
                  </a:cubicBezTo>
                  <a:cubicBezTo>
                    <a:pt x="47186" y="20623"/>
                    <a:pt x="50372" y="18594"/>
                    <a:pt x="51610" y="16432"/>
                  </a:cubicBezTo>
                  <a:cubicBezTo>
                    <a:pt x="54537" y="11193"/>
                    <a:pt x="54770" y="3527"/>
                    <a:pt x="49955" y="1030"/>
                  </a:cubicBezTo>
                  <a:cubicBezTo>
                    <a:pt x="48525" y="287"/>
                    <a:pt x="47021" y="1"/>
                    <a:pt x="454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3"/>
            <p:cNvSpPr/>
            <p:nvPr/>
          </p:nvSpPr>
          <p:spPr>
            <a:xfrm>
              <a:off x="3280525" y="2494825"/>
              <a:ext cx="1407500" cy="62600"/>
            </a:xfrm>
            <a:custGeom>
              <a:avLst/>
              <a:gdLst/>
              <a:ahLst/>
              <a:cxnLst/>
              <a:rect l="l" t="t" r="r" b="b"/>
              <a:pathLst>
                <a:path w="56300" h="2504" extrusionOk="0">
                  <a:moveTo>
                    <a:pt x="28150" y="1"/>
                  </a:moveTo>
                  <a:cubicBezTo>
                    <a:pt x="12609" y="1"/>
                    <a:pt x="1" y="557"/>
                    <a:pt x="1" y="1239"/>
                  </a:cubicBezTo>
                  <a:cubicBezTo>
                    <a:pt x="1" y="1947"/>
                    <a:pt x="12609" y="2503"/>
                    <a:pt x="28150" y="2503"/>
                  </a:cubicBezTo>
                  <a:cubicBezTo>
                    <a:pt x="43710" y="2503"/>
                    <a:pt x="56300" y="1947"/>
                    <a:pt x="56300" y="1239"/>
                  </a:cubicBezTo>
                  <a:cubicBezTo>
                    <a:pt x="56300" y="557"/>
                    <a:pt x="43710" y="1"/>
                    <a:pt x="28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6" name="Google Shape;1846;p53"/>
          <p:cNvSpPr txBox="1">
            <a:spLocks noGrp="1"/>
          </p:cNvSpPr>
          <p:nvPr>
            <p:ph type="subTitle" idx="1"/>
          </p:nvPr>
        </p:nvSpPr>
        <p:spPr>
          <a:xfrm flipH="1">
            <a:off x="4571975" y="1787875"/>
            <a:ext cx="3852000" cy="104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Do you have any questions?</a:t>
            </a:r>
            <a:endParaRPr dirty="0"/>
          </a:p>
        </p:txBody>
      </p:sp>
      <p:grpSp>
        <p:nvGrpSpPr>
          <p:cNvPr id="1847" name="Google Shape;1847;p53"/>
          <p:cNvGrpSpPr/>
          <p:nvPr/>
        </p:nvGrpSpPr>
        <p:grpSpPr>
          <a:xfrm>
            <a:off x="7115475" y="1620874"/>
            <a:ext cx="449351" cy="134550"/>
            <a:chOff x="826998" y="3699099"/>
            <a:chExt cx="449351" cy="134550"/>
          </a:xfrm>
        </p:grpSpPr>
        <p:sp>
          <p:nvSpPr>
            <p:cNvPr id="1848" name="Google Shape;1848;p5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1" name="Google Shape;1851;p53"/>
          <p:cNvGrpSpPr/>
          <p:nvPr/>
        </p:nvGrpSpPr>
        <p:grpSpPr>
          <a:xfrm>
            <a:off x="8187587" y="4367729"/>
            <a:ext cx="236066" cy="236106"/>
            <a:chOff x="1379798" y="1723250"/>
            <a:chExt cx="397887" cy="397887"/>
          </a:xfrm>
        </p:grpSpPr>
        <p:sp>
          <p:nvSpPr>
            <p:cNvPr id="1852" name="Google Shape;1852;p53"/>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3"/>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3"/>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3"/>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6" name="Google Shape;1856;p53"/>
          <p:cNvGrpSpPr/>
          <p:nvPr/>
        </p:nvGrpSpPr>
        <p:grpSpPr>
          <a:xfrm>
            <a:off x="8187568" y="3662467"/>
            <a:ext cx="236078" cy="236106"/>
            <a:chOff x="266768" y="1721375"/>
            <a:chExt cx="397907" cy="397887"/>
          </a:xfrm>
        </p:grpSpPr>
        <p:sp>
          <p:nvSpPr>
            <p:cNvPr id="1857" name="Google Shape;1857;p53"/>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3"/>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9" name="Google Shape;1859;p53"/>
          <p:cNvSpPr/>
          <p:nvPr/>
        </p:nvSpPr>
        <p:spPr>
          <a:xfrm>
            <a:off x="8187224" y="4036592"/>
            <a:ext cx="236778" cy="193117"/>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3"/>
          <p:cNvSpPr txBox="1">
            <a:spLocks noGrp="1"/>
          </p:cNvSpPr>
          <p:nvPr>
            <p:ph type="subTitle" idx="2"/>
          </p:nvPr>
        </p:nvSpPr>
        <p:spPr>
          <a:xfrm>
            <a:off x="4571975" y="3615488"/>
            <a:ext cx="3499500" cy="104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facebook.com/Freepik</a:t>
            </a:r>
            <a:endParaRPr/>
          </a:p>
          <a:p>
            <a:pPr marL="0" lvl="0" indent="0" algn="r" rtl="0">
              <a:spcBef>
                <a:spcPts val="1000"/>
              </a:spcBef>
              <a:spcAft>
                <a:spcPts val="0"/>
              </a:spcAft>
              <a:buClr>
                <a:schemeClr val="dk1"/>
              </a:buClr>
              <a:buSzPts val="1100"/>
              <a:buFont typeface="Arial"/>
              <a:buNone/>
            </a:pPr>
            <a:r>
              <a:rPr lang="en"/>
              <a:t>@Freepik_Vectors</a:t>
            </a:r>
            <a:endParaRPr/>
          </a:p>
          <a:p>
            <a:pPr marL="0" lvl="0" indent="0" algn="r" rtl="0">
              <a:spcBef>
                <a:spcPts val="1000"/>
              </a:spcBef>
              <a:spcAft>
                <a:spcPts val="0"/>
              </a:spcAft>
              <a:buClr>
                <a:schemeClr val="dk1"/>
              </a:buClr>
              <a:buSzPts val="1100"/>
              <a:buFont typeface="Arial"/>
              <a:buNone/>
            </a:pPr>
            <a:r>
              <a:rPr lang="en"/>
              <a:t>company/freepik-company</a:t>
            </a:r>
            <a:endParaRPr/>
          </a:p>
          <a:p>
            <a:pPr marL="0" lvl="0" indent="0" algn="r" rtl="0">
              <a:spcBef>
                <a:spcPts val="1000"/>
              </a:spcBef>
              <a:spcAft>
                <a:spcPts val="0"/>
              </a:spcAft>
              <a:buNone/>
            </a:pPr>
            <a:endParaRPr/>
          </a:p>
        </p:txBody>
      </p:sp>
      <p:sp>
        <p:nvSpPr>
          <p:cNvPr id="1861" name="Google Shape;1861;p53"/>
          <p:cNvSpPr txBox="1"/>
          <p:nvPr/>
        </p:nvSpPr>
        <p:spPr>
          <a:xfrm>
            <a:off x="661606" y="3895600"/>
            <a:ext cx="2851800" cy="2748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300"/>
              </a:spcAft>
              <a:buClr>
                <a:srgbClr val="000000"/>
              </a:buClr>
              <a:buSzPts val="1100"/>
              <a:buFont typeface="Arial"/>
              <a:buNone/>
            </a:pPr>
            <a:r>
              <a:rPr lang="en" sz="1100" b="1">
                <a:solidFill>
                  <a:schemeClr val="accent1"/>
                </a:solidFill>
                <a:latin typeface="Roboto"/>
                <a:ea typeface="Roboto"/>
                <a:cs typeface="Roboto"/>
                <a:sym typeface="Roboto"/>
              </a:rPr>
              <a:t>Please keep this slide for attribution</a:t>
            </a:r>
            <a:endParaRPr sz="1100" b="1">
              <a:solidFill>
                <a:schemeClr val="accent1"/>
              </a:solidFill>
              <a:latin typeface="Roboto"/>
              <a:ea typeface="Roboto"/>
              <a:cs typeface="Roboto"/>
              <a:sym typeface="Roboto"/>
            </a:endParaRPr>
          </a:p>
        </p:txBody>
      </p:sp>
      <p:grpSp>
        <p:nvGrpSpPr>
          <p:cNvPr id="1862" name="Google Shape;1862;p53"/>
          <p:cNvGrpSpPr/>
          <p:nvPr/>
        </p:nvGrpSpPr>
        <p:grpSpPr>
          <a:xfrm flipH="1">
            <a:off x="1321395" y="672178"/>
            <a:ext cx="2073605" cy="2936384"/>
            <a:chOff x="1376875" y="2908425"/>
            <a:chExt cx="286125" cy="405175"/>
          </a:xfrm>
        </p:grpSpPr>
        <p:sp>
          <p:nvSpPr>
            <p:cNvPr id="1863" name="Google Shape;1863;p53"/>
            <p:cNvSpPr/>
            <p:nvPr/>
          </p:nvSpPr>
          <p:spPr>
            <a:xfrm>
              <a:off x="1390125" y="3275525"/>
              <a:ext cx="272875" cy="38075"/>
            </a:xfrm>
            <a:custGeom>
              <a:avLst/>
              <a:gdLst/>
              <a:ahLst/>
              <a:cxnLst/>
              <a:rect l="l" t="t" r="r" b="b"/>
              <a:pathLst>
                <a:path w="10915" h="1523" extrusionOk="0">
                  <a:moveTo>
                    <a:pt x="388" y="0"/>
                  </a:moveTo>
                  <a:cubicBezTo>
                    <a:pt x="172" y="0"/>
                    <a:pt x="0" y="172"/>
                    <a:pt x="0" y="388"/>
                  </a:cubicBezTo>
                  <a:lnTo>
                    <a:pt x="0" y="1523"/>
                  </a:lnTo>
                  <a:lnTo>
                    <a:pt x="10914" y="1523"/>
                  </a:lnTo>
                  <a:lnTo>
                    <a:pt x="10914" y="403"/>
                  </a:lnTo>
                  <a:cubicBezTo>
                    <a:pt x="10914" y="187"/>
                    <a:pt x="10727" y="0"/>
                    <a:pt x="1051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3"/>
            <p:cNvSpPr/>
            <p:nvPr/>
          </p:nvSpPr>
          <p:spPr>
            <a:xfrm>
              <a:off x="1390125" y="3275525"/>
              <a:ext cx="272875" cy="17450"/>
            </a:xfrm>
            <a:custGeom>
              <a:avLst/>
              <a:gdLst/>
              <a:ahLst/>
              <a:cxnLst/>
              <a:rect l="l" t="t" r="r" b="b"/>
              <a:pathLst>
                <a:path w="10915" h="698" extrusionOk="0">
                  <a:moveTo>
                    <a:pt x="388" y="0"/>
                  </a:moveTo>
                  <a:cubicBezTo>
                    <a:pt x="172" y="0"/>
                    <a:pt x="0" y="172"/>
                    <a:pt x="0" y="388"/>
                  </a:cubicBezTo>
                  <a:lnTo>
                    <a:pt x="0" y="698"/>
                  </a:lnTo>
                  <a:lnTo>
                    <a:pt x="10914" y="698"/>
                  </a:lnTo>
                  <a:lnTo>
                    <a:pt x="10914" y="403"/>
                  </a:lnTo>
                  <a:cubicBezTo>
                    <a:pt x="10914" y="187"/>
                    <a:pt x="10727" y="0"/>
                    <a:pt x="10511" y="0"/>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3"/>
            <p:cNvSpPr/>
            <p:nvPr/>
          </p:nvSpPr>
          <p:spPr>
            <a:xfrm>
              <a:off x="1480325" y="3029075"/>
              <a:ext cx="156650" cy="246475"/>
            </a:xfrm>
            <a:custGeom>
              <a:avLst/>
              <a:gdLst/>
              <a:ahLst/>
              <a:cxnLst/>
              <a:rect l="l" t="t" r="r" b="b"/>
              <a:pathLst>
                <a:path w="6266" h="9859" extrusionOk="0">
                  <a:moveTo>
                    <a:pt x="1664" y="0"/>
                  </a:moveTo>
                  <a:lnTo>
                    <a:pt x="0" y="2691"/>
                  </a:lnTo>
                  <a:lnTo>
                    <a:pt x="1105" y="3653"/>
                  </a:lnTo>
                  <a:cubicBezTo>
                    <a:pt x="2191" y="4571"/>
                    <a:pt x="2814" y="5862"/>
                    <a:pt x="2814" y="7213"/>
                  </a:cubicBezTo>
                  <a:lnTo>
                    <a:pt x="2814" y="9858"/>
                  </a:lnTo>
                  <a:lnTo>
                    <a:pt x="6265" y="9858"/>
                  </a:lnTo>
                  <a:lnTo>
                    <a:pt x="6265" y="8224"/>
                  </a:lnTo>
                  <a:cubicBezTo>
                    <a:pt x="6265" y="5705"/>
                    <a:pt x="5489" y="3295"/>
                    <a:pt x="3482" y="1556"/>
                  </a:cubicBezTo>
                  <a:lnTo>
                    <a:pt x="1664" y="0"/>
                  </a:ln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3"/>
            <p:cNvSpPr/>
            <p:nvPr/>
          </p:nvSpPr>
          <p:spPr>
            <a:xfrm>
              <a:off x="1480325" y="3029075"/>
              <a:ext cx="110375" cy="246475"/>
            </a:xfrm>
            <a:custGeom>
              <a:avLst/>
              <a:gdLst/>
              <a:ahLst/>
              <a:cxnLst/>
              <a:rect l="l" t="t" r="r" b="b"/>
              <a:pathLst>
                <a:path w="4415" h="9859" extrusionOk="0">
                  <a:moveTo>
                    <a:pt x="1664" y="0"/>
                  </a:moveTo>
                  <a:lnTo>
                    <a:pt x="0" y="2691"/>
                  </a:lnTo>
                  <a:lnTo>
                    <a:pt x="1105" y="3653"/>
                  </a:lnTo>
                  <a:cubicBezTo>
                    <a:pt x="2191" y="4571"/>
                    <a:pt x="2814" y="5862"/>
                    <a:pt x="2814" y="7213"/>
                  </a:cubicBezTo>
                  <a:lnTo>
                    <a:pt x="2814" y="9858"/>
                  </a:lnTo>
                  <a:lnTo>
                    <a:pt x="4414" y="9858"/>
                  </a:lnTo>
                  <a:lnTo>
                    <a:pt x="4414" y="6810"/>
                  </a:lnTo>
                  <a:cubicBezTo>
                    <a:pt x="4414" y="5273"/>
                    <a:pt x="3698" y="3780"/>
                    <a:pt x="2455" y="2735"/>
                  </a:cubicBezTo>
                  <a:lnTo>
                    <a:pt x="1198" y="1650"/>
                  </a:lnTo>
                  <a:lnTo>
                    <a:pt x="2019" y="295"/>
                  </a:lnTo>
                  <a:lnTo>
                    <a:pt x="1664"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3"/>
            <p:cNvSpPr/>
            <p:nvPr/>
          </p:nvSpPr>
          <p:spPr>
            <a:xfrm>
              <a:off x="1486100" y="3029075"/>
              <a:ext cx="66900" cy="86300"/>
            </a:xfrm>
            <a:custGeom>
              <a:avLst/>
              <a:gdLst/>
              <a:ahLst/>
              <a:cxnLst/>
              <a:rect l="l" t="t" r="r" b="b"/>
              <a:pathLst>
                <a:path w="2676" h="3452" extrusionOk="0">
                  <a:moveTo>
                    <a:pt x="1433" y="0"/>
                  </a:moveTo>
                  <a:lnTo>
                    <a:pt x="1" y="2877"/>
                  </a:lnTo>
                  <a:lnTo>
                    <a:pt x="639" y="3452"/>
                  </a:lnTo>
                  <a:lnTo>
                    <a:pt x="2676" y="1056"/>
                  </a:lnTo>
                  <a:lnTo>
                    <a:pt x="1433"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3"/>
            <p:cNvSpPr/>
            <p:nvPr/>
          </p:nvSpPr>
          <p:spPr>
            <a:xfrm>
              <a:off x="1399075" y="2958750"/>
              <a:ext cx="163625" cy="182650"/>
            </a:xfrm>
            <a:custGeom>
              <a:avLst/>
              <a:gdLst/>
              <a:ahLst/>
              <a:cxnLst/>
              <a:rect l="l" t="t" r="r" b="b"/>
              <a:pathLst>
                <a:path w="6545" h="7306" extrusionOk="0">
                  <a:moveTo>
                    <a:pt x="4291" y="0"/>
                  </a:moveTo>
                  <a:lnTo>
                    <a:pt x="0" y="5567"/>
                  </a:lnTo>
                  <a:lnTo>
                    <a:pt x="2269" y="7306"/>
                  </a:lnTo>
                  <a:lnTo>
                    <a:pt x="6545" y="1758"/>
                  </a:lnTo>
                  <a:lnTo>
                    <a:pt x="4291"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3"/>
            <p:cNvSpPr/>
            <p:nvPr/>
          </p:nvSpPr>
          <p:spPr>
            <a:xfrm>
              <a:off x="1489275" y="2959850"/>
              <a:ext cx="73075" cy="64950"/>
            </a:xfrm>
            <a:custGeom>
              <a:avLst/>
              <a:gdLst/>
              <a:ahLst/>
              <a:cxnLst/>
              <a:rect l="l" t="t" r="r" b="b"/>
              <a:pathLst>
                <a:path w="2923" h="2598" extrusionOk="0">
                  <a:moveTo>
                    <a:pt x="654" y="1"/>
                  </a:moveTo>
                  <a:lnTo>
                    <a:pt x="1" y="840"/>
                  </a:lnTo>
                  <a:lnTo>
                    <a:pt x="2269" y="2598"/>
                  </a:lnTo>
                  <a:lnTo>
                    <a:pt x="2922" y="1743"/>
                  </a:lnTo>
                  <a:lnTo>
                    <a:pt x="654" y="1"/>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3"/>
            <p:cNvSpPr/>
            <p:nvPr/>
          </p:nvSpPr>
          <p:spPr>
            <a:xfrm>
              <a:off x="1445350" y="2994475"/>
              <a:ext cx="117350" cy="146925"/>
            </a:xfrm>
            <a:custGeom>
              <a:avLst/>
              <a:gdLst/>
              <a:ahLst/>
              <a:cxnLst/>
              <a:rect l="l" t="t" r="r" b="b"/>
              <a:pathLst>
                <a:path w="4694" h="5877" extrusionOk="0">
                  <a:moveTo>
                    <a:pt x="4276" y="0"/>
                  </a:moveTo>
                  <a:lnTo>
                    <a:pt x="0" y="5552"/>
                  </a:lnTo>
                  <a:lnTo>
                    <a:pt x="418" y="5877"/>
                  </a:lnTo>
                  <a:lnTo>
                    <a:pt x="4694" y="329"/>
                  </a:lnTo>
                  <a:lnTo>
                    <a:pt x="4276"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3"/>
            <p:cNvSpPr/>
            <p:nvPr/>
          </p:nvSpPr>
          <p:spPr>
            <a:xfrm>
              <a:off x="1498975" y="2925350"/>
              <a:ext cx="85475" cy="88650"/>
            </a:xfrm>
            <a:custGeom>
              <a:avLst/>
              <a:gdLst/>
              <a:ahLst/>
              <a:cxnLst/>
              <a:rect l="l" t="t" r="r" b="b"/>
              <a:pathLst>
                <a:path w="3419" h="3546" extrusionOk="0">
                  <a:moveTo>
                    <a:pt x="1739" y="0"/>
                  </a:moveTo>
                  <a:lnTo>
                    <a:pt x="1" y="2254"/>
                  </a:lnTo>
                  <a:lnTo>
                    <a:pt x="1680" y="3545"/>
                  </a:lnTo>
                  <a:lnTo>
                    <a:pt x="3418" y="1288"/>
                  </a:lnTo>
                  <a:lnTo>
                    <a:pt x="1739"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3"/>
            <p:cNvSpPr/>
            <p:nvPr/>
          </p:nvSpPr>
          <p:spPr>
            <a:xfrm>
              <a:off x="1483025" y="2948600"/>
              <a:ext cx="86675" cy="74325"/>
            </a:xfrm>
            <a:custGeom>
              <a:avLst/>
              <a:gdLst/>
              <a:ahLst/>
              <a:cxnLst/>
              <a:rect l="l" t="t" r="r" b="b"/>
              <a:pathLst>
                <a:path w="3467" h="2973" extrusionOk="0">
                  <a:moveTo>
                    <a:pt x="660" y="0"/>
                  </a:moveTo>
                  <a:cubicBezTo>
                    <a:pt x="636" y="0"/>
                    <a:pt x="611" y="14"/>
                    <a:pt x="590" y="33"/>
                  </a:cubicBezTo>
                  <a:lnTo>
                    <a:pt x="30" y="749"/>
                  </a:lnTo>
                  <a:cubicBezTo>
                    <a:pt x="1" y="794"/>
                    <a:pt x="15" y="843"/>
                    <a:pt x="45" y="873"/>
                  </a:cubicBezTo>
                  <a:lnTo>
                    <a:pt x="2750" y="2955"/>
                  </a:lnTo>
                  <a:cubicBezTo>
                    <a:pt x="2769" y="2967"/>
                    <a:pt x="2787" y="2972"/>
                    <a:pt x="2803" y="2972"/>
                  </a:cubicBezTo>
                  <a:cubicBezTo>
                    <a:pt x="2831" y="2972"/>
                    <a:pt x="2856" y="2958"/>
                    <a:pt x="2877" y="2940"/>
                  </a:cubicBezTo>
                  <a:lnTo>
                    <a:pt x="3437" y="2223"/>
                  </a:lnTo>
                  <a:cubicBezTo>
                    <a:pt x="3467" y="2178"/>
                    <a:pt x="3452" y="2130"/>
                    <a:pt x="3422" y="2100"/>
                  </a:cubicBezTo>
                  <a:lnTo>
                    <a:pt x="698" y="18"/>
                  </a:lnTo>
                  <a:cubicBezTo>
                    <a:pt x="687" y="5"/>
                    <a:pt x="674" y="0"/>
                    <a:pt x="660"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3"/>
            <p:cNvSpPr/>
            <p:nvPr/>
          </p:nvSpPr>
          <p:spPr>
            <a:xfrm>
              <a:off x="1488800" y="3001400"/>
              <a:ext cx="75500" cy="68025"/>
            </a:xfrm>
            <a:custGeom>
              <a:avLst/>
              <a:gdLst/>
              <a:ahLst/>
              <a:cxnLst/>
              <a:rect l="l" t="t" r="r" b="b"/>
              <a:pathLst>
                <a:path w="3020" h="2721" extrusionOk="0">
                  <a:moveTo>
                    <a:pt x="1519" y="1"/>
                  </a:moveTo>
                  <a:cubicBezTo>
                    <a:pt x="926" y="1"/>
                    <a:pt x="373" y="390"/>
                    <a:pt x="206" y="984"/>
                  </a:cubicBezTo>
                  <a:cubicBezTo>
                    <a:pt x="1" y="1716"/>
                    <a:pt x="423" y="2462"/>
                    <a:pt x="1139" y="2663"/>
                  </a:cubicBezTo>
                  <a:cubicBezTo>
                    <a:pt x="1269" y="2702"/>
                    <a:pt x="1399" y="2720"/>
                    <a:pt x="1527" y="2720"/>
                  </a:cubicBezTo>
                  <a:cubicBezTo>
                    <a:pt x="2116" y="2720"/>
                    <a:pt x="2649" y="2331"/>
                    <a:pt x="2818" y="1731"/>
                  </a:cubicBezTo>
                  <a:cubicBezTo>
                    <a:pt x="3019" y="1014"/>
                    <a:pt x="2613" y="268"/>
                    <a:pt x="1885" y="52"/>
                  </a:cubicBezTo>
                  <a:cubicBezTo>
                    <a:pt x="1763" y="17"/>
                    <a:pt x="1640" y="1"/>
                    <a:pt x="151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3"/>
            <p:cNvSpPr/>
            <p:nvPr/>
          </p:nvSpPr>
          <p:spPr>
            <a:xfrm>
              <a:off x="1506725" y="3017475"/>
              <a:ext cx="38550" cy="35700"/>
            </a:xfrm>
            <a:custGeom>
              <a:avLst/>
              <a:gdLst/>
              <a:ahLst/>
              <a:cxnLst/>
              <a:rect l="l" t="t" r="r" b="b"/>
              <a:pathLst>
                <a:path w="1542" h="1428" extrusionOk="0">
                  <a:moveTo>
                    <a:pt x="795" y="62"/>
                  </a:moveTo>
                  <a:cubicBezTo>
                    <a:pt x="855" y="62"/>
                    <a:pt x="918" y="76"/>
                    <a:pt x="982" y="91"/>
                  </a:cubicBezTo>
                  <a:cubicBezTo>
                    <a:pt x="1135" y="140"/>
                    <a:pt x="1276" y="248"/>
                    <a:pt x="1370" y="401"/>
                  </a:cubicBezTo>
                  <a:cubicBezTo>
                    <a:pt x="1448" y="558"/>
                    <a:pt x="1478" y="729"/>
                    <a:pt x="1429" y="901"/>
                  </a:cubicBezTo>
                  <a:cubicBezTo>
                    <a:pt x="1339" y="1185"/>
                    <a:pt x="1073" y="1375"/>
                    <a:pt x="790" y="1375"/>
                  </a:cubicBezTo>
                  <a:cubicBezTo>
                    <a:pt x="735" y="1375"/>
                    <a:pt x="679" y="1368"/>
                    <a:pt x="623" y="1353"/>
                  </a:cubicBezTo>
                  <a:cubicBezTo>
                    <a:pt x="265" y="1241"/>
                    <a:pt x="64" y="886"/>
                    <a:pt x="172" y="543"/>
                  </a:cubicBezTo>
                  <a:cubicBezTo>
                    <a:pt x="250" y="248"/>
                    <a:pt x="515" y="62"/>
                    <a:pt x="795" y="62"/>
                  </a:cubicBezTo>
                  <a:close/>
                  <a:moveTo>
                    <a:pt x="797" y="0"/>
                  </a:moveTo>
                  <a:cubicBezTo>
                    <a:pt x="482" y="0"/>
                    <a:pt x="198" y="207"/>
                    <a:pt x="108" y="528"/>
                  </a:cubicBezTo>
                  <a:cubicBezTo>
                    <a:pt x="0" y="901"/>
                    <a:pt x="217" y="1304"/>
                    <a:pt x="608" y="1412"/>
                  </a:cubicBezTo>
                  <a:cubicBezTo>
                    <a:pt x="668" y="1427"/>
                    <a:pt x="732" y="1427"/>
                    <a:pt x="795" y="1427"/>
                  </a:cubicBezTo>
                  <a:cubicBezTo>
                    <a:pt x="1105" y="1427"/>
                    <a:pt x="1399" y="1226"/>
                    <a:pt x="1478" y="916"/>
                  </a:cubicBezTo>
                  <a:cubicBezTo>
                    <a:pt x="1541" y="729"/>
                    <a:pt x="1508" y="543"/>
                    <a:pt x="1414" y="371"/>
                  </a:cubicBezTo>
                  <a:cubicBezTo>
                    <a:pt x="1321" y="200"/>
                    <a:pt x="1183" y="76"/>
                    <a:pt x="997" y="28"/>
                  </a:cubicBezTo>
                  <a:cubicBezTo>
                    <a:pt x="930" y="9"/>
                    <a:pt x="863" y="0"/>
                    <a:pt x="797"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3"/>
            <p:cNvSpPr/>
            <p:nvPr/>
          </p:nvSpPr>
          <p:spPr>
            <a:xfrm>
              <a:off x="1496275" y="2948350"/>
              <a:ext cx="73425" cy="57800"/>
            </a:xfrm>
            <a:custGeom>
              <a:avLst/>
              <a:gdLst/>
              <a:ahLst/>
              <a:cxnLst/>
              <a:rect l="l" t="t" r="r" b="b"/>
              <a:pathLst>
                <a:path w="2937" h="2312" extrusionOk="0">
                  <a:moveTo>
                    <a:pt x="122" y="1"/>
                  </a:moveTo>
                  <a:cubicBezTo>
                    <a:pt x="105" y="1"/>
                    <a:pt x="86" y="9"/>
                    <a:pt x="75" y="28"/>
                  </a:cubicBezTo>
                  <a:lnTo>
                    <a:pt x="0" y="121"/>
                  </a:lnTo>
                  <a:lnTo>
                    <a:pt x="2844" y="2312"/>
                  </a:lnTo>
                  <a:lnTo>
                    <a:pt x="2922" y="2203"/>
                  </a:lnTo>
                  <a:cubicBezTo>
                    <a:pt x="2937" y="2188"/>
                    <a:pt x="2937" y="2159"/>
                    <a:pt x="2907" y="2125"/>
                  </a:cubicBezTo>
                  <a:lnTo>
                    <a:pt x="153" y="13"/>
                  </a:lnTo>
                  <a:cubicBezTo>
                    <a:pt x="147" y="5"/>
                    <a:pt x="135" y="1"/>
                    <a:pt x="122"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3"/>
            <p:cNvSpPr/>
            <p:nvPr/>
          </p:nvSpPr>
          <p:spPr>
            <a:xfrm>
              <a:off x="1376875" y="3078600"/>
              <a:ext cx="99550" cy="84175"/>
            </a:xfrm>
            <a:custGeom>
              <a:avLst/>
              <a:gdLst/>
              <a:ahLst/>
              <a:cxnLst/>
              <a:rect l="l" t="t" r="r" b="b"/>
              <a:pathLst>
                <a:path w="3982" h="3367" extrusionOk="0">
                  <a:moveTo>
                    <a:pt x="763" y="1"/>
                  </a:moveTo>
                  <a:cubicBezTo>
                    <a:pt x="683" y="1"/>
                    <a:pt x="600" y="38"/>
                    <a:pt x="545" y="101"/>
                  </a:cubicBezTo>
                  <a:lnTo>
                    <a:pt x="94" y="680"/>
                  </a:lnTo>
                  <a:cubicBezTo>
                    <a:pt x="0" y="803"/>
                    <a:pt x="34" y="975"/>
                    <a:pt x="157" y="1068"/>
                  </a:cubicBezTo>
                  <a:lnTo>
                    <a:pt x="3064" y="3307"/>
                  </a:lnTo>
                  <a:cubicBezTo>
                    <a:pt x="3110" y="3346"/>
                    <a:pt x="3168" y="3367"/>
                    <a:pt x="3226" y="3367"/>
                  </a:cubicBezTo>
                  <a:cubicBezTo>
                    <a:pt x="3305" y="3367"/>
                    <a:pt x="3384" y="3331"/>
                    <a:pt x="3437" y="3258"/>
                  </a:cubicBezTo>
                  <a:lnTo>
                    <a:pt x="3888" y="2683"/>
                  </a:lnTo>
                  <a:cubicBezTo>
                    <a:pt x="3982" y="2560"/>
                    <a:pt x="3952" y="2389"/>
                    <a:pt x="3825" y="2310"/>
                  </a:cubicBezTo>
                  <a:lnTo>
                    <a:pt x="918" y="57"/>
                  </a:lnTo>
                  <a:cubicBezTo>
                    <a:pt x="874" y="19"/>
                    <a:pt x="819" y="1"/>
                    <a:pt x="76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3"/>
            <p:cNvSpPr/>
            <p:nvPr/>
          </p:nvSpPr>
          <p:spPr>
            <a:xfrm>
              <a:off x="1387800" y="3078400"/>
              <a:ext cx="88625" cy="70850"/>
            </a:xfrm>
            <a:custGeom>
              <a:avLst/>
              <a:gdLst/>
              <a:ahLst/>
              <a:cxnLst/>
              <a:rect l="l" t="t" r="r" b="b"/>
              <a:pathLst>
                <a:path w="3545" h="2834" extrusionOk="0">
                  <a:moveTo>
                    <a:pt x="311" y="0"/>
                  </a:moveTo>
                  <a:cubicBezTo>
                    <a:pt x="240" y="0"/>
                    <a:pt x="169" y="32"/>
                    <a:pt x="123" y="95"/>
                  </a:cubicBezTo>
                  <a:lnTo>
                    <a:pt x="0" y="266"/>
                  </a:lnTo>
                  <a:lnTo>
                    <a:pt x="3328" y="2833"/>
                  </a:lnTo>
                  <a:lnTo>
                    <a:pt x="3466" y="2677"/>
                  </a:lnTo>
                  <a:cubicBezTo>
                    <a:pt x="3545" y="2568"/>
                    <a:pt x="3530" y="2412"/>
                    <a:pt x="3422" y="2333"/>
                  </a:cubicBezTo>
                  <a:lnTo>
                    <a:pt x="451" y="50"/>
                  </a:lnTo>
                  <a:cubicBezTo>
                    <a:pt x="412" y="17"/>
                    <a:pt x="362" y="0"/>
                    <a:pt x="311"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3"/>
            <p:cNvSpPr/>
            <p:nvPr/>
          </p:nvSpPr>
          <p:spPr>
            <a:xfrm>
              <a:off x="1534700" y="2908425"/>
              <a:ext cx="67275" cy="57475"/>
            </a:xfrm>
            <a:custGeom>
              <a:avLst/>
              <a:gdLst/>
              <a:ahLst/>
              <a:cxnLst/>
              <a:rect l="l" t="t" r="r" b="b"/>
              <a:pathLst>
                <a:path w="2691" h="2299" extrusionOk="0">
                  <a:moveTo>
                    <a:pt x="469" y="1"/>
                  </a:moveTo>
                  <a:cubicBezTo>
                    <a:pt x="447" y="1"/>
                    <a:pt x="430" y="13"/>
                    <a:pt x="422" y="39"/>
                  </a:cubicBezTo>
                  <a:lnTo>
                    <a:pt x="30" y="536"/>
                  </a:lnTo>
                  <a:cubicBezTo>
                    <a:pt x="1" y="565"/>
                    <a:pt x="1" y="614"/>
                    <a:pt x="49" y="644"/>
                  </a:cubicBezTo>
                  <a:lnTo>
                    <a:pt x="2161" y="2278"/>
                  </a:lnTo>
                  <a:cubicBezTo>
                    <a:pt x="2176" y="2292"/>
                    <a:pt x="2196" y="2299"/>
                    <a:pt x="2216" y="2299"/>
                  </a:cubicBezTo>
                  <a:cubicBezTo>
                    <a:pt x="2239" y="2299"/>
                    <a:pt x="2261" y="2288"/>
                    <a:pt x="2269" y="2263"/>
                  </a:cubicBezTo>
                  <a:lnTo>
                    <a:pt x="2661" y="1763"/>
                  </a:lnTo>
                  <a:cubicBezTo>
                    <a:pt x="2691" y="1733"/>
                    <a:pt x="2691" y="1685"/>
                    <a:pt x="2642" y="1655"/>
                  </a:cubicBezTo>
                  <a:lnTo>
                    <a:pt x="530" y="24"/>
                  </a:lnTo>
                  <a:cubicBezTo>
                    <a:pt x="508" y="9"/>
                    <a:pt x="487" y="1"/>
                    <a:pt x="46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3"/>
            <p:cNvSpPr/>
            <p:nvPr/>
          </p:nvSpPr>
          <p:spPr>
            <a:xfrm>
              <a:off x="1534700" y="2908425"/>
              <a:ext cx="67275" cy="57475"/>
            </a:xfrm>
            <a:custGeom>
              <a:avLst/>
              <a:gdLst/>
              <a:ahLst/>
              <a:cxnLst/>
              <a:rect l="l" t="t" r="r" b="b"/>
              <a:pathLst>
                <a:path w="2691" h="2299" extrusionOk="0">
                  <a:moveTo>
                    <a:pt x="469" y="1"/>
                  </a:moveTo>
                  <a:cubicBezTo>
                    <a:pt x="447" y="1"/>
                    <a:pt x="430" y="13"/>
                    <a:pt x="422" y="39"/>
                  </a:cubicBezTo>
                  <a:lnTo>
                    <a:pt x="30" y="536"/>
                  </a:lnTo>
                  <a:cubicBezTo>
                    <a:pt x="1" y="565"/>
                    <a:pt x="1" y="614"/>
                    <a:pt x="49" y="644"/>
                  </a:cubicBezTo>
                  <a:lnTo>
                    <a:pt x="2161" y="2278"/>
                  </a:lnTo>
                  <a:cubicBezTo>
                    <a:pt x="2176" y="2292"/>
                    <a:pt x="2196" y="2299"/>
                    <a:pt x="2216" y="2299"/>
                  </a:cubicBezTo>
                  <a:cubicBezTo>
                    <a:pt x="2239" y="2299"/>
                    <a:pt x="2261" y="2288"/>
                    <a:pt x="2269" y="2263"/>
                  </a:cubicBezTo>
                  <a:lnTo>
                    <a:pt x="2661" y="1763"/>
                  </a:lnTo>
                  <a:cubicBezTo>
                    <a:pt x="2691" y="1733"/>
                    <a:pt x="2691" y="1685"/>
                    <a:pt x="2642" y="1655"/>
                  </a:cubicBezTo>
                  <a:lnTo>
                    <a:pt x="530" y="24"/>
                  </a:lnTo>
                  <a:cubicBezTo>
                    <a:pt x="508" y="9"/>
                    <a:pt x="487" y="1"/>
                    <a:pt x="46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3"/>
            <p:cNvSpPr/>
            <p:nvPr/>
          </p:nvSpPr>
          <p:spPr>
            <a:xfrm>
              <a:off x="1395150" y="3217975"/>
              <a:ext cx="127175" cy="27250"/>
            </a:xfrm>
            <a:custGeom>
              <a:avLst/>
              <a:gdLst/>
              <a:ahLst/>
              <a:cxnLst/>
              <a:rect l="l" t="t" r="r" b="b"/>
              <a:pathLst>
                <a:path w="5087" h="1090" extrusionOk="0">
                  <a:moveTo>
                    <a:pt x="1" y="0"/>
                  </a:moveTo>
                  <a:lnTo>
                    <a:pt x="1" y="903"/>
                  </a:lnTo>
                  <a:cubicBezTo>
                    <a:pt x="1" y="1011"/>
                    <a:pt x="79" y="1090"/>
                    <a:pt x="187" y="1090"/>
                  </a:cubicBezTo>
                  <a:lnTo>
                    <a:pt x="5086" y="1090"/>
                  </a:lnTo>
                  <a:lnTo>
                    <a:pt x="5086"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3"/>
            <p:cNvSpPr/>
            <p:nvPr/>
          </p:nvSpPr>
          <p:spPr>
            <a:xfrm>
              <a:off x="1408025" y="3217975"/>
              <a:ext cx="114300" cy="27250"/>
            </a:xfrm>
            <a:custGeom>
              <a:avLst/>
              <a:gdLst/>
              <a:ahLst/>
              <a:cxnLst/>
              <a:rect l="l" t="t" r="r" b="b"/>
              <a:pathLst>
                <a:path w="4572" h="1090" extrusionOk="0">
                  <a:moveTo>
                    <a:pt x="1" y="0"/>
                  </a:moveTo>
                  <a:lnTo>
                    <a:pt x="1" y="903"/>
                  </a:lnTo>
                  <a:cubicBezTo>
                    <a:pt x="1" y="1011"/>
                    <a:pt x="79" y="1090"/>
                    <a:pt x="187" y="1090"/>
                  </a:cubicBezTo>
                  <a:lnTo>
                    <a:pt x="4571" y="1090"/>
                  </a:lnTo>
                  <a:lnTo>
                    <a:pt x="4571" y="0"/>
                  </a:ln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3"/>
            <p:cNvSpPr/>
            <p:nvPr/>
          </p:nvSpPr>
          <p:spPr>
            <a:xfrm>
              <a:off x="1522300" y="3228875"/>
              <a:ext cx="136025" cy="9725"/>
            </a:xfrm>
            <a:custGeom>
              <a:avLst/>
              <a:gdLst/>
              <a:ahLst/>
              <a:cxnLst/>
              <a:rect l="l" t="t" r="r" b="b"/>
              <a:pathLst>
                <a:path w="5441" h="389" extrusionOk="0">
                  <a:moveTo>
                    <a:pt x="0" y="1"/>
                  </a:moveTo>
                  <a:lnTo>
                    <a:pt x="0" y="389"/>
                  </a:lnTo>
                  <a:lnTo>
                    <a:pt x="5332" y="389"/>
                  </a:lnTo>
                  <a:cubicBezTo>
                    <a:pt x="5396" y="389"/>
                    <a:pt x="5440" y="340"/>
                    <a:pt x="5440" y="280"/>
                  </a:cubicBezTo>
                  <a:lnTo>
                    <a:pt x="5440" y="109"/>
                  </a:lnTo>
                  <a:cubicBezTo>
                    <a:pt x="5440" y="60"/>
                    <a:pt x="5396" y="1"/>
                    <a:pt x="533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3"/>
            <p:cNvSpPr/>
            <p:nvPr/>
          </p:nvSpPr>
          <p:spPr>
            <a:xfrm>
              <a:off x="1593000" y="3143050"/>
              <a:ext cx="66525" cy="59450"/>
            </a:xfrm>
            <a:custGeom>
              <a:avLst/>
              <a:gdLst/>
              <a:ahLst/>
              <a:cxnLst/>
              <a:rect l="l" t="t" r="r" b="b"/>
              <a:pathLst>
                <a:path w="2661" h="2378" extrusionOk="0">
                  <a:moveTo>
                    <a:pt x="1336" y="0"/>
                  </a:moveTo>
                  <a:cubicBezTo>
                    <a:pt x="817" y="0"/>
                    <a:pt x="330" y="335"/>
                    <a:pt x="187" y="867"/>
                  </a:cubicBezTo>
                  <a:cubicBezTo>
                    <a:pt x="1" y="1490"/>
                    <a:pt x="374" y="2158"/>
                    <a:pt x="1012" y="2329"/>
                  </a:cubicBezTo>
                  <a:cubicBezTo>
                    <a:pt x="1121" y="2362"/>
                    <a:pt x="1231" y="2377"/>
                    <a:pt x="1340" y="2377"/>
                  </a:cubicBezTo>
                  <a:cubicBezTo>
                    <a:pt x="1854" y="2377"/>
                    <a:pt x="2333" y="2034"/>
                    <a:pt x="2474" y="1520"/>
                  </a:cubicBezTo>
                  <a:cubicBezTo>
                    <a:pt x="2661" y="882"/>
                    <a:pt x="2288" y="229"/>
                    <a:pt x="1650" y="42"/>
                  </a:cubicBezTo>
                  <a:cubicBezTo>
                    <a:pt x="1546" y="14"/>
                    <a:pt x="1440" y="0"/>
                    <a:pt x="1336"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3"/>
            <p:cNvSpPr/>
            <p:nvPr/>
          </p:nvSpPr>
          <p:spPr>
            <a:xfrm>
              <a:off x="1593000" y="3143050"/>
              <a:ext cx="66525" cy="59450"/>
            </a:xfrm>
            <a:custGeom>
              <a:avLst/>
              <a:gdLst/>
              <a:ahLst/>
              <a:cxnLst/>
              <a:rect l="l" t="t" r="r" b="b"/>
              <a:pathLst>
                <a:path w="2661" h="2378" extrusionOk="0">
                  <a:moveTo>
                    <a:pt x="1336" y="0"/>
                  </a:moveTo>
                  <a:cubicBezTo>
                    <a:pt x="817" y="0"/>
                    <a:pt x="330" y="335"/>
                    <a:pt x="187" y="867"/>
                  </a:cubicBezTo>
                  <a:cubicBezTo>
                    <a:pt x="1" y="1490"/>
                    <a:pt x="374" y="2158"/>
                    <a:pt x="1012" y="2329"/>
                  </a:cubicBezTo>
                  <a:cubicBezTo>
                    <a:pt x="1121" y="2362"/>
                    <a:pt x="1231" y="2377"/>
                    <a:pt x="1340" y="2377"/>
                  </a:cubicBezTo>
                  <a:cubicBezTo>
                    <a:pt x="1854" y="2377"/>
                    <a:pt x="2333" y="2034"/>
                    <a:pt x="2474" y="1520"/>
                  </a:cubicBezTo>
                  <a:cubicBezTo>
                    <a:pt x="2661" y="882"/>
                    <a:pt x="2288" y="229"/>
                    <a:pt x="1650" y="42"/>
                  </a:cubicBezTo>
                  <a:cubicBezTo>
                    <a:pt x="1546" y="14"/>
                    <a:pt x="1440" y="0"/>
                    <a:pt x="133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3"/>
            <p:cNvSpPr/>
            <p:nvPr/>
          </p:nvSpPr>
          <p:spPr>
            <a:xfrm>
              <a:off x="1609700" y="3157950"/>
              <a:ext cx="33050" cy="29950"/>
            </a:xfrm>
            <a:custGeom>
              <a:avLst/>
              <a:gdLst/>
              <a:ahLst/>
              <a:cxnLst/>
              <a:rect l="l" t="t" r="r" b="b"/>
              <a:pathLst>
                <a:path w="1322" h="1198" extrusionOk="0">
                  <a:moveTo>
                    <a:pt x="661" y="0"/>
                  </a:moveTo>
                  <a:cubicBezTo>
                    <a:pt x="403" y="0"/>
                    <a:pt x="156" y="172"/>
                    <a:pt x="79" y="427"/>
                  </a:cubicBezTo>
                  <a:cubicBezTo>
                    <a:pt x="1" y="752"/>
                    <a:pt x="172" y="1080"/>
                    <a:pt x="501" y="1174"/>
                  </a:cubicBezTo>
                  <a:cubicBezTo>
                    <a:pt x="554" y="1190"/>
                    <a:pt x="609" y="1198"/>
                    <a:pt x="664" y="1198"/>
                  </a:cubicBezTo>
                  <a:cubicBezTo>
                    <a:pt x="922" y="1198"/>
                    <a:pt x="1170" y="1023"/>
                    <a:pt x="1247" y="752"/>
                  </a:cubicBezTo>
                  <a:cubicBezTo>
                    <a:pt x="1321" y="442"/>
                    <a:pt x="1153" y="99"/>
                    <a:pt x="825" y="24"/>
                  </a:cubicBezTo>
                  <a:cubicBezTo>
                    <a:pt x="771" y="8"/>
                    <a:pt x="716" y="0"/>
                    <a:pt x="661"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2E38EA12-ADD2-E34A-AD74-C0B499ECD03D}"/>
              </a:ext>
            </a:extLst>
          </p:cNvPr>
          <p:cNvPicPr>
            <a:picLocks noChangeAspect="1"/>
          </p:cNvPicPr>
          <p:nvPr/>
        </p:nvPicPr>
        <p:blipFill>
          <a:blip r:embed="rId3"/>
          <a:stretch>
            <a:fillRect/>
          </a:stretch>
        </p:blipFill>
        <p:spPr>
          <a:xfrm>
            <a:off x="1053420" y="1608860"/>
            <a:ext cx="7037159" cy="3347600"/>
          </a:xfrm>
          <a:prstGeom prst="rect">
            <a:avLst/>
          </a:prstGeom>
        </p:spPr>
      </p:pic>
      <p:sp>
        <p:nvSpPr>
          <p:cNvPr id="2" name="Title 1">
            <a:extLst>
              <a:ext uri="{FF2B5EF4-FFF2-40B4-BE49-F238E27FC236}">
                <a16:creationId xmlns:a16="http://schemas.microsoft.com/office/drawing/2014/main" id="{57F10585-D92A-F640-87A4-ED8075FD94BC}"/>
              </a:ext>
            </a:extLst>
          </p:cNvPr>
          <p:cNvSpPr>
            <a:spLocks noGrp="1"/>
          </p:cNvSpPr>
          <p:nvPr>
            <p:ph type="title"/>
          </p:nvPr>
        </p:nvSpPr>
        <p:spPr/>
        <p:txBody>
          <a:bodyPr/>
          <a:lstStyle/>
          <a:p>
            <a:r>
              <a:rPr lang="en-GB" dirty="0"/>
              <a:t>APPENDIX</a:t>
            </a:r>
          </a:p>
        </p:txBody>
      </p:sp>
      <p:sp>
        <p:nvSpPr>
          <p:cNvPr id="3" name="Text Placeholder 2">
            <a:extLst>
              <a:ext uri="{FF2B5EF4-FFF2-40B4-BE49-F238E27FC236}">
                <a16:creationId xmlns:a16="http://schemas.microsoft.com/office/drawing/2014/main" id="{E47FE2DB-003D-4544-8966-539D07D05F28}"/>
              </a:ext>
            </a:extLst>
          </p:cNvPr>
          <p:cNvSpPr>
            <a:spLocks noGrp="1"/>
          </p:cNvSpPr>
          <p:nvPr>
            <p:ph type="body" idx="1"/>
          </p:nvPr>
        </p:nvSpPr>
        <p:spPr/>
        <p:txBody>
          <a:bodyPr/>
          <a:lstStyle/>
          <a:p>
            <a:r>
              <a:rPr lang="en-GB" dirty="0"/>
              <a:t>Regex</a:t>
            </a:r>
          </a:p>
        </p:txBody>
      </p:sp>
      <p:sp>
        <p:nvSpPr>
          <p:cNvPr id="6" name="Rectangle 5">
            <a:extLst>
              <a:ext uri="{FF2B5EF4-FFF2-40B4-BE49-F238E27FC236}">
                <a16:creationId xmlns:a16="http://schemas.microsoft.com/office/drawing/2014/main" id="{C76976F4-4474-DF4C-ABAE-50E64A8DF856}"/>
              </a:ext>
            </a:extLst>
          </p:cNvPr>
          <p:cNvSpPr/>
          <p:nvPr/>
        </p:nvSpPr>
        <p:spPr>
          <a:xfrm>
            <a:off x="2514600" y="3699164"/>
            <a:ext cx="218209" cy="20781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A53937F-6868-384A-BCB0-704E57C1A1EE}"/>
              </a:ext>
            </a:extLst>
          </p:cNvPr>
          <p:cNvSpPr/>
          <p:nvPr/>
        </p:nvSpPr>
        <p:spPr>
          <a:xfrm>
            <a:off x="7103918" y="3906982"/>
            <a:ext cx="218209" cy="20781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AB6FE85-8C01-2F4E-900A-35CB10894E17}"/>
              </a:ext>
            </a:extLst>
          </p:cNvPr>
          <p:cNvSpPr/>
          <p:nvPr/>
        </p:nvSpPr>
        <p:spPr>
          <a:xfrm>
            <a:off x="1929245" y="4308765"/>
            <a:ext cx="585355" cy="20781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660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0585-D92A-F640-87A4-ED8075FD94BC}"/>
              </a:ext>
            </a:extLst>
          </p:cNvPr>
          <p:cNvSpPr>
            <a:spLocks noGrp="1"/>
          </p:cNvSpPr>
          <p:nvPr>
            <p:ph type="title"/>
          </p:nvPr>
        </p:nvSpPr>
        <p:spPr/>
        <p:txBody>
          <a:bodyPr/>
          <a:lstStyle/>
          <a:p>
            <a:r>
              <a:rPr lang="en-GB" dirty="0"/>
              <a:t>APPENDIX</a:t>
            </a:r>
          </a:p>
        </p:txBody>
      </p:sp>
      <p:sp>
        <p:nvSpPr>
          <p:cNvPr id="3" name="Text Placeholder 2">
            <a:extLst>
              <a:ext uri="{FF2B5EF4-FFF2-40B4-BE49-F238E27FC236}">
                <a16:creationId xmlns:a16="http://schemas.microsoft.com/office/drawing/2014/main" id="{E47FE2DB-003D-4544-8966-539D07D05F28}"/>
              </a:ext>
            </a:extLst>
          </p:cNvPr>
          <p:cNvSpPr>
            <a:spLocks noGrp="1"/>
          </p:cNvSpPr>
          <p:nvPr>
            <p:ph type="body" idx="1"/>
          </p:nvPr>
        </p:nvSpPr>
        <p:spPr/>
        <p:txBody>
          <a:bodyPr/>
          <a:lstStyle/>
          <a:p>
            <a:r>
              <a:rPr lang="en-GB" dirty="0"/>
              <a:t>Stemming vs Lemmatizing</a:t>
            </a:r>
          </a:p>
        </p:txBody>
      </p:sp>
      <p:pic>
        <p:nvPicPr>
          <p:cNvPr id="4" name="Picture 3">
            <a:extLst>
              <a:ext uri="{FF2B5EF4-FFF2-40B4-BE49-F238E27FC236}">
                <a16:creationId xmlns:a16="http://schemas.microsoft.com/office/drawing/2014/main" id="{2CA33593-8E05-0F49-ADCC-B4520CBFA736}"/>
              </a:ext>
            </a:extLst>
          </p:cNvPr>
          <p:cNvPicPr>
            <a:picLocks noChangeAspect="1"/>
          </p:cNvPicPr>
          <p:nvPr/>
        </p:nvPicPr>
        <p:blipFill rotWithShape="1">
          <a:blip r:embed="rId3"/>
          <a:srcRect b="42241"/>
          <a:stretch/>
        </p:blipFill>
        <p:spPr>
          <a:xfrm>
            <a:off x="1579995" y="1499177"/>
            <a:ext cx="6175442" cy="3436500"/>
          </a:xfrm>
          <a:prstGeom prst="rect">
            <a:avLst/>
          </a:prstGeom>
        </p:spPr>
      </p:pic>
      <p:sp>
        <p:nvSpPr>
          <p:cNvPr id="5" name="Rectangle 4">
            <a:extLst>
              <a:ext uri="{FF2B5EF4-FFF2-40B4-BE49-F238E27FC236}">
                <a16:creationId xmlns:a16="http://schemas.microsoft.com/office/drawing/2014/main" id="{04D13038-1657-2449-A537-72791ACAE289}"/>
              </a:ext>
            </a:extLst>
          </p:cNvPr>
          <p:cNvSpPr/>
          <p:nvPr/>
        </p:nvSpPr>
        <p:spPr>
          <a:xfrm>
            <a:off x="2957945" y="2467841"/>
            <a:ext cx="325582" cy="26496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1EBDB80-424B-8E45-903E-2877B4DC8E84}"/>
              </a:ext>
            </a:extLst>
          </p:cNvPr>
          <p:cNvSpPr/>
          <p:nvPr/>
        </p:nvSpPr>
        <p:spPr>
          <a:xfrm>
            <a:off x="3113807" y="1919552"/>
            <a:ext cx="491837" cy="26496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7AA0339-2AF2-A544-A3AB-DADE12518872}"/>
              </a:ext>
            </a:extLst>
          </p:cNvPr>
          <p:cNvSpPr/>
          <p:nvPr/>
        </p:nvSpPr>
        <p:spPr>
          <a:xfrm>
            <a:off x="5957453" y="1919552"/>
            <a:ext cx="599211" cy="26496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7C07BBC-0243-2E4B-BF00-87781D392480}"/>
              </a:ext>
            </a:extLst>
          </p:cNvPr>
          <p:cNvSpPr/>
          <p:nvPr/>
        </p:nvSpPr>
        <p:spPr>
          <a:xfrm>
            <a:off x="5614556" y="2503175"/>
            <a:ext cx="491837" cy="26496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5112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AEFD-032D-5648-974E-47559C9634A9}"/>
              </a:ext>
            </a:extLst>
          </p:cNvPr>
          <p:cNvSpPr>
            <a:spLocks noGrp="1"/>
          </p:cNvSpPr>
          <p:nvPr>
            <p:ph type="title"/>
          </p:nvPr>
        </p:nvSpPr>
        <p:spPr>
          <a:xfrm>
            <a:off x="5520504" y="2378875"/>
            <a:ext cx="2711700" cy="492600"/>
          </a:xfrm>
        </p:spPr>
        <p:txBody>
          <a:bodyPr/>
          <a:lstStyle/>
          <a:p>
            <a:r>
              <a:rPr lang="en-GB" dirty="0"/>
              <a:t>Word Vectorization</a:t>
            </a:r>
          </a:p>
        </p:txBody>
      </p:sp>
      <p:sp>
        <p:nvSpPr>
          <p:cNvPr id="3" name="Text Placeholder 2">
            <a:extLst>
              <a:ext uri="{FF2B5EF4-FFF2-40B4-BE49-F238E27FC236}">
                <a16:creationId xmlns:a16="http://schemas.microsoft.com/office/drawing/2014/main" id="{1A857324-96CB-7042-ACBA-0C28248CF8A8}"/>
              </a:ext>
            </a:extLst>
          </p:cNvPr>
          <p:cNvSpPr>
            <a:spLocks noGrp="1"/>
          </p:cNvSpPr>
          <p:nvPr>
            <p:ph type="body" idx="1"/>
          </p:nvPr>
        </p:nvSpPr>
        <p:spPr>
          <a:xfrm>
            <a:off x="5520504" y="2805125"/>
            <a:ext cx="2711700" cy="1139700"/>
          </a:xfrm>
        </p:spPr>
        <p:txBody>
          <a:bodyPr/>
          <a:lstStyle/>
          <a:p>
            <a:r>
              <a:rPr lang="en-GB" dirty="0"/>
              <a:t>Count Vectorization</a:t>
            </a:r>
          </a:p>
          <a:p>
            <a:r>
              <a:rPr lang="en-GB" dirty="0"/>
              <a:t>TF-IDF Vectorization</a:t>
            </a:r>
          </a:p>
          <a:p>
            <a:endParaRPr lang="en-GB" dirty="0"/>
          </a:p>
          <a:p>
            <a:r>
              <a:rPr lang="en-GB" dirty="0"/>
              <a:t>N-gram frequency</a:t>
            </a:r>
          </a:p>
        </p:txBody>
      </p:sp>
      <p:pic>
        <p:nvPicPr>
          <p:cNvPr id="13314" name="Picture 2">
            <a:extLst>
              <a:ext uri="{FF2B5EF4-FFF2-40B4-BE49-F238E27FC236}">
                <a16:creationId xmlns:a16="http://schemas.microsoft.com/office/drawing/2014/main" id="{DBAC6A5C-706D-B440-9325-01E6CEFF2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63" y="953362"/>
            <a:ext cx="4561290" cy="370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587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Trigram – </a:t>
            </a:r>
            <a:r>
              <a:rPr lang="en-GB" dirty="0" err="1"/>
              <a:t>symptom_text</a:t>
            </a:r>
            <a:endParaRPr lang="en-GB" dirty="0"/>
          </a:p>
        </p:txBody>
      </p:sp>
      <p:pic>
        <p:nvPicPr>
          <p:cNvPr id="3074" name="Picture 2">
            <a:extLst>
              <a:ext uri="{FF2B5EF4-FFF2-40B4-BE49-F238E27FC236}">
                <a16:creationId xmlns:a16="http://schemas.microsoft.com/office/drawing/2014/main" id="{8A5F2AAA-F6D7-5142-9DFB-146B0A0B2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1403350"/>
            <a:ext cx="8724900"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849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Unigram – history</a:t>
            </a:r>
          </a:p>
        </p:txBody>
      </p:sp>
      <p:pic>
        <p:nvPicPr>
          <p:cNvPr id="17410" name="Picture 2">
            <a:extLst>
              <a:ext uri="{FF2B5EF4-FFF2-40B4-BE49-F238E27FC236}">
                <a16:creationId xmlns:a16="http://schemas.microsoft.com/office/drawing/2014/main" id="{EA8F973A-B05A-794C-A6D0-98106476B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370693"/>
            <a:ext cx="8128000"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38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Bigram – history</a:t>
            </a:r>
          </a:p>
        </p:txBody>
      </p:sp>
      <p:pic>
        <p:nvPicPr>
          <p:cNvPr id="23554" name="Picture 2">
            <a:extLst>
              <a:ext uri="{FF2B5EF4-FFF2-40B4-BE49-F238E27FC236}">
                <a16:creationId xmlns:a16="http://schemas.microsoft.com/office/drawing/2014/main" id="{958DB70D-168B-684F-9037-A46488527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245163"/>
            <a:ext cx="8369300"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829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Unigram – allergies</a:t>
            </a:r>
          </a:p>
        </p:txBody>
      </p:sp>
      <p:pic>
        <p:nvPicPr>
          <p:cNvPr id="20482" name="Picture 2">
            <a:extLst>
              <a:ext uri="{FF2B5EF4-FFF2-40B4-BE49-F238E27FC236}">
                <a16:creationId xmlns:a16="http://schemas.microsoft.com/office/drawing/2014/main" id="{262B5B76-A1AF-7E47-AAD5-D8791C856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305378"/>
            <a:ext cx="8128000"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38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pic>
        <p:nvPicPr>
          <p:cNvPr id="1102" name="Google Shape;1102;p36"/>
          <p:cNvPicPr preferRelativeResize="0"/>
          <p:nvPr/>
        </p:nvPicPr>
        <p:blipFill>
          <a:blip r:embed="rId3">
            <a:alphaModFix/>
          </a:blip>
          <a:stretch>
            <a:fillRect/>
          </a:stretch>
        </p:blipFill>
        <p:spPr>
          <a:xfrm>
            <a:off x="1170626" y="357892"/>
            <a:ext cx="2924551" cy="4510134"/>
          </a:xfrm>
          <a:prstGeom prst="rect">
            <a:avLst/>
          </a:prstGeom>
          <a:noFill/>
          <a:ln>
            <a:noFill/>
          </a:ln>
        </p:spPr>
      </p:pic>
      <p:sp>
        <p:nvSpPr>
          <p:cNvPr id="1103" name="Google Shape;1103;p36"/>
          <p:cNvSpPr txBox="1">
            <a:spLocks noGrp="1"/>
          </p:cNvSpPr>
          <p:nvPr>
            <p:ph type="title"/>
          </p:nvPr>
        </p:nvSpPr>
        <p:spPr>
          <a:xfrm>
            <a:off x="4572000" y="540000"/>
            <a:ext cx="3852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a:t>
            </a:r>
            <a:endParaRPr dirty="0"/>
          </a:p>
        </p:txBody>
      </p:sp>
      <p:sp>
        <p:nvSpPr>
          <p:cNvPr id="1104" name="Google Shape;1104;p36"/>
          <p:cNvSpPr txBox="1">
            <a:spLocks noGrp="1"/>
          </p:cNvSpPr>
          <p:nvPr>
            <p:ph type="subTitle" idx="3"/>
          </p:nvPr>
        </p:nvSpPr>
        <p:spPr>
          <a:xfrm>
            <a:off x="4572000" y="2661475"/>
            <a:ext cx="3724506" cy="698700"/>
          </a:xfrm>
          <a:prstGeom prst="rect">
            <a:avLst/>
          </a:prstGeom>
        </p:spPr>
        <p:txBody>
          <a:bodyPr spcFirstLastPara="1" wrap="square" lIns="91425" tIns="91425" rIns="91425" bIns="91425" anchor="t" anchorCtr="0">
            <a:noAutofit/>
          </a:bodyPr>
          <a:lstStyle/>
          <a:p>
            <a:pPr marL="0" lvl="0" indent="0"/>
            <a:r>
              <a:rPr lang="en-SG" dirty="0">
                <a:solidFill>
                  <a:schemeClr val="accent2"/>
                </a:solidFill>
              </a:rPr>
              <a:t>Harmful</a:t>
            </a:r>
            <a:r>
              <a:rPr lang="en-SG" dirty="0"/>
              <a:t> or </a:t>
            </a:r>
            <a:r>
              <a:rPr lang="en-SG" dirty="0">
                <a:solidFill>
                  <a:schemeClr val="accent2"/>
                </a:solidFill>
              </a:rPr>
              <a:t>negative</a:t>
            </a:r>
            <a:r>
              <a:rPr lang="en-SG" dirty="0"/>
              <a:t> outcome that occurs when a patient has been provided with </a:t>
            </a:r>
            <a:r>
              <a:rPr lang="en-SG" dirty="0">
                <a:solidFill>
                  <a:schemeClr val="accent2"/>
                </a:solidFill>
              </a:rPr>
              <a:t>medical care </a:t>
            </a:r>
            <a:r>
              <a:rPr lang="en-SG" dirty="0"/>
              <a:t>or </a:t>
            </a:r>
            <a:r>
              <a:rPr lang="en-SG" dirty="0">
                <a:solidFill>
                  <a:schemeClr val="accent2"/>
                </a:solidFill>
              </a:rPr>
              <a:t>treatment</a:t>
            </a:r>
          </a:p>
        </p:txBody>
      </p:sp>
      <p:sp>
        <p:nvSpPr>
          <p:cNvPr id="1105" name="Google Shape;1105;p36"/>
          <p:cNvSpPr txBox="1">
            <a:spLocks noGrp="1"/>
          </p:cNvSpPr>
          <p:nvPr>
            <p:ph type="title" idx="4"/>
          </p:nvPr>
        </p:nvSpPr>
        <p:spPr>
          <a:xfrm>
            <a:off x="4572000" y="2434625"/>
            <a:ext cx="2228400" cy="243000"/>
          </a:xfrm>
          <a:prstGeom prst="rect">
            <a:avLst/>
          </a:prstGeom>
        </p:spPr>
        <p:txBody>
          <a:bodyPr spcFirstLastPara="1" wrap="square" lIns="91425" tIns="91425" rIns="91425" bIns="91425" anchor="ctr" anchorCtr="0">
            <a:noAutofit/>
          </a:bodyPr>
          <a:lstStyle/>
          <a:p>
            <a:pPr lvl="0"/>
            <a:r>
              <a:rPr lang="en-SG" dirty="0"/>
              <a:t>ADVERSE EVENT</a:t>
            </a:r>
          </a:p>
        </p:txBody>
      </p:sp>
      <p:sp>
        <p:nvSpPr>
          <p:cNvPr id="1106" name="Google Shape;1106;p36"/>
          <p:cNvSpPr txBox="1">
            <a:spLocks noGrp="1"/>
          </p:cNvSpPr>
          <p:nvPr>
            <p:ph type="title" idx="6"/>
          </p:nvPr>
        </p:nvSpPr>
        <p:spPr>
          <a:xfrm>
            <a:off x="4572000" y="3637775"/>
            <a:ext cx="2228400" cy="2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VAERS</a:t>
            </a:r>
            <a:endParaRPr dirty="0"/>
          </a:p>
        </p:txBody>
      </p:sp>
      <p:sp>
        <p:nvSpPr>
          <p:cNvPr id="1107" name="Google Shape;1107;p36"/>
          <p:cNvSpPr txBox="1">
            <a:spLocks noGrp="1"/>
          </p:cNvSpPr>
          <p:nvPr>
            <p:ph type="subTitle" idx="1"/>
          </p:nvPr>
        </p:nvSpPr>
        <p:spPr>
          <a:xfrm>
            <a:off x="4571999" y="1458325"/>
            <a:ext cx="38520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regulatory approval of a drug, the ongoing process of </a:t>
            </a:r>
            <a:r>
              <a:rPr lang="en-US" dirty="0">
                <a:solidFill>
                  <a:schemeClr val="accent2"/>
                </a:solidFill>
              </a:rPr>
              <a:t>post-market surveillance </a:t>
            </a:r>
            <a:r>
              <a:rPr lang="en-US" dirty="0"/>
              <a:t>ensures continued safety of the product</a:t>
            </a:r>
            <a:endParaRPr dirty="0"/>
          </a:p>
        </p:txBody>
      </p:sp>
      <p:sp>
        <p:nvSpPr>
          <p:cNvPr id="1108" name="Google Shape;1108;p36"/>
          <p:cNvSpPr txBox="1">
            <a:spLocks noGrp="1"/>
          </p:cNvSpPr>
          <p:nvPr>
            <p:ph type="title" idx="2"/>
          </p:nvPr>
        </p:nvSpPr>
        <p:spPr>
          <a:xfrm>
            <a:off x="4572000" y="1231475"/>
            <a:ext cx="2228400" cy="2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DRUG SAFETY</a:t>
            </a:r>
            <a:endParaRPr dirty="0"/>
          </a:p>
        </p:txBody>
      </p:sp>
      <p:sp>
        <p:nvSpPr>
          <p:cNvPr id="1109" name="Google Shape;1109;p36"/>
          <p:cNvSpPr txBox="1">
            <a:spLocks noGrp="1"/>
          </p:cNvSpPr>
          <p:nvPr>
            <p:ph type="subTitle" idx="5"/>
          </p:nvPr>
        </p:nvSpPr>
        <p:spPr>
          <a:xfrm>
            <a:off x="4571999" y="3864625"/>
            <a:ext cx="38520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Vaccine Adverse Events Reporting System (VAERS) is </a:t>
            </a:r>
            <a:r>
              <a:rPr lang="en" dirty="0">
                <a:solidFill>
                  <a:schemeClr val="accent2"/>
                </a:solidFill>
              </a:rPr>
              <a:t>national warning system </a:t>
            </a:r>
            <a:r>
              <a:rPr lang="en" dirty="0"/>
              <a:t>in the US to detect </a:t>
            </a:r>
            <a:r>
              <a:rPr lang="en" dirty="0">
                <a:solidFill>
                  <a:schemeClr val="accent2"/>
                </a:solidFill>
              </a:rPr>
              <a:t>possible safety problem </a:t>
            </a:r>
            <a:r>
              <a:rPr lang="en" dirty="0"/>
              <a:t>in US-licensed vaccines</a:t>
            </a:r>
            <a:endParaRPr dirty="0"/>
          </a:p>
        </p:txBody>
      </p:sp>
      <p:sp>
        <p:nvSpPr>
          <p:cNvPr id="1110" name="Google Shape;1110;p36"/>
          <p:cNvSpPr/>
          <p:nvPr/>
        </p:nvSpPr>
        <p:spPr>
          <a:xfrm>
            <a:off x="-2476925" y="2879113"/>
            <a:ext cx="3944570" cy="2572478"/>
          </a:xfrm>
          <a:custGeom>
            <a:avLst/>
            <a:gdLst/>
            <a:ahLst/>
            <a:cxnLst/>
            <a:rect l="l" t="t" r="r" b="b"/>
            <a:pathLst>
              <a:path w="7650" h="4989" extrusionOk="0">
                <a:moveTo>
                  <a:pt x="5888" y="1"/>
                </a:moveTo>
                <a:cubicBezTo>
                  <a:pt x="5262" y="1"/>
                  <a:pt x="4587" y="369"/>
                  <a:pt x="4011" y="417"/>
                </a:cubicBezTo>
                <a:cubicBezTo>
                  <a:pt x="3960" y="420"/>
                  <a:pt x="3907" y="422"/>
                  <a:pt x="3853" y="422"/>
                </a:cubicBezTo>
                <a:cubicBezTo>
                  <a:pt x="3575" y="422"/>
                  <a:pt x="3266" y="387"/>
                  <a:pt x="2964" y="387"/>
                </a:cubicBezTo>
                <a:cubicBezTo>
                  <a:pt x="2490" y="387"/>
                  <a:pt x="2033" y="473"/>
                  <a:pt x="1743" y="914"/>
                </a:cubicBezTo>
                <a:cubicBezTo>
                  <a:pt x="1135" y="1846"/>
                  <a:pt x="0" y="1783"/>
                  <a:pt x="0" y="2622"/>
                </a:cubicBezTo>
                <a:cubicBezTo>
                  <a:pt x="0" y="3354"/>
                  <a:pt x="933" y="3570"/>
                  <a:pt x="933" y="4988"/>
                </a:cubicBezTo>
                <a:lnTo>
                  <a:pt x="6392" y="4988"/>
                </a:lnTo>
                <a:cubicBezTo>
                  <a:pt x="7198" y="4988"/>
                  <a:pt x="7590" y="4723"/>
                  <a:pt x="7619" y="4272"/>
                </a:cubicBezTo>
                <a:cubicBezTo>
                  <a:pt x="7649" y="3899"/>
                  <a:pt x="7384" y="3589"/>
                  <a:pt x="6937" y="3510"/>
                </a:cubicBezTo>
                <a:cubicBezTo>
                  <a:pt x="6672" y="3462"/>
                  <a:pt x="6299" y="3339"/>
                  <a:pt x="6220" y="3059"/>
                </a:cubicBezTo>
                <a:cubicBezTo>
                  <a:pt x="6112" y="2671"/>
                  <a:pt x="6530" y="2406"/>
                  <a:pt x="6687" y="2126"/>
                </a:cubicBezTo>
                <a:cubicBezTo>
                  <a:pt x="7075" y="1458"/>
                  <a:pt x="7104" y="462"/>
                  <a:pt x="6470" y="138"/>
                </a:cubicBezTo>
                <a:cubicBezTo>
                  <a:pt x="6284" y="39"/>
                  <a:pt x="6088" y="1"/>
                  <a:pt x="5888"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C760-9FAE-034B-84CE-D72E4DB1C60D}"/>
              </a:ext>
            </a:extLst>
          </p:cNvPr>
          <p:cNvSpPr>
            <a:spLocks noGrp="1"/>
          </p:cNvSpPr>
          <p:nvPr>
            <p:ph type="title"/>
          </p:nvPr>
        </p:nvSpPr>
        <p:spPr/>
        <p:txBody>
          <a:bodyPr/>
          <a:lstStyle/>
          <a:p>
            <a:r>
              <a:rPr lang="en-GB" dirty="0"/>
              <a:t>Bigram – allergies</a:t>
            </a:r>
          </a:p>
        </p:txBody>
      </p:sp>
      <p:pic>
        <p:nvPicPr>
          <p:cNvPr id="21506" name="Picture 2">
            <a:extLst>
              <a:ext uri="{FF2B5EF4-FFF2-40B4-BE49-F238E27FC236}">
                <a16:creationId xmlns:a16="http://schemas.microsoft.com/office/drawing/2014/main" id="{3064633E-D2A1-5C47-BD7F-BCBCD023F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 y="1348921"/>
            <a:ext cx="8293100"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038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0585-D92A-F640-87A4-ED8075FD94BC}"/>
              </a:ext>
            </a:extLst>
          </p:cNvPr>
          <p:cNvSpPr>
            <a:spLocks noGrp="1"/>
          </p:cNvSpPr>
          <p:nvPr>
            <p:ph type="title"/>
          </p:nvPr>
        </p:nvSpPr>
        <p:spPr/>
        <p:txBody>
          <a:bodyPr/>
          <a:lstStyle/>
          <a:p>
            <a:r>
              <a:rPr lang="en-GB" dirty="0"/>
              <a:t>APPENDIX</a:t>
            </a:r>
          </a:p>
        </p:txBody>
      </p:sp>
      <p:sp>
        <p:nvSpPr>
          <p:cNvPr id="3" name="Text Placeholder 2">
            <a:extLst>
              <a:ext uri="{FF2B5EF4-FFF2-40B4-BE49-F238E27FC236}">
                <a16:creationId xmlns:a16="http://schemas.microsoft.com/office/drawing/2014/main" id="{E47FE2DB-003D-4544-8966-539D07D05F28}"/>
              </a:ext>
            </a:extLst>
          </p:cNvPr>
          <p:cNvSpPr>
            <a:spLocks noGrp="1"/>
          </p:cNvSpPr>
          <p:nvPr>
            <p:ph type="body" idx="1"/>
          </p:nvPr>
        </p:nvSpPr>
        <p:spPr/>
        <p:txBody>
          <a:bodyPr/>
          <a:lstStyle/>
          <a:p>
            <a:r>
              <a:rPr lang="en-GB" dirty="0"/>
              <a:t>Confusion Matrix</a:t>
            </a:r>
          </a:p>
        </p:txBody>
      </p:sp>
      <p:pic>
        <p:nvPicPr>
          <p:cNvPr id="11266" name="Picture 2">
            <a:extLst>
              <a:ext uri="{FF2B5EF4-FFF2-40B4-BE49-F238E27FC236}">
                <a16:creationId xmlns:a16="http://schemas.microsoft.com/office/drawing/2014/main" id="{4FEA7EAA-9C10-D549-AB25-F2056F058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050" y="1388341"/>
            <a:ext cx="4787900"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9782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0585-D92A-F640-87A4-ED8075FD94BC}"/>
              </a:ext>
            </a:extLst>
          </p:cNvPr>
          <p:cNvSpPr>
            <a:spLocks noGrp="1"/>
          </p:cNvSpPr>
          <p:nvPr>
            <p:ph type="title"/>
          </p:nvPr>
        </p:nvSpPr>
        <p:spPr/>
        <p:txBody>
          <a:bodyPr/>
          <a:lstStyle/>
          <a:p>
            <a:r>
              <a:rPr lang="en-GB" dirty="0"/>
              <a:t>APPENDIX</a:t>
            </a:r>
          </a:p>
        </p:txBody>
      </p:sp>
      <p:sp>
        <p:nvSpPr>
          <p:cNvPr id="3" name="Text Placeholder 2">
            <a:extLst>
              <a:ext uri="{FF2B5EF4-FFF2-40B4-BE49-F238E27FC236}">
                <a16:creationId xmlns:a16="http://schemas.microsoft.com/office/drawing/2014/main" id="{E47FE2DB-003D-4544-8966-539D07D05F28}"/>
              </a:ext>
            </a:extLst>
          </p:cNvPr>
          <p:cNvSpPr>
            <a:spLocks noGrp="1"/>
          </p:cNvSpPr>
          <p:nvPr>
            <p:ph type="body" idx="1"/>
          </p:nvPr>
        </p:nvSpPr>
        <p:spPr/>
        <p:txBody>
          <a:bodyPr/>
          <a:lstStyle/>
          <a:p>
            <a:r>
              <a:rPr lang="en-GB" dirty="0"/>
              <a:t>ROC-AUC</a:t>
            </a:r>
          </a:p>
        </p:txBody>
      </p:sp>
      <p:pic>
        <p:nvPicPr>
          <p:cNvPr id="12290" name="Picture 2">
            <a:extLst>
              <a:ext uri="{FF2B5EF4-FFF2-40B4-BE49-F238E27FC236}">
                <a16:creationId xmlns:a16="http://schemas.microsoft.com/office/drawing/2014/main" id="{94C5768A-A8FF-9A4C-B7DC-2ED776FA5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900" y="1152475"/>
            <a:ext cx="4902200"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990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63F0-E09F-244A-ADB5-225A244C8816}"/>
              </a:ext>
            </a:extLst>
          </p:cNvPr>
          <p:cNvSpPr>
            <a:spLocks noGrp="1"/>
          </p:cNvSpPr>
          <p:nvPr>
            <p:ph type="title"/>
          </p:nvPr>
        </p:nvSpPr>
        <p:spPr/>
        <p:txBody>
          <a:bodyPr/>
          <a:lstStyle/>
          <a:p>
            <a:r>
              <a:rPr lang="en-GB" dirty="0"/>
              <a:t>APPENDIX</a:t>
            </a:r>
          </a:p>
        </p:txBody>
      </p:sp>
      <p:pic>
        <p:nvPicPr>
          <p:cNvPr id="5" name="Picture 4" descr="Table&#10;&#10;Description automatically generated">
            <a:extLst>
              <a:ext uri="{FF2B5EF4-FFF2-40B4-BE49-F238E27FC236}">
                <a16:creationId xmlns:a16="http://schemas.microsoft.com/office/drawing/2014/main" id="{83F82E79-F9DB-1B40-BAE7-9326AB327DAD}"/>
              </a:ext>
            </a:extLst>
          </p:cNvPr>
          <p:cNvPicPr>
            <a:picLocks noChangeAspect="1"/>
          </p:cNvPicPr>
          <p:nvPr/>
        </p:nvPicPr>
        <p:blipFill>
          <a:blip r:embed="rId2"/>
          <a:stretch>
            <a:fillRect/>
          </a:stretch>
        </p:blipFill>
        <p:spPr>
          <a:xfrm>
            <a:off x="3427267" y="14216"/>
            <a:ext cx="5477741" cy="5129284"/>
          </a:xfrm>
          <a:prstGeom prst="rect">
            <a:avLst/>
          </a:prstGeom>
        </p:spPr>
      </p:pic>
      <p:sp>
        <p:nvSpPr>
          <p:cNvPr id="6" name="TextBox 5">
            <a:extLst>
              <a:ext uri="{FF2B5EF4-FFF2-40B4-BE49-F238E27FC236}">
                <a16:creationId xmlns:a16="http://schemas.microsoft.com/office/drawing/2014/main" id="{30BE4157-DD34-094D-A860-76B3C668608A}"/>
              </a:ext>
            </a:extLst>
          </p:cNvPr>
          <p:cNvSpPr txBox="1"/>
          <p:nvPr/>
        </p:nvSpPr>
        <p:spPr>
          <a:xfrm>
            <a:off x="720000" y="1235607"/>
            <a:ext cx="1288472" cy="307777"/>
          </a:xfrm>
          <a:prstGeom prst="rect">
            <a:avLst/>
          </a:prstGeom>
          <a:noFill/>
        </p:spPr>
        <p:txBody>
          <a:bodyPr wrap="square" rtlCol="0">
            <a:spAutoFit/>
          </a:bodyPr>
          <a:lstStyle/>
          <a:p>
            <a:r>
              <a:rPr lang="en-GB" dirty="0"/>
              <a:t>All models</a:t>
            </a:r>
          </a:p>
        </p:txBody>
      </p:sp>
    </p:spTree>
    <p:extLst>
      <p:ext uri="{BB962C8B-B14F-4D97-AF65-F5344CB8AC3E}">
        <p14:creationId xmlns:p14="http://schemas.microsoft.com/office/powerpoint/2010/main" val="8232965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AD07-3ABF-5C47-9630-DC88533DC3F3}"/>
              </a:ext>
            </a:extLst>
          </p:cNvPr>
          <p:cNvSpPr>
            <a:spLocks noGrp="1"/>
          </p:cNvSpPr>
          <p:nvPr>
            <p:ph type="title"/>
          </p:nvPr>
        </p:nvSpPr>
        <p:spPr/>
        <p:txBody>
          <a:bodyPr/>
          <a:lstStyle/>
          <a:p>
            <a:r>
              <a:rPr lang="en-GB" dirty="0"/>
              <a:t>APPENDIX</a:t>
            </a:r>
          </a:p>
        </p:txBody>
      </p:sp>
      <p:sp>
        <p:nvSpPr>
          <p:cNvPr id="3" name="Text Placeholder 2">
            <a:extLst>
              <a:ext uri="{FF2B5EF4-FFF2-40B4-BE49-F238E27FC236}">
                <a16:creationId xmlns:a16="http://schemas.microsoft.com/office/drawing/2014/main" id="{AC239715-3BC1-EC4B-91D0-7A23AB3C62C4}"/>
              </a:ext>
            </a:extLst>
          </p:cNvPr>
          <p:cNvSpPr>
            <a:spLocks noGrp="1"/>
          </p:cNvSpPr>
          <p:nvPr>
            <p:ph type="body" idx="1"/>
          </p:nvPr>
        </p:nvSpPr>
        <p:spPr/>
        <p:txBody>
          <a:bodyPr/>
          <a:lstStyle/>
          <a:p>
            <a:r>
              <a:rPr lang="en-GB" dirty="0"/>
              <a:t>80/20 train-test split</a:t>
            </a:r>
          </a:p>
        </p:txBody>
      </p:sp>
      <p:pic>
        <p:nvPicPr>
          <p:cNvPr id="5" name="Picture 4" descr="Table&#10;&#10;Description automatically generated">
            <a:extLst>
              <a:ext uri="{FF2B5EF4-FFF2-40B4-BE49-F238E27FC236}">
                <a16:creationId xmlns:a16="http://schemas.microsoft.com/office/drawing/2014/main" id="{7DF4830F-94B0-0546-8CE2-4835B9829154}"/>
              </a:ext>
            </a:extLst>
          </p:cNvPr>
          <p:cNvPicPr>
            <a:picLocks noChangeAspect="1"/>
          </p:cNvPicPr>
          <p:nvPr/>
        </p:nvPicPr>
        <p:blipFill>
          <a:blip r:embed="rId2"/>
          <a:stretch>
            <a:fillRect/>
          </a:stretch>
        </p:blipFill>
        <p:spPr>
          <a:xfrm>
            <a:off x="136236" y="1934145"/>
            <a:ext cx="8871527" cy="1887559"/>
          </a:xfrm>
          <a:prstGeom prst="rect">
            <a:avLst/>
          </a:prstGeom>
        </p:spPr>
      </p:pic>
    </p:spTree>
    <p:extLst>
      <p:ext uri="{BB962C8B-B14F-4D97-AF65-F5344CB8AC3E}">
        <p14:creationId xmlns:p14="http://schemas.microsoft.com/office/powerpoint/2010/main" val="172793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30" name="Google Shape;1130;p3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Reporting of an Adverse Event</a:t>
            </a:r>
            <a:endParaRPr dirty="0"/>
          </a:p>
        </p:txBody>
      </p:sp>
      <p:sp>
        <p:nvSpPr>
          <p:cNvPr id="1119" name="Google Shape;1119;p37"/>
          <p:cNvSpPr/>
          <p:nvPr/>
        </p:nvSpPr>
        <p:spPr>
          <a:xfrm>
            <a:off x="3556536" y="1353768"/>
            <a:ext cx="606900" cy="606900"/>
          </a:xfrm>
          <a:prstGeom prst="flowChartConnector">
            <a:avLst/>
          </a:pr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4974134" y="1353768"/>
            <a:ext cx="606900" cy="606900"/>
          </a:xfrm>
          <a:prstGeom prst="flowChartConnector">
            <a:avLst/>
          </a:pr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4974134" y="2501924"/>
            <a:ext cx="606900" cy="606900"/>
          </a:xfrm>
          <a:prstGeom prst="flowChartConnector">
            <a:avLst/>
          </a:pr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2" name="Google Shape;1122;p37"/>
          <p:cNvCxnSpPr>
            <a:stCxn id="1119" idx="6"/>
            <a:endCxn id="1120" idx="2"/>
          </p:cNvCxnSpPr>
          <p:nvPr/>
        </p:nvCxnSpPr>
        <p:spPr>
          <a:xfrm>
            <a:off x="4163436" y="1657218"/>
            <a:ext cx="810600" cy="600"/>
          </a:xfrm>
          <a:prstGeom prst="bentConnector3">
            <a:avLst>
              <a:gd name="adj1" fmla="val 49997"/>
            </a:avLst>
          </a:prstGeom>
          <a:noFill/>
          <a:ln w="19050" cap="flat" cmpd="sng">
            <a:solidFill>
              <a:schemeClr val="accent2"/>
            </a:solidFill>
            <a:prstDash val="solid"/>
            <a:round/>
            <a:headEnd type="none" w="med" len="med"/>
            <a:tailEnd type="none" w="med" len="med"/>
          </a:ln>
        </p:spPr>
      </p:cxnSp>
      <p:cxnSp>
        <p:nvCxnSpPr>
          <p:cNvPr id="1123" name="Google Shape;1123;p37"/>
          <p:cNvCxnSpPr>
            <a:cxnSpLocks/>
            <a:stCxn id="1120" idx="4"/>
            <a:endCxn id="1124" idx="0"/>
          </p:cNvCxnSpPr>
          <p:nvPr/>
        </p:nvCxnSpPr>
        <p:spPr>
          <a:xfrm rot="5400000">
            <a:off x="4298234" y="1522518"/>
            <a:ext cx="541200" cy="1417500"/>
          </a:xfrm>
          <a:prstGeom prst="bentConnector3">
            <a:avLst>
              <a:gd name="adj1" fmla="val 51925"/>
            </a:avLst>
          </a:prstGeom>
          <a:noFill/>
          <a:ln w="19050" cap="flat" cmpd="sng">
            <a:solidFill>
              <a:schemeClr val="accent2"/>
            </a:solidFill>
            <a:prstDash val="solid"/>
            <a:round/>
            <a:headEnd type="none" w="med" len="med"/>
            <a:tailEnd type="none" w="med" len="med"/>
          </a:ln>
        </p:spPr>
      </p:cxnSp>
      <p:cxnSp>
        <p:nvCxnSpPr>
          <p:cNvPr id="1125" name="Google Shape;1125;p37"/>
          <p:cNvCxnSpPr>
            <a:stCxn id="1124" idx="6"/>
            <a:endCxn id="1121" idx="2"/>
          </p:cNvCxnSpPr>
          <p:nvPr/>
        </p:nvCxnSpPr>
        <p:spPr>
          <a:xfrm>
            <a:off x="4163436" y="2805374"/>
            <a:ext cx="810600" cy="600"/>
          </a:xfrm>
          <a:prstGeom prst="bentConnector3">
            <a:avLst>
              <a:gd name="adj1" fmla="val 49997"/>
            </a:avLst>
          </a:prstGeom>
          <a:noFill/>
          <a:ln w="19050" cap="flat" cmpd="sng">
            <a:solidFill>
              <a:schemeClr val="accent2"/>
            </a:solidFill>
            <a:prstDash val="solid"/>
            <a:round/>
            <a:headEnd type="none" w="med" len="med"/>
            <a:tailEnd type="none" w="med" len="med"/>
          </a:ln>
        </p:spPr>
      </p:cxnSp>
      <p:cxnSp>
        <p:nvCxnSpPr>
          <p:cNvPr id="1126" name="Google Shape;1126;p37"/>
          <p:cNvCxnSpPr>
            <a:stCxn id="1121" idx="4"/>
            <a:endCxn id="1127" idx="0"/>
          </p:cNvCxnSpPr>
          <p:nvPr/>
        </p:nvCxnSpPr>
        <p:spPr>
          <a:xfrm rot="5400000">
            <a:off x="4316384" y="2652524"/>
            <a:ext cx="504900" cy="1417500"/>
          </a:xfrm>
          <a:prstGeom prst="bentConnector3">
            <a:avLst>
              <a:gd name="adj1" fmla="val 50001"/>
            </a:avLst>
          </a:prstGeom>
          <a:noFill/>
          <a:ln w="19050" cap="flat" cmpd="sng">
            <a:solidFill>
              <a:schemeClr val="accent2"/>
            </a:solidFill>
            <a:prstDash val="solid"/>
            <a:round/>
            <a:headEnd type="none" w="med" len="med"/>
            <a:tailEnd type="none" w="med" len="med"/>
          </a:ln>
        </p:spPr>
      </p:cxnSp>
      <p:sp>
        <p:nvSpPr>
          <p:cNvPr id="1124" name="Google Shape;1124;p37"/>
          <p:cNvSpPr/>
          <p:nvPr/>
        </p:nvSpPr>
        <p:spPr>
          <a:xfrm>
            <a:off x="3556536" y="2501924"/>
            <a:ext cx="606900" cy="606900"/>
          </a:xfrm>
          <a:prstGeom prst="flowChartConnector">
            <a:avLst/>
          </a:pr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3556536" y="3613734"/>
            <a:ext cx="606900" cy="606900"/>
          </a:xfrm>
          <a:prstGeom prst="flowChartConnector">
            <a:avLst/>
          </a:pr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4974134" y="3613734"/>
            <a:ext cx="606900" cy="606900"/>
          </a:xfrm>
          <a:prstGeom prst="flowChartConnector">
            <a:avLst/>
          </a:pr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9" name="Google Shape;1129;p37"/>
          <p:cNvCxnSpPr>
            <a:endCxn id="1128" idx="2"/>
          </p:cNvCxnSpPr>
          <p:nvPr/>
        </p:nvCxnSpPr>
        <p:spPr>
          <a:xfrm>
            <a:off x="4163234" y="3914784"/>
            <a:ext cx="810900" cy="2400"/>
          </a:xfrm>
          <a:prstGeom prst="bentConnector3">
            <a:avLst>
              <a:gd name="adj1" fmla="val 50000"/>
            </a:avLst>
          </a:prstGeom>
          <a:noFill/>
          <a:ln w="19050" cap="flat" cmpd="sng">
            <a:solidFill>
              <a:schemeClr val="accent2"/>
            </a:solidFill>
            <a:prstDash val="solid"/>
            <a:round/>
            <a:headEnd type="none" w="med" len="med"/>
            <a:tailEnd type="none" w="med" len="med"/>
          </a:ln>
        </p:spPr>
      </p:cxnSp>
      <p:sp>
        <p:nvSpPr>
          <p:cNvPr id="1131" name="Google Shape;1131;p37"/>
          <p:cNvSpPr/>
          <p:nvPr/>
        </p:nvSpPr>
        <p:spPr>
          <a:xfrm>
            <a:off x="5114354" y="1472706"/>
            <a:ext cx="352803" cy="350719"/>
          </a:xfrm>
          <a:custGeom>
            <a:avLst/>
            <a:gdLst/>
            <a:ahLst/>
            <a:cxnLst/>
            <a:rect l="l" t="t" r="r" b="b"/>
            <a:pathLst>
              <a:path w="11846" h="11776" extrusionOk="0">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37"/>
          <p:cNvGrpSpPr/>
          <p:nvPr/>
        </p:nvGrpSpPr>
        <p:grpSpPr>
          <a:xfrm>
            <a:off x="3735787" y="3766105"/>
            <a:ext cx="228045" cy="351880"/>
            <a:chOff x="-28032075" y="3916450"/>
            <a:chExt cx="191425" cy="295375"/>
          </a:xfrm>
        </p:grpSpPr>
        <p:sp>
          <p:nvSpPr>
            <p:cNvPr id="1133" name="Google Shape;1133;p37"/>
            <p:cNvSpPr/>
            <p:nvPr/>
          </p:nvSpPr>
          <p:spPr>
            <a:xfrm>
              <a:off x="-27996625" y="3916450"/>
              <a:ext cx="120525" cy="51225"/>
            </a:xfrm>
            <a:custGeom>
              <a:avLst/>
              <a:gdLst/>
              <a:ahLst/>
              <a:cxnLst/>
              <a:rect l="l" t="t" r="r" b="b"/>
              <a:pathLst>
                <a:path w="4821" h="2049" extrusionOk="0">
                  <a:moveTo>
                    <a:pt x="1040" y="0"/>
                  </a:moveTo>
                  <a:cubicBezTo>
                    <a:pt x="441" y="0"/>
                    <a:pt x="0" y="473"/>
                    <a:pt x="0" y="1040"/>
                  </a:cubicBezTo>
                  <a:cubicBezTo>
                    <a:pt x="0" y="1607"/>
                    <a:pt x="473" y="2048"/>
                    <a:pt x="1040" y="2048"/>
                  </a:cubicBezTo>
                  <a:lnTo>
                    <a:pt x="3781" y="2048"/>
                  </a:lnTo>
                  <a:cubicBezTo>
                    <a:pt x="4379" y="2048"/>
                    <a:pt x="4820" y="1575"/>
                    <a:pt x="4820" y="1040"/>
                  </a:cubicBezTo>
                  <a:cubicBezTo>
                    <a:pt x="4820" y="441"/>
                    <a:pt x="4348" y="0"/>
                    <a:pt x="37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28032075" y="4089975"/>
              <a:ext cx="191425" cy="121850"/>
            </a:xfrm>
            <a:custGeom>
              <a:avLst/>
              <a:gdLst/>
              <a:ahLst/>
              <a:cxnLst/>
              <a:rect l="l" t="t" r="r" b="b"/>
              <a:pathLst>
                <a:path w="7657" h="4874" extrusionOk="0">
                  <a:moveTo>
                    <a:pt x="1733" y="715"/>
                  </a:moveTo>
                  <a:cubicBezTo>
                    <a:pt x="1954" y="715"/>
                    <a:pt x="2111" y="872"/>
                    <a:pt x="2111" y="1061"/>
                  </a:cubicBezTo>
                  <a:cubicBezTo>
                    <a:pt x="2111" y="1250"/>
                    <a:pt x="1954" y="1408"/>
                    <a:pt x="1733" y="1408"/>
                  </a:cubicBezTo>
                  <a:cubicBezTo>
                    <a:pt x="1544" y="1408"/>
                    <a:pt x="1387" y="1250"/>
                    <a:pt x="1387" y="1061"/>
                  </a:cubicBezTo>
                  <a:cubicBezTo>
                    <a:pt x="1418" y="872"/>
                    <a:pt x="1576" y="715"/>
                    <a:pt x="1733" y="715"/>
                  </a:cubicBezTo>
                  <a:close/>
                  <a:moveTo>
                    <a:pt x="3151" y="1376"/>
                  </a:moveTo>
                  <a:cubicBezTo>
                    <a:pt x="3372" y="1376"/>
                    <a:pt x="3529" y="1534"/>
                    <a:pt x="3529" y="1723"/>
                  </a:cubicBezTo>
                  <a:cubicBezTo>
                    <a:pt x="3529" y="1912"/>
                    <a:pt x="3372" y="2070"/>
                    <a:pt x="3151" y="2070"/>
                  </a:cubicBezTo>
                  <a:cubicBezTo>
                    <a:pt x="2962" y="2070"/>
                    <a:pt x="2804" y="1912"/>
                    <a:pt x="2804" y="1723"/>
                  </a:cubicBezTo>
                  <a:cubicBezTo>
                    <a:pt x="2804" y="1534"/>
                    <a:pt x="2962" y="1376"/>
                    <a:pt x="3151" y="1376"/>
                  </a:cubicBezTo>
                  <a:close/>
                  <a:moveTo>
                    <a:pt x="5199" y="2070"/>
                  </a:moveTo>
                  <a:cubicBezTo>
                    <a:pt x="5419" y="2070"/>
                    <a:pt x="5577" y="2227"/>
                    <a:pt x="5577" y="2448"/>
                  </a:cubicBezTo>
                  <a:cubicBezTo>
                    <a:pt x="5577" y="2637"/>
                    <a:pt x="5419" y="2794"/>
                    <a:pt x="5199" y="2794"/>
                  </a:cubicBezTo>
                  <a:cubicBezTo>
                    <a:pt x="5010" y="2794"/>
                    <a:pt x="4852" y="2637"/>
                    <a:pt x="4852" y="2448"/>
                  </a:cubicBezTo>
                  <a:cubicBezTo>
                    <a:pt x="4884" y="2227"/>
                    <a:pt x="5041" y="2070"/>
                    <a:pt x="5199" y="2070"/>
                  </a:cubicBezTo>
                  <a:close/>
                  <a:moveTo>
                    <a:pt x="3151" y="2794"/>
                  </a:moveTo>
                  <a:cubicBezTo>
                    <a:pt x="3372" y="2794"/>
                    <a:pt x="3529" y="2952"/>
                    <a:pt x="3529" y="3141"/>
                  </a:cubicBezTo>
                  <a:cubicBezTo>
                    <a:pt x="3529" y="3330"/>
                    <a:pt x="3372" y="3487"/>
                    <a:pt x="3151" y="3487"/>
                  </a:cubicBezTo>
                  <a:cubicBezTo>
                    <a:pt x="2962" y="3487"/>
                    <a:pt x="2804" y="3330"/>
                    <a:pt x="2804" y="3141"/>
                  </a:cubicBezTo>
                  <a:cubicBezTo>
                    <a:pt x="2804" y="2952"/>
                    <a:pt x="2962" y="2794"/>
                    <a:pt x="3151" y="2794"/>
                  </a:cubicBezTo>
                  <a:close/>
                  <a:moveTo>
                    <a:pt x="1748" y="1"/>
                  </a:moveTo>
                  <a:cubicBezTo>
                    <a:pt x="1181" y="1"/>
                    <a:pt x="615" y="166"/>
                    <a:pt x="63" y="494"/>
                  </a:cubicBezTo>
                  <a:cubicBezTo>
                    <a:pt x="63" y="715"/>
                    <a:pt x="0" y="872"/>
                    <a:pt x="0" y="1061"/>
                  </a:cubicBezTo>
                  <a:cubicBezTo>
                    <a:pt x="0" y="2196"/>
                    <a:pt x="536" y="3298"/>
                    <a:pt x="1418" y="4023"/>
                  </a:cubicBezTo>
                  <a:cubicBezTo>
                    <a:pt x="2111" y="4558"/>
                    <a:pt x="2962" y="4874"/>
                    <a:pt x="3844" y="4874"/>
                  </a:cubicBezTo>
                  <a:cubicBezTo>
                    <a:pt x="4096" y="4874"/>
                    <a:pt x="4380" y="4842"/>
                    <a:pt x="4663" y="4811"/>
                  </a:cubicBezTo>
                  <a:cubicBezTo>
                    <a:pt x="6144" y="4495"/>
                    <a:pt x="7341" y="3267"/>
                    <a:pt x="7625" y="1723"/>
                  </a:cubicBezTo>
                  <a:cubicBezTo>
                    <a:pt x="7656" y="1439"/>
                    <a:pt x="7656" y="1219"/>
                    <a:pt x="7656" y="935"/>
                  </a:cubicBezTo>
                  <a:lnTo>
                    <a:pt x="7656" y="935"/>
                  </a:lnTo>
                  <a:cubicBezTo>
                    <a:pt x="7033" y="1235"/>
                    <a:pt x="6444" y="1354"/>
                    <a:pt x="5904" y="1354"/>
                  </a:cubicBezTo>
                  <a:cubicBezTo>
                    <a:pt x="4969" y="1354"/>
                    <a:pt x="4183" y="1000"/>
                    <a:pt x="3624" y="620"/>
                  </a:cubicBezTo>
                  <a:cubicBezTo>
                    <a:pt x="3010" y="206"/>
                    <a:pt x="2378" y="1"/>
                    <a:pt x="1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28024975" y="3985750"/>
              <a:ext cx="181950" cy="121975"/>
            </a:xfrm>
            <a:custGeom>
              <a:avLst/>
              <a:gdLst/>
              <a:ahLst/>
              <a:cxnLst/>
              <a:rect l="l" t="t" r="r" b="b"/>
              <a:pathLst>
                <a:path w="7278" h="4879" extrusionOk="0">
                  <a:moveTo>
                    <a:pt x="1827" y="1"/>
                  </a:moveTo>
                  <a:lnTo>
                    <a:pt x="1827" y="1639"/>
                  </a:lnTo>
                  <a:cubicBezTo>
                    <a:pt x="1827" y="1765"/>
                    <a:pt x="1733" y="1891"/>
                    <a:pt x="1607" y="1922"/>
                  </a:cubicBezTo>
                  <a:cubicBezTo>
                    <a:pt x="914" y="2363"/>
                    <a:pt x="315" y="3025"/>
                    <a:pt x="0" y="3813"/>
                  </a:cubicBezTo>
                  <a:cubicBezTo>
                    <a:pt x="492" y="3611"/>
                    <a:pt x="988" y="3505"/>
                    <a:pt x="1488" y="3505"/>
                  </a:cubicBezTo>
                  <a:cubicBezTo>
                    <a:pt x="2237" y="3505"/>
                    <a:pt x="2993" y="3743"/>
                    <a:pt x="3749" y="4254"/>
                  </a:cubicBezTo>
                  <a:cubicBezTo>
                    <a:pt x="4370" y="4673"/>
                    <a:pt x="5000" y="4878"/>
                    <a:pt x="5629" y="4878"/>
                  </a:cubicBezTo>
                  <a:cubicBezTo>
                    <a:pt x="6181" y="4878"/>
                    <a:pt x="6733" y="4721"/>
                    <a:pt x="7278" y="4411"/>
                  </a:cubicBezTo>
                  <a:cubicBezTo>
                    <a:pt x="7057" y="3372"/>
                    <a:pt x="6427" y="2427"/>
                    <a:pt x="5450" y="1922"/>
                  </a:cubicBezTo>
                  <a:cubicBezTo>
                    <a:pt x="5356" y="1859"/>
                    <a:pt x="5293" y="1765"/>
                    <a:pt x="5293" y="1639"/>
                  </a:cubicBezTo>
                  <a:lnTo>
                    <a:pt x="52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37"/>
          <p:cNvSpPr txBox="1"/>
          <p:nvPr/>
        </p:nvSpPr>
        <p:spPr>
          <a:xfrm>
            <a:off x="6072887" y="1556823"/>
            <a:ext cx="2135100" cy="6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595959"/>
                </a:solidFill>
                <a:latin typeface="Roboto"/>
                <a:ea typeface="Roboto"/>
                <a:cs typeface="Roboto"/>
                <a:sym typeface="Roboto"/>
              </a:rPr>
              <a:t>Patient is given the drug or vaccine</a:t>
            </a:r>
            <a:endParaRPr dirty="0">
              <a:solidFill>
                <a:srgbClr val="595959"/>
              </a:solidFill>
              <a:latin typeface="Roboto"/>
              <a:ea typeface="Roboto"/>
              <a:cs typeface="Roboto"/>
              <a:sym typeface="Roboto"/>
            </a:endParaRPr>
          </a:p>
        </p:txBody>
      </p:sp>
      <p:sp>
        <p:nvSpPr>
          <p:cNvPr id="1152" name="Google Shape;1152;p37"/>
          <p:cNvSpPr txBox="1"/>
          <p:nvPr/>
        </p:nvSpPr>
        <p:spPr>
          <a:xfrm>
            <a:off x="6056926" y="1187378"/>
            <a:ext cx="2892694" cy="4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E4776"/>
                </a:solidFill>
                <a:latin typeface="Mukta"/>
                <a:ea typeface="Mukta"/>
                <a:cs typeface="Mukta"/>
                <a:sym typeface="Mukta"/>
              </a:rPr>
              <a:t>2. Product Administration</a:t>
            </a:r>
            <a:endParaRPr sz="1800" b="1" dirty="0">
              <a:solidFill>
                <a:srgbClr val="0E4776"/>
              </a:solidFill>
              <a:latin typeface="Mukta"/>
              <a:ea typeface="Mukta"/>
              <a:cs typeface="Mukta"/>
              <a:sym typeface="Mukta"/>
            </a:endParaRPr>
          </a:p>
        </p:txBody>
      </p:sp>
      <p:sp>
        <p:nvSpPr>
          <p:cNvPr id="1153" name="Google Shape;1153;p37"/>
          <p:cNvSpPr txBox="1"/>
          <p:nvPr/>
        </p:nvSpPr>
        <p:spPr>
          <a:xfrm>
            <a:off x="6072887" y="2664573"/>
            <a:ext cx="2892694" cy="6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595959"/>
                </a:solidFill>
                <a:latin typeface="Roboto"/>
                <a:ea typeface="Roboto"/>
                <a:cs typeface="Roboto"/>
                <a:sym typeface="Roboto"/>
              </a:rPr>
              <a:t>AE is reported by anyone (patient, family, HCP)</a:t>
            </a:r>
            <a:endParaRPr dirty="0">
              <a:solidFill>
                <a:srgbClr val="595959"/>
              </a:solidFill>
              <a:latin typeface="Roboto"/>
              <a:ea typeface="Roboto"/>
              <a:cs typeface="Roboto"/>
              <a:sym typeface="Roboto"/>
            </a:endParaRPr>
          </a:p>
        </p:txBody>
      </p:sp>
      <p:sp>
        <p:nvSpPr>
          <p:cNvPr id="1154" name="Google Shape;1154;p37"/>
          <p:cNvSpPr txBox="1"/>
          <p:nvPr/>
        </p:nvSpPr>
        <p:spPr>
          <a:xfrm>
            <a:off x="6072899" y="2430334"/>
            <a:ext cx="2135100" cy="24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E4776"/>
                </a:solidFill>
                <a:latin typeface="Mukta"/>
                <a:ea typeface="Mukta"/>
                <a:cs typeface="Mukta"/>
                <a:sym typeface="Mukta"/>
              </a:rPr>
              <a:t>4. Reporting</a:t>
            </a:r>
            <a:endParaRPr sz="1800" b="1" dirty="0">
              <a:solidFill>
                <a:srgbClr val="0E4776"/>
              </a:solidFill>
              <a:latin typeface="Mukta"/>
              <a:ea typeface="Mukta"/>
              <a:cs typeface="Mukta"/>
              <a:sym typeface="Mukta"/>
            </a:endParaRPr>
          </a:p>
        </p:txBody>
      </p:sp>
      <p:sp>
        <p:nvSpPr>
          <p:cNvPr id="1155" name="Google Shape;1155;p37"/>
          <p:cNvSpPr txBox="1"/>
          <p:nvPr/>
        </p:nvSpPr>
        <p:spPr>
          <a:xfrm>
            <a:off x="6072887" y="3741149"/>
            <a:ext cx="2970752" cy="6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595959"/>
                </a:solidFill>
                <a:latin typeface="Roboto"/>
                <a:ea typeface="Roboto"/>
                <a:cs typeface="Roboto"/>
                <a:sym typeface="Roboto"/>
              </a:rPr>
              <a:t>Regulatory authorities together with the company will determine what is the best course of action (e.g. Advisory, Recall)</a:t>
            </a:r>
            <a:endParaRPr dirty="0">
              <a:solidFill>
                <a:srgbClr val="595959"/>
              </a:solidFill>
              <a:latin typeface="Roboto"/>
              <a:ea typeface="Roboto"/>
              <a:cs typeface="Roboto"/>
              <a:sym typeface="Roboto"/>
            </a:endParaRPr>
          </a:p>
        </p:txBody>
      </p:sp>
      <p:sp>
        <p:nvSpPr>
          <p:cNvPr id="1156" name="Google Shape;1156;p37"/>
          <p:cNvSpPr txBox="1"/>
          <p:nvPr/>
        </p:nvSpPr>
        <p:spPr>
          <a:xfrm>
            <a:off x="6072899" y="3506911"/>
            <a:ext cx="2135100" cy="24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E4776"/>
                </a:solidFill>
                <a:latin typeface="Mukta"/>
                <a:ea typeface="Mukta"/>
                <a:cs typeface="Mukta"/>
                <a:sym typeface="Mukta"/>
              </a:rPr>
              <a:t>6. Action Taken</a:t>
            </a:r>
            <a:endParaRPr sz="1800" b="1" dirty="0">
              <a:solidFill>
                <a:srgbClr val="0E4776"/>
              </a:solidFill>
              <a:latin typeface="Mukta"/>
              <a:ea typeface="Mukta"/>
              <a:cs typeface="Mukta"/>
              <a:sym typeface="Mukta"/>
            </a:endParaRPr>
          </a:p>
        </p:txBody>
      </p:sp>
      <p:sp>
        <p:nvSpPr>
          <p:cNvPr id="1157" name="Google Shape;1157;p37"/>
          <p:cNvSpPr txBox="1"/>
          <p:nvPr/>
        </p:nvSpPr>
        <p:spPr>
          <a:xfrm>
            <a:off x="78059" y="3741149"/>
            <a:ext cx="2986715" cy="69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595959"/>
                </a:solidFill>
                <a:latin typeface="Roboto"/>
                <a:ea typeface="Roboto"/>
                <a:cs typeface="Roboto"/>
                <a:sym typeface="Roboto"/>
              </a:rPr>
              <a:t>If there is a high incidence of a particular AE, it could be detected as a signal for regulatory action</a:t>
            </a:r>
            <a:endParaRPr dirty="0">
              <a:solidFill>
                <a:srgbClr val="595959"/>
              </a:solidFill>
              <a:latin typeface="Roboto"/>
              <a:ea typeface="Roboto"/>
              <a:cs typeface="Roboto"/>
              <a:sym typeface="Roboto"/>
            </a:endParaRPr>
          </a:p>
        </p:txBody>
      </p:sp>
      <p:sp>
        <p:nvSpPr>
          <p:cNvPr id="1158" name="Google Shape;1158;p37"/>
          <p:cNvSpPr txBox="1"/>
          <p:nvPr/>
        </p:nvSpPr>
        <p:spPr>
          <a:xfrm>
            <a:off x="929674" y="3506911"/>
            <a:ext cx="2135100" cy="24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rgbClr val="0E4776"/>
                </a:solidFill>
                <a:latin typeface="Mukta"/>
                <a:ea typeface="Mukta"/>
                <a:cs typeface="Mukta"/>
                <a:sym typeface="Mukta"/>
              </a:rPr>
              <a:t>5. Signal Detection</a:t>
            </a:r>
            <a:endParaRPr sz="1800" b="1" dirty="0">
              <a:solidFill>
                <a:srgbClr val="0E4776"/>
              </a:solidFill>
              <a:latin typeface="Mukta"/>
              <a:ea typeface="Mukta"/>
              <a:cs typeface="Mukta"/>
              <a:sym typeface="Mukta"/>
            </a:endParaRPr>
          </a:p>
        </p:txBody>
      </p:sp>
      <p:sp>
        <p:nvSpPr>
          <p:cNvPr id="1159" name="Google Shape;1159;p37"/>
          <p:cNvSpPr txBox="1"/>
          <p:nvPr/>
        </p:nvSpPr>
        <p:spPr>
          <a:xfrm>
            <a:off x="929674" y="2664573"/>
            <a:ext cx="2135100" cy="69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595959"/>
                </a:solidFill>
                <a:latin typeface="Roboto"/>
                <a:ea typeface="Roboto"/>
                <a:cs typeface="Roboto"/>
                <a:sym typeface="Roboto"/>
              </a:rPr>
              <a:t>Patient could experience a side effect of the drug</a:t>
            </a:r>
            <a:endParaRPr dirty="0">
              <a:solidFill>
                <a:srgbClr val="595959"/>
              </a:solidFill>
              <a:latin typeface="Roboto"/>
              <a:ea typeface="Roboto"/>
              <a:cs typeface="Roboto"/>
              <a:sym typeface="Roboto"/>
            </a:endParaRPr>
          </a:p>
          <a:p>
            <a:pPr marL="0" lvl="0" indent="0" algn="r" rtl="0">
              <a:spcBef>
                <a:spcPts val="0"/>
              </a:spcBef>
              <a:spcAft>
                <a:spcPts val="0"/>
              </a:spcAft>
              <a:buNone/>
            </a:pPr>
            <a:endParaRPr dirty="0">
              <a:solidFill>
                <a:srgbClr val="595959"/>
              </a:solidFill>
              <a:latin typeface="Roboto"/>
              <a:ea typeface="Roboto"/>
              <a:cs typeface="Roboto"/>
              <a:sym typeface="Roboto"/>
            </a:endParaRPr>
          </a:p>
        </p:txBody>
      </p:sp>
      <p:sp>
        <p:nvSpPr>
          <p:cNvPr id="1160" name="Google Shape;1160;p37"/>
          <p:cNvSpPr txBox="1"/>
          <p:nvPr/>
        </p:nvSpPr>
        <p:spPr>
          <a:xfrm>
            <a:off x="929674" y="2430334"/>
            <a:ext cx="2135100" cy="24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rgbClr val="0E4776"/>
                </a:solidFill>
                <a:latin typeface="Mukta"/>
                <a:ea typeface="Mukta"/>
                <a:cs typeface="Mukta"/>
                <a:sym typeface="Mukta"/>
              </a:rPr>
              <a:t>3. Adverse Event</a:t>
            </a:r>
            <a:endParaRPr sz="1800" b="1" dirty="0">
              <a:solidFill>
                <a:srgbClr val="0E4776"/>
              </a:solidFill>
              <a:latin typeface="Mukta"/>
              <a:ea typeface="Mukta"/>
              <a:cs typeface="Mukta"/>
              <a:sym typeface="Mukta"/>
            </a:endParaRPr>
          </a:p>
        </p:txBody>
      </p:sp>
      <p:sp>
        <p:nvSpPr>
          <p:cNvPr id="1161" name="Google Shape;1161;p37"/>
          <p:cNvSpPr txBox="1"/>
          <p:nvPr/>
        </p:nvSpPr>
        <p:spPr>
          <a:xfrm>
            <a:off x="557561" y="1587996"/>
            <a:ext cx="2507213" cy="69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595959"/>
                </a:solidFill>
                <a:latin typeface="Roboto"/>
                <a:ea typeface="Roboto"/>
                <a:cs typeface="Roboto"/>
                <a:sym typeface="Roboto"/>
              </a:rPr>
              <a:t>Efficacy and safety have been tested in clinical trials</a:t>
            </a:r>
            <a:endParaRPr dirty="0">
              <a:solidFill>
                <a:srgbClr val="595959"/>
              </a:solidFill>
              <a:latin typeface="Roboto"/>
              <a:ea typeface="Roboto"/>
              <a:cs typeface="Roboto"/>
              <a:sym typeface="Roboto"/>
            </a:endParaRPr>
          </a:p>
          <a:p>
            <a:pPr marL="0" lvl="0" indent="0" algn="r" rtl="0">
              <a:spcBef>
                <a:spcPts val="0"/>
              </a:spcBef>
              <a:spcAft>
                <a:spcPts val="0"/>
              </a:spcAft>
              <a:buNone/>
            </a:pPr>
            <a:endParaRPr dirty="0">
              <a:solidFill>
                <a:srgbClr val="595959"/>
              </a:solidFill>
              <a:latin typeface="Roboto"/>
              <a:ea typeface="Roboto"/>
              <a:cs typeface="Roboto"/>
              <a:sym typeface="Roboto"/>
            </a:endParaRPr>
          </a:p>
        </p:txBody>
      </p:sp>
      <p:sp>
        <p:nvSpPr>
          <p:cNvPr id="1162" name="Google Shape;1162;p37"/>
          <p:cNvSpPr txBox="1"/>
          <p:nvPr/>
        </p:nvSpPr>
        <p:spPr>
          <a:xfrm>
            <a:off x="929674" y="1353758"/>
            <a:ext cx="2135100" cy="24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rgbClr val="0E4776"/>
                </a:solidFill>
                <a:latin typeface="Mukta"/>
                <a:ea typeface="Mukta"/>
                <a:cs typeface="Mukta"/>
                <a:sym typeface="Mukta"/>
              </a:rPr>
              <a:t>1. Product approval</a:t>
            </a:r>
            <a:endParaRPr sz="1800" b="1" dirty="0">
              <a:solidFill>
                <a:srgbClr val="0E4776"/>
              </a:solidFill>
              <a:latin typeface="Mukta"/>
              <a:ea typeface="Mukta"/>
              <a:cs typeface="Mukta"/>
              <a:sym typeface="Mukta"/>
            </a:endParaRPr>
          </a:p>
        </p:txBody>
      </p:sp>
      <p:sp>
        <p:nvSpPr>
          <p:cNvPr id="50" name="Google Shape;7624;p66">
            <a:extLst>
              <a:ext uri="{FF2B5EF4-FFF2-40B4-BE49-F238E27FC236}">
                <a16:creationId xmlns:a16="http://schemas.microsoft.com/office/drawing/2014/main" id="{DD3A3375-B47B-F94E-A20D-54469FBE1EE9}"/>
              </a:ext>
            </a:extLst>
          </p:cNvPr>
          <p:cNvSpPr/>
          <p:nvPr/>
        </p:nvSpPr>
        <p:spPr>
          <a:xfrm>
            <a:off x="3695451" y="1459994"/>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7727;p66">
            <a:extLst>
              <a:ext uri="{FF2B5EF4-FFF2-40B4-BE49-F238E27FC236}">
                <a16:creationId xmlns:a16="http://schemas.microsoft.com/office/drawing/2014/main" id="{1295B97D-39BC-4142-8F0C-E63A8F2EAB1B}"/>
              </a:ext>
            </a:extLst>
          </p:cNvPr>
          <p:cNvGrpSpPr/>
          <p:nvPr/>
        </p:nvGrpSpPr>
        <p:grpSpPr>
          <a:xfrm>
            <a:off x="5079124" y="3741926"/>
            <a:ext cx="353757" cy="353757"/>
            <a:chOff x="-25834600" y="3176875"/>
            <a:chExt cx="296950" cy="296950"/>
          </a:xfrm>
          <a:solidFill>
            <a:schemeClr val="accent6"/>
          </a:solidFill>
        </p:grpSpPr>
        <p:sp>
          <p:nvSpPr>
            <p:cNvPr id="57" name="Google Shape;7728;p66">
              <a:extLst>
                <a:ext uri="{FF2B5EF4-FFF2-40B4-BE49-F238E27FC236}">
                  <a16:creationId xmlns:a16="http://schemas.microsoft.com/office/drawing/2014/main" id="{DBA6CF9C-C259-2C43-B3F8-54E8DC24759A}"/>
                </a:ext>
              </a:extLst>
            </p:cNvPr>
            <p:cNvSpPr/>
            <p:nvPr/>
          </p:nvSpPr>
          <p:spPr>
            <a:xfrm>
              <a:off x="-25625875" y="3316275"/>
              <a:ext cx="69325" cy="85875"/>
            </a:xfrm>
            <a:custGeom>
              <a:avLst/>
              <a:gdLst/>
              <a:ahLst/>
              <a:cxnLst/>
              <a:rect l="l" t="t" r="r" b="b"/>
              <a:pathLst>
                <a:path w="2773" h="3435" extrusionOk="0">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729;p66">
              <a:extLst>
                <a:ext uri="{FF2B5EF4-FFF2-40B4-BE49-F238E27FC236}">
                  <a16:creationId xmlns:a16="http://schemas.microsoft.com/office/drawing/2014/main" id="{D5C8B2D2-384F-E446-922F-F50BBC4B6C5B}"/>
                </a:ext>
              </a:extLst>
            </p:cNvPr>
            <p:cNvSpPr/>
            <p:nvPr/>
          </p:nvSpPr>
          <p:spPr>
            <a:xfrm>
              <a:off x="-25729075" y="3176875"/>
              <a:ext cx="191425" cy="296950"/>
            </a:xfrm>
            <a:custGeom>
              <a:avLst/>
              <a:gdLst/>
              <a:ahLst/>
              <a:cxnLst/>
              <a:rect l="l" t="t" r="r" b="b"/>
              <a:pathLst>
                <a:path w="7657" h="11878" extrusionOk="0">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730;p66">
              <a:extLst>
                <a:ext uri="{FF2B5EF4-FFF2-40B4-BE49-F238E27FC236}">
                  <a16:creationId xmlns:a16="http://schemas.microsoft.com/office/drawing/2014/main" id="{FE46294F-B60E-344D-AF60-849F66F14D64}"/>
                </a:ext>
              </a:extLst>
            </p:cNvPr>
            <p:cNvSpPr/>
            <p:nvPr/>
          </p:nvSpPr>
          <p:spPr>
            <a:xfrm>
              <a:off x="-25834600" y="3350150"/>
              <a:ext cx="69325" cy="96100"/>
            </a:xfrm>
            <a:custGeom>
              <a:avLst/>
              <a:gdLst/>
              <a:ahLst/>
              <a:cxnLst/>
              <a:rect l="l" t="t" r="r" b="b"/>
              <a:pathLst>
                <a:path w="2773" h="3844" extrusionOk="0">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731;p66">
              <a:extLst>
                <a:ext uri="{FF2B5EF4-FFF2-40B4-BE49-F238E27FC236}">
                  <a16:creationId xmlns:a16="http://schemas.microsoft.com/office/drawing/2014/main" id="{5ECF9710-AB03-0A4A-80DF-9229B43CA304}"/>
                </a:ext>
              </a:extLst>
            </p:cNvPr>
            <p:cNvSpPr/>
            <p:nvPr/>
          </p:nvSpPr>
          <p:spPr>
            <a:xfrm>
              <a:off x="-25799950" y="3368250"/>
              <a:ext cx="104775" cy="104000"/>
            </a:xfrm>
            <a:custGeom>
              <a:avLst/>
              <a:gdLst/>
              <a:ahLst/>
              <a:cxnLst/>
              <a:rect l="l" t="t" r="r" b="b"/>
              <a:pathLst>
                <a:path w="4191" h="4160" extrusionOk="0">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732;p66">
              <a:extLst>
                <a:ext uri="{FF2B5EF4-FFF2-40B4-BE49-F238E27FC236}">
                  <a16:creationId xmlns:a16="http://schemas.microsoft.com/office/drawing/2014/main" id="{095AACC3-4DF2-B044-869C-005F6ED6973A}"/>
                </a:ext>
              </a:extLst>
            </p:cNvPr>
            <p:cNvSpPr/>
            <p:nvPr/>
          </p:nvSpPr>
          <p:spPr>
            <a:xfrm>
              <a:off x="-25712525" y="3317075"/>
              <a:ext cx="34675" cy="86650"/>
            </a:xfrm>
            <a:custGeom>
              <a:avLst/>
              <a:gdLst/>
              <a:ahLst/>
              <a:cxnLst/>
              <a:rect l="l" t="t" r="r" b="b"/>
              <a:pathLst>
                <a:path w="1387" h="3466" extrusionOk="0">
                  <a:moveTo>
                    <a:pt x="1" y="0"/>
                  </a:moveTo>
                  <a:lnTo>
                    <a:pt x="1" y="1764"/>
                  </a:lnTo>
                  <a:cubicBezTo>
                    <a:pt x="631" y="2111"/>
                    <a:pt x="1072" y="2709"/>
                    <a:pt x="1261" y="3466"/>
                  </a:cubicBezTo>
                  <a:lnTo>
                    <a:pt x="1387" y="3466"/>
                  </a:lnTo>
                  <a:lnTo>
                    <a:pt x="13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7760;p66">
            <a:extLst>
              <a:ext uri="{FF2B5EF4-FFF2-40B4-BE49-F238E27FC236}">
                <a16:creationId xmlns:a16="http://schemas.microsoft.com/office/drawing/2014/main" id="{5ADD491D-B809-304E-9B88-EC68495BD1B0}"/>
              </a:ext>
            </a:extLst>
          </p:cNvPr>
          <p:cNvGrpSpPr/>
          <p:nvPr/>
        </p:nvGrpSpPr>
        <p:grpSpPr>
          <a:xfrm>
            <a:off x="3673149" y="2614496"/>
            <a:ext cx="354710" cy="352803"/>
            <a:chOff x="-27351575" y="3175300"/>
            <a:chExt cx="297750" cy="296150"/>
          </a:xfrm>
          <a:solidFill>
            <a:schemeClr val="accent6"/>
          </a:solidFill>
        </p:grpSpPr>
        <p:sp>
          <p:nvSpPr>
            <p:cNvPr id="63" name="Google Shape;7761;p66">
              <a:extLst>
                <a:ext uri="{FF2B5EF4-FFF2-40B4-BE49-F238E27FC236}">
                  <a16:creationId xmlns:a16="http://schemas.microsoft.com/office/drawing/2014/main" id="{C0177645-2208-9C4A-B427-55FE3DCF974B}"/>
                </a:ext>
              </a:extLst>
            </p:cNvPr>
            <p:cNvSpPr/>
            <p:nvPr/>
          </p:nvSpPr>
          <p:spPr>
            <a:xfrm>
              <a:off x="-27351575" y="3175300"/>
              <a:ext cx="296975" cy="157550"/>
            </a:xfrm>
            <a:custGeom>
              <a:avLst/>
              <a:gdLst/>
              <a:ahLst/>
              <a:cxnLst/>
              <a:rect l="l" t="t" r="r" b="b"/>
              <a:pathLst>
                <a:path w="11879" h="6302" extrusionOk="0">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762;p66">
              <a:extLst>
                <a:ext uri="{FF2B5EF4-FFF2-40B4-BE49-F238E27FC236}">
                  <a16:creationId xmlns:a16="http://schemas.microsoft.com/office/drawing/2014/main" id="{4A149E0C-B53E-154C-8707-BEF9958D9A81}"/>
                </a:ext>
              </a:extLst>
            </p:cNvPr>
            <p:cNvSpPr/>
            <p:nvPr/>
          </p:nvSpPr>
          <p:spPr>
            <a:xfrm>
              <a:off x="-27123950" y="3332825"/>
              <a:ext cx="17350" cy="52000"/>
            </a:xfrm>
            <a:custGeom>
              <a:avLst/>
              <a:gdLst/>
              <a:ahLst/>
              <a:cxnLst/>
              <a:rect l="l" t="t" r="r" b="b"/>
              <a:pathLst>
                <a:path w="694" h="2080" extrusionOk="0">
                  <a:moveTo>
                    <a:pt x="1" y="0"/>
                  </a:moveTo>
                  <a:lnTo>
                    <a:pt x="1" y="1733"/>
                  </a:lnTo>
                  <a:cubicBezTo>
                    <a:pt x="1" y="1922"/>
                    <a:pt x="158" y="2079"/>
                    <a:pt x="347" y="2079"/>
                  </a:cubicBezTo>
                  <a:cubicBezTo>
                    <a:pt x="536" y="2079"/>
                    <a:pt x="694" y="1922"/>
                    <a:pt x="694" y="1733"/>
                  </a:cubicBez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763;p66">
              <a:extLst>
                <a:ext uri="{FF2B5EF4-FFF2-40B4-BE49-F238E27FC236}">
                  <a16:creationId xmlns:a16="http://schemas.microsoft.com/office/drawing/2014/main" id="{306E7042-743A-314D-9440-028DFD936E53}"/>
                </a:ext>
              </a:extLst>
            </p:cNvPr>
            <p:cNvSpPr/>
            <p:nvPr/>
          </p:nvSpPr>
          <p:spPr>
            <a:xfrm>
              <a:off x="-27350775" y="3350150"/>
              <a:ext cx="296950" cy="121300"/>
            </a:xfrm>
            <a:custGeom>
              <a:avLst/>
              <a:gdLst/>
              <a:ahLst/>
              <a:cxnLst/>
              <a:rect l="l" t="t" r="r" b="b"/>
              <a:pathLst>
                <a:path w="11878" h="4852" extrusionOk="0">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764;p66">
              <a:extLst>
                <a:ext uri="{FF2B5EF4-FFF2-40B4-BE49-F238E27FC236}">
                  <a16:creationId xmlns:a16="http://schemas.microsoft.com/office/drawing/2014/main" id="{D75F1CA0-EDC1-6E43-B8B4-2F0112EA22DC}"/>
                </a:ext>
              </a:extLst>
            </p:cNvPr>
            <p:cNvSpPr/>
            <p:nvPr/>
          </p:nvSpPr>
          <p:spPr>
            <a:xfrm>
              <a:off x="-27299575" y="3332825"/>
              <a:ext cx="18125" cy="52000"/>
            </a:xfrm>
            <a:custGeom>
              <a:avLst/>
              <a:gdLst/>
              <a:ahLst/>
              <a:cxnLst/>
              <a:rect l="l" t="t" r="r" b="b"/>
              <a:pathLst>
                <a:path w="725" h="2080" extrusionOk="0">
                  <a:moveTo>
                    <a:pt x="0" y="0"/>
                  </a:moveTo>
                  <a:lnTo>
                    <a:pt x="0" y="1733"/>
                  </a:lnTo>
                  <a:cubicBezTo>
                    <a:pt x="0" y="1922"/>
                    <a:pt x="158" y="2079"/>
                    <a:pt x="378" y="2079"/>
                  </a:cubicBezTo>
                  <a:cubicBezTo>
                    <a:pt x="567" y="2079"/>
                    <a:pt x="725" y="1922"/>
                    <a:pt x="725" y="1733"/>
                  </a:cubicBez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911;p67">
            <a:extLst>
              <a:ext uri="{FF2B5EF4-FFF2-40B4-BE49-F238E27FC236}">
                <a16:creationId xmlns:a16="http://schemas.microsoft.com/office/drawing/2014/main" id="{06541C2B-4234-6F44-B413-CB2CB7AEBDBF}"/>
              </a:ext>
            </a:extLst>
          </p:cNvPr>
          <p:cNvGrpSpPr/>
          <p:nvPr/>
        </p:nvGrpSpPr>
        <p:grpSpPr>
          <a:xfrm>
            <a:off x="5099525" y="2624015"/>
            <a:ext cx="366364" cy="359075"/>
            <a:chOff x="-60988625" y="3740800"/>
            <a:chExt cx="316650" cy="310350"/>
          </a:xfrm>
          <a:solidFill>
            <a:schemeClr val="accent6"/>
          </a:solidFill>
        </p:grpSpPr>
        <p:sp>
          <p:nvSpPr>
            <p:cNvPr id="76" name="Google Shape;7912;p67">
              <a:extLst>
                <a:ext uri="{FF2B5EF4-FFF2-40B4-BE49-F238E27FC236}">
                  <a16:creationId xmlns:a16="http://schemas.microsoft.com/office/drawing/2014/main" id="{27C15C65-8F78-E541-80DD-EC187FFEDDE3}"/>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913;p67">
              <a:extLst>
                <a:ext uri="{FF2B5EF4-FFF2-40B4-BE49-F238E27FC236}">
                  <a16:creationId xmlns:a16="http://schemas.microsoft.com/office/drawing/2014/main" id="{4680B9C8-7CAA-4E40-8F58-C9E7FE9AE058}"/>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914;p67">
              <a:extLst>
                <a:ext uri="{FF2B5EF4-FFF2-40B4-BE49-F238E27FC236}">
                  <a16:creationId xmlns:a16="http://schemas.microsoft.com/office/drawing/2014/main" id="{9A9D8B00-9027-3F46-85C5-7C5D0F773DD0}"/>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3" name="Google Shape;1543;p4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INITIAL DATASET</a:t>
            </a:r>
            <a:endParaRPr dirty="0"/>
          </a:p>
        </p:txBody>
      </p:sp>
      <p:grpSp>
        <p:nvGrpSpPr>
          <p:cNvPr id="5" name="Group 4">
            <a:extLst>
              <a:ext uri="{FF2B5EF4-FFF2-40B4-BE49-F238E27FC236}">
                <a16:creationId xmlns:a16="http://schemas.microsoft.com/office/drawing/2014/main" id="{59EFAF7D-107F-7D44-B877-B1C0BE750E37}"/>
              </a:ext>
            </a:extLst>
          </p:cNvPr>
          <p:cNvGrpSpPr/>
          <p:nvPr/>
        </p:nvGrpSpPr>
        <p:grpSpPr>
          <a:xfrm>
            <a:off x="3960339" y="2039054"/>
            <a:ext cx="4986186" cy="2960863"/>
            <a:chOff x="4603172" y="1384982"/>
            <a:chExt cx="2992581" cy="1615486"/>
          </a:xfrm>
        </p:grpSpPr>
        <p:grpSp>
          <p:nvGrpSpPr>
            <p:cNvPr id="3" name="Group 2">
              <a:extLst>
                <a:ext uri="{FF2B5EF4-FFF2-40B4-BE49-F238E27FC236}">
                  <a16:creationId xmlns:a16="http://schemas.microsoft.com/office/drawing/2014/main" id="{528034AF-1FD1-034E-95E6-368D63B13951}"/>
                </a:ext>
              </a:extLst>
            </p:cNvPr>
            <p:cNvGrpSpPr/>
            <p:nvPr/>
          </p:nvGrpSpPr>
          <p:grpSpPr>
            <a:xfrm>
              <a:off x="4603172" y="1384982"/>
              <a:ext cx="2992581" cy="1615486"/>
              <a:chOff x="1617813" y="1321588"/>
              <a:chExt cx="2992581" cy="1615486"/>
            </a:xfrm>
          </p:grpSpPr>
          <p:sp>
            <p:nvSpPr>
              <p:cNvPr id="1542" name="Google Shape;1542;p43"/>
              <p:cNvSpPr txBox="1"/>
              <p:nvPr/>
            </p:nvSpPr>
            <p:spPr>
              <a:xfrm>
                <a:off x="3239137" y="2321174"/>
                <a:ext cx="1371257" cy="61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595959"/>
                    </a:solidFill>
                    <a:latin typeface="Roboto"/>
                    <a:ea typeface="Roboto"/>
                    <a:cs typeface="Roboto"/>
                    <a:sym typeface="Roboto"/>
                  </a:rPr>
                  <a:t>7 Text Columns</a:t>
                </a:r>
                <a:endParaRPr dirty="0">
                  <a:solidFill>
                    <a:srgbClr val="595959"/>
                  </a:solidFill>
                  <a:latin typeface="Roboto"/>
                  <a:ea typeface="Roboto"/>
                  <a:cs typeface="Roboto"/>
                  <a:sym typeface="Roboto"/>
                </a:endParaRPr>
              </a:p>
            </p:txBody>
          </p:sp>
          <p:sp>
            <p:nvSpPr>
              <p:cNvPr id="1558" name="Google Shape;1558;p43"/>
              <p:cNvSpPr txBox="1"/>
              <p:nvPr/>
            </p:nvSpPr>
            <p:spPr>
              <a:xfrm>
                <a:off x="1876821" y="1321588"/>
                <a:ext cx="2503200" cy="24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0E4776"/>
                    </a:solidFill>
                    <a:latin typeface="Mukta"/>
                    <a:ea typeface="Mukta"/>
                    <a:cs typeface="Mukta"/>
                    <a:sym typeface="Mukta"/>
                  </a:rPr>
                  <a:t>DESCRIPTION</a:t>
                </a:r>
                <a:endParaRPr sz="1800" b="1" dirty="0">
                  <a:solidFill>
                    <a:srgbClr val="0E4776"/>
                  </a:solidFill>
                  <a:latin typeface="Mukta"/>
                  <a:ea typeface="Mukta"/>
                  <a:cs typeface="Mukta"/>
                  <a:sym typeface="Mukta"/>
                </a:endParaRPr>
              </a:p>
            </p:txBody>
          </p:sp>
          <p:sp>
            <p:nvSpPr>
              <p:cNvPr id="1559" name="Google Shape;1559;p43"/>
              <p:cNvSpPr txBox="1"/>
              <p:nvPr/>
            </p:nvSpPr>
            <p:spPr>
              <a:xfrm>
                <a:off x="1617813" y="2321174"/>
                <a:ext cx="1618775" cy="61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595959"/>
                    </a:solidFill>
                    <a:latin typeface="Roboto"/>
                    <a:ea typeface="Roboto"/>
                    <a:cs typeface="Roboto"/>
                    <a:sym typeface="Roboto"/>
                  </a:rPr>
                  <a:t>45 Non-text columns</a:t>
                </a:r>
                <a:endParaRPr dirty="0">
                  <a:solidFill>
                    <a:srgbClr val="595959"/>
                  </a:solidFill>
                  <a:latin typeface="Roboto"/>
                  <a:ea typeface="Roboto"/>
                  <a:cs typeface="Roboto"/>
                  <a:sym typeface="Roboto"/>
                </a:endParaRPr>
              </a:p>
            </p:txBody>
          </p:sp>
        </p:grpSp>
        <p:grpSp>
          <p:nvGrpSpPr>
            <p:cNvPr id="24" name="Google Shape;9884;p71">
              <a:extLst>
                <a:ext uri="{FF2B5EF4-FFF2-40B4-BE49-F238E27FC236}">
                  <a16:creationId xmlns:a16="http://schemas.microsoft.com/office/drawing/2014/main" id="{70FECF68-8592-374B-A47D-BD7A79FDF07A}"/>
                </a:ext>
              </a:extLst>
            </p:cNvPr>
            <p:cNvGrpSpPr/>
            <p:nvPr/>
          </p:nvGrpSpPr>
          <p:grpSpPr>
            <a:xfrm>
              <a:off x="6709719" y="1820061"/>
              <a:ext cx="442373" cy="420775"/>
              <a:chOff x="-6690625" y="3631325"/>
              <a:chExt cx="307225" cy="292225"/>
            </a:xfrm>
            <a:solidFill>
              <a:schemeClr val="accent2"/>
            </a:solidFill>
          </p:grpSpPr>
          <p:sp>
            <p:nvSpPr>
              <p:cNvPr id="25" name="Google Shape;9885;p71">
                <a:extLst>
                  <a:ext uri="{FF2B5EF4-FFF2-40B4-BE49-F238E27FC236}">
                    <a16:creationId xmlns:a16="http://schemas.microsoft.com/office/drawing/2014/main" id="{3928AD60-805D-1140-866E-2D9256382492}"/>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886;p71">
                <a:extLst>
                  <a:ext uri="{FF2B5EF4-FFF2-40B4-BE49-F238E27FC236}">
                    <a16:creationId xmlns:a16="http://schemas.microsoft.com/office/drawing/2014/main" id="{2E732C21-CB7B-FD4B-AE9C-4F46CBB5D54C}"/>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887;p71">
                <a:extLst>
                  <a:ext uri="{FF2B5EF4-FFF2-40B4-BE49-F238E27FC236}">
                    <a16:creationId xmlns:a16="http://schemas.microsoft.com/office/drawing/2014/main" id="{20B76996-E8EA-4D4C-B37A-2C816659F930}"/>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888;p71">
                <a:extLst>
                  <a:ext uri="{FF2B5EF4-FFF2-40B4-BE49-F238E27FC236}">
                    <a16:creationId xmlns:a16="http://schemas.microsoft.com/office/drawing/2014/main" id="{9022EFF9-D8E6-3B42-9E5D-05F49082B873}"/>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889;p71">
                <a:extLst>
                  <a:ext uri="{FF2B5EF4-FFF2-40B4-BE49-F238E27FC236}">
                    <a16:creationId xmlns:a16="http://schemas.microsoft.com/office/drawing/2014/main" id="{714BD2FC-B928-0B4B-A1FF-466E5C8E6EBB}"/>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7981;p67">
              <a:extLst>
                <a:ext uri="{FF2B5EF4-FFF2-40B4-BE49-F238E27FC236}">
                  <a16:creationId xmlns:a16="http://schemas.microsoft.com/office/drawing/2014/main" id="{080E6E16-D93C-4542-8A73-2A908E8CCE14}"/>
                </a:ext>
              </a:extLst>
            </p:cNvPr>
            <p:cNvGrpSpPr/>
            <p:nvPr/>
          </p:nvGrpSpPr>
          <p:grpSpPr>
            <a:xfrm>
              <a:off x="5228466" y="1874472"/>
              <a:ext cx="368186" cy="366364"/>
              <a:chOff x="-62151950" y="4111775"/>
              <a:chExt cx="318225" cy="316650"/>
            </a:xfrm>
            <a:solidFill>
              <a:schemeClr val="accent2"/>
            </a:solidFill>
          </p:grpSpPr>
          <p:sp>
            <p:nvSpPr>
              <p:cNvPr id="31" name="Google Shape;7982;p67">
                <a:extLst>
                  <a:ext uri="{FF2B5EF4-FFF2-40B4-BE49-F238E27FC236}">
                    <a16:creationId xmlns:a16="http://schemas.microsoft.com/office/drawing/2014/main" id="{0C856499-8383-0447-9F0B-A3240F075CA1}"/>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983;p67">
                <a:extLst>
                  <a:ext uri="{FF2B5EF4-FFF2-40B4-BE49-F238E27FC236}">
                    <a16:creationId xmlns:a16="http://schemas.microsoft.com/office/drawing/2014/main" id="{4C4ED34C-CCE1-5746-BF79-62BB448C6D26}"/>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984;p67">
                <a:extLst>
                  <a:ext uri="{FF2B5EF4-FFF2-40B4-BE49-F238E27FC236}">
                    <a16:creationId xmlns:a16="http://schemas.microsoft.com/office/drawing/2014/main" id="{B337E020-6A80-5D48-9E62-9261C92DB85B}"/>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985;p67">
                <a:extLst>
                  <a:ext uri="{FF2B5EF4-FFF2-40B4-BE49-F238E27FC236}">
                    <a16:creationId xmlns:a16="http://schemas.microsoft.com/office/drawing/2014/main" id="{34C56446-879F-3042-A20A-D3AF56D6FA48}"/>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roup 5">
            <a:extLst>
              <a:ext uri="{FF2B5EF4-FFF2-40B4-BE49-F238E27FC236}">
                <a16:creationId xmlns:a16="http://schemas.microsoft.com/office/drawing/2014/main" id="{A3F5D6FC-3F4A-764A-A540-5B2893C2E1F6}"/>
              </a:ext>
            </a:extLst>
          </p:cNvPr>
          <p:cNvGrpSpPr/>
          <p:nvPr/>
        </p:nvGrpSpPr>
        <p:grpSpPr>
          <a:xfrm>
            <a:off x="44368" y="2050333"/>
            <a:ext cx="4142223" cy="1908755"/>
            <a:chOff x="44368" y="1523999"/>
            <a:chExt cx="4142223" cy="1735232"/>
          </a:xfrm>
        </p:grpSpPr>
        <p:sp>
          <p:nvSpPr>
            <p:cNvPr id="1556" name="Google Shape;1556;p43"/>
            <p:cNvSpPr txBox="1"/>
            <p:nvPr/>
          </p:nvSpPr>
          <p:spPr>
            <a:xfrm>
              <a:off x="133691" y="2108288"/>
              <a:ext cx="2083031" cy="73228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0E4776"/>
                  </a:solidFill>
                  <a:latin typeface="Mukta"/>
                  <a:ea typeface="Mukta"/>
                  <a:cs typeface="Mukta"/>
                  <a:sym typeface="Mukta"/>
                </a:rPr>
                <a:t>52</a:t>
              </a:r>
              <a:endParaRPr sz="3600" b="1" dirty="0">
                <a:solidFill>
                  <a:srgbClr val="0E4776"/>
                </a:solidFill>
                <a:latin typeface="Mukta"/>
                <a:ea typeface="Mukta"/>
                <a:cs typeface="Mukta"/>
                <a:sym typeface="Mukta"/>
              </a:endParaRPr>
            </a:p>
          </p:txBody>
        </p:sp>
        <p:sp>
          <p:nvSpPr>
            <p:cNvPr id="1557" name="Google Shape;1557;p43"/>
            <p:cNvSpPr txBox="1"/>
            <p:nvPr/>
          </p:nvSpPr>
          <p:spPr>
            <a:xfrm>
              <a:off x="44368" y="2941823"/>
              <a:ext cx="2262525" cy="3174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1"/>
                  </a:solidFill>
                  <a:latin typeface="Mukta"/>
                  <a:ea typeface="Mukta"/>
                  <a:cs typeface="Mukta"/>
                  <a:sym typeface="Mukta"/>
                </a:rPr>
                <a:t>COLUMNS</a:t>
              </a:r>
              <a:endParaRPr b="1" dirty="0">
                <a:solidFill>
                  <a:schemeClr val="accent1"/>
                </a:solidFill>
                <a:latin typeface="Mukta"/>
                <a:ea typeface="Mukta"/>
                <a:cs typeface="Mukta"/>
                <a:sym typeface="Mukta"/>
              </a:endParaRPr>
            </a:p>
          </p:txBody>
        </p:sp>
        <p:sp>
          <p:nvSpPr>
            <p:cNvPr id="1560" name="Google Shape;1560;p43"/>
            <p:cNvSpPr txBox="1"/>
            <p:nvPr/>
          </p:nvSpPr>
          <p:spPr>
            <a:xfrm>
              <a:off x="87902" y="1523999"/>
              <a:ext cx="3904365" cy="4048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accent1"/>
                  </a:solidFill>
                  <a:latin typeface="Mukta"/>
                  <a:ea typeface="Mukta"/>
                  <a:cs typeface="Mukta"/>
                  <a:sym typeface="Mukta"/>
                </a:rPr>
                <a:t>FEATURES</a:t>
              </a:r>
              <a:endParaRPr sz="1800" b="1" dirty="0">
                <a:solidFill>
                  <a:schemeClr val="accent1"/>
                </a:solidFill>
                <a:latin typeface="Mukta"/>
                <a:ea typeface="Mukta"/>
                <a:cs typeface="Mukta"/>
                <a:sym typeface="Mukta"/>
              </a:endParaRPr>
            </a:p>
          </p:txBody>
        </p:sp>
        <p:sp>
          <p:nvSpPr>
            <p:cNvPr id="37" name="Google Shape;1556;p43">
              <a:extLst>
                <a:ext uri="{FF2B5EF4-FFF2-40B4-BE49-F238E27FC236}">
                  <a16:creationId xmlns:a16="http://schemas.microsoft.com/office/drawing/2014/main" id="{9D23216E-202E-6944-A2E0-9C693E8284F1}"/>
                </a:ext>
              </a:extLst>
            </p:cNvPr>
            <p:cNvSpPr txBox="1"/>
            <p:nvPr/>
          </p:nvSpPr>
          <p:spPr>
            <a:xfrm>
              <a:off x="1796111" y="2122881"/>
              <a:ext cx="2291334" cy="73228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0E4776"/>
                  </a:solidFill>
                  <a:latin typeface="Mukta"/>
                  <a:ea typeface="Mukta"/>
                  <a:cs typeface="Mukta"/>
                  <a:sym typeface="Mukta"/>
                </a:rPr>
                <a:t>830k</a:t>
              </a:r>
              <a:endParaRPr sz="3600" b="1" dirty="0">
                <a:solidFill>
                  <a:srgbClr val="0E4776"/>
                </a:solidFill>
                <a:latin typeface="Mukta"/>
                <a:ea typeface="Mukta"/>
                <a:cs typeface="Mukta"/>
                <a:sym typeface="Mukta"/>
              </a:endParaRPr>
            </a:p>
          </p:txBody>
        </p:sp>
        <p:sp>
          <p:nvSpPr>
            <p:cNvPr id="38" name="Google Shape;1557;p43">
              <a:extLst>
                <a:ext uri="{FF2B5EF4-FFF2-40B4-BE49-F238E27FC236}">
                  <a16:creationId xmlns:a16="http://schemas.microsoft.com/office/drawing/2014/main" id="{493D8C9D-DCB5-CC46-85DB-35B180B4DBE9}"/>
                </a:ext>
              </a:extLst>
            </p:cNvPr>
            <p:cNvSpPr txBox="1"/>
            <p:nvPr/>
          </p:nvSpPr>
          <p:spPr>
            <a:xfrm>
              <a:off x="1697814" y="2934250"/>
              <a:ext cx="2488777" cy="31740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1"/>
                  </a:solidFill>
                  <a:latin typeface="Mukta"/>
                  <a:ea typeface="Mukta"/>
                  <a:cs typeface="Mukta"/>
                  <a:sym typeface="Mukta"/>
                </a:rPr>
                <a:t>ROWS</a:t>
              </a:r>
              <a:endParaRPr b="1" dirty="0">
                <a:solidFill>
                  <a:schemeClr val="accent1"/>
                </a:solidFill>
                <a:latin typeface="Mukta"/>
                <a:ea typeface="Mukta"/>
                <a:cs typeface="Mukta"/>
                <a:sym typeface="Mukta"/>
              </a:endParaRPr>
            </a:p>
          </p:txBody>
        </p:sp>
      </p:grpSp>
      <p:sp>
        <p:nvSpPr>
          <p:cNvPr id="35" name="Google Shape;1594;p46">
            <a:extLst>
              <a:ext uri="{FF2B5EF4-FFF2-40B4-BE49-F238E27FC236}">
                <a16:creationId xmlns:a16="http://schemas.microsoft.com/office/drawing/2014/main" id="{AC239C64-6593-F846-AF36-D8B8A9D6A46A}"/>
              </a:ext>
            </a:extLst>
          </p:cNvPr>
          <p:cNvSpPr txBox="1"/>
          <p:nvPr/>
        </p:nvSpPr>
        <p:spPr>
          <a:xfrm>
            <a:off x="720000" y="1082824"/>
            <a:ext cx="3904364" cy="775243"/>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800" b="1" dirty="0">
                <a:solidFill>
                  <a:schemeClr val="accent1"/>
                </a:solidFill>
                <a:latin typeface="Mukta"/>
                <a:ea typeface="Mukta"/>
                <a:cs typeface="Mukta"/>
                <a:sym typeface="Mukta"/>
              </a:rPr>
              <a:t>Taken from VAERS</a:t>
            </a:r>
          </a:p>
          <a:p>
            <a:pPr marL="285750" lvl="0" indent="-285750" algn="l" rtl="0">
              <a:spcBef>
                <a:spcPts val="0"/>
              </a:spcBef>
              <a:spcAft>
                <a:spcPts val="0"/>
              </a:spcAft>
              <a:buFont typeface="Arial" panose="020B0604020202020204" pitchFamily="34" charset="0"/>
              <a:buChar char="•"/>
            </a:pPr>
            <a:r>
              <a:rPr lang="en" sz="1800" b="1" dirty="0">
                <a:solidFill>
                  <a:schemeClr val="accent1"/>
                </a:solidFill>
                <a:latin typeface="Mukta"/>
                <a:ea typeface="Mukta"/>
                <a:cs typeface="Mukta"/>
                <a:sym typeface="Mukta"/>
              </a:rPr>
              <a:t>Data Collected in 2021 (up to Oct)</a:t>
            </a:r>
          </a:p>
          <a:p>
            <a:pPr marL="285750" lvl="0" indent="-285750" algn="l" rtl="0">
              <a:spcBef>
                <a:spcPts val="0"/>
              </a:spcBef>
              <a:spcAft>
                <a:spcPts val="0"/>
              </a:spcAft>
              <a:buFont typeface="Arial" panose="020B0604020202020204" pitchFamily="34" charset="0"/>
              <a:buChar char="•"/>
            </a:pPr>
            <a:r>
              <a:rPr lang="en" sz="1800" b="1" dirty="0">
                <a:solidFill>
                  <a:schemeClr val="accent1"/>
                </a:solidFill>
                <a:latin typeface="Mukta"/>
                <a:ea typeface="Mukta"/>
                <a:cs typeface="Mukta"/>
                <a:sym typeface="Mukta"/>
              </a:rPr>
              <a:t>From 3 CSV files</a:t>
            </a:r>
            <a:endParaRPr sz="1800" b="1" dirty="0">
              <a:solidFill>
                <a:schemeClr val="accent1"/>
              </a:solidFill>
              <a:latin typeface="Mukta"/>
              <a:ea typeface="Mukta"/>
              <a:cs typeface="Mukta"/>
              <a:sym typeface="Mukta"/>
            </a:endParaRPr>
          </a:p>
        </p:txBody>
      </p:sp>
    </p:spTree>
    <p:extLst>
      <p:ext uri="{BB962C8B-B14F-4D97-AF65-F5344CB8AC3E}">
        <p14:creationId xmlns:p14="http://schemas.microsoft.com/office/powerpoint/2010/main" val="24065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38"/>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sp>
        <p:nvSpPr>
          <p:cNvPr id="1173" name="Google Shape;1173;p38"/>
          <p:cNvSpPr txBox="1">
            <a:spLocks noGrp="1"/>
          </p:cNvSpPr>
          <p:nvPr>
            <p:ph type="title" idx="4294967295"/>
          </p:nvPr>
        </p:nvSpPr>
        <p:spPr>
          <a:xfrm>
            <a:off x="889363" y="2835570"/>
            <a:ext cx="2026800" cy="2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Filtering COVID-19 Vaccines</a:t>
            </a:r>
          </a:p>
        </p:txBody>
      </p:sp>
      <p:sp>
        <p:nvSpPr>
          <p:cNvPr id="1175" name="Google Shape;1175;p38"/>
          <p:cNvSpPr txBox="1">
            <a:spLocks noGrp="1"/>
          </p:cNvSpPr>
          <p:nvPr>
            <p:ph type="title" idx="4294967295"/>
          </p:nvPr>
        </p:nvSpPr>
        <p:spPr>
          <a:xfrm>
            <a:off x="3187700" y="2835570"/>
            <a:ext cx="2781300" cy="279978"/>
          </a:xfrm>
          <a:prstGeom prst="rect">
            <a:avLst/>
          </a:prstGeom>
        </p:spPr>
        <p:txBody>
          <a:bodyPr spcFirstLastPara="1" wrap="square" lIns="91425" tIns="91425" rIns="91425" bIns="91425" anchor="ctr" anchorCtr="0">
            <a:noAutofit/>
          </a:bodyPr>
          <a:lstStyle/>
          <a:p>
            <a:pPr algn="ctr"/>
            <a:r>
              <a:rPr lang="en" sz="1800" dirty="0"/>
              <a:t>Removal of Duplicates</a:t>
            </a:r>
            <a:br>
              <a:rPr lang="en" sz="1800" dirty="0"/>
            </a:br>
            <a:r>
              <a:rPr lang="en" sz="1800" dirty="0"/>
              <a:t>&amp; Imputing or Removal of Null Values</a:t>
            </a:r>
            <a:endParaRPr sz="1800" dirty="0"/>
          </a:p>
        </p:txBody>
      </p:sp>
      <p:sp>
        <p:nvSpPr>
          <p:cNvPr id="1177" name="Google Shape;1177;p38"/>
          <p:cNvSpPr txBox="1">
            <a:spLocks noGrp="1"/>
          </p:cNvSpPr>
          <p:nvPr>
            <p:ph type="title" idx="4294967295"/>
          </p:nvPr>
        </p:nvSpPr>
        <p:spPr>
          <a:xfrm>
            <a:off x="6227869" y="2835570"/>
            <a:ext cx="2026800" cy="2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Cleaning of Text Columns with Regex</a:t>
            </a:r>
            <a:endParaRPr sz="1800" dirty="0"/>
          </a:p>
        </p:txBody>
      </p:sp>
      <p:grpSp>
        <p:nvGrpSpPr>
          <p:cNvPr id="1182" name="Google Shape;1182;p38"/>
          <p:cNvGrpSpPr/>
          <p:nvPr/>
        </p:nvGrpSpPr>
        <p:grpSpPr>
          <a:xfrm>
            <a:off x="1696151" y="1929179"/>
            <a:ext cx="413224" cy="360703"/>
            <a:chOff x="2763675" y="1289475"/>
            <a:chExt cx="47400" cy="41375"/>
          </a:xfrm>
        </p:grpSpPr>
        <p:sp>
          <p:nvSpPr>
            <p:cNvPr id="1183" name="Google Shape;1183;p38"/>
            <p:cNvSpPr/>
            <p:nvPr/>
          </p:nvSpPr>
          <p:spPr>
            <a:xfrm>
              <a:off x="2763675" y="1289475"/>
              <a:ext cx="47400" cy="41375"/>
            </a:xfrm>
            <a:custGeom>
              <a:avLst/>
              <a:gdLst/>
              <a:ahLst/>
              <a:cxnLst/>
              <a:rect l="l" t="t" r="r" b="b"/>
              <a:pathLst>
                <a:path w="1896" h="1655" extrusionOk="0">
                  <a:moveTo>
                    <a:pt x="937" y="1"/>
                  </a:moveTo>
                  <a:cubicBezTo>
                    <a:pt x="787" y="1"/>
                    <a:pt x="634" y="40"/>
                    <a:pt x="496" y="121"/>
                  </a:cubicBezTo>
                  <a:cubicBezTo>
                    <a:pt x="123" y="371"/>
                    <a:pt x="0" y="886"/>
                    <a:pt x="250" y="1274"/>
                  </a:cubicBezTo>
                  <a:cubicBezTo>
                    <a:pt x="407" y="1521"/>
                    <a:pt x="673" y="1655"/>
                    <a:pt x="945" y="1655"/>
                  </a:cubicBezTo>
                  <a:cubicBezTo>
                    <a:pt x="1101" y="1655"/>
                    <a:pt x="1258" y="1611"/>
                    <a:pt x="1399" y="1520"/>
                  </a:cubicBezTo>
                  <a:cubicBezTo>
                    <a:pt x="1772" y="1274"/>
                    <a:pt x="1896" y="759"/>
                    <a:pt x="1649" y="386"/>
                  </a:cubicBezTo>
                  <a:cubicBezTo>
                    <a:pt x="1487" y="135"/>
                    <a:pt x="1215" y="1"/>
                    <a:pt x="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2769925" y="1298750"/>
              <a:ext cx="35000" cy="22600"/>
            </a:xfrm>
            <a:custGeom>
              <a:avLst/>
              <a:gdLst/>
              <a:ahLst/>
              <a:cxnLst/>
              <a:rect l="l" t="t" r="r" b="b"/>
              <a:pathLst>
                <a:path w="1400" h="904" extrusionOk="0">
                  <a:moveTo>
                    <a:pt x="0" y="0"/>
                  </a:moveTo>
                  <a:lnTo>
                    <a:pt x="0" y="903"/>
                  </a:lnTo>
                  <a:lnTo>
                    <a:pt x="1399" y="903"/>
                  </a:lnTo>
                  <a:lnTo>
                    <a:pt x="13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2768700" y="1297150"/>
              <a:ext cx="37350" cy="25675"/>
            </a:xfrm>
            <a:custGeom>
              <a:avLst/>
              <a:gdLst/>
              <a:ahLst/>
              <a:cxnLst/>
              <a:rect l="l" t="t" r="r" b="b"/>
              <a:pathLst>
                <a:path w="1494" h="1027" extrusionOk="0">
                  <a:moveTo>
                    <a:pt x="1385" y="1"/>
                  </a:moveTo>
                  <a:lnTo>
                    <a:pt x="1" y="889"/>
                  </a:lnTo>
                  <a:cubicBezTo>
                    <a:pt x="16" y="904"/>
                    <a:pt x="34" y="934"/>
                    <a:pt x="49" y="967"/>
                  </a:cubicBezTo>
                  <a:cubicBezTo>
                    <a:pt x="64" y="997"/>
                    <a:pt x="79" y="1012"/>
                    <a:pt x="94" y="1027"/>
                  </a:cubicBezTo>
                  <a:lnTo>
                    <a:pt x="1493" y="158"/>
                  </a:lnTo>
                  <a:cubicBezTo>
                    <a:pt x="1478" y="128"/>
                    <a:pt x="1463" y="113"/>
                    <a:pt x="1448" y="94"/>
                  </a:cubicBezTo>
                  <a:lnTo>
                    <a:pt x="1448" y="79"/>
                  </a:lnTo>
                  <a:lnTo>
                    <a:pt x="1448" y="64"/>
                  </a:lnTo>
                  <a:lnTo>
                    <a:pt x="1433" y="64"/>
                  </a:lnTo>
                  <a:cubicBezTo>
                    <a:pt x="1415" y="49"/>
                    <a:pt x="1400" y="20"/>
                    <a:pt x="1385" y="1"/>
                  </a:cubicBezTo>
                  <a:close/>
                </a:path>
              </a:pathLst>
            </a:custGeom>
            <a:solidFill>
              <a:srgbClr val="EF8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38"/>
          <p:cNvGrpSpPr/>
          <p:nvPr/>
        </p:nvGrpSpPr>
        <p:grpSpPr>
          <a:xfrm>
            <a:off x="4349645" y="1885008"/>
            <a:ext cx="410436" cy="449045"/>
            <a:chOff x="2205863" y="540000"/>
            <a:chExt cx="768463" cy="840750"/>
          </a:xfrm>
        </p:grpSpPr>
        <p:sp>
          <p:nvSpPr>
            <p:cNvPr id="1187" name="Google Shape;1187;p38"/>
            <p:cNvSpPr/>
            <p:nvPr/>
          </p:nvSpPr>
          <p:spPr>
            <a:xfrm>
              <a:off x="2305502" y="673504"/>
              <a:ext cx="607607" cy="608258"/>
            </a:xfrm>
            <a:custGeom>
              <a:avLst/>
              <a:gdLst/>
              <a:ahLst/>
              <a:cxnLst/>
              <a:rect l="l" t="t" r="r" b="b"/>
              <a:pathLst>
                <a:path w="933" h="934" extrusionOk="0">
                  <a:moveTo>
                    <a:pt x="467" y="0"/>
                  </a:moveTo>
                  <a:cubicBezTo>
                    <a:pt x="220" y="0"/>
                    <a:pt x="0" y="202"/>
                    <a:pt x="0" y="467"/>
                  </a:cubicBezTo>
                  <a:cubicBezTo>
                    <a:pt x="0" y="713"/>
                    <a:pt x="220" y="933"/>
                    <a:pt x="467" y="933"/>
                  </a:cubicBezTo>
                  <a:cubicBezTo>
                    <a:pt x="731" y="933"/>
                    <a:pt x="933" y="713"/>
                    <a:pt x="933" y="467"/>
                  </a:cubicBezTo>
                  <a:cubicBezTo>
                    <a:pt x="933" y="202"/>
                    <a:pt x="731" y="0"/>
                    <a:pt x="467" y="0"/>
                  </a:cubicBezTo>
                  <a:close/>
                </a:path>
              </a:pathLst>
            </a:custGeom>
            <a:solidFill>
              <a:srgbClr val="F6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2378441" y="540000"/>
              <a:ext cx="243564" cy="233795"/>
            </a:xfrm>
            <a:custGeom>
              <a:avLst/>
              <a:gdLst/>
              <a:ahLst/>
              <a:cxnLst/>
              <a:rect l="l" t="t" r="r" b="b"/>
              <a:pathLst>
                <a:path w="374" h="359" extrusionOk="0">
                  <a:moveTo>
                    <a:pt x="187" y="0"/>
                  </a:moveTo>
                  <a:cubicBezTo>
                    <a:pt x="93" y="0"/>
                    <a:pt x="0" y="78"/>
                    <a:pt x="0" y="172"/>
                  </a:cubicBezTo>
                  <a:cubicBezTo>
                    <a:pt x="0" y="280"/>
                    <a:pt x="93" y="358"/>
                    <a:pt x="187" y="358"/>
                  </a:cubicBezTo>
                  <a:cubicBezTo>
                    <a:pt x="295" y="358"/>
                    <a:pt x="373" y="280"/>
                    <a:pt x="373" y="172"/>
                  </a:cubicBezTo>
                  <a:cubicBezTo>
                    <a:pt x="373" y="78"/>
                    <a:pt x="295"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2205863" y="894274"/>
              <a:ext cx="182347" cy="182998"/>
            </a:xfrm>
            <a:custGeom>
              <a:avLst/>
              <a:gdLst/>
              <a:ahLst/>
              <a:cxnLst/>
              <a:rect l="l" t="t" r="r" b="b"/>
              <a:pathLst>
                <a:path w="280" h="281" extrusionOk="0">
                  <a:moveTo>
                    <a:pt x="138" y="1"/>
                  </a:moveTo>
                  <a:cubicBezTo>
                    <a:pt x="60" y="1"/>
                    <a:pt x="0" y="64"/>
                    <a:pt x="0" y="143"/>
                  </a:cubicBezTo>
                  <a:cubicBezTo>
                    <a:pt x="0" y="221"/>
                    <a:pt x="60" y="281"/>
                    <a:pt x="138" y="281"/>
                  </a:cubicBezTo>
                  <a:cubicBezTo>
                    <a:pt x="217" y="281"/>
                    <a:pt x="280" y="221"/>
                    <a:pt x="280" y="143"/>
                  </a:cubicBezTo>
                  <a:cubicBezTo>
                    <a:pt x="280" y="64"/>
                    <a:pt x="217" y="1"/>
                    <a:pt x="1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752252" y="683273"/>
              <a:ext cx="182998" cy="182347"/>
            </a:xfrm>
            <a:custGeom>
              <a:avLst/>
              <a:gdLst/>
              <a:ahLst/>
              <a:cxnLst/>
              <a:rect l="l" t="t" r="r" b="b"/>
              <a:pathLst>
                <a:path w="281" h="280" extrusionOk="0">
                  <a:moveTo>
                    <a:pt x="139" y="0"/>
                  </a:moveTo>
                  <a:cubicBezTo>
                    <a:pt x="60" y="0"/>
                    <a:pt x="1" y="60"/>
                    <a:pt x="1" y="138"/>
                  </a:cubicBezTo>
                  <a:cubicBezTo>
                    <a:pt x="1" y="217"/>
                    <a:pt x="60" y="280"/>
                    <a:pt x="139" y="280"/>
                  </a:cubicBezTo>
                  <a:cubicBezTo>
                    <a:pt x="217" y="280"/>
                    <a:pt x="281" y="217"/>
                    <a:pt x="281" y="138"/>
                  </a:cubicBezTo>
                  <a:cubicBezTo>
                    <a:pt x="281" y="60"/>
                    <a:pt x="217"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2478081" y="1198403"/>
              <a:ext cx="182347" cy="182347"/>
            </a:xfrm>
            <a:custGeom>
              <a:avLst/>
              <a:gdLst/>
              <a:ahLst/>
              <a:cxnLst/>
              <a:rect l="l" t="t" r="r" b="b"/>
              <a:pathLst>
                <a:path w="280" h="280" extrusionOk="0">
                  <a:moveTo>
                    <a:pt x="142" y="0"/>
                  </a:moveTo>
                  <a:cubicBezTo>
                    <a:pt x="63" y="0"/>
                    <a:pt x="0" y="64"/>
                    <a:pt x="0" y="142"/>
                  </a:cubicBezTo>
                  <a:cubicBezTo>
                    <a:pt x="0" y="220"/>
                    <a:pt x="63" y="280"/>
                    <a:pt x="142" y="280"/>
                  </a:cubicBezTo>
                  <a:cubicBezTo>
                    <a:pt x="220" y="280"/>
                    <a:pt x="280" y="220"/>
                    <a:pt x="280" y="142"/>
                  </a:cubicBezTo>
                  <a:cubicBezTo>
                    <a:pt x="280" y="64"/>
                    <a:pt x="220" y="0"/>
                    <a:pt x="1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2752252" y="996519"/>
              <a:ext cx="222073" cy="233795"/>
            </a:xfrm>
            <a:custGeom>
              <a:avLst/>
              <a:gdLst/>
              <a:ahLst/>
              <a:cxnLst/>
              <a:rect l="l" t="t" r="r" b="b"/>
              <a:pathLst>
                <a:path w="341" h="359" extrusionOk="0">
                  <a:moveTo>
                    <a:pt x="172" y="0"/>
                  </a:moveTo>
                  <a:cubicBezTo>
                    <a:pt x="79" y="0"/>
                    <a:pt x="1" y="79"/>
                    <a:pt x="1" y="172"/>
                  </a:cubicBezTo>
                  <a:cubicBezTo>
                    <a:pt x="1" y="280"/>
                    <a:pt x="79" y="359"/>
                    <a:pt x="172" y="359"/>
                  </a:cubicBezTo>
                  <a:cubicBezTo>
                    <a:pt x="266" y="359"/>
                    <a:pt x="340" y="280"/>
                    <a:pt x="340" y="172"/>
                  </a:cubicBezTo>
                  <a:cubicBezTo>
                    <a:pt x="340" y="79"/>
                    <a:pt x="266" y="0"/>
                    <a:pt x="1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38"/>
          <p:cNvGrpSpPr/>
          <p:nvPr/>
        </p:nvGrpSpPr>
        <p:grpSpPr>
          <a:xfrm>
            <a:off x="7000376" y="1900546"/>
            <a:ext cx="481766" cy="417969"/>
            <a:chOff x="3247125" y="1623725"/>
            <a:chExt cx="57225" cy="49650"/>
          </a:xfrm>
        </p:grpSpPr>
        <p:sp>
          <p:nvSpPr>
            <p:cNvPr id="1194" name="Google Shape;1194;p38"/>
            <p:cNvSpPr/>
            <p:nvPr/>
          </p:nvSpPr>
          <p:spPr>
            <a:xfrm>
              <a:off x="3247125" y="1623725"/>
              <a:ext cx="57225" cy="49650"/>
            </a:xfrm>
            <a:custGeom>
              <a:avLst/>
              <a:gdLst/>
              <a:ahLst/>
              <a:cxnLst/>
              <a:rect l="l" t="t" r="r" b="b"/>
              <a:pathLst>
                <a:path w="2289" h="1986" extrusionOk="0">
                  <a:moveTo>
                    <a:pt x="571" y="1"/>
                  </a:moveTo>
                  <a:cubicBezTo>
                    <a:pt x="424" y="1"/>
                    <a:pt x="276" y="63"/>
                    <a:pt x="173" y="184"/>
                  </a:cubicBezTo>
                  <a:cubicBezTo>
                    <a:pt x="1" y="404"/>
                    <a:pt x="35" y="728"/>
                    <a:pt x="251" y="915"/>
                  </a:cubicBezTo>
                  <a:lnTo>
                    <a:pt x="1385" y="1863"/>
                  </a:lnTo>
                  <a:cubicBezTo>
                    <a:pt x="1483" y="1945"/>
                    <a:pt x="1602" y="1986"/>
                    <a:pt x="1720" y="1986"/>
                  </a:cubicBezTo>
                  <a:cubicBezTo>
                    <a:pt x="1867" y="1986"/>
                    <a:pt x="2013" y="1923"/>
                    <a:pt x="2117" y="1803"/>
                  </a:cubicBezTo>
                  <a:cubicBezTo>
                    <a:pt x="2288" y="1583"/>
                    <a:pt x="2258" y="1258"/>
                    <a:pt x="2038" y="1072"/>
                  </a:cubicBezTo>
                  <a:lnTo>
                    <a:pt x="904" y="124"/>
                  </a:lnTo>
                  <a:cubicBezTo>
                    <a:pt x="808" y="41"/>
                    <a:pt x="689" y="1"/>
                    <a:pt x="5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3247125" y="1623725"/>
              <a:ext cx="36975" cy="34925"/>
            </a:xfrm>
            <a:custGeom>
              <a:avLst/>
              <a:gdLst/>
              <a:ahLst/>
              <a:cxnLst/>
              <a:rect l="l" t="t" r="r" b="b"/>
              <a:pathLst>
                <a:path w="1479" h="1397" extrusionOk="0">
                  <a:moveTo>
                    <a:pt x="571" y="1"/>
                  </a:moveTo>
                  <a:cubicBezTo>
                    <a:pt x="424" y="1"/>
                    <a:pt x="276" y="63"/>
                    <a:pt x="173" y="184"/>
                  </a:cubicBezTo>
                  <a:cubicBezTo>
                    <a:pt x="1" y="404"/>
                    <a:pt x="35" y="728"/>
                    <a:pt x="251" y="915"/>
                  </a:cubicBezTo>
                  <a:lnTo>
                    <a:pt x="811" y="1396"/>
                  </a:lnTo>
                  <a:lnTo>
                    <a:pt x="1479" y="605"/>
                  </a:lnTo>
                  <a:lnTo>
                    <a:pt x="904" y="124"/>
                  </a:lnTo>
                  <a:cubicBezTo>
                    <a:pt x="808" y="41"/>
                    <a:pt x="689" y="1"/>
                    <a:pt x="5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40"/>
          <p:cNvSpPr/>
          <p:nvPr/>
        </p:nvSpPr>
        <p:spPr>
          <a:xfrm rot="-105">
            <a:off x="5734006" y="1775341"/>
            <a:ext cx="968532" cy="949577"/>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p:nvPr/>
        </p:nvSpPr>
        <p:spPr>
          <a:xfrm rot="-105">
            <a:off x="2409118" y="1775341"/>
            <a:ext cx="968532" cy="949577"/>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0"/>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AE REPORT</a:t>
            </a:r>
            <a:endParaRPr dirty="0"/>
          </a:p>
        </p:txBody>
      </p:sp>
      <p:sp>
        <p:nvSpPr>
          <p:cNvPr id="1281" name="Google Shape;1281;p40"/>
          <p:cNvSpPr txBox="1">
            <a:spLocks noGrp="1"/>
          </p:cNvSpPr>
          <p:nvPr>
            <p:ph type="subTitle" idx="1"/>
          </p:nvPr>
        </p:nvSpPr>
        <p:spPr>
          <a:xfrm>
            <a:off x="1782572" y="3103174"/>
            <a:ext cx="23160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Common non-serious AE include </a:t>
            </a:r>
          </a:p>
          <a:p>
            <a:pPr marL="0" lvl="0" indent="0" algn="ctr" rtl="0">
              <a:spcBef>
                <a:spcPts val="0"/>
              </a:spcBef>
              <a:spcAft>
                <a:spcPts val="0"/>
              </a:spcAft>
              <a:buNone/>
            </a:pPr>
            <a:r>
              <a:rPr lang="en-US" dirty="0"/>
              <a:t>headache, fever, nausea</a:t>
            </a:r>
          </a:p>
        </p:txBody>
      </p:sp>
      <p:sp>
        <p:nvSpPr>
          <p:cNvPr id="1282" name="Google Shape;1282;p40"/>
          <p:cNvSpPr txBox="1">
            <a:spLocks noGrp="1"/>
          </p:cNvSpPr>
          <p:nvPr>
            <p:ph type="title" idx="2"/>
          </p:nvPr>
        </p:nvSpPr>
        <p:spPr>
          <a:xfrm>
            <a:off x="1782572" y="2876327"/>
            <a:ext cx="2316000" cy="2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NON-SERIOUS</a:t>
            </a:r>
            <a:endParaRPr dirty="0"/>
          </a:p>
        </p:txBody>
      </p:sp>
      <p:sp>
        <p:nvSpPr>
          <p:cNvPr id="1283" name="Google Shape;1283;p40"/>
          <p:cNvSpPr txBox="1">
            <a:spLocks noGrp="1"/>
          </p:cNvSpPr>
          <p:nvPr>
            <p:ph type="subTitle" idx="3"/>
          </p:nvPr>
        </p:nvSpPr>
        <p:spPr>
          <a:xfrm>
            <a:off x="5060268" y="3103174"/>
            <a:ext cx="23160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Generally more serious, falls into one of the serious criteria</a:t>
            </a:r>
            <a:endParaRPr dirty="0"/>
          </a:p>
        </p:txBody>
      </p:sp>
      <p:sp>
        <p:nvSpPr>
          <p:cNvPr id="1284" name="Google Shape;1284;p40"/>
          <p:cNvSpPr txBox="1">
            <a:spLocks noGrp="1"/>
          </p:cNvSpPr>
          <p:nvPr>
            <p:ph type="title" idx="4"/>
          </p:nvPr>
        </p:nvSpPr>
        <p:spPr>
          <a:xfrm>
            <a:off x="5060271" y="2876327"/>
            <a:ext cx="2316000" cy="2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SERIOUS</a:t>
            </a:r>
            <a:endParaRPr dirty="0"/>
          </a:p>
        </p:txBody>
      </p:sp>
      <p:sp>
        <p:nvSpPr>
          <p:cNvPr id="1285" name="Google Shape;1285;p40"/>
          <p:cNvSpPr/>
          <p:nvPr/>
        </p:nvSpPr>
        <p:spPr>
          <a:xfrm>
            <a:off x="2576910" y="1983807"/>
            <a:ext cx="474495" cy="417245"/>
          </a:xfrm>
          <a:custGeom>
            <a:avLst/>
            <a:gdLst/>
            <a:ahLst/>
            <a:cxnLst/>
            <a:rect l="l" t="t" r="r" b="b"/>
            <a:pathLst>
              <a:path w="2445" h="2150" extrusionOk="0">
                <a:moveTo>
                  <a:pt x="1217" y="1"/>
                </a:moveTo>
                <a:cubicBezTo>
                  <a:pt x="1018" y="1"/>
                  <a:pt x="817" y="54"/>
                  <a:pt x="638" y="165"/>
                </a:cubicBezTo>
                <a:cubicBezTo>
                  <a:pt x="142" y="494"/>
                  <a:pt x="0" y="1147"/>
                  <a:pt x="314" y="1658"/>
                </a:cubicBezTo>
                <a:cubicBezTo>
                  <a:pt x="522" y="1977"/>
                  <a:pt x="867" y="2150"/>
                  <a:pt x="1224" y="2150"/>
                </a:cubicBezTo>
                <a:cubicBezTo>
                  <a:pt x="1421" y="2150"/>
                  <a:pt x="1622" y="2096"/>
                  <a:pt x="1806" y="1986"/>
                </a:cubicBezTo>
                <a:cubicBezTo>
                  <a:pt x="2302" y="1658"/>
                  <a:pt x="2444" y="990"/>
                  <a:pt x="2131" y="494"/>
                </a:cubicBezTo>
                <a:cubicBezTo>
                  <a:pt x="1922" y="173"/>
                  <a:pt x="1573" y="1"/>
                  <a:pt x="1217" y="1"/>
                </a:cubicBezTo>
                <a:close/>
              </a:path>
            </a:pathLst>
          </a:custGeom>
          <a:solidFill>
            <a:srgbClr val="F6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0"/>
          <p:cNvSpPr/>
          <p:nvPr/>
        </p:nvSpPr>
        <p:spPr>
          <a:xfrm>
            <a:off x="2637753" y="2206083"/>
            <a:ext cx="352815" cy="226089"/>
          </a:xfrm>
          <a:custGeom>
            <a:avLst/>
            <a:gdLst/>
            <a:ahLst/>
            <a:cxnLst/>
            <a:rect l="l" t="t" r="r" b="b"/>
            <a:pathLst>
              <a:path w="1818" h="1165" extrusionOk="0">
                <a:moveTo>
                  <a:pt x="1" y="1165"/>
                </a:moveTo>
                <a:lnTo>
                  <a:pt x="1" y="1165"/>
                </a:lnTo>
                <a:lnTo>
                  <a:pt x="1" y="1165"/>
                </a:lnTo>
                <a:close/>
                <a:moveTo>
                  <a:pt x="1" y="1150"/>
                </a:moveTo>
                <a:lnTo>
                  <a:pt x="1" y="1165"/>
                </a:lnTo>
                <a:lnTo>
                  <a:pt x="1" y="1150"/>
                </a:lnTo>
                <a:close/>
                <a:moveTo>
                  <a:pt x="1818" y="15"/>
                </a:moveTo>
                <a:lnTo>
                  <a:pt x="1818" y="15"/>
                </a:lnTo>
                <a:lnTo>
                  <a:pt x="1818" y="15"/>
                </a:lnTo>
                <a:close/>
                <a:moveTo>
                  <a:pt x="1818" y="1"/>
                </a:moveTo>
                <a:lnTo>
                  <a:pt x="1818" y="1"/>
                </a:lnTo>
                <a:lnTo>
                  <a:pt x="1818" y="15"/>
                </a:lnTo>
                <a:lnTo>
                  <a:pt x="1818" y="1"/>
                </a:lnTo>
                <a:lnTo>
                  <a:pt x="1818" y="1"/>
                </a:lnTo>
                <a:close/>
                <a:moveTo>
                  <a:pt x="1803" y="1"/>
                </a:moveTo>
                <a:lnTo>
                  <a:pt x="1818" y="1"/>
                </a:lnTo>
                <a:close/>
              </a:path>
            </a:pathLst>
          </a:custGeom>
          <a:solidFill>
            <a:srgbClr val="F5A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2625426" y="2061434"/>
            <a:ext cx="374550" cy="262185"/>
          </a:xfrm>
          <a:custGeom>
            <a:avLst/>
            <a:gdLst/>
            <a:ahLst/>
            <a:cxnLst/>
            <a:rect l="l" t="t" r="r" b="b"/>
            <a:pathLst>
              <a:path w="1930" h="1351" extrusionOk="0">
                <a:moveTo>
                  <a:pt x="1802" y="0"/>
                </a:moveTo>
                <a:lnTo>
                  <a:pt x="0" y="1149"/>
                </a:lnTo>
                <a:cubicBezTo>
                  <a:pt x="30" y="1179"/>
                  <a:pt x="49" y="1213"/>
                  <a:pt x="64" y="1243"/>
                </a:cubicBezTo>
                <a:lnTo>
                  <a:pt x="64" y="1258"/>
                </a:lnTo>
                <a:cubicBezTo>
                  <a:pt x="94" y="1288"/>
                  <a:pt x="108" y="1321"/>
                  <a:pt x="123" y="1351"/>
                </a:cubicBezTo>
                <a:lnTo>
                  <a:pt x="1929" y="202"/>
                </a:lnTo>
                <a:cubicBezTo>
                  <a:pt x="1914" y="168"/>
                  <a:pt x="1896" y="138"/>
                  <a:pt x="1881" y="108"/>
                </a:cubicBezTo>
                <a:lnTo>
                  <a:pt x="1881" y="94"/>
                </a:lnTo>
                <a:lnTo>
                  <a:pt x="1866" y="94"/>
                </a:lnTo>
                <a:cubicBezTo>
                  <a:pt x="1851" y="60"/>
                  <a:pt x="1836" y="30"/>
                  <a:pt x="1802" y="0"/>
                </a:cubicBezTo>
                <a:close/>
              </a:path>
            </a:pathLst>
          </a:custGeom>
          <a:solidFill>
            <a:srgbClr val="EF8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p:cNvSpPr/>
          <p:nvPr/>
        </p:nvSpPr>
        <p:spPr>
          <a:xfrm>
            <a:off x="2873157" y="2290308"/>
            <a:ext cx="326033" cy="297700"/>
          </a:xfrm>
          <a:custGeom>
            <a:avLst/>
            <a:gdLst/>
            <a:ahLst/>
            <a:cxnLst/>
            <a:rect l="l" t="t" r="r" b="b"/>
            <a:pathLst>
              <a:path w="1680" h="1534" extrusionOk="0">
                <a:moveTo>
                  <a:pt x="1241" y="0"/>
                </a:moveTo>
                <a:cubicBezTo>
                  <a:pt x="1147" y="0"/>
                  <a:pt x="1052" y="35"/>
                  <a:pt x="978" y="108"/>
                </a:cubicBezTo>
                <a:lnTo>
                  <a:pt x="172" y="872"/>
                </a:lnTo>
                <a:cubicBezTo>
                  <a:pt x="15" y="1011"/>
                  <a:pt x="0" y="1261"/>
                  <a:pt x="153" y="1413"/>
                </a:cubicBezTo>
                <a:cubicBezTo>
                  <a:pt x="226" y="1494"/>
                  <a:pt x="328" y="1533"/>
                  <a:pt x="431" y="1533"/>
                </a:cubicBezTo>
                <a:cubicBezTo>
                  <a:pt x="527" y="1533"/>
                  <a:pt x="624" y="1499"/>
                  <a:pt x="698" y="1432"/>
                </a:cubicBezTo>
                <a:lnTo>
                  <a:pt x="1508" y="667"/>
                </a:lnTo>
                <a:cubicBezTo>
                  <a:pt x="1664" y="529"/>
                  <a:pt x="1679" y="279"/>
                  <a:pt x="1523" y="126"/>
                </a:cubicBezTo>
                <a:cubicBezTo>
                  <a:pt x="1450" y="44"/>
                  <a:pt x="1346" y="0"/>
                  <a:pt x="124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0"/>
          <p:cNvSpPr/>
          <p:nvPr/>
        </p:nvSpPr>
        <p:spPr>
          <a:xfrm>
            <a:off x="2984551" y="2290308"/>
            <a:ext cx="214639" cy="205712"/>
          </a:xfrm>
          <a:custGeom>
            <a:avLst/>
            <a:gdLst/>
            <a:ahLst/>
            <a:cxnLst/>
            <a:rect l="l" t="t" r="r" b="b"/>
            <a:pathLst>
              <a:path w="1106" h="1060" extrusionOk="0">
                <a:moveTo>
                  <a:pt x="667" y="0"/>
                </a:moveTo>
                <a:cubicBezTo>
                  <a:pt x="573" y="0"/>
                  <a:pt x="478" y="35"/>
                  <a:pt x="404" y="108"/>
                </a:cubicBezTo>
                <a:lnTo>
                  <a:pt x="1" y="481"/>
                </a:lnTo>
                <a:lnTo>
                  <a:pt x="531" y="1059"/>
                </a:lnTo>
                <a:lnTo>
                  <a:pt x="934" y="667"/>
                </a:lnTo>
                <a:cubicBezTo>
                  <a:pt x="1090" y="529"/>
                  <a:pt x="1105" y="279"/>
                  <a:pt x="949" y="126"/>
                </a:cubicBezTo>
                <a:cubicBezTo>
                  <a:pt x="876" y="44"/>
                  <a:pt x="772" y="0"/>
                  <a:pt x="667" y="0"/>
                </a:cubicBezTo>
                <a:close/>
              </a:path>
            </a:pathLst>
          </a:custGeom>
          <a:solidFill>
            <a:srgbClr val="ED6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40"/>
          <p:cNvGrpSpPr/>
          <p:nvPr/>
        </p:nvGrpSpPr>
        <p:grpSpPr>
          <a:xfrm>
            <a:off x="6268100" y="2352702"/>
            <a:ext cx="224776" cy="235302"/>
            <a:chOff x="4255775" y="3795175"/>
            <a:chExt cx="84350" cy="88300"/>
          </a:xfrm>
        </p:grpSpPr>
        <p:sp>
          <p:nvSpPr>
            <p:cNvPr id="1291" name="Google Shape;1291;p40"/>
            <p:cNvSpPr/>
            <p:nvPr/>
          </p:nvSpPr>
          <p:spPr>
            <a:xfrm>
              <a:off x="4255775" y="3795175"/>
              <a:ext cx="84350" cy="88300"/>
            </a:xfrm>
            <a:custGeom>
              <a:avLst/>
              <a:gdLst/>
              <a:ahLst/>
              <a:cxnLst/>
              <a:rect l="l" t="t" r="r" b="b"/>
              <a:pathLst>
                <a:path w="3374" h="3532" extrusionOk="0">
                  <a:moveTo>
                    <a:pt x="1631" y="1"/>
                  </a:moveTo>
                  <a:cubicBezTo>
                    <a:pt x="1556" y="1"/>
                    <a:pt x="1444" y="45"/>
                    <a:pt x="1429" y="109"/>
                  </a:cubicBezTo>
                  <a:cubicBezTo>
                    <a:pt x="1429" y="139"/>
                    <a:pt x="1429" y="187"/>
                    <a:pt x="1478" y="232"/>
                  </a:cubicBezTo>
                  <a:cubicBezTo>
                    <a:pt x="1538" y="325"/>
                    <a:pt x="1523" y="512"/>
                    <a:pt x="1508" y="635"/>
                  </a:cubicBezTo>
                  <a:cubicBezTo>
                    <a:pt x="1400" y="668"/>
                    <a:pt x="1306" y="698"/>
                    <a:pt x="1213" y="747"/>
                  </a:cubicBezTo>
                  <a:cubicBezTo>
                    <a:pt x="1165" y="728"/>
                    <a:pt x="1090" y="668"/>
                    <a:pt x="1041" y="590"/>
                  </a:cubicBezTo>
                  <a:cubicBezTo>
                    <a:pt x="1012" y="542"/>
                    <a:pt x="1012" y="512"/>
                    <a:pt x="997" y="497"/>
                  </a:cubicBezTo>
                  <a:cubicBezTo>
                    <a:pt x="997" y="482"/>
                    <a:pt x="1012" y="448"/>
                    <a:pt x="997" y="418"/>
                  </a:cubicBezTo>
                  <a:cubicBezTo>
                    <a:pt x="978" y="404"/>
                    <a:pt x="963" y="389"/>
                    <a:pt x="918" y="389"/>
                  </a:cubicBezTo>
                  <a:cubicBezTo>
                    <a:pt x="885" y="404"/>
                    <a:pt x="855" y="418"/>
                    <a:pt x="810" y="448"/>
                  </a:cubicBezTo>
                  <a:cubicBezTo>
                    <a:pt x="762" y="482"/>
                    <a:pt x="732" y="560"/>
                    <a:pt x="747" y="590"/>
                  </a:cubicBezTo>
                  <a:cubicBezTo>
                    <a:pt x="762" y="605"/>
                    <a:pt x="776" y="620"/>
                    <a:pt x="825" y="635"/>
                  </a:cubicBezTo>
                  <a:cubicBezTo>
                    <a:pt x="903" y="668"/>
                    <a:pt x="978" y="792"/>
                    <a:pt x="1026" y="870"/>
                  </a:cubicBezTo>
                  <a:cubicBezTo>
                    <a:pt x="997" y="885"/>
                    <a:pt x="963" y="915"/>
                    <a:pt x="948" y="933"/>
                  </a:cubicBezTo>
                  <a:cubicBezTo>
                    <a:pt x="870" y="1008"/>
                    <a:pt x="810" y="1071"/>
                    <a:pt x="762" y="1165"/>
                  </a:cubicBezTo>
                  <a:cubicBezTo>
                    <a:pt x="717" y="1135"/>
                    <a:pt x="653" y="1086"/>
                    <a:pt x="605" y="1042"/>
                  </a:cubicBezTo>
                  <a:cubicBezTo>
                    <a:pt x="560" y="1008"/>
                    <a:pt x="545" y="978"/>
                    <a:pt x="545" y="948"/>
                  </a:cubicBezTo>
                  <a:cubicBezTo>
                    <a:pt x="530" y="915"/>
                    <a:pt x="530" y="885"/>
                    <a:pt x="512" y="870"/>
                  </a:cubicBezTo>
                  <a:cubicBezTo>
                    <a:pt x="501" y="848"/>
                    <a:pt x="482" y="833"/>
                    <a:pt x="454" y="833"/>
                  </a:cubicBezTo>
                  <a:cubicBezTo>
                    <a:pt x="444" y="833"/>
                    <a:pt x="432" y="835"/>
                    <a:pt x="418" y="840"/>
                  </a:cubicBezTo>
                  <a:cubicBezTo>
                    <a:pt x="388" y="855"/>
                    <a:pt x="344" y="885"/>
                    <a:pt x="310" y="933"/>
                  </a:cubicBezTo>
                  <a:cubicBezTo>
                    <a:pt x="265" y="993"/>
                    <a:pt x="250" y="1071"/>
                    <a:pt x="265" y="1101"/>
                  </a:cubicBezTo>
                  <a:cubicBezTo>
                    <a:pt x="280" y="1135"/>
                    <a:pt x="325" y="1150"/>
                    <a:pt x="374" y="1150"/>
                  </a:cubicBezTo>
                  <a:cubicBezTo>
                    <a:pt x="467" y="1165"/>
                    <a:pt x="590" y="1307"/>
                    <a:pt x="653" y="1366"/>
                  </a:cubicBezTo>
                  <a:cubicBezTo>
                    <a:pt x="624" y="1474"/>
                    <a:pt x="590" y="1568"/>
                    <a:pt x="590" y="1680"/>
                  </a:cubicBezTo>
                  <a:cubicBezTo>
                    <a:pt x="530" y="1680"/>
                    <a:pt x="467" y="1680"/>
                    <a:pt x="418" y="1661"/>
                  </a:cubicBezTo>
                  <a:cubicBezTo>
                    <a:pt x="344" y="1646"/>
                    <a:pt x="295" y="1616"/>
                    <a:pt x="265" y="1601"/>
                  </a:cubicBezTo>
                  <a:cubicBezTo>
                    <a:pt x="250" y="1586"/>
                    <a:pt x="217" y="1538"/>
                    <a:pt x="187" y="1523"/>
                  </a:cubicBezTo>
                  <a:cubicBezTo>
                    <a:pt x="175" y="1519"/>
                    <a:pt x="164" y="1517"/>
                    <a:pt x="154" y="1517"/>
                  </a:cubicBezTo>
                  <a:cubicBezTo>
                    <a:pt x="124" y="1517"/>
                    <a:pt x="101" y="1534"/>
                    <a:pt x="79" y="1568"/>
                  </a:cubicBezTo>
                  <a:cubicBezTo>
                    <a:pt x="45" y="1616"/>
                    <a:pt x="15" y="1661"/>
                    <a:pt x="15" y="1754"/>
                  </a:cubicBezTo>
                  <a:cubicBezTo>
                    <a:pt x="0" y="1833"/>
                    <a:pt x="30" y="1941"/>
                    <a:pt x="94" y="1959"/>
                  </a:cubicBezTo>
                  <a:cubicBezTo>
                    <a:pt x="106" y="1965"/>
                    <a:pt x="121" y="1969"/>
                    <a:pt x="138" y="1969"/>
                  </a:cubicBezTo>
                  <a:cubicBezTo>
                    <a:pt x="164" y="1969"/>
                    <a:pt x="196" y="1961"/>
                    <a:pt x="232" y="1941"/>
                  </a:cubicBezTo>
                  <a:cubicBezTo>
                    <a:pt x="260" y="1925"/>
                    <a:pt x="299" y="1918"/>
                    <a:pt x="342" y="1918"/>
                  </a:cubicBezTo>
                  <a:cubicBezTo>
                    <a:pt x="419" y="1918"/>
                    <a:pt x="511" y="1938"/>
                    <a:pt x="590" y="1959"/>
                  </a:cubicBezTo>
                  <a:cubicBezTo>
                    <a:pt x="605" y="2068"/>
                    <a:pt x="638" y="2161"/>
                    <a:pt x="683" y="2269"/>
                  </a:cubicBezTo>
                  <a:cubicBezTo>
                    <a:pt x="653" y="2299"/>
                    <a:pt x="590" y="2347"/>
                    <a:pt x="530" y="2377"/>
                  </a:cubicBezTo>
                  <a:cubicBezTo>
                    <a:pt x="482" y="2407"/>
                    <a:pt x="452" y="2407"/>
                    <a:pt x="418" y="2426"/>
                  </a:cubicBezTo>
                  <a:cubicBezTo>
                    <a:pt x="408" y="2426"/>
                    <a:pt x="392" y="2418"/>
                    <a:pt x="377" y="2418"/>
                  </a:cubicBezTo>
                  <a:cubicBezTo>
                    <a:pt x="370" y="2418"/>
                    <a:pt x="364" y="2420"/>
                    <a:pt x="359" y="2426"/>
                  </a:cubicBezTo>
                  <a:cubicBezTo>
                    <a:pt x="325" y="2426"/>
                    <a:pt x="310" y="2456"/>
                    <a:pt x="310" y="2486"/>
                  </a:cubicBezTo>
                  <a:cubicBezTo>
                    <a:pt x="310" y="2519"/>
                    <a:pt x="325" y="2564"/>
                    <a:pt x="359" y="2612"/>
                  </a:cubicBezTo>
                  <a:cubicBezTo>
                    <a:pt x="384" y="2638"/>
                    <a:pt x="435" y="2675"/>
                    <a:pt x="468" y="2675"/>
                  </a:cubicBezTo>
                  <a:cubicBezTo>
                    <a:pt x="473" y="2675"/>
                    <a:pt x="478" y="2674"/>
                    <a:pt x="482" y="2672"/>
                  </a:cubicBezTo>
                  <a:cubicBezTo>
                    <a:pt x="512" y="2672"/>
                    <a:pt x="530" y="2642"/>
                    <a:pt x="560" y="2612"/>
                  </a:cubicBezTo>
                  <a:cubicBezTo>
                    <a:pt x="575" y="2549"/>
                    <a:pt x="698" y="2471"/>
                    <a:pt x="776" y="2441"/>
                  </a:cubicBezTo>
                  <a:cubicBezTo>
                    <a:pt x="810" y="2500"/>
                    <a:pt x="855" y="2549"/>
                    <a:pt x="903" y="2594"/>
                  </a:cubicBezTo>
                  <a:cubicBezTo>
                    <a:pt x="948" y="2642"/>
                    <a:pt x="997" y="2672"/>
                    <a:pt x="1041" y="2721"/>
                  </a:cubicBezTo>
                  <a:cubicBezTo>
                    <a:pt x="1012" y="2765"/>
                    <a:pt x="978" y="2799"/>
                    <a:pt x="933" y="2844"/>
                  </a:cubicBezTo>
                  <a:cubicBezTo>
                    <a:pt x="885" y="2892"/>
                    <a:pt x="855" y="2892"/>
                    <a:pt x="825" y="2907"/>
                  </a:cubicBezTo>
                  <a:cubicBezTo>
                    <a:pt x="810" y="2922"/>
                    <a:pt x="776" y="2907"/>
                    <a:pt x="747" y="2937"/>
                  </a:cubicBezTo>
                  <a:cubicBezTo>
                    <a:pt x="717" y="2952"/>
                    <a:pt x="717" y="2986"/>
                    <a:pt x="732" y="3015"/>
                  </a:cubicBezTo>
                  <a:cubicBezTo>
                    <a:pt x="747" y="3045"/>
                    <a:pt x="762" y="3094"/>
                    <a:pt x="810" y="3139"/>
                  </a:cubicBezTo>
                  <a:cubicBezTo>
                    <a:pt x="847" y="3166"/>
                    <a:pt x="916" y="3191"/>
                    <a:pt x="956" y="3191"/>
                  </a:cubicBezTo>
                  <a:cubicBezTo>
                    <a:pt x="965" y="3191"/>
                    <a:pt x="973" y="3190"/>
                    <a:pt x="978" y="3187"/>
                  </a:cubicBezTo>
                  <a:cubicBezTo>
                    <a:pt x="997" y="3172"/>
                    <a:pt x="1026" y="3139"/>
                    <a:pt x="1026" y="3079"/>
                  </a:cubicBezTo>
                  <a:cubicBezTo>
                    <a:pt x="1041" y="3000"/>
                    <a:pt x="1150" y="2892"/>
                    <a:pt x="1228" y="2829"/>
                  </a:cubicBezTo>
                  <a:cubicBezTo>
                    <a:pt x="1336" y="2892"/>
                    <a:pt x="1463" y="2922"/>
                    <a:pt x="1586" y="2952"/>
                  </a:cubicBezTo>
                  <a:cubicBezTo>
                    <a:pt x="1586" y="3000"/>
                    <a:pt x="1571" y="3060"/>
                    <a:pt x="1556" y="3124"/>
                  </a:cubicBezTo>
                  <a:cubicBezTo>
                    <a:pt x="1538" y="3202"/>
                    <a:pt x="1508" y="3232"/>
                    <a:pt x="1493" y="3265"/>
                  </a:cubicBezTo>
                  <a:cubicBezTo>
                    <a:pt x="1478" y="3295"/>
                    <a:pt x="1429" y="3310"/>
                    <a:pt x="1415" y="3340"/>
                  </a:cubicBezTo>
                  <a:cubicBezTo>
                    <a:pt x="1400" y="3388"/>
                    <a:pt x="1415" y="3418"/>
                    <a:pt x="1444" y="3452"/>
                  </a:cubicBezTo>
                  <a:cubicBezTo>
                    <a:pt x="1493" y="3482"/>
                    <a:pt x="1556" y="3512"/>
                    <a:pt x="1631" y="3527"/>
                  </a:cubicBezTo>
                  <a:cubicBezTo>
                    <a:pt x="1646" y="3530"/>
                    <a:pt x="1662" y="3532"/>
                    <a:pt x="1679" y="3532"/>
                  </a:cubicBezTo>
                  <a:cubicBezTo>
                    <a:pt x="1748" y="3532"/>
                    <a:pt x="1821" y="3503"/>
                    <a:pt x="1836" y="3467"/>
                  </a:cubicBezTo>
                  <a:cubicBezTo>
                    <a:pt x="1851" y="3433"/>
                    <a:pt x="1851" y="3388"/>
                    <a:pt x="1836" y="3325"/>
                  </a:cubicBezTo>
                  <a:cubicBezTo>
                    <a:pt x="1788" y="3232"/>
                    <a:pt x="1836" y="3079"/>
                    <a:pt x="1866" y="2952"/>
                  </a:cubicBezTo>
                  <a:cubicBezTo>
                    <a:pt x="1959" y="2937"/>
                    <a:pt x="2053" y="2922"/>
                    <a:pt x="2146" y="2892"/>
                  </a:cubicBezTo>
                  <a:cubicBezTo>
                    <a:pt x="2176" y="2922"/>
                    <a:pt x="2239" y="2986"/>
                    <a:pt x="2269" y="3045"/>
                  </a:cubicBezTo>
                  <a:cubicBezTo>
                    <a:pt x="2303" y="3094"/>
                    <a:pt x="2303" y="3124"/>
                    <a:pt x="2303" y="3153"/>
                  </a:cubicBezTo>
                  <a:cubicBezTo>
                    <a:pt x="2303" y="3172"/>
                    <a:pt x="2284" y="3202"/>
                    <a:pt x="2303" y="3232"/>
                  </a:cubicBezTo>
                  <a:cubicBezTo>
                    <a:pt x="2317" y="3247"/>
                    <a:pt x="2332" y="3265"/>
                    <a:pt x="2362" y="3265"/>
                  </a:cubicBezTo>
                  <a:cubicBezTo>
                    <a:pt x="2396" y="3265"/>
                    <a:pt x="2441" y="3247"/>
                    <a:pt x="2489" y="3217"/>
                  </a:cubicBezTo>
                  <a:cubicBezTo>
                    <a:pt x="2534" y="3187"/>
                    <a:pt x="2582" y="3124"/>
                    <a:pt x="2564" y="3094"/>
                  </a:cubicBezTo>
                  <a:cubicBezTo>
                    <a:pt x="2549" y="3079"/>
                    <a:pt x="2534" y="3045"/>
                    <a:pt x="2489" y="3030"/>
                  </a:cubicBezTo>
                  <a:cubicBezTo>
                    <a:pt x="2426" y="3000"/>
                    <a:pt x="2362" y="2874"/>
                    <a:pt x="2332" y="2799"/>
                  </a:cubicBezTo>
                  <a:cubicBezTo>
                    <a:pt x="2411" y="2750"/>
                    <a:pt x="2489" y="2706"/>
                    <a:pt x="2549" y="2642"/>
                  </a:cubicBezTo>
                  <a:cubicBezTo>
                    <a:pt x="2582" y="2627"/>
                    <a:pt x="2597" y="2594"/>
                    <a:pt x="2612" y="2579"/>
                  </a:cubicBezTo>
                  <a:cubicBezTo>
                    <a:pt x="2642" y="2594"/>
                    <a:pt x="2676" y="2612"/>
                    <a:pt x="2691" y="2642"/>
                  </a:cubicBezTo>
                  <a:cubicBezTo>
                    <a:pt x="2735" y="2672"/>
                    <a:pt x="2750" y="2706"/>
                    <a:pt x="2769" y="2736"/>
                  </a:cubicBezTo>
                  <a:cubicBezTo>
                    <a:pt x="2784" y="2750"/>
                    <a:pt x="2784" y="2780"/>
                    <a:pt x="2814" y="2814"/>
                  </a:cubicBezTo>
                  <a:cubicBezTo>
                    <a:pt x="2822" y="2823"/>
                    <a:pt x="2837" y="2831"/>
                    <a:pt x="2854" y="2831"/>
                  </a:cubicBezTo>
                  <a:cubicBezTo>
                    <a:pt x="2866" y="2831"/>
                    <a:pt x="2879" y="2827"/>
                    <a:pt x="2892" y="2814"/>
                  </a:cubicBezTo>
                  <a:cubicBezTo>
                    <a:pt x="2922" y="2799"/>
                    <a:pt x="2970" y="2765"/>
                    <a:pt x="3000" y="2721"/>
                  </a:cubicBezTo>
                  <a:cubicBezTo>
                    <a:pt x="3030" y="2657"/>
                    <a:pt x="3049" y="2579"/>
                    <a:pt x="3015" y="2549"/>
                  </a:cubicBezTo>
                  <a:cubicBezTo>
                    <a:pt x="3000" y="2519"/>
                    <a:pt x="2970" y="2500"/>
                    <a:pt x="2922" y="2500"/>
                  </a:cubicBezTo>
                  <a:cubicBezTo>
                    <a:pt x="2862" y="2500"/>
                    <a:pt x="2799" y="2471"/>
                    <a:pt x="2735" y="2426"/>
                  </a:cubicBezTo>
                  <a:cubicBezTo>
                    <a:pt x="2814" y="2299"/>
                    <a:pt x="2862" y="2191"/>
                    <a:pt x="2892" y="2053"/>
                  </a:cubicBezTo>
                  <a:cubicBezTo>
                    <a:pt x="2922" y="2053"/>
                    <a:pt x="2956" y="2068"/>
                    <a:pt x="2970" y="2068"/>
                  </a:cubicBezTo>
                  <a:cubicBezTo>
                    <a:pt x="3064" y="2068"/>
                    <a:pt x="3094" y="2098"/>
                    <a:pt x="3142" y="2112"/>
                  </a:cubicBezTo>
                  <a:cubicBezTo>
                    <a:pt x="3157" y="2127"/>
                    <a:pt x="3187" y="2161"/>
                    <a:pt x="3217" y="2176"/>
                  </a:cubicBezTo>
                  <a:cubicBezTo>
                    <a:pt x="3229" y="2180"/>
                    <a:pt x="3239" y="2181"/>
                    <a:pt x="3249" y="2181"/>
                  </a:cubicBezTo>
                  <a:cubicBezTo>
                    <a:pt x="3280" y="2181"/>
                    <a:pt x="3303" y="2164"/>
                    <a:pt x="3329" y="2127"/>
                  </a:cubicBezTo>
                  <a:cubicBezTo>
                    <a:pt x="3344" y="2083"/>
                    <a:pt x="3373" y="2019"/>
                    <a:pt x="3373" y="1941"/>
                  </a:cubicBezTo>
                  <a:cubicBezTo>
                    <a:pt x="3373" y="1848"/>
                    <a:pt x="3329" y="1754"/>
                    <a:pt x="3280" y="1739"/>
                  </a:cubicBezTo>
                  <a:cubicBezTo>
                    <a:pt x="3272" y="1735"/>
                    <a:pt x="3262" y="1734"/>
                    <a:pt x="3251" y="1734"/>
                  </a:cubicBezTo>
                  <a:cubicBezTo>
                    <a:pt x="3218" y="1734"/>
                    <a:pt x="3175" y="1748"/>
                    <a:pt x="3142" y="1773"/>
                  </a:cubicBezTo>
                  <a:cubicBezTo>
                    <a:pt x="3094" y="1803"/>
                    <a:pt x="3000" y="1803"/>
                    <a:pt x="2922" y="1803"/>
                  </a:cubicBezTo>
                  <a:cubicBezTo>
                    <a:pt x="2922" y="1616"/>
                    <a:pt x="2892" y="1445"/>
                    <a:pt x="2814" y="1288"/>
                  </a:cubicBezTo>
                  <a:cubicBezTo>
                    <a:pt x="2844" y="1258"/>
                    <a:pt x="2877" y="1243"/>
                    <a:pt x="2922" y="1228"/>
                  </a:cubicBezTo>
                  <a:cubicBezTo>
                    <a:pt x="3000" y="1213"/>
                    <a:pt x="3049" y="1213"/>
                    <a:pt x="3094" y="1213"/>
                  </a:cubicBezTo>
                  <a:cubicBezTo>
                    <a:pt x="3108" y="1213"/>
                    <a:pt x="3157" y="1228"/>
                    <a:pt x="3187" y="1228"/>
                  </a:cubicBezTo>
                  <a:cubicBezTo>
                    <a:pt x="3235" y="1213"/>
                    <a:pt x="3265" y="1180"/>
                    <a:pt x="3265" y="1135"/>
                  </a:cubicBezTo>
                  <a:cubicBezTo>
                    <a:pt x="3265" y="1071"/>
                    <a:pt x="3265" y="1008"/>
                    <a:pt x="3217" y="948"/>
                  </a:cubicBezTo>
                  <a:cubicBezTo>
                    <a:pt x="3189" y="876"/>
                    <a:pt x="3109" y="805"/>
                    <a:pt x="3061" y="805"/>
                  </a:cubicBezTo>
                  <a:cubicBezTo>
                    <a:pt x="3057" y="805"/>
                    <a:pt x="3053" y="805"/>
                    <a:pt x="3049" y="807"/>
                  </a:cubicBezTo>
                  <a:cubicBezTo>
                    <a:pt x="3000" y="807"/>
                    <a:pt x="2970" y="840"/>
                    <a:pt x="2937" y="900"/>
                  </a:cubicBezTo>
                  <a:cubicBezTo>
                    <a:pt x="2892" y="963"/>
                    <a:pt x="2784" y="1027"/>
                    <a:pt x="2676" y="1057"/>
                  </a:cubicBezTo>
                  <a:lnTo>
                    <a:pt x="2597" y="978"/>
                  </a:lnTo>
                  <a:cubicBezTo>
                    <a:pt x="2519" y="885"/>
                    <a:pt x="2411" y="807"/>
                    <a:pt x="2303" y="747"/>
                  </a:cubicBezTo>
                  <a:cubicBezTo>
                    <a:pt x="2317" y="713"/>
                    <a:pt x="2332" y="698"/>
                    <a:pt x="2347" y="668"/>
                  </a:cubicBezTo>
                  <a:cubicBezTo>
                    <a:pt x="2377" y="605"/>
                    <a:pt x="2411" y="590"/>
                    <a:pt x="2441" y="575"/>
                  </a:cubicBezTo>
                  <a:cubicBezTo>
                    <a:pt x="2456" y="560"/>
                    <a:pt x="2489" y="560"/>
                    <a:pt x="2519" y="527"/>
                  </a:cubicBezTo>
                  <a:cubicBezTo>
                    <a:pt x="2534" y="512"/>
                    <a:pt x="2534" y="482"/>
                    <a:pt x="2519" y="448"/>
                  </a:cubicBezTo>
                  <a:cubicBezTo>
                    <a:pt x="2489" y="418"/>
                    <a:pt x="2456" y="374"/>
                    <a:pt x="2411" y="340"/>
                  </a:cubicBezTo>
                  <a:cubicBezTo>
                    <a:pt x="2374" y="332"/>
                    <a:pt x="2328" y="323"/>
                    <a:pt x="2292" y="323"/>
                  </a:cubicBezTo>
                  <a:cubicBezTo>
                    <a:pt x="2266" y="323"/>
                    <a:pt x="2245" y="328"/>
                    <a:pt x="2239" y="340"/>
                  </a:cubicBezTo>
                  <a:cubicBezTo>
                    <a:pt x="2209" y="355"/>
                    <a:pt x="2191" y="404"/>
                    <a:pt x="2209" y="448"/>
                  </a:cubicBezTo>
                  <a:cubicBezTo>
                    <a:pt x="2209" y="512"/>
                    <a:pt x="2161" y="590"/>
                    <a:pt x="2116" y="668"/>
                  </a:cubicBezTo>
                  <a:cubicBezTo>
                    <a:pt x="2004" y="635"/>
                    <a:pt x="1896" y="620"/>
                    <a:pt x="1788" y="620"/>
                  </a:cubicBezTo>
                  <a:cubicBezTo>
                    <a:pt x="1773" y="542"/>
                    <a:pt x="1773" y="467"/>
                    <a:pt x="1773" y="389"/>
                  </a:cubicBezTo>
                  <a:cubicBezTo>
                    <a:pt x="1788" y="310"/>
                    <a:pt x="1803" y="262"/>
                    <a:pt x="1817" y="232"/>
                  </a:cubicBezTo>
                  <a:cubicBezTo>
                    <a:pt x="1836" y="202"/>
                    <a:pt x="1866" y="187"/>
                    <a:pt x="1881" y="139"/>
                  </a:cubicBezTo>
                  <a:cubicBezTo>
                    <a:pt x="1881" y="94"/>
                    <a:pt x="1866" y="60"/>
                    <a:pt x="1817" y="30"/>
                  </a:cubicBezTo>
                  <a:cubicBezTo>
                    <a:pt x="1773" y="16"/>
                    <a:pt x="1709" y="1"/>
                    <a:pt x="1631" y="1"/>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p:nvPr/>
          </p:nvSpPr>
          <p:spPr>
            <a:xfrm>
              <a:off x="4283000" y="3817250"/>
              <a:ext cx="11225" cy="9950"/>
            </a:xfrm>
            <a:custGeom>
              <a:avLst/>
              <a:gdLst/>
              <a:ahLst/>
              <a:cxnLst/>
              <a:rect l="l" t="t" r="r" b="b"/>
              <a:pathLst>
                <a:path w="449" h="398" extrusionOk="0">
                  <a:moveTo>
                    <a:pt x="222" y="0"/>
                  </a:moveTo>
                  <a:cubicBezTo>
                    <a:pt x="187" y="0"/>
                    <a:pt x="153" y="10"/>
                    <a:pt x="124" y="32"/>
                  </a:cubicBezTo>
                  <a:cubicBezTo>
                    <a:pt x="31" y="95"/>
                    <a:pt x="1" y="218"/>
                    <a:pt x="61" y="312"/>
                  </a:cubicBezTo>
                  <a:cubicBezTo>
                    <a:pt x="99" y="368"/>
                    <a:pt x="160" y="397"/>
                    <a:pt x="222" y="397"/>
                  </a:cubicBezTo>
                  <a:cubicBezTo>
                    <a:pt x="262" y="397"/>
                    <a:pt x="304" y="385"/>
                    <a:pt x="340" y="360"/>
                  </a:cubicBezTo>
                  <a:cubicBezTo>
                    <a:pt x="434" y="297"/>
                    <a:pt x="449" y="174"/>
                    <a:pt x="389" y="80"/>
                  </a:cubicBezTo>
                  <a:cubicBezTo>
                    <a:pt x="349" y="30"/>
                    <a:pt x="284" y="0"/>
                    <a:pt x="222"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0"/>
            <p:cNvSpPr/>
            <p:nvPr/>
          </p:nvSpPr>
          <p:spPr>
            <a:xfrm>
              <a:off x="4300825" y="3823900"/>
              <a:ext cx="7400" cy="6525"/>
            </a:xfrm>
            <a:custGeom>
              <a:avLst/>
              <a:gdLst/>
              <a:ahLst/>
              <a:cxnLst/>
              <a:rect l="l" t="t" r="r" b="b"/>
              <a:pathLst>
                <a:path w="296" h="261" extrusionOk="0">
                  <a:moveTo>
                    <a:pt x="144" y="1"/>
                  </a:moveTo>
                  <a:cubicBezTo>
                    <a:pt x="122" y="1"/>
                    <a:pt x="100" y="6"/>
                    <a:pt x="79" y="16"/>
                  </a:cubicBezTo>
                  <a:cubicBezTo>
                    <a:pt x="15" y="64"/>
                    <a:pt x="1" y="139"/>
                    <a:pt x="34" y="202"/>
                  </a:cubicBezTo>
                  <a:cubicBezTo>
                    <a:pt x="61" y="240"/>
                    <a:pt x="100" y="261"/>
                    <a:pt x="140" y="261"/>
                  </a:cubicBezTo>
                  <a:cubicBezTo>
                    <a:pt x="167" y="261"/>
                    <a:pt x="195" y="252"/>
                    <a:pt x="221" y="232"/>
                  </a:cubicBezTo>
                  <a:cubicBezTo>
                    <a:pt x="280" y="202"/>
                    <a:pt x="295" y="109"/>
                    <a:pt x="251" y="64"/>
                  </a:cubicBezTo>
                  <a:cubicBezTo>
                    <a:pt x="231" y="22"/>
                    <a:pt x="189" y="1"/>
                    <a:pt x="144"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0"/>
            <p:cNvSpPr/>
            <p:nvPr/>
          </p:nvSpPr>
          <p:spPr>
            <a:xfrm>
              <a:off x="4273225" y="3830100"/>
              <a:ext cx="5900" cy="5425"/>
            </a:xfrm>
            <a:custGeom>
              <a:avLst/>
              <a:gdLst/>
              <a:ahLst/>
              <a:cxnLst/>
              <a:rect l="l" t="t" r="r" b="b"/>
              <a:pathLst>
                <a:path w="236" h="217" extrusionOk="0">
                  <a:moveTo>
                    <a:pt x="117" y="1"/>
                  </a:moveTo>
                  <a:cubicBezTo>
                    <a:pt x="99" y="1"/>
                    <a:pt x="81" y="6"/>
                    <a:pt x="64" y="18"/>
                  </a:cubicBezTo>
                  <a:cubicBezTo>
                    <a:pt x="19" y="48"/>
                    <a:pt x="0" y="126"/>
                    <a:pt x="34" y="171"/>
                  </a:cubicBezTo>
                  <a:cubicBezTo>
                    <a:pt x="51" y="199"/>
                    <a:pt x="80" y="216"/>
                    <a:pt x="114" y="216"/>
                  </a:cubicBezTo>
                  <a:cubicBezTo>
                    <a:pt x="137" y="216"/>
                    <a:pt x="162" y="208"/>
                    <a:pt x="187" y="189"/>
                  </a:cubicBezTo>
                  <a:cubicBezTo>
                    <a:pt x="235" y="156"/>
                    <a:pt x="235" y="96"/>
                    <a:pt x="205" y="48"/>
                  </a:cubicBezTo>
                  <a:cubicBezTo>
                    <a:pt x="184" y="19"/>
                    <a:pt x="151" y="1"/>
                    <a:pt x="117"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0"/>
            <p:cNvSpPr/>
            <p:nvPr/>
          </p:nvSpPr>
          <p:spPr>
            <a:xfrm>
              <a:off x="4308650" y="3837050"/>
              <a:ext cx="16725" cy="14900"/>
            </a:xfrm>
            <a:custGeom>
              <a:avLst/>
              <a:gdLst/>
              <a:ahLst/>
              <a:cxnLst/>
              <a:rect l="l" t="t" r="r" b="b"/>
              <a:pathLst>
                <a:path w="669" h="596" extrusionOk="0">
                  <a:moveTo>
                    <a:pt x="332" y="1"/>
                  </a:moveTo>
                  <a:cubicBezTo>
                    <a:pt x="277" y="1"/>
                    <a:pt x="220" y="16"/>
                    <a:pt x="169" y="49"/>
                  </a:cubicBezTo>
                  <a:cubicBezTo>
                    <a:pt x="31" y="143"/>
                    <a:pt x="1" y="329"/>
                    <a:pt x="94" y="471"/>
                  </a:cubicBezTo>
                  <a:cubicBezTo>
                    <a:pt x="153" y="549"/>
                    <a:pt x="250" y="596"/>
                    <a:pt x="348" y="596"/>
                  </a:cubicBezTo>
                  <a:cubicBezTo>
                    <a:pt x="404" y="596"/>
                    <a:pt x="462" y="580"/>
                    <a:pt x="512" y="546"/>
                  </a:cubicBezTo>
                  <a:cubicBezTo>
                    <a:pt x="635" y="452"/>
                    <a:pt x="669" y="266"/>
                    <a:pt x="576" y="128"/>
                  </a:cubicBezTo>
                  <a:cubicBezTo>
                    <a:pt x="525" y="49"/>
                    <a:pt x="431" y="1"/>
                    <a:pt x="332"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a:off x="4274050" y="3844050"/>
              <a:ext cx="9725" cy="9875"/>
            </a:xfrm>
            <a:custGeom>
              <a:avLst/>
              <a:gdLst/>
              <a:ahLst/>
              <a:cxnLst/>
              <a:rect l="l" t="t" r="r" b="b"/>
              <a:pathLst>
                <a:path w="389" h="395" extrusionOk="0">
                  <a:moveTo>
                    <a:pt x="120" y="0"/>
                  </a:moveTo>
                  <a:cubicBezTo>
                    <a:pt x="98" y="0"/>
                    <a:pt x="78" y="6"/>
                    <a:pt x="60" y="19"/>
                  </a:cubicBezTo>
                  <a:cubicBezTo>
                    <a:pt x="1" y="49"/>
                    <a:pt x="1" y="172"/>
                    <a:pt x="79" y="266"/>
                  </a:cubicBezTo>
                  <a:cubicBezTo>
                    <a:pt x="134" y="349"/>
                    <a:pt x="200" y="395"/>
                    <a:pt x="262" y="395"/>
                  </a:cubicBezTo>
                  <a:cubicBezTo>
                    <a:pt x="284" y="395"/>
                    <a:pt x="305" y="389"/>
                    <a:pt x="325" y="378"/>
                  </a:cubicBezTo>
                  <a:cubicBezTo>
                    <a:pt x="389" y="344"/>
                    <a:pt x="374" y="221"/>
                    <a:pt x="310" y="113"/>
                  </a:cubicBezTo>
                  <a:cubicBezTo>
                    <a:pt x="253" y="45"/>
                    <a:pt x="180" y="0"/>
                    <a:pt x="120"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0"/>
            <p:cNvSpPr/>
            <p:nvPr/>
          </p:nvSpPr>
          <p:spPr>
            <a:xfrm>
              <a:off x="4311375" y="3816500"/>
              <a:ext cx="8975" cy="9625"/>
            </a:xfrm>
            <a:custGeom>
              <a:avLst/>
              <a:gdLst/>
              <a:ahLst/>
              <a:cxnLst/>
              <a:rect l="l" t="t" r="r" b="b"/>
              <a:pathLst>
                <a:path w="359" h="385" extrusionOk="0">
                  <a:moveTo>
                    <a:pt x="103" y="0"/>
                  </a:moveTo>
                  <a:cubicBezTo>
                    <a:pt x="86" y="0"/>
                    <a:pt x="71" y="5"/>
                    <a:pt x="60" y="17"/>
                  </a:cubicBezTo>
                  <a:cubicBezTo>
                    <a:pt x="0" y="47"/>
                    <a:pt x="15" y="155"/>
                    <a:pt x="93" y="267"/>
                  </a:cubicBezTo>
                  <a:cubicBezTo>
                    <a:pt x="141" y="341"/>
                    <a:pt x="221" y="384"/>
                    <a:pt x="274" y="384"/>
                  </a:cubicBezTo>
                  <a:cubicBezTo>
                    <a:pt x="288" y="384"/>
                    <a:pt x="301" y="381"/>
                    <a:pt x="310" y="375"/>
                  </a:cubicBezTo>
                  <a:cubicBezTo>
                    <a:pt x="358" y="342"/>
                    <a:pt x="358" y="218"/>
                    <a:pt x="280" y="125"/>
                  </a:cubicBezTo>
                  <a:cubicBezTo>
                    <a:pt x="232" y="54"/>
                    <a:pt x="157" y="0"/>
                    <a:pt x="103"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0"/>
            <p:cNvSpPr/>
            <p:nvPr/>
          </p:nvSpPr>
          <p:spPr>
            <a:xfrm>
              <a:off x="4295050" y="3855700"/>
              <a:ext cx="8975" cy="8125"/>
            </a:xfrm>
            <a:custGeom>
              <a:avLst/>
              <a:gdLst/>
              <a:ahLst/>
              <a:cxnLst/>
              <a:rect l="l" t="t" r="r" b="b"/>
              <a:pathLst>
                <a:path w="359" h="325" extrusionOk="0">
                  <a:moveTo>
                    <a:pt x="178" y="1"/>
                  </a:moveTo>
                  <a:cubicBezTo>
                    <a:pt x="146" y="1"/>
                    <a:pt x="116" y="11"/>
                    <a:pt x="94" y="35"/>
                  </a:cubicBezTo>
                  <a:cubicBezTo>
                    <a:pt x="15" y="79"/>
                    <a:pt x="0" y="173"/>
                    <a:pt x="45" y="251"/>
                  </a:cubicBezTo>
                  <a:cubicBezTo>
                    <a:pt x="76" y="300"/>
                    <a:pt x="130" y="325"/>
                    <a:pt x="181" y="325"/>
                  </a:cubicBezTo>
                  <a:cubicBezTo>
                    <a:pt x="212" y="325"/>
                    <a:pt x="242" y="316"/>
                    <a:pt x="265" y="300"/>
                  </a:cubicBezTo>
                  <a:cubicBezTo>
                    <a:pt x="340" y="251"/>
                    <a:pt x="358" y="143"/>
                    <a:pt x="310" y="65"/>
                  </a:cubicBezTo>
                  <a:cubicBezTo>
                    <a:pt x="282" y="28"/>
                    <a:pt x="229" y="1"/>
                    <a:pt x="178"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0"/>
            <p:cNvSpPr/>
            <p:nvPr/>
          </p:nvSpPr>
          <p:spPr>
            <a:xfrm>
              <a:off x="4286450" y="3835250"/>
              <a:ext cx="14025" cy="12275"/>
            </a:xfrm>
            <a:custGeom>
              <a:avLst/>
              <a:gdLst/>
              <a:ahLst/>
              <a:cxnLst/>
              <a:rect l="l" t="t" r="r" b="b"/>
              <a:pathLst>
                <a:path w="561" h="491" extrusionOk="0">
                  <a:moveTo>
                    <a:pt x="276" y="0"/>
                  </a:moveTo>
                  <a:cubicBezTo>
                    <a:pt x="230" y="0"/>
                    <a:pt x="183" y="14"/>
                    <a:pt x="143" y="43"/>
                  </a:cubicBezTo>
                  <a:cubicBezTo>
                    <a:pt x="31" y="121"/>
                    <a:pt x="1" y="278"/>
                    <a:pt x="79" y="386"/>
                  </a:cubicBezTo>
                  <a:cubicBezTo>
                    <a:pt x="128" y="454"/>
                    <a:pt x="206" y="491"/>
                    <a:pt x="286" y="491"/>
                  </a:cubicBezTo>
                  <a:cubicBezTo>
                    <a:pt x="333" y="491"/>
                    <a:pt x="381" y="478"/>
                    <a:pt x="423" y="450"/>
                  </a:cubicBezTo>
                  <a:cubicBezTo>
                    <a:pt x="531" y="371"/>
                    <a:pt x="561" y="215"/>
                    <a:pt x="482" y="106"/>
                  </a:cubicBezTo>
                  <a:cubicBezTo>
                    <a:pt x="433" y="39"/>
                    <a:pt x="355" y="0"/>
                    <a:pt x="276"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0"/>
            <p:cNvSpPr/>
            <p:nvPr/>
          </p:nvSpPr>
          <p:spPr>
            <a:xfrm>
              <a:off x="4273675" y="3827350"/>
              <a:ext cx="66450" cy="56125"/>
            </a:xfrm>
            <a:custGeom>
              <a:avLst/>
              <a:gdLst/>
              <a:ahLst/>
              <a:cxnLst/>
              <a:rect l="l" t="t" r="r" b="b"/>
              <a:pathLst>
                <a:path w="2658" h="2245" extrusionOk="0">
                  <a:moveTo>
                    <a:pt x="2098" y="1"/>
                  </a:moveTo>
                  <a:lnTo>
                    <a:pt x="2098" y="1"/>
                  </a:lnTo>
                  <a:cubicBezTo>
                    <a:pt x="2098" y="1"/>
                    <a:pt x="2127" y="65"/>
                    <a:pt x="2019" y="374"/>
                  </a:cubicBezTo>
                  <a:cubicBezTo>
                    <a:pt x="1926" y="672"/>
                    <a:pt x="1601" y="1247"/>
                    <a:pt x="900" y="1385"/>
                  </a:cubicBezTo>
                  <a:cubicBezTo>
                    <a:pt x="860" y="1394"/>
                    <a:pt x="818" y="1398"/>
                    <a:pt x="776" y="1398"/>
                  </a:cubicBezTo>
                  <a:cubicBezTo>
                    <a:pt x="440" y="1398"/>
                    <a:pt x="61" y="1154"/>
                    <a:pt x="60" y="1154"/>
                  </a:cubicBezTo>
                  <a:lnTo>
                    <a:pt x="60" y="1154"/>
                  </a:lnTo>
                  <a:cubicBezTo>
                    <a:pt x="94" y="1213"/>
                    <a:pt x="139" y="1262"/>
                    <a:pt x="187" y="1307"/>
                  </a:cubicBezTo>
                  <a:cubicBezTo>
                    <a:pt x="232" y="1355"/>
                    <a:pt x="281" y="1385"/>
                    <a:pt x="325" y="1434"/>
                  </a:cubicBezTo>
                  <a:cubicBezTo>
                    <a:pt x="296" y="1478"/>
                    <a:pt x="262" y="1512"/>
                    <a:pt x="217" y="1557"/>
                  </a:cubicBezTo>
                  <a:cubicBezTo>
                    <a:pt x="169" y="1605"/>
                    <a:pt x="139" y="1605"/>
                    <a:pt x="109" y="1620"/>
                  </a:cubicBezTo>
                  <a:cubicBezTo>
                    <a:pt x="94" y="1635"/>
                    <a:pt x="60" y="1620"/>
                    <a:pt x="31" y="1650"/>
                  </a:cubicBezTo>
                  <a:cubicBezTo>
                    <a:pt x="1" y="1665"/>
                    <a:pt x="1" y="1699"/>
                    <a:pt x="16" y="1728"/>
                  </a:cubicBezTo>
                  <a:cubicBezTo>
                    <a:pt x="31" y="1758"/>
                    <a:pt x="46" y="1807"/>
                    <a:pt x="94" y="1852"/>
                  </a:cubicBezTo>
                  <a:cubicBezTo>
                    <a:pt x="131" y="1879"/>
                    <a:pt x="200" y="1904"/>
                    <a:pt x="240" y="1904"/>
                  </a:cubicBezTo>
                  <a:cubicBezTo>
                    <a:pt x="249" y="1904"/>
                    <a:pt x="257" y="1903"/>
                    <a:pt x="262" y="1900"/>
                  </a:cubicBezTo>
                  <a:cubicBezTo>
                    <a:pt x="281" y="1885"/>
                    <a:pt x="310" y="1852"/>
                    <a:pt x="310" y="1792"/>
                  </a:cubicBezTo>
                  <a:cubicBezTo>
                    <a:pt x="325" y="1713"/>
                    <a:pt x="434" y="1605"/>
                    <a:pt x="512" y="1542"/>
                  </a:cubicBezTo>
                  <a:cubicBezTo>
                    <a:pt x="620" y="1605"/>
                    <a:pt x="747" y="1635"/>
                    <a:pt x="870" y="1665"/>
                  </a:cubicBezTo>
                  <a:cubicBezTo>
                    <a:pt x="870" y="1713"/>
                    <a:pt x="855" y="1773"/>
                    <a:pt x="840" y="1837"/>
                  </a:cubicBezTo>
                  <a:cubicBezTo>
                    <a:pt x="822" y="1915"/>
                    <a:pt x="792" y="1945"/>
                    <a:pt x="777" y="1978"/>
                  </a:cubicBezTo>
                  <a:cubicBezTo>
                    <a:pt x="762" y="2008"/>
                    <a:pt x="713" y="2023"/>
                    <a:pt x="699" y="2053"/>
                  </a:cubicBezTo>
                  <a:cubicBezTo>
                    <a:pt x="684" y="2101"/>
                    <a:pt x="699" y="2131"/>
                    <a:pt x="728" y="2165"/>
                  </a:cubicBezTo>
                  <a:cubicBezTo>
                    <a:pt x="777" y="2195"/>
                    <a:pt x="840" y="2225"/>
                    <a:pt x="915" y="2240"/>
                  </a:cubicBezTo>
                  <a:cubicBezTo>
                    <a:pt x="930" y="2243"/>
                    <a:pt x="946" y="2245"/>
                    <a:pt x="963" y="2245"/>
                  </a:cubicBezTo>
                  <a:cubicBezTo>
                    <a:pt x="1032" y="2245"/>
                    <a:pt x="1105" y="2216"/>
                    <a:pt x="1120" y="2180"/>
                  </a:cubicBezTo>
                  <a:cubicBezTo>
                    <a:pt x="1135" y="2146"/>
                    <a:pt x="1135" y="2101"/>
                    <a:pt x="1120" y="2038"/>
                  </a:cubicBezTo>
                  <a:cubicBezTo>
                    <a:pt x="1072" y="1945"/>
                    <a:pt x="1120" y="1792"/>
                    <a:pt x="1150" y="1665"/>
                  </a:cubicBezTo>
                  <a:cubicBezTo>
                    <a:pt x="1243" y="1650"/>
                    <a:pt x="1337" y="1635"/>
                    <a:pt x="1430" y="1605"/>
                  </a:cubicBezTo>
                  <a:cubicBezTo>
                    <a:pt x="1460" y="1635"/>
                    <a:pt x="1523" y="1699"/>
                    <a:pt x="1553" y="1758"/>
                  </a:cubicBezTo>
                  <a:cubicBezTo>
                    <a:pt x="1587" y="1807"/>
                    <a:pt x="1587" y="1837"/>
                    <a:pt x="1587" y="1866"/>
                  </a:cubicBezTo>
                  <a:cubicBezTo>
                    <a:pt x="1587" y="1885"/>
                    <a:pt x="1568" y="1915"/>
                    <a:pt x="1587" y="1945"/>
                  </a:cubicBezTo>
                  <a:cubicBezTo>
                    <a:pt x="1601" y="1960"/>
                    <a:pt x="1616" y="1978"/>
                    <a:pt x="1646" y="1978"/>
                  </a:cubicBezTo>
                  <a:cubicBezTo>
                    <a:pt x="1680" y="1978"/>
                    <a:pt x="1725" y="1960"/>
                    <a:pt x="1773" y="1930"/>
                  </a:cubicBezTo>
                  <a:cubicBezTo>
                    <a:pt x="1818" y="1900"/>
                    <a:pt x="1866" y="1837"/>
                    <a:pt x="1848" y="1807"/>
                  </a:cubicBezTo>
                  <a:cubicBezTo>
                    <a:pt x="1833" y="1792"/>
                    <a:pt x="1818" y="1758"/>
                    <a:pt x="1773" y="1743"/>
                  </a:cubicBezTo>
                  <a:cubicBezTo>
                    <a:pt x="1710" y="1713"/>
                    <a:pt x="1646" y="1587"/>
                    <a:pt x="1616" y="1512"/>
                  </a:cubicBezTo>
                  <a:cubicBezTo>
                    <a:pt x="1695" y="1463"/>
                    <a:pt x="1773" y="1419"/>
                    <a:pt x="1833" y="1355"/>
                  </a:cubicBezTo>
                  <a:cubicBezTo>
                    <a:pt x="1866" y="1340"/>
                    <a:pt x="1881" y="1307"/>
                    <a:pt x="1896" y="1292"/>
                  </a:cubicBezTo>
                  <a:cubicBezTo>
                    <a:pt x="1926" y="1307"/>
                    <a:pt x="1960" y="1325"/>
                    <a:pt x="1975" y="1355"/>
                  </a:cubicBezTo>
                  <a:cubicBezTo>
                    <a:pt x="2019" y="1385"/>
                    <a:pt x="2034" y="1419"/>
                    <a:pt x="2053" y="1449"/>
                  </a:cubicBezTo>
                  <a:cubicBezTo>
                    <a:pt x="2068" y="1463"/>
                    <a:pt x="2068" y="1493"/>
                    <a:pt x="2098" y="1527"/>
                  </a:cubicBezTo>
                  <a:cubicBezTo>
                    <a:pt x="2106" y="1536"/>
                    <a:pt x="2121" y="1544"/>
                    <a:pt x="2138" y="1544"/>
                  </a:cubicBezTo>
                  <a:cubicBezTo>
                    <a:pt x="2150" y="1544"/>
                    <a:pt x="2163" y="1540"/>
                    <a:pt x="2176" y="1527"/>
                  </a:cubicBezTo>
                  <a:cubicBezTo>
                    <a:pt x="2206" y="1512"/>
                    <a:pt x="2254" y="1478"/>
                    <a:pt x="2284" y="1434"/>
                  </a:cubicBezTo>
                  <a:cubicBezTo>
                    <a:pt x="2314" y="1370"/>
                    <a:pt x="2333" y="1292"/>
                    <a:pt x="2299" y="1262"/>
                  </a:cubicBezTo>
                  <a:cubicBezTo>
                    <a:pt x="2284" y="1232"/>
                    <a:pt x="2254" y="1213"/>
                    <a:pt x="2206" y="1213"/>
                  </a:cubicBezTo>
                  <a:cubicBezTo>
                    <a:pt x="2146" y="1213"/>
                    <a:pt x="2083" y="1184"/>
                    <a:pt x="2019" y="1139"/>
                  </a:cubicBezTo>
                  <a:cubicBezTo>
                    <a:pt x="2098" y="1012"/>
                    <a:pt x="2146" y="904"/>
                    <a:pt x="2176" y="766"/>
                  </a:cubicBezTo>
                  <a:cubicBezTo>
                    <a:pt x="2206" y="766"/>
                    <a:pt x="2240" y="781"/>
                    <a:pt x="2254" y="781"/>
                  </a:cubicBezTo>
                  <a:cubicBezTo>
                    <a:pt x="2348" y="781"/>
                    <a:pt x="2378" y="811"/>
                    <a:pt x="2426" y="825"/>
                  </a:cubicBezTo>
                  <a:cubicBezTo>
                    <a:pt x="2441" y="840"/>
                    <a:pt x="2471" y="874"/>
                    <a:pt x="2501" y="889"/>
                  </a:cubicBezTo>
                  <a:cubicBezTo>
                    <a:pt x="2513" y="893"/>
                    <a:pt x="2523" y="894"/>
                    <a:pt x="2533" y="894"/>
                  </a:cubicBezTo>
                  <a:cubicBezTo>
                    <a:pt x="2564" y="894"/>
                    <a:pt x="2587" y="877"/>
                    <a:pt x="2613" y="840"/>
                  </a:cubicBezTo>
                  <a:cubicBezTo>
                    <a:pt x="2628" y="796"/>
                    <a:pt x="2657" y="732"/>
                    <a:pt x="2657" y="654"/>
                  </a:cubicBezTo>
                  <a:cubicBezTo>
                    <a:pt x="2657" y="561"/>
                    <a:pt x="2613" y="467"/>
                    <a:pt x="2564" y="452"/>
                  </a:cubicBezTo>
                  <a:cubicBezTo>
                    <a:pt x="2556" y="448"/>
                    <a:pt x="2546" y="447"/>
                    <a:pt x="2535" y="447"/>
                  </a:cubicBezTo>
                  <a:cubicBezTo>
                    <a:pt x="2502" y="447"/>
                    <a:pt x="2459" y="461"/>
                    <a:pt x="2426" y="486"/>
                  </a:cubicBezTo>
                  <a:cubicBezTo>
                    <a:pt x="2378" y="516"/>
                    <a:pt x="2284" y="516"/>
                    <a:pt x="2206" y="516"/>
                  </a:cubicBezTo>
                  <a:cubicBezTo>
                    <a:pt x="2206" y="329"/>
                    <a:pt x="2176" y="158"/>
                    <a:pt x="2098"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40"/>
          <p:cNvGrpSpPr/>
          <p:nvPr/>
        </p:nvGrpSpPr>
        <p:grpSpPr>
          <a:xfrm>
            <a:off x="5943626" y="1983634"/>
            <a:ext cx="398900" cy="417588"/>
            <a:chOff x="4255775" y="3795175"/>
            <a:chExt cx="84350" cy="88300"/>
          </a:xfrm>
        </p:grpSpPr>
        <p:sp>
          <p:nvSpPr>
            <p:cNvPr id="1302" name="Google Shape;1302;p40"/>
            <p:cNvSpPr/>
            <p:nvPr/>
          </p:nvSpPr>
          <p:spPr>
            <a:xfrm>
              <a:off x="4255775" y="3795175"/>
              <a:ext cx="84350" cy="88300"/>
            </a:xfrm>
            <a:custGeom>
              <a:avLst/>
              <a:gdLst/>
              <a:ahLst/>
              <a:cxnLst/>
              <a:rect l="l" t="t" r="r" b="b"/>
              <a:pathLst>
                <a:path w="3374" h="3532" extrusionOk="0">
                  <a:moveTo>
                    <a:pt x="1631" y="1"/>
                  </a:moveTo>
                  <a:cubicBezTo>
                    <a:pt x="1556" y="1"/>
                    <a:pt x="1444" y="45"/>
                    <a:pt x="1429" y="109"/>
                  </a:cubicBezTo>
                  <a:cubicBezTo>
                    <a:pt x="1429" y="139"/>
                    <a:pt x="1429" y="187"/>
                    <a:pt x="1478" y="232"/>
                  </a:cubicBezTo>
                  <a:cubicBezTo>
                    <a:pt x="1538" y="325"/>
                    <a:pt x="1523" y="512"/>
                    <a:pt x="1508" y="635"/>
                  </a:cubicBezTo>
                  <a:cubicBezTo>
                    <a:pt x="1400" y="668"/>
                    <a:pt x="1306" y="698"/>
                    <a:pt x="1213" y="747"/>
                  </a:cubicBezTo>
                  <a:cubicBezTo>
                    <a:pt x="1165" y="728"/>
                    <a:pt x="1090" y="668"/>
                    <a:pt x="1041" y="590"/>
                  </a:cubicBezTo>
                  <a:cubicBezTo>
                    <a:pt x="1012" y="542"/>
                    <a:pt x="1012" y="512"/>
                    <a:pt x="997" y="497"/>
                  </a:cubicBezTo>
                  <a:cubicBezTo>
                    <a:pt x="997" y="482"/>
                    <a:pt x="1012" y="448"/>
                    <a:pt x="997" y="418"/>
                  </a:cubicBezTo>
                  <a:cubicBezTo>
                    <a:pt x="978" y="404"/>
                    <a:pt x="963" y="389"/>
                    <a:pt x="918" y="389"/>
                  </a:cubicBezTo>
                  <a:cubicBezTo>
                    <a:pt x="885" y="404"/>
                    <a:pt x="855" y="418"/>
                    <a:pt x="810" y="448"/>
                  </a:cubicBezTo>
                  <a:cubicBezTo>
                    <a:pt x="762" y="482"/>
                    <a:pt x="732" y="560"/>
                    <a:pt x="747" y="590"/>
                  </a:cubicBezTo>
                  <a:cubicBezTo>
                    <a:pt x="762" y="605"/>
                    <a:pt x="776" y="620"/>
                    <a:pt x="825" y="635"/>
                  </a:cubicBezTo>
                  <a:cubicBezTo>
                    <a:pt x="903" y="668"/>
                    <a:pt x="978" y="792"/>
                    <a:pt x="1026" y="870"/>
                  </a:cubicBezTo>
                  <a:cubicBezTo>
                    <a:pt x="997" y="885"/>
                    <a:pt x="963" y="915"/>
                    <a:pt x="948" y="933"/>
                  </a:cubicBezTo>
                  <a:cubicBezTo>
                    <a:pt x="870" y="1008"/>
                    <a:pt x="810" y="1071"/>
                    <a:pt x="762" y="1165"/>
                  </a:cubicBezTo>
                  <a:cubicBezTo>
                    <a:pt x="717" y="1135"/>
                    <a:pt x="653" y="1086"/>
                    <a:pt x="605" y="1042"/>
                  </a:cubicBezTo>
                  <a:cubicBezTo>
                    <a:pt x="560" y="1008"/>
                    <a:pt x="545" y="978"/>
                    <a:pt x="545" y="948"/>
                  </a:cubicBezTo>
                  <a:cubicBezTo>
                    <a:pt x="530" y="915"/>
                    <a:pt x="530" y="885"/>
                    <a:pt x="512" y="870"/>
                  </a:cubicBezTo>
                  <a:cubicBezTo>
                    <a:pt x="501" y="848"/>
                    <a:pt x="482" y="833"/>
                    <a:pt x="454" y="833"/>
                  </a:cubicBezTo>
                  <a:cubicBezTo>
                    <a:pt x="444" y="833"/>
                    <a:pt x="432" y="835"/>
                    <a:pt x="418" y="840"/>
                  </a:cubicBezTo>
                  <a:cubicBezTo>
                    <a:pt x="388" y="855"/>
                    <a:pt x="344" y="885"/>
                    <a:pt x="310" y="933"/>
                  </a:cubicBezTo>
                  <a:cubicBezTo>
                    <a:pt x="265" y="993"/>
                    <a:pt x="250" y="1071"/>
                    <a:pt x="265" y="1101"/>
                  </a:cubicBezTo>
                  <a:cubicBezTo>
                    <a:pt x="280" y="1135"/>
                    <a:pt x="325" y="1150"/>
                    <a:pt x="374" y="1150"/>
                  </a:cubicBezTo>
                  <a:cubicBezTo>
                    <a:pt x="467" y="1165"/>
                    <a:pt x="590" y="1307"/>
                    <a:pt x="653" y="1366"/>
                  </a:cubicBezTo>
                  <a:cubicBezTo>
                    <a:pt x="624" y="1474"/>
                    <a:pt x="590" y="1568"/>
                    <a:pt x="590" y="1680"/>
                  </a:cubicBezTo>
                  <a:cubicBezTo>
                    <a:pt x="530" y="1680"/>
                    <a:pt x="467" y="1680"/>
                    <a:pt x="418" y="1661"/>
                  </a:cubicBezTo>
                  <a:cubicBezTo>
                    <a:pt x="344" y="1646"/>
                    <a:pt x="295" y="1616"/>
                    <a:pt x="265" y="1601"/>
                  </a:cubicBezTo>
                  <a:cubicBezTo>
                    <a:pt x="250" y="1586"/>
                    <a:pt x="217" y="1538"/>
                    <a:pt x="187" y="1523"/>
                  </a:cubicBezTo>
                  <a:cubicBezTo>
                    <a:pt x="175" y="1519"/>
                    <a:pt x="164" y="1517"/>
                    <a:pt x="154" y="1517"/>
                  </a:cubicBezTo>
                  <a:cubicBezTo>
                    <a:pt x="124" y="1517"/>
                    <a:pt x="101" y="1534"/>
                    <a:pt x="79" y="1568"/>
                  </a:cubicBezTo>
                  <a:cubicBezTo>
                    <a:pt x="45" y="1616"/>
                    <a:pt x="15" y="1661"/>
                    <a:pt x="15" y="1754"/>
                  </a:cubicBezTo>
                  <a:cubicBezTo>
                    <a:pt x="0" y="1833"/>
                    <a:pt x="30" y="1941"/>
                    <a:pt x="94" y="1959"/>
                  </a:cubicBezTo>
                  <a:cubicBezTo>
                    <a:pt x="106" y="1965"/>
                    <a:pt x="121" y="1969"/>
                    <a:pt x="138" y="1969"/>
                  </a:cubicBezTo>
                  <a:cubicBezTo>
                    <a:pt x="164" y="1969"/>
                    <a:pt x="196" y="1961"/>
                    <a:pt x="232" y="1941"/>
                  </a:cubicBezTo>
                  <a:cubicBezTo>
                    <a:pt x="260" y="1925"/>
                    <a:pt x="299" y="1918"/>
                    <a:pt x="342" y="1918"/>
                  </a:cubicBezTo>
                  <a:cubicBezTo>
                    <a:pt x="419" y="1918"/>
                    <a:pt x="511" y="1938"/>
                    <a:pt x="590" y="1959"/>
                  </a:cubicBezTo>
                  <a:cubicBezTo>
                    <a:pt x="605" y="2068"/>
                    <a:pt x="638" y="2161"/>
                    <a:pt x="683" y="2269"/>
                  </a:cubicBezTo>
                  <a:cubicBezTo>
                    <a:pt x="653" y="2299"/>
                    <a:pt x="590" y="2347"/>
                    <a:pt x="530" y="2377"/>
                  </a:cubicBezTo>
                  <a:cubicBezTo>
                    <a:pt x="482" y="2407"/>
                    <a:pt x="452" y="2407"/>
                    <a:pt x="418" y="2426"/>
                  </a:cubicBezTo>
                  <a:cubicBezTo>
                    <a:pt x="408" y="2426"/>
                    <a:pt x="392" y="2418"/>
                    <a:pt x="377" y="2418"/>
                  </a:cubicBezTo>
                  <a:cubicBezTo>
                    <a:pt x="370" y="2418"/>
                    <a:pt x="364" y="2420"/>
                    <a:pt x="359" y="2426"/>
                  </a:cubicBezTo>
                  <a:cubicBezTo>
                    <a:pt x="325" y="2426"/>
                    <a:pt x="310" y="2456"/>
                    <a:pt x="310" y="2486"/>
                  </a:cubicBezTo>
                  <a:cubicBezTo>
                    <a:pt x="310" y="2519"/>
                    <a:pt x="325" y="2564"/>
                    <a:pt x="359" y="2612"/>
                  </a:cubicBezTo>
                  <a:cubicBezTo>
                    <a:pt x="384" y="2638"/>
                    <a:pt x="435" y="2675"/>
                    <a:pt x="468" y="2675"/>
                  </a:cubicBezTo>
                  <a:cubicBezTo>
                    <a:pt x="473" y="2675"/>
                    <a:pt x="478" y="2674"/>
                    <a:pt x="482" y="2672"/>
                  </a:cubicBezTo>
                  <a:cubicBezTo>
                    <a:pt x="512" y="2672"/>
                    <a:pt x="530" y="2642"/>
                    <a:pt x="560" y="2612"/>
                  </a:cubicBezTo>
                  <a:cubicBezTo>
                    <a:pt x="575" y="2549"/>
                    <a:pt x="698" y="2471"/>
                    <a:pt x="776" y="2441"/>
                  </a:cubicBezTo>
                  <a:cubicBezTo>
                    <a:pt x="810" y="2500"/>
                    <a:pt x="855" y="2549"/>
                    <a:pt x="903" y="2594"/>
                  </a:cubicBezTo>
                  <a:cubicBezTo>
                    <a:pt x="948" y="2642"/>
                    <a:pt x="997" y="2672"/>
                    <a:pt x="1041" y="2721"/>
                  </a:cubicBezTo>
                  <a:cubicBezTo>
                    <a:pt x="1012" y="2765"/>
                    <a:pt x="978" y="2799"/>
                    <a:pt x="933" y="2844"/>
                  </a:cubicBezTo>
                  <a:cubicBezTo>
                    <a:pt x="885" y="2892"/>
                    <a:pt x="855" y="2892"/>
                    <a:pt x="825" y="2907"/>
                  </a:cubicBezTo>
                  <a:cubicBezTo>
                    <a:pt x="810" y="2922"/>
                    <a:pt x="776" y="2907"/>
                    <a:pt x="747" y="2937"/>
                  </a:cubicBezTo>
                  <a:cubicBezTo>
                    <a:pt x="717" y="2952"/>
                    <a:pt x="717" y="2986"/>
                    <a:pt x="732" y="3015"/>
                  </a:cubicBezTo>
                  <a:cubicBezTo>
                    <a:pt x="747" y="3045"/>
                    <a:pt x="762" y="3094"/>
                    <a:pt x="810" y="3139"/>
                  </a:cubicBezTo>
                  <a:cubicBezTo>
                    <a:pt x="847" y="3166"/>
                    <a:pt x="916" y="3191"/>
                    <a:pt x="956" y="3191"/>
                  </a:cubicBezTo>
                  <a:cubicBezTo>
                    <a:pt x="965" y="3191"/>
                    <a:pt x="973" y="3190"/>
                    <a:pt x="978" y="3187"/>
                  </a:cubicBezTo>
                  <a:cubicBezTo>
                    <a:pt x="997" y="3172"/>
                    <a:pt x="1026" y="3139"/>
                    <a:pt x="1026" y="3079"/>
                  </a:cubicBezTo>
                  <a:cubicBezTo>
                    <a:pt x="1041" y="3000"/>
                    <a:pt x="1150" y="2892"/>
                    <a:pt x="1228" y="2829"/>
                  </a:cubicBezTo>
                  <a:cubicBezTo>
                    <a:pt x="1336" y="2892"/>
                    <a:pt x="1463" y="2922"/>
                    <a:pt x="1586" y="2952"/>
                  </a:cubicBezTo>
                  <a:cubicBezTo>
                    <a:pt x="1586" y="3000"/>
                    <a:pt x="1571" y="3060"/>
                    <a:pt x="1556" y="3124"/>
                  </a:cubicBezTo>
                  <a:cubicBezTo>
                    <a:pt x="1538" y="3202"/>
                    <a:pt x="1508" y="3232"/>
                    <a:pt x="1493" y="3265"/>
                  </a:cubicBezTo>
                  <a:cubicBezTo>
                    <a:pt x="1478" y="3295"/>
                    <a:pt x="1429" y="3310"/>
                    <a:pt x="1415" y="3340"/>
                  </a:cubicBezTo>
                  <a:cubicBezTo>
                    <a:pt x="1400" y="3388"/>
                    <a:pt x="1415" y="3418"/>
                    <a:pt x="1444" y="3452"/>
                  </a:cubicBezTo>
                  <a:cubicBezTo>
                    <a:pt x="1493" y="3482"/>
                    <a:pt x="1556" y="3512"/>
                    <a:pt x="1631" y="3527"/>
                  </a:cubicBezTo>
                  <a:cubicBezTo>
                    <a:pt x="1646" y="3530"/>
                    <a:pt x="1662" y="3532"/>
                    <a:pt x="1679" y="3532"/>
                  </a:cubicBezTo>
                  <a:cubicBezTo>
                    <a:pt x="1748" y="3532"/>
                    <a:pt x="1821" y="3503"/>
                    <a:pt x="1836" y="3467"/>
                  </a:cubicBezTo>
                  <a:cubicBezTo>
                    <a:pt x="1851" y="3433"/>
                    <a:pt x="1851" y="3388"/>
                    <a:pt x="1836" y="3325"/>
                  </a:cubicBezTo>
                  <a:cubicBezTo>
                    <a:pt x="1788" y="3232"/>
                    <a:pt x="1836" y="3079"/>
                    <a:pt x="1866" y="2952"/>
                  </a:cubicBezTo>
                  <a:cubicBezTo>
                    <a:pt x="1959" y="2937"/>
                    <a:pt x="2053" y="2922"/>
                    <a:pt x="2146" y="2892"/>
                  </a:cubicBezTo>
                  <a:cubicBezTo>
                    <a:pt x="2176" y="2922"/>
                    <a:pt x="2239" y="2986"/>
                    <a:pt x="2269" y="3045"/>
                  </a:cubicBezTo>
                  <a:cubicBezTo>
                    <a:pt x="2303" y="3094"/>
                    <a:pt x="2303" y="3124"/>
                    <a:pt x="2303" y="3153"/>
                  </a:cubicBezTo>
                  <a:cubicBezTo>
                    <a:pt x="2303" y="3172"/>
                    <a:pt x="2284" y="3202"/>
                    <a:pt x="2303" y="3232"/>
                  </a:cubicBezTo>
                  <a:cubicBezTo>
                    <a:pt x="2317" y="3247"/>
                    <a:pt x="2332" y="3265"/>
                    <a:pt x="2362" y="3265"/>
                  </a:cubicBezTo>
                  <a:cubicBezTo>
                    <a:pt x="2396" y="3265"/>
                    <a:pt x="2441" y="3247"/>
                    <a:pt x="2489" y="3217"/>
                  </a:cubicBezTo>
                  <a:cubicBezTo>
                    <a:pt x="2534" y="3187"/>
                    <a:pt x="2582" y="3124"/>
                    <a:pt x="2564" y="3094"/>
                  </a:cubicBezTo>
                  <a:cubicBezTo>
                    <a:pt x="2549" y="3079"/>
                    <a:pt x="2534" y="3045"/>
                    <a:pt x="2489" y="3030"/>
                  </a:cubicBezTo>
                  <a:cubicBezTo>
                    <a:pt x="2426" y="3000"/>
                    <a:pt x="2362" y="2874"/>
                    <a:pt x="2332" y="2799"/>
                  </a:cubicBezTo>
                  <a:cubicBezTo>
                    <a:pt x="2411" y="2750"/>
                    <a:pt x="2489" y="2706"/>
                    <a:pt x="2549" y="2642"/>
                  </a:cubicBezTo>
                  <a:cubicBezTo>
                    <a:pt x="2582" y="2627"/>
                    <a:pt x="2597" y="2594"/>
                    <a:pt x="2612" y="2579"/>
                  </a:cubicBezTo>
                  <a:cubicBezTo>
                    <a:pt x="2642" y="2594"/>
                    <a:pt x="2676" y="2612"/>
                    <a:pt x="2691" y="2642"/>
                  </a:cubicBezTo>
                  <a:cubicBezTo>
                    <a:pt x="2735" y="2672"/>
                    <a:pt x="2750" y="2706"/>
                    <a:pt x="2769" y="2736"/>
                  </a:cubicBezTo>
                  <a:cubicBezTo>
                    <a:pt x="2784" y="2750"/>
                    <a:pt x="2784" y="2780"/>
                    <a:pt x="2814" y="2814"/>
                  </a:cubicBezTo>
                  <a:cubicBezTo>
                    <a:pt x="2822" y="2823"/>
                    <a:pt x="2837" y="2831"/>
                    <a:pt x="2854" y="2831"/>
                  </a:cubicBezTo>
                  <a:cubicBezTo>
                    <a:pt x="2866" y="2831"/>
                    <a:pt x="2879" y="2827"/>
                    <a:pt x="2892" y="2814"/>
                  </a:cubicBezTo>
                  <a:cubicBezTo>
                    <a:pt x="2922" y="2799"/>
                    <a:pt x="2970" y="2765"/>
                    <a:pt x="3000" y="2721"/>
                  </a:cubicBezTo>
                  <a:cubicBezTo>
                    <a:pt x="3030" y="2657"/>
                    <a:pt x="3049" y="2579"/>
                    <a:pt x="3015" y="2549"/>
                  </a:cubicBezTo>
                  <a:cubicBezTo>
                    <a:pt x="3000" y="2519"/>
                    <a:pt x="2970" y="2500"/>
                    <a:pt x="2922" y="2500"/>
                  </a:cubicBezTo>
                  <a:cubicBezTo>
                    <a:pt x="2862" y="2500"/>
                    <a:pt x="2799" y="2471"/>
                    <a:pt x="2735" y="2426"/>
                  </a:cubicBezTo>
                  <a:cubicBezTo>
                    <a:pt x="2814" y="2299"/>
                    <a:pt x="2862" y="2191"/>
                    <a:pt x="2892" y="2053"/>
                  </a:cubicBezTo>
                  <a:cubicBezTo>
                    <a:pt x="2922" y="2053"/>
                    <a:pt x="2956" y="2068"/>
                    <a:pt x="2970" y="2068"/>
                  </a:cubicBezTo>
                  <a:cubicBezTo>
                    <a:pt x="3064" y="2068"/>
                    <a:pt x="3094" y="2098"/>
                    <a:pt x="3142" y="2112"/>
                  </a:cubicBezTo>
                  <a:cubicBezTo>
                    <a:pt x="3157" y="2127"/>
                    <a:pt x="3187" y="2161"/>
                    <a:pt x="3217" y="2176"/>
                  </a:cubicBezTo>
                  <a:cubicBezTo>
                    <a:pt x="3229" y="2180"/>
                    <a:pt x="3239" y="2181"/>
                    <a:pt x="3249" y="2181"/>
                  </a:cubicBezTo>
                  <a:cubicBezTo>
                    <a:pt x="3280" y="2181"/>
                    <a:pt x="3303" y="2164"/>
                    <a:pt x="3329" y="2127"/>
                  </a:cubicBezTo>
                  <a:cubicBezTo>
                    <a:pt x="3344" y="2083"/>
                    <a:pt x="3373" y="2019"/>
                    <a:pt x="3373" y="1941"/>
                  </a:cubicBezTo>
                  <a:cubicBezTo>
                    <a:pt x="3373" y="1848"/>
                    <a:pt x="3329" y="1754"/>
                    <a:pt x="3280" y="1739"/>
                  </a:cubicBezTo>
                  <a:cubicBezTo>
                    <a:pt x="3272" y="1735"/>
                    <a:pt x="3262" y="1734"/>
                    <a:pt x="3251" y="1734"/>
                  </a:cubicBezTo>
                  <a:cubicBezTo>
                    <a:pt x="3218" y="1734"/>
                    <a:pt x="3175" y="1748"/>
                    <a:pt x="3142" y="1773"/>
                  </a:cubicBezTo>
                  <a:cubicBezTo>
                    <a:pt x="3094" y="1803"/>
                    <a:pt x="3000" y="1803"/>
                    <a:pt x="2922" y="1803"/>
                  </a:cubicBezTo>
                  <a:cubicBezTo>
                    <a:pt x="2922" y="1616"/>
                    <a:pt x="2892" y="1445"/>
                    <a:pt x="2814" y="1288"/>
                  </a:cubicBezTo>
                  <a:cubicBezTo>
                    <a:pt x="2844" y="1258"/>
                    <a:pt x="2877" y="1243"/>
                    <a:pt x="2922" y="1228"/>
                  </a:cubicBezTo>
                  <a:cubicBezTo>
                    <a:pt x="3000" y="1213"/>
                    <a:pt x="3049" y="1213"/>
                    <a:pt x="3094" y="1213"/>
                  </a:cubicBezTo>
                  <a:cubicBezTo>
                    <a:pt x="3108" y="1213"/>
                    <a:pt x="3157" y="1228"/>
                    <a:pt x="3187" y="1228"/>
                  </a:cubicBezTo>
                  <a:cubicBezTo>
                    <a:pt x="3235" y="1213"/>
                    <a:pt x="3265" y="1180"/>
                    <a:pt x="3265" y="1135"/>
                  </a:cubicBezTo>
                  <a:cubicBezTo>
                    <a:pt x="3265" y="1071"/>
                    <a:pt x="3265" y="1008"/>
                    <a:pt x="3217" y="948"/>
                  </a:cubicBezTo>
                  <a:cubicBezTo>
                    <a:pt x="3189" y="876"/>
                    <a:pt x="3109" y="805"/>
                    <a:pt x="3061" y="805"/>
                  </a:cubicBezTo>
                  <a:cubicBezTo>
                    <a:pt x="3057" y="805"/>
                    <a:pt x="3053" y="805"/>
                    <a:pt x="3049" y="807"/>
                  </a:cubicBezTo>
                  <a:cubicBezTo>
                    <a:pt x="3000" y="807"/>
                    <a:pt x="2970" y="840"/>
                    <a:pt x="2937" y="900"/>
                  </a:cubicBezTo>
                  <a:cubicBezTo>
                    <a:pt x="2892" y="963"/>
                    <a:pt x="2784" y="1027"/>
                    <a:pt x="2676" y="1057"/>
                  </a:cubicBezTo>
                  <a:lnTo>
                    <a:pt x="2597" y="978"/>
                  </a:lnTo>
                  <a:cubicBezTo>
                    <a:pt x="2519" y="885"/>
                    <a:pt x="2411" y="807"/>
                    <a:pt x="2303" y="747"/>
                  </a:cubicBezTo>
                  <a:cubicBezTo>
                    <a:pt x="2317" y="713"/>
                    <a:pt x="2332" y="698"/>
                    <a:pt x="2347" y="668"/>
                  </a:cubicBezTo>
                  <a:cubicBezTo>
                    <a:pt x="2377" y="605"/>
                    <a:pt x="2411" y="590"/>
                    <a:pt x="2441" y="575"/>
                  </a:cubicBezTo>
                  <a:cubicBezTo>
                    <a:pt x="2456" y="560"/>
                    <a:pt x="2489" y="560"/>
                    <a:pt x="2519" y="527"/>
                  </a:cubicBezTo>
                  <a:cubicBezTo>
                    <a:pt x="2534" y="512"/>
                    <a:pt x="2534" y="482"/>
                    <a:pt x="2519" y="448"/>
                  </a:cubicBezTo>
                  <a:cubicBezTo>
                    <a:pt x="2489" y="418"/>
                    <a:pt x="2456" y="374"/>
                    <a:pt x="2411" y="340"/>
                  </a:cubicBezTo>
                  <a:cubicBezTo>
                    <a:pt x="2374" y="332"/>
                    <a:pt x="2328" y="323"/>
                    <a:pt x="2292" y="323"/>
                  </a:cubicBezTo>
                  <a:cubicBezTo>
                    <a:pt x="2266" y="323"/>
                    <a:pt x="2245" y="328"/>
                    <a:pt x="2239" y="340"/>
                  </a:cubicBezTo>
                  <a:cubicBezTo>
                    <a:pt x="2209" y="355"/>
                    <a:pt x="2191" y="404"/>
                    <a:pt x="2209" y="448"/>
                  </a:cubicBezTo>
                  <a:cubicBezTo>
                    <a:pt x="2209" y="512"/>
                    <a:pt x="2161" y="590"/>
                    <a:pt x="2116" y="668"/>
                  </a:cubicBezTo>
                  <a:cubicBezTo>
                    <a:pt x="2004" y="635"/>
                    <a:pt x="1896" y="620"/>
                    <a:pt x="1788" y="620"/>
                  </a:cubicBezTo>
                  <a:cubicBezTo>
                    <a:pt x="1773" y="542"/>
                    <a:pt x="1773" y="467"/>
                    <a:pt x="1773" y="389"/>
                  </a:cubicBezTo>
                  <a:cubicBezTo>
                    <a:pt x="1788" y="310"/>
                    <a:pt x="1803" y="262"/>
                    <a:pt x="1817" y="232"/>
                  </a:cubicBezTo>
                  <a:cubicBezTo>
                    <a:pt x="1836" y="202"/>
                    <a:pt x="1866" y="187"/>
                    <a:pt x="1881" y="139"/>
                  </a:cubicBezTo>
                  <a:cubicBezTo>
                    <a:pt x="1881" y="94"/>
                    <a:pt x="1866" y="60"/>
                    <a:pt x="1817" y="30"/>
                  </a:cubicBezTo>
                  <a:cubicBezTo>
                    <a:pt x="1773" y="16"/>
                    <a:pt x="1709" y="1"/>
                    <a:pt x="1631" y="1"/>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0"/>
            <p:cNvSpPr/>
            <p:nvPr/>
          </p:nvSpPr>
          <p:spPr>
            <a:xfrm>
              <a:off x="4283000" y="3817250"/>
              <a:ext cx="11225" cy="9950"/>
            </a:xfrm>
            <a:custGeom>
              <a:avLst/>
              <a:gdLst/>
              <a:ahLst/>
              <a:cxnLst/>
              <a:rect l="l" t="t" r="r" b="b"/>
              <a:pathLst>
                <a:path w="449" h="398" extrusionOk="0">
                  <a:moveTo>
                    <a:pt x="222" y="0"/>
                  </a:moveTo>
                  <a:cubicBezTo>
                    <a:pt x="187" y="0"/>
                    <a:pt x="153" y="10"/>
                    <a:pt x="124" y="32"/>
                  </a:cubicBezTo>
                  <a:cubicBezTo>
                    <a:pt x="31" y="95"/>
                    <a:pt x="1" y="218"/>
                    <a:pt x="61" y="312"/>
                  </a:cubicBezTo>
                  <a:cubicBezTo>
                    <a:pt x="99" y="368"/>
                    <a:pt x="160" y="397"/>
                    <a:pt x="222" y="397"/>
                  </a:cubicBezTo>
                  <a:cubicBezTo>
                    <a:pt x="262" y="397"/>
                    <a:pt x="304" y="385"/>
                    <a:pt x="340" y="360"/>
                  </a:cubicBezTo>
                  <a:cubicBezTo>
                    <a:pt x="434" y="297"/>
                    <a:pt x="449" y="174"/>
                    <a:pt x="389" y="80"/>
                  </a:cubicBezTo>
                  <a:cubicBezTo>
                    <a:pt x="349" y="30"/>
                    <a:pt x="284" y="0"/>
                    <a:pt x="222"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0"/>
            <p:cNvSpPr/>
            <p:nvPr/>
          </p:nvSpPr>
          <p:spPr>
            <a:xfrm>
              <a:off x="4300825" y="3823900"/>
              <a:ext cx="7400" cy="6525"/>
            </a:xfrm>
            <a:custGeom>
              <a:avLst/>
              <a:gdLst/>
              <a:ahLst/>
              <a:cxnLst/>
              <a:rect l="l" t="t" r="r" b="b"/>
              <a:pathLst>
                <a:path w="296" h="261" extrusionOk="0">
                  <a:moveTo>
                    <a:pt x="144" y="1"/>
                  </a:moveTo>
                  <a:cubicBezTo>
                    <a:pt x="122" y="1"/>
                    <a:pt x="100" y="6"/>
                    <a:pt x="79" y="16"/>
                  </a:cubicBezTo>
                  <a:cubicBezTo>
                    <a:pt x="15" y="64"/>
                    <a:pt x="1" y="139"/>
                    <a:pt x="34" y="202"/>
                  </a:cubicBezTo>
                  <a:cubicBezTo>
                    <a:pt x="61" y="240"/>
                    <a:pt x="100" y="261"/>
                    <a:pt x="140" y="261"/>
                  </a:cubicBezTo>
                  <a:cubicBezTo>
                    <a:pt x="167" y="261"/>
                    <a:pt x="195" y="252"/>
                    <a:pt x="221" y="232"/>
                  </a:cubicBezTo>
                  <a:cubicBezTo>
                    <a:pt x="280" y="202"/>
                    <a:pt x="295" y="109"/>
                    <a:pt x="251" y="64"/>
                  </a:cubicBezTo>
                  <a:cubicBezTo>
                    <a:pt x="231" y="22"/>
                    <a:pt x="189" y="1"/>
                    <a:pt x="144"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0"/>
            <p:cNvSpPr/>
            <p:nvPr/>
          </p:nvSpPr>
          <p:spPr>
            <a:xfrm>
              <a:off x="4273225" y="3830100"/>
              <a:ext cx="5900" cy="5425"/>
            </a:xfrm>
            <a:custGeom>
              <a:avLst/>
              <a:gdLst/>
              <a:ahLst/>
              <a:cxnLst/>
              <a:rect l="l" t="t" r="r" b="b"/>
              <a:pathLst>
                <a:path w="236" h="217" extrusionOk="0">
                  <a:moveTo>
                    <a:pt x="117" y="1"/>
                  </a:moveTo>
                  <a:cubicBezTo>
                    <a:pt x="99" y="1"/>
                    <a:pt x="81" y="6"/>
                    <a:pt x="64" y="18"/>
                  </a:cubicBezTo>
                  <a:cubicBezTo>
                    <a:pt x="19" y="48"/>
                    <a:pt x="0" y="126"/>
                    <a:pt x="34" y="171"/>
                  </a:cubicBezTo>
                  <a:cubicBezTo>
                    <a:pt x="51" y="199"/>
                    <a:pt x="80" y="216"/>
                    <a:pt x="114" y="216"/>
                  </a:cubicBezTo>
                  <a:cubicBezTo>
                    <a:pt x="137" y="216"/>
                    <a:pt x="162" y="208"/>
                    <a:pt x="187" y="189"/>
                  </a:cubicBezTo>
                  <a:cubicBezTo>
                    <a:pt x="235" y="156"/>
                    <a:pt x="235" y="96"/>
                    <a:pt x="205" y="48"/>
                  </a:cubicBezTo>
                  <a:cubicBezTo>
                    <a:pt x="184" y="19"/>
                    <a:pt x="151" y="1"/>
                    <a:pt x="117"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0"/>
            <p:cNvSpPr/>
            <p:nvPr/>
          </p:nvSpPr>
          <p:spPr>
            <a:xfrm>
              <a:off x="4308650" y="3837050"/>
              <a:ext cx="16725" cy="14900"/>
            </a:xfrm>
            <a:custGeom>
              <a:avLst/>
              <a:gdLst/>
              <a:ahLst/>
              <a:cxnLst/>
              <a:rect l="l" t="t" r="r" b="b"/>
              <a:pathLst>
                <a:path w="669" h="596" extrusionOk="0">
                  <a:moveTo>
                    <a:pt x="332" y="1"/>
                  </a:moveTo>
                  <a:cubicBezTo>
                    <a:pt x="277" y="1"/>
                    <a:pt x="220" y="16"/>
                    <a:pt x="169" y="49"/>
                  </a:cubicBezTo>
                  <a:cubicBezTo>
                    <a:pt x="31" y="143"/>
                    <a:pt x="1" y="329"/>
                    <a:pt x="94" y="471"/>
                  </a:cubicBezTo>
                  <a:cubicBezTo>
                    <a:pt x="153" y="549"/>
                    <a:pt x="250" y="596"/>
                    <a:pt x="348" y="596"/>
                  </a:cubicBezTo>
                  <a:cubicBezTo>
                    <a:pt x="404" y="596"/>
                    <a:pt x="462" y="580"/>
                    <a:pt x="512" y="546"/>
                  </a:cubicBezTo>
                  <a:cubicBezTo>
                    <a:pt x="635" y="452"/>
                    <a:pt x="669" y="266"/>
                    <a:pt x="576" y="128"/>
                  </a:cubicBezTo>
                  <a:cubicBezTo>
                    <a:pt x="525" y="49"/>
                    <a:pt x="431" y="1"/>
                    <a:pt x="332"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4274050" y="3844050"/>
              <a:ext cx="9725" cy="9875"/>
            </a:xfrm>
            <a:custGeom>
              <a:avLst/>
              <a:gdLst/>
              <a:ahLst/>
              <a:cxnLst/>
              <a:rect l="l" t="t" r="r" b="b"/>
              <a:pathLst>
                <a:path w="389" h="395" extrusionOk="0">
                  <a:moveTo>
                    <a:pt x="120" y="0"/>
                  </a:moveTo>
                  <a:cubicBezTo>
                    <a:pt x="98" y="0"/>
                    <a:pt x="78" y="6"/>
                    <a:pt x="60" y="19"/>
                  </a:cubicBezTo>
                  <a:cubicBezTo>
                    <a:pt x="1" y="49"/>
                    <a:pt x="1" y="172"/>
                    <a:pt x="79" y="266"/>
                  </a:cubicBezTo>
                  <a:cubicBezTo>
                    <a:pt x="134" y="349"/>
                    <a:pt x="200" y="395"/>
                    <a:pt x="262" y="395"/>
                  </a:cubicBezTo>
                  <a:cubicBezTo>
                    <a:pt x="284" y="395"/>
                    <a:pt x="305" y="389"/>
                    <a:pt x="325" y="378"/>
                  </a:cubicBezTo>
                  <a:cubicBezTo>
                    <a:pt x="389" y="344"/>
                    <a:pt x="374" y="221"/>
                    <a:pt x="310" y="113"/>
                  </a:cubicBezTo>
                  <a:cubicBezTo>
                    <a:pt x="253" y="45"/>
                    <a:pt x="180" y="0"/>
                    <a:pt x="120"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0"/>
            <p:cNvSpPr/>
            <p:nvPr/>
          </p:nvSpPr>
          <p:spPr>
            <a:xfrm>
              <a:off x="4311375" y="3816500"/>
              <a:ext cx="8975" cy="9625"/>
            </a:xfrm>
            <a:custGeom>
              <a:avLst/>
              <a:gdLst/>
              <a:ahLst/>
              <a:cxnLst/>
              <a:rect l="l" t="t" r="r" b="b"/>
              <a:pathLst>
                <a:path w="359" h="385" extrusionOk="0">
                  <a:moveTo>
                    <a:pt x="103" y="0"/>
                  </a:moveTo>
                  <a:cubicBezTo>
                    <a:pt x="86" y="0"/>
                    <a:pt x="71" y="5"/>
                    <a:pt x="60" y="17"/>
                  </a:cubicBezTo>
                  <a:cubicBezTo>
                    <a:pt x="0" y="47"/>
                    <a:pt x="15" y="155"/>
                    <a:pt x="93" y="267"/>
                  </a:cubicBezTo>
                  <a:cubicBezTo>
                    <a:pt x="141" y="341"/>
                    <a:pt x="221" y="384"/>
                    <a:pt x="274" y="384"/>
                  </a:cubicBezTo>
                  <a:cubicBezTo>
                    <a:pt x="288" y="384"/>
                    <a:pt x="301" y="381"/>
                    <a:pt x="310" y="375"/>
                  </a:cubicBezTo>
                  <a:cubicBezTo>
                    <a:pt x="358" y="342"/>
                    <a:pt x="358" y="218"/>
                    <a:pt x="280" y="125"/>
                  </a:cubicBezTo>
                  <a:cubicBezTo>
                    <a:pt x="232" y="54"/>
                    <a:pt x="157" y="0"/>
                    <a:pt x="103"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0"/>
            <p:cNvSpPr/>
            <p:nvPr/>
          </p:nvSpPr>
          <p:spPr>
            <a:xfrm>
              <a:off x="4295050" y="3855700"/>
              <a:ext cx="8975" cy="8125"/>
            </a:xfrm>
            <a:custGeom>
              <a:avLst/>
              <a:gdLst/>
              <a:ahLst/>
              <a:cxnLst/>
              <a:rect l="l" t="t" r="r" b="b"/>
              <a:pathLst>
                <a:path w="359" h="325" extrusionOk="0">
                  <a:moveTo>
                    <a:pt x="178" y="1"/>
                  </a:moveTo>
                  <a:cubicBezTo>
                    <a:pt x="146" y="1"/>
                    <a:pt x="116" y="11"/>
                    <a:pt x="94" y="35"/>
                  </a:cubicBezTo>
                  <a:cubicBezTo>
                    <a:pt x="15" y="79"/>
                    <a:pt x="0" y="173"/>
                    <a:pt x="45" y="251"/>
                  </a:cubicBezTo>
                  <a:cubicBezTo>
                    <a:pt x="76" y="300"/>
                    <a:pt x="130" y="325"/>
                    <a:pt x="181" y="325"/>
                  </a:cubicBezTo>
                  <a:cubicBezTo>
                    <a:pt x="212" y="325"/>
                    <a:pt x="242" y="316"/>
                    <a:pt x="265" y="300"/>
                  </a:cubicBezTo>
                  <a:cubicBezTo>
                    <a:pt x="340" y="251"/>
                    <a:pt x="358" y="143"/>
                    <a:pt x="310" y="65"/>
                  </a:cubicBezTo>
                  <a:cubicBezTo>
                    <a:pt x="282" y="28"/>
                    <a:pt x="229" y="1"/>
                    <a:pt x="178"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4286450" y="3835250"/>
              <a:ext cx="14025" cy="12275"/>
            </a:xfrm>
            <a:custGeom>
              <a:avLst/>
              <a:gdLst/>
              <a:ahLst/>
              <a:cxnLst/>
              <a:rect l="l" t="t" r="r" b="b"/>
              <a:pathLst>
                <a:path w="561" h="491" extrusionOk="0">
                  <a:moveTo>
                    <a:pt x="276" y="0"/>
                  </a:moveTo>
                  <a:cubicBezTo>
                    <a:pt x="230" y="0"/>
                    <a:pt x="183" y="14"/>
                    <a:pt x="143" y="43"/>
                  </a:cubicBezTo>
                  <a:cubicBezTo>
                    <a:pt x="31" y="121"/>
                    <a:pt x="1" y="278"/>
                    <a:pt x="79" y="386"/>
                  </a:cubicBezTo>
                  <a:cubicBezTo>
                    <a:pt x="128" y="454"/>
                    <a:pt x="206" y="491"/>
                    <a:pt x="286" y="491"/>
                  </a:cubicBezTo>
                  <a:cubicBezTo>
                    <a:pt x="333" y="491"/>
                    <a:pt x="381" y="478"/>
                    <a:pt x="423" y="450"/>
                  </a:cubicBezTo>
                  <a:cubicBezTo>
                    <a:pt x="531" y="371"/>
                    <a:pt x="561" y="215"/>
                    <a:pt x="482" y="106"/>
                  </a:cubicBezTo>
                  <a:cubicBezTo>
                    <a:pt x="433" y="39"/>
                    <a:pt x="355" y="0"/>
                    <a:pt x="276" y="0"/>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0"/>
            <p:cNvSpPr/>
            <p:nvPr/>
          </p:nvSpPr>
          <p:spPr>
            <a:xfrm>
              <a:off x="4273675" y="3827350"/>
              <a:ext cx="66450" cy="56125"/>
            </a:xfrm>
            <a:custGeom>
              <a:avLst/>
              <a:gdLst/>
              <a:ahLst/>
              <a:cxnLst/>
              <a:rect l="l" t="t" r="r" b="b"/>
              <a:pathLst>
                <a:path w="2658" h="2245" extrusionOk="0">
                  <a:moveTo>
                    <a:pt x="2098" y="1"/>
                  </a:moveTo>
                  <a:lnTo>
                    <a:pt x="2098" y="1"/>
                  </a:lnTo>
                  <a:cubicBezTo>
                    <a:pt x="2098" y="1"/>
                    <a:pt x="2127" y="65"/>
                    <a:pt x="2019" y="374"/>
                  </a:cubicBezTo>
                  <a:cubicBezTo>
                    <a:pt x="1926" y="672"/>
                    <a:pt x="1601" y="1247"/>
                    <a:pt x="900" y="1385"/>
                  </a:cubicBezTo>
                  <a:cubicBezTo>
                    <a:pt x="860" y="1394"/>
                    <a:pt x="818" y="1398"/>
                    <a:pt x="776" y="1398"/>
                  </a:cubicBezTo>
                  <a:cubicBezTo>
                    <a:pt x="440" y="1398"/>
                    <a:pt x="61" y="1154"/>
                    <a:pt x="60" y="1154"/>
                  </a:cubicBezTo>
                  <a:lnTo>
                    <a:pt x="60" y="1154"/>
                  </a:lnTo>
                  <a:cubicBezTo>
                    <a:pt x="94" y="1213"/>
                    <a:pt x="139" y="1262"/>
                    <a:pt x="187" y="1307"/>
                  </a:cubicBezTo>
                  <a:cubicBezTo>
                    <a:pt x="232" y="1355"/>
                    <a:pt x="281" y="1385"/>
                    <a:pt x="325" y="1434"/>
                  </a:cubicBezTo>
                  <a:cubicBezTo>
                    <a:pt x="296" y="1478"/>
                    <a:pt x="262" y="1512"/>
                    <a:pt x="217" y="1557"/>
                  </a:cubicBezTo>
                  <a:cubicBezTo>
                    <a:pt x="169" y="1605"/>
                    <a:pt x="139" y="1605"/>
                    <a:pt x="109" y="1620"/>
                  </a:cubicBezTo>
                  <a:cubicBezTo>
                    <a:pt x="94" y="1635"/>
                    <a:pt x="60" y="1620"/>
                    <a:pt x="31" y="1650"/>
                  </a:cubicBezTo>
                  <a:cubicBezTo>
                    <a:pt x="1" y="1665"/>
                    <a:pt x="1" y="1699"/>
                    <a:pt x="16" y="1728"/>
                  </a:cubicBezTo>
                  <a:cubicBezTo>
                    <a:pt x="31" y="1758"/>
                    <a:pt x="46" y="1807"/>
                    <a:pt x="94" y="1852"/>
                  </a:cubicBezTo>
                  <a:cubicBezTo>
                    <a:pt x="131" y="1879"/>
                    <a:pt x="200" y="1904"/>
                    <a:pt x="240" y="1904"/>
                  </a:cubicBezTo>
                  <a:cubicBezTo>
                    <a:pt x="249" y="1904"/>
                    <a:pt x="257" y="1903"/>
                    <a:pt x="262" y="1900"/>
                  </a:cubicBezTo>
                  <a:cubicBezTo>
                    <a:pt x="281" y="1885"/>
                    <a:pt x="310" y="1852"/>
                    <a:pt x="310" y="1792"/>
                  </a:cubicBezTo>
                  <a:cubicBezTo>
                    <a:pt x="325" y="1713"/>
                    <a:pt x="434" y="1605"/>
                    <a:pt x="512" y="1542"/>
                  </a:cubicBezTo>
                  <a:cubicBezTo>
                    <a:pt x="620" y="1605"/>
                    <a:pt x="747" y="1635"/>
                    <a:pt x="870" y="1665"/>
                  </a:cubicBezTo>
                  <a:cubicBezTo>
                    <a:pt x="870" y="1713"/>
                    <a:pt x="855" y="1773"/>
                    <a:pt x="840" y="1837"/>
                  </a:cubicBezTo>
                  <a:cubicBezTo>
                    <a:pt x="822" y="1915"/>
                    <a:pt x="792" y="1945"/>
                    <a:pt x="777" y="1978"/>
                  </a:cubicBezTo>
                  <a:cubicBezTo>
                    <a:pt x="762" y="2008"/>
                    <a:pt x="713" y="2023"/>
                    <a:pt x="699" y="2053"/>
                  </a:cubicBezTo>
                  <a:cubicBezTo>
                    <a:pt x="684" y="2101"/>
                    <a:pt x="699" y="2131"/>
                    <a:pt x="728" y="2165"/>
                  </a:cubicBezTo>
                  <a:cubicBezTo>
                    <a:pt x="777" y="2195"/>
                    <a:pt x="840" y="2225"/>
                    <a:pt x="915" y="2240"/>
                  </a:cubicBezTo>
                  <a:cubicBezTo>
                    <a:pt x="930" y="2243"/>
                    <a:pt x="946" y="2245"/>
                    <a:pt x="963" y="2245"/>
                  </a:cubicBezTo>
                  <a:cubicBezTo>
                    <a:pt x="1032" y="2245"/>
                    <a:pt x="1105" y="2216"/>
                    <a:pt x="1120" y="2180"/>
                  </a:cubicBezTo>
                  <a:cubicBezTo>
                    <a:pt x="1135" y="2146"/>
                    <a:pt x="1135" y="2101"/>
                    <a:pt x="1120" y="2038"/>
                  </a:cubicBezTo>
                  <a:cubicBezTo>
                    <a:pt x="1072" y="1945"/>
                    <a:pt x="1120" y="1792"/>
                    <a:pt x="1150" y="1665"/>
                  </a:cubicBezTo>
                  <a:cubicBezTo>
                    <a:pt x="1243" y="1650"/>
                    <a:pt x="1337" y="1635"/>
                    <a:pt x="1430" y="1605"/>
                  </a:cubicBezTo>
                  <a:cubicBezTo>
                    <a:pt x="1460" y="1635"/>
                    <a:pt x="1523" y="1699"/>
                    <a:pt x="1553" y="1758"/>
                  </a:cubicBezTo>
                  <a:cubicBezTo>
                    <a:pt x="1587" y="1807"/>
                    <a:pt x="1587" y="1837"/>
                    <a:pt x="1587" y="1866"/>
                  </a:cubicBezTo>
                  <a:cubicBezTo>
                    <a:pt x="1587" y="1885"/>
                    <a:pt x="1568" y="1915"/>
                    <a:pt x="1587" y="1945"/>
                  </a:cubicBezTo>
                  <a:cubicBezTo>
                    <a:pt x="1601" y="1960"/>
                    <a:pt x="1616" y="1978"/>
                    <a:pt x="1646" y="1978"/>
                  </a:cubicBezTo>
                  <a:cubicBezTo>
                    <a:pt x="1680" y="1978"/>
                    <a:pt x="1725" y="1960"/>
                    <a:pt x="1773" y="1930"/>
                  </a:cubicBezTo>
                  <a:cubicBezTo>
                    <a:pt x="1818" y="1900"/>
                    <a:pt x="1866" y="1837"/>
                    <a:pt x="1848" y="1807"/>
                  </a:cubicBezTo>
                  <a:cubicBezTo>
                    <a:pt x="1833" y="1792"/>
                    <a:pt x="1818" y="1758"/>
                    <a:pt x="1773" y="1743"/>
                  </a:cubicBezTo>
                  <a:cubicBezTo>
                    <a:pt x="1710" y="1713"/>
                    <a:pt x="1646" y="1587"/>
                    <a:pt x="1616" y="1512"/>
                  </a:cubicBezTo>
                  <a:cubicBezTo>
                    <a:pt x="1695" y="1463"/>
                    <a:pt x="1773" y="1419"/>
                    <a:pt x="1833" y="1355"/>
                  </a:cubicBezTo>
                  <a:cubicBezTo>
                    <a:pt x="1866" y="1340"/>
                    <a:pt x="1881" y="1307"/>
                    <a:pt x="1896" y="1292"/>
                  </a:cubicBezTo>
                  <a:cubicBezTo>
                    <a:pt x="1926" y="1307"/>
                    <a:pt x="1960" y="1325"/>
                    <a:pt x="1975" y="1355"/>
                  </a:cubicBezTo>
                  <a:cubicBezTo>
                    <a:pt x="2019" y="1385"/>
                    <a:pt x="2034" y="1419"/>
                    <a:pt x="2053" y="1449"/>
                  </a:cubicBezTo>
                  <a:cubicBezTo>
                    <a:pt x="2068" y="1463"/>
                    <a:pt x="2068" y="1493"/>
                    <a:pt x="2098" y="1527"/>
                  </a:cubicBezTo>
                  <a:cubicBezTo>
                    <a:pt x="2106" y="1536"/>
                    <a:pt x="2121" y="1544"/>
                    <a:pt x="2138" y="1544"/>
                  </a:cubicBezTo>
                  <a:cubicBezTo>
                    <a:pt x="2150" y="1544"/>
                    <a:pt x="2163" y="1540"/>
                    <a:pt x="2176" y="1527"/>
                  </a:cubicBezTo>
                  <a:cubicBezTo>
                    <a:pt x="2206" y="1512"/>
                    <a:pt x="2254" y="1478"/>
                    <a:pt x="2284" y="1434"/>
                  </a:cubicBezTo>
                  <a:cubicBezTo>
                    <a:pt x="2314" y="1370"/>
                    <a:pt x="2333" y="1292"/>
                    <a:pt x="2299" y="1262"/>
                  </a:cubicBezTo>
                  <a:cubicBezTo>
                    <a:pt x="2284" y="1232"/>
                    <a:pt x="2254" y="1213"/>
                    <a:pt x="2206" y="1213"/>
                  </a:cubicBezTo>
                  <a:cubicBezTo>
                    <a:pt x="2146" y="1213"/>
                    <a:pt x="2083" y="1184"/>
                    <a:pt x="2019" y="1139"/>
                  </a:cubicBezTo>
                  <a:cubicBezTo>
                    <a:pt x="2098" y="1012"/>
                    <a:pt x="2146" y="904"/>
                    <a:pt x="2176" y="766"/>
                  </a:cubicBezTo>
                  <a:cubicBezTo>
                    <a:pt x="2206" y="766"/>
                    <a:pt x="2240" y="781"/>
                    <a:pt x="2254" y="781"/>
                  </a:cubicBezTo>
                  <a:cubicBezTo>
                    <a:pt x="2348" y="781"/>
                    <a:pt x="2378" y="811"/>
                    <a:pt x="2426" y="825"/>
                  </a:cubicBezTo>
                  <a:cubicBezTo>
                    <a:pt x="2441" y="840"/>
                    <a:pt x="2471" y="874"/>
                    <a:pt x="2501" y="889"/>
                  </a:cubicBezTo>
                  <a:cubicBezTo>
                    <a:pt x="2513" y="893"/>
                    <a:pt x="2523" y="894"/>
                    <a:pt x="2533" y="894"/>
                  </a:cubicBezTo>
                  <a:cubicBezTo>
                    <a:pt x="2564" y="894"/>
                    <a:pt x="2587" y="877"/>
                    <a:pt x="2613" y="840"/>
                  </a:cubicBezTo>
                  <a:cubicBezTo>
                    <a:pt x="2628" y="796"/>
                    <a:pt x="2657" y="732"/>
                    <a:pt x="2657" y="654"/>
                  </a:cubicBezTo>
                  <a:cubicBezTo>
                    <a:pt x="2657" y="561"/>
                    <a:pt x="2613" y="467"/>
                    <a:pt x="2564" y="452"/>
                  </a:cubicBezTo>
                  <a:cubicBezTo>
                    <a:pt x="2556" y="448"/>
                    <a:pt x="2546" y="447"/>
                    <a:pt x="2535" y="447"/>
                  </a:cubicBezTo>
                  <a:cubicBezTo>
                    <a:pt x="2502" y="447"/>
                    <a:pt x="2459" y="461"/>
                    <a:pt x="2426" y="486"/>
                  </a:cubicBezTo>
                  <a:cubicBezTo>
                    <a:pt x="2378" y="516"/>
                    <a:pt x="2284" y="516"/>
                    <a:pt x="2206" y="516"/>
                  </a:cubicBezTo>
                  <a:cubicBezTo>
                    <a:pt x="2206" y="329"/>
                    <a:pt x="2176" y="158"/>
                    <a:pt x="2098"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5476331"/>
      </p:ext>
    </p:extLst>
  </p:cSld>
  <p:clrMapOvr>
    <a:masterClrMapping/>
  </p:clrMapOvr>
</p:sld>
</file>

<file path=ppt/theme/theme1.xml><?xml version="1.0" encoding="utf-8"?>
<a:theme xmlns:a="http://schemas.openxmlformats.org/drawingml/2006/main" name="Curie Breakthrough by Slidesgo">
  <a:themeElements>
    <a:clrScheme name="Simple Light">
      <a:dk1>
        <a:srgbClr val="000000"/>
      </a:dk1>
      <a:lt1>
        <a:srgbClr val="FFFFFF"/>
      </a:lt1>
      <a:dk2>
        <a:srgbClr val="595959"/>
      </a:dk2>
      <a:lt2>
        <a:srgbClr val="EEEEEE"/>
      </a:lt2>
      <a:accent1>
        <a:srgbClr val="0E4776"/>
      </a:accent1>
      <a:accent2>
        <a:srgbClr val="02ACD0"/>
      </a:accent2>
      <a:accent3>
        <a:srgbClr val="AADBEE"/>
      </a:accent3>
      <a:accent4>
        <a:srgbClr val="F5AD9A"/>
      </a:accent4>
      <a:accent5>
        <a:srgbClr val="ED8984"/>
      </a:accent5>
      <a:accent6>
        <a:srgbClr val="EC686A"/>
      </a:accent6>
      <a:hlink>
        <a:srgbClr val="02ACD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2159</TotalTime>
  <Words>4868</Words>
  <Application>Microsoft Macintosh PowerPoint</Application>
  <PresentationFormat>On-screen Show (16:9)</PresentationFormat>
  <Paragraphs>453</Paragraphs>
  <Slides>54</Slides>
  <Notes>51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Roboto</vt:lpstr>
      <vt:lpstr>Mukta</vt:lpstr>
      <vt:lpstr>Arial</vt:lpstr>
      <vt:lpstr>Curie Breakthrough by Slidesgo</vt:lpstr>
      <vt:lpstr>Classifying Adverse Event Seriousness using NLP   Capstone</vt:lpstr>
      <vt:lpstr>Problem Statement</vt:lpstr>
      <vt:lpstr>TABLE OF CONTENTS</vt:lpstr>
      <vt:lpstr>INTRODUCTION</vt:lpstr>
      <vt:lpstr>BACKGROUND</vt:lpstr>
      <vt:lpstr>Reporting of an Adverse Event</vt:lpstr>
      <vt:lpstr>INITIAL DATASET</vt:lpstr>
      <vt:lpstr>DATA CLEANING</vt:lpstr>
      <vt:lpstr>TYPES OF AE REPORT</vt:lpstr>
      <vt:lpstr>SERIOUS CRITERIA</vt:lpstr>
      <vt:lpstr>IME LIST</vt:lpstr>
      <vt:lpstr>Creation of ‘Serious’ Column as Target Variable</vt:lpstr>
      <vt:lpstr>DATASET AFTER CLEANING</vt:lpstr>
      <vt:lpstr>EXPLORATORY DATA ANALYSIS</vt:lpstr>
      <vt:lpstr>PRE-PROCESSING OF TEXT COLUMNS</vt:lpstr>
      <vt:lpstr>Word Cloud – symptom_text</vt:lpstr>
      <vt:lpstr>Unigram – symptom_text</vt:lpstr>
      <vt:lpstr>Bigram – symptom_text</vt:lpstr>
      <vt:lpstr>New Stopwords</vt:lpstr>
      <vt:lpstr>Unigram – symptom_text</vt:lpstr>
      <vt:lpstr>Bigram – symptom_text</vt:lpstr>
      <vt:lpstr>Trigram – symptom_text</vt:lpstr>
      <vt:lpstr>Unigram – other_meds</vt:lpstr>
      <vt:lpstr>Bigram – other_meds</vt:lpstr>
      <vt:lpstr>DATASET AFTER EDA</vt:lpstr>
      <vt:lpstr>MODELLING</vt:lpstr>
      <vt:lpstr>Imbalanced Dataset</vt:lpstr>
      <vt:lpstr>Train-Test-Split</vt:lpstr>
      <vt:lpstr>SMOTE</vt:lpstr>
      <vt:lpstr>MODELS USED</vt:lpstr>
      <vt:lpstr>MODEL RESULTS</vt:lpstr>
      <vt:lpstr>MODEL RESULTS</vt:lpstr>
      <vt:lpstr>MODEL COMPARISON</vt:lpstr>
      <vt:lpstr>MODEL COMPARISON</vt:lpstr>
      <vt:lpstr>Highest Coefficients</vt:lpstr>
      <vt:lpstr>Highest Coefficients</vt:lpstr>
      <vt:lpstr>Lowest Coefficients</vt:lpstr>
      <vt:lpstr>CONCLUSION &amp; RECOMMENDATION</vt:lpstr>
      <vt:lpstr>CONCLUSION</vt:lpstr>
      <vt:lpstr>RECOMMENDATION</vt:lpstr>
      <vt:lpstr>FUTURE IMPROVEMENTS</vt:lpstr>
      <vt:lpstr>THANKS!</vt:lpstr>
      <vt:lpstr>APPENDIX</vt:lpstr>
      <vt:lpstr>APPENDIX</vt:lpstr>
      <vt:lpstr>Word Vectorization</vt:lpstr>
      <vt:lpstr>Trigram – symptom_text</vt:lpstr>
      <vt:lpstr>Unigram – history</vt:lpstr>
      <vt:lpstr>Bigram – history</vt:lpstr>
      <vt:lpstr>Unigram – allergies</vt:lpstr>
      <vt:lpstr>Bigram – allergies</vt:lpstr>
      <vt:lpstr>APPENDIX</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Adverse Event Severity   Capstone</dc:title>
  <cp:lastModifiedBy>Tze Ling Gan</cp:lastModifiedBy>
  <cp:revision>8</cp:revision>
  <dcterms:modified xsi:type="dcterms:W3CDTF">2021-12-15T02:05:31Z</dcterms:modified>
</cp:coreProperties>
</file>