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Roboto Medium"/>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03EA87-33F9-44F2-B593-BD79A294B411}">
  <a:tblStyle styleId="{B703EA87-33F9-44F2-B593-BD79A294B4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regular.fntdata"/><Relationship Id="rId11" Type="http://schemas.openxmlformats.org/officeDocument/2006/relationships/slide" Target="slides/slide5.xml"/><Relationship Id="rId22" Type="http://schemas.openxmlformats.org/officeDocument/2006/relationships/font" Target="fonts/RobotoMedium-italic.fntdata"/><Relationship Id="rId10" Type="http://schemas.openxmlformats.org/officeDocument/2006/relationships/slide" Target="slides/slide4.xml"/><Relationship Id="rId21" Type="http://schemas.openxmlformats.org/officeDocument/2006/relationships/font" Target="fonts/RobotoMedium-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4f433a6a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4f433a6a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4f433a6af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4f433a6af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4f433a6af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4f433a6af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654ffc0b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654ffc0b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654ffc0b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654ffc0b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654ffc0b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654ffc0b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4f433a6af0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4f433a6af0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654ffc0b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654ffc0b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perplexity.a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Roboto"/>
                <a:ea typeface="Roboto"/>
                <a:cs typeface="Roboto"/>
                <a:sym typeface="Roboto"/>
              </a:rPr>
              <a:t>DA 623 - Course Project</a:t>
            </a:r>
            <a:endParaRPr>
              <a:latin typeface="Roboto"/>
              <a:ea typeface="Roboto"/>
              <a:cs typeface="Roboto"/>
              <a:sym typeface="Robot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1"/>
              </a:buClr>
              <a:buSzPts val="440"/>
              <a:buFont typeface="Arial"/>
              <a:buNone/>
            </a:pPr>
            <a:r>
              <a:rPr b="1" lang="en" sz="2320">
                <a:latin typeface="Roboto"/>
                <a:ea typeface="Roboto"/>
                <a:cs typeface="Roboto"/>
                <a:sym typeface="Roboto"/>
              </a:rPr>
              <a:t> </a:t>
            </a:r>
            <a:endParaRPr b="1" sz="2320">
              <a:latin typeface="Roboto"/>
              <a:ea typeface="Roboto"/>
              <a:cs typeface="Roboto"/>
              <a:sym typeface="Roboto"/>
            </a:endParaRPr>
          </a:p>
          <a:p>
            <a:pPr indent="0" lvl="0" marL="0" rtl="0" algn="ctr">
              <a:lnSpc>
                <a:spcPct val="80000"/>
              </a:lnSpc>
              <a:spcBef>
                <a:spcPts val="0"/>
              </a:spcBef>
              <a:spcAft>
                <a:spcPts val="0"/>
              </a:spcAft>
              <a:buClr>
                <a:schemeClr val="dk1"/>
              </a:buClr>
              <a:buSzPts val="440"/>
              <a:buFont typeface="Arial"/>
              <a:buNone/>
            </a:pPr>
            <a:r>
              <a:rPr b="1" lang="en" sz="2320">
                <a:latin typeface="Roboto"/>
                <a:ea typeface="Roboto"/>
                <a:cs typeface="Roboto"/>
                <a:sym typeface="Roboto"/>
              </a:rPr>
              <a:t> 	Health Disorder Prediction Using Cough Audio</a:t>
            </a:r>
            <a:endParaRPr b="1" sz="2320">
              <a:latin typeface="Roboto"/>
              <a:ea typeface="Roboto"/>
              <a:cs typeface="Roboto"/>
              <a:sym typeface="Roboto"/>
            </a:endParaRPr>
          </a:p>
          <a:p>
            <a:pPr indent="0" lvl="0" marL="0" rtl="0" algn="ctr">
              <a:lnSpc>
                <a:spcPct val="80000"/>
              </a:lnSpc>
              <a:spcBef>
                <a:spcPts val="0"/>
              </a:spcBef>
              <a:spcAft>
                <a:spcPts val="0"/>
              </a:spcAft>
              <a:buSzPts val="440"/>
              <a:buNone/>
            </a:pPr>
            <a:r>
              <a:t/>
            </a:r>
            <a:endParaRPr b="1" sz="2320">
              <a:latin typeface="Roboto"/>
              <a:ea typeface="Roboto"/>
              <a:cs typeface="Roboto"/>
              <a:sym typeface="Roboto"/>
            </a:endParaRPr>
          </a:p>
        </p:txBody>
      </p:sp>
      <p:sp>
        <p:nvSpPr>
          <p:cNvPr id="56" name="Google Shape;56;p13"/>
          <p:cNvSpPr txBox="1"/>
          <p:nvPr/>
        </p:nvSpPr>
        <p:spPr>
          <a:xfrm>
            <a:off x="2830025" y="3786450"/>
            <a:ext cx="3594000" cy="95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Bhadra Tendulkar (210103111)</a:t>
            </a:r>
            <a:endParaRPr sz="1800">
              <a:solidFill>
                <a:schemeClr val="dk2"/>
              </a:solidFill>
            </a:endParaRPr>
          </a:p>
          <a:p>
            <a:pPr indent="0" lvl="0" marL="0" rtl="0" algn="ctr">
              <a:spcBef>
                <a:spcPts val="0"/>
              </a:spcBef>
              <a:spcAft>
                <a:spcPts val="0"/>
              </a:spcAft>
              <a:buNone/>
            </a:pPr>
            <a:r>
              <a:t/>
            </a:r>
            <a:endParaRPr sz="1800">
              <a:solidFill>
                <a:schemeClr val="dk2"/>
              </a:solidFill>
            </a:endParaRPr>
          </a:p>
        </p:txBody>
      </p:sp>
      <p:pic>
        <p:nvPicPr>
          <p:cNvPr id="57" name="Google Shape;57;p13" title="iitg_logo.png"/>
          <p:cNvPicPr preferRelativeResize="0"/>
          <p:nvPr/>
        </p:nvPicPr>
        <p:blipFill>
          <a:blip r:embed="rId3">
            <a:alphaModFix/>
          </a:blip>
          <a:stretch>
            <a:fillRect/>
          </a:stretch>
        </p:blipFill>
        <p:spPr>
          <a:xfrm>
            <a:off x="260775" y="249425"/>
            <a:ext cx="890075" cy="89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653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latin typeface="Roboto Medium"/>
                <a:ea typeface="Roboto Medium"/>
                <a:cs typeface="Roboto Medium"/>
                <a:sym typeface="Roboto Medium"/>
              </a:rPr>
              <a:t>Motivation</a:t>
            </a:r>
            <a:endParaRPr sz="2320">
              <a:latin typeface="Roboto Medium"/>
              <a:ea typeface="Roboto Medium"/>
              <a:cs typeface="Roboto Medium"/>
              <a:sym typeface="Roboto Medium"/>
            </a:endParaRPr>
          </a:p>
        </p:txBody>
      </p:sp>
      <p:sp>
        <p:nvSpPr>
          <p:cNvPr id="63" name="Google Shape;63;p14"/>
          <p:cNvSpPr txBox="1"/>
          <p:nvPr>
            <p:ph idx="1" type="body"/>
          </p:nvPr>
        </p:nvSpPr>
        <p:spPr>
          <a:xfrm>
            <a:off x="311700" y="738000"/>
            <a:ext cx="8520600" cy="34857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600"/>
              </a:spcBef>
              <a:spcAft>
                <a:spcPts val="0"/>
              </a:spcAft>
              <a:buClr>
                <a:schemeClr val="dk1"/>
              </a:buClr>
              <a:buSzPts val="1500"/>
              <a:buChar char="●"/>
            </a:pPr>
            <a:r>
              <a:rPr lang="en" sz="1500">
                <a:solidFill>
                  <a:srgbClr val="1F1F1F"/>
                </a:solidFill>
                <a:highlight>
                  <a:srgbClr val="FFFFFF"/>
                </a:highlight>
                <a:latin typeface="Roboto"/>
                <a:ea typeface="Roboto"/>
                <a:cs typeface="Roboto"/>
                <a:sym typeface="Roboto"/>
              </a:rPr>
              <a:t>Cough sound analysis has emerged as a promising frontier in </a:t>
            </a:r>
            <a:r>
              <a:rPr b="1" lang="en" sz="1500">
                <a:solidFill>
                  <a:srgbClr val="1F1F1F"/>
                </a:solidFill>
                <a:highlight>
                  <a:srgbClr val="FFFFFF"/>
                </a:highlight>
                <a:latin typeface="Roboto"/>
                <a:ea typeface="Roboto"/>
                <a:cs typeface="Roboto"/>
                <a:sym typeface="Roboto"/>
              </a:rPr>
              <a:t>non-invasive disease</a:t>
            </a:r>
            <a:r>
              <a:rPr lang="en" sz="1500">
                <a:solidFill>
                  <a:srgbClr val="1F1F1F"/>
                </a:solidFill>
                <a:highlight>
                  <a:srgbClr val="FFFFFF"/>
                </a:highlight>
                <a:latin typeface="Roboto"/>
                <a:ea typeface="Roboto"/>
                <a:cs typeface="Roboto"/>
                <a:sym typeface="Roboto"/>
              </a:rPr>
              <a:t> detection, offering significant potential for </a:t>
            </a:r>
            <a:r>
              <a:rPr b="1" lang="en" sz="1500">
                <a:solidFill>
                  <a:srgbClr val="1F1F1F"/>
                </a:solidFill>
                <a:highlight>
                  <a:srgbClr val="FFFFFF"/>
                </a:highlight>
                <a:latin typeface="Roboto"/>
                <a:ea typeface="Roboto"/>
                <a:cs typeface="Roboto"/>
                <a:sym typeface="Roboto"/>
              </a:rPr>
              <a:t>early diagnosis</a:t>
            </a:r>
            <a:r>
              <a:rPr lang="en" sz="1500">
                <a:solidFill>
                  <a:srgbClr val="1F1F1F"/>
                </a:solidFill>
                <a:highlight>
                  <a:srgbClr val="FFFFFF"/>
                </a:highlight>
                <a:latin typeface="Roboto"/>
                <a:ea typeface="Roboto"/>
                <a:cs typeface="Roboto"/>
                <a:sym typeface="Roboto"/>
              </a:rPr>
              <a:t> of respiratory conditions.</a:t>
            </a:r>
            <a:endParaRPr sz="1500">
              <a:solidFill>
                <a:srgbClr val="1F1F1F"/>
              </a:solidFill>
              <a:highlight>
                <a:srgbClr val="FFFFFF"/>
              </a:highlight>
              <a:latin typeface="Roboto"/>
              <a:ea typeface="Roboto"/>
              <a:cs typeface="Roboto"/>
              <a:sym typeface="Roboto"/>
            </a:endParaRPr>
          </a:p>
          <a:p>
            <a:pPr indent="-323850" lvl="0" marL="457200" rtl="0" algn="l">
              <a:lnSpc>
                <a:spcPct val="105000"/>
              </a:lnSpc>
              <a:spcBef>
                <a:spcPts val="0"/>
              </a:spcBef>
              <a:spcAft>
                <a:spcPts val="0"/>
              </a:spcAft>
              <a:buClr>
                <a:schemeClr val="dk1"/>
              </a:buClr>
              <a:buSzPts val="1500"/>
              <a:buChar char="●"/>
            </a:pPr>
            <a:r>
              <a:rPr lang="en" sz="1500">
                <a:solidFill>
                  <a:srgbClr val="1F1F1F"/>
                </a:solidFill>
                <a:highlight>
                  <a:srgbClr val="FFFFFF"/>
                </a:highlight>
                <a:latin typeface="Roboto"/>
                <a:ea typeface="Roboto"/>
                <a:cs typeface="Roboto"/>
                <a:sym typeface="Roboto"/>
              </a:rPr>
              <a:t>Standard tests for diseases are often </a:t>
            </a:r>
            <a:r>
              <a:rPr b="1" lang="en" sz="1500">
                <a:solidFill>
                  <a:srgbClr val="1F1F1F"/>
                </a:solidFill>
                <a:highlight>
                  <a:srgbClr val="FFFFFF"/>
                </a:highlight>
                <a:latin typeface="Roboto"/>
                <a:ea typeface="Roboto"/>
                <a:cs typeface="Roboto"/>
                <a:sym typeface="Roboto"/>
              </a:rPr>
              <a:t>slow, expensive, or inaccessible,</a:t>
            </a:r>
            <a:r>
              <a:rPr lang="en" sz="1500">
                <a:solidFill>
                  <a:srgbClr val="1F1F1F"/>
                </a:solidFill>
                <a:highlight>
                  <a:srgbClr val="FFFFFF"/>
                </a:highlight>
                <a:latin typeface="Roboto"/>
                <a:ea typeface="Roboto"/>
                <a:cs typeface="Roboto"/>
                <a:sym typeface="Roboto"/>
              </a:rPr>
              <a:t> especially in rural areas where these conditions are most -prevalent</a:t>
            </a:r>
            <a:endParaRPr sz="1500">
              <a:solidFill>
                <a:srgbClr val="1F1F1F"/>
              </a:solidFill>
              <a:highlight>
                <a:srgbClr val="FFFFFF"/>
              </a:highlight>
              <a:latin typeface="Roboto"/>
              <a:ea typeface="Roboto"/>
              <a:cs typeface="Roboto"/>
              <a:sym typeface="Roboto"/>
            </a:endParaRPr>
          </a:p>
          <a:p>
            <a:pPr indent="-323850" lvl="0" marL="457200" rtl="0" algn="l">
              <a:lnSpc>
                <a:spcPct val="105000"/>
              </a:lnSpc>
              <a:spcBef>
                <a:spcPts val="0"/>
              </a:spcBef>
              <a:spcAft>
                <a:spcPts val="0"/>
              </a:spcAft>
              <a:buClr>
                <a:schemeClr val="dk1"/>
              </a:buClr>
              <a:buSzPts val="1500"/>
              <a:buChar char="●"/>
            </a:pPr>
            <a:r>
              <a:rPr lang="en" sz="1500">
                <a:solidFill>
                  <a:srgbClr val="1F1F1F"/>
                </a:solidFill>
                <a:highlight>
                  <a:srgbClr val="FFFFFF"/>
                </a:highlight>
                <a:latin typeface="Roboto"/>
                <a:ea typeface="Roboto"/>
                <a:cs typeface="Roboto"/>
                <a:sym typeface="Roboto"/>
              </a:rPr>
              <a:t>Clinical assessments typically require </a:t>
            </a:r>
            <a:r>
              <a:rPr b="1" lang="en" sz="1500">
                <a:solidFill>
                  <a:srgbClr val="1F1F1F"/>
                </a:solidFill>
                <a:highlight>
                  <a:srgbClr val="FFFFFF"/>
                </a:highlight>
                <a:latin typeface="Roboto"/>
                <a:ea typeface="Roboto"/>
                <a:cs typeface="Roboto"/>
                <a:sym typeface="Roboto"/>
              </a:rPr>
              <a:t>specialized medical knowledge and equipment</a:t>
            </a:r>
            <a:r>
              <a:rPr lang="en" sz="1500">
                <a:solidFill>
                  <a:srgbClr val="1F1F1F"/>
                </a:solidFill>
                <a:highlight>
                  <a:srgbClr val="FFFFFF"/>
                </a:highlight>
                <a:latin typeface="Roboto"/>
                <a:ea typeface="Roboto"/>
                <a:cs typeface="Roboto"/>
                <a:sym typeface="Roboto"/>
              </a:rPr>
              <a:t>, creating barriers to timely diagnosis</a:t>
            </a:r>
            <a:endParaRPr sz="1500">
              <a:solidFill>
                <a:srgbClr val="1F1F1F"/>
              </a:solidFill>
              <a:highlight>
                <a:srgbClr val="FFFFFF"/>
              </a:highlight>
              <a:latin typeface="Roboto"/>
              <a:ea typeface="Roboto"/>
              <a:cs typeface="Roboto"/>
              <a:sym typeface="Roboto"/>
            </a:endParaRPr>
          </a:p>
          <a:p>
            <a:pPr indent="-323850" lvl="0" marL="457200" rtl="0" algn="l">
              <a:lnSpc>
                <a:spcPct val="105000"/>
              </a:lnSpc>
              <a:spcBef>
                <a:spcPts val="0"/>
              </a:spcBef>
              <a:spcAft>
                <a:spcPts val="0"/>
              </a:spcAft>
              <a:buClr>
                <a:schemeClr val="dk1"/>
              </a:buClr>
              <a:buSzPts val="1500"/>
              <a:buChar char="●"/>
            </a:pPr>
            <a:r>
              <a:rPr lang="en" sz="1500">
                <a:solidFill>
                  <a:srgbClr val="1F1F1F"/>
                </a:solidFill>
                <a:highlight>
                  <a:srgbClr val="FFFFFF"/>
                </a:highlight>
                <a:latin typeface="Roboto"/>
                <a:ea typeface="Roboto"/>
                <a:cs typeface="Roboto"/>
                <a:sym typeface="Roboto"/>
              </a:rPr>
              <a:t>Resource-intensive diagnostics like chest X-rays have limited availability in many settings.</a:t>
            </a:r>
            <a:endParaRPr sz="1500">
              <a:solidFill>
                <a:srgbClr val="1F1F1F"/>
              </a:solidFill>
              <a:highlight>
                <a:srgbClr val="FFFFFF"/>
              </a:highlight>
              <a:latin typeface="Roboto"/>
              <a:ea typeface="Roboto"/>
              <a:cs typeface="Roboto"/>
              <a:sym typeface="Roboto"/>
            </a:endParaRPr>
          </a:p>
          <a:p>
            <a:pPr indent="0" lvl="0" marL="457200" rtl="0" algn="l">
              <a:lnSpc>
                <a:spcPct val="105000"/>
              </a:lnSpc>
              <a:spcBef>
                <a:spcPts val="600"/>
              </a:spcBef>
              <a:spcAft>
                <a:spcPts val="0"/>
              </a:spcAft>
              <a:buNone/>
            </a:pPr>
            <a:r>
              <a:t/>
            </a:r>
            <a:endParaRPr sz="1500">
              <a:solidFill>
                <a:schemeClr val="dk1"/>
              </a:solidFill>
            </a:endParaRPr>
          </a:p>
          <a:p>
            <a:pPr indent="0" lvl="0" marL="0" rtl="0" algn="l">
              <a:lnSpc>
                <a:spcPct val="105000"/>
              </a:lnSpc>
              <a:spcBef>
                <a:spcPts val="1200"/>
              </a:spcBef>
              <a:spcAft>
                <a:spcPts val="0"/>
              </a:spcAft>
              <a:buNone/>
            </a:pPr>
            <a:r>
              <a:t/>
            </a:r>
            <a:endParaRPr sz="1500">
              <a:solidFill>
                <a:schemeClr val="dk1"/>
              </a:solidFill>
            </a:endParaRPr>
          </a:p>
          <a:p>
            <a:pPr indent="0" lvl="0" marL="0" rtl="0" algn="l">
              <a:lnSpc>
                <a:spcPct val="105000"/>
              </a:lnSpc>
              <a:spcBef>
                <a:spcPts val="1200"/>
              </a:spcBef>
              <a:spcAft>
                <a:spcPts val="0"/>
              </a:spcAft>
              <a:buClr>
                <a:schemeClr val="dk1"/>
              </a:buClr>
              <a:buSzPts val="1100"/>
              <a:buFont typeface="Arial"/>
              <a:buNone/>
            </a:pPr>
            <a:r>
              <a:t/>
            </a:r>
            <a:endParaRPr sz="1500">
              <a:solidFill>
                <a:schemeClr val="dk1"/>
              </a:solidFill>
            </a:endParaRPr>
          </a:p>
          <a:p>
            <a:pPr indent="0" lvl="0" marL="0" rtl="0" algn="l">
              <a:lnSpc>
                <a:spcPct val="105000"/>
              </a:lnSpc>
              <a:spcBef>
                <a:spcPts val="1200"/>
              </a:spcBef>
              <a:spcAft>
                <a:spcPts val="1200"/>
              </a:spcAft>
              <a:buNone/>
            </a:pPr>
            <a:r>
              <a:t/>
            </a:r>
            <a:endParaRPr sz="1500"/>
          </a:p>
        </p:txBody>
      </p:sp>
      <p:sp>
        <p:nvSpPr>
          <p:cNvPr id="64" name="Google Shape;64;p14"/>
          <p:cNvSpPr txBox="1"/>
          <p:nvPr>
            <p:ph type="title"/>
          </p:nvPr>
        </p:nvSpPr>
        <p:spPr>
          <a:xfrm>
            <a:off x="311700" y="26412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latin typeface="Roboto"/>
                <a:ea typeface="Roboto"/>
                <a:cs typeface="Roboto"/>
                <a:sym typeface="Roboto"/>
              </a:rPr>
              <a:t>Why Cough Audio?</a:t>
            </a:r>
            <a:endParaRPr sz="2320">
              <a:latin typeface="Roboto"/>
              <a:ea typeface="Roboto"/>
              <a:cs typeface="Roboto"/>
              <a:sym typeface="Roboto"/>
            </a:endParaRPr>
          </a:p>
        </p:txBody>
      </p:sp>
      <p:sp>
        <p:nvSpPr>
          <p:cNvPr id="65" name="Google Shape;65;p14"/>
          <p:cNvSpPr txBox="1"/>
          <p:nvPr>
            <p:ph idx="1" type="body"/>
          </p:nvPr>
        </p:nvSpPr>
        <p:spPr>
          <a:xfrm>
            <a:off x="311700" y="3213975"/>
            <a:ext cx="8520600" cy="4507500"/>
          </a:xfrm>
          <a:prstGeom prst="rect">
            <a:avLst/>
          </a:prstGeom>
        </p:spPr>
        <p:txBody>
          <a:bodyPr anchorCtr="0" anchor="t" bIns="91425" lIns="91425" spcFirstLastPara="1" rIns="91425" wrap="square" tIns="91425">
            <a:normAutofit/>
          </a:bodyPr>
          <a:lstStyle/>
          <a:p>
            <a:pPr indent="-323850" lvl="0" marL="533400" marR="76200" rtl="0" algn="l">
              <a:spcBef>
                <a:spcPts val="600"/>
              </a:spcBef>
              <a:spcAft>
                <a:spcPts val="0"/>
              </a:spcAft>
              <a:buClr>
                <a:srgbClr val="1F1F1F"/>
              </a:buClr>
              <a:buSzPts val="1500"/>
              <a:buFont typeface="Roboto"/>
              <a:buChar char="●"/>
            </a:pPr>
            <a:r>
              <a:rPr lang="en" sz="1500">
                <a:solidFill>
                  <a:srgbClr val="1F1F1F"/>
                </a:solidFill>
                <a:latin typeface="Roboto"/>
                <a:ea typeface="Roboto"/>
                <a:cs typeface="Roboto"/>
                <a:sym typeface="Roboto"/>
              </a:rPr>
              <a:t>Coughs originating from specific infections or diseases have sufficient distinguishing characteristics that machine learning models can leverage for classification</a:t>
            </a:r>
            <a:endParaRPr sz="1500">
              <a:solidFill>
                <a:srgbClr val="1F1F1F"/>
              </a:solidFill>
              <a:latin typeface="Roboto"/>
              <a:ea typeface="Roboto"/>
              <a:cs typeface="Roboto"/>
              <a:sym typeface="Roboto"/>
            </a:endParaRPr>
          </a:p>
          <a:p>
            <a:pPr indent="-323850" lvl="0" marL="533400" marR="76200" rtl="0" algn="l">
              <a:spcBef>
                <a:spcPts val="0"/>
              </a:spcBef>
              <a:spcAft>
                <a:spcPts val="0"/>
              </a:spcAft>
              <a:buClr>
                <a:srgbClr val="1F1F1F"/>
              </a:buClr>
              <a:buSzPts val="1500"/>
              <a:buFont typeface="Roboto"/>
              <a:buChar char="●"/>
            </a:pPr>
            <a:r>
              <a:rPr lang="en" sz="1500">
                <a:solidFill>
                  <a:srgbClr val="1F1F1F"/>
                </a:solidFill>
                <a:latin typeface="Roboto"/>
                <a:ea typeface="Roboto"/>
                <a:cs typeface="Roboto"/>
                <a:sym typeface="Roboto"/>
              </a:rPr>
              <a:t>Research has demonstrated that pathological coughs, including those from COVID-19, asthma, and TB patients, contain unique acoustic features distinguishable from healthy coughs.</a:t>
            </a:r>
            <a:endParaRPr sz="1500">
              <a:solidFill>
                <a:srgbClr val="1F1F1F"/>
              </a:solidFill>
              <a:latin typeface="Roboto"/>
              <a:ea typeface="Roboto"/>
              <a:cs typeface="Roboto"/>
              <a:sym typeface="Roboto"/>
            </a:endParaRPr>
          </a:p>
          <a:p>
            <a:pPr indent="0" lvl="0" marL="457200" marR="76200" rtl="0" algn="l">
              <a:spcBef>
                <a:spcPts val="600"/>
              </a:spcBef>
              <a:spcAft>
                <a:spcPts val="0"/>
              </a:spcAft>
              <a:buNone/>
            </a:pPr>
            <a:r>
              <a:t/>
            </a:r>
            <a:endParaRPr sz="1500">
              <a:solidFill>
                <a:srgbClr val="1F1F1F"/>
              </a:solidFill>
              <a:latin typeface="Roboto"/>
              <a:ea typeface="Roboto"/>
              <a:cs typeface="Roboto"/>
              <a:sym typeface="Roboto"/>
            </a:endParaRPr>
          </a:p>
          <a:p>
            <a:pPr indent="0" lvl="0" marL="457200" marR="76200" rtl="0" algn="l">
              <a:spcBef>
                <a:spcPts val="600"/>
              </a:spcBef>
              <a:spcAft>
                <a:spcPts val="0"/>
              </a:spcAft>
              <a:buNone/>
            </a:pPr>
            <a:r>
              <a:t/>
            </a:r>
            <a:endParaRPr sz="1500">
              <a:solidFill>
                <a:srgbClr val="1F1F1F"/>
              </a:solidFill>
              <a:latin typeface="Roboto"/>
              <a:ea typeface="Roboto"/>
              <a:cs typeface="Roboto"/>
              <a:sym typeface="Roboto"/>
            </a:endParaRPr>
          </a:p>
          <a:p>
            <a:pPr indent="0" lvl="0" marL="0" rtl="0" algn="l">
              <a:spcBef>
                <a:spcPts val="600"/>
              </a:spcBef>
              <a:spcAft>
                <a:spcPts val="0"/>
              </a:spcAft>
              <a:buNone/>
            </a:pPr>
            <a:r>
              <a:t/>
            </a:r>
            <a:endParaRPr sz="1500">
              <a:solidFill>
                <a:srgbClr val="1F1F1F"/>
              </a:solidFill>
              <a:latin typeface="Roboto"/>
              <a:ea typeface="Roboto"/>
              <a:cs typeface="Roboto"/>
              <a:sym typeface="Roboto"/>
            </a:endParaRPr>
          </a:p>
          <a:p>
            <a:pPr indent="0" lvl="0" marL="457200" rtl="0" algn="l">
              <a:spcBef>
                <a:spcPts val="600"/>
              </a:spcBef>
              <a:spcAft>
                <a:spcPts val="600"/>
              </a:spcAft>
              <a:buNone/>
            </a:pPr>
            <a:r>
              <a:t/>
            </a:r>
            <a:endParaRPr sz="1500">
              <a:latin typeface="Roboto"/>
              <a:ea typeface="Roboto"/>
              <a:cs typeface="Roboto"/>
              <a:sym typeface="Roboto"/>
            </a:endParaRPr>
          </a:p>
        </p:txBody>
      </p:sp>
      <p:pic>
        <p:nvPicPr>
          <p:cNvPr id="66" name="Google Shape;66;p14" title="iitg_logo.png"/>
          <p:cNvPicPr preferRelativeResize="0"/>
          <p:nvPr/>
        </p:nvPicPr>
        <p:blipFill>
          <a:blip r:embed="rId3">
            <a:alphaModFix/>
          </a:blip>
          <a:stretch>
            <a:fillRect/>
          </a:stretch>
        </p:blipFill>
        <p:spPr>
          <a:xfrm>
            <a:off x="8253925" y="2113"/>
            <a:ext cx="890075" cy="89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Roboto"/>
                <a:ea typeface="Roboto"/>
                <a:cs typeface="Roboto"/>
                <a:sym typeface="Roboto"/>
              </a:rPr>
              <a:t>Literature Review &amp; Dataset Properties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72" name="Google Shape;72;p15"/>
          <p:cNvSpPr txBox="1"/>
          <p:nvPr>
            <p:ph idx="1" type="body"/>
          </p:nvPr>
        </p:nvSpPr>
        <p:spPr>
          <a:xfrm>
            <a:off x="311700" y="636100"/>
            <a:ext cx="8520600" cy="45075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t/>
            </a:r>
            <a:endParaRPr sz="1300">
              <a:solidFill>
                <a:srgbClr val="131314"/>
              </a:solidFill>
              <a:highlight>
                <a:srgbClr val="FFFFFF"/>
              </a:highlight>
              <a:latin typeface="Roboto"/>
              <a:ea typeface="Roboto"/>
              <a:cs typeface="Roboto"/>
              <a:sym typeface="Roboto"/>
            </a:endParaRPr>
          </a:p>
          <a:p>
            <a:pPr indent="-311150" lvl="0" marL="457200" rtl="0" algn="l">
              <a:spcBef>
                <a:spcPts val="600"/>
              </a:spcBef>
              <a:spcAft>
                <a:spcPts val="0"/>
              </a:spcAft>
              <a:buClr>
                <a:srgbClr val="131314"/>
              </a:buClr>
              <a:buSzPts val="1300"/>
              <a:buFont typeface="Roboto"/>
              <a:buChar char="●"/>
            </a:pPr>
            <a:r>
              <a:rPr lang="en" sz="1300">
                <a:solidFill>
                  <a:srgbClr val="131314"/>
                </a:solidFill>
                <a:highlight>
                  <a:srgbClr val="FFFFFF"/>
                </a:highlight>
                <a:latin typeface="Roboto"/>
                <a:ea typeface="Roboto"/>
                <a:cs typeface="Roboto"/>
                <a:sym typeface="Roboto"/>
              </a:rPr>
              <a:t>Specific to cough sound analysis and related areas, previous work has employed a range of techniques such as Mel-frequency cepstral coefficients (MFCC), Constant Q cepstral coefficients (CQCC), Wigner distribution, Wavelet transform, focus on a single disease.</a:t>
            </a:r>
            <a:endParaRPr sz="1300">
              <a:solidFill>
                <a:srgbClr val="131314"/>
              </a:solidFill>
              <a:highlight>
                <a:srgbClr val="FFFFFF"/>
              </a:highlight>
              <a:latin typeface="Roboto"/>
              <a:ea typeface="Roboto"/>
              <a:cs typeface="Roboto"/>
              <a:sym typeface="Roboto"/>
            </a:endParaRPr>
          </a:p>
          <a:p>
            <a:pPr indent="0" lvl="0" marL="457200" rtl="0" algn="l">
              <a:spcBef>
                <a:spcPts val="600"/>
              </a:spcBef>
              <a:spcAft>
                <a:spcPts val="0"/>
              </a:spcAft>
              <a:buNone/>
            </a:pPr>
            <a:r>
              <a:t/>
            </a:r>
            <a:endParaRPr sz="1300">
              <a:solidFill>
                <a:srgbClr val="131314"/>
              </a:solidFill>
              <a:highlight>
                <a:srgbClr val="FFFFFF"/>
              </a:highlight>
              <a:latin typeface="Roboto"/>
              <a:ea typeface="Roboto"/>
              <a:cs typeface="Roboto"/>
              <a:sym typeface="Roboto"/>
            </a:endParaRPr>
          </a:p>
          <a:p>
            <a:pPr indent="-311150" lvl="0" marL="457200" rtl="0" algn="l">
              <a:spcBef>
                <a:spcPts val="600"/>
              </a:spcBef>
              <a:spcAft>
                <a:spcPts val="0"/>
              </a:spcAft>
              <a:buClr>
                <a:srgbClr val="131314"/>
              </a:buClr>
              <a:buSzPts val="1300"/>
              <a:buFont typeface="Roboto"/>
              <a:buChar char="●"/>
            </a:pPr>
            <a:r>
              <a:rPr lang="en" sz="1300">
                <a:solidFill>
                  <a:srgbClr val="131314"/>
                </a:solidFill>
                <a:highlight>
                  <a:srgbClr val="FFFFFF"/>
                </a:highlight>
                <a:latin typeface="Roboto"/>
                <a:ea typeface="Roboto"/>
                <a:cs typeface="Roboto"/>
                <a:sym typeface="Roboto"/>
              </a:rPr>
              <a:t>Many proposed methods described in the literature for multiclass </a:t>
            </a:r>
            <a:r>
              <a:rPr lang="en" sz="1300">
                <a:solidFill>
                  <a:srgbClr val="131314"/>
                </a:solidFill>
                <a:highlight>
                  <a:srgbClr val="FFFFFF"/>
                </a:highlight>
                <a:latin typeface="Roboto"/>
                <a:ea typeface="Roboto"/>
                <a:cs typeface="Roboto"/>
                <a:sym typeface="Roboto"/>
              </a:rPr>
              <a:t>classification</a:t>
            </a:r>
            <a:r>
              <a:rPr lang="en" sz="1300">
                <a:solidFill>
                  <a:srgbClr val="131314"/>
                </a:solidFill>
                <a:highlight>
                  <a:srgbClr val="FFFFFF"/>
                </a:highlight>
                <a:latin typeface="Roboto"/>
                <a:ea typeface="Roboto"/>
                <a:cs typeface="Roboto"/>
                <a:sym typeface="Roboto"/>
              </a:rPr>
              <a:t> had high computational complexity, which can be a barrier to practical deployment.</a:t>
            </a:r>
            <a:endParaRPr sz="1300">
              <a:solidFill>
                <a:srgbClr val="131314"/>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sz="1300">
              <a:solidFill>
                <a:srgbClr val="131314"/>
              </a:solidFill>
              <a:highlight>
                <a:srgbClr val="FFFFFF"/>
              </a:highlight>
              <a:latin typeface="Roboto"/>
              <a:ea typeface="Roboto"/>
              <a:cs typeface="Roboto"/>
              <a:sym typeface="Roboto"/>
            </a:endParaRPr>
          </a:p>
          <a:p>
            <a:pPr indent="0" lvl="0" marL="914400" rtl="0" algn="l">
              <a:spcBef>
                <a:spcPts val="600"/>
              </a:spcBef>
              <a:spcAft>
                <a:spcPts val="600"/>
              </a:spcAft>
              <a:buNone/>
            </a:pPr>
            <a:r>
              <a:t/>
            </a:r>
            <a:endParaRPr sz="1300">
              <a:solidFill>
                <a:srgbClr val="131314"/>
              </a:solidFill>
              <a:highlight>
                <a:srgbClr val="FFFFFF"/>
              </a:highlight>
              <a:latin typeface="Roboto"/>
              <a:ea typeface="Roboto"/>
              <a:cs typeface="Roboto"/>
              <a:sym typeface="Roboto"/>
            </a:endParaRPr>
          </a:p>
        </p:txBody>
      </p:sp>
      <p:pic>
        <p:nvPicPr>
          <p:cNvPr id="73" name="Google Shape;73;p15" title="iitg_logo.png"/>
          <p:cNvPicPr preferRelativeResize="0"/>
          <p:nvPr/>
        </p:nvPicPr>
        <p:blipFill>
          <a:blip r:embed="rId3">
            <a:alphaModFix/>
          </a:blip>
          <a:stretch>
            <a:fillRect/>
          </a:stretch>
        </p:blipFill>
        <p:spPr>
          <a:xfrm>
            <a:off x="8253925" y="2113"/>
            <a:ext cx="890075" cy="899075"/>
          </a:xfrm>
          <a:prstGeom prst="rect">
            <a:avLst/>
          </a:prstGeom>
          <a:noFill/>
          <a:ln>
            <a:noFill/>
          </a:ln>
        </p:spPr>
      </p:pic>
      <p:pic>
        <p:nvPicPr>
          <p:cNvPr id="74" name="Google Shape;74;p15"/>
          <p:cNvPicPr preferRelativeResize="0"/>
          <p:nvPr/>
        </p:nvPicPr>
        <p:blipFill rotWithShape="1">
          <a:blip r:embed="rId4">
            <a:alphaModFix/>
          </a:blip>
          <a:srcRect b="0" l="0" r="0" t="0"/>
          <a:stretch/>
        </p:blipFill>
        <p:spPr>
          <a:xfrm>
            <a:off x="5399525" y="2571750"/>
            <a:ext cx="3370149" cy="2017350"/>
          </a:xfrm>
          <a:prstGeom prst="rect">
            <a:avLst/>
          </a:prstGeom>
          <a:noFill/>
          <a:ln>
            <a:noFill/>
          </a:ln>
        </p:spPr>
      </p:pic>
      <p:sp>
        <p:nvSpPr>
          <p:cNvPr id="75" name="Google Shape;75;p15"/>
          <p:cNvSpPr txBox="1"/>
          <p:nvPr/>
        </p:nvSpPr>
        <p:spPr>
          <a:xfrm>
            <a:off x="311700" y="2571750"/>
            <a:ext cx="5217300" cy="2427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The DKPNet41 model was designed to achieve high accuracy, and achieved a superior accuracy rate for multiclass classification compared to other methods in the literature, such as the 90.80% reported by Pal and Sankarasubbu. </a:t>
            </a:r>
            <a:endParaRPr sz="1300">
              <a:solidFill>
                <a:schemeClr val="dk1"/>
              </a:solidFill>
              <a:latin typeface="Roboto"/>
              <a:ea typeface="Roboto"/>
              <a:cs typeface="Roboto"/>
              <a:sym typeface="Roboto"/>
            </a:endParaRPr>
          </a:p>
          <a:p>
            <a:pPr indent="0" lvl="0" marL="457200" rtl="0" algn="l">
              <a:spcBef>
                <a:spcPts val="0"/>
              </a:spcBef>
              <a:spcAft>
                <a:spcPts val="0"/>
              </a:spcAft>
              <a:buNone/>
            </a:pPr>
            <a:r>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The dataset comprised of audio of:</a:t>
            </a:r>
            <a:endParaRPr sz="1300">
              <a:solidFill>
                <a:schemeClr val="dk1"/>
              </a:solidFill>
              <a:latin typeface="Roboto"/>
              <a:ea typeface="Roboto"/>
              <a:cs typeface="Roboto"/>
              <a:sym typeface="Roboto"/>
            </a:endParaRPr>
          </a:p>
          <a:p>
            <a:pPr indent="0" lvl="0" marL="457200" rtl="0" algn="l">
              <a:spcBef>
                <a:spcPts val="0"/>
              </a:spcBef>
              <a:spcAft>
                <a:spcPts val="0"/>
              </a:spcAft>
              <a:buNone/>
            </a:pPr>
            <a:r>
              <a:rPr lang="en" sz="1300">
                <a:solidFill>
                  <a:schemeClr val="dk1"/>
                </a:solidFill>
                <a:latin typeface="Roboto"/>
                <a:ea typeface="Roboto"/>
                <a:cs typeface="Roboto"/>
                <a:sym typeface="Roboto"/>
              </a:rPr>
              <a:t>i) </a:t>
            </a:r>
            <a:r>
              <a:rPr lang="en" sz="1300">
                <a:solidFill>
                  <a:schemeClr val="dk1"/>
                </a:solidFill>
                <a:latin typeface="Roboto"/>
                <a:ea typeface="Roboto"/>
                <a:cs typeface="Roboto"/>
                <a:sym typeface="Roboto"/>
              </a:rPr>
              <a:t>Acute</a:t>
            </a:r>
            <a:r>
              <a:rPr lang="en" sz="1300">
                <a:solidFill>
                  <a:schemeClr val="dk1"/>
                </a:solidFill>
                <a:latin typeface="Roboto"/>
                <a:ea typeface="Roboto"/>
                <a:cs typeface="Roboto"/>
                <a:sym typeface="Roboto"/>
              </a:rPr>
              <a:t> </a:t>
            </a:r>
            <a:r>
              <a:rPr lang="en" sz="1300">
                <a:solidFill>
                  <a:schemeClr val="dk1"/>
                </a:solidFill>
                <a:latin typeface="Roboto"/>
                <a:ea typeface="Roboto"/>
                <a:cs typeface="Roboto"/>
                <a:sym typeface="Roboto"/>
              </a:rPr>
              <a:t>Asthma</a:t>
            </a:r>
            <a:r>
              <a:rPr lang="en" sz="1300">
                <a:solidFill>
                  <a:schemeClr val="dk1"/>
                </a:solidFill>
                <a:latin typeface="Roboto"/>
                <a:ea typeface="Roboto"/>
                <a:cs typeface="Roboto"/>
                <a:sym typeface="Roboto"/>
              </a:rPr>
              <a:t> - 110 subjects </a:t>
            </a:r>
            <a:endParaRPr sz="1300">
              <a:solidFill>
                <a:schemeClr val="dk1"/>
              </a:solidFill>
              <a:latin typeface="Roboto"/>
              <a:ea typeface="Roboto"/>
              <a:cs typeface="Roboto"/>
              <a:sym typeface="Roboto"/>
            </a:endParaRPr>
          </a:p>
          <a:p>
            <a:pPr indent="0" lvl="0" marL="457200" rtl="0" algn="l">
              <a:spcBef>
                <a:spcPts val="0"/>
              </a:spcBef>
              <a:spcAft>
                <a:spcPts val="0"/>
              </a:spcAft>
              <a:buNone/>
            </a:pPr>
            <a:r>
              <a:rPr lang="en" sz="1300">
                <a:solidFill>
                  <a:schemeClr val="dk1"/>
                </a:solidFill>
                <a:latin typeface="Roboto"/>
                <a:ea typeface="Roboto"/>
                <a:cs typeface="Roboto"/>
                <a:sym typeface="Roboto"/>
              </a:rPr>
              <a:t>ii) Heart Failure - 247 subjects</a:t>
            </a:r>
            <a:endParaRPr sz="1300">
              <a:solidFill>
                <a:schemeClr val="dk1"/>
              </a:solidFill>
              <a:latin typeface="Roboto"/>
              <a:ea typeface="Roboto"/>
              <a:cs typeface="Roboto"/>
              <a:sym typeface="Roboto"/>
            </a:endParaRPr>
          </a:p>
          <a:p>
            <a:pPr indent="0" lvl="0" marL="457200" rtl="0" algn="l">
              <a:spcBef>
                <a:spcPts val="0"/>
              </a:spcBef>
              <a:spcAft>
                <a:spcPts val="0"/>
              </a:spcAft>
              <a:buNone/>
            </a:pPr>
            <a:r>
              <a:rPr lang="en" sz="1300">
                <a:solidFill>
                  <a:schemeClr val="dk1"/>
                </a:solidFill>
                <a:latin typeface="Roboto"/>
                <a:ea typeface="Roboto"/>
                <a:cs typeface="Roboto"/>
                <a:sym typeface="Roboto"/>
              </a:rPr>
              <a:t>iii) Covid-19 - 241 subjects</a:t>
            </a:r>
            <a:endParaRPr sz="1300">
              <a:solidFill>
                <a:schemeClr val="dk1"/>
              </a:solidFill>
              <a:latin typeface="Roboto"/>
              <a:ea typeface="Roboto"/>
              <a:cs typeface="Roboto"/>
              <a:sym typeface="Roboto"/>
            </a:endParaRPr>
          </a:p>
          <a:p>
            <a:pPr indent="0" lvl="0" marL="457200" rtl="0" algn="l">
              <a:spcBef>
                <a:spcPts val="0"/>
              </a:spcBef>
              <a:spcAft>
                <a:spcPts val="0"/>
              </a:spcAft>
              <a:buNone/>
            </a:pPr>
            <a:r>
              <a:rPr lang="en" sz="1300">
                <a:solidFill>
                  <a:schemeClr val="dk1"/>
                </a:solidFill>
                <a:latin typeface="Roboto"/>
                <a:ea typeface="Roboto"/>
                <a:cs typeface="Roboto"/>
                <a:sym typeface="Roboto"/>
              </a:rPr>
              <a:t>iv) Healthy - 244 subjects</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I have used 110 audio samples of each type as the data.</a:t>
            </a:r>
            <a:endParaRPr sz="1300">
              <a:solidFill>
                <a:schemeClr val="dk1"/>
              </a:solidFill>
              <a:latin typeface="Roboto"/>
              <a:ea typeface="Roboto"/>
              <a:cs typeface="Roboto"/>
              <a:sym typeface="Roboto"/>
            </a:endParaRPr>
          </a:p>
          <a:p>
            <a:pPr indent="0" lvl="0" marL="457200" rtl="0" algn="l">
              <a:spcBef>
                <a:spcPts val="0"/>
              </a:spcBef>
              <a:spcAft>
                <a:spcPts val="0"/>
              </a:spcAft>
              <a:buNone/>
            </a:pPr>
            <a:r>
              <a:t/>
            </a:r>
            <a:endParaRPr sz="1300">
              <a:solidFill>
                <a:schemeClr val="dk1"/>
              </a:solidFill>
              <a:latin typeface="Roboto"/>
              <a:ea typeface="Roboto"/>
              <a:cs typeface="Roboto"/>
              <a:sym typeface="Roboto"/>
            </a:endParaRPr>
          </a:p>
          <a:p>
            <a:pPr indent="0" lvl="0" marL="457200" rtl="0" algn="l">
              <a:spcBef>
                <a:spcPts val="0"/>
              </a:spcBef>
              <a:spcAft>
                <a:spcPts val="0"/>
              </a:spcAft>
              <a:buNone/>
            </a:pPr>
            <a:r>
              <a:t/>
            </a:r>
            <a:endParaRPr sz="13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653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latin typeface="Roboto Medium"/>
                <a:ea typeface="Roboto Medium"/>
                <a:cs typeface="Roboto Medium"/>
                <a:sym typeface="Roboto Medium"/>
              </a:rPr>
              <a:t>Proposed </a:t>
            </a:r>
            <a:r>
              <a:rPr lang="en" sz="2320">
                <a:latin typeface="Roboto Medium"/>
                <a:ea typeface="Roboto Medium"/>
                <a:cs typeface="Roboto Medium"/>
                <a:sym typeface="Roboto Medium"/>
              </a:rPr>
              <a:t>Architecture using the DKP Method</a:t>
            </a:r>
            <a:endParaRPr sz="2320">
              <a:latin typeface="Roboto Medium"/>
              <a:ea typeface="Roboto Medium"/>
              <a:cs typeface="Roboto Medium"/>
              <a:sym typeface="Roboto Medium"/>
            </a:endParaRPr>
          </a:p>
        </p:txBody>
      </p:sp>
      <p:sp>
        <p:nvSpPr>
          <p:cNvPr id="81" name="Google Shape;81;p16"/>
          <p:cNvSpPr/>
          <p:nvPr/>
        </p:nvSpPr>
        <p:spPr>
          <a:xfrm>
            <a:off x="2443050" y="890400"/>
            <a:ext cx="1139100" cy="7776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Subbands for the audio file</a:t>
            </a:r>
            <a:endParaRPr sz="1100">
              <a:latin typeface="Roboto"/>
              <a:ea typeface="Roboto"/>
              <a:cs typeface="Roboto"/>
              <a:sym typeface="Roboto"/>
            </a:endParaRPr>
          </a:p>
        </p:txBody>
      </p:sp>
      <p:sp>
        <p:nvSpPr>
          <p:cNvPr id="82" name="Google Shape;82;p16"/>
          <p:cNvSpPr/>
          <p:nvPr/>
        </p:nvSpPr>
        <p:spPr>
          <a:xfrm>
            <a:off x="464100" y="890400"/>
            <a:ext cx="1239300" cy="7776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Audio file read and resampled</a:t>
            </a:r>
            <a:endParaRPr sz="1100">
              <a:latin typeface="Roboto"/>
              <a:ea typeface="Roboto"/>
              <a:cs typeface="Roboto"/>
              <a:sym typeface="Roboto"/>
            </a:endParaRPr>
          </a:p>
        </p:txBody>
      </p:sp>
      <p:cxnSp>
        <p:nvCxnSpPr>
          <p:cNvPr id="83" name="Google Shape;83;p16"/>
          <p:cNvCxnSpPr>
            <a:stCxn id="82" idx="3"/>
            <a:endCxn id="81" idx="1"/>
          </p:cNvCxnSpPr>
          <p:nvPr/>
        </p:nvCxnSpPr>
        <p:spPr>
          <a:xfrm>
            <a:off x="1703400" y="1279200"/>
            <a:ext cx="739800" cy="0"/>
          </a:xfrm>
          <a:prstGeom prst="straightConnector1">
            <a:avLst/>
          </a:prstGeom>
          <a:noFill/>
          <a:ln cap="flat" cmpd="sng" w="9525">
            <a:solidFill>
              <a:schemeClr val="dk2"/>
            </a:solidFill>
            <a:prstDash val="solid"/>
            <a:round/>
            <a:headEnd len="med" w="med" type="none"/>
            <a:tailEnd len="med" w="med" type="triangle"/>
          </a:ln>
        </p:spPr>
      </p:cxnSp>
      <p:sp>
        <p:nvSpPr>
          <p:cNvPr id="84" name="Google Shape;84;p16"/>
          <p:cNvSpPr/>
          <p:nvPr/>
        </p:nvSpPr>
        <p:spPr>
          <a:xfrm>
            <a:off x="4215700" y="890400"/>
            <a:ext cx="1191000" cy="7776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Dividing Signal into 9 Overlapping Blocks</a:t>
            </a:r>
            <a:endParaRPr sz="1100">
              <a:latin typeface="Roboto"/>
              <a:ea typeface="Roboto"/>
              <a:cs typeface="Roboto"/>
              <a:sym typeface="Roboto"/>
            </a:endParaRPr>
          </a:p>
        </p:txBody>
      </p:sp>
      <p:cxnSp>
        <p:nvCxnSpPr>
          <p:cNvPr id="85" name="Google Shape;85;p16"/>
          <p:cNvCxnSpPr>
            <a:stCxn id="81" idx="3"/>
            <a:endCxn id="84" idx="1"/>
          </p:cNvCxnSpPr>
          <p:nvPr/>
        </p:nvCxnSpPr>
        <p:spPr>
          <a:xfrm>
            <a:off x="3582150" y="1279200"/>
            <a:ext cx="633600" cy="0"/>
          </a:xfrm>
          <a:prstGeom prst="straightConnector1">
            <a:avLst/>
          </a:prstGeom>
          <a:noFill/>
          <a:ln cap="flat" cmpd="sng" w="9525">
            <a:solidFill>
              <a:schemeClr val="dk2"/>
            </a:solidFill>
            <a:prstDash val="solid"/>
            <a:round/>
            <a:headEnd len="med" w="med" type="none"/>
            <a:tailEnd len="med" w="med" type="triangle"/>
          </a:ln>
        </p:spPr>
      </p:cxnSp>
      <p:sp>
        <p:nvSpPr>
          <p:cNvPr id="86" name="Google Shape;86;p16"/>
          <p:cNvSpPr/>
          <p:nvPr/>
        </p:nvSpPr>
        <p:spPr>
          <a:xfrm>
            <a:off x="6018300" y="890400"/>
            <a:ext cx="1191000" cy="7776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Signal Padded if length not sufficient</a:t>
            </a:r>
            <a:endParaRPr sz="1100">
              <a:latin typeface="Roboto"/>
              <a:ea typeface="Roboto"/>
              <a:cs typeface="Roboto"/>
              <a:sym typeface="Roboto"/>
            </a:endParaRPr>
          </a:p>
        </p:txBody>
      </p:sp>
      <p:cxnSp>
        <p:nvCxnSpPr>
          <p:cNvPr id="87" name="Google Shape;87;p16"/>
          <p:cNvCxnSpPr/>
          <p:nvPr/>
        </p:nvCxnSpPr>
        <p:spPr>
          <a:xfrm>
            <a:off x="5409250" y="1279200"/>
            <a:ext cx="633600" cy="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6"/>
          <p:cNvCxnSpPr/>
          <p:nvPr/>
        </p:nvCxnSpPr>
        <p:spPr>
          <a:xfrm>
            <a:off x="6543075" y="1668000"/>
            <a:ext cx="0" cy="629700"/>
          </a:xfrm>
          <a:prstGeom prst="straightConnector1">
            <a:avLst/>
          </a:prstGeom>
          <a:noFill/>
          <a:ln cap="flat" cmpd="sng" w="9525">
            <a:solidFill>
              <a:schemeClr val="dk2"/>
            </a:solidFill>
            <a:prstDash val="solid"/>
            <a:round/>
            <a:headEnd len="med" w="med" type="none"/>
            <a:tailEnd len="med" w="med" type="triangle"/>
          </a:ln>
        </p:spPr>
      </p:cxnSp>
      <p:sp>
        <p:nvSpPr>
          <p:cNvPr id="89" name="Google Shape;89;p16"/>
          <p:cNvSpPr/>
          <p:nvPr/>
        </p:nvSpPr>
        <p:spPr>
          <a:xfrm>
            <a:off x="6042850" y="2297700"/>
            <a:ext cx="1191000" cy="7776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Signal Padded if length not sufficient</a:t>
            </a:r>
            <a:endParaRPr sz="1100">
              <a:latin typeface="Roboto"/>
              <a:ea typeface="Roboto"/>
              <a:cs typeface="Roboto"/>
              <a:sym typeface="Roboto"/>
            </a:endParaRPr>
          </a:p>
        </p:txBody>
      </p:sp>
      <p:sp>
        <p:nvSpPr>
          <p:cNvPr id="90" name="Google Shape;90;p16"/>
          <p:cNvSpPr/>
          <p:nvPr/>
        </p:nvSpPr>
        <p:spPr>
          <a:xfrm>
            <a:off x="4680725" y="2329625"/>
            <a:ext cx="1191000" cy="7776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Calculate threshold value ‘d’</a:t>
            </a:r>
            <a:endParaRPr sz="1100">
              <a:latin typeface="Roboto"/>
              <a:ea typeface="Roboto"/>
              <a:cs typeface="Roboto"/>
              <a:sym typeface="Roboto"/>
            </a:endParaRPr>
          </a:p>
        </p:txBody>
      </p:sp>
      <p:sp>
        <p:nvSpPr>
          <p:cNvPr id="91" name="Google Shape;91;p16"/>
          <p:cNvSpPr/>
          <p:nvPr/>
        </p:nvSpPr>
        <p:spPr>
          <a:xfrm>
            <a:off x="3166388" y="2333750"/>
            <a:ext cx="1191000" cy="7776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Initialize Map Signals vectors</a:t>
            </a:r>
            <a:endParaRPr sz="1100">
              <a:latin typeface="Roboto"/>
              <a:ea typeface="Roboto"/>
              <a:cs typeface="Roboto"/>
              <a:sym typeface="Roboto"/>
            </a:endParaRPr>
          </a:p>
        </p:txBody>
      </p:sp>
      <p:sp>
        <p:nvSpPr>
          <p:cNvPr id="92" name="Google Shape;92;p16"/>
          <p:cNvSpPr/>
          <p:nvPr/>
        </p:nvSpPr>
        <p:spPr>
          <a:xfrm>
            <a:off x="2155100" y="3761050"/>
            <a:ext cx="1191000" cy="7776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Calculating Map Signals, convert binary to decimal.</a:t>
            </a:r>
            <a:endParaRPr sz="1100">
              <a:latin typeface="Roboto"/>
              <a:ea typeface="Roboto"/>
              <a:cs typeface="Roboto"/>
              <a:sym typeface="Roboto"/>
            </a:endParaRPr>
          </a:p>
        </p:txBody>
      </p:sp>
      <p:sp>
        <p:nvSpPr>
          <p:cNvPr id="93" name="Google Shape;93;p16"/>
          <p:cNvSpPr/>
          <p:nvPr/>
        </p:nvSpPr>
        <p:spPr>
          <a:xfrm>
            <a:off x="488250" y="3761050"/>
            <a:ext cx="1191000" cy="7776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Apply DKP to generate bit values using Kernels</a:t>
            </a:r>
            <a:endParaRPr sz="1100">
              <a:latin typeface="Roboto"/>
              <a:ea typeface="Roboto"/>
              <a:cs typeface="Roboto"/>
              <a:sym typeface="Roboto"/>
            </a:endParaRPr>
          </a:p>
        </p:txBody>
      </p:sp>
      <p:sp>
        <p:nvSpPr>
          <p:cNvPr id="94" name="Google Shape;94;p16"/>
          <p:cNvSpPr/>
          <p:nvPr/>
        </p:nvSpPr>
        <p:spPr>
          <a:xfrm>
            <a:off x="5130550" y="3761050"/>
            <a:ext cx="1191000" cy="777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PCA for dimensionality Reduction</a:t>
            </a:r>
            <a:endParaRPr sz="1100">
              <a:latin typeface="Roboto"/>
              <a:ea typeface="Roboto"/>
              <a:cs typeface="Roboto"/>
              <a:sym typeface="Roboto"/>
            </a:endParaRPr>
          </a:p>
        </p:txBody>
      </p:sp>
      <p:sp>
        <p:nvSpPr>
          <p:cNvPr id="95" name="Google Shape;95;p16"/>
          <p:cNvSpPr/>
          <p:nvPr/>
        </p:nvSpPr>
        <p:spPr>
          <a:xfrm>
            <a:off x="1581450" y="2325725"/>
            <a:ext cx="1191000" cy="7776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Transforming 9 sized vector into 3*3</a:t>
            </a:r>
            <a:endParaRPr sz="1100">
              <a:latin typeface="Roboto"/>
              <a:ea typeface="Roboto"/>
              <a:cs typeface="Roboto"/>
              <a:sym typeface="Roboto"/>
            </a:endParaRPr>
          </a:p>
        </p:txBody>
      </p:sp>
      <p:pic>
        <p:nvPicPr>
          <p:cNvPr id="96" name="Google Shape;96;p16" title="iitg_logo.png"/>
          <p:cNvPicPr preferRelativeResize="0"/>
          <p:nvPr/>
        </p:nvPicPr>
        <p:blipFill>
          <a:blip r:embed="rId3">
            <a:alphaModFix/>
          </a:blip>
          <a:stretch>
            <a:fillRect/>
          </a:stretch>
        </p:blipFill>
        <p:spPr>
          <a:xfrm>
            <a:off x="8253925" y="2113"/>
            <a:ext cx="890075" cy="899075"/>
          </a:xfrm>
          <a:prstGeom prst="rect">
            <a:avLst/>
          </a:prstGeom>
          <a:noFill/>
          <a:ln>
            <a:noFill/>
          </a:ln>
        </p:spPr>
      </p:pic>
      <p:sp>
        <p:nvSpPr>
          <p:cNvPr id="97" name="Google Shape;97;p16"/>
          <p:cNvSpPr/>
          <p:nvPr/>
        </p:nvSpPr>
        <p:spPr>
          <a:xfrm>
            <a:off x="3642825" y="3761050"/>
            <a:ext cx="1191000" cy="7776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Extract &amp; Merge Histogram from signals.</a:t>
            </a:r>
            <a:endParaRPr sz="1100">
              <a:latin typeface="Roboto"/>
              <a:ea typeface="Roboto"/>
              <a:cs typeface="Roboto"/>
              <a:sym typeface="Roboto"/>
            </a:endParaRPr>
          </a:p>
        </p:txBody>
      </p:sp>
      <p:sp>
        <p:nvSpPr>
          <p:cNvPr id="98" name="Google Shape;98;p16"/>
          <p:cNvSpPr/>
          <p:nvPr/>
        </p:nvSpPr>
        <p:spPr>
          <a:xfrm>
            <a:off x="6618275" y="3761050"/>
            <a:ext cx="1191000" cy="777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Classifier using ANN/LR/SVM/etc.</a:t>
            </a:r>
            <a:endParaRPr sz="1100">
              <a:latin typeface="Roboto"/>
              <a:ea typeface="Roboto"/>
              <a:cs typeface="Roboto"/>
              <a:sym typeface="Roboto"/>
            </a:endParaRPr>
          </a:p>
        </p:txBody>
      </p:sp>
      <p:cxnSp>
        <p:nvCxnSpPr>
          <p:cNvPr id="99" name="Google Shape;99;p16"/>
          <p:cNvCxnSpPr/>
          <p:nvPr/>
        </p:nvCxnSpPr>
        <p:spPr>
          <a:xfrm>
            <a:off x="1030025" y="2711375"/>
            <a:ext cx="0" cy="10296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6"/>
          <p:cNvCxnSpPr/>
          <p:nvPr/>
        </p:nvCxnSpPr>
        <p:spPr>
          <a:xfrm>
            <a:off x="1581450" y="4149850"/>
            <a:ext cx="633600" cy="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6"/>
          <p:cNvCxnSpPr/>
          <p:nvPr/>
        </p:nvCxnSpPr>
        <p:spPr>
          <a:xfrm rot="10800000">
            <a:off x="4273200" y="2722550"/>
            <a:ext cx="597600" cy="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6"/>
          <p:cNvCxnSpPr>
            <a:endCxn id="98" idx="1"/>
          </p:cNvCxnSpPr>
          <p:nvPr/>
        </p:nvCxnSpPr>
        <p:spPr>
          <a:xfrm>
            <a:off x="6226175" y="4149850"/>
            <a:ext cx="392100" cy="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6"/>
          <p:cNvCxnSpPr>
            <a:endCxn id="94" idx="1"/>
          </p:cNvCxnSpPr>
          <p:nvPr/>
        </p:nvCxnSpPr>
        <p:spPr>
          <a:xfrm>
            <a:off x="4772950" y="4149850"/>
            <a:ext cx="357600" cy="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6"/>
          <p:cNvCxnSpPr>
            <a:endCxn id="97" idx="1"/>
          </p:cNvCxnSpPr>
          <p:nvPr/>
        </p:nvCxnSpPr>
        <p:spPr>
          <a:xfrm>
            <a:off x="3224025" y="4149850"/>
            <a:ext cx="418800" cy="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6"/>
          <p:cNvCxnSpPr/>
          <p:nvPr/>
        </p:nvCxnSpPr>
        <p:spPr>
          <a:xfrm rot="10800000">
            <a:off x="2772450" y="2686500"/>
            <a:ext cx="597600" cy="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6"/>
          <p:cNvCxnSpPr>
            <a:stCxn id="89" idx="1"/>
            <a:endCxn id="90" idx="3"/>
          </p:cNvCxnSpPr>
          <p:nvPr/>
        </p:nvCxnSpPr>
        <p:spPr>
          <a:xfrm flipH="1">
            <a:off x="5871850" y="2686500"/>
            <a:ext cx="171000" cy="318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6"/>
          <p:cNvCxnSpPr>
            <a:stCxn id="95" idx="1"/>
          </p:cNvCxnSpPr>
          <p:nvPr/>
        </p:nvCxnSpPr>
        <p:spPr>
          <a:xfrm rot="10800000">
            <a:off x="1024350" y="2712125"/>
            <a:ext cx="557100" cy="2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Roboto"/>
                <a:ea typeface="Roboto"/>
                <a:cs typeface="Roboto"/>
                <a:sym typeface="Roboto"/>
              </a:rPr>
              <a:t>Kernels and their application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13" name="Google Shape;113;p17"/>
          <p:cNvSpPr txBox="1"/>
          <p:nvPr>
            <p:ph idx="1" type="body"/>
          </p:nvPr>
        </p:nvSpPr>
        <p:spPr>
          <a:xfrm>
            <a:off x="311700" y="636100"/>
            <a:ext cx="8520600" cy="4507500"/>
          </a:xfrm>
          <a:prstGeom prst="rect">
            <a:avLst/>
          </a:prstGeom>
        </p:spPr>
        <p:txBody>
          <a:bodyPr anchorCtr="0" anchor="t" bIns="91425" lIns="91425" spcFirstLastPara="1" rIns="91425" wrap="square" tIns="91425">
            <a:noAutofit/>
          </a:bodyPr>
          <a:lstStyle/>
          <a:p>
            <a:pPr indent="-311308" lvl="0" marL="457200" rtl="0" algn="l">
              <a:lnSpc>
                <a:spcPct val="95000"/>
              </a:lnSpc>
              <a:spcBef>
                <a:spcPts val="600"/>
              </a:spcBef>
              <a:spcAft>
                <a:spcPts val="0"/>
              </a:spcAft>
              <a:buClr>
                <a:srgbClr val="131314"/>
              </a:buClr>
              <a:buSzPts val="1303"/>
              <a:buFont typeface="Roboto"/>
              <a:buChar char="●"/>
            </a:pPr>
            <a:r>
              <a:rPr lang="en" sz="1302">
                <a:solidFill>
                  <a:srgbClr val="131314"/>
                </a:solidFill>
                <a:highlight>
                  <a:srgbClr val="FFFFFF"/>
                </a:highlight>
                <a:latin typeface="Roboto"/>
                <a:ea typeface="Roboto"/>
                <a:cs typeface="Roboto"/>
                <a:sym typeface="Roboto"/>
              </a:rPr>
              <a:t>The DKPNet41 method uses three directed kernels for feature generation:</a:t>
            </a:r>
            <a:endParaRPr sz="1302">
              <a:solidFill>
                <a:srgbClr val="131314"/>
              </a:solidFill>
              <a:highlight>
                <a:srgbClr val="FFFFFF"/>
              </a:highlight>
              <a:latin typeface="Roboto"/>
              <a:ea typeface="Roboto"/>
              <a:cs typeface="Roboto"/>
              <a:sym typeface="Roboto"/>
            </a:endParaRPr>
          </a:p>
          <a:p>
            <a:pPr indent="0" lvl="0" marL="457200" rtl="0" algn="l">
              <a:lnSpc>
                <a:spcPct val="95000"/>
              </a:lnSpc>
              <a:spcBef>
                <a:spcPts val="600"/>
              </a:spcBef>
              <a:spcAft>
                <a:spcPts val="0"/>
              </a:spcAft>
              <a:buSzPts val="1018"/>
              <a:buNone/>
            </a:pPr>
            <a:r>
              <a:rPr lang="en" sz="1302">
                <a:solidFill>
                  <a:srgbClr val="131314"/>
                </a:solidFill>
                <a:highlight>
                  <a:srgbClr val="FFFFFF"/>
                </a:highlight>
                <a:latin typeface="Roboto"/>
                <a:ea typeface="Roboto"/>
                <a:cs typeface="Roboto"/>
                <a:sym typeface="Roboto"/>
              </a:rPr>
              <a:t>i) </a:t>
            </a:r>
            <a:r>
              <a:rPr b="1" lang="en" sz="1302">
                <a:solidFill>
                  <a:srgbClr val="131314"/>
                </a:solidFill>
                <a:highlight>
                  <a:srgbClr val="FFFFFF"/>
                </a:highlight>
                <a:latin typeface="Roboto"/>
                <a:ea typeface="Roboto"/>
                <a:cs typeface="Roboto"/>
                <a:sym typeface="Roboto"/>
              </a:rPr>
              <a:t>Directed Signum</a:t>
            </a:r>
            <a:r>
              <a:rPr lang="en" sz="1302">
                <a:solidFill>
                  <a:srgbClr val="131314"/>
                </a:solidFill>
                <a:highlight>
                  <a:srgbClr val="FFFFFF"/>
                </a:highlight>
                <a:latin typeface="Roboto"/>
                <a:ea typeface="Roboto"/>
                <a:cs typeface="Roboto"/>
                <a:sym typeface="Roboto"/>
              </a:rPr>
              <a:t> (∂1): ∂1 (a, b)= { 0, (a − b &lt; 0 and dir = 1) or (a − b ≥ 0 and dir = − 1) 1, (a − b ≥ 0 and dir = 1) or (a − b ≥ 0 and dir = − 1) }</a:t>
            </a:r>
            <a:endParaRPr sz="1302">
              <a:solidFill>
                <a:srgbClr val="131314"/>
              </a:solidFill>
              <a:highlight>
                <a:srgbClr val="FFFFFF"/>
              </a:highlight>
              <a:latin typeface="Roboto"/>
              <a:ea typeface="Roboto"/>
              <a:cs typeface="Roboto"/>
              <a:sym typeface="Roboto"/>
            </a:endParaRPr>
          </a:p>
          <a:p>
            <a:pPr indent="0" lvl="0" marL="457200" rtl="0" algn="l">
              <a:lnSpc>
                <a:spcPct val="95000"/>
              </a:lnSpc>
              <a:spcBef>
                <a:spcPts val="600"/>
              </a:spcBef>
              <a:spcAft>
                <a:spcPts val="0"/>
              </a:spcAft>
              <a:buSzPts val="1018"/>
              <a:buNone/>
            </a:pPr>
            <a:r>
              <a:rPr lang="en" sz="1302">
                <a:solidFill>
                  <a:srgbClr val="131314"/>
                </a:solidFill>
                <a:highlight>
                  <a:srgbClr val="FFFFFF"/>
                </a:highlight>
                <a:latin typeface="Roboto"/>
                <a:ea typeface="Roboto"/>
                <a:cs typeface="Roboto"/>
                <a:sym typeface="Roboto"/>
              </a:rPr>
              <a:t>ii)</a:t>
            </a:r>
            <a:r>
              <a:rPr b="1" lang="en" sz="1302">
                <a:solidFill>
                  <a:srgbClr val="131314"/>
                </a:solidFill>
                <a:highlight>
                  <a:srgbClr val="FFFFFF"/>
                </a:highlight>
                <a:latin typeface="Roboto"/>
                <a:ea typeface="Roboto"/>
                <a:cs typeface="Roboto"/>
                <a:sym typeface="Roboto"/>
              </a:rPr>
              <a:t>Directed Upper Ternary</a:t>
            </a:r>
            <a:r>
              <a:rPr lang="en" sz="1302">
                <a:solidFill>
                  <a:srgbClr val="131314"/>
                </a:solidFill>
                <a:highlight>
                  <a:srgbClr val="FFFFFF"/>
                </a:highlight>
                <a:latin typeface="Roboto"/>
                <a:ea typeface="Roboto"/>
                <a:cs typeface="Roboto"/>
                <a:sym typeface="Roboto"/>
              </a:rPr>
              <a:t> (∂2): ∂2 (a, b)= { 0, (a − b ≤ d and dir = 1) or (a − b &gt; d and dir = − 1) 1, (a − b &gt; d and dir = 1) or (a − b ≤ d and dir = − 1) }</a:t>
            </a:r>
            <a:endParaRPr sz="1302">
              <a:solidFill>
                <a:srgbClr val="131314"/>
              </a:solidFill>
              <a:highlight>
                <a:srgbClr val="FFFFFF"/>
              </a:highlight>
              <a:latin typeface="Roboto"/>
              <a:ea typeface="Roboto"/>
              <a:cs typeface="Roboto"/>
              <a:sym typeface="Roboto"/>
            </a:endParaRPr>
          </a:p>
          <a:p>
            <a:pPr indent="0" lvl="0" marL="457200" rtl="0" algn="l">
              <a:lnSpc>
                <a:spcPct val="95000"/>
              </a:lnSpc>
              <a:spcBef>
                <a:spcPts val="600"/>
              </a:spcBef>
              <a:spcAft>
                <a:spcPts val="0"/>
              </a:spcAft>
              <a:buSzPts val="1018"/>
              <a:buNone/>
            </a:pPr>
            <a:r>
              <a:rPr lang="en" sz="1302">
                <a:solidFill>
                  <a:srgbClr val="131314"/>
                </a:solidFill>
                <a:highlight>
                  <a:srgbClr val="FFFFFF"/>
                </a:highlight>
                <a:latin typeface="Roboto"/>
                <a:ea typeface="Roboto"/>
                <a:cs typeface="Roboto"/>
                <a:sym typeface="Roboto"/>
              </a:rPr>
              <a:t>iii) </a:t>
            </a:r>
            <a:r>
              <a:rPr b="1" lang="en" sz="1302">
                <a:solidFill>
                  <a:srgbClr val="131314"/>
                </a:solidFill>
                <a:highlight>
                  <a:srgbClr val="FFFFFF"/>
                </a:highlight>
                <a:latin typeface="Roboto"/>
                <a:ea typeface="Roboto"/>
                <a:cs typeface="Roboto"/>
                <a:sym typeface="Roboto"/>
              </a:rPr>
              <a:t>Directed Lower Ternary</a:t>
            </a:r>
            <a:r>
              <a:rPr lang="en" sz="1302">
                <a:solidFill>
                  <a:srgbClr val="131314"/>
                </a:solidFill>
                <a:highlight>
                  <a:srgbClr val="FFFFFF"/>
                </a:highlight>
                <a:latin typeface="Roboto"/>
                <a:ea typeface="Roboto"/>
                <a:cs typeface="Roboto"/>
                <a:sym typeface="Roboto"/>
              </a:rPr>
              <a:t> (∂3): ∂3 (a, b)= { 0, (a − b ≥ − d and dir = 1) or (a − b &lt; − d and dir = − 1) 1, (a − b &lt; − d and dir = 1) or (a − b ≥ − d and dir = − 1) }</a:t>
            </a:r>
            <a:endParaRPr sz="1302">
              <a:solidFill>
                <a:srgbClr val="131314"/>
              </a:solidFill>
              <a:highlight>
                <a:srgbClr val="FFFFFF"/>
              </a:highlight>
              <a:latin typeface="Roboto"/>
              <a:ea typeface="Roboto"/>
              <a:cs typeface="Roboto"/>
              <a:sym typeface="Roboto"/>
            </a:endParaRPr>
          </a:p>
          <a:p>
            <a:pPr indent="-311308" lvl="0" marL="457200" rtl="0" algn="l">
              <a:lnSpc>
                <a:spcPct val="95000"/>
              </a:lnSpc>
              <a:spcBef>
                <a:spcPts val="600"/>
              </a:spcBef>
              <a:spcAft>
                <a:spcPts val="0"/>
              </a:spcAft>
              <a:buClr>
                <a:srgbClr val="000000"/>
              </a:buClr>
              <a:buSzPts val="1303"/>
              <a:buFont typeface="Roboto"/>
              <a:buChar char="●"/>
            </a:pPr>
            <a:r>
              <a:rPr lang="en" sz="1302">
                <a:solidFill>
                  <a:srgbClr val="000000"/>
                </a:solidFill>
                <a:highlight>
                  <a:srgbClr val="FFFFFF"/>
                </a:highlight>
                <a:latin typeface="Roboto"/>
                <a:ea typeface="Roboto"/>
                <a:cs typeface="Roboto"/>
                <a:sym typeface="Roboto"/>
              </a:rPr>
              <a:t>a</a:t>
            </a:r>
            <a:r>
              <a:rPr lang="en" sz="1302">
                <a:solidFill>
                  <a:srgbClr val="000000"/>
                </a:solidFill>
                <a:highlight>
                  <a:srgbClr val="FFFFFF"/>
                </a:highlight>
                <a:latin typeface="Roboto"/>
                <a:ea typeface="Roboto"/>
                <a:cs typeface="Roboto"/>
                <a:sym typeface="Roboto"/>
              </a:rPr>
              <a:t> a</a:t>
            </a:r>
            <a:r>
              <a:rPr lang="en" sz="1302">
                <a:solidFill>
                  <a:srgbClr val="000000"/>
                </a:solidFill>
                <a:highlight>
                  <a:srgbClr val="FFFFFF"/>
                </a:highlight>
                <a:latin typeface="Roboto"/>
                <a:ea typeface="Roboto"/>
                <a:cs typeface="Roboto"/>
                <a:sym typeface="Roboto"/>
              </a:rPr>
              <a:t>nd b are the input values being compared.</a:t>
            </a:r>
            <a:endParaRPr sz="1302">
              <a:solidFill>
                <a:srgbClr val="000000"/>
              </a:solidFill>
              <a:highlight>
                <a:srgbClr val="FFFFFF"/>
              </a:highlight>
              <a:latin typeface="Roboto"/>
              <a:ea typeface="Roboto"/>
              <a:cs typeface="Roboto"/>
              <a:sym typeface="Roboto"/>
            </a:endParaRPr>
          </a:p>
          <a:p>
            <a:pPr indent="-311308" lvl="0" marL="457200" rtl="0" algn="l">
              <a:lnSpc>
                <a:spcPct val="95000"/>
              </a:lnSpc>
              <a:spcBef>
                <a:spcPts val="0"/>
              </a:spcBef>
              <a:spcAft>
                <a:spcPts val="0"/>
              </a:spcAft>
              <a:buClr>
                <a:srgbClr val="000000"/>
              </a:buClr>
              <a:buSzPts val="1303"/>
              <a:buFont typeface="Roboto"/>
              <a:buChar char="●"/>
            </a:pPr>
            <a:r>
              <a:rPr lang="en" sz="1302">
                <a:solidFill>
                  <a:srgbClr val="000000"/>
                </a:solidFill>
                <a:highlight>
                  <a:srgbClr val="FFFFFF"/>
                </a:highlight>
                <a:latin typeface="Roboto"/>
                <a:ea typeface="Roboto"/>
                <a:cs typeface="Roboto"/>
                <a:sym typeface="Roboto"/>
              </a:rPr>
              <a:t>dir is the direction, which is calculated using the specific "edge" or connection being evaluated (based on the directed graph patterns derived from knight moves).</a:t>
            </a:r>
            <a:endParaRPr sz="1302">
              <a:solidFill>
                <a:srgbClr val="000000"/>
              </a:solidFill>
              <a:highlight>
                <a:srgbClr val="FFFFFF"/>
              </a:highlight>
              <a:latin typeface="Roboto"/>
              <a:ea typeface="Roboto"/>
              <a:cs typeface="Roboto"/>
              <a:sym typeface="Roboto"/>
            </a:endParaRPr>
          </a:p>
          <a:p>
            <a:pPr indent="-311308" lvl="0" marL="457200" rtl="0" algn="l">
              <a:lnSpc>
                <a:spcPct val="95000"/>
              </a:lnSpc>
              <a:spcBef>
                <a:spcPts val="0"/>
              </a:spcBef>
              <a:spcAft>
                <a:spcPts val="0"/>
              </a:spcAft>
              <a:buClr>
                <a:srgbClr val="000000"/>
              </a:buClr>
              <a:buSzPts val="1303"/>
              <a:buFont typeface="Roboto"/>
              <a:buChar char="●"/>
            </a:pPr>
            <a:r>
              <a:rPr lang="en" sz="1302">
                <a:solidFill>
                  <a:srgbClr val="000000"/>
                </a:solidFill>
                <a:highlight>
                  <a:srgbClr val="FFFFFF"/>
                </a:highlight>
                <a:latin typeface="Roboto"/>
                <a:ea typeface="Roboto"/>
                <a:cs typeface="Roboto"/>
                <a:sym typeface="Roboto"/>
              </a:rPr>
              <a:t>d</a:t>
            </a:r>
            <a:r>
              <a:rPr lang="en" sz="1302">
                <a:solidFill>
                  <a:srgbClr val="000000"/>
                </a:solidFill>
                <a:highlight>
                  <a:srgbClr val="FFFFFF"/>
                </a:highlight>
                <a:latin typeface="Roboto"/>
                <a:ea typeface="Roboto"/>
                <a:cs typeface="Roboto"/>
                <a:sym typeface="Roboto"/>
              </a:rPr>
              <a:t> is a threshold value, calculated using the standard deviation of the one-dimensional input signal, and is </a:t>
            </a:r>
            <a:r>
              <a:rPr lang="en" sz="1302">
                <a:solidFill>
                  <a:srgbClr val="000000"/>
                </a:solidFill>
                <a:highlight>
                  <a:srgbClr val="FFFFFF"/>
                </a:highlight>
                <a:latin typeface="Roboto"/>
                <a:ea typeface="Roboto"/>
                <a:cs typeface="Roboto"/>
                <a:sym typeface="Roboto"/>
              </a:rPr>
              <a:t>calculated</a:t>
            </a:r>
            <a:r>
              <a:rPr lang="en" sz="1302">
                <a:solidFill>
                  <a:srgbClr val="000000"/>
                </a:solidFill>
                <a:highlight>
                  <a:srgbClr val="FFFFFF"/>
                </a:highlight>
                <a:latin typeface="Roboto"/>
                <a:ea typeface="Roboto"/>
                <a:cs typeface="Roboto"/>
                <a:sym typeface="Roboto"/>
              </a:rPr>
              <a:t> as half of Standard deviation of the signal.</a:t>
            </a:r>
            <a:endParaRPr sz="1302">
              <a:solidFill>
                <a:srgbClr val="000000"/>
              </a:solidFill>
              <a:highlight>
                <a:srgbClr val="FFFFFF"/>
              </a:highlight>
              <a:latin typeface="Roboto"/>
              <a:ea typeface="Roboto"/>
              <a:cs typeface="Roboto"/>
              <a:sym typeface="Roboto"/>
            </a:endParaRPr>
          </a:p>
          <a:p>
            <a:pPr indent="0" lvl="0" marL="457200" rtl="0" algn="l">
              <a:lnSpc>
                <a:spcPct val="95000"/>
              </a:lnSpc>
              <a:spcBef>
                <a:spcPts val="0"/>
              </a:spcBef>
              <a:spcAft>
                <a:spcPts val="0"/>
              </a:spcAft>
              <a:buNone/>
            </a:pPr>
            <a:r>
              <a:t/>
            </a:r>
            <a:endParaRPr sz="1302">
              <a:solidFill>
                <a:srgbClr val="000000"/>
              </a:solidFill>
              <a:highlight>
                <a:srgbClr val="FFFFFF"/>
              </a:highlight>
              <a:latin typeface="Roboto"/>
              <a:ea typeface="Roboto"/>
              <a:cs typeface="Roboto"/>
              <a:sym typeface="Roboto"/>
            </a:endParaRPr>
          </a:p>
          <a:p>
            <a:pPr indent="-311308" lvl="0" marL="457200" rtl="0" algn="l">
              <a:lnSpc>
                <a:spcPct val="95000"/>
              </a:lnSpc>
              <a:spcBef>
                <a:spcPts val="0"/>
              </a:spcBef>
              <a:spcAft>
                <a:spcPts val="0"/>
              </a:spcAft>
              <a:buClr>
                <a:srgbClr val="131314"/>
              </a:buClr>
              <a:buSzPts val="1303"/>
              <a:buFont typeface="Roboto"/>
              <a:buChar char="●"/>
            </a:pPr>
            <a:r>
              <a:rPr lang="en" sz="1302">
                <a:solidFill>
                  <a:srgbClr val="131314"/>
                </a:solidFill>
                <a:highlight>
                  <a:srgbClr val="FFFFFF"/>
                </a:highlight>
                <a:latin typeface="Roboto"/>
                <a:ea typeface="Roboto"/>
                <a:cs typeface="Roboto"/>
                <a:sym typeface="Roboto"/>
              </a:rPr>
              <a:t>DKP Patterns: Use 2 directed graph patterns (knight-move-like) on a 3×3 matrix to select point pairs  (𝑎,𝑏).</a:t>
            </a:r>
            <a:endParaRPr sz="1302">
              <a:solidFill>
                <a:srgbClr val="131314"/>
              </a:solidFill>
              <a:highlight>
                <a:srgbClr val="FFFFFF"/>
              </a:highlight>
              <a:latin typeface="Roboto"/>
              <a:ea typeface="Roboto"/>
              <a:cs typeface="Roboto"/>
              <a:sym typeface="Roboto"/>
            </a:endParaRPr>
          </a:p>
          <a:p>
            <a:pPr indent="-311308" lvl="0" marL="457200" rtl="0" algn="l">
              <a:lnSpc>
                <a:spcPct val="95000"/>
              </a:lnSpc>
              <a:spcBef>
                <a:spcPts val="0"/>
              </a:spcBef>
              <a:spcAft>
                <a:spcPts val="0"/>
              </a:spcAft>
              <a:buClr>
                <a:srgbClr val="131314"/>
              </a:buClr>
              <a:buSzPts val="1303"/>
              <a:buFont typeface="Roboto"/>
              <a:buChar char="●"/>
            </a:pPr>
            <a:r>
              <a:rPr lang="en" sz="1302">
                <a:solidFill>
                  <a:srgbClr val="131314"/>
                </a:solidFill>
                <a:highlight>
                  <a:srgbClr val="FFFFFF"/>
                </a:highlight>
                <a:latin typeface="Roboto"/>
                <a:ea typeface="Roboto"/>
                <a:cs typeface="Roboto"/>
                <a:sym typeface="Roboto"/>
              </a:rPr>
              <a:t>Apply 3 directed kernels (∂1,∂2,∂3∂1, ∂2, ∂3∂1,∂2,∂3) to each pair, guided by the pattern's direction.</a:t>
            </a:r>
            <a:endParaRPr sz="1302">
              <a:solidFill>
                <a:srgbClr val="131314"/>
              </a:solidFill>
              <a:highlight>
                <a:srgbClr val="FFFFFF"/>
              </a:highlight>
              <a:latin typeface="Roboto"/>
              <a:ea typeface="Roboto"/>
              <a:cs typeface="Roboto"/>
              <a:sym typeface="Roboto"/>
            </a:endParaRPr>
          </a:p>
          <a:p>
            <a:pPr indent="-311308" lvl="0" marL="457200" rtl="0" algn="l">
              <a:lnSpc>
                <a:spcPct val="95000"/>
              </a:lnSpc>
              <a:spcBef>
                <a:spcPts val="0"/>
              </a:spcBef>
              <a:spcAft>
                <a:spcPts val="0"/>
              </a:spcAft>
              <a:buClr>
                <a:srgbClr val="131314"/>
              </a:buClr>
              <a:buSzPts val="1303"/>
              <a:buFont typeface="Roboto"/>
              <a:buChar char="●"/>
            </a:pPr>
            <a:r>
              <a:rPr lang="en" sz="1302">
                <a:solidFill>
                  <a:srgbClr val="131314"/>
                </a:solidFill>
                <a:highlight>
                  <a:srgbClr val="FFFFFF"/>
                </a:highlight>
                <a:latin typeface="Roboto"/>
                <a:ea typeface="Roboto"/>
                <a:cs typeface="Roboto"/>
                <a:sym typeface="Roboto"/>
              </a:rPr>
              <a:t>Each kernel outputs a binary bit (0 or 1), forming 6 groups of 8 bits per matrix.</a:t>
            </a:r>
            <a:endParaRPr sz="1302">
              <a:solidFill>
                <a:srgbClr val="131314"/>
              </a:solidFill>
              <a:highlight>
                <a:srgbClr val="FFFFFF"/>
              </a:highlight>
              <a:latin typeface="Roboto"/>
              <a:ea typeface="Roboto"/>
              <a:cs typeface="Roboto"/>
              <a:sym typeface="Roboto"/>
            </a:endParaRPr>
          </a:p>
          <a:p>
            <a:pPr indent="-311308" lvl="0" marL="457200" rtl="0" algn="l">
              <a:lnSpc>
                <a:spcPct val="95000"/>
              </a:lnSpc>
              <a:spcBef>
                <a:spcPts val="0"/>
              </a:spcBef>
              <a:spcAft>
                <a:spcPts val="0"/>
              </a:spcAft>
              <a:buClr>
                <a:srgbClr val="131314"/>
              </a:buClr>
              <a:buSzPts val="1303"/>
              <a:buFont typeface="Roboto"/>
              <a:buChar char="●"/>
            </a:pPr>
            <a:r>
              <a:rPr lang="en" sz="1302">
                <a:solidFill>
                  <a:srgbClr val="131314"/>
                </a:solidFill>
                <a:highlight>
                  <a:srgbClr val="FFFFFF"/>
                </a:highlight>
                <a:latin typeface="Roboto"/>
                <a:ea typeface="Roboto"/>
                <a:cs typeface="Roboto"/>
                <a:sym typeface="Roboto"/>
              </a:rPr>
              <a:t>Convert each 8-bit group into a decimal "map signal."</a:t>
            </a:r>
            <a:endParaRPr sz="1302">
              <a:solidFill>
                <a:srgbClr val="131314"/>
              </a:solidFill>
              <a:highlight>
                <a:srgbClr val="FFFFFF"/>
              </a:highlight>
              <a:latin typeface="Roboto"/>
              <a:ea typeface="Roboto"/>
              <a:cs typeface="Roboto"/>
              <a:sym typeface="Roboto"/>
            </a:endParaRPr>
          </a:p>
          <a:p>
            <a:pPr indent="-311308" lvl="0" marL="457200" rtl="0" algn="l">
              <a:lnSpc>
                <a:spcPct val="95000"/>
              </a:lnSpc>
              <a:spcBef>
                <a:spcPts val="0"/>
              </a:spcBef>
              <a:spcAft>
                <a:spcPts val="0"/>
              </a:spcAft>
              <a:buClr>
                <a:srgbClr val="131314"/>
              </a:buClr>
              <a:buSzPts val="1303"/>
              <a:buFont typeface="Roboto"/>
              <a:buChar char="●"/>
            </a:pPr>
            <a:r>
              <a:rPr lang="en" sz="1302">
                <a:solidFill>
                  <a:srgbClr val="131314"/>
                </a:solidFill>
                <a:highlight>
                  <a:srgbClr val="FFFFFF"/>
                </a:highlight>
                <a:latin typeface="Roboto"/>
                <a:ea typeface="Roboto"/>
                <a:cs typeface="Roboto"/>
                <a:sym typeface="Roboto"/>
              </a:rPr>
              <a:t>Extract &amp; merge histograms from the 6 map signals.</a:t>
            </a:r>
            <a:endParaRPr sz="1302">
              <a:solidFill>
                <a:srgbClr val="131314"/>
              </a:solidFill>
              <a:highlight>
                <a:srgbClr val="FFFFFF"/>
              </a:highlight>
              <a:latin typeface="Roboto"/>
              <a:ea typeface="Roboto"/>
              <a:cs typeface="Roboto"/>
              <a:sym typeface="Roboto"/>
            </a:endParaRPr>
          </a:p>
          <a:p>
            <a:pPr indent="0" lvl="0" marL="0" rtl="0" algn="l">
              <a:lnSpc>
                <a:spcPct val="95000"/>
              </a:lnSpc>
              <a:spcBef>
                <a:spcPts val="0"/>
              </a:spcBef>
              <a:spcAft>
                <a:spcPts val="0"/>
              </a:spcAft>
              <a:buNone/>
            </a:pPr>
            <a:r>
              <a:t/>
            </a:r>
            <a:endParaRPr sz="1302">
              <a:solidFill>
                <a:srgbClr val="131314"/>
              </a:solidFill>
              <a:highlight>
                <a:srgbClr val="FFFFFF"/>
              </a:highlight>
              <a:latin typeface="Roboto"/>
              <a:ea typeface="Roboto"/>
              <a:cs typeface="Roboto"/>
              <a:sym typeface="Roboto"/>
            </a:endParaRPr>
          </a:p>
          <a:p>
            <a:pPr indent="0" lvl="0" marL="0" rtl="0" algn="l">
              <a:lnSpc>
                <a:spcPct val="95000"/>
              </a:lnSpc>
              <a:spcBef>
                <a:spcPts val="0"/>
              </a:spcBef>
              <a:spcAft>
                <a:spcPts val="0"/>
              </a:spcAft>
              <a:buNone/>
            </a:pPr>
            <a:r>
              <a:t/>
            </a:r>
            <a:endParaRPr sz="1302">
              <a:solidFill>
                <a:srgbClr val="131314"/>
              </a:solidFill>
              <a:highlight>
                <a:srgbClr val="FFFFFF"/>
              </a:highlight>
              <a:latin typeface="Roboto"/>
              <a:ea typeface="Roboto"/>
              <a:cs typeface="Roboto"/>
              <a:sym typeface="Roboto"/>
            </a:endParaRPr>
          </a:p>
          <a:p>
            <a:pPr indent="0" lvl="0" marL="457200" rtl="0" algn="l">
              <a:lnSpc>
                <a:spcPct val="95000"/>
              </a:lnSpc>
              <a:spcBef>
                <a:spcPts val="0"/>
              </a:spcBef>
              <a:spcAft>
                <a:spcPts val="0"/>
              </a:spcAft>
              <a:buNone/>
            </a:pPr>
            <a:r>
              <a:t/>
            </a:r>
            <a:endParaRPr sz="1302">
              <a:solidFill>
                <a:srgbClr val="131314"/>
              </a:solidFill>
              <a:highlight>
                <a:srgbClr val="FFFFFF"/>
              </a:highlight>
              <a:latin typeface="Roboto"/>
              <a:ea typeface="Roboto"/>
              <a:cs typeface="Roboto"/>
              <a:sym typeface="Roboto"/>
            </a:endParaRPr>
          </a:p>
          <a:p>
            <a:pPr indent="0" lvl="0" marL="0" rtl="0" algn="l">
              <a:lnSpc>
                <a:spcPct val="95000"/>
              </a:lnSpc>
              <a:spcBef>
                <a:spcPts val="600"/>
              </a:spcBef>
              <a:spcAft>
                <a:spcPts val="0"/>
              </a:spcAft>
              <a:buSzPts val="1018"/>
              <a:buNone/>
            </a:pPr>
            <a:r>
              <a:t/>
            </a:r>
            <a:endParaRPr sz="1302">
              <a:solidFill>
                <a:srgbClr val="131314"/>
              </a:solidFill>
              <a:highlight>
                <a:srgbClr val="FFFFFF"/>
              </a:highlight>
              <a:latin typeface="Roboto"/>
              <a:ea typeface="Roboto"/>
              <a:cs typeface="Roboto"/>
              <a:sym typeface="Roboto"/>
            </a:endParaRPr>
          </a:p>
          <a:p>
            <a:pPr indent="0" lvl="0" marL="457200" rtl="0" algn="l">
              <a:lnSpc>
                <a:spcPct val="95000"/>
              </a:lnSpc>
              <a:spcBef>
                <a:spcPts val="600"/>
              </a:spcBef>
              <a:spcAft>
                <a:spcPts val="0"/>
              </a:spcAft>
              <a:buSzPts val="1018"/>
              <a:buNone/>
            </a:pPr>
            <a:r>
              <a:t/>
            </a:r>
            <a:endParaRPr sz="1302">
              <a:solidFill>
                <a:srgbClr val="131314"/>
              </a:solidFill>
              <a:highlight>
                <a:srgbClr val="FFFFFF"/>
              </a:highlight>
              <a:latin typeface="Roboto"/>
              <a:ea typeface="Roboto"/>
              <a:cs typeface="Roboto"/>
              <a:sym typeface="Roboto"/>
            </a:endParaRPr>
          </a:p>
          <a:p>
            <a:pPr indent="0" lvl="0" marL="457200" rtl="0" algn="l">
              <a:lnSpc>
                <a:spcPct val="95000"/>
              </a:lnSpc>
              <a:spcBef>
                <a:spcPts val="600"/>
              </a:spcBef>
              <a:spcAft>
                <a:spcPts val="0"/>
              </a:spcAft>
              <a:buClr>
                <a:schemeClr val="dk1"/>
              </a:buClr>
              <a:buSzPts val="1018"/>
              <a:buFont typeface="Arial"/>
              <a:buNone/>
            </a:pPr>
            <a:r>
              <a:t/>
            </a:r>
            <a:endParaRPr sz="1302">
              <a:solidFill>
                <a:srgbClr val="131314"/>
              </a:solidFill>
              <a:highlight>
                <a:srgbClr val="FFFFFF"/>
              </a:highlight>
              <a:latin typeface="Roboto"/>
              <a:ea typeface="Roboto"/>
              <a:cs typeface="Roboto"/>
              <a:sym typeface="Roboto"/>
            </a:endParaRPr>
          </a:p>
          <a:p>
            <a:pPr indent="0" lvl="0" marL="457200" rtl="0" algn="l">
              <a:lnSpc>
                <a:spcPct val="95000"/>
              </a:lnSpc>
              <a:spcBef>
                <a:spcPts val="600"/>
              </a:spcBef>
              <a:spcAft>
                <a:spcPts val="0"/>
              </a:spcAft>
              <a:buSzPts val="1018"/>
              <a:buNone/>
            </a:pPr>
            <a:r>
              <a:t/>
            </a:r>
            <a:endParaRPr sz="1302">
              <a:solidFill>
                <a:srgbClr val="131314"/>
              </a:solidFill>
              <a:highlight>
                <a:srgbClr val="FFFFFF"/>
              </a:highlight>
              <a:latin typeface="Roboto"/>
              <a:ea typeface="Roboto"/>
              <a:cs typeface="Roboto"/>
              <a:sym typeface="Roboto"/>
            </a:endParaRPr>
          </a:p>
          <a:p>
            <a:pPr indent="0" lvl="0" marL="0" rtl="0" algn="l">
              <a:lnSpc>
                <a:spcPct val="95000"/>
              </a:lnSpc>
              <a:spcBef>
                <a:spcPts val="600"/>
              </a:spcBef>
              <a:spcAft>
                <a:spcPts val="0"/>
              </a:spcAft>
              <a:buSzPts val="1018"/>
              <a:buNone/>
            </a:pPr>
            <a:r>
              <a:t/>
            </a:r>
            <a:endParaRPr sz="1302">
              <a:solidFill>
                <a:srgbClr val="131314"/>
              </a:solidFill>
              <a:highlight>
                <a:srgbClr val="FFFFFF"/>
              </a:highlight>
              <a:latin typeface="Roboto"/>
              <a:ea typeface="Roboto"/>
              <a:cs typeface="Roboto"/>
              <a:sym typeface="Roboto"/>
            </a:endParaRPr>
          </a:p>
          <a:p>
            <a:pPr indent="0" lvl="0" marL="914400" rtl="0" algn="l">
              <a:lnSpc>
                <a:spcPct val="95000"/>
              </a:lnSpc>
              <a:spcBef>
                <a:spcPts val="600"/>
              </a:spcBef>
              <a:spcAft>
                <a:spcPts val="600"/>
              </a:spcAft>
              <a:buSzPts val="1018"/>
              <a:buNone/>
            </a:pPr>
            <a:r>
              <a:t/>
            </a:r>
            <a:endParaRPr sz="1302">
              <a:solidFill>
                <a:srgbClr val="131314"/>
              </a:solidFill>
              <a:highlight>
                <a:srgbClr val="FFFFFF"/>
              </a:highlight>
              <a:latin typeface="Roboto"/>
              <a:ea typeface="Roboto"/>
              <a:cs typeface="Roboto"/>
              <a:sym typeface="Roboto"/>
            </a:endParaRPr>
          </a:p>
        </p:txBody>
      </p:sp>
      <p:pic>
        <p:nvPicPr>
          <p:cNvPr id="114" name="Google Shape;114;p17" title="iitg_logo.png"/>
          <p:cNvPicPr preferRelativeResize="0"/>
          <p:nvPr/>
        </p:nvPicPr>
        <p:blipFill>
          <a:blip r:embed="rId3">
            <a:alphaModFix/>
          </a:blip>
          <a:stretch>
            <a:fillRect/>
          </a:stretch>
        </p:blipFill>
        <p:spPr>
          <a:xfrm>
            <a:off x="8253925" y="2113"/>
            <a:ext cx="890075" cy="89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Roboto"/>
                <a:ea typeface="Roboto"/>
                <a:cs typeface="Roboto"/>
                <a:sym typeface="Roboto"/>
              </a:rPr>
              <a:t>Kernels and their application (contin.)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20" name="Google Shape;120;p18" title="iitg_logo.png"/>
          <p:cNvPicPr preferRelativeResize="0"/>
          <p:nvPr/>
        </p:nvPicPr>
        <p:blipFill>
          <a:blip r:embed="rId3">
            <a:alphaModFix/>
          </a:blip>
          <a:stretch>
            <a:fillRect/>
          </a:stretch>
        </p:blipFill>
        <p:spPr>
          <a:xfrm>
            <a:off x="8253925" y="2113"/>
            <a:ext cx="890075" cy="899075"/>
          </a:xfrm>
          <a:prstGeom prst="rect">
            <a:avLst/>
          </a:prstGeom>
          <a:noFill/>
          <a:ln>
            <a:noFill/>
          </a:ln>
        </p:spPr>
      </p:pic>
      <p:pic>
        <p:nvPicPr>
          <p:cNvPr id="121" name="Google Shape;121;p18"/>
          <p:cNvPicPr preferRelativeResize="0"/>
          <p:nvPr/>
        </p:nvPicPr>
        <p:blipFill>
          <a:blip r:embed="rId4">
            <a:alphaModFix/>
          </a:blip>
          <a:stretch>
            <a:fillRect/>
          </a:stretch>
        </p:blipFill>
        <p:spPr>
          <a:xfrm>
            <a:off x="1165838" y="712925"/>
            <a:ext cx="6812326" cy="412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Roboto"/>
                <a:ea typeface="Roboto"/>
                <a:cs typeface="Roboto"/>
                <a:sym typeface="Roboto"/>
              </a:rPr>
              <a:t>Approach Implemented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27" name="Google Shape;127;p19"/>
          <p:cNvSpPr txBox="1"/>
          <p:nvPr>
            <p:ph idx="1" type="body"/>
          </p:nvPr>
        </p:nvSpPr>
        <p:spPr>
          <a:xfrm>
            <a:off x="311700" y="636100"/>
            <a:ext cx="8520600" cy="4507500"/>
          </a:xfrm>
          <a:prstGeom prst="rect">
            <a:avLst/>
          </a:prstGeom>
        </p:spPr>
        <p:txBody>
          <a:bodyPr anchorCtr="0" anchor="t" bIns="91425" lIns="91425" spcFirstLastPara="1" rIns="91425" wrap="square" tIns="91425">
            <a:noAutofit/>
          </a:bodyPr>
          <a:lstStyle/>
          <a:p>
            <a:pPr indent="-311308" lvl="0" marL="457200" rtl="0" algn="l">
              <a:lnSpc>
                <a:spcPct val="95000"/>
              </a:lnSpc>
              <a:spcBef>
                <a:spcPts val="600"/>
              </a:spcBef>
              <a:spcAft>
                <a:spcPts val="0"/>
              </a:spcAft>
              <a:buClr>
                <a:srgbClr val="131314"/>
              </a:buClr>
              <a:buSzPts val="1303"/>
              <a:buFont typeface="Roboto"/>
              <a:buChar char="●"/>
            </a:pPr>
            <a:r>
              <a:rPr lang="en" sz="1302">
                <a:solidFill>
                  <a:srgbClr val="131314"/>
                </a:solidFill>
                <a:highlight>
                  <a:srgbClr val="FFFFFF"/>
                </a:highlight>
                <a:latin typeface="Roboto"/>
                <a:ea typeface="Roboto"/>
                <a:cs typeface="Roboto"/>
                <a:sym typeface="Roboto"/>
              </a:rPr>
              <a:t>For generation of the CSV of features, 110 audio files of each label (1,2,3,4) were chosen randomly. This was done to ensure that the time required for processing of audio files is not very high, given the hardware constraints. </a:t>
            </a:r>
            <a:endParaRPr sz="1302">
              <a:solidFill>
                <a:srgbClr val="131314"/>
              </a:solidFill>
              <a:highlight>
                <a:srgbClr val="FFFFFF"/>
              </a:highlight>
              <a:latin typeface="Roboto"/>
              <a:ea typeface="Roboto"/>
              <a:cs typeface="Roboto"/>
              <a:sym typeface="Roboto"/>
            </a:endParaRPr>
          </a:p>
          <a:p>
            <a:pPr indent="0" lvl="0" marL="457200" rtl="0" algn="l">
              <a:lnSpc>
                <a:spcPct val="95000"/>
              </a:lnSpc>
              <a:spcBef>
                <a:spcPts val="600"/>
              </a:spcBef>
              <a:spcAft>
                <a:spcPts val="0"/>
              </a:spcAft>
              <a:buNone/>
            </a:pPr>
            <a:r>
              <a:t/>
            </a:r>
            <a:endParaRPr sz="1302">
              <a:solidFill>
                <a:srgbClr val="131314"/>
              </a:solidFill>
              <a:highlight>
                <a:srgbClr val="FFFFFF"/>
              </a:highlight>
              <a:latin typeface="Roboto"/>
              <a:ea typeface="Roboto"/>
              <a:cs typeface="Roboto"/>
              <a:sym typeface="Roboto"/>
            </a:endParaRPr>
          </a:p>
          <a:p>
            <a:pPr indent="-311308" lvl="0" marL="457200" rtl="0" algn="l">
              <a:lnSpc>
                <a:spcPct val="95000"/>
              </a:lnSpc>
              <a:spcBef>
                <a:spcPts val="600"/>
              </a:spcBef>
              <a:spcAft>
                <a:spcPts val="0"/>
              </a:spcAft>
              <a:buClr>
                <a:srgbClr val="131314"/>
              </a:buClr>
              <a:buSzPts val="1303"/>
              <a:buFont typeface="Roboto"/>
              <a:buChar char="●"/>
            </a:pPr>
            <a:r>
              <a:rPr lang="en" sz="1302">
                <a:solidFill>
                  <a:srgbClr val="131314"/>
                </a:solidFill>
                <a:highlight>
                  <a:srgbClr val="FFFFFF"/>
                </a:highlight>
                <a:latin typeface="Roboto"/>
                <a:ea typeface="Roboto"/>
                <a:cs typeface="Roboto"/>
                <a:sym typeface="Roboto"/>
              </a:rPr>
              <a:t>The paper used INCA, an advanced feature selection technique based on the original Neighborhood Component Analysis (NCA) algorithm, which is designed for supervised dimensionality reduction and feature selection to improve classification performance. However for easier implementation, I </a:t>
            </a:r>
            <a:r>
              <a:rPr b="1" lang="en" sz="1302">
                <a:solidFill>
                  <a:srgbClr val="131314"/>
                </a:solidFill>
                <a:highlight>
                  <a:srgbClr val="FFFFFF"/>
                </a:highlight>
                <a:latin typeface="Roboto"/>
                <a:ea typeface="Roboto"/>
                <a:cs typeface="Roboto"/>
                <a:sym typeface="Roboto"/>
              </a:rPr>
              <a:t>used PCA</a:t>
            </a:r>
            <a:r>
              <a:rPr lang="en" sz="1302">
                <a:solidFill>
                  <a:srgbClr val="131314"/>
                </a:solidFill>
                <a:highlight>
                  <a:srgbClr val="FFFFFF"/>
                </a:highlight>
                <a:latin typeface="Roboto"/>
                <a:ea typeface="Roboto"/>
                <a:cs typeface="Roboto"/>
                <a:sym typeface="Roboto"/>
              </a:rPr>
              <a:t> for dimensionality reduction of the </a:t>
            </a:r>
            <a:r>
              <a:rPr lang="en" sz="1302">
                <a:solidFill>
                  <a:srgbClr val="131314"/>
                </a:solidFill>
                <a:highlight>
                  <a:srgbClr val="FFFFFF"/>
                </a:highlight>
                <a:latin typeface="Roboto"/>
                <a:ea typeface="Roboto"/>
                <a:cs typeface="Roboto"/>
                <a:sym typeface="Roboto"/>
              </a:rPr>
              <a:t>features. </a:t>
            </a:r>
            <a:endParaRPr sz="1302">
              <a:solidFill>
                <a:srgbClr val="131314"/>
              </a:solidFill>
              <a:highlight>
                <a:srgbClr val="FFFFFF"/>
              </a:highlight>
              <a:latin typeface="Roboto"/>
              <a:ea typeface="Roboto"/>
              <a:cs typeface="Roboto"/>
              <a:sym typeface="Roboto"/>
            </a:endParaRPr>
          </a:p>
          <a:p>
            <a:pPr indent="0" lvl="0" marL="0" rtl="0" algn="l">
              <a:lnSpc>
                <a:spcPct val="95000"/>
              </a:lnSpc>
              <a:spcBef>
                <a:spcPts val="600"/>
              </a:spcBef>
              <a:spcAft>
                <a:spcPts val="0"/>
              </a:spcAft>
              <a:buNone/>
            </a:pPr>
            <a:r>
              <a:t/>
            </a:r>
            <a:endParaRPr sz="1302">
              <a:solidFill>
                <a:srgbClr val="131314"/>
              </a:solidFill>
              <a:highlight>
                <a:srgbClr val="FFFFFF"/>
              </a:highlight>
              <a:latin typeface="Roboto"/>
              <a:ea typeface="Roboto"/>
              <a:cs typeface="Roboto"/>
              <a:sym typeface="Roboto"/>
            </a:endParaRPr>
          </a:p>
          <a:p>
            <a:pPr indent="-311308" lvl="0" marL="457200" rtl="0" algn="l">
              <a:lnSpc>
                <a:spcPct val="95000"/>
              </a:lnSpc>
              <a:spcBef>
                <a:spcPts val="600"/>
              </a:spcBef>
              <a:spcAft>
                <a:spcPts val="0"/>
              </a:spcAft>
              <a:buClr>
                <a:srgbClr val="131314"/>
              </a:buClr>
              <a:buSzPts val="1303"/>
              <a:buFont typeface="Roboto"/>
              <a:buChar char="●"/>
            </a:pPr>
            <a:r>
              <a:rPr lang="en" sz="1302">
                <a:solidFill>
                  <a:srgbClr val="131314"/>
                </a:solidFill>
                <a:highlight>
                  <a:srgbClr val="FFFFFF"/>
                </a:highlight>
                <a:latin typeface="Roboto"/>
                <a:ea typeface="Roboto"/>
                <a:cs typeface="Roboto"/>
                <a:sym typeface="Roboto"/>
              </a:rPr>
              <a:t>The key difference between INCA and PCA is:</a:t>
            </a:r>
            <a:endParaRPr sz="1302">
              <a:solidFill>
                <a:srgbClr val="131314"/>
              </a:solidFill>
              <a:highlight>
                <a:srgbClr val="FFFFFF"/>
              </a:highlight>
              <a:latin typeface="Roboto"/>
              <a:ea typeface="Roboto"/>
              <a:cs typeface="Roboto"/>
              <a:sym typeface="Roboto"/>
            </a:endParaRPr>
          </a:p>
          <a:p>
            <a:pPr indent="0" lvl="0" marL="0" rtl="0" algn="l">
              <a:lnSpc>
                <a:spcPct val="95000"/>
              </a:lnSpc>
              <a:spcBef>
                <a:spcPts val="600"/>
              </a:spcBef>
              <a:spcAft>
                <a:spcPts val="0"/>
              </a:spcAft>
              <a:buNone/>
            </a:pPr>
            <a:r>
              <a:t/>
            </a:r>
            <a:endParaRPr sz="1302">
              <a:solidFill>
                <a:srgbClr val="131314"/>
              </a:solidFill>
              <a:highlight>
                <a:srgbClr val="FFFFFF"/>
              </a:highlight>
              <a:latin typeface="Roboto"/>
              <a:ea typeface="Roboto"/>
              <a:cs typeface="Roboto"/>
              <a:sym typeface="Roboto"/>
            </a:endParaRPr>
          </a:p>
          <a:p>
            <a:pPr indent="0" lvl="0" marL="0" rtl="0" algn="l">
              <a:lnSpc>
                <a:spcPct val="95000"/>
              </a:lnSpc>
              <a:spcBef>
                <a:spcPts val="600"/>
              </a:spcBef>
              <a:spcAft>
                <a:spcPts val="600"/>
              </a:spcAft>
              <a:buNone/>
            </a:pPr>
            <a:r>
              <a:t/>
            </a:r>
            <a:endParaRPr sz="1302">
              <a:solidFill>
                <a:srgbClr val="131314"/>
              </a:solidFill>
              <a:highlight>
                <a:srgbClr val="FFFFFF"/>
              </a:highlight>
              <a:latin typeface="Roboto"/>
              <a:ea typeface="Roboto"/>
              <a:cs typeface="Roboto"/>
              <a:sym typeface="Roboto"/>
            </a:endParaRPr>
          </a:p>
        </p:txBody>
      </p:sp>
      <p:pic>
        <p:nvPicPr>
          <p:cNvPr id="128" name="Google Shape;128;p19" title="iitg_logo.png"/>
          <p:cNvPicPr preferRelativeResize="0"/>
          <p:nvPr/>
        </p:nvPicPr>
        <p:blipFill>
          <a:blip r:embed="rId3">
            <a:alphaModFix/>
          </a:blip>
          <a:stretch>
            <a:fillRect/>
          </a:stretch>
        </p:blipFill>
        <p:spPr>
          <a:xfrm>
            <a:off x="8253925" y="2113"/>
            <a:ext cx="890075" cy="899075"/>
          </a:xfrm>
          <a:prstGeom prst="rect">
            <a:avLst/>
          </a:prstGeom>
          <a:noFill/>
          <a:ln>
            <a:noFill/>
          </a:ln>
        </p:spPr>
      </p:pic>
      <p:graphicFrame>
        <p:nvGraphicFramePr>
          <p:cNvPr id="129" name="Google Shape;129;p19"/>
          <p:cNvGraphicFramePr/>
          <p:nvPr/>
        </p:nvGraphicFramePr>
        <p:xfrm>
          <a:off x="817450" y="3017800"/>
          <a:ext cx="3000000" cy="3000000"/>
        </p:xfrm>
        <a:graphic>
          <a:graphicData uri="http://schemas.openxmlformats.org/drawingml/2006/table">
            <a:tbl>
              <a:tblPr>
                <a:noFill/>
                <a:tableStyleId>{B703EA87-33F9-44F2-B593-BD79A294B411}</a:tableStyleId>
              </a:tblPr>
              <a:tblGrid>
                <a:gridCol w="3619500"/>
                <a:gridCol w="3619500"/>
              </a:tblGrid>
              <a:tr h="381000">
                <a:tc>
                  <a:txBody>
                    <a:bodyPr/>
                    <a:lstStyle/>
                    <a:p>
                      <a:pPr indent="0" lvl="0" marL="0" rtl="0" algn="l">
                        <a:spcBef>
                          <a:spcPts val="0"/>
                        </a:spcBef>
                        <a:spcAft>
                          <a:spcPts val="0"/>
                        </a:spcAft>
                        <a:buNone/>
                      </a:pPr>
                      <a:r>
                        <a:rPr lang="en"/>
                        <a:t>INCA</a:t>
                      </a:r>
                      <a:endParaRPr/>
                    </a:p>
                  </a:txBody>
                  <a:tcPr marT="91425" marB="91425" marR="91425" marL="91425"/>
                </a:tc>
                <a:tc>
                  <a:txBody>
                    <a:bodyPr/>
                    <a:lstStyle/>
                    <a:p>
                      <a:pPr indent="0" lvl="0" marL="0" rtl="0" algn="l">
                        <a:spcBef>
                          <a:spcPts val="0"/>
                        </a:spcBef>
                        <a:spcAft>
                          <a:spcPts val="0"/>
                        </a:spcAft>
                        <a:buNone/>
                      </a:pPr>
                      <a:r>
                        <a:rPr lang="en"/>
                        <a:t>PCA</a:t>
                      </a:r>
                      <a:endParaRPr/>
                    </a:p>
                  </a:txBody>
                  <a:tcPr marT="91425" marB="91425" marR="91425" marL="91425"/>
                </a:tc>
              </a:tr>
              <a:tr h="381000">
                <a:tc>
                  <a:txBody>
                    <a:bodyPr/>
                    <a:lstStyle/>
                    <a:p>
                      <a:pPr indent="0" lvl="0" marL="0" rtl="0" algn="l">
                        <a:spcBef>
                          <a:spcPts val="0"/>
                        </a:spcBef>
                        <a:spcAft>
                          <a:spcPts val="0"/>
                        </a:spcAft>
                        <a:buNone/>
                      </a:pPr>
                      <a:r>
                        <a:rPr lang="en" sz="1050">
                          <a:solidFill>
                            <a:schemeClr val="dk1"/>
                          </a:solidFill>
                          <a:latin typeface="Roboto"/>
                          <a:ea typeface="Roboto"/>
                          <a:cs typeface="Roboto"/>
                          <a:sym typeface="Roboto"/>
                        </a:rPr>
                        <a:t>Selects features that maximize classification accuracy (usually with kNN)</a:t>
                      </a:r>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Roboto"/>
                          <a:ea typeface="Roboto"/>
                          <a:cs typeface="Roboto"/>
                          <a:sym typeface="Roboto"/>
                        </a:rPr>
                        <a:t>Finds directions (principal components) that maximize variance in data</a:t>
                      </a:r>
                      <a:endParaRPr/>
                    </a:p>
                  </a:txBody>
                  <a:tcPr marT="91425" marB="91425" marR="91425" marL="91425"/>
                </a:tc>
              </a:tr>
              <a:tr h="381000">
                <a:tc>
                  <a:txBody>
                    <a:bodyPr/>
                    <a:lstStyle/>
                    <a:p>
                      <a:pPr indent="0" lvl="0" marL="0" rtl="0" algn="l">
                        <a:spcBef>
                          <a:spcPts val="0"/>
                        </a:spcBef>
                        <a:spcAft>
                          <a:spcPts val="0"/>
                        </a:spcAft>
                        <a:buNone/>
                      </a:pPr>
                      <a:r>
                        <a:rPr lang="en" sz="1050">
                          <a:solidFill>
                            <a:schemeClr val="dk1"/>
                          </a:solidFill>
                          <a:latin typeface="Roboto"/>
                          <a:ea typeface="Roboto"/>
                          <a:cs typeface="Roboto"/>
                          <a:sym typeface="Roboto"/>
                        </a:rPr>
                        <a:t>Selects a subset of original features; may learn a transformation</a:t>
                      </a:r>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Roboto"/>
                          <a:ea typeface="Roboto"/>
                          <a:cs typeface="Roboto"/>
                          <a:sym typeface="Roboto"/>
                        </a:rPr>
                        <a:t>Transforms data into new orthogonal axes (principal components)</a:t>
                      </a:r>
                      <a:endParaRPr/>
                    </a:p>
                  </a:txBody>
                  <a:tcPr marT="91425" marB="91425" marR="91425" marL="91425"/>
                </a:tc>
              </a:tr>
              <a:tr h="381000">
                <a:tc>
                  <a:txBody>
                    <a:bodyPr/>
                    <a:lstStyle/>
                    <a:p>
                      <a:pPr indent="0" lvl="0" marL="0" rtl="0" algn="l">
                        <a:spcBef>
                          <a:spcPts val="0"/>
                        </a:spcBef>
                        <a:spcAft>
                          <a:spcPts val="0"/>
                        </a:spcAft>
                        <a:buNone/>
                      </a:pPr>
                      <a:r>
                        <a:rPr lang="en" sz="1100">
                          <a:latin typeface="Roboto"/>
                          <a:ea typeface="Roboto"/>
                          <a:cs typeface="Roboto"/>
                          <a:sym typeface="Roboto"/>
                        </a:rPr>
                        <a:t>Reduced set of original features most relevant for classification</a:t>
                      </a:r>
                      <a:endParaRPr sz="11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Roboto"/>
                          <a:ea typeface="Roboto"/>
                          <a:cs typeface="Roboto"/>
                          <a:sym typeface="Roboto"/>
                        </a:rPr>
                        <a:t>New set of features (principal components); often fewer than original</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&amp; Conclusion</a:t>
            </a:r>
            <a:endParaRPr/>
          </a:p>
        </p:txBody>
      </p:sp>
      <p:sp>
        <p:nvSpPr>
          <p:cNvPr id="135" name="Google Shape;13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Roboto"/>
              <a:buAutoNum type="arabicParenR"/>
            </a:pPr>
            <a:r>
              <a:rPr lang="en" sz="1300">
                <a:solidFill>
                  <a:srgbClr val="000000"/>
                </a:solidFill>
                <a:latin typeface="Roboto"/>
                <a:ea typeface="Roboto"/>
                <a:cs typeface="Roboto"/>
                <a:sym typeface="Roboto"/>
              </a:rPr>
              <a:t>4 Classifiers were used - Multinomial Logistic Regression, Random Forest, Support Vector Classifier, custom made Artificial Neural Network. </a:t>
            </a:r>
            <a:endParaRPr sz="1300">
              <a:solidFill>
                <a:srgbClr val="000000"/>
              </a:solidFill>
              <a:latin typeface="Roboto"/>
              <a:ea typeface="Roboto"/>
              <a:cs typeface="Roboto"/>
              <a:sym typeface="Roboto"/>
            </a:endParaRPr>
          </a:p>
          <a:p>
            <a:pPr indent="-311150" lvl="0" marL="457200" rtl="0" algn="l">
              <a:spcBef>
                <a:spcPts val="0"/>
              </a:spcBef>
              <a:spcAft>
                <a:spcPts val="0"/>
              </a:spcAft>
              <a:buClr>
                <a:srgbClr val="000000"/>
              </a:buClr>
              <a:buSzPts val="1300"/>
              <a:buFont typeface="Roboto"/>
              <a:buAutoNum type="arabicParenR"/>
            </a:pPr>
            <a:r>
              <a:rPr lang="en" sz="1300">
                <a:solidFill>
                  <a:srgbClr val="000000"/>
                </a:solidFill>
                <a:latin typeface="Roboto"/>
                <a:ea typeface="Roboto"/>
                <a:cs typeface="Roboto"/>
                <a:sym typeface="Roboto"/>
              </a:rPr>
              <a:t>Performance</a:t>
            </a:r>
            <a:r>
              <a:rPr lang="en" sz="1300">
                <a:solidFill>
                  <a:srgbClr val="000000"/>
                </a:solidFill>
                <a:latin typeface="Roboto"/>
                <a:ea typeface="Roboto"/>
                <a:cs typeface="Roboto"/>
                <a:sym typeface="Roboto"/>
              </a:rPr>
              <a:t> Metric used - Macro F1 Score (takes value 0-1)</a:t>
            </a:r>
            <a:endParaRPr sz="1300">
              <a:solidFill>
                <a:srgbClr val="000000"/>
              </a:solidFill>
              <a:latin typeface="Roboto"/>
              <a:ea typeface="Roboto"/>
              <a:cs typeface="Roboto"/>
              <a:sym typeface="Roboto"/>
            </a:endParaRPr>
          </a:p>
          <a:p>
            <a:pPr indent="-311150" lvl="0" marL="457200" rtl="0" algn="l">
              <a:spcBef>
                <a:spcPts val="0"/>
              </a:spcBef>
              <a:spcAft>
                <a:spcPts val="0"/>
              </a:spcAft>
              <a:buClr>
                <a:srgbClr val="000000"/>
              </a:buClr>
              <a:buSzPts val="1300"/>
              <a:buFont typeface="Roboto"/>
              <a:buAutoNum type="arabicParenR"/>
            </a:pPr>
            <a:r>
              <a:rPr lang="en" sz="1300">
                <a:solidFill>
                  <a:srgbClr val="000000"/>
                </a:solidFill>
                <a:latin typeface="Roboto"/>
                <a:ea typeface="Roboto"/>
                <a:cs typeface="Roboto"/>
                <a:sym typeface="Roboto"/>
              </a:rPr>
              <a:t>Macro Score Values were as follows:</a:t>
            </a:r>
            <a:endParaRPr sz="1300">
              <a:solidFill>
                <a:srgbClr val="000000"/>
              </a:solidFill>
              <a:latin typeface="Roboto"/>
              <a:ea typeface="Roboto"/>
              <a:cs typeface="Roboto"/>
              <a:sym typeface="Roboto"/>
            </a:endParaRPr>
          </a:p>
          <a:p>
            <a:pPr indent="-311150" lvl="1" marL="914400" rtl="0" algn="l">
              <a:spcBef>
                <a:spcPts val="0"/>
              </a:spcBef>
              <a:spcAft>
                <a:spcPts val="0"/>
              </a:spcAft>
              <a:buClr>
                <a:srgbClr val="000000"/>
              </a:buClr>
              <a:buSzPts val="1300"/>
              <a:buFont typeface="Roboto"/>
              <a:buAutoNum type="alphaLcParenR"/>
            </a:pPr>
            <a:r>
              <a:rPr lang="en" sz="1300">
                <a:solidFill>
                  <a:srgbClr val="000000"/>
                </a:solidFill>
                <a:latin typeface="Roboto"/>
                <a:ea typeface="Roboto"/>
                <a:cs typeface="Roboto"/>
                <a:sym typeface="Roboto"/>
              </a:rPr>
              <a:t>ANN: 0.4344</a:t>
            </a:r>
            <a:endParaRPr sz="1300">
              <a:solidFill>
                <a:srgbClr val="000000"/>
              </a:solidFill>
              <a:latin typeface="Roboto"/>
              <a:ea typeface="Roboto"/>
              <a:cs typeface="Roboto"/>
              <a:sym typeface="Roboto"/>
            </a:endParaRPr>
          </a:p>
          <a:p>
            <a:pPr indent="-311150" lvl="1" marL="914400" rtl="0" algn="l">
              <a:spcBef>
                <a:spcPts val="0"/>
              </a:spcBef>
              <a:spcAft>
                <a:spcPts val="0"/>
              </a:spcAft>
              <a:buClr>
                <a:srgbClr val="000000"/>
              </a:buClr>
              <a:buSzPts val="1300"/>
              <a:buFont typeface="Roboto"/>
              <a:buAutoNum type="alphaLcParenR"/>
            </a:pPr>
            <a:r>
              <a:rPr lang="en" sz="1300">
                <a:solidFill>
                  <a:srgbClr val="000000"/>
                </a:solidFill>
                <a:latin typeface="Roboto"/>
                <a:ea typeface="Roboto"/>
                <a:cs typeface="Roboto"/>
                <a:sym typeface="Roboto"/>
              </a:rPr>
              <a:t>SVC: 0.4155</a:t>
            </a:r>
            <a:endParaRPr sz="1300">
              <a:solidFill>
                <a:srgbClr val="000000"/>
              </a:solidFill>
              <a:latin typeface="Roboto"/>
              <a:ea typeface="Roboto"/>
              <a:cs typeface="Roboto"/>
              <a:sym typeface="Roboto"/>
            </a:endParaRPr>
          </a:p>
          <a:p>
            <a:pPr indent="-311150" lvl="1" marL="914400" rtl="0" algn="l">
              <a:spcBef>
                <a:spcPts val="0"/>
              </a:spcBef>
              <a:spcAft>
                <a:spcPts val="0"/>
              </a:spcAft>
              <a:buClr>
                <a:srgbClr val="000000"/>
              </a:buClr>
              <a:buSzPts val="1300"/>
              <a:buFont typeface="Roboto"/>
              <a:buAutoNum type="alphaLcParenR"/>
            </a:pPr>
            <a:r>
              <a:rPr lang="en" sz="1300">
                <a:solidFill>
                  <a:srgbClr val="000000"/>
                </a:solidFill>
                <a:latin typeface="Roboto"/>
                <a:ea typeface="Roboto"/>
                <a:cs typeface="Roboto"/>
                <a:sym typeface="Roboto"/>
              </a:rPr>
              <a:t>Random Forest = 0.4344</a:t>
            </a:r>
            <a:endParaRPr sz="1300">
              <a:solidFill>
                <a:srgbClr val="000000"/>
              </a:solidFill>
              <a:latin typeface="Roboto"/>
              <a:ea typeface="Roboto"/>
              <a:cs typeface="Roboto"/>
              <a:sym typeface="Roboto"/>
            </a:endParaRPr>
          </a:p>
          <a:p>
            <a:pPr indent="-311150" lvl="1" marL="914400" rtl="0" algn="l">
              <a:spcBef>
                <a:spcPts val="0"/>
              </a:spcBef>
              <a:spcAft>
                <a:spcPts val="0"/>
              </a:spcAft>
              <a:buClr>
                <a:srgbClr val="000000"/>
              </a:buClr>
              <a:buSzPts val="1300"/>
              <a:buFont typeface="Roboto"/>
              <a:buAutoNum type="alphaLcParenR"/>
            </a:pPr>
            <a:r>
              <a:rPr lang="en" sz="1300">
                <a:solidFill>
                  <a:srgbClr val="000000"/>
                </a:solidFill>
                <a:latin typeface="Roboto"/>
                <a:ea typeface="Roboto"/>
                <a:cs typeface="Roboto"/>
                <a:sym typeface="Roboto"/>
              </a:rPr>
              <a:t>Multinomial Logistic Regression: 0.4855</a:t>
            </a:r>
            <a:endParaRPr sz="1300">
              <a:solidFill>
                <a:srgbClr val="000000"/>
              </a:solidFill>
              <a:latin typeface="Roboto"/>
              <a:ea typeface="Roboto"/>
              <a:cs typeface="Roboto"/>
              <a:sym typeface="Roboto"/>
            </a:endParaRPr>
          </a:p>
          <a:p>
            <a:pPr indent="0" lvl="0" marL="0" rtl="0" algn="l">
              <a:spcBef>
                <a:spcPts val="1200"/>
              </a:spcBef>
              <a:spcAft>
                <a:spcPts val="0"/>
              </a:spcAft>
              <a:buNone/>
            </a:pPr>
            <a:r>
              <a:rPr lang="en" sz="1300">
                <a:solidFill>
                  <a:srgbClr val="000000"/>
                </a:solidFill>
                <a:latin typeface="Roboto"/>
                <a:ea typeface="Roboto"/>
                <a:cs typeface="Roboto"/>
                <a:sym typeface="Roboto"/>
              </a:rPr>
              <a:t>4) In order to improve the model’s performance, INCA can be used instead of PCA as done in the research paper. </a:t>
            </a:r>
            <a:endParaRPr sz="1300">
              <a:solidFill>
                <a:srgbClr val="000000"/>
              </a:solidFill>
              <a:latin typeface="Roboto"/>
              <a:ea typeface="Roboto"/>
              <a:cs typeface="Roboto"/>
              <a:sym typeface="Roboto"/>
            </a:endParaRPr>
          </a:p>
          <a:p>
            <a:pPr indent="0" lvl="0" marL="0" rtl="0" algn="l">
              <a:spcBef>
                <a:spcPts val="1200"/>
              </a:spcBef>
              <a:spcAft>
                <a:spcPts val="1200"/>
              </a:spcAft>
              <a:buNone/>
            </a:pPr>
            <a:r>
              <a:rPr lang="en" sz="1300">
                <a:solidFill>
                  <a:srgbClr val="000000"/>
                </a:solidFill>
                <a:latin typeface="Roboto"/>
                <a:ea typeface="Roboto"/>
                <a:cs typeface="Roboto"/>
                <a:sym typeface="Roboto"/>
              </a:rPr>
              <a:t>5) By using Optuna for hyperparameter tuning, model performance as gauged by Macro F1 Score improved.  (for 10 iterations, the ANN Macro F1 Score increased to about 0.48).</a:t>
            </a:r>
            <a:endParaRPr sz="1300">
              <a:solidFill>
                <a:srgbClr val="000000"/>
              </a:solidFill>
              <a:latin typeface="Roboto"/>
              <a:ea typeface="Roboto"/>
              <a:cs typeface="Roboto"/>
              <a:sym typeface="Roboto"/>
            </a:endParaRPr>
          </a:p>
        </p:txBody>
      </p:sp>
      <p:pic>
        <p:nvPicPr>
          <p:cNvPr id="136" name="Google Shape;136;p20" title="iitg_logo.png"/>
          <p:cNvPicPr preferRelativeResize="0"/>
          <p:nvPr/>
        </p:nvPicPr>
        <p:blipFill>
          <a:blip r:embed="rId3">
            <a:alphaModFix/>
          </a:blip>
          <a:stretch>
            <a:fillRect/>
          </a:stretch>
        </p:blipFill>
        <p:spPr>
          <a:xfrm>
            <a:off x="8253925" y="2113"/>
            <a:ext cx="890075" cy="899075"/>
          </a:xfrm>
          <a:prstGeom prst="rect">
            <a:avLst/>
          </a:prstGeom>
          <a:noFill/>
          <a:ln>
            <a:noFill/>
          </a:ln>
        </p:spPr>
      </p:pic>
      <p:pic>
        <p:nvPicPr>
          <p:cNvPr id="137" name="Google Shape;137;p20"/>
          <p:cNvPicPr preferRelativeResize="0"/>
          <p:nvPr/>
        </p:nvPicPr>
        <p:blipFill>
          <a:blip r:embed="rId4">
            <a:alphaModFix/>
          </a:blip>
          <a:stretch>
            <a:fillRect/>
          </a:stretch>
        </p:blipFill>
        <p:spPr>
          <a:xfrm>
            <a:off x="5586422" y="1592497"/>
            <a:ext cx="2577150" cy="572700"/>
          </a:xfrm>
          <a:prstGeom prst="rect">
            <a:avLst/>
          </a:prstGeom>
          <a:noFill/>
          <a:ln>
            <a:noFill/>
          </a:ln>
        </p:spPr>
      </p:pic>
      <p:pic>
        <p:nvPicPr>
          <p:cNvPr id="138" name="Google Shape;138;p20"/>
          <p:cNvPicPr preferRelativeResize="0"/>
          <p:nvPr/>
        </p:nvPicPr>
        <p:blipFill>
          <a:blip r:embed="rId5">
            <a:alphaModFix/>
          </a:blip>
          <a:stretch>
            <a:fillRect/>
          </a:stretch>
        </p:blipFill>
        <p:spPr>
          <a:xfrm>
            <a:off x="5586425" y="2195513"/>
            <a:ext cx="1684111" cy="752475"/>
          </a:xfrm>
          <a:prstGeom prst="rect">
            <a:avLst/>
          </a:prstGeom>
          <a:noFill/>
          <a:ln>
            <a:noFill/>
          </a:ln>
        </p:spPr>
      </p:pic>
      <p:pic>
        <p:nvPicPr>
          <p:cNvPr id="139" name="Google Shape;139;p20"/>
          <p:cNvPicPr preferRelativeResize="0"/>
          <p:nvPr/>
        </p:nvPicPr>
        <p:blipFill>
          <a:blip r:embed="rId6">
            <a:alphaModFix/>
          </a:blip>
          <a:stretch>
            <a:fillRect/>
          </a:stretch>
        </p:blipFill>
        <p:spPr>
          <a:xfrm>
            <a:off x="7148200" y="2195537"/>
            <a:ext cx="1684100" cy="7859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1" title="iitg_logo.png"/>
          <p:cNvPicPr preferRelativeResize="0"/>
          <p:nvPr/>
        </p:nvPicPr>
        <p:blipFill>
          <a:blip r:embed="rId3">
            <a:alphaModFix/>
          </a:blip>
          <a:stretch>
            <a:fillRect/>
          </a:stretch>
        </p:blipFill>
        <p:spPr>
          <a:xfrm>
            <a:off x="8253925" y="2113"/>
            <a:ext cx="890075" cy="899075"/>
          </a:xfrm>
          <a:prstGeom prst="rect">
            <a:avLst/>
          </a:prstGeom>
          <a:noFill/>
          <a:ln>
            <a:noFill/>
          </a:ln>
        </p:spPr>
      </p:pic>
      <p:sp>
        <p:nvSpPr>
          <p:cNvPr id="145" name="Google Shape;145;p21"/>
          <p:cNvSpPr txBox="1"/>
          <p:nvPr>
            <p:ph idx="1" type="body"/>
          </p:nvPr>
        </p:nvSpPr>
        <p:spPr>
          <a:xfrm>
            <a:off x="311700" y="1072550"/>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accent2"/>
              </a:buClr>
              <a:buSzPts val="1400"/>
              <a:buFont typeface="Roboto"/>
              <a:buAutoNum type="arabicParenR"/>
            </a:pPr>
            <a:r>
              <a:rPr lang="en" sz="1400">
                <a:solidFill>
                  <a:schemeClr val="accent2"/>
                </a:solidFill>
                <a:highlight>
                  <a:srgbClr val="FFFFFF"/>
                </a:highlight>
                <a:latin typeface="Roboto"/>
                <a:ea typeface="Roboto"/>
                <a:cs typeface="Roboto"/>
                <a:sym typeface="Roboto"/>
              </a:rPr>
              <a:t>Kuluozturk M, Kobat MA, Barua PD, Dogan S, Tuncer T, Tan RS, Ciaccio EJ, Acharya UR. DKPNet41: Directed knight pattern network-based cough sound classification model for automatic disease diagnosis. Med Eng Phys. 2022 Dec;110:103870. doi: 10.1016/j.medengphy.2022.103870. Epub 2022 Aug 6. PMID: 35989223; PMCID: PMC9356574.</a:t>
            </a:r>
            <a:endParaRPr sz="1400">
              <a:solidFill>
                <a:schemeClr val="accent2"/>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400">
              <a:solidFill>
                <a:schemeClr val="accent2"/>
              </a:solidFill>
              <a:highlight>
                <a:srgbClr val="FFFFFF"/>
              </a:highlight>
              <a:latin typeface="Roboto"/>
              <a:ea typeface="Roboto"/>
              <a:cs typeface="Roboto"/>
              <a:sym typeface="Roboto"/>
            </a:endParaRPr>
          </a:p>
          <a:p>
            <a:pPr indent="-317500" lvl="0" marL="457200" rtl="0" algn="l">
              <a:spcBef>
                <a:spcPts val="1200"/>
              </a:spcBef>
              <a:spcAft>
                <a:spcPts val="0"/>
              </a:spcAft>
              <a:buClr>
                <a:schemeClr val="accent2"/>
              </a:buClr>
              <a:buSzPts val="1400"/>
              <a:buFont typeface="Roboto"/>
              <a:buAutoNum type="arabicParenR"/>
            </a:pPr>
            <a:r>
              <a:rPr lang="en" sz="1400">
                <a:solidFill>
                  <a:schemeClr val="accent2"/>
                </a:solidFill>
                <a:highlight>
                  <a:srgbClr val="FFFFFF"/>
                </a:highlight>
                <a:latin typeface="Roboto"/>
                <a:ea typeface="Roboto"/>
                <a:cs typeface="Roboto"/>
                <a:sym typeface="Roboto"/>
              </a:rPr>
              <a:t>NotebookLM</a:t>
            </a:r>
            <a:endParaRPr sz="1400">
              <a:solidFill>
                <a:schemeClr val="accent2"/>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400">
              <a:solidFill>
                <a:schemeClr val="accent2"/>
              </a:solidFill>
              <a:highlight>
                <a:srgbClr val="FFFFFF"/>
              </a:highlight>
              <a:latin typeface="Roboto"/>
              <a:ea typeface="Roboto"/>
              <a:cs typeface="Roboto"/>
              <a:sym typeface="Roboto"/>
            </a:endParaRPr>
          </a:p>
          <a:p>
            <a:pPr indent="-317500" lvl="0" marL="457200" rtl="0" algn="l">
              <a:spcBef>
                <a:spcPts val="1200"/>
              </a:spcBef>
              <a:spcAft>
                <a:spcPts val="0"/>
              </a:spcAft>
              <a:buClr>
                <a:schemeClr val="accent2"/>
              </a:buClr>
              <a:buSzPts val="1400"/>
              <a:buFont typeface="Roboto"/>
              <a:buAutoNum type="arabicParenR"/>
            </a:pPr>
            <a:r>
              <a:rPr lang="en" sz="1400" u="sng">
                <a:solidFill>
                  <a:schemeClr val="hlink"/>
                </a:solidFill>
                <a:highlight>
                  <a:srgbClr val="FFFFFF"/>
                </a:highlight>
                <a:latin typeface="Roboto"/>
                <a:ea typeface="Roboto"/>
                <a:cs typeface="Roboto"/>
                <a:sym typeface="Roboto"/>
                <a:hlinkClick r:id="rId4"/>
              </a:rPr>
              <a:t>Perplexity.ai</a:t>
            </a:r>
            <a:r>
              <a:rPr lang="en" sz="1400">
                <a:solidFill>
                  <a:schemeClr val="accent2"/>
                </a:solidFill>
                <a:highlight>
                  <a:srgbClr val="FFFFFF"/>
                </a:highlight>
                <a:latin typeface="Roboto"/>
                <a:ea typeface="Roboto"/>
                <a:cs typeface="Roboto"/>
                <a:sym typeface="Roboto"/>
              </a:rPr>
              <a:t> </a:t>
            </a:r>
            <a:endParaRPr sz="1400">
              <a:solidFill>
                <a:schemeClr val="accent2"/>
              </a:solidFill>
              <a:highlight>
                <a:srgbClr val="FFFFFF"/>
              </a:highlight>
              <a:latin typeface="Roboto"/>
              <a:ea typeface="Roboto"/>
              <a:cs typeface="Roboto"/>
              <a:sym typeface="Roboto"/>
            </a:endParaRPr>
          </a:p>
        </p:txBody>
      </p:sp>
      <p:sp>
        <p:nvSpPr>
          <p:cNvPr id="146" name="Google Shape;14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&amp; Tools Used: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