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7" r:id="rId2"/>
    <p:sldId id="258" r:id="rId3"/>
    <p:sldId id="587" r:id="rId4"/>
    <p:sldId id="492" r:id="rId5"/>
    <p:sldId id="491" r:id="rId6"/>
    <p:sldId id="490" r:id="rId7"/>
    <p:sldId id="489" r:id="rId8"/>
    <p:sldId id="493" r:id="rId9"/>
    <p:sldId id="500" r:id="rId10"/>
    <p:sldId id="496" r:id="rId11"/>
    <p:sldId id="522" r:id="rId12"/>
    <p:sldId id="533" r:id="rId13"/>
    <p:sldId id="534" r:id="rId14"/>
    <p:sldId id="535" r:id="rId15"/>
    <p:sldId id="588" r:id="rId16"/>
    <p:sldId id="507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20" r:id="rId25"/>
    <p:sldId id="591" r:id="rId26"/>
    <p:sldId id="532" r:id="rId27"/>
    <p:sldId id="584" r:id="rId28"/>
    <p:sldId id="508" r:id="rId29"/>
    <p:sldId id="519" r:id="rId30"/>
    <p:sldId id="552" r:id="rId31"/>
    <p:sldId id="589" r:id="rId32"/>
    <p:sldId id="536" r:id="rId33"/>
    <p:sldId id="523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54" r:id="rId43"/>
    <p:sldId id="557" r:id="rId44"/>
    <p:sldId id="558" r:id="rId45"/>
    <p:sldId id="559" r:id="rId46"/>
    <p:sldId id="560" r:id="rId47"/>
    <p:sldId id="561" r:id="rId48"/>
    <p:sldId id="553" r:id="rId49"/>
    <p:sldId id="555" r:id="rId50"/>
    <p:sldId id="562" r:id="rId51"/>
    <p:sldId id="563" r:id="rId52"/>
    <p:sldId id="564" r:id="rId53"/>
    <p:sldId id="565" r:id="rId54"/>
    <p:sldId id="566" r:id="rId55"/>
    <p:sldId id="567" r:id="rId56"/>
    <p:sldId id="570" r:id="rId57"/>
    <p:sldId id="568" r:id="rId58"/>
    <p:sldId id="571" r:id="rId59"/>
    <p:sldId id="572" r:id="rId60"/>
    <p:sldId id="573" r:id="rId61"/>
    <p:sldId id="574" r:id="rId62"/>
    <p:sldId id="575" r:id="rId63"/>
    <p:sldId id="576" r:id="rId64"/>
    <p:sldId id="577" r:id="rId65"/>
    <p:sldId id="578" r:id="rId66"/>
    <p:sldId id="579" r:id="rId67"/>
    <p:sldId id="580" r:id="rId68"/>
    <p:sldId id="590" r:id="rId69"/>
    <p:sldId id="583" r:id="rId70"/>
    <p:sldId id="58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3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UM-SJTU Joint Institute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59686-D17D-40CD-AE48-EF7E836243BF}" type="datetimeFigureOut">
              <a:rPr lang="en-US" smtClean="0"/>
              <a:pPr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UM-SJTU Joint Institute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5F9B5-8D90-478F-846C-5B3A7E080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UM-SJTU Joint Institute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A0E5-7392-4246-89C8-E99B9BA28116}" type="datetimeFigureOut">
              <a:rPr lang="en-US" smtClean="0"/>
              <a:pPr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UM-SJTU Joint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0E4A8-0D22-43F3-A54E-B1E3375AB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2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7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3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1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7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6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8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4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9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21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4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7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2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4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3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9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9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4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1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971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88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2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95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7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20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06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36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2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877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16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92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61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60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82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80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13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0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15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6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6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04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29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93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44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90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74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738A0-F836-4D80-BCA2-D9C32370CEB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E4A8-0D22-43F3-A54E-B1E3375AB3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187450" y="6402705"/>
            <a:ext cx="89662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2060"/>
                </a:solidFill>
              </a:rPr>
              <a:t>VE320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946E6-05AC-4E3A-8697-DA0822DBAFEE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7EE9C0-68C3-4C28-A5C4-6CA37143821B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626135-643A-4399-B545-D5B0EB08A38A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19F756-EB2B-4F21-B2E4-AA57C1C093DB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DEEC99-D265-4A71-9AC9-5F7EFFCDE333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13E959-4FF1-493D-A290-1B56D0BFE9A1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CEC92A-C14C-43D2-B493-1DE13651EEA0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E1E4E6-50CF-49D8-AF7D-80CA7DAF08DC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34919-E754-453E-BE88-210BF71D3C89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958A7-458C-41C9-9BA2-9D6D6B0E6F05}" type="datetime1">
              <a:rPr lang="en-US" smtClean="0"/>
              <a:pPr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VE420, UM-SJTU Joint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820B-BF35-4958-A0F9-48AE64789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15616" y="645333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VE509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87450" y="6402705"/>
            <a:ext cx="89662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2060"/>
                </a:solidFill>
              </a:rPr>
              <a:t>VE320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8.png"/><Relationship Id="rId4" Type="http://schemas.openxmlformats.org/officeDocument/2006/relationships/image" Target="../media/image10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58.png"/><Relationship Id="rId9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90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.png"/><Relationship Id="rId5" Type="http://schemas.openxmlformats.org/officeDocument/2006/relationships/image" Target="../media/image70.png"/><Relationship Id="rId15" Type="http://schemas.openxmlformats.org/officeDocument/2006/relationships/image" Target="../media/image14.png"/><Relationship Id="rId10" Type="http://schemas.openxmlformats.org/officeDocument/2006/relationships/image" Target="../media/image130.png"/><Relationship Id="rId4" Type="http://schemas.openxmlformats.org/officeDocument/2006/relationships/image" Target="../media/image60.png"/><Relationship Id="rId9" Type="http://schemas.openxmlformats.org/officeDocument/2006/relationships/image" Target="../media/image120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00.png"/><Relationship Id="rId4" Type="http://schemas.openxmlformats.org/officeDocument/2006/relationships/image" Target="../media/image1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0.png"/><Relationship Id="rId4" Type="http://schemas.openxmlformats.org/officeDocument/2006/relationships/image" Target="../media/image8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208" y="1124744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VE320 – Summer 20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Physics</a:t>
            </a:r>
          </a:p>
          <a:p>
            <a:pPr algn="ctr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Yaping Dan 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（但亚平）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yaping.dan@sjtu.edu.cn</a:t>
            </a:r>
          </a:p>
          <a:p>
            <a:pPr algn="ctr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Metal-Oxide-Semiconductor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07504" y="4727728"/>
            <a:ext cx="4403440" cy="1581592"/>
            <a:chOff x="4572000" y="5267748"/>
            <a:chExt cx="4403440" cy="1581592"/>
          </a:xfrm>
        </p:grpSpPr>
        <p:sp>
          <p:nvSpPr>
            <p:cNvPr id="113" name="TextBox 112"/>
            <p:cNvSpPr txBox="1"/>
            <p:nvPr/>
          </p:nvSpPr>
          <p:spPr>
            <a:xfrm>
              <a:off x="5436096" y="613568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4572000" y="5267748"/>
              <a:ext cx="4403440" cy="1581592"/>
              <a:chOff x="4572000" y="5267748"/>
              <a:chExt cx="4403440" cy="1581592"/>
            </a:xfrm>
          </p:grpSpPr>
          <p:sp>
            <p:nvSpPr>
              <p:cNvPr id="92" name="Arc 91"/>
              <p:cNvSpPr/>
              <p:nvPr/>
            </p:nvSpPr>
            <p:spPr>
              <a:xfrm>
                <a:off x="6516216" y="6048950"/>
                <a:ext cx="936104" cy="773958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572000" y="5267748"/>
                <a:ext cx="4403440" cy="1581592"/>
                <a:chOff x="4572000" y="5267748"/>
                <a:chExt cx="4403440" cy="1581592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948264" y="5267748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948264" y="6050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Arc 90"/>
                <p:cNvSpPr/>
                <p:nvPr/>
              </p:nvSpPr>
              <p:spPr>
                <a:xfrm>
                  <a:off x="6516216" y="5267748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300192" y="5411764"/>
                  <a:ext cx="216024" cy="10957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6948264" y="5652610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Arc 94"/>
                <p:cNvSpPr/>
                <p:nvPr/>
              </p:nvSpPr>
              <p:spPr>
                <a:xfrm>
                  <a:off x="6516216" y="5652610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16216" y="5843812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8244408" y="5368212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8244408" y="5853104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8338511" y="5546488"/>
                  <a:ext cx="636929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444208" y="6028478"/>
                  <a:ext cx="363386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6671118" y="5551578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6671118" y="6036470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6765222" y="5729854"/>
                  <a:ext cx="651094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5796136" y="6351711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6588224" y="6480008"/>
                  <a:ext cx="1656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Weak inversion</a:t>
                  </a:r>
                </a:p>
              </p:txBody>
            </p: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012160" y="6507468"/>
                  <a:ext cx="0" cy="3059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4572000" y="6119968"/>
                  <a:ext cx="8226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= V</a:t>
                  </a:r>
                  <a:r>
                    <a:rPr lang="en-US" baseline="-25000" dirty="0"/>
                    <a:t>T</a:t>
                  </a:r>
                </a:p>
              </p:txBody>
            </p:sp>
          </p:grpSp>
        </p:grpSp>
      </p:grpSp>
      <p:sp>
        <p:nvSpPr>
          <p:cNvPr id="136" name="Arc 135"/>
          <p:cNvSpPr/>
          <p:nvPr/>
        </p:nvSpPr>
        <p:spPr>
          <a:xfrm>
            <a:off x="3874016" y="5527808"/>
            <a:ext cx="2282160" cy="925528"/>
          </a:xfrm>
          <a:prstGeom prst="arc">
            <a:avLst>
              <a:gd name="adj1" fmla="val 1626831"/>
              <a:gd name="adj2" fmla="val 94190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5580112" y="4149080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542504" y="4149080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228184" y="3429000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516216" y="42838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24128" y="35997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93636" y="4926624"/>
            <a:ext cx="101001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US" baseline="-25000" dirty="0"/>
              <a:t>s </a:t>
            </a:r>
            <a:r>
              <a:rPr lang="en-US" dirty="0"/>
              <a:t>= 2</a:t>
            </a:r>
            <a:r>
              <a:rPr lang="el-GR" dirty="0"/>
              <a:t>φ</a:t>
            </a:r>
            <a:r>
              <a:rPr lang="en-US" baseline="-25000" dirty="0"/>
              <a:t>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644008" y="5038092"/>
            <a:ext cx="4320480" cy="1496544"/>
            <a:chOff x="4644008" y="5038092"/>
            <a:chExt cx="4320480" cy="1496544"/>
          </a:xfrm>
        </p:grpSpPr>
        <p:grpSp>
          <p:nvGrpSpPr>
            <p:cNvPr id="54" name="Group 53"/>
            <p:cNvGrpSpPr/>
            <p:nvPr/>
          </p:nvGrpSpPr>
          <p:grpSpPr>
            <a:xfrm>
              <a:off x="4644008" y="5075892"/>
              <a:ext cx="4320480" cy="1458744"/>
              <a:chOff x="4644008" y="4787860"/>
              <a:chExt cx="4320480" cy="1458744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6948264" y="4787860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948264" y="5570656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6516216" y="4787860"/>
                <a:ext cx="936104" cy="386979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6516216" y="5565420"/>
                <a:ext cx="936104" cy="38386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6948264" y="5172722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>
                <a:off x="6516216" y="5172722"/>
                <a:ext cx="936104" cy="44323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6516216" y="5363924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8244408" y="4888324"/>
                <a:ext cx="0" cy="28439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8244408" y="5373216"/>
                <a:ext cx="0" cy="3507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338512" y="5066600"/>
                <a:ext cx="62597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</a:t>
                </a:r>
                <a:r>
                  <a:rPr lang="el-GR" dirty="0">
                    <a:solidFill>
                      <a:srgbClr val="C00000"/>
                    </a:solidFill>
                  </a:rPr>
                  <a:t>φ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fp</a:t>
                </a:r>
                <a:endParaRPr lang="en-US" baseline="-25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5796136" y="554444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436096" y="532841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732240" y="5877272"/>
                <a:ext cx="114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Depletion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44008" y="5348742"/>
                <a:ext cx="78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g</a:t>
                </a:r>
                <a:r>
                  <a:rPr lang="en-US" dirty="0"/>
                  <a:t> &gt; 0</a:t>
                </a:r>
                <a:endParaRPr lang="en-US" baseline="-25000" dirty="0"/>
              </a:p>
            </p:txBody>
          </p:sp>
        </p:grpSp>
        <p:sp>
          <p:nvSpPr>
            <p:cNvPr id="55" name="Parallelogram 54"/>
            <p:cNvSpPr/>
            <p:nvPr/>
          </p:nvSpPr>
          <p:spPr>
            <a:xfrm rot="5400000">
              <a:off x="5808597" y="5529689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1115616" y="4149080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78008" y="4149080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763688" y="3429000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51720" y="42838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59632" y="35997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1720" y="4149080"/>
            <a:ext cx="72008" cy="18002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303697" y="3778542"/>
            <a:ext cx="328894" cy="45304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9633" y="3409210"/>
            <a:ext cx="14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</a:t>
            </a:r>
          </a:p>
        </p:txBody>
      </p:sp>
      <p:cxnSp>
        <p:nvCxnSpPr>
          <p:cNvPr id="75" name="Straight Arrow Connector 74"/>
          <p:cNvCxnSpPr>
            <a:endCxn id="3" idx="1"/>
          </p:cNvCxnSpPr>
          <p:nvPr/>
        </p:nvCxnSpPr>
        <p:spPr>
          <a:xfrm flipV="1">
            <a:off x="1472477" y="4239090"/>
            <a:ext cx="579243" cy="19711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5845" y="4251535"/>
            <a:ext cx="1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FC2FA8-E2B8-EB4C-9649-E455B2E0C46A}"/>
              </a:ext>
            </a:extLst>
          </p:cNvPr>
          <p:cNvSpPr txBox="1"/>
          <p:nvPr/>
        </p:nvSpPr>
        <p:spPr>
          <a:xfrm>
            <a:off x="324936" y="913143"/>
            <a:ext cx="26988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27889" y="1196752"/>
            <a:ext cx="489986" cy="468052"/>
            <a:chOff x="2051720" y="4149080"/>
            <a:chExt cx="489986" cy="4680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051720" y="4293096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483768" y="4293096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051720" y="4468470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51720" y="4149080"/>
              <a:ext cx="489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1299965" y="5661248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262357" y="5661248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974325" y="4581128"/>
            <a:ext cx="45719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236069" y="57959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43981" y="51118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2357" y="5661248"/>
            <a:ext cx="45719" cy="57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46144" y="1376772"/>
            <a:ext cx="3342705" cy="4140460"/>
            <a:chOff x="1146144" y="1664804"/>
            <a:chExt cx="3342705" cy="414046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146144" y="1664804"/>
              <a:ext cx="3342705" cy="4140460"/>
              <a:chOff x="5436096" y="4776395"/>
              <a:chExt cx="3342705" cy="4140460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436096" y="7087038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5796136" y="4776395"/>
                <a:ext cx="2982665" cy="4140460"/>
                <a:chOff x="5796136" y="4776395"/>
                <a:chExt cx="2982665" cy="4140460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6516216" y="6752973"/>
                  <a:ext cx="936104" cy="2163882"/>
                </a:xfrm>
                <a:prstGeom prst="arc">
                  <a:avLst>
                    <a:gd name="adj1" fmla="val 11073182"/>
                    <a:gd name="adj2" fmla="val 1625640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5796136" y="4776395"/>
                  <a:ext cx="2982665" cy="3123056"/>
                  <a:chOff x="5796136" y="4776395"/>
                  <a:chExt cx="2982665" cy="3123056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980922" y="5256862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948264" y="675661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Rectangle 92"/>
                  <p:cNvSpPr/>
                  <p:nvPr/>
                </p:nvSpPr>
                <p:spPr>
                  <a:xfrm>
                    <a:off x="6300191" y="4776395"/>
                    <a:ext cx="237358" cy="31230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948264" y="605466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516216" y="6468583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8244408" y="5748503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V="1">
                    <a:off x="8244408" y="6456103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41872" y="6036535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5796136" y="7519086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2010240" y="2256621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019062" y="249289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017437" y="2780928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012370" y="3068960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029948" y="3356992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017437" y="3645024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008176" y="393305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22208" y="4581128"/>
              <a:ext cx="2859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247597" y="4581128"/>
              <a:ext cx="2252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40362" y="4375990"/>
              <a:ext cx="49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d</a:t>
              </a:r>
              <a:endParaRPr lang="en-US" baseline="-25000" dirty="0"/>
            </a:p>
          </p:txBody>
        </p:sp>
        <p:sp>
          <p:nvSpPr>
            <p:cNvPr id="45" name="Arc 44"/>
            <p:cNvSpPr/>
            <p:nvPr/>
          </p:nvSpPr>
          <p:spPr>
            <a:xfrm>
              <a:off x="2239280" y="2935830"/>
              <a:ext cx="936104" cy="206646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2245972" y="2154628"/>
              <a:ext cx="936104" cy="219959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247597" y="3969060"/>
              <a:ext cx="59621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843808" y="2948812"/>
              <a:ext cx="0" cy="98424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71800" y="3275692"/>
              <a:ext cx="6369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baseline="-250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67744" y="26009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267744" y="249289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289516" y="25255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78630" y="23991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328866" y="242843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307094" y="2309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339752" y="234888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11760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339752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78630" y="22375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376600" y="220486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/>
          <p:cNvCxnSpPr/>
          <p:nvPr/>
        </p:nvCxnSpPr>
        <p:spPr>
          <a:xfrm flipH="1">
            <a:off x="2553428" y="5290710"/>
            <a:ext cx="328894" cy="45304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9364" y="4921378"/>
            <a:ext cx="14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22208" y="5948369"/>
            <a:ext cx="540149" cy="21693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576" y="5763703"/>
            <a:ext cx="1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270FCD-1871-674C-8297-0AA750D2792A}"/>
              </a:ext>
            </a:extLst>
          </p:cNvPr>
          <p:cNvSpPr txBox="1"/>
          <p:nvPr/>
        </p:nvSpPr>
        <p:spPr>
          <a:xfrm>
            <a:off x="324936" y="913143"/>
            <a:ext cx="26988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270FCD-1871-674C-8297-0AA750D2792A}"/>
              </a:ext>
            </a:extLst>
          </p:cNvPr>
          <p:cNvSpPr txBox="1"/>
          <p:nvPr/>
        </p:nvSpPr>
        <p:spPr>
          <a:xfrm>
            <a:off x="324936" y="913143"/>
            <a:ext cx="4535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A706C0-E160-254E-9761-EEC1E16B777A}"/>
              </a:ext>
            </a:extLst>
          </p:cNvPr>
          <p:cNvCxnSpPr/>
          <p:nvPr/>
        </p:nvCxnSpPr>
        <p:spPr>
          <a:xfrm>
            <a:off x="5170160" y="2077551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6C6E122-1C95-B143-8F99-57B870392DC6}"/>
              </a:ext>
            </a:extLst>
          </p:cNvPr>
          <p:cNvSpPr/>
          <p:nvPr/>
        </p:nvSpPr>
        <p:spPr>
          <a:xfrm>
            <a:off x="6132552" y="2077551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242E47-D9E4-164C-9078-4B582D5763F8}"/>
              </a:ext>
            </a:extLst>
          </p:cNvPr>
          <p:cNvSpPr/>
          <p:nvPr/>
        </p:nvSpPr>
        <p:spPr>
          <a:xfrm>
            <a:off x="5818232" y="1357471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D53A7E-0979-2B49-9688-E31534772D24}"/>
              </a:ext>
            </a:extLst>
          </p:cNvPr>
          <p:cNvSpPr txBox="1"/>
          <p:nvPr/>
        </p:nvSpPr>
        <p:spPr>
          <a:xfrm>
            <a:off x="6106264" y="22122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DA754C-FE84-0345-8AA9-E0534B9E691C}"/>
              </a:ext>
            </a:extLst>
          </p:cNvPr>
          <p:cNvSpPr txBox="1"/>
          <p:nvPr/>
        </p:nvSpPr>
        <p:spPr>
          <a:xfrm>
            <a:off x="5314176" y="152819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4B7E84A-6C8B-6043-8157-6CA795790FE1}"/>
              </a:ext>
            </a:extLst>
          </p:cNvPr>
          <p:cNvGrpSpPr/>
          <p:nvPr/>
        </p:nvGrpSpPr>
        <p:grpSpPr>
          <a:xfrm>
            <a:off x="4234056" y="2966563"/>
            <a:ext cx="4320480" cy="1496544"/>
            <a:chOff x="4644008" y="5038092"/>
            <a:chExt cx="4320480" cy="149654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45E7C48-1281-DD4E-9CC9-9132EBBB7EC9}"/>
                </a:ext>
              </a:extLst>
            </p:cNvPr>
            <p:cNvGrpSpPr/>
            <p:nvPr/>
          </p:nvGrpSpPr>
          <p:grpSpPr>
            <a:xfrm>
              <a:off x="4644008" y="5075892"/>
              <a:ext cx="4320480" cy="1458744"/>
              <a:chOff x="4644008" y="4787860"/>
              <a:chExt cx="4320480" cy="145874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C470570-63D6-AE47-9E56-2498BD070943}"/>
                  </a:ext>
                </a:extLst>
              </p:cNvPr>
              <p:cNvCxnSpPr/>
              <p:nvPr/>
            </p:nvCxnSpPr>
            <p:spPr>
              <a:xfrm>
                <a:off x="6948264" y="4787860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D3160FB-E116-104B-97D8-01CA29B22E56}"/>
                  </a:ext>
                </a:extLst>
              </p:cNvPr>
              <p:cNvCxnSpPr/>
              <p:nvPr/>
            </p:nvCxnSpPr>
            <p:spPr>
              <a:xfrm>
                <a:off x="6948264" y="5570656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09CEDCCD-ACF3-ED48-B94B-3A39636F17ED}"/>
                  </a:ext>
                </a:extLst>
              </p:cNvPr>
              <p:cNvSpPr/>
              <p:nvPr/>
            </p:nvSpPr>
            <p:spPr>
              <a:xfrm>
                <a:off x="6516216" y="4787860"/>
                <a:ext cx="936104" cy="386979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C30D9BE-18DE-0D4F-A29C-2A1558874A05}"/>
                  </a:ext>
                </a:extLst>
              </p:cNvPr>
              <p:cNvSpPr/>
              <p:nvPr/>
            </p:nvSpPr>
            <p:spPr>
              <a:xfrm>
                <a:off x="6516216" y="5565420"/>
                <a:ext cx="936104" cy="38386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4CFE088-DD98-2941-8C16-301FFED6425A}"/>
                  </a:ext>
                </a:extLst>
              </p:cNvPr>
              <p:cNvCxnSpPr/>
              <p:nvPr/>
            </p:nvCxnSpPr>
            <p:spPr>
              <a:xfrm>
                <a:off x="6948264" y="5172722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C0566B2-DCD5-4C43-8A37-8B2B132349AC}"/>
                  </a:ext>
                </a:extLst>
              </p:cNvPr>
              <p:cNvSpPr/>
              <p:nvPr/>
            </p:nvSpPr>
            <p:spPr>
              <a:xfrm>
                <a:off x="6516216" y="5172722"/>
                <a:ext cx="936104" cy="44323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14D72F-664A-3F49-B3E0-855D8A8EF3EC}"/>
                  </a:ext>
                </a:extLst>
              </p:cNvPr>
              <p:cNvCxnSpPr/>
              <p:nvPr/>
            </p:nvCxnSpPr>
            <p:spPr>
              <a:xfrm>
                <a:off x="6516216" y="5363924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2B94AA1C-EBF9-5E42-88FE-2AB869C8B2A1}"/>
                  </a:ext>
                </a:extLst>
              </p:cNvPr>
              <p:cNvCxnSpPr/>
              <p:nvPr/>
            </p:nvCxnSpPr>
            <p:spPr>
              <a:xfrm>
                <a:off x="8244408" y="4888324"/>
                <a:ext cx="0" cy="28439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92B3C785-F9A8-444B-BDE1-2F6A1CFFD83C}"/>
                  </a:ext>
                </a:extLst>
              </p:cNvPr>
              <p:cNvCxnSpPr/>
              <p:nvPr/>
            </p:nvCxnSpPr>
            <p:spPr>
              <a:xfrm flipV="1">
                <a:off x="8244408" y="5373216"/>
                <a:ext cx="0" cy="3507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504A25-5D53-3048-AD2B-4CC482C46C6F}"/>
                  </a:ext>
                </a:extLst>
              </p:cNvPr>
              <p:cNvSpPr txBox="1"/>
              <p:nvPr/>
            </p:nvSpPr>
            <p:spPr>
              <a:xfrm>
                <a:off x="8338512" y="5066600"/>
                <a:ext cx="62597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</a:t>
                </a:r>
                <a:r>
                  <a:rPr lang="el-GR" dirty="0">
                    <a:solidFill>
                      <a:srgbClr val="C00000"/>
                    </a:solidFill>
                  </a:rPr>
                  <a:t>φ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fp</a:t>
                </a:r>
                <a:endParaRPr lang="en-US" baseline="-25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75B8158-05BA-6348-AF8E-BD9CE65E4845}"/>
                  </a:ext>
                </a:extLst>
              </p:cNvPr>
              <p:cNvCxnSpPr/>
              <p:nvPr/>
            </p:nvCxnSpPr>
            <p:spPr>
              <a:xfrm>
                <a:off x="5796136" y="554444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C216FA8-2EC7-6B42-9729-A05F41E07F1B}"/>
                  </a:ext>
                </a:extLst>
              </p:cNvPr>
              <p:cNvSpPr txBox="1"/>
              <p:nvPr/>
            </p:nvSpPr>
            <p:spPr>
              <a:xfrm>
                <a:off x="5436096" y="532841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2E82E92-DFFB-4447-9525-3605F34E1BDA}"/>
                  </a:ext>
                </a:extLst>
              </p:cNvPr>
              <p:cNvSpPr txBox="1"/>
              <p:nvPr/>
            </p:nvSpPr>
            <p:spPr>
              <a:xfrm>
                <a:off x="6732240" y="5877272"/>
                <a:ext cx="114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Depletion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2EA196-D70E-B24B-A43D-5B7D2B14293A}"/>
                  </a:ext>
                </a:extLst>
              </p:cNvPr>
              <p:cNvSpPr txBox="1"/>
              <p:nvPr/>
            </p:nvSpPr>
            <p:spPr>
              <a:xfrm>
                <a:off x="4644008" y="5348742"/>
                <a:ext cx="78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g</a:t>
                </a:r>
                <a:r>
                  <a:rPr lang="en-US" dirty="0"/>
                  <a:t> &gt; 0</a:t>
                </a:r>
                <a:endParaRPr lang="en-US" baseline="-25000" dirty="0"/>
              </a:p>
            </p:txBody>
          </p:sp>
        </p:grp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095970D8-F038-1B45-9444-730662AE5ED6}"/>
                </a:ext>
              </a:extLst>
            </p:cNvPr>
            <p:cNvSpPr/>
            <p:nvPr/>
          </p:nvSpPr>
          <p:spPr>
            <a:xfrm rot="5400000">
              <a:off x="5808597" y="5529689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70EFED-E8F5-5746-AAAE-8A7BF0EF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2" y="2677152"/>
            <a:ext cx="2070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3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27889" y="1196752"/>
            <a:ext cx="489986" cy="468052"/>
            <a:chOff x="2051720" y="4149080"/>
            <a:chExt cx="489986" cy="4680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051720" y="4293096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483768" y="4293096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051720" y="4468470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51720" y="4149080"/>
              <a:ext cx="489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1299965" y="5661248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262357" y="5661248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974325" y="4581128"/>
            <a:ext cx="45719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236069" y="57959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43981" y="51118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2357" y="5661248"/>
            <a:ext cx="45719" cy="57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46144" y="1376772"/>
            <a:ext cx="3342705" cy="4140460"/>
            <a:chOff x="1146144" y="1664804"/>
            <a:chExt cx="3342705" cy="414046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146144" y="1664804"/>
              <a:ext cx="3342705" cy="4140460"/>
              <a:chOff x="5436096" y="4776395"/>
              <a:chExt cx="3342705" cy="4140460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436096" y="7087038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5796136" y="4776395"/>
                <a:ext cx="2982665" cy="4140460"/>
                <a:chOff x="5796136" y="4776395"/>
                <a:chExt cx="2982665" cy="4140460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6516216" y="6752973"/>
                  <a:ext cx="936104" cy="2163882"/>
                </a:xfrm>
                <a:prstGeom prst="arc">
                  <a:avLst>
                    <a:gd name="adj1" fmla="val 11073182"/>
                    <a:gd name="adj2" fmla="val 1625640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5796136" y="4776395"/>
                  <a:ext cx="2982665" cy="3123056"/>
                  <a:chOff x="5796136" y="4776395"/>
                  <a:chExt cx="2982665" cy="3123056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980922" y="5256862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948264" y="675661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Rectangle 92"/>
                  <p:cNvSpPr/>
                  <p:nvPr/>
                </p:nvSpPr>
                <p:spPr>
                  <a:xfrm>
                    <a:off x="6300191" y="4776395"/>
                    <a:ext cx="237358" cy="31230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948264" y="605466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516216" y="6468583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8244408" y="5748503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V="1">
                    <a:off x="8244408" y="6456103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41872" y="6036535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baseline="-25000" dirty="0">
                        <a:solidFill>
                          <a:srgbClr val="C00000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5796136" y="7519086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2010240" y="2256621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019062" y="249289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017437" y="2780928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012370" y="3068960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029948" y="3356992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017437" y="3645024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008176" y="393305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22208" y="4581128"/>
              <a:ext cx="2859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247597" y="4581128"/>
              <a:ext cx="2252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40362" y="4375990"/>
              <a:ext cx="49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d</a:t>
              </a:r>
              <a:endParaRPr lang="en-US" baseline="-25000" dirty="0"/>
            </a:p>
          </p:txBody>
        </p:sp>
        <p:sp>
          <p:nvSpPr>
            <p:cNvPr id="45" name="Arc 44"/>
            <p:cNvSpPr/>
            <p:nvPr/>
          </p:nvSpPr>
          <p:spPr>
            <a:xfrm>
              <a:off x="2239280" y="2935830"/>
              <a:ext cx="936104" cy="206646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2245972" y="2154628"/>
              <a:ext cx="936104" cy="219959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247597" y="3969060"/>
              <a:ext cx="59621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843808" y="2948812"/>
              <a:ext cx="0" cy="98424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71800" y="3275692"/>
              <a:ext cx="6369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baseline="-250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67744" y="26009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267744" y="249289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289516" y="25255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78630" y="23991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328866" y="242843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307094" y="2309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339752" y="234888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11760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339752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78630" y="22375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376600" y="220486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/>
          <p:cNvCxnSpPr/>
          <p:nvPr/>
        </p:nvCxnSpPr>
        <p:spPr>
          <a:xfrm flipH="1">
            <a:off x="2553428" y="5290710"/>
            <a:ext cx="328894" cy="45304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9364" y="4921378"/>
            <a:ext cx="14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22208" y="5948369"/>
            <a:ext cx="540149" cy="21693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576" y="5763703"/>
            <a:ext cx="1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270FCD-1871-674C-8297-0AA750D2792A}"/>
              </a:ext>
            </a:extLst>
          </p:cNvPr>
          <p:cNvSpPr txBox="1"/>
          <p:nvPr/>
        </p:nvSpPr>
        <p:spPr>
          <a:xfrm>
            <a:off x="324936" y="913143"/>
            <a:ext cx="4535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A8AB4BA-A1B6-4147-B17B-E5AD158CC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97" y="1771965"/>
            <a:ext cx="2705100" cy="111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A37880-A871-6B4A-B032-87704E0569B6}"/>
              </a:ext>
            </a:extLst>
          </p:cNvPr>
          <p:cNvSpPr txBox="1"/>
          <p:nvPr/>
        </p:nvSpPr>
        <p:spPr>
          <a:xfrm>
            <a:off x="4929909" y="1287411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DC86FD-CEB5-CF49-BA1B-54E1E6B6771F}"/>
              </a:ext>
            </a:extLst>
          </p:cNvPr>
          <p:cNvCxnSpPr/>
          <p:nvPr/>
        </p:nvCxnSpPr>
        <p:spPr>
          <a:xfrm>
            <a:off x="4932040" y="610418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AF271BE-CC71-C440-B033-F9949203C19C}"/>
              </a:ext>
            </a:extLst>
          </p:cNvPr>
          <p:cNvCxnSpPr/>
          <p:nvPr/>
        </p:nvCxnSpPr>
        <p:spPr>
          <a:xfrm flipV="1">
            <a:off x="5220072" y="4123962"/>
            <a:ext cx="0" cy="24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BDCB4671-9315-074D-9E75-EC4B2ECE7BE0}"/>
              </a:ext>
            </a:extLst>
          </p:cNvPr>
          <p:cNvSpPr/>
          <p:nvPr/>
        </p:nvSpPr>
        <p:spPr>
          <a:xfrm>
            <a:off x="5230780" y="5276786"/>
            <a:ext cx="1626781" cy="808074"/>
          </a:xfrm>
          <a:custGeom>
            <a:avLst/>
            <a:gdLst>
              <a:gd name="connsiteX0" fmla="*/ 0 w 1626781"/>
              <a:gd name="connsiteY0" fmla="*/ 808074 h 808074"/>
              <a:gd name="connsiteX1" fmla="*/ 382772 w 1626781"/>
              <a:gd name="connsiteY1" fmla="*/ 287079 h 808074"/>
              <a:gd name="connsiteX2" fmla="*/ 1626781 w 1626781"/>
              <a:gd name="connsiteY2" fmla="*/ 0 h 8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781" h="808074">
                <a:moveTo>
                  <a:pt x="0" y="808074"/>
                </a:moveTo>
                <a:cubicBezTo>
                  <a:pt x="55821" y="614916"/>
                  <a:pt x="111642" y="421758"/>
                  <a:pt x="382772" y="287079"/>
                </a:cubicBezTo>
                <a:cubicBezTo>
                  <a:pt x="653902" y="152400"/>
                  <a:pt x="1140341" y="76200"/>
                  <a:pt x="162678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58EAD8C3-3DAB-7540-930A-71463CD06A19}"/>
              </a:ext>
            </a:extLst>
          </p:cNvPr>
          <p:cNvSpPr/>
          <p:nvPr/>
        </p:nvSpPr>
        <p:spPr>
          <a:xfrm>
            <a:off x="5230780" y="4054042"/>
            <a:ext cx="925032" cy="2034221"/>
          </a:xfrm>
          <a:custGeom>
            <a:avLst/>
            <a:gdLst>
              <a:gd name="connsiteX0" fmla="*/ 0 w 925032"/>
              <a:gd name="connsiteY0" fmla="*/ 2030818 h 2034221"/>
              <a:gd name="connsiteX1" fmla="*/ 616688 w 925032"/>
              <a:gd name="connsiteY1" fmla="*/ 1967023 h 2034221"/>
              <a:gd name="connsiteX2" fmla="*/ 839972 w 925032"/>
              <a:gd name="connsiteY2" fmla="*/ 1573618 h 2034221"/>
              <a:gd name="connsiteX3" fmla="*/ 925032 w 925032"/>
              <a:gd name="connsiteY3" fmla="*/ 0 h 203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032" h="2034221">
                <a:moveTo>
                  <a:pt x="0" y="2030818"/>
                </a:moveTo>
                <a:cubicBezTo>
                  <a:pt x="238346" y="2037020"/>
                  <a:pt x="476693" y="2043223"/>
                  <a:pt x="616688" y="1967023"/>
                </a:cubicBezTo>
                <a:cubicBezTo>
                  <a:pt x="756683" y="1890823"/>
                  <a:pt x="788581" y="1901455"/>
                  <a:pt x="839972" y="1573618"/>
                </a:cubicBezTo>
                <a:cubicBezTo>
                  <a:pt x="891363" y="1245781"/>
                  <a:pt x="908197" y="622890"/>
                  <a:pt x="92503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E3F851-C704-2E45-B0BE-04497EE040DC}"/>
                  </a:ext>
                </a:extLst>
              </p:cNvPr>
              <p:cNvSpPr txBox="1"/>
              <p:nvPr/>
            </p:nvSpPr>
            <p:spPr>
              <a:xfrm>
                <a:off x="6327465" y="4631210"/>
                <a:ext cx="223381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>
                        <m:sSubPr>
                          <m:ctrlPr>
                            <a:rPr lang="en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𝑑𝑒𝑝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ad>
                        <m:radPr>
                          <m:degHide m:val="on"/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E3F851-C704-2E45-B0BE-04497EE04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465" y="4631210"/>
                <a:ext cx="2233817" cy="818366"/>
              </a:xfrm>
              <a:prstGeom prst="rect">
                <a:avLst/>
              </a:prstGeom>
              <a:blipFill>
                <a:blip r:embed="rId5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15642599-64EA-6B44-BC7C-7524DF8AD715}"/>
              </a:ext>
            </a:extLst>
          </p:cNvPr>
          <p:cNvSpPr txBox="1"/>
          <p:nvPr/>
        </p:nvSpPr>
        <p:spPr>
          <a:xfrm>
            <a:off x="4628679" y="3458309"/>
            <a:ext cx="139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Charges</a:t>
            </a:r>
          </a:p>
          <a:p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637F2B3-B90D-3F41-8813-3FEEE3FCFB82}"/>
                  </a:ext>
                </a:extLst>
              </p:cNvPr>
              <p:cNvSpPr txBox="1"/>
              <p:nvPr/>
            </p:nvSpPr>
            <p:spPr>
              <a:xfrm>
                <a:off x="6155812" y="3693494"/>
                <a:ext cx="413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637F2B3-B90D-3F41-8813-3FEEE3FCF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12" y="3693494"/>
                <a:ext cx="413190" cy="276999"/>
              </a:xfrm>
              <a:prstGeom prst="rect">
                <a:avLst/>
              </a:prstGeom>
              <a:blipFill>
                <a:blip r:embed="rId6"/>
                <a:stretch>
                  <a:fillRect l="-5882" r="-8824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26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BF011FE1-22B8-0542-9168-6993A1A73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" y="1700808"/>
            <a:ext cx="5551967" cy="41044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270FCD-1871-674C-8297-0AA750D2792A}"/>
              </a:ext>
            </a:extLst>
          </p:cNvPr>
          <p:cNvSpPr txBox="1"/>
          <p:nvPr/>
        </p:nvSpPr>
        <p:spPr>
          <a:xfrm>
            <a:off x="324936" y="913143"/>
            <a:ext cx="4535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A8AB4BA-A1B6-4147-B17B-E5AD158CC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2939870"/>
            <a:ext cx="2705100" cy="111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A37880-A871-6B4A-B032-87704E0569B6}"/>
              </a:ext>
            </a:extLst>
          </p:cNvPr>
          <p:cNvSpPr txBox="1"/>
          <p:nvPr/>
        </p:nvSpPr>
        <p:spPr>
          <a:xfrm>
            <a:off x="5310555" y="227687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7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36" y="11663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z="2000" smtClean="0"/>
              <a:pPr/>
              <a:t>15</a:t>
            </a:fld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564" y="1124744"/>
            <a:ext cx="8229600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58131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672" y="1556792"/>
            <a:ext cx="144016" cy="17281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2195736" y="1556792"/>
            <a:ext cx="144016" cy="17281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763688" y="1556792"/>
            <a:ext cx="432048" cy="172819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>
            <a:off x="1115616" y="242088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3"/>
          </p:cNvCxnSpPr>
          <p:nvPr/>
        </p:nvCxnSpPr>
        <p:spPr>
          <a:xfrm>
            <a:off x="2339752" y="242088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63688" y="342900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5736" y="342900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63688" y="353366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357301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ox</a:t>
            </a:r>
            <a:endParaRPr lang="zh-CN" alt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59977" y="2092496"/>
            <a:ext cx="9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oxide</a:t>
            </a:r>
            <a:endParaRPr lang="zh-CN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84478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metal</a:t>
            </a:r>
            <a:endParaRPr lang="zh-CN" alt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23728" y="1246087"/>
            <a:ext cx="144016" cy="238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91680" y="1246087"/>
            <a:ext cx="144016" cy="238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43808" y="2989594"/>
                <a:ext cx="1030988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89594"/>
                <a:ext cx="1030988" cy="52116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004048" y="1988840"/>
            <a:ext cx="1008112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6012160" y="1988840"/>
            <a:ext cx="541040" cy="72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6516216" y="1988840"/>
            <a:ext cx="54104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7020272" y="1988840"/>
            <a:ext cx="1008112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0404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n-type</a:t>
            </a:r>
            <a:endParaRPr lang="zh-CN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7092280" y="21328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p-type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940152" y="102311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depletion</a:t>
            </a:r>
            <a:endParaRPr lang="zh-CN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90388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+++</a:t>
            </a:r>
          </a:p>
          <a:p>
            <a:r>
              <a:rPr lang="en-US" altLang="zh-CN" dirty="0"/>
              <a:t>+++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6216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- -</a:t>
            </a:r>
          </a:p>
          <a:p>
            <a:r>
              <a:rPr lang="en-US" altLang="zh-CN" dirty="0"/>
              <a:t>- - -</a:t>
            </a:r>
            <a:endParaRPr lang="zh-CN" alt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278420" y="1511444"/>
            <a:ext cx="165788" cy="405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4228" y="1511444"/>
            <a:ext cx="180020" cy="405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012160" y="292494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20272" y="292494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012160" y="302961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91648" y="2996952"/>
                <a:ext cx="825803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48" y="2996952"/>
                <a:ext cx="825803" cy="521168"/>
              </a:xfrm>
              <a:prstGeom prst="rect">
                <a:avLst/>
              </a:prstGeom>
              <a:blipFill>
                <a:blip r:embed="rId4"/>
                <a:stretch>
                  <a:fillRect l="-4545" b="-11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9D9F5-A61A-AB4E-AEF4-DC7EF26B8C84}"/>
                  </a:ext>
                </a:extLst>
              </p:cNvPr>
              <p:cNvSpPr txBox="1"/>
              <p:nvPr/>
            </p:nvSpPr>
            <p:spPr>
              <a:xfrm>
                <a:off x="6427992" y="3753866"/>
                <a:ext cx="2201564" cy="9106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𝑏𝑖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9D9F5-A61A-AB4E-AEF4-DC7EF26B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92" y="3753866"/>
                <a:ext cx="2201564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BE7EB0-EF48-1E4F-BDC3-C38D83E40877}"/>
                  </a:ext>
                </a:extLst>
              </p:cNvPr>
              <p:cNvSpPr txBox="1"/>
              <p:nvPr/>
            </p:nvSpPr>
            <p:spPr>
              <a:xfrm>
                <a:off x="6361314" y="2959880"/>
                <a:ext cx="57606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BE7EB0-EF48-1E4F-BDC3-C38D83E40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314" y="2959880"/>
                <a:ext cx="576064" cy="392993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DEE78F-23ED-8749-AA6C-69C6DC23F316}"/>
              </a:ext>
            </a:extLst>
          </p:cNvPr>
          <p:cNvCxnSpPr/>
          <p:nvPr/>
        </p:nvCxnSpPr>
        <p:spPr>
          <a:xfrm>
            <a:off x="4499992" y="242088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EADFD1-A88A-4B4C-AC17-3B774E8CB827}"/>
              </a:ext>
            </a:extLst>
          </p:cNvPr>
          <p:cNvCxnSpPr/>
          <p:nvPr/>
        </p:nvCxnSpPr>
        <p:spPr>
          <a:xfrm>
            <a:off x="8028384" y="242088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72200" y="4941168"/>
            <a:ext cx="237626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672" y="1556792"/>
            <a:ext cx="144016" cy="17281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2195736" y="1556792"/>
            <a:ext cx="144016" cy="17281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763688" y="1556792"/>
            <a:ext cx="432048" cy="172819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>
            <a:off x="1115616" y="242088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3"/>
          </p:cNvCxnSpPr>
          <p:nvPr/>
        </p:nvCxnSpPr>
        <p:spPr>
          <a:xfrm>
            <a:off x="2339752" y="242088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63688" y="342900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5736" y="342900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63688" y="353366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357301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ox</a:t>
            </a:r>
            <a:endParaRPr lang="zh-CN" alt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59977" y="2092496"/>
            <a:ext cx="9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oxide</a:t>
            </a:r>
            <a:endParaRPr lang="zh-CN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84478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metal</a:t>
            </a:r>
            <a:endParaRPr lang="zh-CN" alt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23728" y="1246087"/>
            <a:ext cx="144016" cy="238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91680" y="1246087"/>
            <a:ext cx="144016" cy="238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43808" y="2989594"/>
                <a:ext cx="1030988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89594"/>
                <a:ext cx="1030988" cy="52116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004048" y="1988840"/>
            <a:ext cx="1008112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6012160" y="1988840"/>
            <a:ext cx="541040" cy="72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6516216" y="1988840"/>
            <a:ext cx="541040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7020272" y="1988840"/>
            <a:ext cx="1008112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0404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n-type</a:t>
            </a:r>
            <a:endParaRPr lang="zh-CN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7092280" y="21328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p-type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940152" y="102311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depletion</a:t>
            </a:r>
            <a:endParaRPr lang="zh-CN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90388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+++</a:t>
            </a:r>
          </a:p>
          <a:p>
            <a:r>
              <a:rPr lang="en-US" altLang="zh-CN" dirty="0"/>
              <a:t>+++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6216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- -</a:t>
            </a:r>
          </a:p>
          <a:p>
            <a:r>
              <a:rPr lang="en-US" altLang="zh-CN" dirty="0"/>
              <a:t>- - -</a:t>
            </a:r>
            <a:endParaRPr lang="zh-CN" alt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278420" y="1511444"/>
            <a:ext cx="165788" cy="405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4228" y="1511444"/>
            <a:ext cx="180020" cy="405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012160" y="292494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20272" y="292494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012160" y="302961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300192" y="2996952"/>
                <a:ext cx="57606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576064" cy="392993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91648" y="2996952"/>
                <a:ext cx="825803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48" y="2996952"/>
                <a:ext cx="825803" cy="521168"/>
              </a:xfrm>
              <a:prstGeom prst="rect">
                <a:avLst/>
              </a:prstGeom>
              <a:blipFill>
                <a:blip r:embed="rId5"/>
                <a:stretch>
                  <a:fillRect l="-4545" b="-11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635896" y="4428399"/>
            <a:ext cx="144016" cy="9767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/>
          <p:cNvSpPr/>
          <p:nvPr/>
        </p:nvSpPr>
        <p:spPr>
          <a:xfrm>
            <a:off x="3779912" y="4428399"/>
            <a:ext cx="432048" cy="97675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779912" y="544522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11960" y="544522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79912" y="554989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9912" y="558924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ox</a:t>
            </a:r>
            <a:endParaRPr lang="zh-CN" altLang="en-US" sz="2000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3476201" y="4716722"/>
            <a:ext cx="9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oxide</a:t>
            </a:r>
            <a:endParaRPr lang="zh-CN" altLang="en-US" sz="2000" b="1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131840" y="494116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211960" y="4428399"/>
            <a:ext cx="504056" cy="9744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/>
          <p:cNvSpPr/>
          <p:nvPr/>
        </p:nvSpPr>
        <p:spPr>
          <a:xfrm>
            <a:off x="4716016" y="4428399"/>
            <a:ext cx="936104" cy="9744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788024" y="468507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p-type</a:t>
            </a:r>
            <a:endParaRPr lang="zh-CN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78648" y="346906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depletion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1960" y="4438853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- -</a:t>
            </a:r>
          </a:p>
          <a:p>
            <a:r>
              <a:rPr lang="en-US" altLang="zh-CN" dirty="0"/>
              <a:t>- - -</a:t>
            </a:r>
          </a:p>
          <a:p>
            <a:r>
              <a:rPr lang="en-US" altLang="zh-CN" dirty="0"/>
              <a:t>- - -</a:t>
            </a:r>
            <a:endParaRPr lang="zh-CN" alt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499992" y="3957394"/>
            <a:ext cx="0" cy="407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716016" y="544522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1960" y="554989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99992" y="242088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28384" y="242088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636772" y="4945427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 rot="2367670">
            <a:off x="2509952" y="3654173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8218058">
            <a:off x="5702420" y="3758324"/>
            <a:ext cx="864096" cy="34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075818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41606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529638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82038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41606" y="5447083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73654" y="5447083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776844" y="5447083"/>
            <a:ext cx="292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50282" y="5653815"/>
            <a:ext cx="52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ox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23756" y="5663107"/>
            <a:ext cx="9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45052" y="5447083"/>
            <a:ext cx="504000" cy="543406"/>
            <a:chOff x="8316472" y="4859868"/>
            <a:chExt cx="504000" cy="54340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8565154" y="4859868"/>
              <a:ext cx="0" cy="39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316472" y="5260558"/>
              <a:ext cx="50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383914" y="5331266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60528" y="5403274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458284" y="5221729"/>
            <a:ext cx="5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868200" y="4941168"/>
            <a:ext cx="504000" cy="543406"/>
            <a:chOff x="8316472" y="4859868"/>
            <a:chExt cx="504000" cy="54340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8565154" y="4859868"/>
              <a:ext cx="0" cy="39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8316472" y="5260558"/>
              <a:ext cx="50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383914" y="5331266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460528" y="5403274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667078" y="4730950"/>
            <a:ext cx="5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97628AA-51B9-3240-98CB-9BD889F12473}"/>
                  </a:ext>
                </a:extLst>
              </p:cNvPr>
              <p:cNvSpPr txBox="1"/>
              <p:nvPr/>
            </p:nvSpPr>
            <p:spPr>
              <a:xfrm>
                <a:off x="6427992" y="3753866"/>
                <a:ext cx="2201564" cy="9106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𝑏𝑖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97628AA-51B9-3240-98CB-9BD889F12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92" y="3753866"/>
                <a:ext cx="2201564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76127CE-B00F-3F41-904F-09030654D8AE}"/>
                  </a:ext>
                </a:extLst>
              </p:cNvPr>
              <p:cNvSpPr txBox="1"/>
              <p:nvPr/>
            </p:nvSpPr>
            <p:spPr>
              <a:xfrm>
                <a:off x="4267477" y="5532159"/>
                <a:ext cx="57606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76127CE-B00F-3F41-904F-09030654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77" y="5532159"/>
                <a:ext cx="576064" cy="392993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72200" y="4941168"/>
            <a:ext cx="237626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35896" y="4428399"/>
            <a:ext cx="144016" cy="9767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/>
          <p:cNvSpPr/>
          <p:nvPr/>
        </p:nvSpPr>
        <p:spPr>
          <a:xfrm>
            <a:off x="3779912" y="4428399"/>
            <a:ext cx="432048" cy="97675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779912" y="544522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11960" y="544522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79912" y="554989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9912" y="558924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ox</a:t>
            </a:r>
            <a:endParaRPr lang="zh-CN" altLang="en-US" sz="2000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3476201" y="4716722"/>
            <a:ext cx="9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oxide</a:t>
            </a:r>
            <a:endParaRPr lang="zh-CN" altLang="en-US" sz="2000" b="1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131840" y="494116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211960" y="4428399"/>
            <a:ext cx="504056" cy="9744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/>
          <p:cNvSpPr/>
          <p:nvPr/>
        </p:nvSpPr>
        <p:spPr>
          <a:xfrm>
            <a:off x="4716016" y="4428399"/>
            <a:ext cx="936104" cy="9744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788024" y="468507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p-type</a:t>
            </a:r>
            <a:endParaRPr lang="zh-CN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78648" y="346906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depletion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1960" y="4438853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- -</a:t>
            </a:r>
          </a:p>
          <a:p>
            <a:r>
              <a:rPr lang="en-US" altLang="zh-CN" dirty="0"/>
              <a:t>- - -</a:t>
            </a:r>
          </a:p>
          <a:p>
            <a:r>
              <a:rPr lang="en-US" altLang="zh-CN" dirty="0"/>
              <a:t>- - -</a:t>
            </a:r>
            <a:endParaRPr lang="zh-CN" alt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499992" y="3957394"/>
            <a:ext cx="0" cy="407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716016" y="544522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1960" y="554989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636772" y="4945427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75818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41606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529638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82038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41606" y="5447083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73654" y="5447083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776844" y="5447083"/>
            <a:ext cx="292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50282" y="5653815"/>
            <a:ext cx="52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ox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23756" y="5663107"/>
            <a:ext cx="9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45052" y="5447083"/>
            <a:ext cx="504000" cy="543406"/>
            <a:chOff x="8316472" y="4859868"/>
            <a:chExt cx="504000" cy="54340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8565154" y="4859868"/>
              <a:ext cx="0" cy="39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316472" y="5260558"/>
              <a:ext cx="50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383914" y="5331266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60528" y="5403274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458284" y="5221729"/>
            <a:ext cx="5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868200" y="4941168"/>
            <a:ext cx="504000" cy="543406"/>
            <a:chOff x="8316472" y="4859868"/>
            <a:chExt cx="504000" cy="54340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8565154" y="4859868"/>
              <a:ext cx="0" cy="39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8316472" y="5260558"/>
              <a:ext cx="50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383914" y="5331266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460528" y="5403274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667078" y="4730950"/>
            <a:ext cx="5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92" name="Arc 91"/>
          <p:cNvSpPr/>
          <p:nvPr/>
        </p:nvSpPr>
        <p:spPr>
          <a:xfrm>
            <a:off x="3874016" y="1804256"/>
            <a:ext cx="2282160" cy="925528"/>
          </a:xfrm>
          <a:prstGeom prst="arc">
            <a:avLst>
              <a:gd name="adj1" fmla="val 1626831"/>
              <a:gd name="adj2" fmla="val 94190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644008" y="869370"/>
            <a:ext cx="3816424" cy="1767542"/>
            <a:chOff x="4644008" y="4767094"/>
            <a:chExt cx="3816424" cy="1767542"/>
          </a:xfrm>
        </p:grpSpPr>
        <p:grpSp>
          <p:nvGrpSpPr>
            <p:cNvPr id="95" name="Group 94"/>
            <p:cNvGrpSpPr/>
            <p:nvPr/>
          </p:nvGrpSpPr>
          <p:grpSpPr>
            <a:xfrm>
              <a:off x="4644008" y="4767094"/>
              <a:ext cx="3816424" cy="1767542"/>
              <a:chOff x="4644008" y="4479062"/>
              <a:chExt cx="3816424" cy="1767542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6948264" y="4787860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948264" y="5570656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Arc 98"/>
              <p:cNvSpPr/>
              <p:nvPr/>
            </p:nvSpPr>
            <p:spPr>
              <a:xfrm>
                <a:off x="6516216" y="4787860"/>
                <a:ext cx="936104" cy="386979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99"/>
              <p:cNvSpPr/>
              <p:nvPr/>
            </p:nvSpPr>
            <p:spPr>
              <a:xfrm>
                <a:off x="6516216" y="5565420"/>
                <a:ext cx="936104" cy="38386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6948264" y="5172722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Arc 101"/>
              <p:cNvSpPr/>
              <p:nvPr/>
            </p:nvSpPr>
            <p:spPr>
              <a:xfrm>
                <a:off x="6516216" y="5172722"/>
                <a:ext cx="936104" cy="44323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6516216" y="5363924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7380312" y="4479062"/>
                <a:ext cx="0" cy="28439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7380312" y="4963954"/>
                <a:ext cx="0" cy="3507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796136" y="554444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5436096" y="532841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732240" y="5877272"/>
                <a:ext cx="114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Depletion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44008" y="5348742"/>
                <a:ext cx="78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g</a:t>
                </a:r>
                <a:r>
                  <a:rPr lang="en-US" dirty="0"/>
                  <a:t> &gt; 0</a:t>
                </a:r>
                <a:endParaRPr lang="en-US" baseline="-25000" dirty="0"/>
              </a:p>
            </p:txBody>
          </p:sp>
        </p:grpSp>
        <p:sp>
          <p:nvSpPr>
            <p:cNvPr id="96" name="Parallelogram 95"/>
            <p:cNvSpPr/>
            <p:nvPr/>
          </p:nvSpPr>
          <p:spPr>
            <a:xfrm rot="5400000">
              <a:off x="5808597" y="5529689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7504" y="692696"/>
            <a:ext cx="3888432" cy="1893072"/>
            <a:chOff x="107504" y="4416248"/>
            <a:chExt cx="3888432" cy="1893072"/>
          </a:xfrm>
        </p:grpSpPr>
        <p:grpSp>
          <p:nvGrpSpPr>
            <p:cNvPr id="112" name="Group 111"/>
            <p:cNvGrpSpPr/>
            <p:nvPr/>
          </p:nvGrpSpPr>
          <p:grpSpPr>
            <a:xfrm>
              <a:off x="107504" y="4416248"/>
              <a:ext cx="3888432" cy="1893072"/>
              <a:chOff x="4572000" y="4956268"/>
              <a:chExt cx="3888432" cy="1893072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5436096" y="613568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4572000" y="4956268"/>
                <a:ext cx="3888432" cy="1893072"/>
                <a:chOff x="4572000" y="4956268"/>
                <a:chExt cx="3888432" cy="1893072"/>
              </a:xfrm>
            </p:grpSpPr>
            <p:sp>
              <p:nvSpPr>
                <p:cNvPr id="116" name="Arc 115"/>
                <p:cNvSpPr/>
                <p:nvPr/>
              </p:nvSpPr>
              <p:spPr>
                <a:xfrm>
                  <a:off x="6516216" y="6048950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4572000" y="4956268"/>
                  <a:ext cx="3888432" cy="1893072"/>
                  <a:chOff x="4572000" y="4956268"/>
                  <a:chExt cx="3888432" cy="1893072"/>
                </a:xfrm>
              </p:grpSpPr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6948264" y="5267748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948264" y="605054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Arc 119"/>
                  <p:cNvSpPr/>
                  <p:nvPr/>
                </p:nvSpPr>
                <p:spPr>
                  <a:xfrm>
                    <a:off x="6516216" y="5267748"/>
                    <a:ext cx="936104" cy="77395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948264" y="565261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Arc 121"/>
                  <p:cNvSpPr/>
                  <p:nvPr/>
                </p:nvSpPr>
                <p:spPr>
                  <a:xfrm>
                    <a:off x="6516216" y="5652610"/>
                    <a:ext cx="936104" cy="77395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6516216" y="5843812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/>
                  <p:cNvCxnSpPr/>
                  <p:nvPr/>
                </p:nvCxnSpPr>
                <p:spPr>
                  <a:xfrm>
                    <a:off x="7308304" y="4956268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7308304" y="5585168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5796136" y="6351711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588224" y="6480008"/>
                    <a:ext cx="16561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Weak Inversion</a:t>
                    </a:r>
                  </a:p>
                </p:txBody>
              </p:sp>
              <p:cxnSp>
                <p:nvCxnSpPr>
                  <p:cNvPr id="133" name="Straight Arrow Connector 132"/>
                  <p:cNvCxnSpPr/>
                  <p:nvPr/>
                </p:nvCxnSpPr>
                <p:spPr>
                  <a:xfrm>
                    <a:off x="6012160" y="6507468"/>
                    <a:ext cx="0" cy="305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4572000" y="6119968"/>
                    <a:ext cx="8226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g</a:t>
                    </a:r>
                    <a:r>
                      <a:rPr lang="en-US" dirty="0"/>
                      <a:t> = V</a:t>
                    </a:r>
                    <a:r>
                      <a:rPr lang="en-US" baseline="-25000" dirty="0"/>
                      <a:t>T</a:t>
                    </a:r>
                  </a:p>
                </p:txBody>
              </p:sp>
            </p:grpSp>
          </p:grpSp>
        </p:grpSp>
        <p:sp>
          <p:nvSpPr>
            <p:cNvPr id="113" name="Parallelogram 112"/>
            <p:cNvSpPr/>
            <p:nvPr/>
          </p:nvSpPr>
          <p:spPr>
            <a:xfrm rot="5400000">
              <a:off x="1344099" y="5370491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45468" y="1213982"/>
            <a:ext cx="11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s</a:t>
            </a:r>
            <a:r>
              <a:rPr lang="en-US" sz="2800" dirty="0"/>
              <a:t> = p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516216" y="1351654"/>
            <a:ext cx="1013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78432" y="1093680"/>
            <a:ext cx="45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V</a:t>
            </a:r>
            <a:r>
              <a:rPr lang="en-US" altLang="zh-CN" baseline="-25000" dirty="0" err="1">
                <a:solidFill>
                  <a:srgbClr val="FF0000"/>
                </a:solidFill>
              </a:rPr>
              <a:t>s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233944" y="4840696"/>
            <a:ext cx="45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V</a:t>
            </a:r>
            <a:r>
              <a:rPr lang="en-US" altLang="zh-CN" baseline="-25000" dirty="0" err="1">
                <a:solidFill>
                  <a:srgbClr val="FF0000"/>
                </a:solidFill>
              </a:rPr>
              <a:t>s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7380312" y="5160826"/>
            <a:ext cx="0" cy="28439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051720" y="1312304"/>
            <a:ext cx="1013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699792" y="980728"/>
            <a:ext cx="45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V</a:t>
            </a:r>
            <a:r>
              <a:rPr lang="en-US" altLang="zh-CN" baseline="-25000" dirty="0" err="1">
                <a:solidFill>
                  <a:srgbClr val="FF0000"/>
                </a:solidFill>
              </a:rPr>
              <a:t>s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63724"/>
            <a:ext cx="194421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Net charge is zero!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360" y="4143171"/>
                <a:ext cx="185903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0" y="4143171"/>
                <a:ext cx="1859034" cy="29956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934" t="-204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95536" y="4713607"/>
                <a:ext cx="209653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713607"/>
                <a:ext cx="2096536" cy="29956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326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395536" y="5445874"/>
                <a:ext cx="137114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45874"/>
                <a:ext cx="1371145" cy="575414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4A1B83-E393-A746-B8B2-E4244E849395}"/>
                  </a:ext>
                </a:extLst>
              </p:cNvPr>
              <p:cNvSpPr txBox="1"/>
              <p:nvPr/>
            </p:nvSpPr>
            <p:spPr>
              <a:xfrm>
                <a:off x="6427992" y="3753866"/>
                <a:ext cx="2201564" cy="9106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𝑏𝑖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4A1B83-E393-A746-B8B2-E4244E849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92" y="3753866"/>
                <a:ext cx="2201564" cy="910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25A5108-916D-2A46-9C4E-41EDDCDE51F1}"/>
                  </a:ext>
                </a:extLst>
              </p:cNvPr>
              <p:cNvSpPr txBox="1"/>
              <p:nvPr/>
            </p:nvSpPr>
            <p:spPr>
              <a:xfrm>
                <a:off x="4267477" y="5532159"/>
                <a:ext cx="57606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25A5108-916D-2A46-9C4E-41EDDCDE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77" y="5532159"/>
                <a:ext cx="576064" cy="392993"/>
              </a:xfrm>
              <a:prstGeom prst="rect">
                <a:avLst/>
              </a:prstGeom>
              <a:blipFill>
                <a:blip r:embed="rId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B5C77B9-02B7-5143-BDD8-9ADA5FC68E7C}"/>
                  </a:ext>
                </a:extLst>
              </p:cNvPr>
              <p:cNvSpPr txBox="1"/>
              <p:nvPr/>
            </p:nvSpPr>
            <p:spPr>
              <a:xfrm>
                <a:off x="7291648" y="2996952"/>
                <a:ext cx="825803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B5C77B9-02B7-5143-BDD8-9ADA5FC68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48" y="2996952"/>
                <a:ext cx="825803" cy="521168"/>
              </a:xfrm>
              <a:prstGeom prst="rect">
                <a:avLst/>
              </a:prstGeom>
              <a:blipFill>
                <a:blip r:embed="rId10"/>
                <a:stretch>
                  <a:fillRect l="-4545" b="-11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72200" y="4941168"/>
            <a:ext cx="237626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49073" y="2031312"/>
                <a:ext cx="1448666" cy="81894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73" y="2031312"/>
                <a:ext cx="1448666" cy="818942"/>
              </a:xfrm>
              <a:prstGeom prst="rect">
                <a:avLst/>
              </a:prstGeom>
              <a:blipFill>
                <a:blip r:embed="rId3"/>
                <a:stretch>
                  <a:fillRect l="-3448" r="-4310" b="-597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635896" y="4428399"/>
            <a:ext cx="144016" cy="9767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/>
          <p:cNvSpPr/>
          <p:nvPr/>
        </p:nvSpPr>
        <p:spPr>
          <a:xfrm>
            <a:off x="3779912" y="4428399"/>
            <a:ext cx="432048" cy="97675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779912" y="544522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11960" y="544522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79912" y="554989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9912" y="558924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ox</a:t>
            </a:r>
            <a:endParaRPr lang="zh-CN" altLang="en-US" sz="2000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3476201" y="4716722"/>
            <a:ext cx="97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oxide</a:t>
            </a:r>
            <a:endParaRPr lang="zh-CN" altLang="en-US" sz="2000" b="1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131840" y="4941168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211960" y="4428399"/>
            <a:ext cx="504056" cy="9744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/>
          <p:cNvSpPr/>
          <p:nvPr/>
        </p:nvSpPr>
        <p:spPr>
          <a:xfrm>
            <a:off x="4716016" y="4428399"/>
            <a:ext cx="936104" cy="9744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788024" y="468507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p-type</a:t>
            </a:r>
            <a:endParaRPr lang="zh-CN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1328" y="36929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depletion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1960" y="4438853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- -</a:t>
            </a:r>
          </a:p>
          <a:p>
            <a:r>
              <a:rPr lang="en-US" altLang="zh-CN" dirty="0"/>
              <a:t>- - -</a:t>
            </a:r>
          </a:p>
          <a:p>
            <a:r>
              <a:rPr lang="en-US" altLang="zh-CN" dirty="0"/>
              <a:t>- - -</a:t>
            </a:r>
            <a:endParaRPr lang="zh-CN" altLang="en-US" dirty="0"/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4499992" y="4143171"/>
            <a:ext cx="0" cy="221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716016" y="544522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1960" y="554989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83968" y="55776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s</a:t>
            </a:r>
            <a:endParaRPr lang="zh-CN" altLang="en-US" sz="2000" baseline="-250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636772" y="4945427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75818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41606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529638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82038" y="5231059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41606" y="5447083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73654" y="5447083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776844" y="5447083"/>
            <a:ext cx="292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50282" y="5653815"/>
            <a:ext cx="52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ox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23756" y="5663107"/>
            <a:ext cx="9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45052" y="5447083"/>
            <a:ext cx="504000" cy="543406"/>
            <a:chOff x="8316472" y="4859868"/>
            <a:chExt cx="504000" cy="54340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8565154" y="4859868"/>
              <a:ext cx="0" cy="39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316472" y="5260558"/>
              <a:ext cx="50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383914" y="5331266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60528" y="5403274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458284" y="5221729"/>
            <a:ext cx="5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868200" y="4941168"/>
            <a:ext cx="504000" cy="543406"/>
            <a:chOff x="8316472" y="4859868"/>
            <a:chExt cx="504000" cy="54340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8565154" y="4859868"/>
              <a:ext cx="0" cy="39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8316472" y="5260558"/>
              <a:ext cx="50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383914" y="5331266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460528" y="5403274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667078" y="4730950"/>
            <a:ext cx="5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427992" y="3753866"/>
                <a:ext cx="1682320" cy="9106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92" y="3753866"/>
                <a:ext cx="1682320" cy="9106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7233944" y="4840696"/>
            <a:ext cx="45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V</a:t>
            </a:r>
            <a:r>
              <a:rPr lang="en-US" altLang="zh-CN" baseline="-25000" dirty="0" err="1">
                <a:solidFill>
                  <a:srgbClr val="FF0000"/>
                </a:solidFill>
              </a:rPr>
              <a:t>s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7380312" y="5160826"/>
            <a:ext cx="0" cy="28439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3469069"/>
            <a:ext cx="194421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Net charge is zero!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360" y="4143171"/>
                <a:ext cx="185903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0" y="4143171"/>
                <a:ext cx="1859034" cy="29956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934" t="-204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95536" y="4713607"/>
                <a:ext cx="209653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713607"/>
                <a:ext cx="2096536" cy="29956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326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395536" y="5445874"/>
                <a:ext cx="137114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45874"/>
                <a:ext cx="1371145" cy="575414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049073" y="1146488"/>
                <a:ext cx="1371145" cy="57541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73" y="1146488"/>
                <a:ext cx="1371145" cy="575414"/>
              </a:xfrm>
              <a:prstGeom prst="rect">
                <a:avLst/>
              </a:prstGeom>
              <a:blipFill>
                <a:blip r:embed="rId8"/>
                <a:stretch>
                  <a:fillRect l="-3636" b="-638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>
          <a:xfrm>
            <a:off x="636714" y="1288752"/>
            <a:ext cx="204841" cy="1361157"/>
          </a:xfrm>
          <a:prstGeom prst="leftBrace">
            <a:avLst>
              <a:gd name="adj1" fmla="val 562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84168" y="3118294"/>
            <a:ext cx="24209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84168" y="1196752"/>
            <a:ext cx="0" cy="1921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23810" r="-7143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 flipV="1">
            <a:off x="7069126" y="177216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29329" y="3068960"/>
            <a:ext cx="12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V</a:t>
            </a:r>
            <a:r>
              <a:rPr lang="en-US" altLang="zh-CN" baseline="-25000" dirty="0"/>
              <a:t>T</a:t>
            </a:r>
            <a:endParaRPr lang="zh-CN" altLang="en-US" baseline="-25000" dirty="0"/>
          </a:p>
        </p:txBody>
      </p:sp>
      <p:sp>
        <p:nvSpPr>
          <p:cNvPr id="127" name="Freeform 126"/>
          <p:cNvSpPr/>
          <p:nvPr/>
        </p:nvSpPr>
        <p:spPr>
          <a:xfrm>
            <a:off x="6617433" y="1813793"/>
            <a:ext cx="1976129" cy="1111151"/>
          </a:xfrm>
          <a:custGeom>
            <a:avLst/>
            <a:gdLst>
              <a:gd name="connsiteX0" fmla="*/ 0 w 1328057"/>
              <a:gd name="connsiteY0" fmla="*/ 0 h 1111151"/>
              <a:gd name="connsiteX1" fmla="*/ 283029 w 1328057"/>
              <a:gd name="connsiteY1" fmla="*/ 65314 h 1111151"/>
              <a:gd name="connsiteX2" fmla="*/ 533400 w 1328057"/>
              <a:gd name="connsiteY2" fmla="*/ 381000 h 1111151"/>
              <a:gd name="connsiteX3" fmla="*/ 816429 w 1328057"/>
              <a:gd name="connsiteY3" fmla="*/ 1110343 h 1111151"/>
              <a:gd name="connsiteX4" fmla="*/ 1034143 w 1328057"/>
              <a:gd name="connsiteY4" fmla="*/ 228600 h 1111151"/>
              <a:gd name="connsiteX5" fmla="*/ 1328057 w 1328057"/>
              <a:gd name="connsiteY5" fmla="*/ 0 h 11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057" h="1111151">
                <a:moveTo>
                  <a:pt x="0" y="0"/>
                </a:moveTo>
                <a:cubicBezTo>
                  <a:pt x="97064" y="907"/>
                  <a:pt x="194129" y="1814"/>
                  <a:pt x="283029" y="65314"/>
                </a:cubicBezTo>
                <a:cubicBezTo>
                  <a:pt x="371929" y="128814"/>
                  <a:pt x="444500" y="206829"/>
                  <a:pt x="533400" y="381000"/>
                </a:cubicBezTo>
                <a:cubicBezTo>
                  <a:pt x="622300" y="555172"/>
                  <a:pt x="732972" y="1135743"/>
                  <a:pt x="816429" y="1110343"/>
                </a:cubicBezTo>
                <a:cubicBezTo>
                  <a:pt x="899886" y="1084943"/>
                  <a:pt x="948872" y="413657"/>
                  <a:pt x="1034143" y="228600"/>
                </a:cubicBezTo>
                <a:cubicBezTo>
                  <a:pt x="1119414" y="43543"/>
                  <a:pt x="1223735" y="21771"/>
                  <a:pt x="1328057" y="0"/>
                </a:cubicBezTo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40824" y="1772166"/>
            <a:ext cx="867748" cy="122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127"/>
          <p:cNvSpPr/>
          <p:nvPr/>
        </p:nvSpPr>
        <p:spPr>
          <a:xfrm>
            <a:off x="6188834" y="1729272"/>
            <a:ext cx="867748" cy="122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Straight Connector 125"/>
          <p:cNvCxnSpPr/>
          <p:nvPr/>
        </p:nvCxnSpPr>
        <p:spPr>
          <a:xfrm flipH="1" flipV="1">
            <a:off x="7812360" y="177281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9D0592-D6F9-A3D5-81D1-5C439C05EDD5}"/>
              </a:ext>
            </a:extLst>
          </p:cNvPr>
          <p:cNvCxnSpPr/>
          <p:nvPr/>
        </p:nvCxnSpPr>
        <p:spPr>
          <a:xfrm flipH="1">
            <a:off x="7840824" y="2636912"/>
            <a:ext cx="187560" cy="26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278E7-C960-457C-FCEE-A85DC5880541}"/>
                  </a:ext>
                </a:extLst>
              </p:cNvPr>
              <p:cNvSpPr txBox="1"/>
              <p:nvPr/>
            </p:nvSpPr>
            <p:spPr>
              <a:xfrm>
                <a:off x="3399064" y="1675699"/>
                <a:ext cx="2017475" cy="58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278E7-C960-457C-FCEE-A85DC588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64" y="1675699"/>
                <a:ext cx="2017475" cy="588431"/>
              </a:xfrm>
              <a:prstGeom prst="rect">
                <a:avLst/>
              </a:prstGeom>
              <a:blipFill>
                <a:blip r:embed="rId11"/>
                <a:stretch>
                  <a:fillRect l="-1875" t="-6383" r="-625" b="-42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2ADF9D-0410-DC67-4E8B-2005F8DEF73C}"/>
                  </a:ext>
                </a:extLst>
              </p:cNvPr>
              <p:cNvSpPr/>
              <p:nvPr/>
            </p:nvSpPr>
            <p:spPr>
              <a:xfrm>
                <a:off x="3461498" y="2333313"/>
                <a:ext cx="1989326" cy="1165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2ADF9D-0410-DC67-4E8B-2005F8DEF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98" y="2333313"/>
                <a:ext cx="1989326" cy="1165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4F0AD8-24BB-967B-FA2E-383E28559750}"/>
              </a:ext>
            </a:extLst>
          </p:cNvPr>
          <p:cNvCxnSpPr/>
          <p:nvPr/>
        </p:nvCxnSpPr>
        <p:spPr>
          <a:xfrm>
            <a:off x="6427992" y="1721902"/>
            <a:ext cx="522290" cy="9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EA9134-E9F4-5685-4FA5-C14D5319AAC5}"/>
                  </a:ext>
                </a:extLst>
              </p:cNvPr>
              <p:cNvSpPr txBox="1"/>
              <p:nvPr/>
            </p:nvSpPr>
            <p:spPr>
              <a:xfrm>
                <a:off x="6165475" y="1394019"/>
                <a:ext cx="37933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𝑓𝑏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EA9134-E9F4-5685-4FA5-C14D5319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475" y="1394019"/>
                <a:ext cx="379335" cy="299249"/>
              </a:xfrm>
              <a:prstGeom prst="rect">
                <a:avLst/>
              </a:prstGeom>
              <a:blipFill>
                <a:blip r:embed="rId13"/>
                <a:stretch>
                  <a:fillRect l="-12903" r="-9677" b="-24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EC9ACB0-8FF4-9068-2078-B50BB6ABC807}"/>
                  </a:ext>
                </a:extLst>
              </p:cNvPr>
              <p:cNvSpPr txBox="1"/>
              <p:nvPr/>
            </p:nvSpPr>
            <p:spPr>
              <a:xfrm>
                <a:off x="8028384" y="2343132"/>
                <a:ext cx="63555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EC9ACB0-8FF4-9068-2078-B50BB6ABC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343132"/>
                <a:ext cx="635559" cy="289182"/>
              </a:xfrm>
              <a:prstGeom prst="rect">
                <a:avLst/>
              </a:prstGeom>
              <a:blipFill>
                <a:blip r:embed="rId14"/>
                <a:stretch>
                  <a:fillRect l="-7843" r="-1961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9B33B23B-6946-DD47-0D1B-2A935BE27A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52" y="894099"/>
            <a:ext cx="2286248" cy="6263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36" y="11663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z="2000" smtClean="0"/>
              <a:pPr/>
              <a:t>2</a:t>
            </a:fld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564" y="1124744"/>
            <a:ext cx="8229600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14813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16631" y="171724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936" y="913143"/>
            <a:ext cx="151216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Accumulation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48679" y="4885597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84783" y="4165517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896751" y="4885597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84783" y="3157405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68759" y="3229413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8799" y="40935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4703" y="51736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79512" y="1861261"/>
            <a:ext cx="4453543" cy="1953508"/>
            <a:chOff x="4510945" y="1052736"/>
            <a:chExt cx="4453543" cy="1953508"/>
          </a:xfrm>
        </p:grpSpPr>
        <p:grpSp>
          <p:nvGrpSpPr>
            <p:cNvPr id="69" name="Group 68"/>
            <p:cNvGrpSpPr/>
            <p:nvPr/>
          </p:nvGrpSpPr>
          <p:grpSpPr>
            <a:xfrm>
              <a:off x="4510945" y="1052736"/>
              <a:ext cx="4453543" cy="1953508"/>
              <a:chOff x="4510945" y="1052736"/>
              <a:chExt cx="4453543" cy="195350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510945" y="1052736"/>
                <a:ext cx="4453543" cy="1953508"/>
                <a:chOff x="4510945" y="1052736"/>
                <a:chExt cx="4453543" cy="1953508"/>
              </a:xfrm>
            </p:grpSpPr>
            <p:sp>
              <p:nvSpPr>
                <p:cNvPr id="83" name="Arc 82"/>
                <p:cNvSpPr/>
                <p:nvPr/>
              </p:nvSpPr>
              <p:spPr>
                <a:xfrm>
                  <a:off x="6480212" y="1341570"/>
                  <a:ext cx="936104" cy="360926"/>
                </a:xfrm>
                <a:prstGeom prst="arc">
                  <a:avLst>
                    <a:gd name="adj1" fmla="val 5339983"/>
                    <a:gd name="adj2" fmla="val 1043828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4510945" y="1052736"/>
                  <a:ext cx="4453543" cy="1953508"/>
                  <a:chOff x="4510945" y="1051934"/>
                  <a:chExt cx="4453543" cy="1953508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6948264" y="170669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6948264" y="2489486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Arc 86"/>
                  <p:cNvSpPr/>
                  <p:nvPr/>
                </p:nvSpPr>
                <p:spPr>
                  <a:xfrm>
                    <a:off x="6483558" y="2087950"/>
                    <a:ext cx="936104" cy="399942"/>
                  </a:xfrm>
                  <a:prstGeom prst="arc">
                    <a:avLst>
                      <a:gd name="adj1" fmla="val 5339983"/>
                      <a:gd name="adj2" fmla="val 1018332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948264" y="208954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Arc 88"/>
                  <p:cNvSpPr/>
                  <p:nvPr/>
                </p:nvSpPr>
                <p:spPr>
                  <a:xfrm>
                    <a:off x="6483558" y="1767812"/>
                    <a:ext cx="1076774" cy="320138"/>
                  </a:xfrm>
                  <a:prstGeom prst="arc">
                    <a:avLst>
                      <a:gd name="adj1" fmla="val 5339983"/>
                      <a:gd name="adj2" fmla="val 10720932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516216" y="2271868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>
                    <a:off x="8244408" y="1767812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 flipV="1">
                    <a:off x="8244408" y="2252704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338512" y="1946088"/>
                    <a:ext cx="625976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5436096" y="1551788"/>
                    <a:ext cx="86409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688124" y="1051934"/>
                    <a:ext cx="5760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E</a:t>
                    </a:r>
                    <a:r>
                      <a:rPr lang="en-US" sz="2400" baseline="-25000" dirty="0"/>
                      <a:t>F</a:t>
                    </a: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660232" y="2636110"/>
                    <a:ext cx="1800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Accumulation</a:t>
                    </a: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4510945" y="1340768"/>
                    <a:ext cx="7811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g</a:t>
                    </a:r>
                    <a:r>
                      <a:rPr lang="en-US" dirty="0"/>
                      <a:t> &lt; 0</a:t>
                    </a:r>
                  </a:p>
                </p:txBody>
              </p:sp>
            </p:grpSp>
          </p:grpSp>
          <p:sp>
            <p:nvSpPr>
              <p:cNvPr id="82" name="Parallelogram 81"/>
              <p:cNvSpPr/>
              <p:nvPr/>
            </p:nvSpPr>
            <p:spPr>
              <a:xfrm rot="16200000">
                <a:off x="5808597" y="1828163"/>
                <a:ext cx="1199220" cy="216026"/>
              </a:xfrm>
              <a:prstGeom prst="parallelogram">
                <a:avLst>
                  <a:gd name="adj" fmla="val 36409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>
              <a:off x="6012160" y="1967068"/>
              <a:ext cx="50405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012160" y="2088712"/>
              <a:ext cx="80219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08104" y="1772816"/>
              <a:ext cx="69496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-e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baseline="-25000" dirty="0">
                  <a:solidFill>
                    <a:srgbClr val="C00000"/>
                  </a:solidFill>
                </a:rPr>
                <a:t>s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5436096" y="2276872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08104" y="1552590"/>
              <a:ext cx="0" cy="70091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04048" y="170080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err="1"/>
                <a:t>eV</a:t>
              </a:r>
              <a:r>
                <a:rPr lang="en-US" baseline="-25000" dirty="0" err="1"/>
                <a:t>g</a:t>
              </a:r>
              <a:endParaRPr lang="en-US" baseline="-25000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084168" y="1741752"/>
              <a:ext cx="0" cy="2253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6084168" y="2070140"/>
              <a:ext cx="0" cy="24608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0878" y="3999113"/>
                <a:ext cx="84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8" y="3999113"/>
                <a:ext cx="841064" cy="27699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6522" r="-289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30878" y="4589985"/>
                <a:ext cx="1969514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8" y="4589985"/>
                <a:ext cx="1969514" cy="56720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6084168" y="3118294"/>
            <a:ext cx="24209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084168" y="1196752"/>
            <a:ext cx="0" cy="1921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3810" r="-7143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 flipH="1" flipV="1">
            <a:off x="7069126" y="177216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29329" y="3068960"/>
            <a:ext cx="12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V</a:t>
            </a:r>
            <a:r>
              <a:rPr lang="en-US" altLang="zh-CN" baseline="-25000" dirty="0"/>
              <a:t>T</a:t>
            </a:r>
            <a:endParaRPr lang="zh-CN" altLang="en-US" baseline="-25000" dirty="0"/>
          </a:p>
        </p:txBody>
      </p:sp>
      <p:sp>
        <p:nvSpPr>
          <p:cNvPr id="49" name="Freeform 48"/>
          <p:cNvSpPr/>
          <p:nvPr/>
        </p:nvSpPr>
        <p:spPr>
          <a:xfrm>
            <a:off x="6617433" y="1813793"/>
            <a:ext cx="1976129" cy="1111151"/>
          </a:xfrm>
          <a:custGeom>
            <a:avLst/>
            <a:gdLst>
              <a:gd name="connsiteX0" fmla="*/ 0 w 1328057"/>
              <a:gd name="connsiteY0" fmla="*/ 0 h 1111151"/>
              <a:gd name="connsiteX1" fmla="*/ 283029 w 1328057"/>
              <a:gd name="connsiteY1" fmla="*/ 65314 h 1111151"/>
              <a:gd name="connsiteX2" fmla="*/ 533400 w 1328057"/>
              <a:gd name="connsiteY2" fmla="*/ 381000 h 1111151"/>
              <a:gd name="connsiteX3" fmla="*/ 816429 w 1328057"/>
              <a:gd name="connsiteY3" fmla="*/ 1110343 h 1111151"/>
              <a:gd name="connsiteX4" fmla="*/ 1034143 w 1328057"/>
              <a:gd name="connsiteY4" fmla="*/ 228600 h 1111151"/>
              <a:gd name="connsiteX5" fmla="*/ 1328057 w 1328057"/>
              <a:gd name="connsiteY5" fmla="*/ 0 h 11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057" h="1111151">
                <a:moveTo>
                  <a:pt x="0" y="0"/>
                </a:moveTo>
                <a:cubicBezTo>
                  <a:pt x="97064" y="907"/>
                  <a:pt x="194129" y="1814"/>
                  <a:pt x="283029" y="65314"/>
                </a:cubicBezTo>
                <a:cubicBezTo>
                  <a:pt x="371929" y="128814"/>
                  <a:pt x="444500" y="206829"/>
                  <a:pt x="533400" y="381000"/>
                </a:cubicBezTo>
                <a:cubicBezTo>
                  <a:pt x="622300" y="555172"/>
                  <a:pt x="732972" y="1135743"/>
                  <a:pt x="816429" y="1110343"/>
                </a:cubicBezTo>
                <a:cubicBezTo>
                  <a:pt x="899886" y="1084943"/>
                  <a:pt x="948872" y="413657"/>
                  <a:pt x="1034143" y="228600"/>
                </a:cubicBezTo>
                <a:cubicBezTo>
                  <a:pt x="1119414" y="43543"/>
                  <a:pt x="1223735" y="21771"/>
                  <a:pt x="1328057" y="0"/>
                </a:cubicBezTo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40824" y="1772166"/>
            <a:ext cx="867748" cy="122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50"/>
          <p:cNvSpPr/>
          <p:nvPr/>
        </p:nvSpPr>
        <p:spPr>
          <a:xfrm>
            <a:off x="6185182" y="1729272"/>
            <a:ext cx="867748" cy="122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7812360" y="177281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084169" y="1813793"/>
            <a:ext cx="7237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2120" y="1643544"/>
                <a:ext cx="390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643544"/>
                <a:ext cx="390043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250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07504" y="4727728"/>
            <a:ext cx="4403440" cy="1581592"/>
            <a:chOff x="4572000" y="5267748"/>
            <a:chExt cx="4403440" cy="1581592"/>
          </a:xfrm>
        </p:grpSpPr>
        <p:sp>
          <p:nvSpPr>
            <p:cNvPr id="113" name="TextBox 112"/>
            <p:cNvSpPr txBox="1"/>
            <p:nvPr/>
          </p:nvSpPr>
          <p:spPr>
            <a:xfrm>
              <a:off x="5436096" y="613568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4572000" y="5267748"/>
              <a:ext cx="4403440" cy="1581592"/>
              <a:chOff x="4572000" y="5267748"/>
              <a:chExt cx="4403440" cy="1581592"/>
            </a:xfrm>
          </p:grpSpPr>
          <p:sp>
            <p:nvSpPr>
              <p:cNvPr id="92" name="Arc 91"/>
              <p:cNvSpPr/>
              <p:nvPr/>
            </p:nvSpPr>
            <p:spPr>
              <a:xfrm>
                <a:off x="6516216" y="6048950"/>
                <a:ext cx="936104" cy="773958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572000" y="5267748"/>
                <a:ext cx="4403440" cy="1581592"/>
                <a:chOff x="4572000" y="5267748"/>
                <a:chExt cx="4403440" cy="1581592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948264" y="5267748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948264" y="6050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Arc 90"/>
                <p:cNvSpPr/>
                <p:nvPr/>
              </p:nvSpPr>
              <p:spPr>
                <a:xfrm>
                  <a:off x="6516216" y="5267748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300192" y="5411764"/>
                  <a:ext cx="216024" cy="10957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6948264" y="5652610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Arc 94"/>
                <p:cNvSpPr/>
                <p:nvPr/>
              </p:nvSpPr>
              <p:spPr>
                <a:xfrm>
                  <a:off x="6516216" y="5652610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16216" y="5843812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8244408" y="5368212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8244408" y="5853104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8338511" y="5546488"/>
                  <a:ext cx="636929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444208" y="6028478"/>
                  <a:ext cx="363386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6671118" y="5551578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6671118" y="6036470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6765222" y="5729854"/>
                  <a:ext cx="651094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5796136" y="6351711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6588224" y="6480008"/>
                  <a:ext cx="1656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Weak inversion</a:t>
                  </a:r>
                </a:p>
              </p:txBody>
            </p: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012160" y="6507468"/>
                  <a:ext cx="0" cy="3059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4572000" y="6119968"/>
                  <a:ext cx="8226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= V</a:t>
                  </a:r>
                  <a:r>
                    <a:rPr lang="en-US" baseline="-25000" dirty="0"/>
                    <a:t>T</a:t>
                  </a:r>
                </a:p>
              </p:txBody>
            </p:sp>
          </p:grpSp>
        </p:grpSp>
      </p:grpSp>
      <p:sp>
        <p:nvSpPr>
          <p:cNvPr id="136" name="Arc 135"/>
          <p:cNvSpPr/>
          <p:nvPr/>
        </p:nvSpPr>
        <p:spPr>
          <a:xfrm>
            <a:off x="3874016" y="5527808"/>
            <a:ext cx="2282160" cy="925528"/>
          </a:xfrm>
          <a:prstGeom prst="arc">
            <a:avLst>
              <a:gd name="adj1" fmla="val 1626831"/>
              <a:gd name="adj2" fmla="val 94190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4936" y="928538"/>
            <a:ext cx="30229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Depletion and weak inversion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580112" y="4149080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542504" y="4149080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228184" y="3429000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516216" y="42838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24128" y="35997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93636" y="4926624"/>
            <a:ext cx="101001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en-US" baseline="-25000" dirty="0"/>
              <a:t>s </a:t>
            </a:r>
            <a:r>
              <a:rPr lang="en-US" dirty="0"/>
              <a:t>= 2</a:t>
            </a:r>
            <a:r>
              <a:rPr lang="el-GR" dirty="0"/>
              <a:t>φ</a:t>
            </a:r>
            <a:r>
              <a:rPr lang="en-US" altLang="zh-CN" baseline="-25000" dirty="0" err="1"/>
              <a:t>fp</a:t>
            </a:r>
            <a:endParaRPr lang="en-US" baseline="-25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644008" y="5038092"/>
            <a:ext cx="4320480" cy="1496544"/>
            <a:chOff x="4644008" y="5038092"/>
            <a:chExt cx="4320480" cy="1496544"/>
          </a:xfrm>
        </p:grpSpPr>
        <p:grpSp>
          <p:nvGrpSpPr>
            <p:cNvPr id="54" name="Group 53"/>
            <p:cNvGrpSpPr/>
            <p:nvPr/>
          </p:nvGrpSpPr>
          <p:grpSpPr>
            <a:xfrm>
              <a:off x="4644008" y="5075892"/>
              <a:ext cx="4320480" cy="1458744"/>
              <a:chOff x="4644008" y="4787860"/>
              <a:chExt cx="4320480" cy="1458744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6948264" y="4787860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948264" y="5570656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6516216" y="4787860"/>
                <a:ext cx="936104" cy="386979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6516216" y="5565420"/>
                <a:ext cx="936104" cy="38386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6948264" y="5172722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>
                <a:off x="6516216" y="5172722"/>
                <a:ext cx="936104" cy="44323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6516216" y="5363924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8244408" y="4888324"/>
                <a:ext cx="0" cy="28439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8244408" y="5373216"/>
                <a:ext cx="0" cy="3507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338512" y="5066600"/>
                <a:ext cx="62597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</a:t>
                </a:r>
                <a:r>
                  <a:rPr lang="el-GR" dirty="0">
                    <a:solidFill>
                      <a:srgbClr val="C00000"/>
                    </a:solidFill>
                  </a:rPr>
                  <a:t>φ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fp</a:t>
                </a:r>
                <a:endParaRPr lang="en-US" baseline="-25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5796136" y="554444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436096" y="532841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732240" y="5877272"/>
                <a:ext cx="114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Depletion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44008" y="5348742"/>
                <a:ext cx="78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g</a:t>
                </a:r>
                <a:r>
                  <a:rPr lang="en-US" dirty="0"/>
                  <a:t> &gt; 0</a:t>
                </a:r>
                <a:endParaRPr lang="en-US" baseline="-25000" dirty="0"/>
              </a:p>
            </p:txBody>
          </p:sp>
        </p:grpSp>
        <p:sp>
          <p:nvSpPr>
            <p:cNvPr id="55" name="Parallelogram 54"/>
            <p:cNvSpPr/>
            <p:nvPr/>
          </p:nvSpPr>
          <p:spPr>
            <a:xfrm rot="5400000">
              <a:off x="5808597" y="5529689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1115616" y="4149080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78008" y="4149080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763688" y="3429000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51720" y="42838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59632" y="35997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1720" y="4149080"/>
            <a:ext cx="72008" cy="18002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303697" y="3778542"/>
            <a:ext cx="328894" cy="45304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9633" y="3409210"/>
            <a:ext cx="14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</a:t>
            </a:r>
          </a:p>
        </p:txBody>
      </p:sp>
      <p:cxnSp>
        <p:nvCxnSpPr>
          <p:cNvPr id="75" name="Straight Arrow Connector 74"/>
          <p:cNvCxnSpPr>
            <a:endCxn id="3" idx="1"/>
          </p:cNvCxnSpPr>
          <p:nvPr/>
        </p:nvCxnSpPr>
        <p:spPr>
          <a:xfrm flipV="1">
            <a:off x="1472477" y="4239090"/>
            <a:ext cx="579243" cy="19711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5845" y="4251535"/>
            <a:ext cx="1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786611" y="1805980"/>
                <a:ext cx="1448666" cy="81894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611" y="1805980"/>
                <a:ext cx="1448666" cy="81894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3563888" y="2852936"/>
            <a:ext cx="222723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03832" y="2881653"/>
            <a:ext cx="276280" cy="4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084168" y="3118294"/>
            <a:ext cx="24209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084168" y="1196752"/>
            <a:ext cx="0" cy="1921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3810" r="-7143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 flipV="1">
            <a:off x="7069126" y="177216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929329" y="3068960"/>
            <a:ext cx="12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V</a:t>
            </a:r>
            <a:r>
              <a:rPr lang="en-US" altLang="zh-CN" baseline="-25000" dirty="0"/>
              <a:t>T</a:t>
            </a:r>
            <a:endParaRPr lang="zh-CN" altLang="en-US" baseline="-25000" dirty="0"/>
          </a:p>
        </p:txBody>
      </p:sp>
      <p:sp>
        <p:nvSpPr>
          <p:cNvPr id="84" name="Freeform 83"/>
          <p:cNvSpPr/>
          <p:nvPr/>
        </p:nvSpPr>
        <p:spPr>
          <a:xfrm>
            <a:off x="6617433" y="1813793"/>
            <a:ext cx="1976129" cy="1111151"/>
          </a:xfrm>
          <a:custGeom>
            <a:avLst/>
            <a:gdLst>
              <a:gd name="connsiteX0" fmla="*/ 0 w 1328057"/>
              <a:gd name="connsiteY0" fmla="*/ 0 h 1111151"/>
              <a:gd name="connsiteX1" fmla="*/ 283029 w 1328057"/>
              <a:gd name="connsiteY1" fmla="*/ 65314 h 1111151"/>
              <a:gd name="connsiteX2" fmla="*/ 533400 w 1328057"/>
              <a:gd name="connsiteY2" fmla="*/ 381000 h 1111151"/>
              <a:gd name="connsiteX3" fmla="*/ 816429 w 1328057"/>
              <a:gd name="connsiteY3" fmla="*/ 1110343 h 1111151"/>
              <a:gd name="connsiteX4" fmla="*/ 1034143 w 1328057"/>
              <a:gd name="connsiteY4" fmla="*/ 228600 h 1111151"/>
              <a:gd name="connsiteX5" fmla="*/ 1328057 w 1328057"/>
              <a:gd name="connsiteY5" fmla="*/ 0 h 11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057" h="1111151">
                <a:moveTo>
                  <a:pt x="0" y="0"/>
                </a:moveTo>
                <a:cubicBezTo>
                  <a:pt x="97064" y="907"/>
                  <a:pt x="194129" y="1814"/>
                  <a:pt x="283029" y="65314"/>
                </a:cubicBezTo>
                <a:cubicBezTo>
                  <a:pt x="371929" y="128814"/>
                  <a:pt x="444500" y="206829"/>
                  <a:pt x="533400" y="381000"/>
                </a:cubicBezTo>
                <a:cubicBezTo>
                  <a:pt x="622300" y="555172"/>
                  <a:pt x="732972" y="1135743"/>
                  <a:pt x="816429" y="1110343"/>
                </a:cubicBezTo>
                <a:cubicBezTo>
                  <a:pt x="899886" y="1084943"/>
                  <a:pt x="948872" y="413657"/>
                  <a:pt x="1034143" y="228600"/>
                </a:cubicBezTo>
                <a:cubicBezTo>
                  <a:pt x="1119414" y="43543"/>
                  <a:pt x="1223735" y="21771"/>
                  <a:pt x="1328057" y="0"/>
                </a:cubicBezTo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40824" y="1772166"/>
            <a:ext cx="867748" cy="122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Rectangle 85"/>
          <p:cNvSpPr/>
          <p:nvPr/>
        </p:nvSpPr>
        <p:spPr>
          <a:xfrm>
            <a:off x="6185182" y="1729272"/>
            <a:ext cx="867748" cy="122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Straight Connector 86"/>
          <p:cNvCxnSpPr/>
          <p:nvPr/>
        </p:nvCxnSpPr>
        <p:spPr>
          <a:xfrm flipH="1" flipV="1">
            <a:off x="7812360" y="177281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084169" y="1813793"/>
            <a:ext cx="7237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652120" y="1643544"/>
                <a:ext cx="390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643544"/>
                <a:ext cx="390043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250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936" y="928538"/>
            <a:ext cx="30229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 inversion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27889" y="1196752"/>
            <a:ext cx="489986" cy="468052"/>
            <a:chOff x="2051720" y="4149080"/>
            <a:chExt cx="489986" cy="4680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051720" y="4293096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483768" y="4293096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051720" y="4468470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51720" y="4149080"/>
              <a:ext cx="489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1299965" y="5661248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262357" y="5661248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974325" y="4581128"/>
            <a:ext cx="45719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39752" y="57959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43981" y="51118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2357" y="5661248"/>
            <a:ext cx="64479" cy="809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46144" y="1376772"/>
            <a:ext cx="3342705" cy="4140460"/>
            <a:chOff x="1146144" y="1664804"/>
            <a:chExt cx="3342705" cy="414046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146144" y="1664804"/>
              <a:ext cx="3342705" cy="4140460"/>
              <a:chOff x="5436096" y="4776395"/>
              <a:chExt cx="3342705" cy="4140460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436096" y="7087038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5796136" y="4776395"/>
                <a:ext cx="2982665" cy="4140460"/>
                <a:chOff x="5796136" y="4776395"/>
                <a:chExt cx="2982665" cy="4140460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6516216" y="6752973"/>
                  <a:ext cx="936104" cy="2163882"/>
                </a:xfrm>
                <a:prstGeom prst="arc">
                  <a:avLst>
                    <a:gd name="adj1" fmla="val 11073182"/>
                    <a:gd name="adj2" fmla="val 1625640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5796136" y="4776395"/>
                  <a:ext cx="2982665" cy="3123056"/>
                  <a:chOff x="5796136" y="4776395"/>
                  <a:chExt cx="2982665" cy="3123056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980922" y="5256862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948264" y="675661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Rectangle 92"/>
                  <p:cNvSpPr/>
                  <p:nvPr/>
                </p:nvSpPr>
                <p:spPr>
                  <a:xfrm>
                    <a:off x="6300191" y="4776395"/>
                    <a:ext cx="237358" cy="31230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948264" y="605466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516216" y="6468583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8244408" y="5748503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V="1">
                    <a:off x="8244408" y="6456103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41872" y="6036535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5796136" y="7519086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2010240" y="2256621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019062" y="249289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017437" y="2780928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012370" y="3068960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029948" y="3356992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017437" y="3645024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008176" y="393305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22208" y="4581128"/>
              <a:ext cx="2859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247597" y="4581128"/>
              <a:ext cx="2252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40362" y="4375990"/>
              <a:ext cx="49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d</a:t>
              </a:r>
              <a:endParaRPr lang="en-US" baseline="-25000" dirty="0"/>
            </a:p>
          </p:txBody>
        </p:sp>
        <p:sp>
          <p:nvSpPr>
            <p:cNvPr id="45" name="Arc 44"/>
            <p:cNvSpPr/>
            <p:nvPr/>
          </p:nvSpPr>
          <p:spPr>
            <a:xfrm>
              <a:off x="2239280" y="2935830"/>
              <a:ext cx="936104" cy="206646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2245972" y="2154628"/>
              <a:ext cx="936104" cy="219959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247597" y="3969060"/>
              <a:ext cx="59621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843808" y="2948812"/>
              <a:ext cx="0" cy="98424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71800" y="3275692"/>
              <a:ext cx="6369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baseline="-250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67744" y="26009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267744" y="249289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289516" y="25255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78630" y="23991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328866" y="242843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307094" y="2309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339752" y="234888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11760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339752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78630" y="22375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376600" y="220486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/>
          <p:cNvCxnSpPr/>
          <p:nvPr/>
        </p:nvCxnSpPr>
        <p:spPr>
          <a:xfrm flipH="1">
            <a:off x="2553428" y="5290710"/>
            <a:ext cx="328894" cy="45304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9364" y="4921378"/>
            <a:ext cx="14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22208" y="5948369"/>
            <a:ext cx="540149" cy="21693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576" y="5763703"/>
            <a:ext cx="1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70838" y="4071121"/>
                <a:ext cx="84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38" y="4071121"/>
                <a:ext cx="841064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6522" r="-289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770838" y="4661993"/>
                <a:ext cx="1969514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38" y="4661993"/>
                <a:ext cx="1969514" cy="56720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>
            <a:off x="6084168" y="3118294"/>
            <a:ext cx="24209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084168" y="1196752"/>
            <a:ext cx="0" cy="1921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3810" r="-7143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H="1" flipV="1">
            <a:off x="7069126" y="177216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29329" y="3068960"/>
            <a:ext cx="12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V</a:t>
            </a:r>
            <a:r>
              <a:rPr lang="en-US" altLang="zh-CN" baseline="-25000" dirty="0"/>
              <a:t>T</a:t>
            </a:r>
            <a:endParaRPr lang="zh-CN" altLang="en-US" baseline="-25000" dirty="0"/>
          </a:p>
        </p:txBody>
      </p:sp>
      <p:sp>
        <p:nvSpPr>
          <p:cNvPr id="86" name="Freeform 85"/>
          <p:cNvSpPr/>
          <p:nvPr/>
        </p:nvSpPr>
        <p:spPr>
          <a:xfrm>
            <a:off x="6617433" y="1813793"/>
            <a:ext cx="1976129" cy="1111151"/>
          </a:xfrm>
          <a:custGeom>
            <a:avLst/>
            <a:gdLst>
              <a:gd name="connsiteX0" fmla="*/ 0 w 1328057"/>
              <a:gd name="connsiteY0" fmla="*/ 0 h 1111151"/>
              <a:gd name="connsiteX1" fmla="*/ 283029 w 1328057"/>
              <a:gd name="connsiteY1" fmla="*/ 65314 h 1111151"/>
              <a:gd name="connsiteX2" fmla="*/ 533400 w 1328057"/>
              <a:gd name="connsiteY2" fmla="*/ 381000 h 1111151"/>
              <a:gd name="connsiteX3" fmla="*/ 816429 w 1328057"/>
              <a:gd name="connsiteY3" fmla="*/ 1110343 h 1111151"/>
              <a:gd name="connsiteX4" fmla="*/ 1034143 w 1328057"/>
              <a:gd name="connsiteY4" fmla="*/ 228600 h 1111151"/>
              <a:gd name="connsiteX5" fmla="*/ 1328057 w 1328057"/>
              <a:gd name="connsiteY5" fmla="*/ 0 h 11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057" h="1111151">
                <a:moveTo>
                  <a:pt x="0" y="0"/>
                </a:moveTo>
                <a:cubicBezTo>
                  <a:pt x="97064" y="907"/>
                  <a:pt x="194129" y="1814"/>
                  <a:pt x="283029" y="65314"/>
                </a:cubicBezTo>
                <a:cubicBezTo>
                  <a:pt x="371929" y="128814"/>
                  <a:pt x="444500" y="206829"/>
                  <a:pt x="533400" y="381000"/>
                </a:cubicBezTo>
                <a:cubicBezTo>
                  <a:pt x="622300" y="555172"/>
                  <a:pt x="732972" y="1135743"/>
                  <a:pt x="816429" y="1110343"/>
                </a:cubicBezTo>
                <a:cubicBezTo>
                  <a:pt x="899886" y="1084943"/>
                  <a:pt x="948872" y="413657"/>
                  <a:pt x="1034143" y="228600"/>
                </a:cubicBezTo>
                <a:cubicBezTo>
                  <a:pt x="1119414" y="43543"/>
                  <a:pt x="1223735" y="21771"/>
                  <a:pt x="1328057" y="0"/>
                </a:cubicBezTo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840824" y="1772166"/>
            <a:ext cx="867748" cy="122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87"/>
          <p:cNvSpPr/>
          <p:nvPr/>
        </p:nvSpPr>
        <p:spPr>
          <a:xfrm>
            <a:off x="6185182" y="1729272"/>
            <a:ext cx="867748" cy="122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7812360" y="177281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084169" y="1813793"/>
            <a:ext cx="7237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652120" y="1643544"/>
                <a:ext cx="390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643544"/>
                <a:ext cx="390043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1250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/>
          <p:cNvCxnSpPr/>
          <p:nvPr/>
        </p:nvCxnSpPr>
        <p:spPr>
          <a:xfrm flipH="1">
            <a:off x="8024733" y="1823052"/>
            <a:ext cx="7237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936" y="928538"/>
            <a:ext cx="30229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 inversion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27889" y="1196752"/>
            <a:ext cx="489986" cy="468052"/>
            <a:chOff x="2051720" y="4149080"/>
            <a:chExt cx="489986" cy="4680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051720" y="4293096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483768" y="4293096"/>
              <a:ext cx="0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051720" y="4468470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51720" y="4149080"/>
              <a:ext cx="489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1299965" y="5661248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262357" y="5661248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974325" y="4581128"/>
            <a:ext cx="45719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39752" y="57959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43981" y="51118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2357" y="5661248"/>
            <a:ext cx="64479" cy="809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46144" y="1376772"/>
            <a:ext cx="3342705" cy="4140460"/>
            <a:chOff x="1146144" y="1664804"/>
            <a:chExt cx="3342705" cy="414046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146144" y="1664804"/>
              <a:ext cx="3342705" cy="4140460"/>
              <a:chOff x="5436096" y="4776395"/>
              <a:chExt cx="3342705" cy="4140460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436096" y="7087038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5796136" y="4776395"/>
                <a:ext cx="2982665" cy="4140460"/>
                <a:chOff x="5796136" y="4776395"/>
                <a:chExt cx="2982665" cy="4140460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6516216" y="6752973"/>
                  <a:ext cx="936104" cy="2163882"/>
                </a:xfrm>
                <a:prstGeom prst="arc">
                  <a:avLst>
                    <a:gd name="adj1" fmla="val 11073182"/>
                    <a:gd name="adj2" fmla="val 1625640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5796136" y="4776395"/>
                  <a:ext cx="2982665" cy="3123056"/>
                  <a:chOff x="5796136" y="4776395"/>
                  <a:chExt cx="2982665" cy="3123056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980922" y="5256862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948264" y="675661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Rectangle 92"/>
                  <p:cNvSpPr/>
                  <p:nvPr/>
                </p:nvSpPr>
                <p:spPr>
                  <a:xfrm>
                    <a:off x="6300191" y="4776395"/>
                    <a:ext cx="237358" cy="31230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948264" y="605466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516216" y="6468583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8244408" y="5748503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V="1">
                    <a:off x="8244408" y="6456103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41872" y="6036535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5796136" y="7519086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2010240" y="2256621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019062" y="249289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017437" y="2780928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012370" y="3068960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029948" y="3356992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017437" y="3645024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008176" y="393305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22208" y="4581128"/>
              <a:ext cx="2859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247597" y="4581128"/>
              <a:ext cx="2252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40362" y="4375990"/>
              <a:ext cx="49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d</a:t>
              </a:r>
              <a:endParaRPr lang="en-US" baseline="-25000" dirty="0"/>
            </a:p>
          </p:txBody>
        </p:sp>
        <p:sp>
          <p:nvSpPr>
            <p:cNvPr id="45" name="Arc 44"/>
            <p:cNvSpPr/>
            <p:nvPr/>
          </p:nvSpPr>
          <p:spPr>
            <a:xfrm>
              <a:off x="2239280" y="2935830"/>
              <a:ext cx="936104" cy="206646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2245972" y="2154628"/>
              <a:ext cx="936104" cy="219959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247597" y="3969060"/>
              <a:ext cx="59621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843808" y="2948812"/>
              <a:ext cx="0" cy="98424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71800" y="3275692"/>
              <a:ext cx="6369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baseline="-250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67744" y="26009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267744" y="249289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289516" y="25255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78630" y="23991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328866" y="242843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307094" y="2309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339752" y="234888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11760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339752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78630" y="22375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376600" y="220486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/>
          <p:cNvCxnSpPr/>
          <p:nvPr/>
        </p:nvCxnSpPr>
        <p:spPr>
          <a:xfrm flipH="1">
            <a:off x="2553428" y="5290710"/>
            <a:ext cx="328894" cy="45304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9364" y="4921378"/>
            <a:ext cx="14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22208" y="5948369"/>
            <a:ext cx="540149" cy="21693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576" y="5763703"/>
            <a:ext cx="1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70838" y="4071121"/>
                <a:ext cx="84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38" y="4071121"/>
                <a:ext cx="841064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6522" r="-289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770838" y="4661993"/>
                <a:ext cx="1969514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38" y="4661993"/>
                <a:ext cx="1969514" cy="56720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>
            <a:off x="6084168" y="3118294"/>
            <a:ext cx="24209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084168" y="1196752"/>
            <a:ext cx="0" cy="1921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908720"/>
                <a:ext cx="1334211" cy="56720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996952"/>
                <a:ext cx="256224" cy="29956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3810" r="-7143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H="1" flipV="1">
            <a:off x="7069126" y="177216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29329" y="3068960"/>
            <a:ext cx="12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V</a:t>
            </a:r>
            <a:r>
              <a:rPr lang="en-US" altLang="zh-CN" baseline="-25000" dirty="0"/>
              <a:t>T</a:t>
            </a:r>
            <a:endParaRPr lang="zh-CN" altLang="en-US" baseline="-25000" dirty="0"/>
          </a:p>
        </p:txBody>
      </p:sp>
      <p:sp>
        <p:nvSpPr>
          <p:cNvPr id="86" name="Freeform 85"/>
          <p:cNvSpPr/>
          <p:nvPr/>
        </p:nvSpPr>
        <p:spPr>
          <a:xfrm>
            <a:off x="6617433" y="1813793"/>
            <a:ext cx="1976129" cy="1111151"/>
          </a:xfrm>
          <a:custGeom>
            <a:avLst/>
            <a:gdLst>
              <a:gd name="connsiteX0" fmla="*/ 0 w 1328057"/>
              <a:gd name="connsiteY0" fmla="*/ 0 h 1111151"/>
              <a:gd name="connsiteX1" fmla="*/ 283029 w 1328057"/>
              <a:gd name="connsiteY1" fmla="*/ 65314 h 1111151"/>
              <a:gd name="connsiteX2" fmla="*/ 533400 w 1328057"/>
              <a:gd name="connsiteY2" fmla="*/ 381000 h 1111151"/>
              <a:gd name="connsiteX3" fmla="*/ 816429 w 1328057"/>
              <a:gd name="connsiteY3" fmla="*/ 1110343 h 1111151"/>
              <a:gd name="connsiteX4" fmla="*/ 1034143 w 1328057"/>
              <a:gd name="connsiteY4" fmla="*/ 228600 h 1111151"/>
              <a:gd name="connsiteX5" fmla="*/ 1328057 w 1328057"/>
              <a:gd name="connsiteY5" fmla="*/ 0 h 11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057" h="1111151">
                <a:moveTo>
                  <a:pt x="0" y="0"/>
                </a:moveTo>
                <a:cubicBezTo>
                  <a:pt x="97064" y="907"/>
                  <a:pt x="194129" y="1814"/>
                  <a:pt x="283029" y="65314"/>
                </a:cubicBezTo>
                <a:cubicBezTo>
                  <a:pt x="371929" y="128814"/>
                  <a:pt x="444500" y="206829"/>
                  <a:pt x="533400" y="381000"/>
                </a:cubicBezTo>
                <a:cubicBezTo>
                  <a:pt x="622300" y="555172"/>
                  <a:pt x="732972" y="1135743"/>
                  <a:pt x="816429" y="1110343"/>
                </a:cubicBezTo>
                <a:cubicBezTo>
                  <a:pt x="899886" y="1084943"/>
                  <a:pt x="948872" y="413657"/>
                  <a:pt x="1034143" y="228600"/>
                </a:cubicBezTo>
                <a:cubicBezTo>
                  <a:pt x="1119414" y="43543"/>
                  <a:pt x="1223735" y="21771"/>
                  <a:pt x="1328057" y="0"/>
                </a:cubicBezTo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829486" y="1772166"/>
            <a:ext cx="867748" cy="122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7812360" y="1772816"/>
            <a:ext cx="6692" cy="13461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084169" y="1813793"/>
            <a:ext cx="7237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652120" y="1643544"/>
                <a:ext cx="390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643544"/>
                <a:ext cx="390043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1250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/>
          <p:cNvCxnSpPr/>
          <p:nvPr/>
        </p:nvCxnSpPr>
        <p:spPr>
          <a:xfrm flipH="1">
            <a:off x="8024733" y="1823052"/>
            <a:ext cx="72373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815263" y="1823052"/>
            <a:ext cx="209470" cy="1103504"/>
          </a:xfrm>
          <a:custGeom>
            <a:avLst/>
            <a:gdLst>
              <a:gd name="connsiteX0" fmla="*/ 0 w 202406"/>
              <a:gd name="connsiteY0" fmla="*/ 1158114 h 1158114"/>
              <a:gd name="connsiteX1" fmla="*/ 61912 w 202406"/>
              <a:gd name="connsiteY1" fmla="*/ 908083 h 1158114"/>
              <a:gd name="connsiteX2" fmla="*/ 138112 w 202406"/>
              <a:gd name="connsiteY2" fmla="*/ 146083 h 1158114"/>
              <a:gd name="connsiteX3" fmla="*/ 202406 w 202406"/>
              <a:gd name="connsiteY3" fmla="*/ 827 h 115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06" h="1158114">
                <a:moveTo>
                  <a:pt x="0" y="1158114"/>
                </a:moveTo>
                <a:cubicBezTo>
                  <a:pt x="19446" y="1117434"/>
                  <a:pt x="38893" y="1076755"/>
                  <a:pt x="61912" y="908083"/>
                </a:cubicBezTo>
                <a:cubicBezTo>
                  <a:pt x="84931" y="739411"/>
                  <a:pt x="114696" y="297292"/>
                  <a:pt x="138112" y="146083"/>
                </a:cubicBezTo>
                <a:cubicBezTo>
                  <a:pt x="161528" y="-5126"/>
                  <a:pt x="181967" y="-2150"/>
                  <a:pt x="202406" y="82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400874" y="2661253"/>
            <a:ext cx="1406198" cy="1849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813874" y="2660019"/>
            <a:ext cx="1406198" cy="1849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39736" y="4765231"/>
            <a:ext cx="4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2040" y="45103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22285" y="3150567"/>
            <a:ext cx="7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C/C</a:t>
            </a:r>
            <a:r>
              <a:rPr lang="en-US" baseline="-250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8730" y="2730406"/>
            <a:ext cx="66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429760" y="2924944"/>
            <a:ext cx="27903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07987" y="2924944"/>
            <a:ext cx="68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64360" y="4478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330010" y="2935830"/>
            <a:ext cx="86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51920" y="3284984"/>
            <a:ext cx="272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4810" y="3150566"/>
            <a:ext cx="11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band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27445" y="4034475"/>
            <a:ext cx="0" cy="9988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6826" y="5040695"/>
            <a:ext cx="8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= V</a:t>
            </a:r>
            <a:r>
              <a:rPr lang="en-US" baseline="-25000" dirty="0"/>
              <a:t>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74" y="37386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f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436547" y="3136835"/>
            <a:ext cx="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f</a:t>
            </a:r>
          </a:p>
        </p:txBody>
      </p:sp>
      <p:sp>
        <p:nvSpPr>
          <p:cNvPr id="8" name="Freeform 7"/>
          <p:cNvSpPr/>
          <p:nvPr/>
        </p:nvSpPr>
        <p:spPr>
          <a:xfrm>
            <a:off x="3080657" y="2928257"/>
            <a:ext cx="1371600" cy="1078551"/>
          </a:xfrm>
          <a:custGeom>
            <a:avLst/>
            <a:gdLst>
              <a:gd name="connsiteX0" fmla="*/ 0 w 1371600"/>
              <a:gd name="connsiteY0" fmla="*/ 0 h 1078551"/>
              <a:gd name="connsiteX1" fmla="*/ 108857 w 1371600"/>
              <a:gd name="connsiteY1" fmla="*/ 54429 h 1078551"/>
              <a:gd name="connsiteX2" fmla="*/ 174172 w 1371600"/>
              <a:gd name="connsiteY2" fmla="*/ 239486 h 1078551"/>
              <a:gd name="connsiteX3" fmla="*/ 304800 w 1371600"/>
              <a:gd name="connsiteY3" fmla="*/ 1077686 h 1078551"/>
              <a:gd name="connsiteX4" fmla="*/ 664029 w 1371600"/>
              <a:gd name="connsiteY4" fmla="*/ 391886 h 1078551"/>
              <a:gd name="connsiteX5" fmla="*/ 1034143 w 1371600"/>
              <a:gd name="connsiteY5" fmla="*/ 54429 h 1078551"/>
              <a:gd name="connsiteX6" fmla="*/ 1371600 w 1371600"/>
              <a:gd name="connsiteY6" fmla="*/ 10886 h 107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078551">
                <a:moveTo>
                  <a:pt x="0" y="0"/>
                </a:moveTo>
                <a:cubicBezTo>
                  <a:pt x="39914" y="7257"/>
                  <a:pt x="79828" y="14515"/>
                  <a:pt x="108857" y="54429"/>
                </a:cubicBezTo>
                <a:cubicBezTo>
                  <a:pt x="137886" y="94343"/>
                  <a:pt x="141515" y="68943"/>
                  <a:pt x="174172" y="239486"/>
                </a:cubicBezTo>
                <a:cubicBezTo>
                  <a:pt x="206829" y="410029"/>
                  <a:pt x="223157" y="1052286"/>
                  <a:pt x="304800" y="1077686"/>
                </a:cubicBezTo>
                <a:cubicBezTo>
                  <a:pt x="386443" y="1103086"/>
                  <a:pt x="542472" y="562429"/>
                  <a:pt x="664029" y="391886"/>
                </a:cubicBezTo>
                <a:cubicBezTo>
                  <a:pt x="785586" y="221343"/>
                  <a:pt x="916215" y="117929"/>
                  <a:pt x="1034143" y="54429"/>
                </a:cubicBezTo>
                <a:cubicBezTo>
                  <a:pt x="1152071" y="-9071"/>
                  <a:pt x="1261835" y="907"/>
                  <a:pt x="1371600" y="1088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416629" y="3929743"/>
            <a:ext cx="1034142" cy="209465"/>
          </a:xfrm>
          <a:custGeom>
            <a:avLst/>
            <a:gdLst>
              <a:gd name="connsiteX0" fmla="*/ 1034142 w 1034142"/>
              <a:gd name="connsiteY0" fmla="*/ 0 h 209465"/>
              <a:gd name="connsiteX1" fmla="*/ 881742 w 1034142"/>
              <a:gd name="connsiteY1" fmla="*/ 152400 h 209465"/>
              <a:gd name="connsiteX2" fmla="*/ 533400 w 1034142"/>
              <a:gd name="connsiteY2" fmla="*/ 206828 h 209465"/>
              <a:gd name="connsiteX3" fmla="*/ 0 w 1034142"/>
              <a:gd name="connsiteY3" fmla="*/ 195943 h 20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142" h="209465">
                <a:moveTo>
                  <a:pt x="1034142" y="0"/>
                </a:moveTo>
                <a:cubicBezTo>
                  <a:pt x="999670" y="58964"/>
                  <a:pt x="965199" y="117929"/>
                  <a:pt x="881742" y="152400"/>
                </a:cubicBezTo>
                <a:cubicBezTo>
                  <a:pt x="798285" y="186871"/>
                  <a:pt x="680357" y="199571"/>
                  <a:pt x="533400" y="206828"/>
                </a:cubicBezTo>
                <a:cubicBezTo>
                  <a:pt x="386443" y="214085"/>
                  <a:pt x="193221" y="205014"/>
                  <a:pt x="0" y="19594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/>
          <p:cNvGrpSpPr/>
          <p:nvPr/>
        </p:nvGrpSpPr>
        <p:grpSpPr>
          <a:xfrm>
            <a:off x="6268828" y="3212976"/>
            <a:ext cx="2875174" cy="1198369"/>
            <a:chOff x="5417234" y="2659876"/>
            <a:chExt cx="3783477" cy="1564409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6300192" y="26598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516216" y="3039989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244407" y="2725457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8244407" y="3249155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8102290" y="2875310"/>
              <a:ext cx="1098421" cy="4821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5796136" y="3043829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5436096" y="2827808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732240" y="3822498"/>
              <a:ext cx="1152128" cy="4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Flat band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417234" y="3554685"/>
              <a:ext cx="781135" cy="401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</a:t>
              </a:r>
              <a:r>
                <a:rPr lang="en-US" sz="1400" baseline="-25000" dirty="0"/>
                <a:t>g</a:t>
              </a:r>
              <a:r>
                <a:rPr lang="en-US" sz="1400" dirty="0"/>
                <a:t> = 0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939813" y="4411345"/>
            <a:ext cx="17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n-type substrate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24F54-1142-8B43-A51E-5AAEDBEB8013}"/>
              </a:ext>
            </a:extLst>
          </p:cNvPr>
          <p:cNvSpPr txBox="1"/>
          <p:nvPr/>
        </p:nvSpPr>
        <p:spPr>
          <a:xfrm>
            <a:off x="2300735" y="1869176"/>
            <a:ext cx="293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n-type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5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46525-572E-5847-8C17-51C38927938B}"/>
              </a:ext>
            </a:extLst>
          </p:cNvPr>
          <p:cNvSpPr txBox="1"/>
          <p:nvPr/>
        </p:nvSpPr>
        <p:spPr>
          <a:xfrm>
            <a:off x="478335" y="1103308"/>
            <a:ext cx="202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39952-9033-8F43-B2FB-7FF944245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619"/>
            <a:ext cx="9144000" cy="104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2B67DD-45C0-B241-9E36-202CDF6F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5" y="2737615"/>
            <a:ext cx="49657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35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07504" y="4727728"/>
            <a:ext cx="4403440" cy="1581592"/>
            <a:chOff x="4572000" y="5267748"/>
            <a:chExt cx="4403440" cy="1581592"/>
          </a:xfrm>
        </p:grpSpPr>
        <p:sp>
          <p:nvSpPr>
            <p:cNvPr id="113" name="TextBox 112"/>
            <p:cNvSpPr txBox="1"/>
            <p:nvPr/>
          </p:nvSpPr>
          <p:spPr>
            <a:xfrm>
              <a:off x="5436096" y="613568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4572000" y="5267748"/>
              <a:ext cx="4403440" cy="1581592"/>
              <a:chOff x="4572000" y="5267748"/>
              <a:chExt cx="4403440" cy="1581592"/>
            </a:xfrm>
          </p:grpSpPr>
          <p:sp>
            <p:nvSpPr>
              <p:cNvPr id="92" name="Arc 91"/>
              <p:cNvSpPr/>
              <p:nvPr/>
            </p:nvSpPr>
            <p:spPr>
              <a:xfrm>
                <a:off x="6516216" y="6048950"/>
                <a:ext cx="936104" cy="773958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572000" y="5267748"/>
                <a:ext cx="4403440" cy="1581592"/>
                <a:chOff x="4572000" y="5267748"/>
                <a:chExt cx="4403440" cy="1581592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948264" y="5267748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948264" y="6050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Arc 90"/>
                <p:cNvSpPr/>
                <p:nvPr/>
              </p:nvSpPr>
              <p:spPr>
                <a:xfrm>
                  <a:off x="6516216" y="5267748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300192" y="5411764"/>
                  <a:ext cx="216024" cy="10957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6948264" y="5652610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Arc 94"/>
                <p:cNvSpPr/>
                <p:nvPr/>
              </p:nvSpPr>
              <p:spPr>
                <a:xfrm>
                  <a:off x="6516216" y="5652610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16216" y="5843812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8244408" y="5368212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8244408" y="5853104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8338511" y="5546488"/>
                  <a:ext cx="636929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444208" y="6028478"/>
                  <a:ext cx="363386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6671118" y="5551578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6671118" y="6036470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6765222" y="5729854"/>
                  <a:ext cx="651094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5796136" y="6351711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6588224" y="6480008"/>
                  <a:ext cx="1656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Weak inversion</a:t>
                  </a:r>
                </a:p>
              </p:txBody>
            </p: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012160" y="6507468"/>
                  <a:ext cx="0" cy="3059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4572000" y="6119968"/>
                  <a:ext cx="8226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= V</a:t>
                  </a:r>
                  <a:r>
                    <a:rPr lang="en-US" baseline="-25000" dirty="0"/>
                    <a:t>T</a:t>
                  </a:r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393636" y="4926624"/>
            <a:ext cx="101001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s </a:t>
            </a:r>
            <a:r>
              <a:rPr lang="en-US" dirty="0"/>
              <a:t>= 2</a:t>
            </a:r>
            <a:r>
              <a:rPr lang="el-GR" dirty="0"/>
              <a:t>φ</a:t>
            </a:r>
            <a:r>
              <a:rPr lang="en-US" altLang="zh-CN" baseline="-25000" dirty="0" err="1"/>
              <a:t>fp</a:t>
            </a:r>
            <a:endParaRPr lang="en-US" baseline="-25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115616" y="4149080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78008" y="4149080"/>
            <a:ext cx="44176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763688" y="3429000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51720" y="42838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59632" y="35997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1720" y="4149080"/>
            <a:ext cx="72008" cy="18002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303697" y="3778542"/>
            <a:ext cx="328894" cy="45304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9633" y="3409210"/>
            <a:ext cx="14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</a:t>
            </a:r>
          </a:p>
        </p:txBody>
      </p:sp>
      <p:cxnSp>
        <p:nvCxnSpPr>
          <p:cNvPr id="75" name="Straight Arrow Connector 74"/>
          <p:cNvCxnSpPr>
            <a:endCxn id="3" idx="1"/>
          </p:cNvCxnSpPr>
          <p:nvPr/>
        </p:nvCxnSpPr>
        <p:spPr>
          <a:xfrm flipV="1">
            <a:off x="1472477" y="4239090"/>
            <a:ext cx="579243" cy="19711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5845" y="4251535"/>
            <a:ext cx="1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786611" y="1805980"/>
                <a:ext cx="3035575" cy="10736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𝑓𝑝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611" y="1805980"/>
                <a:ext cx="3035575" cy="1073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3563888" y="2852936"/>
            <a:ext cx="222723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485927" y="3111454"/>
                <a:ext cx="4180888" cy="56720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27" y="3111454"/>
                <a:ext cx="4180888" cy="567207"/>
              </a:xfrm>
              <a:prstGeom prst="rect">
                <a:avLst/>
              </a:prstGeom>
              <a:blipFill>
                <a:blip r:embed="rId4"/>
                <a:stretch>
                  <a:fillRect l="-604" t="-425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308363" y="4364176"/>
                <a:ext cx="2600392" cy="6411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𝑓𝑝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63" y="4364176"/>
                <a:ext cx="2600392" cy="641138"/>
              </a:xfrm>
              <a:prstGeom prst="rect">
                <a:avLst/>
              </a:prstGeom>
              <a:blipFill>
                <a:blip r:embed="rId5"/>
                <a:stretch>
                  <a:fillRect l="-1449" r="-483" b="-384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6F9F475-E51A-134C-A66D-F1BA2DE52DD2}"/>
              </a:ext>
            </a:extLst>
          </p:cNvPr>
          <p:cNvSpPr txBox="1"/>
          <p:nvPr/>
        </p:nvSpPr>
        <p:spPr>
          <a:xfrm>
            <a:off x="324936" y="913143"/>
            <a:ext cx="4535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88125" y="84940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5580112" y="3212976"/>
            <a:ext cx="3563885" cy="1259924"/>
            <a:chOff x="4510945" y="2659876"/>
            <a:chExt cx="4689761" cy="164476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00192" y="26598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16216" y="339554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102418"/>
              <a:ext cx="862194" cy="4821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339938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1833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32240" y="3822498"/>
              <a:ext cx="1606270" cy="48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223060"/>
              <a:ext cx="1023671" cy="48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724128" y="5075889"/>
            <a:ext cx="3456385" cy="1182921"/>
            <a:chOff x="4644007" y="4787860"/>
            <a:chExt cx="4608513" cy="158395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948264" y="4787860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948264" y="5570656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>
              <a:off x="6516216" y="4787860"/>
              <a:ext cx="936104" cy="386979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>
              <a:off x="6516216" y="5565420"/>
              <a:ext cx="936104" cy="383860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00192" y="4787860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948264" y="5172722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6516216" y="5172722"/>
              <a:ext cx="936104" cy="443230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516216" y="5363924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8244408" y="4888324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244408" y="5373216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38512" y="5066600"/>
              <a:ext cx="914008" cy="49454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5796136" y="5544441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436096" y="532841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732240" y="5877273"/>
              <a:ext cx="1597981" cy="494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Depletion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44007" y="5348742"/>
              <a:ext cx="1037223" cy="494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&gt; 0</a:t>
              </a:r>
              <a:endParaRPr lang="en-US" baseline="-250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07503" y="5295956"/>
            <a:ext cx="3695304" cy="1084501"/>
            <a:chOff x="4571999" y="5267748"/>
            <a:chExt cx="4403441" cy="1692618"/>
          </a:xfrm>
        </p:grpSpPr>
        <p:sp>
          <p:nvSpPr>
            <p:cNvPr id="113" name="TextBox 112"/>
            <p:cNvSpPr txBox="1"/>
            <p:nvPr/>
          </p:nvSpPr>
          <p:spPr>
            <a:xfrm>
              <a:off x="5436096" y="613568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4571999" y="5267748"/>
              <a:ext cx="4403441" cy="1692618"/>
              <a:chOff x="4571999" y="5267748"/>
              <a:chExt cx="4403441" cy="1692618"/>
            </a:xfrm>
          </p:grpSpPr>
          <p:sp>
            <p:nvSpPr>
              <p:cNvPr id="92" name="Arc 91"/>
              <p:cNvSpPr/>
              <p:nvPr/>
            </p:nvSpPr>
            <p:spPr>
              <a:xfrm>
                <a:off x="6516216" y="6048950"/>
                <a:ext cx="936104" cy="773958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4571999" y="5267748"/>
                <a:ext cx="4403441" cy="1692618"/>
                <a:chOff x="4571999" y="5267748"/>
                <a:chExt cx="4403441" cy="169261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948264" y="5267748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948264" y="6050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Arc 90"/>
                <p:cNvSpPr/>
                <p:nvPr/>
              </p:nvSpPr>
              <p:spPr>
                <a:xfrm>
                  <a:off x="6516216" y="5267748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300192" y="5411764"/>
                  <a:ext cx="216024" cy="10957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6948264" y="5652610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Arc 94"/>
                <p:cNvSpPr/>
                <p:nvPr/>
              </p:nvSpPr>
              <p:spPr>
                <a:xfrm>
                  <a:off x="6516216" y="5652610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516216" y="5843812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8244408" y="5368212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8244408" y="5853104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8338510" y="5546487"/>
                  <a:ext cx="636930" cy="48035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sz="1400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sz="1400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sz="1400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444208" y="6028478"/>
                  <a:ext cx="363386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6671118" y="5551578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6671118" y="6036470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6765223" y="5729853"/>
                  <a:ext cx="481960" cy="70452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1400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sz="1400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sz="1400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5796136" y="6351711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6588224" y="6480008"/>
                  <a:ext cx="1656183" cy="480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Weak inversion</a:t>
                  </a:r>
                </a:p>
              </p:txBody>
            </p: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6012160" y="6507468"/>
                  <a:ext cx="0" cy="30590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4571999" y="6119968"/>
                  <a:ext cx="957294" cy="57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= V</a:t>
                  </a:r>
                  <a:r>
                    <a:rPr lang="en-US" baseline="-25000" dirty="0"/>
                    <a:t>T</a:t>
                  </a:r>
                </a:p>
              </p:txBody>
            </p:sp>
          </p:grpSp>
        </p:grpSp>
      </p:grpSp>
      <p:grpSp>
        <p:nvGrpSpPr>
          <p:cNvPr id="140" name="Group 139"/>
          <p:cNvGrpSpPr/>
          <p:nvPr/>
        </p:nvGrpSpPr>
        <p:grpSpPr>
          <a:xfrm>
            <a:off x="5580112" y="928538"/>
            <a:ext cx="3563888" cy="1573650"/>
            <a:chOff x="4510945" y="928538"/>
            <a:chExt cx="4689765" cy="2070630"/>
          </a:xfrm>
        </p:grpSpPr>
        <p:sp>
          <p:nvSpPr>
            <p:cNvPr id="39" name="Arc 38"/>
            <p:cNvSpPr/>
            <p:nvPr/>
          </p:nvSpPr>
          <p:spPr>
            <a:xfrm>
              <a:off x="6480212" y="928538"/>
              <a:ext cx="936104" cy="773958"/>
            </a:xfrm>
            <a:prstGeom prst="arc">
              <a:avLst>
                <a:gd name="adj1" fmla="val 5339983"/>
                <a:gd name="adj2" fmla="val 966305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4510945" y="1314794"/>
              <a:ext cx="4689765" cy="1684374"/>
              <a:chOff x="4510945" y="1313992"/>
              <a:chExt cx="4689765" cy="168437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948264" y="1695804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48264" y="2489486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>
                <a:off x="6483558" y="1713934"/>
                <a:ext cx="936104" cy="773958"/>
              </a:xfrm>
              <a:prstGeom prst="arc">
                <a:avLst>
                  <a:gd name="adj1" fmla="val 5339983"/>
                  <a:gd name="adj2" fmla="val 966305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00192" y="1328466"/>
                <a:ext cx="216024" cy="109570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6948264" y="2089544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rc 54"/>
              <p:cNvSpPr/>
              <p:nvPr/>
            </p:nvSpPr>
            <p:spPr>
              <a:xfrm>
                <a:off x="6483558" y="1313992"/>
                <a:ext cx="936104" cy="773958"/>
              </a:xfrm>
              <a:prstGeom prst="arc">
                <a:avLst>
                  <a:gd name="adj1" fmla="val 5339983"/>
                  <a:gd name="adj2" fmla="val 9663054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6516216" y="2271868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8244408" y="1767812"/>
                <a:ext cx="0" cy="28439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8244408" y="2252704"/>
                <a:ext cx="0" cy="3507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8338512" y="1946087"/>
                <a:ext cx="862198" cy="48597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</a:t>
                </a:r>
                <a:r>
                  <a:rPr lang="el-GR" dirty="0">
                    <a:solidFill>
                      <a:srgbClr val="C00000"/>
                    </a:solidFill>
                  </a:rPr>
                  <a:t>φ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fp</a:t>
                </a:r>
                <a:endParaRPr lang="en-US" baseline="-25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5796136" y="1551788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5436096" y="133576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660230" y="2512394"/>
                <a:ext cx="1994725" cy="48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Accumulation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510945" y="1340767"/>
                <a:ext cx="964502" cy="48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g</a:t>
                </a:r>
                <a:r>
                  <a:rPr lang="en-US" dirty="0"/>
                  <a:t> &lt; 0</a:t>
                </a:r>
              </a:p>
            </p:txBody>
          </p:sp>
        </p:grpSp>
      </p:grpSp>
      <p:sp>
        <p:nvSpPr>
          <p:cNvPr id="136" name="Arc 135"/>
          <p:cNvSpPr/>
          <p:nvPr/>
        </p:nvSpPr>
        <p:spPr>
          <a:xfrm>
            <a:off x="3874016" y="5527808"/>
            <a:ext cx="2282160" cy="925528"/>
          </a:xfrm>
          <a:prstGeom prst="arc">
            <a:avLst>
              <a:gd name="adj1" fmla="val 1626831"/>
              <a:gd name="adj2" fmla="val 94190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36296" y="1177962"/>
            <a:ext cx="3766511" cy="1306834"/>
            <a:chOff x="4572000" y="5267748"/>
            <a:chExt cx="4403440" cy="1821580"/>
          </a:xfrm>
        </p:grpSpPr>
        <p:sp>
          <p:nvSpPr>
            <p:cNvPr id="142" name="TextBox 141"/>
            <p:cNvSpPr txBox="1"/>
            <p:nvPr/>
          </p:nvSpPr>
          <p:spPr>
            <a:xfrm>
              <a:off x="5436096" y="613568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572000" y="5267748"/>
              <a:ext cx="4403440" cy="1821580"/>
              <a:chOff x="4572000" y="5267748"/>
              <a:chExt cx="4403440" cy="1821580"/>
            </a:xfrm>
          </p:grpSpPr>
          <p:sp>
            <p:nvSpPr>
              <p:cNvPr id="144" name="Arc 143"/>
              <p:cNvSpPr/>
              <p:nvPr/>
            </p:nvSpPr>
            <p:spPr>
              <a:xfrm>
                <a:off x="6516216" y="6059836"/>
                <a:ext cx="936104" cy="1029492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572000" y="5267748"/>
                <a:ext cx="4403440" cy="1603921"/>
                <a:chOff x="4572000" y="5267748"/>
                <a:chExt cx="4403440" cy="1603921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6937378" y="5267748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6948264" y="6050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Arc 147"/>
                <p:cNvSpPr/>
                <p:nvPr/>
              </p:nvSpPr>
              <p:spPr>
                <a:xfrm>
                  <a:off x="6516216" y="5267748"/>
                  <a:ext cx="936104" cy="1119470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6300192" y="5612204"/>
                  <a:ext cx="216024" cy="109570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6948264" y="5652610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Arc 150"/>
                <p:cNvSpPr/>
                <p:nvPr/>
              </p:nvSpPr>
              <p:spPr>
                <a:xfrm>
                  <a:off x="6516216" y="5652610"/>
                  <a:ext cx="936104" cy="109594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6516216" y="5843812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244408" y="5368212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8244408" y="5853104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/>
                <p:cNvSpPr txBox="1"/>
                <p:nvPr/>
              </p:nvSpPr>
              <p:spPr>
                <a:xfrm>
                  <a:off x="8338511" y="5546488"/>
                  <a:ext cx="636929" cy="42900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sz="1400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sz="1400" baseline="-25000" dirty="0">
                      <a:solidFill>
                        <a:srgbClr val="C00000"/>
                      </a:solidFill>
                    </a:rPr>
                    <a:t>b</a:t>
                  </a:r>
                </a:p>
              </p:txBody>
            </p: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512870" y="6205152"/>
                  <a:ext cx="363386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 flipV="1">
                  <a:off x="6804248" y="5843812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/>
                <p:cNvSpPr txBox="1"/>
                <p:nvPr/>
              </p:nvSpPr>
              <p:spPr>
                <a:xfrm>
                  <a:off x="6876256" y="5978536"/>
                  <a:ext cx="589972" cy="42900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&gt;</a:t>
                  </a:r>
                  <a:r>
                    <a:rPr lang="el-GR" sz="1400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sz="1400" baseline="-25000" dirty="0">
                      <a:solidFill>
                        <a:srgbClr val="C00000"/>
                      </a:solidFill>
                    </a:rPr>
                    <a:t>b</a:t>
                  </a:r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796136" y="6351711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/>
                <p:cNvSpPr txBox="1"/>
                <p:nvPr/>
              </p:nvSpPr>
              <p:spPr>
                <a:xfrm>
                  <a:off x="6496006" y="6563892"/>
                  <a:ext cx="17484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Strong Inversion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572000" y="6119968"/>
                  <a:ext cx="943645" cy="514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&gt; V</a:t>
                  </a:r>
                  <a:r>
                    <a:rPr lang="en-US" baseline="-25000" dirty="0"/>
                    <a:t>T</a:t>
                  </a:r>
                </a:p>
              </p:txBody>
            </p:sp>
          </p:grpSp>
        </p:grpSp>
      </p:grpSp>
      <p:cxnSp>
        <p:nvCxnSpPr>
          <p:cNvPr id="165" name="Straight Arrow Connector 164"/>
          <p:cNvCxnSpPr/>
          <p:nvPr/>
        </p:nvCxnSpPr>
        <p:spPr>
          <a:xfrm flipV="1">
            <a:off x="764255" y="4257456"/>
            <a:ext cx="0" cy="48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502045" y="4386484"/>
            <a:ext cx="0" cy="5544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400874" y="2661253"/>
            <a:ext cx="1406198" cy="1849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813874" y="2660019"/>
            <a:ext cx="1406198" cy="1849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39736" y="4765231"/>
            <a:ext cx="4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2040" y="45103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22285" y="3150567"/>
            <a:ext cx="7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C/C</a:t>
            </a:r>
            <a:r>
              <a:rPr lang="en-US" baseline="-250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8730" y="2730406"/>
            <a:ext cx="66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429760" y="2924944"/>
            <a:ext cx="27903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9760" y="2924944"/>
            <a:ext cx="8841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64360" y="4478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572000" y="2924944"/>
            <a:ext cx="61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276600" y="2928257"/>
            <a:ext cx="1328057" cy="1111151"/>
          </a:xfrm>
          <a:custGeom>
            <a:avLst/>
            <a:gdLst>
              <a:gd name="connsiteX0" fmla="*/ 0 w 1328057"/>
              <a:gd name="connsiteY0" fmla="*/ 0 h 1111151"/>
              <a:gd name="connsiteX1" fmla="*/ 283029 w 1328057"/>
              <a:gd name="connsiteY1" fmla="*/ 65314 h 1111151"/>
              <a:gd name="connsiteX2" fmla="*/ 533400 w 1328057"/>
              <a:gd name="connsiteY2" fmla="*/ 381000 h 1111151"/>
              <a:gd name="connsiteX3" fmla="*/ 816429 w 1328057"/>
              <a:gd name="connsiteY3" fmla="*/ 1110343 h 1111151"/>
              <a:gd name="connsiteX4" fmla="*/ 1034143 w 1328057"/>
              <a:gd name="connsiteY4" fmla="*/ 228600 h 1111151"/>
              <a:gd name="connsiteX5" fmla="*/ 1328057 w 1328057"/>
              <a:gd name="connsiteY5" fmla="*/ 0 h 11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057" h="1111151">
                <a:moveTo>
                  <a:pt x="0" y="0"/>
                </a:moveTo>
                <a:cubicBezTo>
                  <a:pt x="97064" y="907"/>
                  <a:pt x="194129" y="1814"/>
                  <a:pt x="283029" y="65314"/>
                </a:cubicBezTo>
                <a:cubicBezTo>
                  <a:pt x="371929" y="128814"/>
                  <a:pt x="444500" y="206829"/>
                  <a:pt x="533400" y="381000"/>
                </a:cubicBezTo>
                <a:cubicBezTo>
                  <a:pt x="622300" y="555172"/>
                  <a:pt x="732972" y="1135743"/>
                  <a:pt x="816429" y="1110343"/>
                </a:cubicBezTo>
                <a:cubicBezTo>
                  <a:pt x="899886" y="1084943"/>
                  <a:pt x="948872" y="413657"/>
                  <a:pt x="1034143" y="228600"/>
                </a:cubicBezTo>
                <a:cubicBezTo>
                  <a:pt x="1119414" y="43543"/>
                  <a:pt x="1223735" y="21771"/>
                  <a:pt x="132805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69351" y="3335232"/>
            <a:ext cx="272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3768" y="3131676"/>
            <a:ext cx="11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band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89716" y="4077072"/>
            <a:ext cx="0" cy="9988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41752" y="5013176"/>
            <a:ext cx="8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= V</a:t>
            </a:r>
            <a:r>
              <a:rPr lang="en-US" baseline="-25000" dirty="0"/>
              <a:t>T</a:t>
            </a:r>
          </a:p>
        </p:txBody>
      </p:sp>
      <p:sp>
        <p:nvSpPr>
          <p:cNvPr id="120" name="Oval 119"/>
          <p:cNvSpPr/>
          <p:nvPr/>
        </p:nvSpPr>
        <p:spPr>
          <a:xfrm>
            <a:off x="2400874" y="2716479"/>
            <a:ext cx="1039944" cy="33855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stCxn id="120" idx="7"/>
          </p:cNvCxnSpPr>
          <p:nvPr/>
        </p:nvCxnSpPr>
        <p:spPr>
          <a:xfrm flipV="1">
            <a:off x="3288522" y="1950061"/>
            <a:ext cx="3213523" cy="815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610982" y="2410069"/>
            <a:ext cx="1806296" cy="721607"/>
            <a:chOff x="6588225" y="2378131"/>
            <a:chExt cx="1806296" cy="72160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588225" y="2730406"/>
              <a:ext cx="11176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888309" y="2742066"/>
              <a:ext cx="63557" cy="349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05528" y="2378131"/>
              <a:ext cx="54785" cy="360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05800" y="2730406"/>
              <a:ext cx="7887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holes</a:t>
              </a:r>
            </a:p>
          </p:txBody>
        </p:sp>
        <p:cxnSp>
          <p:nvCxnSpPr>
            <p:cNvPr id="17" name="Straight Arrow Connector 16"/>
            <p:cNvCxnSpPr>
              <a:stCxn id="13" idx="1"/>
              <a:endCxn id="123" idx="3"/>
            </p:cNvCxnSpPr>
            <p:nvPr/>
          </p:nvCxnSpPr>
          <p:spPr>
            <a:xfrm flipH="1" flipV="1">
              <a:off x="7160313" y="2558533"/>
              <a:ext cx="445487" cy="356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6"/>
          <p:cNvSpPr txBox="1"/>
          <p:nvPr/>
        </p:nvSpPr>
        <p:spPr>
          <a:xfrm>
            <a:off x="6673766" y="2358060"/>
            <a:ext cx="53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+Q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516216" y="2780928"/>
            <a:ext cx="52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-Q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AFBA38E-C8E6-6A40-8EBB-1CBC1D2A1BDA}"/>
              </a:ext>
            </a:extLst>
          </p:cNvPr>
          <p:cNvSpPr/>
          <p:nvPr/>
        </p:nvSpPr>
        <p:spPr>
          <a:xfrm>
            <a:off x="3731764" y="3238666"/>
            <a:ext cx="357951" cy="86490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DA9F50D-46EA-074B-81E1-B62DE32595D9}"/>
              </a:ext>
            </a:extLst>
          </p:cNvPr>
          <p:cNvCxnSpPr>
            <a:stCxn id="124" idx="6"/>
          </p:cNvCxnSpPr>
          <p:nvPr/>
        </p:nvCxnSpPr>
        <p:spPr>
          <a:xfrm>
            <a:off x="4089715" y="3671117"/>
            <a:ext cx="1787200" cy="1404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0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1146144" y="1664804"/>
            <a:ext cx="3342705" cy="4140460"/>
            <a:chOff x="1146144" y="1664804"/>
            <a:chExt cx="3342705" cy="4140460"/>
          </a:xfrm>
        </p:grpSpPr>
        <p:grpSp>
          <p:nvGrpSpPr>
            <p:cNvPr id="171" name="Group 170"/>
            <p:cNvGrpSpPr/>
            <p:nvPr/>
          </p:nvGrpSpPr>
          <p:grpSpPr>
            <a:xfrm>
              <a:off x="1146144" y="1664804"/>
              <a:ext cx="3342705" cy="4140460"/>
              <a:chOff x="5436096" y="4776395"/>
              <a:chExt cx="3342705" cy="4140460"/>
            </a:xfrm>
          </p:grpSpPr>
          <p:sp>
            <p:nvSpPr>
              <p:cNvPr id="199" name="TextBox 198"/>
              <p:cNvSpPr txBox="1"/>
              <p:nvPr/>
            </p:nvSpPr>
            <p:spPr>
              <a:xfrm>
                <a:off x="5436096" y="7087038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5796136" y="4776395"/>
                <a:ext cx="2982665" cy="4140460"/>
                <a:chOff x="5796136" y="4776395"/>
                <a:chExt cx="2982665" cy="4140460"/>
              </a:xfrm>
            </p:grpSpPr>
            <p:sp>
              <p:nvSpPr>
                <p:cNvPr id="201" name="Arc 200"/>
                <p:cNvSpPr/>
                <p:nvPr/>
              </p:nvSpPr>
              <p:spPr>
                <a:xfrm>
                  <a:off x="6516216" y="6752973"/>
                  <a:ext cx="936104" cy="2163882"/>
                </a:xfrm>
                <a:prstGeom prst="arc">
                  <a:avLst>
                    <a:gd name="adj1" fmla="val 11073182"/>
                    <a:gd name="adj2" fmla="val 1625640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2" name="Group 201"/>
                <p:cNvGrpSpPr/>
                <p:nvPr/>
              </p:nvGrpSpPr>
              <p:grpSpPr>
                <a:xfrm>
                  <a:off x="5796136" y="4776395"/>
                  <a:ext cx="2982665" cy="3123056"/>
                  <a:chOff x="5796136" y="4776395"/>
                  <a:chExt cx="2982665" cy="3123056"/>
                </a:xfrm>
              </p:grpSpPr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948264" y="5267748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948264" y="675661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6300191" y="4776395"/>
                    <a:ext cx="237358" cy="31230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948264" y="605466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>
                    <a:off x="6516216" y="6468583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8244408" y="5748503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8244408" y="6456103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8141872" y="6036535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5796136" y="7519086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72" name="Straight Arrow Connector 171"/>
            <p:cNvCxnSpPr/>
            <p:nvPr/>
          </p:nvCxnSpPr>
          <p:spPr>
            <a:xfrm flipH="1">
              <a:off x="2010240" y="2256621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H="1">
              <a:off x="2019062" y="249289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2017437" y="2780928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2012370" y="3068960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2029948" y="3356992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>
              <a:off x="2017437" y="3645024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2008176" y="3933056"/>
              <a:ext cx="2176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722208" y="4581128"/>
              <a:ext cx="2859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2247597" y="4581128"/>
              <a:ext cx="2252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1940362" y="4375990"/>
              <a:ext cx="49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d</a:t>
              </a:r>
              <a:endParaRPr lang="en-US" baseline="-25000" dirty="0"/>
            </a:p>
          </p:txBody>
        </p:sp>
        <p:sp>
          <p:nvSpPr>
            <p:cNvPr id="182" name="Arc 181"/>
            <p:cNvSpPr/>
            <p:nvPr/>
          </p:nvSpPr>
          <p:spPr>
            <a:xfrm>
              <a:off x="2239280" y="2935830"/>
              <a:ext cx="936104" cy="206646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>
              <a:off x="2245972" y="2154628"/>
              <a:ext cx="936104" cy="2199590"/>
            </a:xfrm>
            <a:prstGeom prst="arc">
              <a:avLst>
                <a:gd name="adj1" fmla="val 11073182"/>
                <a:gd name="adj2" fmla="val 162564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247597" y="3969060"/>
              <a:ext cx="59621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flipV="1">
              <a:off x="2843808" y="2948812"/>
              <a:ext cx="0" cy="98424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2771800" y="3275692"/>
              <a:ext cx="6369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baseline="-25000" dirty="0">
                  <a:solidFill>
                    <a:srgbClr val="C00000"/>
                  </a:solidFill>
                </a:rPr>
                <a:t>s</a:t>
              </a:r>
            </a:p>
          </p:txBody>
        </p:sp>
        <p:sp>
          <p:nvSpPr>
            <p:cNvPr id="187" name="Oval 186"/>
            <p:cNvSpPr/>
            <p:nvPr/>
          </p:nvSpPr>
          <p:spPr>
            <a:xfrm>
              <a:off x="2267744" y="26009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2267744" y="249289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289516" y="25255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78630" y="23991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328866" y="242843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307094" y="2309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339752" y="234888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2411760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339752" y="2276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2278630" y="22375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2376600" y="220486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4396462"/>
                  <a:ext cx="1268872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/>
          <p:cNvCxnSpPr/>
          <p:nvPr/>
        </p:nvCxnSpPr>
        <p:spPr>
          <a:xfrm>
            <a:off x="1146144" y="3796852"/>
            <a:ext cx="0" cy="121325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45702" y="1268760"/>
            <a:ext cx="23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Appear and disappear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76600" y="1772816"/>
            <a:ext cx="281712" cy="381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1990581"/>
            <a:ext cx="280831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 are the electrons coming from and going to?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504B3ACC-3687-B843-8B1D-CEE09975B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810698" cy="4909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72ABF-D64F-F042-9496-A98DBF04B0B0}"/>
              </a:ext>
            </a:extLst>
          </p:cNvPr>
          <p:cNvSpPr txBox="1"/>
          <p:nvPr/>
        </p:nvSpPr>
        <p:spPr>
          <a:xfrm>
            <a:off x="324936" y="926656"/>
            <a:ext cx="311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36" y="11663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z="2000" smtClean="0"/>
              <a:pPr/>
              <a:t>3</a:t>
            </a:fld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564" y="1124744"/>
            <a:ext cx="8229600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69017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72ABF-D64F-F042-9496-A98DBF04B0B0}"/>
              </a:ext>
            </a:extLst>
          </p:cNvPr>
          <p:cNvSpPr txBox="1"/>
          <p:nvPr/>
        </p:nvSpPr>
        <p:spPr>
          <a:xfrm>
            <a:off x="324936" y="926656"/>
            <a:ext cx="311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6F21E-4D7E-364F-82A6-760E3178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20075"/>
            <a:ext cx="6694760" cy="49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16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36" y="11663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z="2000" smtClean="0"/>
              <a:pPr/>
              <a:t>31</a:t>
            </a:fld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564" y="1124744"/>
            <a:ext cx="8229600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3652619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5211" y="197083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68" name="Group 167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169" name="Rectangle 168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6" name="Straight Connector 175"/>
            <p:cNvCxnSpPr>
              <a:stCxn id="175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>
              <a:stCxn id="169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80448" y="2636912"/>
            <a:ext cx="4784040" cy="2108018"/>
            <a:chOff x="4180448" y="2636912"/>
            <a:chExt cx="4784040" cy="2108018"/>
          </a:xfrm>
        </p:grpSpPr>
        <p:sp>
          <p:nvSpPr>
            <p:cNvPr id="49" name="Rectangle 48"/>
            <p:cNvSpPr/>
            <p:nvPr/>
          </p:nvSpPr>
          <p:spPr>
            <a:xfrm>
              <a:off x="6300192" y="32129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516216" y="37761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34772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39621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6555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411946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90343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383248" y="43755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7761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80448" y="2636912"/>
              <a:ext cx="154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level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156176" y="2852936"/>
              <a:ext cx="0" cy="126652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652120" y="33477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6948264" y="2852936"/>
              <a:ext cx="0" cy="10800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948264" y="29969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s</a:t>
              </a:r>
              <a:endParaRPr lang="en-US" baseline="-250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516216" y="3372576"/>
              <a:ext cx="18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516216" y="4166258"/>
              <a:ext cx="18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516216" y="3948640"/>
              <a:ext cx="19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580112" y="2852936"/>
              <a:ext cx="275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18230" y="4375598"/>
                <a:ext cx="1014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230" y="4375598"/>
                <a:ext cx="1014445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1AB5B9-1F40-904F-B01F-5B235E06A75B}"/>
              </a:ext>
            </a:extLst>
          </p:cNvPr>
          <p:cNvSpPr txBox="1"/>
          <p:nvPr/>
        </p:nvSpPr>
        <p:spPr>
          <a:xfrm>
            <a:off x="324936" y="945225"/>
            <a:ext cx="3305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51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5211" y="197083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68" name="Group 167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169" name="Rectangle 168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6" name="Straight Connector 175"/>
            <p:cNvCxnSpPr>
              <a:stCxn id="175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>
              <a:stCxn id="169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80448" y="2348100"/>
            <a:ext cx="4784040" cy="1966768"/>
            <a:chOff x="4180448" y="2498808"/>
            <a:chExt cx="4784040" cy="196676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516216" y="4101334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3629936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4114828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808212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4097691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90343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7761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5580112" y="2809392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180448" y="2636912"/>
              <a:ext cx="154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level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156176" y="2820278"/>
              <a:ext cx="0" cy="126652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652120" y="33477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48264" y="314964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s</a:t>
              </a:r>
              <a:endParaRPr lang="en-US" baseline="-25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483357" y="3017131"/>
              <a:ext cx="1915777" cy="508139"/>
              <a:chOff x="6483357" y="3017131"/>
              <a:chExt cx="1915777" cy="50813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815134" y="3525270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/>
              <p:cNvSpPr/>
              <p:nvPr/>
            </p:nvSpPr>
            <p:spPr>
              <a:xfrm>
                <a:off x="6483357" y="3017131"/>
                <a:ext cx="846719" cy="504836"/>
              </a:xfrm>
              <a:prstGeom prst="arc">
                <a:avLst>
                  <a:gd name="adj1" fmla="val 5433989"/>
                  <a:gd name="adj2" fmla="val 99541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83533" y="3424917"/>
              <a:ext cx="1915777" cy="508139"/>
              <a:chOff x="6483357" y="3017131"/>
              <a:chExt cx="1915777" cy="508139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6815134" y="3525270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/>
              <p:cNvSpPr/>
              <p:nvPr/>
            </p:nvSpPr>
            <p:spPr>
              <a:xfrm>
                <a:off x="6483357" y="3017131"/>
                <a:ext cx="846719" cy="504836"/>
              </a:xfrm>
              <a:prstGeom prst="arc">
                <a:avLst>
                  <a:gd name="adj1" fmla="val 5433989"/>
                  <a:gd name="adj2" fmla="val 9954179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472647" y="3817615"/>
              <a:ext cx="1915777" cy="504836"/>
              <a:chOff x="6483357" y="3028017"/>
              <a:chExt cx="1915777" cy="50483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815134" y="3525270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>
                <a:off x="6483357" y="3028017"/>
                <a:ext cx="846719" cy="504836"/>
              </a:xfrm>
              <a:prstGeom prst="arc">
                <a:avLst>
                  <a:gd name="adj1" fmla="val 5433989"/>
                  <a:gd name="adj2" fmla="val 99541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476866" y="2498808"/>
              <a:ext cx="1879777" cy="504836"/>
              <a:chOff x="6483357" y="2984473"/>
              <a:chExt cx="1879777" cy="50483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6815134" y="3489309"/>
                <a:ext cx="154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Arc 53"/>
              <p:cNvSpPr/>
              <p:nvPr/>
            </p:nvSpPr>
            <p:spPr>
              <a:xfrm>
                <a:off x="6483357" y="2984473"/>
                <a:ext cx="846719" cy="504836"/>
              </a:xfrm>
              <a:prstGeom prst="arc">
                <a:avLst>
                  <a:gd name="adj1" fmla="val 5433989"/>
                  <a:gd name="adj2" fmla="val 99541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6948264" y="3047188"/>
              <a:ext cx="0" cy="1029884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/>
            <p:cNvSpPr/>
            <p:nvPr/>
          </p:nvSpPr>
          <p:spPr>
            <a:xfrm rot="16200000">
              <a:off x="5839303" y="3688191"/>
              <a:ext cx="1137806" cy="216020"/>
            </a:xfrm>
            <a:prstGeom prst="parallelogram">
              <a:avLst>
                <a:gd name="adj" fmla="val 1331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660000">
              <a:off x="6276105" y="2833435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6558449" y="4139494"/>
            <a:ext cx="36000" cy="3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60232" y="4149080"/>
            <a:ext cx="36000" cy="3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588224" y="4221088"/>
            <a:ext cx="36000" cy="3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660232" y="4221088"/>
            <a:ext cx="36000" cy="3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91680" y="24208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91680" y="2573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691680" y="27256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691680" y="28780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1680" y="30304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91680" y="31828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691680" y="3335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91680" y="34876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691680" y="36400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691680" y="37924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691680" y="39448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691680" y="4097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91680" y="42496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91680" y="44020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691680" y="45544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91680" y="47068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691680" y="4859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91680" y="50116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9592" y="22768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9592" y="24292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99592" y="25816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9592" y="27340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9592" y="28864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9592" y="30388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9592" y="31912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99592" y="33436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9592" y="34960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99592" y="36484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9592" y="38008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9592" y="39532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99592" y="41056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9592" y="42580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99592" y="44104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99592" y="45628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99592" y="47152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9592" y="48676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3A42D9-FAB2-7141-B658-069318BA1BC4}"/>
              </a:ext>
            </a:extLst>
          </p:cNvPr>
          <p:cNvSpPr txBox="1"/>
          <p:nvPr/>
        </p:nvSpPr>
        <p:spPr>
          <a:xfrm>
            <a:off x="324936" y="945225"/>
            <a:ext cx="3305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61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5211" y="197083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68" name="Group 167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169" name="Rectangle 168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6" name="Straight Connector 175"/>
            <p:cNvCxnSpPr>
              <a:stCxn id="175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>
              <a:stCxn id="169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80448" y="2348100"/>
            <a:ext cx="4784040" cy="1966768"/>
            <a:chOff x="4180448" y="2498808"/>
            <a:chExt cx="4784040" cy="196676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516216" y="4101334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3629936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4114828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808212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4097691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90343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7761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5580112" y="2809392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180448" y="2636912"/>
              <a:ext cx="154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level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156176" y="2820278"/>
              <a:ext cx="0" cy="126652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652120" y="33477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48264" y="314964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s</a:t>
              </a:r>
              <a:endParaRPr lang="en-US" baseline="-25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483357" y="3017131"/>
              <a:ext cx="1915777" cy="508139"/>
              <a:chOff x="6483357" y="3017131"/>
              <a:chExt cx="1915777" cy="50813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815134" y="3525270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/>
              <p:cNvSpPr/>
              <p:nvPr/>
            </p:nvSpPr>
            <p:spPr>
              <a:xfrm>
                <a:off x="6483357" y="3017131"/>
                <a:ext cx="846719" cy="504836"/>
              </a:xfrm>
              <a:prstGeom prst="arc">
                <a:avLst>
                  <a:gd name="adj1" fmla="val 5433989"/>
                  <a:gd name="adj2" fmla="val 99541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83533" y="3424917"/>
              <a:ext cx="1915777" cy="508139"/>
              <a:chOff x="6483357" y="3017131"/>
              <a:chExt cx="1915777" cy="508139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6815134" y="3525270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/>
              <p:cNvSpPr/>
              <p:nvPr/>
            </p:nvSpPr>
            <p:spPr>
              <a:xfrm>
                <a:off x="6483357" y="3017131"/>
                <a:ext cx="846719" cy="504836"/>
              </a:xfrm>
              <a:prstGeom prst="arc">
                <a:avLst>
                  <a:gd name="adj1" fmla="val 5433989"/>
                  <a:gd name="adj2" fmla="val 9954179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472647" y="3817615"/>
              <a:ext cx="1915777" cy="504836"/>
              <a:chOff x="6483357" y="3028017"/>
              <a:chExt cx="1915777" cy="50483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815134" y="3525270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>
                <a:off x="6483357" y="3028017"/>
                <a:ext cx="846719" cy="504836"/>
              </a:xfrm>
              <a:prstGeom prst="arc">
                <a:avLst>
                  <a:gd name="adj1" fmla="val 5433989"/>
                  <a:gd name="adj2" fmla="val 99541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476866" y="2498808"/>
              <a:ext cx="1879777" cy="504836"/>
              <a:chOff x="6483357" y="2984473"/>
              <a:chExt cx="1879777" cy="50483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6815134" y="3489309"/>
                <a:ext cx="154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Arc 53"/>
              <p:cNvSpPr/>
              <p:nvPr/>
            </p:nvSpPr>
            <p:spPr>
              <a:xfrm>
                <a:off x="6483357" y="2984473"/>
                <a:ext cx="846719" cy="504836"/>
              </a:xfrm>
              <a:prstGeom prst="arc">
                <a:avLst>
                  <a:gd name="adj1" fmla="val 5433989"/>
                  <a:gd name="adj2" fmla="val 99541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6948264" y="3047188"/>
              <a:ext cx="0" cy="1029884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/>
            <p:cNvSpPr/>
            <p:nvPr/>
          </p:nvSpPr>
          <p:spPr>
            <a:xfrm rot="16200000">
              <a:off x="5839303" y="3688191"/>
              <a:ext cx="1137806" cy="216020"/>
            </a:xfrm>
            <a:prstGeom prst="parallelogram">
              <a:avLst>
                <a:gd name="adj" fmla="val 1331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660000">
              <a:off x="6276105" y="2833435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6558449" y="4139494"/>
            <a:ext cx="36000" cy="3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60232" y="4149080"/>
            <a:ext cx="36000" cy="3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588224" y="4221088"/>
            <a:ext cx="36000" cy="3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660232" y="4221088"/>
            <a:ext cx="36000" cy="3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91680" y="24208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91680" y="2573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691680" y="27256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691680" y="28780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1680" y="30304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91680" y="31828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691680" y="3335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91680" y="34876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691680" y="36400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691680" y="37924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691680" y="39448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691680" y="4097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91680" y="42496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91680" y="44020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691680" y="45544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91680" y="47068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691680" y="4859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91680" y="50116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80112" y="5083688"/>
            <a:ext cx="3240360" cy="865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0112" y="5011688"/>
            <a:ext cx="2614424" cy="28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8264" y="5700598"/>
            <a:ext cx="54006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8028" y="5744142"/>
            <a:ext cx="91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  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8264" y="530120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 = 0 V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899592" y="24292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99592" y="25816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9592" y="27340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9592" y="28864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9592" y="30388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9592" y="31912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99592" y="33436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9592" y="34960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99592" y="36484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9592" y="38008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9592" y="39532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99592" y="41056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9592" y="42580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99592" y="44104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99592" y="45628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99592" y="47152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9592" y="48676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99592" y="2276872"/>
            <a:ext cx="59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28D38F-A615-2949-A10D-52CAECCE630C}"/>
              </a:ext>
            </a:extLst>
          </p:cNvPr>
          <p:cNvSpPr txBox="1"/>
          <p:nvPr/>
        </p:nvSpPr>
        <p:spPr>
          <a:xfrm>
            <a:off x="324936" y="945225"/>
            <a:ext cx="3305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20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5211" y="197083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68" name="Group 167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169" name="Rectangle 168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6" name="Straight Connector 175"/>
            <p:cNvCxnSpPr>
              <a:stCxn id="175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>
              <a:stCxn id="169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580112" y="5083688"/>
            <a:ext cx="3240360" cy="865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0112" y="5011688"/>
            <a:ext cx="2614424" cy="28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8264" y="5700598"/>
            <a:ext cx="54006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8028" y="5744142"/>
            <a:ext cx="91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  -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180448" y="2636912"/>
            <a:ext cx="4784040" cy="2160240"/>
            <a:chOff x="4180448" y="2636912"/>
            <a:chExt cx="4784040" cy="2160240"/>
          </a:xfrm>
        </p:grpSpPr>
        <p:sp>
          <p:nvSpPr>
            <p:cNvPr id="81" name="Rectangle 80"/>
            <p:cNvSpPr/>
            <p:nvPr/>
          </p:nvSpPr>
          <p:spPr>
            <a:xfrm>
              <a:off x="6300192" y="32129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6516216" y="37761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8244408" y="34772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8244408" y="39621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8338512" y="36555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5796136" y="411946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436096" y="390343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34095" y="44278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80448" y="2636912"/>
              <a:ext cx="154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level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6156176" y="2852936"/>
              <a:ext cx="0" cy="126652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652120" y="33477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948264" y="2852936"/>
              <a:ext cx="0" cy="10800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948264" y="29969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s</a:t>
              </a:r>
              <a:endParaRPr lang="en-US" baseline="-250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516216" y="3372576"/>
              <a:ext cx="18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516216" y="4166258"/>
              <a:ext cx="18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516216" y="3948640"/>
              <a:ext cx="19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80112" y="2852936"/>
              <a:ext cx="275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048007" y="4397302"/>
                <a:ext cx="2204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007" y="4397302"/>
                <a:ext cx="2204513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516216" y="5301209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V</a:t>
            </a:r>
            <a:r>
              <a:rPr lang="en-US" baseline="-25000" dirty="0"/>
              <a:t>g </a:t>
            </a:r>
            <a:r>
              <a:rPr lang="en-US" dirty="0"/>
              <a:t>= (</a:t>
            </a:r>
            <a:r>
              <a:rPr lang="en-US" dirty="0" err="1"/>
              <a:t>W</a:t>
            </a:r>
            <a:r>
              <a:rPr lang="en-US" baseline="-25000" dirty="0" err="1"/>
              <a:t>m</a:t>
            </a:r>
            <a:r>
              <a:rPr lang="en-US" dirty="0" err="1"/>
              <a:t>-W</a:t>
            </a:r>
            <a:r>
              <a:rPr lang="en-US" baseline="-25000" dirty="0" err="1"/>
              <a:t>s</a:t>
            </a:r>
            <a:r>
              <a:rPr lang="en-US" dirty="0"/>
              <a:t>)/q = </a:t>
            </a:r>
            <a:r>
              <a:rPr lang="el-GR" dirty="0"/>
              <a:t>Φ</a:t>
            </a:r>
            <a:r>
              <a:rPr lang="en-US" baseline="-25000" dirty="0" err="1"/>
              <a:t>ms</a:t>
            </a:r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85495C-5BA2-5949-BEF3-EE834D3F21A6}"/>
              </a:ext>
            </a:extLst>
          </p:cNvPr>
          <p:cNvSpPr txBox="1"/>
          <p:nvPr/>
        </p:nvSpPr>
        <p:spPr>
          <a:xfrm>
            <a:off x="324936" y="945225"/>
            <a:ext cx="3305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94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4771" y="1210568"/>
            <a:ext cx="1406198" cy="184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66885" y="1210567"/>
            <a:ext cx="1406198" cy="1849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03633" y="3315779"/>
            <a:ext cx="4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95937" y="30609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86182" y="1701115"/>
            <a:ext cx="7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C/C</a:t>
            </a:r>
            <a:r>
              <a:rPr lang="en-US" baseline="-25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627" y="1280954"/>
            <a:ext cx="66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3657" y="1475492"/>
            <a:ext cx="27903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3657" y="1475492"/>
            <a:ext cx="8841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8257" y="30286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35897" y="1475492"/>
            <a:ext cx="61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1940497" y="1478805"/>
            <a:ext cx="1328057" cy="1111151"/>
          </a:xfrm>
          <a:custGeom>
            <a:avLst/>
            <a:gdLst>
              <a:gd name="connsiteX0" fmla="*/ 0 w 1328057"/>
              <a:gd name="connsiteY0" fmla="*/ 0 h 1111151"/>
              <a:gd name="connsiteX1" fmla="*/ 283029 w 1328057"/>
              <a:gd name="connsiteY1" fmla="*/ 65314 h 1111151"/>
              <a:gd name="connsiteX2" fmla="*/ 533400 w 1328057"/>
              <a:gd name="connsiteY2" fmla="*/ 381000 h 1111151"/>
              <a:gd name="connsiteX3" fmla="*/ 816429 w 1328057"/>
              <a:gd name="connsiteY3" fmla="*/ 1110343 h 1111151"/>
              <a:gd name="connsiteX4" fmla="*/ 1034143 w 1328057"/>
              <a:gd name="connsiteY4" fmla="*/ 228600 h 1111151"/>
              <a:gd name="connsiteX5" fmla="*/ 1328057 w 1328057"/>
              <a:gd name="connsiteY5" fmla="*/ 0 h 11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057" h="1111151">
                <a:moveTo>
                  <a:pt x="0" y="0"/>
                </a:moveTo>
                <a:cubicBezTo>
                  <a:pt x="97064" y="907"/>
                  <a:pt x="194129" y="1814"/>
                  <a:pt x="283029" y="65314"/>
                </a:cubicBezTo>
                <a:cubicBezTo>
                  <a:pt x="371929" y="128814"/>
                  <a:pt x="444500" y="206829"/>
                  <a:pt x="533400" y="381000"/>
                </a:cubicBezTo>
                <a:cubicBezTo>
                  <a:pt x="622300" y="555172"/>
                  <a:pt x="732972" y="1135743"/>
                  <a:pt x="816429" y="1110343"/>
                </a:cubicBezTo>
                <a:cubicBezTo>
                  <a:pt x="899886" y="1084943"/>
                  <a:pt x="948872" y="413657"/>
                  <a:pt x="1034143" y="228600"/>
                </a:cubicBezTo>
                <a:cubicBezTo>
                  <a:pt x="1119414" y="43543"/>
                  <a:pt x="1223735" y="21771"/>
                  <a:pt x="132805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33248" y="1885780"/>
            <a:ext cx="272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7665" y="1682224"/>
            <a:ext cx="11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band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53613" y="2627620"/>
            <a:ext cx="0" cy="7449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5649" y="3284984"/>
            <a:ext cx="8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= V</a:t>
            </a:r>
            <a:r>
              <a:rPr lang="en-US" baseline="-25000" dirty="0"/>
              <a:t>T</a:t>
            </a:r>
          </a:p>
        </p:txBody>
      </p:sp>
      <p:sp>
        <p:nvSpPr>
          <p:cNvPr id="38" name="Freeform 37"/>
          <p:cNvSpPr/>
          <p:nvPr/>
        </p:nvSpPr>
        <p:spPr>
          <a:xfrm>
            <a:off x="2718620" y="2545605"/>
            <a:ext cx="1159534" cy="97971"/>
          </a:xfrm>
          <a:custGeom>
            <a:avLst/>
            <a:gdLst>
              <a:gd name="connsiteX0" fmla="*/ 16534 w 1159534"/>
              <a:gd name="connsiteY0" fmla="*/ 0 h 97971"/>
              <a:gd name="connsiteX1" fmla="*/ 158048 w 1159534"/>
              <a:gd name="connsiteY1" fmla="*/ 54428 h 97971"/>
              <a:gd name="connsiteX2" fmla="*/ 1159534 w 1159534"/>
              <a:gd name="connsiteY2" fmla="*/ 97971 h 97971"/>
              <a:gd name="connsiteX3" fmla="*/ 1159534 w 1159534"/>
              <a:gd name="connsiteY3" fmla="*/ 97971 h 97971"/>
              <a:gd name="connsiteX4" fmla="*/ 1159534 w 1159534"/>
              <a:gd name="connsiteY4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534" h="97971">
                <a:moveTo>
                  <a:pt x="16534" y="0"/>
                </a:moveTo>
                <a:cubicBezTo>
                  <a:pt x="-7959" y="19050"/>
                  <a:pt x="-32452" y="38100"/>
                  <a:pt x="158048" y="54428"/>
                </a:cubicBezTo>
                <a:cubicBezTo>
                  <a:pt x="348548" y="70756"/>
                  <a:pt x="1159534" y="97971"/>
                  <a:pt x="1159534" y="97971"/>
                </a:cubicBezTo>
                <a:lnTo>
                  <a:pt x="1159534" y="97971"/>
                </a:lnTo>
                <a:lnTo>
                  <a:pt x="1159534" y="97971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91881" y="2330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75857" y="1682224"/>
            <a:ext cx="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f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2210" y="3933056"/>
            <a:ext cx="3628864" cy="2489023"/>
            <a:chOff x="572210" y="3933056"/>
            <a:chExt cx="3628864" cy="2489023"/>
          </a:xfrm>
        </p:grpSpPr>
        <p:sp>
          <p:nvSpPr>
            <p:cNvPr id="42" name="Rectangle 41"/>
            <p:cNvSpPr/>
            <p:nvPr/>
          </p:nvSpPr>
          <p:spPr>
            <a:xfrm>
              <a:off x="1058105" y="4202413"/>
              <a:ext cx="1406198" cy="1849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60219" y="4202412"/>
              <a:ext cx="1406198" cy="18491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096967" y="6307624"/>
              <a:ext cx="4721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589271" y="6052747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379516" y="4692960"/>
              <a:ext cx="75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C/C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5961" y="4272799"/>
              <a:ext cx="669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1.0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086991" y="4467337"/>
              <a:ext cx="279031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3784" y="4467337"/>
              <a:ext cx="1080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21591" y="602044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419872" y="4467337"/>
              <a:ext cx="612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2124472" y="4459764"/>
              <a:ext cx="1328057" cy="1111151"/>
            </a:xfrm>
            <a:custGeom>
              <a:avLst/>
              <a:gdLst>
                <a:gd name="connsiteX0" fmla="*/ 0 w 1328057"/>
                <a:gd name="connsiteY0" fmla="*/ 0 h 1111151"/>
                <a:gd name="connsiteX1" fmla="*/ 283029 w 1328057"/>
                <a:gd name="connsiteY1" fmla="*/ 65314 h 1111151"/>
                <a:gd name="connsiteX2" fmla="*/ 533400 w 1328057"/>
                <a:gd name="connsiteY2" fmla="*/ 381000 h 1111151"/>
                <a:gd name="connsiteX3" fmla="*/ 816429 w 1328057"/>
                <a:gd name="connsiteY3" fmla="*/ 1110343 h 1111151"/>
                <a:gd name="connsiteX4" fmla="*/ 1034143 w 1328057"/>
                <a:gd name="connsiteY4" fmla="*/ 228600 h 1111151"/>
                <a:gd name="connsiteX5" fmla="*/ 1328057 w 1328057"/>
                <a:gd name="connsiteY5" fmla="*/ 0 h 11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057" h="1111151">
                  <a:moveTo>
                    <a:pt x="0" y="0"/>
                  </a:moveTo>
                  <a:cubicBezTo>
                    <a:pt x="97064" y="907"/>
                    <a:pt x="194129" y="1814"/>
                    <a:pt x="283029" y="65314"/>
                  </a:cubicBezTo>
                  <a:cubicBezTo>
                    <a:pt x="371929" y="128814"/>
                    <a:pt x="444500" y="206829"/>
                    <a:pt x="533400" y="381000"/>
                  </a:cubicBezTo>
                  <a:cubicBezTo>
                    <a:pt x="622300" y="555172"/>
                    <a:pt x="732972" y="1135743"/>
                    <a:pt x="816429" y="1110343"/>
                  </a:cubicBezTo>
                  <a:cubicBezTo>
                    <a:pt x="899886" y="1084943"/>
                    <a:pt x="948872" y="413657"/>
                    <a:pt x="1034143" y="228600"/>
                  </a:cubicBezTo>
                  <a:cubicBezTo>
                    <a:pt x="1119414" y="43543"/>
                    <a:pt x="1223735" y="21771"/>
                    <a:pt x="1328057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145500" y="4829810"/>
              <a:ext cx="43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115616" y="4643844"/>
              <a:ext cx="1175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915816" y="5619465"/>
              <a:ext cx="0" cy="2928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77548" y="5972646"/>
              <a:ext cx="87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= V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902595" y="5537450"/>
              <a:ext cx="1159534" cy="97971"/>
            </a:xfrm>
            <a:custGeom>
              <a:avLst/>
              <a:gdLst>
                <a:gd name="connsiteX0" fmla="*/ 16534 w 1159534"/>
                <a:gd name="connsiteY0" fmla="*/ 0 h 97971"/>
                <a:gd name="connsiteX1" fmla="*/ 158048 w 1159534"/>
                <a:gd name="connsiteY1" fmla="*/ 54428 h 97971"/>
                <a:gd name="connsiteX2" fmla="*/ 1159534 w 1159534"/>
                <a:gd name="connsiteY2" fmla="*/ 97971 h 97971"/>
                <a:gd name="connsiteX3" fmla="*/ 1159534 w 1159534"/>
                <a:gd name="connsiteY3" fmla="*/ 97971 h 97971"/>
                <a:gd name="connsiteX4" fmla="*/ 1159534 w 1159534"/>
                <a:gd name="connsiteY4" fmla="*/ 97971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534" h="97971">
                  <a:moveTo>
                    <a:pt x="16534" y="0"/>
                  </a:moveTo>
                  <a:cubicBezTo>
                    <a:pt x="-7959" y="19050"/>
                    <a:pt x="-32452" y="38100"/>
                    <a:pt x="158048" y="54428"/>
                  </a:cubicBezTo>
                  <a:cubicBezTo>
                    <a:pt x="348548" y="70756"/>
                    <a:pt x="1159534" y="97971"/>
                    <a:pt x="1159534" y="97971"/>
                  </a:cubicBezTo>
                  <a:lnTo>
                    <a:pt x="1159534" y="97971"/>
                  </a:lnTo>
                  <a:lnTo>
                    <a:pt x="1159534" y="97971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59832" y="532214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f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59832" y="4674069"/>
              <a:ext cx="803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f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649556" y="3933056"/>
              <a:ext cx="0" cy="21858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3083" y="4312882"/>
              <a:ext cx="327991" cy="149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460219" y="3933056"/>
            <a:ext cx="0" cy="269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728" y="4067734"/>
            <a:ext cx="336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652293" y="4067734"/>
            <a:ext cx="3631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25211" y="197083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580112" y="5083688"/>
            <a:ext cx="3240360" cy="865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940112" y="5011688"/>
            <a:ext cx="2614424" cy="28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948264" y="5700598"/>
            <a:ext cx="54006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898028" y="5744142"/>
            <a:ext cx="91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  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16216" y="5301209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V</a:t>
            </a:r>
            <a:r>
              <a:rPr lang="en-US" baseline="-25000" dirty="0"/>
              <a:t>g </a:t>
            </a:r>
            <a:r>
              <a:rPr lang="en-US" dirty="0"/>
              <a:t>= (</a:t>
            </a:r>
            <a:r>
              <a:rPr lang="en-US" dirty="0" err="1"/>
              <a:t>W</a:t>
            </a:r>
            <a:r>
              <a:rPr lang="en-US" baseline="-25000" dirty="0" err="1"/>
              <a:t>m</a:t>
            </a:r>
            <a:r>
              <a:rPr lang="en-US" dirty="0" err="1"/>
              <a:t>-W</a:t>
            </a:r>
            <a:r>
              <a:rPr lang="en-US" baseline="-25000" dirty="0" err="1"/>
              <a:t>s</a:t>
            </a:r>
            <a:r>
              <a:rPr lang="en-US" dirty="0"/>
              <a:t>)/q = </a:t>
            </a:r>
            <a:r>
              <a:rPr lang="el-GR" dirty="0"/>
              <a:t>Φ</a:t>
            </a:r>
            <a:r>
              <a:rPr lang="en-US" baseline="-25000" dirty="0" err="1"/>
              <a:t>ms</a:t>
            </a:r>
            <a:endParaRPr lang="en-US" baseline="-250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180448" y="2636912"/>
            <a:ext cx="4784040" cy="2160240"/>
            <a:chOff x="4180448" y="2636912"/>
            <a:chExt cx="4784040" cy="2160240"/>
          </a:xfrm>
        </p:grpSpPr>
        <p:sp>
          <p:nvSpPr>
            <p:cNvPr id="75" name="Rectangle 74"/>
            <p:cNvSpPr/>
            <p:nvPr/>
          </p:nvSpPr>
          <p:spPr>
            <a:xfrm>
              <a:off x="6300192" y="32129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6516216" y="37761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244408" y="34772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8244408" y="39621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338512" y="36555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796136" y="411946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436096" y="390343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940152" y="44278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10945" y="37761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80448" y="2636912"/>
              <a:ext cx="154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level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156176" y="2852936"/>
              <a:ext cx="0" cy="126652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652120" y="33477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6948264" y="2852936"/>
              <a:ext cx="0" cy="10800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948264" y="29969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baseline="-25000" dirty="0" err="1"/>
                <a:t>s</a:t>
              </a:r>
              <a:endParaRPr lang="en-US" baseline="-250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516216" y="3372576"/>
              <a:ext cx="18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516216" y="4166258"/>
              <a:ext cx="18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516216" y="3948640"/>
              <a:ext cx="19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80112" y="2852936"/>
              <a:ext cx="2758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611560" y="35010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V</a:t>
            </a:r>
            <a:r>
              <a:rPr lang="en-US" baseline="-25000" dirty="0"/>
              <a:t>g </a:t>
            </a:r>
            <a:r>
              <a:rPr lang="en-US" dirty="0"/>
              <a:t>= (</a:t>
            </a:r>
            <a:r>
              <a:rPr lang="en-US" dirty="0" err="1"/>
              <a:t>W</a:t>
            </a:r>
            <a:r>
              <a:rPr lang="en-US" baseline="-25000" dirty="0" err="1"/>
              <a:t>m</a:t>
            </a:r>
            <a:r>
              <a:rPr lang="en-US" dirty="0" err="1"/>
              <a:t>-W</a:t>
            </a:r>
            <a:r>
              <a:rPr lang="en-US" baseline="-25000" dirty="0" err="1"/>
              <a:t>s</a:t>
            </a:r>
            <a:r>
              <a:rPr lang="en-US" dirty="0"/>
              <a:t>)/q</a:t>
            </a:r>
            <a:endParaRPr lang="en-US" baseline="-25000" dirty="0"/>
          </a:p>
        </p:txBody>
      </p:sp>
      <p:sp>
        <p:nvSpPr>
          <p:cNvPr id="2" name="Arc 1"/>
          <p:cNvSpPr/>
          <p:nvPr/>
        </p:nvSpPr>
        <p:spPr>
          <a:xfrm>
            <a:off x="1427877" y="3717032"/>
            <a:ext cx="1127899" cy="485380"/>
          </a:xfrm>
          <a:prstGeom prst="arc">
            <a:avLst>
              <a:gd name="adj1" fmla="val 19185262"/>
              <a:gd name="adj2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048007" y="4397302"/>
                <a:ext cx="2204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007" y="4397302"/>
                <a:ext cx="2204513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3BC23183-1495-E147-8666-DB3D17DFFD6F}"/>
              </a:ext>
            </a:extLst>
          </p:cNvPr>
          <p:cNvSpPr txBox="1"/>
          <p:nvPr/>
        </p:nvSpPr>
        <p:spPr>
          <a:xfrm>
            <a:off x="5443200" y="879103"/>
            <a:ext cx="3305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59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4771" y="1210568"/>
            <a:ext cx="1406198" cy="184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66885" y="1210567"/>
            <a:ext cx="1406198" cy="1849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03633" y="3315779"/>
            <a:ext cx="4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95937" y="30609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86182" y="1701115"/>
            <a:ext cx="7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C/C</a:t>
            </a:r>
            <a:r>
              <a:rPr lang="en-US" baseline="-250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627" y="1280954"/>
            <a:ext cx="66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3657" y="1475492"/>
            <a:ext cx="27903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3657" y="1475492"/>
            <a:ext cx="8841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8257" y="30286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35897" y="1475492"/>
            <a:ext cx="61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1940497" y="1478805"/>
            <a:ext cx="1328057" cy="1111151"/>
          </a:xfrm>
          <a:custGeom>
            <a:avLst/>
            <a:gdLst>
              <a:gd name="connsiteX0" fmla="*/ 0 w 1328057"/>
              <a:gd name="connsiteY0" fmla="*/ 0 h 1111151"/>
              <a:gd name="connsiteX1" fmla="*/ 283029 w 1328057"/>
              <a:gd name="connsiteY1" fmla="*/ 65314 h 1111151"/>
              <a:gd name="connsiteX2" fmla="*/ 533400 w 1328057"/>
              <a:gd name="connsiteY2" fmla="*/ 381000 h 1111151"/>
              <a:gd name="connsiteX3" fmla="*/ 816429 w 1328057"/>
              <a:gd name="connsiteY3" fmla="*/ 1110343 h 1111151"/>
              <a:gd name="connsiteX4" fmla="*/ 1034143 w 1328057"/>
              <a:gd name="connsiteY4" fmla="*/ 228600 h 1111151"/>
              <a:gd name="connsiteX5" fmla="*/ 1328057 w 1328057"/>
              <a:gd name="connsiteY5" fmla="*/ 0 h 11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057" h="1111151">
                <a:moveTo>
                  <a:pt x="0" y="0"/>
                </a:moveTo>
                <a:cubicBezTo>
                  <a:pt x="97064" y="907"/>
                  <a:pt x="194129" y="1814"/>
                  <a:pt x="283029" y="65314"/>
                </a:cubicBezTo>
                <a:cubicBezTo>
                  <a:pt x="371929" y="128814"/>
                  <a:pt x="444500" y="206829"/>
                  <a:pt x="533400" y="381000"/>
                </a:cubicBezTo>
                <a:cubicBezTo>
                  <a:pt x="622300" y="555172"/>
                  <a:pt x="732972" y="1135743"/>
                  <a:pt x="816429" y="1110343"/>
                </a:cubicBezTo>
                <a:cubicBezTo>
                  <a:pt x="899886" y="1084943"/>
                  <a:pt x="948872" y="413657"/>
                  <a:pt x="1034143" y="228600"/>
                </a:cubicBezTo>
                <a:cubicBezTo>
                  <a:pt x="1119414" y="43543"/>
                  <a:pt x="1223735" y="21771"/>
                  <a:pt x="132805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33248" y="1885780"/>
            <a:ext cx="272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7665" y="1682224"/>
            <a:ext cx="11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band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53613" y="2627620"/>
            <a:ext cx="0" cy="7449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5649" y="3284984"/>
            <a:ext cx="87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= V</a:t>
            </a:r>
            <a:r>
              <a:rPr lang="en-US" baseline="-25000" dirty="0"/>
              <a:t>T</a:t>
            </a:r>
          </a:p>
        </p:txBody>
      </p:sp>
      <p:sp>
        <p:nvSpPr>
          <p:cNvPr id="38" name="Freeform 37"/>
          <p:cNvSpPr/>
          <p:nvPr/>
        </p:nvSpPr>
        <p:spPr>
          <a:xfrm>
            <a:off x="2718620" y="2545605"/>
            <a:ext cx="1159534" cy="97971"/>
          </a:xfrm>
          <a:custGeom>
            <a:avLst/>
            <a:gdLst>
              <a:gd name="connsiteX0" fmla="*/ 16534 w 1159534"/>
              <a:gd name="connsiteY0" fmla="*/ 0 h 97971"/>
              <a:gd name="connsiteX1" fmla="*/ 158048 w 1159534"/>
              <a:gd name="connsiteY1" fmla="*/ 54428 h 97971"/>
              <a:gd name="connsiteX2" fmla="*/ 1159534 w 1159534"/>
              <a:gd name="connsiteY2" fmla="*/ 97971 h 97971"/>
              <a:gd name="connsiteX3" fmla="*/ 1159534 w 1159534"/>
              <a:gd name="connsiteY3" fmla="*/ 97971 h 97971"/>
              <a:gd name="connsiteX4" fmla="*/ 1159534 w 1159534"/>
              <a:gd name="connsiteY4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534" h="97971">
                <a:moveTo>
                  <a:pt x="16534" y="0"/>
                </a:moveTo>
                <a:cubicBezTo>
                  <a:pt x="-7959" y="19050"/>
                  <a:pt x="-32452" y="38100"/>
                  <a:pt x="158048" y="54428"/>
                </a:cubicBezTo>
                <a:cubicBezTo>
                  <a:pt x="348548" y="70756"/>
                  <a:pt x="1159534" y="97971"/>
                  <a:pt x="1159534" y="97971"/>
                </a:cubicBezTo>
                <a:lnTo>
                  <a:pt x="1159534" y="97971"/>
                </a:lnTo>
                <a:lnTo>
                  <a:pt x="1159534" y="97971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91881" y="2330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75857" y="1682224"/>
            <a:ext cx="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f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2210" y="3933056"/>
            <a:ext cx="3628864" cy="2489023"/>
            <a:chOff x="572210" y="3933056"/>
            <a:chExt cx="3628864" cy="2489023"/>
          </a:xfrm>
        </p:grpSpPr>
        <p:sp>
          <p:nvSpPr>
            <p:cNvPr id="42" name="Rectangle 41"/>
            <p:cNvSpPr/>
            <p:nvPr/>
          </p:nvSpPr>
          <p:spPr>
            <a:xfrm>
              <a:off x="1058105" y="4202413"/>
              <a:ext cx="1406198" cy="1849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60219" y="4202412"/>
              <a:ext cx="1406198" cy="18491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096967" y="6307624"/>
              <a:ext cx="4721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589271" y="6052747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379516" y="4692960"/>
              <a:ext cx="75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C/C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5961" y="4272799"/>
              <a:ext cx="669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1.0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086991" y="4467337"/>
              <a:ext cx="279031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3784" y="4467337"/>
              <a:ext cx="1080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21591" y="602044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419872" y="4467337"/>
              <a:ext cx="612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2124472" y="4459764"/>
              <a:ext cx="1328057" cy="1111151"/>
            </a:xfrm>
            <a:custGeom>
              <a:avLst/>
              <a:gdLst>
                <a:gd name="connsiteX0" fmla="*/ 0 w 1328057"/>
                <a:gd name="connsiteY0" fmla="*/ 0 h 1111151"/>
                <a:gd name="connsiteX1" fmla="*/ 283029 w 1328057"/>
                <a:gd name="connsiteY1" fmla="*/ 65314 h 1111151"/>
                <a:gd name="connsiteX2" fmla="*/ 533400 w 1328057"/>
                <a:gd name="connsiteY2" fmla="*/ 381000 h 1111151"/>
                <a:gd name="connsiteX3" fmla="*/ 816429 w 1328057"/>
                <a:gd name="connsiteY3" fmla="*/ 1110343 h 1111151"/>
                <a:gd name="connsiteX4" fmla="*/ 1034143 w 1328057"/>
                <a:gd name="connsiteY4" fmla="*/ 228600 h 1111151"/>
                <a:gd name="connsiteX5" fmla="*/ 1328057 w 1328057"/>
                <a:gd name="connsiteY5" fmla="*/ 0 h 11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057" h="1111151">
                  <a:moveTo>
                    <a:pt x="0" y="0"/>
                  </a:moveTo>
                  <a:cubicBezTo>
                    <a:pt x="97064" y="907"/>
                    <a:pt x="194129" y="1814"/>
                    <a:pt x="283029" y="65314"/>
                  </a:cubicBezTo>
                  <a:cubicBezTo>
                    <a:pt x="371929" y="128814"/>
                    <a:pt x="444500" y="206829"/>
                    <a:pt x="533400" y="381000"/>
                  </a:cubicBezTo>
                  <a:cubicBezTo>
                    <a:pt x="622300" y="555172"/>
                    <a:pt x="732972" y="1135743"/>
                    <a:pt x="816429" y="1110343"/>
                  </a:cubicBezTo>
                  <a:cubicBezTo>
                    <a:pt x="899886" y="1084943"/>
                    <a:pt x="948872" y="413657"/>
                    <a:pt x="1034143" y="228600"/>
                  </a:cubicBezTo>
                  <a:cubicBezTo>
                    <a:pt x="1119414" y="43543"/>
                    <a:pt x="1223735" y="21771"/>
                    <a:pt x="1328057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145500" y="4829810"/>
              <a:ext cx="43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115616" y="4643844"/>
              <a:ext cx="1175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915816" y="5619465"/>
              <a:ext cx="0" cy="2928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77548" y="5972646"/>
              <a:ext cx="87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= V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902595" y="5537450"/>
              <a:ext cx="1159534" cy="97971"/>
            </a:xfrm>
            <a:custGeom>
              <a:avLst/>
              <a:gdLst>
                <a:gd name="connsiteX0" fmla="*/ 16534 w 1159534"/>
                <a:gd name="connsiteY0" fmla="*/ 0 h 97971"/>
                <a:gd name="connsiteX1" fmla="*/ 158048 w 1159534"/>
                <a:gd name="connsiteY1" fmla="*/ 54428 h 97971"/>
                <a:gd name="connsiteX2" fmla="*/ 1159534 w 1159534"/>
                <a:gd name="connsiteY2" fmla="*/ 97971 h 97971"/>
                <a:gd name="connsiteX3" fmla="*/ 1159534 w 1159534"/>
                <a:gd name="connsiteY3" fmla="*/ 97971 h 97971"/>
                <a:gd name="connsiteX4" fmla="*/ 1159534 w 1159534"/>
                <a:gd name="connsiteY4" fmla="*/ 97971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534" h="97971">
                  <a:moveTo>
                    <a:pt x="16534" y="0"/>
                  </a:moveTo>
                  <a:cubicBezTo>
                    <a:pt x="-7959" y="19050"/>
                    <a:pt x="-32452" y="38100"/>
                    <a:pt x="158048" y="54428"/>
                  </a:cubicBezTo>
                  <a:cubicBezTo>
                    <a:pt x="348548" y="70756"/>
                    <a:pt x="1159534" y="97971"/>
                    <a:pt x="1159534" y="97971"/>
                  </a:cubicBezTo>
                  <a:lnTo>
                    <a:pt x="1159534" y="97971"/>
                  </a:lnTo>
                  <a:lnTo>
                    <a:pt x="1159534" y="97971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59832" y="532214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f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59832" y="4674069"/>
              <a:ext cx="803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f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649556" y="3933056"/>
              <a:ext cx="0" cy="21858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3083" y="4312882"/>
              <a:ext cx="327991" cy="149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460219" y="3933056"/>
            <a:ext cx="0" cy="269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728" y="4067734"/>
            <a:ext cx="336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652293" y="4067734"/>
            <a:ext cx="3631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1560" y="35010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V</a:t>
            </a:r>
            <a:r>
              <a:rPr lang="en-US" baseline="-25000" dirty="0"/>
              <a:t>g </a:t>
            </a:r>
            <a:r>
              <a:rPr lang="en-US" dirty="0"/>
              <a:t>= (</a:t>
            </a:r>
            <a:r>
              <a:rPr lang="en-US" dirty="0" err="1"/>
              <a:t>W</a:t>
            </a:r>
            <a:r>
              <a:rPr lang="en-US" baseline="-25000" dirty="0" err="1"/>
              <a:t>m</a:t>
            </a:r>
            <a:r>
              <a:rPr lang="en-US" dirty="0" err="1"/>
              <a:t>-W</a:t>
            </a:r>
            <a:r>
              <a:rPr lang="en-US" baseline="-25000" dirty="0" err="1"/>
              <a:t>s</a:t>
            </a:r>
            <a:r>
              <a:rPr lang="en-US" dirty="0"/>
              <a:t>)/q</a:t>
            </a:r>
            <a:endParaRPr lang="en-US" baseline="-25000" dirty="0"/>
          </a:p>
        </p:txBody>
      </p:sp>
      <p:sp>
        <p:nvSpPr>
          <p:cNvPr id="2" name="Arc 1"/>
          <p:cNvSpPr/>
          <p:nvPr/>
        </p:nvSpPr>
        <p:spPr>
          <a:xfrm>
            <a:off x="1427877" y="3717032"/>
            <a:ext cx="1127899" cy="485380"/>
          </a:xfrm>
          <a:prstGeom prst="arc">
            <a:avLst>
              <a:gd name="adj1" fmla="val 19185262"/>
              <a:gd name="adj2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099993" y="1478805"/>
                <a:ext cx="4752840" cy="9106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𝑜𝑥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𝑆𝑖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𝑜𝑥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993" y="1478805"/>
                <a:ext cx="4752840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600867" y="4385220"/>
                <a:ext cx="3786101" cy="14834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𝑜𝑥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𝑆𝑖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𝑜𝑥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67" y="4385220"/>
                <a:ext cx="3786101" cy="1483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3CB635A-8E08-5141-828F-72B9F506DD66}"/>
              </a:ext>
            </a:extLst>
          </p:cNvPr>
          <p:cNvSpPr txBox="1"/>
          <p:nvPr/>
        </p:nvSpPr>
        <p:spPr>
          <a:xfrm>
            <a:off x="5443200" y="879103"/>
            <a:ext cx="3305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63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arallelogram 158"/>
          <p:cNvSpPr/>
          <p:nvPr/>
        </p:nvSpPr>
        <p:spPr>
          <a:xfrm rot="16200000">
            <a:off x="5830367" y="4579556"/>
            <a:ext cx="1199220" cy="216026"/>
          </a:xfrm>
          <a:prstGeom prst="parallelogram">
            <a:avLst>
              <a:gd name="adj" fmla="val 36409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70" name="Group 169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171" name="Rectangle 170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8" name="Straight Connector 177"/>
            <p:cNvCxnSpPr>
              <a:stCxn id="177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/>
            <p:cNvCxnSpPr>
              <a:stCxn id="171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75656" y="227687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75656" y="249289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75656" y="269962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75656" y="291565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75656" y="313167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75656" y="334770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75656" y="356372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75656" y="377974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75656" y="399577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75656" y="421179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475656" y="442782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75656" y="464384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475656" y="485986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cxnSp>
        <p:nvCxnSpPr>
          <p:cNvPr id="6" name="Straight Arrow Connector 5"/>
          <p:cNvCxnSpPr>
            <a:endCxn id="3" idx="3"/>
          </p:cNvCxnSpPr>
          <p:nvPr/>
        </p:nvCxnSpPr>
        <p:spPr>
          <a:xfrm flipH="1">
            <a:off x="1723191" y="1844825"/>
            <a:ext cx="471161" cy="61671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8771" y="1412776"/>
            <a:ext cx="207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charges  </a:t>
            </a:r>
            <a:r>
              <a:rPr lang="en-US" dirty="0" err="1"/>
              <a:t>Q</a:t>
            </a:r>
            <a:r>
              <a:rPr lang="en-US" baseline="-25000" dirty="0" err="1"/>
              <a:t>ss</a:t>
            </a:r>
            <a:endParaRPr lang="en-US" baseline="-250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5436096" y="1970256"/>
            <a:ext cx="3528392" cy="1458744"/>
            <a:chOff x="5436096" y="4787860"/>
            <a:chExt cx="3528392" cy="1458744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6948264" y="4787860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948264" y="5570656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/>
            <p:cNvSpPr/>
            <p:nvPr/>
          </p:nvSpPr>
          <p:spPr>
            <a:xfrm>
              <a:off x="6516216" y="4787860"/>
              <a:ext cx="936104" cy="386979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>
              <a:off x="6516216" y="5576306"/>
              <a:ext cx="936104" cy="383860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6948264" y="5172722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Arc 113"/>
            <p:cNvSpPr/>
            <p:nvPr/>
          </p:nvSpPr>
          <p:spPr>
            <a:xfrm>
              <a:off x="6516216" y="5172722"/>
              <a:ext cx="936104" cy="443230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6516216" y="5363924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8244408" y="4888324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8244408" y="5373216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8338512" y="5066600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796136" y="5371622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436096" y="532841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32240" y="5877272"/>
              <a:ext cx="1140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Depletion</a:t>
              </a:r>
            </a:p>
          </p:txBody>
        </p:sp>
      </p:grpSp>
      <p:sp>
        <p:nvSpPr>
          <p:cNvPr id="132" name="Parallelogram 131"/>
          <p:cNvSpPr/>
          <p:nvPr/>
        </p:nvSpPr>
        <p:spPr>
          <a:xfrm rot="16200000">
            <a:off x="5819483" y="2408430"/>
            <a:ext cx="1199220" cy="216026"/>
          </a:xfrm>
          <a:prstGeom prst="parallelogram">
            <a:avLst>
              <a:gd name="adj" fmla="val 36409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5464493" y="4328244"/>
            <a:ext cx="3528392" cy="1372354"/>
            <a:chOff x="5436096" y="2819476"/>
            <a:chExt cx="3528392" cy="1372354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516216" y="339554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338512" y="31024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796136" y="3144368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5436096" y="292834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732240" y="38224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358267" y="184482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372200" y="205155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372200" y="226758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372200" y="248360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72200" y="269962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372200" y="407707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86133" y="428380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386133" y="449982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386133" y="471585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386133" y="493187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7298" y="4037722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206412" y="4244552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217294" y="4457731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206412" y="4651983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195526" y="4869699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78935" y="5877272"/>
                <a:ext cx="215052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935" y="5877272"/>
                <a:ext cx="2150525" cy="39190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527106" y="1599183"/>
            <a:ext cx="0" cy="317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43853" y="1278052"/>
            <a:ext cx="111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63E15C-8B69-2948-AE31-8E361BB9FDC2}"/>
              </a:ext>
            </a:extLst>
          </p:cNvPr>
          <p:cNvSpPr txBox="1"/>
          <p:nvPr/>
        </p:nvSpPr>
        <p:spPr>
          <a:xfrm>
            <a:off x="329143" y="848977"/>
            <a:ext cx="189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58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arallelogram 158"/>
          <p:cNvSpPr/>
          <p:nvPr/>
        </p:nvSpPr>
        <p:spPr>
          <a:xfrm rot="16200000">
            <a:off x="5830367" y="4579556"/>
            <a:ext cx="1199220" cy="216026"/>
          </a:xfrm>
          <a:prstGeom prst="parallelogram">
            <a:avLst>
              <a:gd name="adj" fmla="val 36409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70" name="Group 169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171" name="Rectangle 170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8" name="Straight Connector 177"/>
            <p:cNvCxnSpPr>
              <a:stCxn id="177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/>
            <p:cNvCxnSpPr>
              <a:stCxn id="171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81876" y="228775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81876" y="250378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81876" y="271051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81876" y="292653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81876" y="314256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81876" y="335858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81876" y="357461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81876" y="379063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81876" y="400665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81876" y="422268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81876" y="443870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81876" y="465473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81876" y="487075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47664" y="1855711"/>
            <a:ext cx="471161" cy="61671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8771" y="1412776"/>
            <a:ext cx="207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charges  </a:t>
            </a:r>
            <a:r>
              <a:rPr lang="en-US" dirty="0" err="1"/>
              <a:t>Q</a:t>
            </a:r>
            <a:r>
              <a:rPr lang="en-US" baseline="-25000" dirty="0" err="1"/>
              <a:t>ss</a:t>
            </a:r>
            <a:endParaRPr lang="en-US" baseline="-250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5436096" y="1970256"/>
            <a:ext cx="3528392" cy="1458744"/>
            <a:chOff x="5436096" y="4787860"/>
            <a:chExt cx="3528392" cy="1458744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6948264" y="4787860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948264" y="5570656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/>
            <p:cNvSpPr/>
            <p:nvPr/>
          </p:nvSpPr>
          <p:spPr>
            <a:xfrm>
              <a:off x="6516216" y="4787860"/>
              <a:ext cx="936104" cy="386979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>
              <a:off x="6516216" y="5576306"/>
              <a:ext cx="936104" cy="383860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6948264" y="5172722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Arc 113"/>
            <p:cNvSpPr/>
            <p:nvPr/>
          </p:nvSpPr>
          <p:spPr>
            <a:xfrm>
              <a:off x="6516216" y="5172722"/>
              <a:ext cx="936104" cy="443230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6516216" y="5363924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8244408" y="4888324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8244408" y="5373216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8338512" y="5066600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796136" y="5371622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436096" y="532841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32240" y="5877272"/>
              <a:ext cx="1140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Depletion</a:t>
              </a:r>
            </a:p>
          </p:txBody>
        </p:sp>
      </p:grpSp>
      <p:sp>
        <p:nvSpPr>
          <p:cNvPr id="132" name="Parallelogram 131"/>
          <p:cNvSpPr/>
          <p:nvPr/>
        </p:nvSpPr>
        <p:spPr>
          <a:xfrm rot="16200000">
            <a:off x="5819483" y="2408430"/>
            <a:ext cx="1199220" cy="216026"/>
          </a:xfrm>
          <a:prstGeom prst="parallelogram">
            <a:avLst>
              <a:gd name="adj" fmla="val 36409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5464493" y="4328244"/>
            <a:ext cx="3528392" cy="1372354"/>
            <a:chOff x="5436096" y="2819476"/>
            <a:chExt cx="3528392" cy="1372354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516216" y="339554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338512" y="31024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796136" y="3144368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5436096" y="292834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732240" y="38224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267534" y="185571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281467" y="206244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281467" y="227846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281467" y="249449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281467" y="271051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85112" y="407707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299045" y="428380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299045" y="449982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299045" y="471585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299045" y="493187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7298" y="4037722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206412" y="4244552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217294" y="4457731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206412" y="4651983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195526" y="4869699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78935" y="5877272"/>
                <a:ext cx="227876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/2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935" y="5877272"/>
                <a:ext cx="2278765" cy="39190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422436" y="1599183"/>
            <a:ext cx="0" cy="317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43853" y="1278052"/>
            <a:ext cx="111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0A28BD-B368-E24D-8BAD-F45127B722E6}"/>
              </a:ext>
            </a:extLst>
          </p:cNvPr>
          <p:cNvSpPr txBox="1"/>
          <p:nvPr/>
        </p:nvSpPr>
        <p:spPr>
          <a:xfrm>
            <a:off x="329143" y="848977"/>
            <a:ext cx="189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3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27716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510945" y="3212976"/>
            <a:ext cx="4453543" cy="1531954"/>
            <a:chOff x="4510945" y="2659876"/>
            <a:chExt cx="4453543" cy="153195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00192" y="26598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16216" y="339554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1024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339938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1833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32240" y="38224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2230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169" name="Rectangle 168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6" name="Straight Connector 175"/>
            <p:cNvCxnSpPr>
              <a:stCxn id="175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>
              <a:stCxn id="169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arallelogram 158"/>
          <p:cNvSpPr/>
          <p:nvPr/>
        </p:nvSpPr>
        <p:spPr>
          <a:xfrm rot="16200000">
            <a:off x="5830367" y="4579556"/>
            <a:ext cx="1199220" cy="216026"/>
          </a:xfrm>
          <a:prstGeom prst="parallelogram">
            <a:avLst>
              <a:gd name="adj" fmla="val 36409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70" name="Group 169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171" name="Rectangle 170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8" name="Straight Connector 177"/>
            <p:cNvCxnSpPr>
              <a:stCxn id="177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/>
            <p:cNvCxnSpPr>
              <a:stCxn id="171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88568" y="227687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88568" y="249289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88568" y="269962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88568" y="291565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88568" y="313167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88568" y="334770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88568" y="356372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88568" y="377974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88568" y="399577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88568" y="421179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88568" y="442782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88568" y="464384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88568" y="485986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47664" y="1844825"/>
            <a:ext cx="471161" cy="61671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8771" y="1412776"/>
            <a:ext cx="207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charges  </a:t>
            </a:r>
            <a:r>
              <a:rPr lang="en-US" dirty="0" err="1"/>
              <a:t>Q</a:t>
            </a:r>
            <a:r>
              <a:rPr lang="en-US" baseline="-25000" dirty="0" err="1"/>
              <a:t>ss</a:t>
            </a:r>
            <a:endParaRPr lang="en-US" baseline="-250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5436096" y="1970256"/>
            <a:ext cx="3528392" cy="1458744"/>
            <a:chOff x="5436096" y="4787860"/>
            <a:chExt cx="3528392" cy="1458744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6948264" y="4787860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948264" y="5570656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/>
            <p:cNvSpPr/>
            <p:nvPr/>
          </p:nvSpPr>
          <p:spPr>
            <a:xfrm>
              <a:off x="6516216" y="4787860"/>
              <a:ext cx="936104" cy="386979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>
              <a:off x="6516216" y="5576306"/>
              <a:ext cx="936104" cy="383860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6948264" y="5172722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Arc 113"/>
            <p:cNvSpPr/>
            <p:nvPr/>
          </p:nvSpPr>
          <p:spPr>
            <a:xfrm>
              <a:off x="6516216" y="5172722"/>
              <a:ext cx="936104" cy="443230"/>
            </a:xfrm>
            <a:prstGeom prst="arc">
              <a:avLst>
                <a:gd name="adj1" fmla="val 11073182"/>
                <a:gd name="adj2" fmla="val 1596962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6516216" y="5363924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8244408" y="4888324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8244408" y="5373216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8338512" y="5066600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796136" y="5371622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436096" y="532841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32240" y="5877272"/>
              <a:ext cx="1140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Depletion</a:t>
              </a:r>
            </a:p>
          </p:txBody>
        </p:sp>
      </p:grpSp>
      <p:sp>
        <p:nvSpPr>
          <p:cNvPr id="132" name="Parallelogram 131"/>
          <p:cNvSpPr/>
          <p:nvPr/>
        </p:nvSpPr>
        <p:spPr>
          <a:xfrm rot="16200000">
            <a:off x="5819483" y="2408430"/>
            <a:ext cx="1199220" cy="216026"/>
          </a:xfrm>
          <a:prstGeom prst="parallelogram">
            <a:avLst>
              <a:gd name="adj" fmla="val 36409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5464493" y="4328244"/>
            <a:ext cx="3528392" cy="1372354"/>
            <a:chOff x="5436096" y="2819476"/>
            <a:chExt cx="3528392" cy="1372354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516216" y="339554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338512" y="31024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796136" y="3144368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5436096" y="292834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732240" y="38224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267534" y="185571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281467" y="206244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281467" y="227846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281467" y="2494490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281467" y="271051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85112" y="407707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299045" y="4283804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299045" y="4499828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299045" y="4715852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299045" y="4931876"/>
            <a:ext cx="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7298" y="4037722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206412" y="4244552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217294" y="4457731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206412" y="4651983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195526" y="4869699"/>
            <a:ext cx="22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78935" y="5733256"/>
                <a:ext cx="2299091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935" y="5733256"/>
                <a:ext cx="2299091" cy="63658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422436" y="1599183"/>
            <a:ext cx="0" cy="317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43852" y="1278052"/>
            <a:ext cx="166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from metal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17A263-EC3C-B546-8FB4-E5E704E3B027}"/>
              </a:ext>
            </a:extLst>
          </p:cNvPr>
          <p:cNvSpPr txBox="1"/>
          <p:nvPr/>
        </p:nvSpPr>
        <p:spPr>
          <a:xfrm>
            <a:off x="329143" y="848977"/>
            <a:ext cx="189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7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8876" y="1345291"/>
            <a:ext cx="3521117" cy="2443749"/>
            <a:chOff x="578876" y="1210567"/>
            <a:chExt cx="3521117" cy="2443749"/>
          </a:xfrm>
        </p:grpSpPr>
        <p:sp>
          <p:nvSpPr>
            <p:cNvPr id="19" name="Rectangle 18"/>
            <p:cNvSpPr/>
            <p:nvPr/>
          </p:nvSpPr>
          <p:spPr>
            <a:xfrm>
              <a:off x="1064771" y="1210568"/>
              <a:ext cx="1406198" cy="1849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6885" y="1210567"/>
              <a:ext cx="1406198" cy="18491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3633" y="3315779"/>
              <a:ext cx="4721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95937" y="306090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386182" y="1701115"/>
              <a:ext cx="75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C/C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627" y="1280954"/>
              <a:ext cx="669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1.0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093657" y="1475492"/>
              <a:ext cx="279031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93657" y="1475492"/>
              <a:ext cx="88415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328257" y="302860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235897" y="1475492"/>
              <a:ext cx="612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1940497" y="1478805"/>
              <a:ext cx="1328057" cy="1111151"/>
            </a:xfrm>
            <a:custGeom>
              <a:avLst/>
              <a:gdLst>
                <a:gd name="connsiteX0" fmla="*/ 0 w 1328057"/>
                <a:gd name="connsiteY0" fmla="*/ 0 h 1111151"/>
                <a:gd name="connsiteX1" fmla="*/ 283029 w 1328057"/>
                <a:gd name="connsiteY1" fmla="*/ 65314 h 1111151"/>
                <a:gd name="connsiteX2" fmla="*/ 533400 w 1328057"/>
                <a:gd name="connsiteY2" fmla="*/ 381000 h 1111151"/>
                <a:gd name="connsiteX3" fmla="*/ 816429 w 1328057"/>
                <a:gd name="connsiteY3" fmla="*/ 1110343 h 1111151"/>
                <a:gd name="connsiteX4" fmla="*/ 1034143 w 1328057"/>
                <a:gd name="connsiteY4" fmla="*/ 228600 h 1111151"/>
                <a:gd name="connsiteX5" fmla="*/ 1328057 w 1328057"/>
                <a:gd name="connsiteY5" fmla="*/ 0 h 11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057" h="1111151">
                  <a:moveTo>
                    <a:pt x="0" y="0"/>
                  </a:moveTo>
                  <a:cubicBezTo>
                    <a:pt x="97064" y="907"/>
                    <a:pt x="194129" y="1814"/>
                    <a:pt x="283029" y="65314"/>
                  </a:cubicBezTo>
                  <a:cubicBezTo>
                    <a:pt x="371929" y="128814"/>
                    <a:pt x="444500" y="206829"/>
                    <a:pt x="533400" y="381000"/>
                  </a:cubicBezTo>
                  <a:cubicBezTo>
                    <a:pt x="622300" y="555172"/>
                    <a:pt x="732972" y="1135743"/>
                    <a:pt x="816429" y="1110343"/>
                  </a:cubicBezTo>
                  <a:cubicBezTo>
                    <a:pt x="899886" y="1084943"/>
                    <a:pt x="948872" y="413657"/>
                    <a:pt x="1034143" y="228600"/>
                  </a:cubicBezTo>
                  <a:cubicBezTo>
                    <a:pt x="1119414" y="43543"/>
                    <a:pt x="1223735" y="21771"/>
                    <a:pt x="1328057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33248" y="1885780"/>
              <a:ext cx="2724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47665" y="1682224"/>
              <a:ext cx="1175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753613" y="2627620"/>
              <a:ext cx="0" cy="74495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405649" y="3284984"/>
              <a:ext cx="87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= V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18620" y="2545605"/>
              <a:ext cx="1159534" cy="97971"/>
            </a:xfrm>
            <a:custGeom>
              <a:avLst/>
              <a:gdLst>
                <a:gd name="connsiteX0" fmla="*/ 16534 w 1159534"/>
                <a:gd name="connsiteY0" fmla="*/ 0 h 97971"/>
                <a:gd name="connsiteX1" fmla="*/ 158048 w 1159534"/>
                <a:gd name="connsiteY1" fmla="*/ 54428 h 97971"/>
                <a:gd name="connsiteX2" fmla="*/ 1159534 w 1159534"/>
                <a:gd name="connsiteY2" fmla="*/ 97971 h 97971"/>
                <a:gd name="connsiteX3" fmla="*/ 1159534 w 1159534"/>
                <a:gd name="connsiteY3" fmla="*/ 97971 h 97971"/>
                <a:gd name="connsiteX4" fmla="*/ 1159534 w 1159534"/>
                <a:gd name="connsiteY4" fmla="*/ 97971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534" h="97971">
                  <a:moveTo>
                    <a:pt x="16534" y="0"/>
                  </a:moveTo>
                  <a:cubicBezTo>
                    <a:pt x="-7959" y="19050"/>
                    <a:pt x="-32452" y="38100"/>
                    <a:pt x="158048" y="54428"/>
                  </a:cubicBezTo>
                  <a:cubicBezTo>
                    <a:pt x="348548" y="70756"/>
                    <a:pt x="1159534" y="97971"/>
                    <a:pt x="1159534" y="97971"/>
                  </a:cubicBezTo>
                  <a:lnTo>
                    <a:pt x="1159534" y="97971"/>
                  </a:lnTo>
                  <a:lnTo>
                    <a:pt x="1159534" y="97971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91881" y="233029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75857" y="1682224"/>
              <a:ext cx="803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2210" y="3933056"/>
            <a:ext cx="3628864" cy="2489023"/>
            <a:chOff x="572210" y="3933056"/>
            <a:chExt cx="3628864" cy="2489023"/>
          </a:xfrm>
        </p:grpSpPr>
        <p:sp>
          <p:nvSpPr>
            <p:cNvPr id="42" name="Rectangle 41"/>
            <p:cNvSpPr/>
            <p:nvPr/>
          </p:nvSpPr>
          <p:spPr>
            <a:xfrm>
              <a:off x="1058105" y="4202413"/>
              <a:ext cx="1406198" cy="1849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60219" y="4202412"/>
              <a:ext cx="1406198" cy="18491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096967" y="6307624"/>
              <a:ext cx="4721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589271" y="6052747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379516" y="4692960"/>
              <a:ext cx="75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C/C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5961" y="4272799"/>
              <a:ext cx="669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1.0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086991" y="4467337"/>
              <a:ext cx="279031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3784" y="4457812"/>
              <a:ext cx="1080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21591" y="602044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419872" y="4467337"/>
              <a:ext cx="612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2124472" y="4459764"/>
              <a:ext cx="1328057" cy="1111151"/>
            </a:xfrm>
            <a:custGeom>
              <a:avLst/>
              <a:gdLst>
                <a:gd name="connsiteX0" fmla="*/ 0 w 1328057"/>
                <a:gd name="connsiteY0" fmla="*/ 0 h 1111151"/>
                <a:gd name="connsiteX1" fmla="*/ 283029 w 1328057"/>
                <a:gd name="connsiteY1" fmla="*/ 65314 h 1111151"/>
                <a:gd name="connsiteX2" fmla="*/ 533400 w 1328057"/>
                <a:gd name="connsiteY2" fmla="*/ 381000 h 1111151"/>
                <a:gd name="connsiteX3" fmla="*/ 816429 w 1328057"/>
                <a:gd name="connsiteY3" fmla="*/ 1110343 h 1111151"/>
                <a:gd name="connsiteX4" fmla="*/ 1034143 w 1328057"/>
                <a:gd name="connsiteY4" fmla="*/ 228600 h 1111151"/>
                <a:gd name="connsiteX5" fmla="*/ 1328057 w 1328057"/>
                <a:gd name="connsiteY5" fmla="*/ 0 h 11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057" h="1111151">
                  <a:moveTo>
                    <a:pt x="0" y="0"/>
                  </a:moveTo>
                  <a:cubicBezTo>
                    <a:pt x="97064" y="907"/>
                    <a:pt x="194129" y="1814"/>
                    <a:pt x="283029" y="65314"/>
                  </a:cubicBezTo>
                  <a:cubicBezTo>
                    <a:pt x="371929" y="128814"/>
                    <a:pt x="444500" y="206829"/>
                    <a:pt x="533400" y="381000"/>
                  </a:cubicBezTo>
                  <a:cubicBezTo>
                    <a:pt x="622300" y="555172"/>
                    <a:pt x="732972" y="1135743"/>
                    <a:pt x="816429" y="1110343"/>
                  </a:cubicBezTo>
                  <a:cubicBezTo>
                    <a:pt x="899886" y="1084943"/>
                    <a:pt x="948872" y="413657"/>
                    <a:pt x="1034143" y="228600"/>
                  </a:cubicBezTo>
                  <a:cubicBezTo>
                    <a:pt x="1119414" y="43543"/>
                    <a:pt x="1223735" y="21771"/>
                    <a:pt x="1328057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145500" y="4829810"/>
              <a:ext cx="43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115616" y="4643844"/>
              <a:ext cx="1175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915816" y="5619465"/>
              <a:ext cx="0" cy="2928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77548" y="5972646"/>
              <a:ext cx="87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= V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902595" y="5537450"/>
              <a:ext cx="1159534" cy="97971"/>
            </a:xfrm>
            <a:custGeom>
              <a:avLst/>
              <a:gdLst>
                <a:gd name="connsiteX0" fmla="*/ 16534 w 1159534"/>
                <a:gd name="connsiteY0" fmla="*/ 0 h 97971"/>
                <a:gd name="connsiteX1" fmla="*/ 158048 w 1159534"/>
                <a:gd name="connsiteY1" fmla="*/ 54428 h 97971"/>
                <a:gd name="connsiteX2" fmla="*/ 1159534 w 1159534"/>
                <a:gd name="connsiteY2" fmla="*/ 97971 h 97971"/>
                <a:gd name="connsiteX3" fmla="*/ 1159534 w 1159534"/>
                <a:gd name="connsiteY3" fmla="*/ 97971 h 97971"/>
                <a:gd name="connsiteX4" fmla="*/ 1159534 w 1159534"/>
                <a:gd name="connsiteY4" fmla="*/ 97971 h 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534" h="97971">
                  <a:moveTo>
                    <a:pt x="16534" y="0"/>
                  </a:moveTo>
                  <a:cubicBezTo>
                    <a:pt x="-7959" y="19050"/>
                    <a:pt x="-32452" y="38100"/>
                    <a:pt x="158048" y="54428"/>
                  </a:cubicBezTo>
                  <a:cubicBezTo>
                    <a:pt x="348548" y="70756"/>
                    <a:pt x="1159534" y="97971"/>
                    <a:pt x="1159534" y="97971"/>
                  </a:cubicBezTo>
                  <a:lnTo>
                    <a:pt x="1159534" y="97971"/>
                  </a:lnTo>
                  <a:lnTo>
                    <a:pt x="1159534" y="97971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59832" y="532214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f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59832" y="4674069"/>
              <a:ext cx="803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f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649556" y="3933056"/>
              <a:ext cx="0" cy="21858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3083" y="4312882"/>
              <a:ext cx="327991" cy="149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460219" y="3933056"/>
            <a:ext cx="0" cy="269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728" y="4067734"/>
            <a:ext cx="336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652293" y="4067734"/>
            <a:ext cx="3631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1560" y="35010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V</a:t>
            </a:r>
            <a:r>
              <a:rPr lang="en-US" baseline="-25000" dirty="0"/>
              <a:t>g </a:t>
            </a:r>
            <a:r>
              <a:rPr lang="en-US" dirty="0"/>
              <a:t>= (</a:t>
            </a:r>
            <a:r>
              <a:rPr lang="en-US" dirty="0" err="1"/>
              <a:t>W</a:t>
            </a:r>
            <a:r>
              <a:rPr lang="en-US" baseline="-25000" dirty="0" err="1"/>
              <a:t>m</a:t>
            </a:r>
            <a:r>
              <a:rPr lang="en-US" dirty="0" err="1"/>
              <a:t>-W</a:t>
            </a:r>
            <a:r>
              <a:rPr lang="en-US" baseline="-25000" dirty="0" err="1"/>
              <a:t>s</a:t>
            </a:r>
            <a:r>
              <a:rPr lang="en-US" dirty="0"/>
              <a:t>)/q</a:t>
            </a:r>
            <a:endParaRPr lang="en-US" baseline="-25000" dirty="0"/>
          </a:p>
        </p:txBody>
      </p:sp>
      <p:sp>
        <p:nvSpPr>
          <p:cNvPr id="2" name="Arc 1"/>
          <p:cNvSpPr/>
          <p:nvPr/>
        </p:nvSpPr>
        <p:spPr>
          <a:xfrm>
            <a:off x="1427877" y="3717032"/>
            <a:ext cx="1127899" cy="485380"/>
          </a:xfrm>
          <a:prstGeom prst="arc">
            <a:avLst>
              <a:gd name="adj1" fmla="val 19185262"/>
              <a:gd name="adj2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600867" y="4385220"/>
                <a:ext cx="3887090" cy="14834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𝑜𝑥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𝑆𝑖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𝑜𝑥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67" y="4385220"/>
                <a:ext cx="3887090" cy="1483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5580112" y="1206278"/>
            <a:ext cx="1406198" cy="184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982226" y="1206277"/>
            <a:ext cx="1406198" cy="1849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196146" y="3212976"/>
            <a:ext cx="4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68344" y="3056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67" name="TextBox 66"/>
          <p:cNvSpPr txBox="1"/>
          <p:nvPr/>
        </p:nvSpPr>
        <p:spPr>
          <a:xfrm rot="16200000">
            <a:off x="4458589" y="1696825"/>
            <a:ext cx="7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C/C</a:t>
            </a:r>
            <a:r>
              <a:rPr lang="en-US" baseline="-25000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5034" y="1276664"/>
            <a:ext cx="66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1.0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5166064" y="1471202"/>
            <a:ext cx="27903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000" y="1471202"/>
            <a:ext cx="50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00664" y="30243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8304" y="1471202"/>
            <a:ext cx="108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6012904" y="1464990"/>
            <a:ext cx="1328057" cy="1111151"/>
          </a:xfrm>
          <a:custGeom>
            <a:avLst/>
            <a:gdLst>
              <a:gd name="connsiteX0" fmla="*/ 0 w 1328057"/>
              <a:gd name="connsiteY0" fmla="*/ 0 h 1111151"/>
              <a:gd name="connsiteX1" fmla="*/ 283029 w 1328057"/>
              <a:gd name="connsiteY1" fmla="*/ 65314 h 1111151"/>
              <a:gd name="connsiteX2" fmla="*/ 533400 w 1328057"/>
              <a:gd name="connsiteY2" fmla="*/ 381000 h 1111151"/>
              <a:gd name="connsiteX3" fmla="*/ 816429 w 1328057"/>
              <a:gd name="connsiteY3" fmla="*/ 1110343 h 1111151"/>
              <a:gd name="connsiteX4" fmla="*/ 1034143 w 1328057"/>
              <a:gd name="connsiteY4" fmla="*/ 228600 h 1111151"/>
              <a:gd name="connsiteX5" fmla="*/ 1328057 w 1328057"/>
              <a:gd name="connsiteY5" fmla="*/ 0 h 11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057" h="1111151">
                <a:moveTo>
                  <a:pt x="0" y="0"/>
                </a:moveTo>
                <a:cubicBezTo>
                  <a:pt x="97064" y="907"/>
                  <a:pt x="194129" y="1814"/>
                  <a:pt x="283029" y="65314"/>
                </a:cubicBezTo>
                <a:cubicBezTo>
                  <a:pt x="371929" y="128814"/>
                  <a:pt x="444500" y="206829"/>
                  <a:pt x="533400" y="381000"/>
                </a:cubicBezTo>
                <a:cubicBezTo>
                  <a:pt x="622300" y="555172"/>
                  <a:pt x="732972" y="1135743"/>
                  <a:pt x="816429" y="1110343"/>
                </a:cubicBezTo>
                <a:cubicBezTo>
                  <a:pt x="899886" y="1084943"/>
                  <a:pt x="948872" y="413657"/>
                  <a:pt x="1034143" y="228600"/>
                </a:cubicBezTo>
                <a:cubicBezTo>
                  <a:pt x="1119414" y="43543"/>
                  <a:pt x="1223735" y="21771"/>
                  <a:pt x="132805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205655" y="1881490"/>
            <a:ext cx="272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0072" y="1677934"/>
            <a:ext cx="11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band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826020" y="2623330"/>
            <a:ext cx="0" cy="7449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478056" y="3347700"/>
            <a:ext cx="140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= V</a:t>
            </a:r>
            <a:r>
              <a:rPr lang="en-US" baseline="-25000" dirty="0"/>
              <a:t>T </a:t>
            </a:r>
            <a:r>
              <a:rPr lang="en-US" dirty="0"/>
              <a:t>+ V</a:t>
            </a:r>
            <a:r>
              <a:rPr lang="en-US" baseline="-25000" dirty="0"/>
              <a:t>FB</a:t>
            </a:r>
          </a:p>
        </p:txBody>
      </p:sp>
      <p:sp>
        <p:nvSpPr>
          <p:cNvPr id="78" name="Freeform 77"/>
          <p:cNvSpPr/>
          <p:nvPr/>
        </p:nvSpPr>
        <p:spPr>
          <a:xfrm>
            <a:off x="6791026" y="2541315"/>
            <a:ext cx="1597277" cy="97971"/>
          </a:xfrm>
          <a:custGeom>
            <a:avLst/>
            <a:gdLst>
              <a:gd name="connsiteX0" fmla="*/ 16534 w 1159534"/>
              <a:gd name="connsiteY0" fmla="*/ 0 h 97971"/>
              <a:gd name="connsiteX1" fmla="*/ 158048 w 1159534"/>
              <a:gd name="connsiteY1" fmla="*/ 54428 h 97971"/>
              <a:gd name="connsiteX2" fmla="*/ 1159534 w 1159534"/>
              <a:gd name="connsiteY2" fmla="*/ 97971 h 97971"/>
              <a:gd name="connsiteX3" fmla="*/ 1159534 w 1159534"/>
              <a:gd name="connsiteY3" fmla="*/ 97971 h 97971"/>
              <a:gd name="connsiteX4" fmla="*/ 1159534 w 1159534"/>
              <a:gd name="connsiteY4" fmla="*/ 9797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534" h="97971">
                <a:moveTo>
                  <a:pt x="16534" y="0"/>
                </a:moveTo>
                <a:cubicBezTo>
                  <a:pt x="-7959" y="19050"/>
                  <a:pt x="-32452" y="38100"/>
                  <a:pt x="158048" y="54428"/>
                </a:cubicBezTo>
                <a:cubicBezTo>
                  <a:pt x="348548" y="70756"/>
                  <a:pt x="1159534" y="97971"/>
                  <a:pt x="1159534" y="97971"/>
                </a:cubicBezTo>
                <a:lnTo>
                  <a:pt x="1159534" y="97971"/>
                </a:lnTo>
                <a:lnTo>
                  <a:pt x="1159534" y="97971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524328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153240" y="1628800"/>
            <a:ext cx="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f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6559649" y="955150"/>
            <a:ext cx="0" cy="21858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82485" y="1052736"/>
            <a:ext cx="335823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82172" y="899195"/>
            <a:ext cx="0" cy="21858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84168" y="836712"/>
            <a:ext cx="9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FB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9992" y="836712"/>
            <a:ext cx="4320480" cy="3033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5045B5-111B-6D42-A205-ADE75AA8640F}"/>
              </a:ext>
            </a:extLst>
          </p:cNvPr>
          <p:cNvSpPr txBox="1"/>
          <p:nvPr/>
        </p:nvSpPr>
        <p:spPr>
          <a:xfrm>
            <a:off x="329143" y="848977"/>
            <a:ext cx="189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36" y="11663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820B-BF35-4958-A0F9-48AE6478925A}" type="slidenum">
              <a:rPr lang="en-US" sz="2000" smtClean="0"/>
              <a:pPr/>
              <a:t>42</a:t>
            </a:fld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564" y="1124744"/>
            <a:ext cx="8229600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Capacitance-voltage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Non-ideal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595975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07504" y="1196752"/>
            <a:ext cx="4392488" cy="4339064"/>
            <a:chOff x="107504" y="1196752"/>
            <a:chExt cx="4392488" cy="4339064"/>
          </a:xfrm>
        </p:grpSpPr>
        <p:sp>
          <p:nvSpPr>
            <p:cNvPr id="169" name="Rectangle 168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30811" y="3294276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3563888" y="2142148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907389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6" name="Straight Connector 175"/>
            <p:cNvCxnSpPr>
              <a:stCxn id="175" idx="2"/>
            </p:cNvCxnSpPr>
            <p:nvPr/>
          </p:nvCxnSpPr>
          <p:spPr>
            <a:xfrm flipH="1">
              <a:off x="3203848" y="1754686"/>
              <a:ext cx="180020" cy="278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>
              <a:stCxn id="169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835696" y="1196752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7504" y="5166484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MOS capacitor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68144" y="1998132"/>
            <a:ext cx="122413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77205" y="2466184"/>
            <a:ext cx="2808312" cy="18362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68144" y="2286164"/>
            <a:ext cx="1224136" cy="180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67315" y="3294276"/>
            <a:ext cx="82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 Si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48264" y="1403484"/>
            <a:ext cx="95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948264" y="1754686"/>
            <a:ext cx="180020" cy="278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228184" y="4293096"/>
            <a:ext cx="504056" cy="657364"/>
            <a:chOff x="2123728" y="4499828"/>
            <a:chExt cx="504056" cy="657364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22" idx="0"/>
          </p:cNvCxnSpPr>
          <p:nvPr/>
        </p:nvCxnSpPr>
        <p:spPr>
          <a:xfrm flipV="1">
            <a:off x="6480212" y="1570020"/>
            <a:ext cx="1150" cy="42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72200" y="119675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4008" y="5166484"/>
            <a:ext cx="368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MOSFET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77204" y="2348880"/>
            <a:ext cx="790939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093429" y="2348880"/>
            <a:ext cx="790939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9146" y="2022540"/>
            <a:ext cx="1008111" cy="432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14053" y="2016594"/>
            <a:ext cx="796929" cy="432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064702" y="2142148"/>
            <a:ext cx="360040" cy="230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42931" y="166322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SiO</a:t>
            </a:r>
            <a:r>
              <a:rPr lang="en-US" sz="2400" baseline="-250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1" y="2466184"/>
            <a:ext cx="6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19191" y="2483604"/>
            <a:ext cx="6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504122" y="82742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Metal-Oxide-Semiconductor field effect transistor: MOSFET</a:t>
            </a:r>
          </a:p>
        </p:txBody>
      </p:sp>
    </p:spTree>
    <p:extLst>
      <p:ext uri="{BB962C8B-B14F-4D97-AF65-F5344CB8AC3E}">
        <p14:creationId xmlns:p14="http://schemas.microsoft.com/office/powerpoint/2010/main" val="3488581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05273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Metal-Oxide-Semiconductor field effect transistor: MOSFET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7361" y="1700808"/>
            <a:ext cx="3804289" cy="4339064"/>
            <a:chOff x="247361" y="1700808"/>
            <a:chExt cx="3804289" cy="4339064"/>
          </a:xfrm>
        </p:grpSpPr>
        <p:sp>
          <p:nvSpPr>
            <p:cNvPr id="98" name="Rectangle 97"/>
            <p:cNvSpPr/>
            <p:nvPr/>
          </p:nvSpPr>
          <p:spPr>
            <a:xfrm>
              <a:off x="1471497" y="2502188"/>
              <a:ext cx="1224136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0558" y="2970240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71497" y="2790220"/>
              <a:ext cx="1224136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670668" y="4273932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51617" y="1907540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2551617" y="2258742"/>
              <a:ext cx="180020" cy="278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1831537" y="4797152"/>
              <a:ext cx="504056" cy="657364"/>
              <a:chOff x="2123728" y="4499828"/>
              <a:chExt cx="504056" cy="657364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stCxn id="98" idx="0"/>
            </p:cNvCxnSpPr>
            <p:nvPr/>
          </p:nvCxnSpPr>
          <p:spPr>
            <a:xfrm flipV="1">
              <a:off x="2083565" y="2074076"/>
              <a:ext cx="1150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75553" y="1700808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7361" y="5670540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Metal-oxide-semiconductor (MOS)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80557" y="2852936"/>
              <a:ext cx="790939" cy="5040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696782" y="2852936"/>
              <a:ext cx="790939" cy="5040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52499" y="2526596"/>
              <a:ext cx="1008111" cy="43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06520" y="2520650"/>
              <a:ext cx="796929" cy="43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3424" y="2970240"/>
              <a:ext cx="6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n+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22544" y="2987660"/>
              <a:ext cx="6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n+</a:t>
              </a:r>
            </a:p>
          </p:txBody>
        </p:sp>
        <p:cxnSp>
          <p:nvCxnSpPr>
            <p:cNvPr id="22" name="Straight Connector 21"/>
            <p:cNvCxnSpPr>
              <a:stCxn id="121" idx="0"/>
            </p:cNvCxnSpPr>
            <p:nvPr/>
          </p:nvCxnSpPr>
          <p:spPr>
            <a:xfrm flipH="1" flipV="1">
              <a:off x="1142016" y="2398111"/>
              <a:ext cx="1" cy="57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2" idx="0"/>
            </p:cNvCxnSpPr>
            <p:nvPr/>
          </p:nvCxnSpPr>
          <p:spPr>
            <a:xfrm flipH="1" flipV="1">
              <a:off x="3241136" y="2398112"/>
              <a:ext cx="1" cy="5895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55403" y="2157264"/>
              <a:ext cx="79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baseline="-25000" dirty="0" err="1"/>
                <a:t>d</a:t>
              </a:r>
              <a:endParaRPr lang="en-US" baseline="-250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588224" y="2502188"/>
            <a:ext cx="0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588224" y="4059942"/>
            <a:ext cx="0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6176" y="3356992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156176" y="350100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156176" y="405994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47590" y="3545577"/>
            <a:ext cx="0" cy="414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436096" y="3753036"/>
            <a:ext cx="511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6156176" y="379833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56176" y="47251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84168" y="23419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004048" y="35637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948264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0148" y="2195572"/>
            <a:ext cx="3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1604680" y="3154906"/>
            <a:ext cx="951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3505" y="3140968"/>
            <a:ext cx="1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I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4936" y="1885474"/>
            <a:ext cx="113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53526" y="2132856"/>
            <a:ext cx="9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94039" y="2880230"/>
            <a:ext cx="0" cy="30179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7359" y="284646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ds</a:t>
            </a:r>
          </a:p>
        </p:txBody>
      </p:sp>
    </p:spTree>
    <p:extLst>
      <p:ext uri="{BB962C8B-B14F-4D97-AF65-F5344CB8AC3E}">
        <p14:creationId xmlns:p14="http://schemas.microsoft.com/office/powerpoint/2010/main" val="3893447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05273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Metal-Oxide-Semiconductor field effect transistor: MOSFET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7361" y="1700808"/>
            <a:ext cx="3804289" cy="4339064"/>
            <a:chOff x="247361" y="1700808"/>
            <a:chExt cx="3804289" cy="4339064"/>
          </a:xfrm>
        </p:grpSpPr>
        <p:sp>
          <p:nvSpPr>
            <p:cNvPr id="98" name="Rectangle 97"/>
            <p:cNvSpPr/>
            <p:nvPr/>
          </p:nvSpPr>
          <p:spPr>
            <a:xfrm>
              <a:off x="1471497" y="2502188"/>
              <a:ext cx="1224136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0558" y="2970240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71497" y="2790220"/>
              <a:ext cx="1224136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670668" y="4273932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51617" y="1907540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2551617" y="2258742"/>
              <a:ext cx="180020" cy="278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1831537" y="4797152"/>
              <a:ext cx="504056" cy="657364"/>
              <a:chOff x="2123728" y="4499828"/>
              <a:chExt cx="504056" cy="657364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stCxn id="98" idx="0"/>
            </p:cNvCxnSpPr>
            <p:nvPr/>
          </p:nvCxnSpPr>
          <p:spPr>
            <a:xfrm flipV="1">
              <a:off x="2083565" y="2074076"/>
              <a:ext cx="1150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75553" y="1700808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7361" y="5670540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MOSFET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80557" y="2852936"/>
              <a:ext cx="790939" cy="5040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696782" y="2852936"/>
              <a:ext cx="790939" cy="5040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52499" y="2526596"/>
              <a:ext cx="1008111" cy="43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06520" y="2520650"/>
              <a:ext cx="796929" cy="43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3424" y="2970240"/>
              <a:ext cx="6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n+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22544" y="2987660"/>
              <a:ext cx="6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n+</a:t>
              </a:r>
            </a:p>
          </p:txBody>
        </p:sp>
        <p:cxnSp>
          <p:nvCxnSpPr>
            <p:cNvPr id="22" name="Straight Connector 21"/>
            <p:cNvCxnSpPr>
              <a:stCxn id="121" idx="0"/>
            </p:cNvCxnSpPr>
            <p:nvPr/>
          </p:nvCxnSpPr>
          <p:spPr>
            <a:xfrm flipH="1" flipV="1">
              <a:off x="1142016" y="2398111"/>
              <a:ext cx="1" cy="57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2" idx="0"/>
            </p:cNvCxnSpPr>
            <p:nvPr/>
          </p:nvCxnSpPr>
          <p:spPr>
            <a:xfrm flipH="1" flipV="1">
              <a:off x="3241136" y="2398112"/>
              <a:ext cx="1" cy="5895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55403" y="2157264"/>
              <a:ext cx="79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baseline="-25000" dirty="0" err="1"/>
                <a:t>d</a:t>
              </a:r>
              <a:endParaRPr lang="en-US" baseline="-250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588224" y="2502188"/>
            <a:ext cx="0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588224" y="4059942"/>
            <a:ext cx="0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6176" y="3356992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156176" y="350100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156176" y="405994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47590" y="3545577"/>
            <a:ext cx="0" cy="414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436096" y="3753036"/>
            <a:ext cx="511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6156176" y="379833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56176" y="47251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84168" y="23419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004048" y="35637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948264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0148" y="2195572"/>
            <a:ext cx="3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s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1604680" y="3154906"/>
            <a:ext cx="951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3505" y="3140968"/>
            <a:ext cx="1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I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4936" y="1885474"/>
            <a:ext cx="113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53526" y="2132856"/>
            <a:ext cx="9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94039" y="2880230"/>
            <a:ext cx="0" cy="30179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7359" y="284646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ds</a:t>
            </a:r>
          </a:p>
        </p:txBody>
      </p:sp>
      <p:sp>
        <p:nvSpPr>
          <p:cNvPr id="2" name="Isosceles Triangle 1"/>
          <p:cNvSpPr/>
          <p:nvPr/>
        </p:nvSpPr>
        <p:spPr>
          <a:xfrm rot="18233344">
            <a:off x="1242717" y="3530807"/>
            <a:ext cx="360040" cy="3246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3318242">
            <a:off x="2323644" y="3530347"/>
            <a:ext cx="360040" cy="3246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8485" y="3503131"/>
            <a:ext cx="207209" cy="207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174667" y="3472544"/>
            <a:ext cx="207209" cy="2468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66977" y="3798332"/>
            <a:ext cx="79208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0"/>
            <a:endCxn id="121" idx="2"/>
          </p:cNvCxnSpPr>
          <p:nvPr/>
        </p:nvCxnSpPr>
        <p:spPr>
          <a:xfrm flipH="1" flipV="1">
            <a:off x="1142017" y="3339572"/>
            <a:ext cx="145984" cy="2630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9" idx="0"/>
          </p:cNvCxnSpPr>
          <p:nvPr/>
        </p:nvCxnSpPr>
        <p:spPr>
          <a:xfrm flipV="1">
            <a:off x="2637112" y="3356992"/>
            <a:ext cx="250138" cy="2432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00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05273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Metal-Oxide-Semiconductor field effect transistor: p-type MOSFET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7361" y="1700808"/>
            <a:ext cx="3804289" cy="4339064"/>
            <a:chOff x="247361" y="1700808"/>
            <a:chExt cx="3804289" cy="4339064"/>
          </a:xfrm>
        </p:grpSpPr>
        <p:sp>
          <p:nvSpPr>
            <p:cNvPr id="98" name="Rectangle 97"/>
            <p:cNvSpPr/>
            <p:nvPr/>
          </p:nvSpPr>
          <p:spPr>
            <a:xfrm>
              <a:off x="1471497" y="2502188"/>
              <a:ext cx="1224136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0558" y="2970240"/>
              <a:ext cx="2808312" cy="18362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71497" y="2790220"/>
              <a:ext cx="1224136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670668" y="4273932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n- Si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51617" y="1907540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2551617" y="2258742"/>
              <a:ext cx="180020" cy="278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2083565" y="4797152"/>
              <a:ext cx="1876367" cy="513348"/>
              <a:chOff x="2375756" y="4499828"/>
              <a:chExt cx="1876367" cy="513348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387455" y="5013176"/>
                <a:ext cx="18646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stCxn id="98" idx="0"/>
            </p:cNvCxnSpPr>
            <p:nvPr/>
          </p:nvCxnSpPr>
          <p:spPr>
            <a:xfrm flipV="1">
              <a:off x="2083565" y="2074076"/>
              <a:ext cx="1150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75553" y="1700808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7361" y="5670540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P-type MOSFET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80557" y="2852936"/>
              <a:ext cx="790939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696782" y="2852936"/>
              <a:ext cx="790939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52499" y="2526596"/>
              <a:ext cx="1008111" cy="43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06520" y="2520650"/>
              <a:ext cx="796929" cy="43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3424" y="2970240"/>
              <a:ext cx="6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p+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22544" y="2987660"/>
              <a:ext cx="6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p+</a:t>
              </a:r>
            </a:p>
          </p:txBody>
        </p:sp>
        <p:cxnSp>
          <p:nvCxnSpPr>
            <p:cNvPr id="22" name="Straight Connector 21"/>
            <p:cNvCxnSpPr>
              <a:stCxn id="121" idx="0"/>
            </p:cNvCxnSpPr>
            <p:nvPr/>
          </p:nvCxnSpPr>
          <p:spPr>
            <a:xfrm flipH="1" flipV="1">
              <a:off x="1142016" y="2398111"/>
              <a:ext cx="1" cy="57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2" idx="0"/>
            </p:cNvCxnSpPr>
            <p:nvPr/>
          </p:nvCxnSpPr>
          <p:spPr>
            <a:xfrm flipH="1" flipV="1">
              <a:off x="3241136" y="2398112"/>
              <a:ext cx="1" cy="5895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55403" y="2157264"/>
              <a:ext cx="79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588224" y="2502188"/>
            <a:ext cx="0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588224" y="4059942"/>
            <a:ext cx="0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6176" y="3356992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156176" y="350100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156176" y="405994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47590" y="3545577"/>
            <a:ext cx="0" cy="414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313106" y="3763922"/>
            <a:ext cx="511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6156176" y="379833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56176" y="47251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084168" y="23419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004048" y="3563724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948264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0148" y="2195572"/>
            <a:ext cx="3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1604680" y="3154906"/>
            <a:ext cx="951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3505" y="3140968"/>
            <a:ext cx="1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I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4936" y="1885474"/>
            <a:ext cx="113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53526" y="2132856"/>
            <a:ext cx="9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59932" y="4909810"/>
            <a:ext cx="0" cy="4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79912" y="4909810"/>
            <a:ext cx="368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5976" y="47971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dd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5828794" y="3710340"/>
            <a:ext cx="108000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807359" y="284646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ds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94039" y="2880230"/>
            <a:ext cx="0" cy="30179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21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05273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Metal-Oxide-Semiconductor field effect transistor: P MOSFET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7361" y="1700808"/>
            <a:ext cx="3804289" cy="4339064"/>
            <a:chOff x="247361" y="1700808"/>
            <a:chExt cx="3804289" cy="4339064"/>
          </a:xfrm>
        </p:grpSpPr>
        <p:sp>
          <p:nvSpPr>
            <p:cNvPr id="98" name="Rectangle 97"/>
            <p:cNvSpPr/>
            <p:nvPr/>
          </p:nvSpPr>
          <p:spPr>
            <a:xfrm>
              <a:off x="1471497" y="2502188"/>
              <a:ext cx="1224136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0558" y="2970240"/>
              <a:ext cx="2808312" cy="18362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71497" y="2790220"/>
              <a:ext cx="1224136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670668" y="4273932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n- Si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51617" y="1907540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2551617" y="2258742"/>
              <a:ext cx="180020" cy="278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2083565" y="4797152"/>
              <a:ext cx="1876367" cy="513348"/>
              <a:chOff x="2375756" y="4499828"/>
              <a:chExt cx="1876367" cy="513348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387455" y="5013176"/>
                <a:ext cx="18646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stCxn id="98" idx="0"/>
            </p:cNvCxnSpPr>
            <p:nvPr/>
          </p:nvCxnSpPr>
          <p:spPr>
            <a:xfrm flipV="1">
              <a:off x="2083565" y="2074076"/>
              <a:ext cx="1150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75553" y="1700808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7361" y="5670540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P-type MOSFET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80557" y="2852936"/>
              <a:ext cx="790939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696782" y="2852936"/>
              <a:ext cx="790939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52499" y="2526596"/>
              <a:ext cx="1008111" cy="43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06520" y="2520650"/>
              <a:ext cx="796929" cy="43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3424" y="2970240"/>
              <a:ext cx="6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p+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22544" y="2987660"/>
              <a:ext cx="6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p+</a:t>
              </a:r>
            </a:p>
          </p:txBody>
        </p:sp>
        <p:cxnSp>
          <p:nvCxnSpPr>
            <p:cNvPr id="22" name="Straight Connector 21"/>
            <p:cNvCxnSpPr>
              <a:stCxn id="121" idx="0"/>
            </p:cNvCxnSpPr>
            <p:nvPr/>
          </p:nvCxnSpPr>
          <p:spPr>
            <a:xfrm flipH="1" flipV="1">
              <a:off x="1142016" y="2398111"/>
              <a:ext cx="1" cy="57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2" idx="0"/>
            </p:cNvCxnSpPr>
            <p:nvPr/>
          </p:nvCxnSpPr>
          <p:spPr>
            <a:xfrm flipH="1" flipV="1">
              <a:off x="3241136" y="2398112"/>
              <a:ext cx="1" cy="5895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55403" y="2157264"/>
              <a:ext cx="79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588224" y="2502188"/>
            <a:ext cx="0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588224" y="4059942"/>
            <a:ext cx="0" cy="9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6176" y="3356992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156176" y="350100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156176" y="405994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47590" y="3545577"/>
            <a:ext cx="0" cy="414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313106" y="3763922"/>
            <a:ext cx="511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6156176" y="379833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56176" y="47251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084168" y="23419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004048" y="3563724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948264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20148" y="2195572"/>
            <a:ext cx="3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1604680" y="3154906"/>
            <a:ext cx="951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3505" y="3140968"/>
            <a:ext cx="1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I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4936" y="1885474"/>
            <a:ext cx="113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53526" y="2132856"/>
            <a:ext cx="9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59932" y="4909810"/>
            <a:ext cx="0" cy="4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79912" y="4909810"/>
            <a:ext cx="368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5976" y="47971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dd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5828794" y="3710340"/>
            <a:ext cx="108000" cy="1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807359" y="284646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ds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94039" y="2880230"/>
            <a:ext cx="0" cy="30179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7765721">
            <a:off x="1247308" y="3528611"/>
            <a:ext cx="360040" cy="3246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13874359">
            <a:off x="2307985" y="3528756"/>
            <a:ext cx="360040" cy="3246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2267744" y="3686378"/>
            <a:ext cx="220261" cy="2202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453884" y="3666796"/>
            <a:ext cx="207209" cy="2468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566977" y="3798332"/>
            <a:ext cx="79208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998001" y="3328688"/>
            <a:ext cx="288031" cy="26069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615442" y="3369092"/>
            <a:ext cx="250138" cy="2432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48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4AD47-5BA9-AD46-9BC7-1CEF9C3F6F64}"/>
              </a:ext>
            </a:extLst>
          </p:cNvPr>
          <p:cNvSpPr txBox="1"/>
          <p:nvPr/>
        </p:nvSpPr>
        <p:spPr>
          <a:xfrm>
            <a:off x="324936" y="1052736"/>
            <a:ext cx="2666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42997C-C3A4-3F43-9520-71F4972DEA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16832"/>
            <a:ext cx="4211960" cy="2995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B9ADCD-DB6F-664A-BB70-E0598D1710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54" y="1950002"/>
            <a:ext cx="4452728" cy="2957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533EE-FCFB-CF44-A084-E75BD3521A56}"/>
              </a:ext>
            </a:extLst>
          </p:cNvPr>
          <p:cNvSpPr txBox="1"/>
          <p:nvPr/>
        </p:nvSpPr>
        <p:spPr>
          <a:xfrm>
            <a:off x="387641" y="5022899"/>
            <a:ext cx="790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41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4AD47-5BA9-AD46-9BC7-1CEF9C3F6F64}"/>
              </a:ext>
            </a:extLst>
          </p:cNvPr>
          <p:cNvSpPr txBox="1"/>
          <p:nvPr/>
        </p:nvSpPr>
        <p:spPr>
          <a:xfrm>
            <a:off x="324936" y="1052736"/>
            <a:ext cx="2666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533EE-FCFB-CF44-A084-E75BD3521A56}"/>
              </a:ext>
            </a:extLst>
          </p:cNvPr>
          <p:cNvSpPr txBox="1"/>
          <p:nvPr/>
        </p:nvSpPr>
        <p:spPr>
          <a:xfrm>
            <a:off x="387641" y="5022899"/>
            <a:ext cx="762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07627-FCCB-2048-80B9-DBB53EE9AE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07"/>
          <a:stretch/>
        </p:blipFill>
        <p:spPr>
          <a:xfrm>
            <a:off x="1" y="1950161"/>
            <a:ext cx="2771799" cy="2774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9004A-9A67-3041-8CE6-EC33C13041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2"/>
          <a:stretch/>
        </p:blipFill>
        <p:spPr>
          <a:xfrm>
            <a:off x="2699792" y="1835101"/>
            <a:ext cx="1458603" cy="2890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FF380-F99B-9342-A6AE-1536A29459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8"/>
          <a:stretch/>
        </p:blipFill>
        <p:spPr>
          <a:xfrm>
            <a:off x="4774458" y="1958695"/>
            <a:ext cx="2749870" cy="2800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7F28D5-1697-4D48-AB2E-FC9E568BE3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3"/>
          <a:stretch/>
        </p:blipFill>
        <p:spPr>
          <a:xfrm>
            <a:off x="7592430" y="1895258"/>
            <a:ext cx="1358492" cy="28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510945" y="3212976"/>
            <a:ext cx="4453543" cy="1531954"/>
            <a:chOff x="4510945" y="2659876"/>
            <a:chExt cx="4453543" cy="153195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00192" y="26598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16216" y="339554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1024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339938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1833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32240" y="38224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2230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53" name="Rectangle 52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65" name="Straight Connector 64"/>
            <p:cNvCxnSpPr>
              <a:stCxn id="64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>
              <a:stCxn id="53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10945" y="1336566"/>
            <a:ext cx="4453543" cy="1669678"/>
            <a:chOff x="4510945" y="1336566"/>
            <a:chExt cx="4453543" cy="1669678"/>
          </a:xfrm>
        </p:grpSpPr>
        <p:grpSp>
          <p:nvGrpSpPr>
            <p:cNvPr id="140" name="Group 139"/>
            <p:cNvGrpSpPr/>
            <p:nvPr/>
          </p:nvGrpSpPr>
          <p:grpSpPr>
            <a:xfrm>
              <a:off x="4510945" y="1336566"/>
              <a:ext cx="4453543" cy="1669678"/>
              <a:chOff x="4510945" y="1336566"/>
              <a:chExt cx="4453543" cy="1669678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6480212" y="1341570"/>
                <a:ext cx="936104" cy="360926"/>
              </a:xfrm>
              <a:prstGeom prst="arc">
                <a:avLst>
                  <a:gd name="adj1" fmla="val 5339983"/>
                  <a:gd name="adj2" fmla="val 1043828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4510945" y="1336566"/>
                <a:ext cx="4453543" cy="1669678"/>
                <a:chOff x="4510945" y="1335764"/>
                <a:chExt cx="4453543" cy="1669678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948264" y="169580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948264" y="2489486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Arc 37"/>
                <p:cNvSpPr/>
                <p:nvPr/>
              </p:nvSpPr>
              <p:spPr>
                <a:xfrm>
                  <a:off x="6483558" y="2087950"/>
                  <a:ext cx="936104" cy="399942"/>
                </a:xfrm>
                <a:prstGeom prst="arc">
                  <a:avLst>
                    <a:gd name="adj1" fmla="val 5339983"/>
                    <a:gd name="adj2" fmla="val 1018332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948264" y="2089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54"/>
                <p:cNvSpPr/>
                <p:nvPr/>
              </p:nvSpPr>
              <p:spPr>
                <a:xfrm>
                  <a:off x="6483558" y="1767812"/>
                  <a:ext cx="936104" cy="320138"/>
                </a:xfrm>
                <a:prstGeom prst="arc">
                  <a:avLst>
                    <a:gd name="adj1" fmla="val 5339983"/>
                    <a:gd name="adj2" fmla="val 1017488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516216" y="2271868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8244408" y="1767812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V="1">
                  <a:off x="8244408" y="2252704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338512" y="1946088"/>
                  <a:ext cx="625976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796136" y="1551788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5436096" y="1335764"/>
                  <a:ext cx="5760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400" baseline="-25000" dirty="0"/>
                    <a:t>F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660232" y="2636110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Accumulation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510945" y="1340768"/>
                  <a:ext cx="781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&lt; 0</a:t>
                  </a:r>
                </a:p>
              </p:txBody>
            </p:sp>
          </p:grpSp>
        </p:grpSp>
        <p:sp>
          <p:nvSpPr>
            <p:cNvPr id="2" name="Parallelogram 1"/>
            <p:cNvSpPr/>
            <p:nvPr/>
          </p:nvSpPr>
          <p:spPr>
            <a:xfrm rot="16200000">
              <a:off x="5808597" y="1828163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80558" y="2970240"/>
            <a:ext cx="7648832" cy="18362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05273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Metal-Oxide-Semiconductor field effect transistor: CMOS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070489" y="2502188"/>
            <a:ext cx="122413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279549" y="2970240"/>
            <a:ext cx="3832595" cy="1303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070489" y="2790220"/>
            <a:ext cx="1224136" cy="180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275368" y="3741449"/>
            <a:ext cx="82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n- Si</a:t>
            </a:r>
          </a:p>
        </p:txBody>
      </p:sp>
      <p:cxnSp>
        <p:nvCxnSpPr>
          <p:cNvPr id="112" name="Straight Connector 111"/>
          <p:cNvCxnSpPr>
            <a:stCxn id="98" idx="0"/>
          </p:cNvCxnSpPr>
          <p:nvPr/>
        </p:nvCxnSpPr>
        <p:spPr>
          <a:xfrm flipV="1">
            <a:off x="5682557" y="2074076"/>
            <a:ext cx="1150" cy="42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574545" y="17008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279549" y="2852936"/>
            <a:ext cx="790939" cy="5040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295774" y="2852936"/>
            <a:ext cx="790939" cy="5040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051491" y="2526596"/>
            <a:ext cx="1008111" cy="432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422416" y="2970240"/>
            <a:ext cx="6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p+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521536" y="2987660"/>
            <a:ext cx="6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22" name="Straight Connector 21"/>
          <p:cNvCxnSpPr>
            <a:stCxn id="121" idx="0"/>
          </p:cNvCxnSpPr>
          <p:nvPr/>
        </p:nvCxnSpPr>
        <p:spPr>
          <a:xfrm flipH="1" flipV="1">
            <a:off x="4741008" y="2398111"/>
            <a:ext cx="1" cy="572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4395" y="2157264"/>
            <a:ext cx="79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319140" y="2195572"/>
            <a:ext cx="3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5203672" y="3154906"/>
            <a:ext cx="951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142497" y="3140968"/>
            <a:ext cx="1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I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372431" y="1979548"/>
            <a:ext cx="113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400717" y="1787188"/>
            <a:ext cx="9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0" name="Isosceles Triangle 49"/>
          <p:cNvSpPr/>
          <p:nvPr/>
        </p:nvSpPr>
        <p:spPr>
          <a:xfrm rot="7765721">
            <a:off x="4846300" y="3528611"/>
            <a:ext cx="360040" cy="3246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13874359">
            <a:off x="5906977" y="3528756"/>
            <a:ext cx="360040" cy="3246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866736" y="3686378"/>
            <a:ext cx="207209" cy="207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074648" y="3645024"/>
            <a:ext cx="207209" cy="2468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65969" y="3798332"/>
            <a:ext cx="79208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596993" y="3328688"/>
            <a:ext cx="288031" cy="26069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214434" y="3369092"/>
            <a:ext cx="250138" cy="2432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471497" y="2502188"/>
            <a:ext cx="122413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71497" y="2790220"/>
            <a:ext cx="1224136" cy="180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0668" y="4273932"/>
            <a:ext cx="82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 Si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831537" y="4797152"/>
            <a:ext cx="504056" cy="657364"/>
            <a:chOff x="2123728" y="4499828"/>
            <a:chExt cx="504056" cy="657364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58" idx="0"/>
          </p:cNvCxnSpPr>
          <p:nvPr/>
        </p:nvCxnSpPr>
        <p:spPr>
          <a:xfrm flipV="1">
            <a:off x="2083565" y="2074076"/>
            <a:ext cx="1150" cy="42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75553" y="17008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7360" y="5670540"/>
            <a:ext cx="740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Complementary Metal-oxide-semiconductor (CMOS) field effect transistors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80557" y="2852936"/>
            <a:ext cx="790939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696782" y="2852936"/>
            <a:ext cx="790939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2499" y="2526596"/>
            <a:ext cx="1008111" cy="432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706520" y="2520650"/>
            <a:ext cx="796929" cy="432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23424" y="2970240"/>
            <a:ext cx="6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22544" y="2987660"/>
            <a:ext cx="6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</a:t>
            </a:r>
          </a:p>
        </p:txBody>
      </p:sp>
      <p:cxnSp>
        <p:nvCxnSpPr>
          <p:cNvPr id="74" name="Straight Connector 73"/>
          <p:cNvCxnSpPr>
            <a:stCxn id="72" idx="0"/>
          </p:cNvCxnSpPr>
          <p:nvPr/>
        </p:nvCxnSpPr>
        <p:spPr>
          <a:xfrm flipH="1" flipV="1">
            <a:off x="1142016" y="2398111"/>
            <a:ext cx="1" cy="572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3" idx="0"/>
          </p:cNvCxnSpPr>
          <p:nvPr/>
        </p:nvCxnSpPr>
        <p:spPr>
          <a:xfrm flipH="1" flipV="1">
            <a:off x="3241136" y="2398112"/>
            <a:ext cx="1" cy="589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55403" y="2157264"/>
            <a:ext cx="79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720148" y="2195572"/>
            <a:ext cx="39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1604680" y="3154906"/>
            <a:ext cx="951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43505" y="3140968"/>
            <a:ext cx="1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4936" y="1885474"/>
            <a:ext cx="113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41136" y="1916832"/>
            <a:ext cx="9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86" name="Isosceles Triangle 85"/>
          <p:cNvSpPr/>
          <p:nvPr/>
        </p:nvSpPr>
        <p:spPr>
          <a:xfrm rot="18233344">
            <a:off x="1242717" y="3530807"/>
            <a:ext cx="360040" cy="3246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 rot="3318242">
            <a:off x="2323644" y="3530347"/>
            <a:ext cx="360040" cy="3246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2548485" y="3503131"/>
            <a:ext cx="207209" cy="207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174667" y="3472544"/>
            <a:ext cx="207209" cy="2468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66977" y="3798332"/>
            <a:ext cx="79208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0"/>
            <a:endCxn id="72" idx="2"/>
          </p:cNvCxnSpPr>
          <p:nvPr/>
        </p:nvCxnSpPr>
        <p:spPr>
          <a:xfrm flipH="1" flipV="1">
            <a:off x="1142017" y="3339572"/>
            <a:ext cx="145984" cy="2630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0"/>
          </p:cNvCxnSpPr>
          <p:nvPr/>
        </p:nvCxnSpPr>
        <p:spPr>
          <a:xfrm flipV="1">
            <a:off x="2637112" y="3356992"/>
            <a:ext cx="250138" cy="2432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7236296" y="2852936"/>
            <a:ext cx="790939" cy="5040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305512" y="2531536"/>
            <a:ext cx="1806632" cy="432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22" idx="0"/>
          </p:cNvCxnSpPr>
          <p:nvPr/>
        </p:nvCxnSpPr>
        <p:spPr>
          <a:xfrm flipH="1" flipV="1">
            <a:off x="6840128" y="2398112"/>
            <a:ext cx="1" cy="589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391199" y="2987660"/>
            <a:ext cx="6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H="1" flipV="1">
            <a:off x="7668344" y="1700808"/>
            <a:ext cx="1" cy="1296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84368" y="14754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dd</a:t>
            </a:r>
            <a:endParaRPr lang="en-US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52320" y="170080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52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4510945" y="4374396"/>
            <a:ext cx="4453543" cy="1531954"/>
            <a:chOff x="4510945" y="2659876"/>
            <a:chExt cx="4453543" cy="153195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16216" y="3624044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00192" y="26598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16216" y="3427943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1024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343178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1833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32240" y="38224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2230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</p:grpSp>
      <p:sp>
        <p:nvSpPr>
          <p:cNvPr id="169" name="Rectangle 168"/>
          <p:cNvSpPr/>
          <p:nvPr/>
        </p:nvSpPr>
        <p:spPr>
          <a:xfrm rot="16200000">
            <a:off x="646811" y="3578265"/>
            <a:ext cx="1306638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6200000">
            <a:off x="922087" y="2762929"/>
            <a:ext cx="3240364" cy="18362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6200000">
            <a:off x="880839" y="3632271"/>
            <a:ext cx="1306638" cy="180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299823" y="3463569"/>
            <a:ext cx="82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 Si</a:t>
            </a:r>
          </a:p>
        </p:txBody>
      </p:sp>
      <p:grpSp>
        <p:nvGrpSpPr>
          <p:cNvPr id="177" name="Group 176"/>
          <p:cNvGrpSpPr/>
          <p:nvPr/>
        </p:nvGrpSpPr>
        <p:grpSpPr>
          <a:xfrm rot="16200000">
            <a:off x="3527732" y="3397646"/>
            <a:ext cx="504056" cy="657364"/>
            <a:chOff x="2123728" y="4499828"/>
            <a:chExt cx="504056" cy="657364"/>
          </a:xfrm>
        </p:grpSpPr>
        <p:cxnSp>
          <p:nvCxnSpPr>
            <p:cNvPr id="181" name="Straight Connector 180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/>
          <p:cNvCxnSpPr>
            <a:stCxn id="169" idx="0"/>
          </p:cNvCxnSpPr>
          <p:nvPr/>
        </p:nvCxnSpPr>
        <p:spPr>
          <a:xfrm flipH="1">
            <a:off x="589788" y="372228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57972" y="329258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38" name="Rounded Rectangle 37"/>
          <p:cNvSpPr/>
          <p:nvPr/>
        </p:nvSpPr>
        <p:spPr>
          <a:xfrm rot="16200000">
            <a:off x="1309919" y="2327156"/>
            <a:ext cx="790939" cy="6926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675" y="2049962"/>
            <a:ext cx="1008111" cy="100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1268470" y="4466573"/>
            <a:ext cx="790939" cy="6315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9788" y="4386876"/>
            <a:ext cx="1008111" cy="914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56115" y="3953204"/>
            <a:ext cx="2119741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5856" y="3953204"/>
            <a:ext cx="1235089" cy="58079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63939" y="2554019"/>
            <a:ext cx="0" cy="238356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645129" y="2301990"/>
            <a:ext cx="2794607" cy="252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1" idx="3"/>
          </p:cNvCxnSpPr>
          <p:nvPr/>
        </p:nvCxnSpPr>
        <p:spPr>
          <a:xfrm flipH="1" flipV="1">
            <a:off x="1156115" y="4844044"/>
            <a:ext cx="44178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6115" y="4844044"/>
            <a:ext cx="0" cy="692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904087" y="5208336"/>
            <a:ext cx="504056" cy="657364"/>
            <a:chOff x="2123728" y="4499828"/>
            <a:chExt cx="504056" cy="657364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H="1">
            <a:off x="1057843" y="267349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9592" y="2278021"/>
            <a:ext cx="59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</a:t>
            </a:r>
            <a:r>
              <a:rPr lang="en-US" sz="2000" baseline="-25000" dirty="0" err="1"/>
              <a:t>d</a:t>
            </a:r>
            <a:endParaRPr lang="en-US" sz="2000" baseline="-25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508104" y="1412776"/>
            <a:ext cx="3024336" cy="1232152"/>
            <a:chOff x="5904148" y="1794738"/>
            <a:chExt cx="3024336" cy="123215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76256" y="1796142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876256" y="2564904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04148" y="2339751"/>
              <a:ext cx="3024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04148" y="2249962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935013" y="3026890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161514" y="2239076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00392" y="3016004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7747857" y="1794738"/>
              <a:ext cx="424543" cy="447719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740352" y="2564904"/>
              <a:ext cx="424543" cy="447719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6487752" y="1796495"/>
              <a:ext cx="424543" cy="447719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516216" y="2564904"/>
              <a:ext cx="424543" cy="447719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76200" y="4643844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5576" y="2555612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36096" y="2636912"/>
            <a:ext cx="9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848364" y="2692259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292080" y="1052736"/>
            <a:ext cx="0" cy="9050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510945" y="1957789"/>
            <a:ext cx="7811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0256" y="1524328"/>
            <a:ext cx="576062" cy="3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f(E)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148064" y="1412776"/>
            <a:ext cx="12526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148064" y="36450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7884368" y="512872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7884368" y="532967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rc 117"/>
          <p:cNvSpPr/>
          <p:nvPr/>
        </p:nvSpPr>
        <p:spPr>
          <a:xfrm>
            <a:off x="3893401" y="1002500"/>
            <a:ext cx="1366022" cy="924767"/>
          </a:xfrm>
          <a:prstGeom prst="arc">
            <a:avLst>
              <a:gd name="adj1" fmla="val 106848"/>
              <a:gd name="adj2" fmla="val 468731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2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36450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sp>
        <p:nvSpPr>
          <p:cNvPr id="169" name="Rectangle 168"/>
          <p:cNvSpPr/>
          <p:nvPr/>
        </p:nvSpPr>
        <p:spPr>
          <a:xfrm rot="16200000">
            <a:off x="646811" y="3578265"/>
            <a:ext cx="1306638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6200000">
            <a:off x="922087" y="2762929"/>
            <a:ext cx="3240364" cy="18362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6200000">
            <a:off x="880839" y="3632271"/>
            <a:ext cx="1306638" cy="180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299823" y="3463569"/>
            <a:ext cx="82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 Si</a:t>
            </a:r>
          </a:p>
        </p:txBody>
      </p:sp>
      <p:grpSp>
        <p:nvGrpSpPr>
          <p:cNvPr id="177" name="Group 176"/>
          <p:cNvGrpSpPr/>
          <p:nvPr/>
        </p:nvGrpSpPr>
        <p:grpSpPr>
          <a:xfrm rot="16200000">
            <a:off x="3527732" y="3397646"/>
            <a:ext cx="504056" cy="657364"/>
            <a:chOff x="2123728" y="4499828"/>
            <a:chExt cx="504056" cy="657364"/>
          </a:xfrm>
        </p:grpSpPr>
        <p:cxnSp>
          <p:nvCxnSpPr>
            <p:cNvPr id="181" name="Straight Connector 180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/>
          <p:cNvCxnSpPr>
            <a:stCxn id="169" idx="0"/>
          </p:cNvCxnSpPr>
          <p:nvPr/>
        </p:nvCxnSpPr>
        <p:spPr>
          <a:xfrm flipH="1">
            <a:off x="589788" y="372228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57972" y="329258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38" name="Rounded Rectangle 37"/>
          <p:cNvSpPr/>
          <p:nvPr/>
        </p:nvSpPr>
        <p:spPr>
          <a:xfrm rot="16200000">
            <a:off x="1309919" y="2327156"/>
            <a:ext cx="790939" cy="6926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675" y="2049962"/>
            <a:ext cx="1008111" cy="100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1268470" y="4466573"/>
            <a:ext cx="790939" cy="6315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9788" y="4386876"/>
            <a:ext cx="1008111" cy="914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56115" y="3953204"/>
            <a:ext cx="2119741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5856" y="3953204"/>
            <a:ext cx="1235089" cy="58079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63939" y="2554019"/>
            <a:ext cx="0" cy="238356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1" idx="3"/>
          </p:cNvCxnSpPr>
          <p:nvPr/>
        </p:nvCxnSpPr>
        <p:spPr>
          <a:xfrm flipH="1" flipV="1">
            <a:off x="1156115" y="4844044"/>
            <a:ext cx="44178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6115" y="4844044"/>
            <a:ext cx="0" cy="692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904087" y="5208336"/>
            <a:ext cx="504056" cy="657364"/>
            <a:chOff x="2123728" y="4499828"/>
            <a:chExt cx="504056" cy="657364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H="1">
            <a:off x="1057843" y="267349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9592" y="2278021"/>
            <a:ext cx="59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</a:t>
            </a:r>
            <a:r>
              <a:rPr lang="en-US" sz="2000" baseline="-25000" dirty="0" err="1"/>
              <a:t>d</a:t>
            </a:r>
            <a:endParaRPr lang="en-US" sz="2000" baseline="-25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508104" y="1337978"/>
            <a:ext cx="3024336" cy="1306950"/>
            <a:chOff x="5904148" y="1719940"/>
            <a:chExt cx="3024336" cy="130695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76256" y="1719940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876256" y="2477816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04148" y="2339751"/>
              <a:ext cx="3024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04148" y="2249962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935013" y="3026890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161514" y="2239076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00392" y="3016004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7747857" y="1719942"/>
              <a:ext cx="424543" cy="522516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740352" y="2477816"/>
              <a:ext cx="424543" cy="534807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6487752" y="1719941"/>
              <a:ext cx="424543" cy="524274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516216" y="2477816"/>
              <a:ext cx="424543" cy="534807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76200" y="4643844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5576" y="2555612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499992" y="4185822"/>
            <a:ext cx="4453543" cy="1669678"/>
            <a:chOff x="4510945" y="1336566"/>
            <a:chExt cx="4453543" cy="1669678"/>
          </a:xfrm>
        </p:grpSpPr>
        <p:grpSp>
          <p:nvGrpSpPr>
            <p:cNvPr id="64" name="Group 63"/>
            <p:cNvGrpSpPr/>
            <p:nvPr/>
          </p:nvGrpSpPr>
          <p:grpSpPr>
            <a:xfrm>
              <a:off x="4510945" y="1336566"/>
              <a:ext cx="4453543" cy="1669678"/>
              <a:chOff x="4510945" y="1336566"/>
              <a:chExt cx="4453543" cy="1669678"/>
            </a:xfrm>
          </p:grpSpPr>
          <p:sp>
            <p:nvSpPr>
              <p:cNvPr id="79" name="Arc 78"/>
              <p:cNvSpPr/>
              <p:nvPr/>
            </p:nvSpPr>
            <p:spPr>
              <a:xfrm>
                <a:off x="6480212" y="1341570"/>
                <a:ext cx="936104" cy="360926"/>
              </a:xfrm>
              <a:prstGeom prst="arc">
                <a:avLst>
                  <a:gd name="adj1" fmla="val 5339983"/>
                  <a:gd name="adj2" fmla="val 1043828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4510945" y="1336566"/>
                <a:ext cx="4453543" cy="1669678"/>
                <a:chOff x="4510945" y="1335764"/>
                <a:chExt cx="4453543" cy="1669678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948264" y="169580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948264" y="2489486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Arc 82"/>
                <p:cNvSpPr/>
                <p:nvPr/>
              </p:nvSpPr>
              <p:spPr>
                <a:xfrm>
                  <a:off x="6483558" y="2098836"/>
                  <a:ext cx="936104" cy="399942"/>
                </a:xfrm>
                <a:prstGeom prst="arc">
                  <a:avLst>
                    <a:gd name="adj1" fmla="val 5339983"/>
                    <a:gd name="adj2" fmla="val 1018332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948264" y="2089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Arc 84"/>
                <p:cNvSpPr/>
                <p:nvPr/>
              </p:nvSpPr>
              <p:spPr>
                <a:xfrm>
                  <a:off x="6483558" y="1767812"/>
                  <a:ext cx="936104" cy="320138"/>
                </a:xfrm>
                <a:prstGeom prst="arc">
                  <a:avLst>
                    <a:gd name="adj1" fmla="val 5339983"/>
                    <a:gd name="adj2" fmla="val 1017488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516216" y="2271868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8244408" y="1798876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8244408" y="2283768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8338512" y="1977152"/>
                  <a:ext cx="625976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796136" y="1551788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5436096" y="1335764"/>
                  <a:ext cx="5760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400" baseline="-25000" dirty="0"/>
                    <a:t>F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660232" y="2636110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Accumulation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510945" y="1340768"/>
                  <a:ext cx="781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&lt; 0</a:t>
                  </a:r>
                </a:p>
              </p:txBody>
            </p:sp>
          </p:grpSp>
        </p:grpSp>
        <p:sp>
          <p:nvSpPr>
            <p:cNvPr id="65" name="Parallelogram 64"/>
            <p:cNvSpPr/>
            <p:nvPr/>
          </p:nvSpPr>
          <p:spPr>
            <a:xfrm rot="16200000">
              <a:off x="5808597" y="1828163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436096" y="2636912"/>
            <a:ext cx="9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848364" y="2692259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92080" y="1052736"/>
            <a:ext cx="0" cy="9050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4510945" y="1957789"/>
            <a:ext cx="7811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190256" y="1524328"/>
            <a:ext cx="576062" cy="3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f(E)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5148064" y="1340768"/>
            <a:ext cx="12526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645129" y="2301990"/>
            <a:ext cx="2794607" cy="252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110"/>
          <p:cNvSpPr/>
          <p:nvPr/>
        </p:nvSpPr>
        <p:spPr>
          <a:xfrm>
            <a:off x="3893401" y="1002500"/>
            <a:ext cx="1366022" cy="924767"/>
          </a:xfrm>
          <a:prstGeom prst="arc">
            <a:avLst>
              <a:gd name="adj1" fmla="val 106848"/>
              <a:gd name="adj2" fmla="val 468731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7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36450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sp>
        <p:nvSpPr>
          <p:cNvPr id="169" name="Rectangle 168"/>
          <p:cNvSpPr/>
          <p:nvPr/>
        </p:nvSpPr>
        <p:spPr>
          <a:xfrm rot="16200000">
            <a:off x="646811" y="3578265"/>
            <a:ext cx="1306638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6200000">
            <a:off x="922087" y="2762929"/>
            <a:ext cx="3240364" cy="18362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6200000">
            <a:off x="880839" y="3632271"/>
            <a:ext cx="1306638" cy="180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299823" y="3463569"/>
            <a:ext cx="82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 Si</a:t>
            </a:r>
          </a:p>
        </p:txBody>
      </p:sp>
      <p:grpSp>
        <p:nvGrpSpPr>
          <p:cNvPr id="177" name="Group 176"/>
          <p:cNvGrpSpPr/>
          <p:nvPr/>
        </p:nvGrpSpPr>
        <p:grpSpPr>
          <a:xfrm rot="16200000">
            <a:off x="3527732" y="3397646"/>
            <a:ext cx="504056" cy="657364"/>
            <a:chOff x="2123728" y="4499828"/>
            <a:chExt cx="504056" cy="657364"/>
          </a:xfrm>
        </p:grpSpPr>
        <p:cxnSp>
          <p:nvCxnSpPr>
            <p:cNvPr id="181" name="Straight Connector 180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/>
          <p:cNvCxnSpPr>
            <a:stCxn id="169" idx="0"/>
          </p:cNvCxnSpPr>
          <p:nvPr/>
        </p:nvCxnSpPr>
        <p:spPr>
          <a:xfrm flipH="1">
            <a:off x="589788" y="372228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57972" y="329258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38" name="Rounded Rectangle 37"/>
          <p:cNvSpPr/>
          <p:nvPr/>
        </p:nvSpPr>
        <p:spPr>
          <a:xfrm rot="16200000">
            <a:off x="1309919" y="2327156"/>
            <a:ext cx="790939" cy="6926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675" y="2049962"/>
            <a:ext cx="1008111" cy="100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1268470" y="4466573"/>
            <a:ext cx="790939" cy="6315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9788" y="4386876"/>
            <a:ext cx="1008111" cy="914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56115" y="3953204"/>
            <a:ext cx="2119741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5856" y="3953204"/>
            <a:ext cx="1235089" cy="58079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63939" y="2554019"/>
            <a:ext cx="0" cy="238356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1" idx="3"/>
          </p:cNvCxnSpPr>
          <p:nvPr/>
        </p:nvCxnSpPr>
        <p:spPr>
          <a:xfrm flipH="1" flipV="1">
            <a:off x="1156115" y="4844044"/>
            <a:ext cx="44178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6115" y="4844044"/>
            <a:ext cx="0" cy="692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904087" y="5208336"/>
            <a:ext cx="504056" cy="657364"/>
            <a:chOff x="2123728" y="4499828"/>
            <a:chExt cx="504056" cy="657364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H="1">
            <a:off x="1057843" y="267349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9592" y="2278021"/>
            <a:ext cx="59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</a:t>
            </a:r>
            <a:r>
              <a:rPr lang="en-US" sz="2000" baseline="-25000" dirty="0" err="1"/>
              <a:t>d</a:t>
            </a:r>
            <a:endParaRPr lang="en-US" sz="2000" baseline="-25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508104" y="1556790"/>
            <a:ext cx="3024336" cy="1088138"/>
            <a:chOff x="5904148" y="1938752"/>
            <a:chExt cx="3024336" cy="108813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76256" y="1938754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876256" y="2658834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04148" y="2339751"/>
              <a:ext cx="3024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04148" y="2249962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935013" y="3026890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161514" y="2239076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00392" y="3016004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7747857" y="1938752"/>
              <a:ext cx="424543" cy="303705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740352" y="2658834"/>
              <a:ext cx="424543" cy="353789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6487752" y="1938753"/>
              <a:ext cx="424543" cy="305461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516216" y="2658834"/>
              <a:ext cx="424543" cy="353789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76200" y="4643844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5576" y="2555612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36096" y="2636912"/>
            <a:ext cx="9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848364" y="2692259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92080" y="1052736"/>
            <a:ext cx="0" cy="9050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4510945" y="1957789"/>
            <a:ext cx="7811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190256" y="1524328"/>
            <a:ext cx="576062" cy="3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f(E)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5148064" y="1556792"/>
            <a:ext cx="12526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884368" y="45339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645129" y="2301990"/>
            <a:ext cx="2794607" cy="252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644008" y="4509120"/>
            <a:ext cx="4320480" cy="1496544"/>
            <a:chOff x="4644008" y="5038092"/>
            <a:chExt cx="4320480" cy="1496544"/>
          </a:xfrm>
        </p:grpSpPr>
        <p:grpSp>
          <p:nvGrpSpPr>
            <p:cNvPr id="108" name="Group 107"/>
            <p:cNvGrpSpPr/>
            <p:nvPr/>
          </p:nvGrpSpPr>
          <p:grpSpPr>
            <a:xfrm>
              <a:off x="4644008" y="5075892"/>
              <a:ext cx="4320480" cy="1458744"/>
              <a:chOff x="4644008" y="4787860"/>
              <a:chExt cx="4320480" cy="1458744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6948264" y="4787860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948264" y="5570656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Arc 112"/>
              <p:cNvSpPr/>
              <p:nvPr/>
            </p:nvSpPr>
            <p:spPr>
              <a:xfrm>
                <a:off x="6516216" y="4787860"/>
                <a:ext cx="936104" cy="386979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c 113"/>
              <p:cNvSpPr/>
              <p:nvPr/>
            </p:nvSpPr>
            <p:spPr>
              <a:xfrm>
                <a:off x="6516216" y="5576306"/>
                <a:ext cx="936104" cy="38386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6948264" y="5172722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Arc 115"/>
              <p:cNvSpPr/>
              <p:nvPr/>
            </p:nvSpPr>
            <p:spPr>
              <a:xfrm>
                <a:off x="6516216" y="5172722"/>
                <a:ext cx="936104" cy="44323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516216" y="5363924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8244408" y="4888324"/>
                <a:ext cx="0" cy="28439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8244408" y="5373216"/>
                <a:ext cx="0" cy="3507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8338512" y="5066600"/>
                <a:ext cx="62597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</a:t>
                </a:r>
                <a:r>
                  <a:rPr lang="el-GR" dirty="0">
                    <a:solidFill>
                      <a:srgbClr val="C00000"/>
                    </a:solidFill>
                  </a:rPr>
                  <a:t>φ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fp</a:t>
                </a:r>
                <a:endParaRPr lang="en-US" baseline="-25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5796136" y="554444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5436096" y="532841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732240" y="5877272"/>
                <a:ext cx="114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Depletion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644008" y="5348742"/>
                <a:ext cx="78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g</a:t>
                </a:r>
                <a:r>
                  <a:rPr lang="en-US" dirty="0"/>
                  <a:t> &gt; 0</a:t>
                </a:r>
                <a:endParaRPr lang="en-US" baseline="-25000" dirty="0"/>
              </a:p>
            </p:txBody>
          </p:sp>
        </p:grpSp>
        <p:sp>
          <p:nvSpPr>
            <p:cNvPr id="109" name="Parallelogram 108"/>
            <p:cNvSpPr/>
            <p:nvPr/>
          </p:nvSpPr>
          <p:spPr>
            <a:xfrm rot="5400000">
              <a:off x="5808597" y="5529689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/>
          <p:cNvCxnSpPr/>
          <p:nvPr/>
        </p:nvCxnSpPr>
        <p:spPr>
          <a:xfrm flipH="1">
            <a:off x="7884368" y="532967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/>
          <p:cNvSpPr/>
          <p:nvPr/>
        </p:nvSpPr>
        <p:spPr>
          <a:xfrm>
            <a:off x="3893401" y="1002500"/>
            <a:ext cx="1366022" cy="924767"/>
          </a:xfrm>
          <a:prstGeom prst="arc">
            <a:avLst>
              <a:gd name="adj1" fmla="val 106848"/>
              <a:gd name="adj2" fmla="val 468731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17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36450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sp>
        <p:nvSpPr>
          <p:cNvPr id="169" name="Rectangle 168"/>
          <p:cNvSpPr/>
          <p:nvPr/>
        </p:nvSpPr>
        <p:spPr>
          <a:xfrm rot="16200000">
            <a:off x="646811" y="3578265"/>
            <a:ext cx="1306638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6200000">
            <a:off x="922087" y="2762929"/>
            <a:ext cx="3240364" cy="18362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6200000">
            <a:off x="880839" y="3632271"/>
            <a:ext cx="1306638" cy="180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299823" y="3463569"/>
            <a:ext cx="82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 Si</a:t>
            </a:r>
          </a:p>
        </p:txBody>
      </p:sp>
      <p:grpSp>
        <p:nvGrpSpPr>
          <p:cNvPr id="177" name="Group 176"/>
          <p:cNvGrpSpPr/>
          <p:nvPr/>
        </p:nvGrpSpPr>
        <p:grpSpPr>
          <a:xfrm rot="16200000">
            <a:off x="3527732" y="3397646"/>
            <a:ext cx="504056" cy="657364"/>
            <a:chOff x="2123728" y="4499828"/>
            <a:chExt cx="504056" cy="657364"/>
          </a:xfrm>
        </p:grpSpPr>
        <p:cxnSp>
          <p:nvCxnSpPr>
            <p:cNvPr id="181" name="Straight Connector 180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/>
          <p:cNvCxnSpPr>
            <a:stCxn id="169" idx="0"/>
          </p:cNvCxnSpPr>
          <p:nvPr/>
        </p:nvCxnSpPr>
        <p:spPr>
          <a:xfrm flipH="1">
            <a:off x="589788" y="372228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57972" y="329258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38" name="Rounded Rectangle 37"/>
          <p:cNvSpPr/>
          <p:nvPr/>
        </p:nvSpPr>
        <p:spPr>
          <a:xfrm rot="16200000">
            <a:off x="1309919" y="2327156"/>
            <a:ext cx="790939" cy="6926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675" y="2049962"/>
            <a:ext cx="1008111" cy="100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1268470" y="4466573"/>
            <a:ext cx="790939" cy="6315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9788" y="4386876"/>
            <a:ext cx="1008111" cy="914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56115" y="3953204"/>
            <a:ext cx="2119741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5856" y="3953204"/>
            <a:ext cx="1235089" cy="58079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63939" y="2554019"/>
            <a:ext cx="0" cy="238356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1" idx="3"/>
          </p:cNvCxnSpPr>
          <p:nvPr/>
        </p:nvCxnSpPr>
        <p:spPr>
          <a:xfrm flipH="1" flipV="1">
            <a:off x="1156115" y="4844044"/>
            <a:ext cx="44178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6115" y="4844044"/>
            <a:ext cx="0" cy="692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904087" y="5208336"/>
            <a:ext cx="504056" cy="657364"/>
            <a:chOff x="2123728" y="4499828"/>
            <a:chExt cx="504056" cy="657364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H="1">
            <a:off x="1057843" y="267349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9592" y="2278021"/>
            <a:ext cx="59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</a:t>
            </a:r>
            <a:r>
              <a:rPr lang="en-US" sz="2000" baseline="-25000" dirty="0" err="1"/>
              <a:t>d</a:t>
            </a:r>
            <a:endParaRPr lang="en-US" sz="2000" baseline="-25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508104" y="1700808"/>
            <a:ext cx="3024336" cy="944120"/>
            <a:chOff x="5904148" y="2082770"/>
            <a:chExt cx="3024336" cy="9441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76256" y="2082770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876256" y="2802850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04148" y="2339751"/>
              <a:ext cx="3024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04148" y="2249962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935013" y="3026890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161514" y="2239076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00392" y="3016004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7747857" y="2082770"/>
              <a:ext cx="424543" cy="159687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740352" y="2802850"/>
              <a:ext cx="424543" cy="209773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6487752" y="2082770"/>
              <a:ext cx="424543" cy="161444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516216" y="2802850"/>
              <a:ext cx="424543" cy="209773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76200" y="4643844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5576" y="2555612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36096" y="2636912"/>
            <a:ext cx="9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848364" y="2692259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92080" y="1052736"/>
            <a:ext cx="0" cy="9050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4510945" y="1957789"/>
            <a:ext cx="7811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190256" y="1524328"/>
            <a:ext cx="576062" cy="3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f(E)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5148064" y="1700808"/>
            <a:ext cx="12526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884368" y="45339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645129" y="2301990"/>
            <a:ext cx="2794607" cy="252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884368" y="532967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572000" y="4543062"/>
            <a:ext cx="4403440" cy="1581592"/>
            <a:chOff x="107504" y="4727728"/>
            <a:chExt cx="4403440" cy="1581592"/>
          </a:xfrm>
        </p:grpSpPr>
        <p:grpSp>
          <p:nvGrpSpPr>
            <p:cNvPr id="80" name="Group 79"/>
            <p:cNvGrpSpPr/>
            <p:nvPr/>
          </p:nvGrpSpPr>
          <p:grpSpPr>
            <a:xfrm>
              <a:off x="107504" y="4727728"/>
              <a:ext cx="4403440" cy="1581592"/>
              <a:chOff x="4572000" y="5267748"/>
              <a:chExt cx="4403440" cy="1581592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5436096" y="613568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4572000" y="5267748"/>
                <a:ext cx="4403440" cy="1581592"/>
                <a:chOff x="4572000" y="5267748"/>
                <a:chExt cx="4403440" cy="1581592"/>
              </a:xfrm>
            </p:grpSpPr>
            <p:sp>
              <p:nvSpPr>
                <p:cNvPr id="84" name="Arc 83"/>
                <p:cNvSpPr/>
                <p:nvPr/>
              </p:nvSpPr>
              <p:spPr>
                <a:xfrm>
                  <a:off x="6516216" y="6059836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/>
                <p:cNvGrpSpPr/>
                <p:nvPr/>
              </p:nvGrpSpPr>
              <p:grpSpPr>
                <a:xfrm>
                  <a:off x="4572000" y="5267748"/>
                  <a:ext cx="4403440" cy="1581592"/>
                  <a:chOff x="4572000" y="5267748"/>
                  <a:chExt cx="4403440" cy="1581592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6948264" y="5267748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948264" y="606143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Arc 87"/>
                  <p:cNvSpPr/>
                  <p:nvPr/>
                </p:nvSpPr>
                <p:spPr>
                  <a:xfrm>
                    <a:off x="6516216" y="5267748"/>
                    <a:ext cx="936104" cy="77395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948264" y="565261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Arc 92"/>
                  <p:cNvSpPr/>
                  <p:nvPr/>
                </p:nvSpPr>
                <p:spPr>
                  <a:xfrm>
                    <a:off x="6516216" y="5652610"/>
                    <a:ext cx="936104" cy="77395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516216" y="5843812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/>
                  <p:cNvCxnSpPr/>
                  <p:nvPr/>
                </p:nvCxnSpPr>
                <p:spPr>
                  <a:xfrm>
                    <a:off x="8244408" y="5368212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flipV="1">
                    <a:off x="8244408" y="5853104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8338511" y="5546488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444208" y="6028478"/>
                    <a:ext cx="36338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>
                    <a:off x="6671118" y="5551578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/>
                  <p:cNvCxnSpPr/>
                  <p:nvPr/>
                </p:nvCxnSpPr>
                <p:spPr>
                  <a:xfrm flipV="1">
                    <a:off x="6671118" y="6036470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765222" y="5729854"/>
                    <a:ext cx="481960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5796136" y="6351711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588224" y="6480008"/>
                    <a:ext cx="16561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Weak Inversion</a:t>
                    </a:r>
                  </a:p>
                </p:txBody>
              </p:sp>
              <p:cxnSp>
                <p:nvCxnSpPr>
                  <p:cNvPr id="133" name="Straight Arrow Connector 132"/>
                  <p:cNvCxnSpPr/>
                  <p:nvPr/>
                </p:nvCxnSpPr>
                <p:spPr>
                  <a:xfrm>
                    <a:off x="6012160" y="6507468"/>
                    <a:ext cx="0" cy="305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4572000" y="6119968"/>
                    <a:ext cx="8226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g</a:t>
                    </a:r>
                    <a:r>
                      <a:rPr lang="en-US" dirty="0"/>
                      <a:t> = V</a:t>
                    </a:r>
                    <a:r>
                      <a:rPr lang="en-US" baseline="-25000" dirty="0"/>
                      <a:t>T</a:t>
                    </a:r>
                  </a:p>
                </p:txBody>
              </p:sp>
            </p:grpSp>
          </p:grpSp>
        </p:grpSp>
        <p:sp>
          <p:nvSpPr>
            <p:cNvPr id="81" name="Parallelogram 80"/>
            <p:cNvSpPr/>
            <p:nvPr/>
          </p:nvSpPr>
          <p:spPr>
            <a:xfrm rot="5400000">
              <a:off x="1344099" y="5370491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Arc 134"/>
          <p:cNvSpPr/>
          <p:nvPr/>
        </p:nvSpPr>
        <p:spPr>
          <a:xfrm>
            <a:off x="3893401" y="1002500"/>
            <a:ext cx="1366022" cy="924767"/>
          </a:xfrm>
          <a:prstGeom prst="arc">
            <a:avLst>
              <a:gd name="adj1" fmla="val 106848"/>
              <a:gd name="adj2" fmla="val 468731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44715" y="1340768"/>
            <a:ext cx="799593" cy="36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=p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1435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36450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sp>
        <p:nvSpPr>
          <p:cNvPr id="169" name="Rectangle 168"/>
          <p:cNvSpPr/>
          <p:nvPr/>
        </p:nvSpPr>
        <p:spPr>
          <a:xfrm rot="16200000">
            <a:off x="646811" y="3578265"/>
            <a:ext cx="1306638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6200000">
            <a:off x="922087" y="2762929"/>
            <a:ext cx="3240364" cy="18362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6200000">
            <a:off x="880839" y="3632271"/>
            <a:ext cx="1306638" cy="180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299823" y="3463569"/>
            <a:ext cx="82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 Si</a:t>
            </a:r>
          </a:p>
        </p:txBody>
      </p:sp>
      <p:grpSp>
        <p:nvGrpSpPr>
          <p:cNvPr id="177" name="Group 176"/>
          <p:cNvGrpSpPr/>
          <p:nvPr/>
        </p:nvGrpSpPr>
        <p:grpSpPr>
          <a:xfrm rot="16200000">
            <a:off x="3527732" y="3397646"/>
            <a:ext cx="504056" cy="657364"/>
            <a:chOff x="2123728" y="4499828"/>
            <a:chExt cx="504056" cy="657364"/>
          </a:xfrm>
        </p:grpSpPr>
        <p:cxnSp>
          <p:nvCxnSpPr>
            <p:cNvPr id="181" name="Straight Connector 180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/>
          <p:cNvCxnSpPr>
            <a:stCxn id="169" idx="0"/>
          </p:cNvCxnSpPr>
          <p:nvPr/>
        </p:nvCxnSpPr>
        <p:spPr>
          <a:xfrm flipH="1">
            <a:off x="589788" y="372228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57972" y="329258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sp>
        <p:nvSpPr>
          <p:cNvPr id="38" name="Rounded Rectangle 37"/>
          <p:cNvSpPr/>
          <p:nvPr/>
        </p:nvSpPr>
        <p:spPr>
          <a:xfrm rot="16200000">
            <a:off x="1309919" y="2327156"/>
            <a:ext cx="790939" cy="6926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675" y="2049962"/>
            <a:ext cx="1008111" cy="100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1268470" y="4466573"/>
            <a:ext cx="790939" cy="6315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9788" y="4386876"/>
            <a:ext cx="1008111" cy="914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56115" y="3953204"/>
            <a:ext cx="2119741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75856" y="3953204"/>
            <a:ext cx="1235089" cy="58079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63939" y="2554019"/>
            <a:ext cx="0" cy="238356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1" idx="3"/>
          </p:cNvCxnSpPr>
          <p:nvPr/>
        </p:nvCxnSpPr>
        <p:spPr>
          <a:xfrm flipH="1" flipV="1">
            <a:off x="1156115" y="4844044"/>
            <a:ext cx="44178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6115" y="4844044"/>
            <a:ext cx="0" cy="692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904087" y="5208336"/>
            <a:ext cx="504056" cy="657364"/>
            <a:chOff x="2123728" y="4499828"/>
            <a:chExt cx="504056" cy="657364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2375756" y="4499828"/>
              <a:ext cx="1149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23728" y="5013176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95736" y="508518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67744" y="515719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H="1">
            <a:off x="1057843" y="2673491"/>
            <a:ext cx="566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9592" y="2278021"/>
            <a:ext cx="59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</a:t>
            </a:r>
            <a:r>
              <a:rPr lang="en-US" sz="2000" baseline="-25000" dirty="0" err="1"/>
              <a:t>d</a:t>
            </a:r>
            <a:endParaRPr lang="en-US" sz="2000" baseline="-25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508104" y="1700808"/>
            <a:ext cx="3024336" cy="944120"/>
            <a:chOff x="5904148" y="2082770"/>
            <a:chExt cx="3024336" cy="9441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76256" y="2082770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876256" y="2802850"/>
              <a:ext cx="9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04148" y="2339751"/>
              <a:ext cx="3024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04148" y="2249962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935013" y="3026890"/>
              <a:ext cx="612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161514" y="2239076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00392" y="3016004"/>
              <a:ext cx="7560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7747857" y="2082770"/>
              <a:ext cx="424543" cy="159687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740352" y="2802850"/>
              <a:ext cx="424543" cy="209773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6487752" y="2082770"/>
              <a:ext cx="424543" cy="161444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516216" y="2802850"/>
              <a:ext cx="424543" cy="209773"/>
            </a:xfrm>
            <a:custGeom>
              <a:avLst/>
              <a:gdLst>
                <a:gd name="connsiteX0" fmla="*/ 0 w 424543"/>
                <a:gd name="connsiteY0" fmla="*/ 1405 h 447719"/>
                <a:gd name="connsiteX1" fmla="*/ 108858 w 424543"/>
                <a:gd name="connsiteY1" fmla="*/ 34062 h 447719"/>
                <a:gd name="connsiteX2" fmla="*/ 217715 w 424543"/>
                <a:gd name="connsiteY2" fmla="*/ 230005 h 447719"/>
                <a:gd name="connsiteX3" fmla="*/ 315686 w 424543"/>
                <a:gd name="connsiteY3" fmla="*/ 404176 h 447719"/>
                <a:gd name="connsiteX4" fmla="*/ 424543 w 424543"/>
                <a:gd name="connsiteY4" fmla="*/ 447719 h 44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43" h="447719">
                  <a:moveTo>
                    <a:pt x="0" y="1405"/>
                  </a:moveTo>
                  <a:cubicBezTo>
                    <a:pt x="36286" y="-1317"/>
                    <a:pt x="72572" y="-4038"/>
                    <a:pt x="108858" y="34062"/>
                  </a:cubicBezTo>
                  <a:cubicBezTo>
                    <a:pt x="145144" y="72162"/>
                    <a:pt x="183244" y="168319"/>
                    <a:pt x="217715" y="230005"/>
                  </a:cubicBezTo>
                  <a:cubicBezTo>
                    <a:pt x="252186" y="291691"/>
                    <a:pt x="281215" y="367890"/>
                    <a:pt x="315686" y="404176"/>
                  </a:cubicBezTo>
                  <a:cubicBezTo>
                    <a:pt x="350157" y="440462"/>
                    <a:pt x="387350" y="444090"/>
                    <a:pt x="424543" y="4477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76200" y="4643844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5576" y="2555612"/>
            <a:ext cx="84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36096" y="2636912"/>
            <a:ext cx="9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848364" y="2692259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92080" y="1052736"/>
            <a:ext cx="0" cy="9050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4510945" y="1957789"/>
            <a:ext cx="7811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190256" y="1524328"/>
            <a:ext cx="576062" cy="3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f(E)</a:t>
            </a:r>
          </a:p>
        </p:txBody>
      </p:sp>
      <p:sp>
        <p:nvSpPr>
          <p:cNvPr id="104" name="Arc 103"/>
          <p:cNvSpPr/>
          <p:nvPr/>
        </p:nvSpPr>
        <p:spPr>
          <a:xfrm>
            <a:off x="3893401" y="1002500"/>
            <a:ext cx="1366022" cy="924767"/>
          </a:xfrm>
          <a:prstGeom prst="arc">
            <a:avLst>
              <a:gd name="adj1" fmla="val 106848"/>
              <a:gd name="adj2" fmla="val 468731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5148064" y="1700808"/>
            <a:ext cx="12526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884368" y="45339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645129" y="2301990"/>
            <a:ext cx="2794607" cy="252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884368" y="532967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561048" y="4549574"/>
            <a:ext cx="4403440" cy="1821580"/>
            <a:chOff x="107504" y="2564904"/>
            <a:chExt cx="4403440" cy="1821580"/>
          </a:xfrm>
        </p:grpSpPr>
        <p:grpSp>
          <p:nvGrpSpPr>
            <p:cNvPr id="108" name="Group 107"/>
            <p:cNvGrpSpPr/>
            <p:nvPr/>
          </p:nvGrpSpPr>
          <p:grpSpPr>
            <a:xfrm>
              <a:off x="107504" y="2564904"/>
              <a:ext cx="4403440" cy="1821580"/>
              <a:chOff x="4572000" y="5267748"/>
              <a:chExt cx="4403440" cy="1821580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5436096" y="613568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4572000" y="5267748"/>
                <a:ext cx="4403440" cy="1821580"/>
                <a:chOff x="4572000" y="5267748"/>
                <a:chExt cx="4403440" cy="1821580"/>
              </a:xfrm>
            </p:grpSpPr>
            <p:sp>
              <p:nvSpPr>
                <p:cNvPr id="113" name="Arc 112"/>
                <p:cNvSpPr/>
                <p:nvPr/>
              </p:nvSpPr>
              <p:spPr>
                <a:xfrm>
                  <a:off x="6516216" y="6059836"/>
                  <a:ext cx="936104" cy="1029492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4572000" y="5267748"/>
                  <a:ext cx="4403440" cy="1665476"/>
                  <a:chOff x="4572000" y="5267748"/>
                  <a:chExt cx="4403440" cy="1665476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6937378" y="5267748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6948264" y="605054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Arc 116"/>
                  <p:cNvSpPr/>
                  <p:nvPr/>
                </p:nvSpPr>
                <p:spPr>
                  <a:xfrm>
                    <a:off x="6516216" y="5267748"/>
                    <a:ext cx="936104" cy="1119470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6948264" y="565261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Arc 118"/>
                  <p:cNvSpPr/>
                  <p:nvPr/>
                </p:nvSpPr>
                <p:spPr>
                  <a:xfrm>
                    <a:off x="6516216" y="5652610"/>
                    <a:ext cx="936104" cy="109594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516216" y="5843812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8244408" y="5368212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/>
                  <p:cNvCxnSpPr/>
                  <p:nvPr/>
                </p:nvCxnSpPr>
                <p:spPr>
                  <a:xfrm flipV="1">
                    <a:off x="8244408" y="5853104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8338511" y="5546488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6512870" y="6205152"/>
                    <a:ext cx="36338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/>
                  <p:cNvCxnSpPr/>
                  <p:nvPr/>
                </p:nvCxnSpPr>
                <p:spPr>
                  <a:xfrm flipV="1">
                    <a:off x="6804248" y="5843812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6876256" y="5978536"/>
                    <a:ext cx="589972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&gt;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5796136" y="6351711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496006" y="6563892"/>
                    <a:ext cx="17484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Strong Inversion</a:t>
                    </a: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572000" y="6119968"/>
                    <a:ext cx="8226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g</a:t>
                    </a:r>
                    <a:r>
                      <a:rPr lang="en-US" dirty="0"/>
                      <a:t> &gt; V</a:t>
                    </a:r>
                    <a:r>
                      <a:rPr lang="en-US" baseline="-25000" dirty="0"/>
                      <a:t>T</a:t>
                    </a:r>
                  </a:p>
                </p:txBody>
              </p:sp>
            </p:grpSp>
          </p:grpSp>
        </p:grpSp>
        <p:sp>
          <p:nvSpPr>
            <p:cNvPr id="109" name="Parallelogram 108"/>
            <p:cNvSpPr/>
            <p:nvPr/>
          </p:nvSpPr>
          <p:spPr>
            <a:xfrm rot="5400000">
              <a:off x="1339406" y="3272525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084168" y="1196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n+n</a:t>
            </a:r>
            <a:r>
              <a:rPr lang="en-US" baseline="-25000" dirty="0"/>
              <a:t>0</a:t>
            </a:r>
            <a:r>
              <a:rPr lang="en-US" dirty="0"/>
              <a:t>= C</a:t>
            </a:r>
            <a:r>
              <a:rPr lang="en-US" baseline="-25000" dirty="0"/>
              <a:t>ox</a:t>
            </a:r>
            <a:r>
              <a:rPr lang="en-US" dirty="0"/>
              <a:t>·</a:t>
            </a:r>
            <a:r>
              <a:rPr lang="el-GR" dirty="0"/>
              <a:t>Δ</a:t>
            </a:r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+p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476836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3571" t="16671" r="12143" b="14757"/>
          <a:stretch>
            <a:fillRect/>
          </a:stretch>
        </p:blipFill>
        <p:spPr bwMode="auto">
          <a:xfrm>
            <a:off x="539552" y="1268760"/>
            <a:ext cx="792474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7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3571" t="16671" r="12143" b="12058"/>
          <a:stretch>
            <a:fillRect/>
          </a:stretch>
        </p:blipFill>
        <p:spPr bwMode="auto">
          <a:xfrm>
            <a:off x="607636" y="1556792"/>
            <a:ext cx="7924804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8B1A6-FABD-7B48-81F4-77C00C0275AC}"/>
              </a:ext>
            </a:extLst>
          </p:cNvPr>
          <p:cNvSpPr txBox="1"/>
          <p:nvPr/>
        </p:nvSpPr>
        <p:spPr>
          <a:xfrm>
            <a:off x="395536" y="879103"/>
            <a:ext cx="398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Current-voltage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91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980728"/>
            <a:ext cx="5760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5709B-2137-A14C-B129-01BCB6939092}"/>
                  </a:ext>
                </a:extLst>
              </p:cNvPr>
              <p:cNvSpPr txBox="1"/>
              <p:nvPr/>
            </p:nvSpPr>
            <p:spPr>
              <a:xfrm>
                <a:off x="1259632" y="2131377"/>
                <a:ext cx="215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5709B-2137-A14C-B129-01BCB693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131377"/>
                <a:ext cx="2155398" cy="276999"/>
              </a:xfrm>
              <a:prstGeom prst="rect">
                <a:avLst/>
              </a:prstGeom>
              <a:blipFill>
                <a:blip r:embed="rId3"/>
                <a:stretch>
                  <a:fillRect l="-1765" r="-1765" b="-2727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7AE78D-2101-2142-AF63-3CDE05273797}"/>
                  </a:ext>
                </a:extLst>
              </p:cNvPr>
              <p:cNvSpPr txBox="1"/>
              <p:nvPr/>
            </p:nvSpPr>
            <p:spPr>
              <a:xfrm>
                <a:off x="1259632" y="1130260"/>
                <a:ext cx="2507994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7AE78D-2101-2142-AF63-3CDE05273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30260"/>
                <a:ext cx="2507994" cy="516745"/>
              </a:xfrm>
              <a:prstGeom prst="rect">
                <a:avLst/>
              </a:prstGeom>
              <a:blipFill>
                <a:blip r:embed="rId4"/>
                <a:stretch>
                  <a:fillRect l="-2525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CE3B9F-39C9-CC41-A21F-EE3781302ED9}"/>
                  </a:ext>
                </a:extLst>
              </p:cNvPr>
              <p:cNvSpPr txBox="1"/>
              <p:nvPr/>
            </p:nvSpPr>
            <p:spPr>
              <a:xfrm>
                <a:off x="1259632" y="2982962"/>
                <a:ext cx="436670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𝑞𝑛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CE3B9F-39C9-CC41-A21F-EE3781302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982962"/>
                <a:ext cx="4366708" cy="516745"/>
              </a:xfrm>
              <a:prstGeom prst="rect">
                <a:avLst/>
              </a:prstGeom>
              <a:blipFill>
                <a:blip r:embed="rId5"/>
                <a:stretch>
                  <a:fillRect l="-870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854D82-F686-CB48-BA15-B44F7DE4198D}"/>
                  </a:ext>
                </a:extLst>
              </p:cNvPr>
              <p:cNvSpPr txBox="1"/>
              <p:nvPr/>
            </p:nvSpPr>
            <p:spPr>
              <a:xfrm>
                <a:off x="1275113" y="3935793"/>
                <a:ext cx="3858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𝑞𝑛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854D82-F686-CB48-BA15-B44F7DE41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13" y="3935793"/>
                <a:ext cx="3858813" cy="276999"/>
              </a:xfrm>
              <a:prstGeom prst="rect">
                <a:avLst/>
              </a:prstGeom>
              <a:blipFill>
                <a:blip r:embed="rId6"/>
                <a:stretch>
                  <a:fillRect l="-1311" t="-4545" r="-1639" b="-3636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FF2833-14F9-FF4D-BEF2-5C4E6673060C}"/>
                  </a:ext>
                </a:extLst>
              </p:cNvPr>
              <p:cNvSpPr txBox="1"/>
              <p:nvPr/>
            </p:nvSpPr>
            <p:spPr>
              <a:xfrm>
                <a:off x="1259632" y="4835664"/>
                <a:ext cx="365029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FF2833-14F9-FF4D-BEF2-5C4E6673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835664"/>
                <a:ext cx="3650295" cy="518604"/>
              </a:xfrm>
              <a:prstGeom prst="rect">
                <a:avLst/>
              </a:prstGeom>
              <a:blipFill>
                <a:blip r:embed="rId7"/>
                <a:stretch>
                  <a:fillRect l="-1389" t="-4762" r="-34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210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3571" t="17209" r="10714" b="11521"/>
          <a:stretch>
            <a:fillRect/>
          </a:stretch>
        </p:blipFill>
        <p:spPr bwMode="auto">
          <a:xfrm>
            <a:off x="539552" y="1124744"/>
            <a:ext cx="8077128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4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510945" y="3212976"/>
            <a:ext cx="4453543" cy="1531954"/>
            <a:chOff x="4510945" y="2659876"/>
            <a:chExt cx="4453543" cy="153195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00192" y="26598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16216" y="339554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1024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339938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1833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32240" y="38224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2230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>
            <a:off x="5580112" y="4560264"/>
            <a:ext cx="0" cy="5544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 rot="16200000">
            <a:off x="144301" y="1706403"/>
            <a:ext cx="4071358" cy="3856919"/>
            <a:chOff x="-508" y="1093541"/>
            <a:chExt cx="4071358" cy="3856919"/>
          </a:xfrm>
        </p:grpSpPr>
        <p:sp>
          <p:nvSpPr>
            <p:cNvPr id="171" name="Rectangle 170"/>
            <p:cNvSpPr/>
            <p:nvPr/>
          </p:nvSpPr>
          <p:spPr>
            <a:xfrm>
              <a:off x="539552" y="1998132"/>
              <a:ext cx="2808312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40701" y="2466184"/>
              <a:ext cx="2808312" cy="18362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39552" y="2286164"/>
              <a:ext cx="2808312" cy="18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 rot="5400000">
              <a:off x="1530811" y="3294277"/>
              <a:ext cx="828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p- Si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203848" y="237617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 rot="5400000">
              <a:off x="3371966" y="219934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SiO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 rot="5400000">
              <a:off x="3164064" y="1385354"/>
              <a:ext cx="95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</a:t>
              </a:r>
            </a:p>
          </p:txBody>
        </p:sp>
        <p:cxnSp>
          <p:nvCxnSpPr>
            <p:cNvPr id="178" name="Straight Connector 177"/>
            <p:cNvCxnSpPr>
              <a:stCxn id="177" idx="2"/>
            </p:cNvCxnSpPr>
            <p:nvPr/>
          </p:nvCxnSpPr>
          <p:spPr>
            <a:xfrm rot="5400000">
              <a:off x="3115808" y="1658062"/>
              <a:ext cx="428110" cy="252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1691680" y="4293096"/>
              <a:ext cx="504056" cy="657364"/>
              <a:chOff x="2123728" y="4499828"/>
              <a:chExt cx="504056" cy="65736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375756" y="4499828"/>
                <a:ext cx="1149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123728" y="5013176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195736" y="50851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267744" y="5157192"/>
                <a:ext cx="2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/>
            <p:cNvCxnSpPr>
              <a:stCxn id="171" idx="0"/>
            </p:cNvCxnSpPr>
            <p:nvPr/>
          </p:nvCxnSpPr>
          <p:spPr>
            <a:xfrm flipV="1">
              <a:off x="1943708" y="1570020"/>
              <a:ext cx="1149" cy="42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 rot="5400000">
              <a:off x="1922760" y="138535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 rot="5400000">
              <a:off x="-1657922" y="2851706"/>
              <a:ext cx="36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Metal-insulator-semiconductor (MIS)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510945" y="1336566"/>
            <a:ext cx="4453543" cy="1669678"/>
            <a:chOff x="4510945" y="1336566"/>
            <a:chExt cx="4453543" cy="1669678"/>
          </a:xfrm>
        </p:grpSpPr>
        <p:grpSp>
          <p:nvGrpSpPr>
            <p:cNvPr id="94" name="Group 93"/>
            <p:cNvGrpSpPr/>
            <p:nvPr/>
          </p:nvGrpSpPr>
          <p:grpSpPr>
            <a:xfrm>
              <a:off x="4510945" y="1336566"/>
              <a:ext cx="4453543" cy="1669678"/>
              <a:chOff x="4510945" y="1336566"/>
              <a:chExt cx="4453543" cy="1669678"/>
            </a:xfrm>
          </p:grpSpPr>
          <p:sp>
            <p:nvSpPr>
              <p:cNvPr id="96" name="Arc 95"/>
              <p:cNvSpPr/>
              <p:nvPr/>
            </p:nvSpPr>
            <p:spPr>
              <a:xfrm>
                <a:off x="6480212" y="1341570"/>
                <a:ext cx="936104" cy="360926"/>
              </a:xfrm>
              <a:prstGeom prst="arc">
                <a:avLst>
                  <a:gd name="adj1" fmla="val 5339983"/>
                  <a:gd name="adj2" fmla="val 1043828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4510945" y="1336566"/>
                <a:ext cx="4453543" cy="1669678"/>
                <a:chOff x="4510945" y="1335764"/>
                <a:chExt cx="4453543" cy="1669678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948264" y="169580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948264" y="2489486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Arc 99"/>
                <p:cNvSpPr/>
                <p:nvPr/>
              </p:nvSpPr>
              <p:spPr>
                <a:xfrm>
                  <a:off x="6483558" y="2087950"/>
                  <a:ext cx="936104" cy="399942"/>
                </a:xfrm>
                <a:prstGeom prst="arc">
                  <a:avLst>
                    <a:gd name="adj1" fmla="val 5339983"/>
                    <a:gd name="adj2" fmla="val 1018332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6948264" y="2089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Arc 101"/>
                <p:cNvSpPr/>
                <p:nvPr/>
              </p:nvSpPr>
              <p:spPr>
                <a:xfrm>
                  <a:off x="6483558" y="1767812"/>
                  <a:ext cx="936104" cy="320138"/>
                </a:xfrm>
                <a:prstGeom prst="arc">
                  <a:avLst>
                    <a:gd name="adj1" fmla="val 5339983"/>
                    <a:gd name="adj2" fmla="val 1017488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516216" y="2271868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8244408" y="1767812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8244408" y="2252704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8338512" y="1946088"/>
                  <a:ext cx="625976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5796136" y="1551788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5436096" y="1335764"/>
                  <a:ext cx="5760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400" baseline="-25000" dirty="0"/>
                    <a:t>F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660232" y="2636110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Accumulation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510945" y="1340768"/>
                  <a:ext cx="781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&lt; 0</a:t>
                  </a:r>
                </a:p>
              </p:txBody>
            </p:sp>
          </p:grpSp>
        </p:grpSp>
        <p:sp>
          <p:nvSpPr>
            <p:cNvPr id="95" name="Parallelogram 94"/>
            <p:cNvSpPr/>
            <p:nvPr/>
          </p:nvSpPr>
          <p:spPr>
            <a:xfrm rot="16200000">
              <a:off x="5808597" y="1828163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44008" y="5038092"/>
            <a:ext cx="4320480" cy="1496544"/>
            <a:chOff x="4644008" y="5038092"/>
            <a:chExt cx="4320480" cy="1496544"/>
          </a:xfrm>
        </p:grpSpPr>
        <p:grpSp>
          <p:nvGrpSpPr>
            <p:cNvPr id="137" name="Group 136"/>
            <p:cNvGrpSpPr/>
            <p:nvPr/>
          </p:nvGrpSpPr>
          <p:grpSpPr>
            <a:xfrm>
              <a:off x="4644008" y="5075892"/>
              <a:ext cx="4320480" cy="1458744"/>
              <a:chOff x="4644008" y="4787860"/>
              <a:chExt cx="4320480" cy="145874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948264" y="4787860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948264" y="5570656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Arc 41"/>
              <p:cNvSpPr/>
              <p:nvPr/>
            </p:nvSpPr>
            <p:spPr>
              <a:xfrm>
                <a:off x="6516216" y="4787860"/>
                <a:ext cx="936104" cy="386979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6516216" y="5565420"/>
                <a:ext cx="936104" cy="38386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6948264" y="5172722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/>
              <p:cNvSpPr/>
              <p:nvPr/>
            </p:nvSpPr>
            <p:spPr>
              <a:xfrm>
                <a:off x="6516216" y="5172722"/>
                <a:ext cx="936104" cy="44323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6516216" y="5363924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8244408" y="4888324"/>
                <a:ext cx="0" cy="28439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8244408" y="5373216"/>
                <a:ext cx="0" cy="3507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8338512" y="5066600"/>
                <a:ext cx="62597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</a:t>
                </a:r>
                <a:r>
                  <a:rPr lang="el-GR" dirty="0">
                    <a:solidFill>
                      <a:srgbClr val="C00000"/>
                    </a:solidFill>
                  </a:rPr>
                  <a:t>φ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fp</a:t>
                </a:r>
                <a:endParaRPr lang="en-US" baseline="-25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5796136" y="554444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5436096" y="532841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732240" y="5877272"/>
                <a:ext cx="114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Depletion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644008" y="5348742"/>
                <a:ext cx="78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g</a:t>
                </a:r>
                <a:r>
                  <a:rPr lang="en-US" dirty="0"/>
                  <a:t> &gt; 0</a:t>
                </a:r>
                <a:endParaRPr lang="en-US" baseline="-25000" dirty="0"/>
              </a:p>
            </p:txBody>
          </p:sp>
        </p:grpSp>
        <p:sp>
          <p:nvSpPr>
            <p:cNvPr id="121" name="Parallelogram 120"/>
            <p:cNvSpPr/>
            <p:nvPr/>
          </p:nvSpPr>
          <p:spPr>
            <a:xfrm rot="5400000">
              <a:off x="5808597" y="5529689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3571" t="17210" r="10714" b="11519"/>
          <a:stretch>
            <a:fillRect/>
          </a:stretch>
        </p:blipFill>
        <p:spPr bwMode="auto">
          <a:xfrm>
            <a:off x="467544" y="1196752"/>
            <a:ext cx="8077186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41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3571" t="17210" r="10714" b="4499"/>
          <a:stretch>
            <a:fillRect/>
          </a:stretch>
        </p:blipFill>
        <p:spPr bwMode="auto">
          <a:xfrm>
            <a:off x="495307" y="1124744"/>
            <a:ext cx="8077186" cy="52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990600" y="4571999"/>
            <a:ext cx="7086600" cy="160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7800" y="4659303"/>
                <a:ext cx="3909660" cy="7146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𝐷𝑆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59303"/>
                <a:ext cx="3909660" cy="71468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562600" y="4687669"/>
            <a:ext cx="25146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not increase after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4340" y="5410200"/>
                <a:ext cx="7344511" cy="7146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𝐷𝑆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40" y="5410200"/>
                <a:ext cx="7344511" cy="714683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681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4756" t="25308" r="31491" b="35278"/>
          <a:stretch>
            <a:fillRect/>
          </a:stretch>
        </p:blipFill>
        <p:spPr bwMode="auto">
          <a:xfrm>
            <a:off x="838200" y="838200"/>
            <a:ext cx="720246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4600" y="5410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0054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p-type</a:t>
            </a:r>
          </a:p>
        </p:txBody>
      </p:sp>
      <p:sp>
        <p:nvSpPr>
          <p:cNvPr id="5" name="Freeform 4"/>
          <p:cNvSpPr/>
          <p:nvPr/>
        </p:nvSpPr>
        <p:spPr>
          <a:xfrm>
            <a:off x="1861457" y="1785257"/>
            <a:ext cx="1051314" cy="424543"/>
          </a:xfrm>
          <a:custGeom>
            <a:avLst/>
            <a:gdLst>
              <a:gd name="connsiteX0" fmla="*/ 0 w 1051314"/>
              <a:gd name="connsiteY0" fmla="*/ 0 h 424543"/>
              <a:gd name="connsiteX1" fmla="*/ 10886 w 1051314"/>
              <a:gd name="connsiteY1" fmla="*/ 250372 h 424543"/>
              <a:gd name="connsiteX2" fmla="*/ 43543 w 1051314"/>
              <a:gd name="connsiteY2" fmla="*/ 381000 h 424543"/>
              <a:gd name="connsiteX3" fmla="*/ 152400 w 1051314"/>
              <a:gd name="connsiteY3" fmla="*/ 413657 h 424543"/>
              <a:gd name="connsiteX4" fmla="*/ 370114 w 1051314"/>
              <a:gd name="connsiteY4" fmla="*/ 424543 h 424543"/>
              <a:gd name="connsiteX5" fmla="*/ 849086 w 1051314"/>
              <a:gd name="connsiteY5" fmla="*/ 424543 h 424543"/>
              <a:gd name="connsiteX6" fmla="*/ 947057 w 1051314"/>
              <a:gd name="connsiteY6" fmla="*/ 413657 h 424543"/>
              <a:gd name="connsiteX7" fmla="*/ 979714 w 1051314"/>
              <a:gd name="connsiteY7" fmla="*/ 381000 h 424543"/>
              <a:gd name="connsiteX8" fmla="*/ 1045029 w 1051314"/>
              <a:gd name="connsiteY8" fmla="*/ 239486 h 424543"/>
              <a:gd name="connsiteX9" fmla="*/ 1045029 w 1051314"/>
              <a:gd name="connsiteY9" fmla="*/ 141514 h 4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1314" h="424543">
                <a:moveTo>
                  <a:pt x="0" y="0"/>
                </a:moveTo>
                <a:cubicBezTo>
                  <a:pt x="1814" y="93436"/>
                  <a:pt x="3629" y="186872"/>
                  <a:pt x="10886" y="250372"/>
                </a:cubicBezTo>
                <a:cubicBezTo>
                  <a:pt x="18143" y="313872"/>
                  <a:pt x="19957" y="353786"/>
                  <a:pt x="43543" y="381000"/>
                </a:cubicBezTo>
                <a:cubicBezTo>
                  <a:pt x="67129" y="408214"/>
                  <a:pt x="97972" y="406400"/>
                  <a:pt x="152400" y="413657"/>
                </a:cubicBezTo>
                <a:cubicBezTo>
                  <a:pt x="206828" y="420914"/>
                  <a:pt x="254000" y="422729"/>
                  <a:pt x="370114" y="424543"/>
                </a:cubicBezTo>
                <a:cubicBezTo>
                  <a:pt x="486228" y="426357"/>
                  <a:pt x="752929" y="426357"/>
                  <a:pt x="849086" y="424543"/>
                </a:cubicBezTo>
                <a:cubicBezTo>
                  <a:pt x="945243" y="422729"/>
                  <a:pt x="925286" y="420914"/>
                  <a:pt x="947057" y="413657"/>
                </a:cubicBezTo>
                <a:cubicBezTo>
                  <a:pt x="968828" y="406400"/>
                  <a:pt x="963385" y="410028"/>
                  <a:pt x="979714" y="381000"/>
                </a:cubicBezTo>
                <a:cubicBezTo>
                  <a:pt x="996043" y="351972"/>
                  <a:pt x="1034143" y="279400"/>
                  <a:pt x="1045029" y="239486"/>
                </a:cubicBezTo>
                <a:cubicBezTo>
                  <a:pt x="1055915" y="199572"/>
                  <a:pt x="1050472" y="170543"/>
                  <a:pt x="1045029" y="141514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43600" y="1741714"/>
            <a:ext cx="1082922" cy="484721"/>
          </a:xfrm>
          <a:custGeom>
            <a:avLst/>
            <a:gdLst>
              <a:gd name="connsiteX0" fmla="*/ 5237 w 1082922"/>
              <a:gd name="connsiteY0" fmla="*/ 65315 h 484721"/>
              <a:gd name="connsiteX1" fmla="*/ 5237 w 1082922"/>
              <a:gd name="connsiteY1" fmla="*/ 337457 h 484721"/>
              <a:gd name="connsiteX2" fmla="*/ 59665 w 1082922"/>
              <a:gd name="connsiteY2" fmla="*/ 413657 h 484721"/>
              <a:gd name="connsiteX3" fmla="*/ 190294 w 1082922"/>
              <a:gd name="connsiteY3" fmla="*/ 457200 h 484721"/>
              <a:gd name="connsiteX4" fmla="*/ 397122 w 1082922"/>
              <a:gd name="connsiteY4" fmla="*/ 478972 h 484721"/>
              <a:gd name="connsiteX5" fmla="*/ 952294 w 1082922"/>
              <a:gd name="connsiteY5" fmla="*/ 478972 h 484721"/>
              <a:gd name="connsiteX6" fmla="*/ 1039379 w 1082922"/>
              <a:gd name="connsiteY6" fmla="*/ 413657 h 484721"/>
              <a:gd name="connsiteX7" fmla="*/ 1061151 w 1082922"/>
              <a:gd name="connsiteY7" fmla="*/ 272143 h 484721"/>
              <a:gd name="connsiteX8" fmla="*/ 1082922 w 1082922"/>
              <a:gd name="connsiteY8" fmla="*/ 0 h 48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922" h="484721">
                <a:moveTo>
                  <a:pt x="5237" y="65315"/>
                </a:moveTo>
                <a:cubicBezTo>
                  <a:pt x="701" y="172357"/>
                  <a:pt x="-3834" y="279400"/>
                  <a:pt x="5237" y="337457"/>
                </a:cubicBezTo>
                <a:cubicBezTo>
                  <a:pt x="14308" y="395514"/>
                  <a:pt x="28822" y="393700"/>
                  <a:pt x="59665" y="413657"/>
                </a:cubicBezTo>
                <a:cubicBezTo>
                  <a:pt x="90508" y="433614"/>
                  <a:pt x="134051" y="446314"/>
                  <a:pt x="190294" y="457200"/>
                </a:cubicBezTo>
                <a:cubicBezTo>
                  <a:pt x="246537" y="468086"/>
                  <a:pt x="270122" y="475343"/>
                  <a:pt x="397122" y="478972"/>
                </a:cubicBezTo>
                <a:cubicBezTo>
                  <a:pt x="524122" y="482601"/>
                  <a:pt x="845251" y="489858"/>
                  <a:pt x="952294" y="478972"/>
                </a:cubicBezTo>
                <a:cubicBezTo>
                  <a:pt x="1059337" y="468086"/>
                  <a:pt x="1021236" y="448128"/>
                  <a:pt x="1039379" y="413657"/>
                </a:cubicBezTo>
                <a:cubicBezTo>
                  <a:pt x="1057522" y="379186"/>
                  <a:pt x="1053894" y="341086"/>
                  <a:pt x="1061151" y="272143"/>
                </a:cubicBezTo>
                <a:cubicBezTo>
                  <a:pt x="1068408" y="203200"/>
                  <a:pt x="1075665" y="101600"/>
                  <a:pt x="1082922" y="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845335" y="4435622"/>
            <a:ext cx="1051314" cy="424543"/>
          </a:xfrm>
          <a:custGeom>
            <a:avLst/>
            <a:gdLst>
              <a:gd name="connsiteX0" fmla="*/ 0 w 1051314"/>
              <a:gd name="connsiteY0" fmla="*/ 0 h 424543"/>
              <a:gd name="connsiteX1" fmla="*/ 10886 w 1051314"/>
              <a:gd name="connsiteY1" fmla="*/ 250372 h 424543"/>
              <a:gd name="connsiteX2" fmla="*/ 43543 w 1051314"/>
              <a:gd name="connsiteY2" fmla="*/ 381000 h 424543"/>
              <a:gd name="connsiteX3" fmla="*/ 152400 w 1051314"/>
              <a:gd name="connsiteY3" fmla="*/ 413657 h 424543"/>
              <a:gd name="connsiteX4" fmla="*/ 370114 w 1051314"/>
              <a:gd name="connsiteY4" fmla="*/ 424543 h 424543"/>
              <a:gd name="connsiteX5" fmla="*/ 849086 w 1051314"/>
              <a:gd name="connsiteY5" fmla="*/ 424543 h 424543"/>
              <a:gd name="connsiteX6" fmla="*/ 947057 w 1051314"/>
              <a:gd name="connsiteY6" fmla="*/ 413657 h 424543"/>
              <a:gd name="connsiteX7" fmla="*/ 979714 w 1051314"/>
              <a:gd name="connsiteY7" fmla="*/ 381000 h 424543"/>
              <a:gd name="connsiteX8" fmla="*/ 1045029 w 1051314"/>
              <a:gd name="connsiteY8" fmla="*/ 239486 h 424543"/>
              <a:gd name="connsiteX9" fmla="*/ 1045029 w 1051314"/>
              <a:gd name="connsiteY9" fmla="*/ 141514 h 4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1314" h="424543">
                <a:moveTo>
                  <a:pt x="0" y="0"/>
                </a:moveTo>
                <a:cubicBezTo>
                  <a:pt x="1814" y="93436"/>
                  <a:pt x="3629" y="186872"/>
                  <a:pt x="10886" y="250372"/>
                </a:cubicBezTo>
                <a:cubicBezTo>
                  <a:pt x="18143" y="313872"/>
                  <a:pt x="19957" y="353786"/>
                  <a:pt x="43543" y="381000"/>
                </a:cubicBezTo>
                <a:cubicBezTo>
                  <a:pt x="67129" y="408214"/>
                  <a:pt x="97972" y="406400"/>
                  <a:pt x="152400" y="413657"/>
                </a:cubicBezTo>
                <a:cubicBezTo>
                  <a:pt x="206828" y="420914"/>
                  <a:pt x="254000" y="422729"/>
                  <a:pt x="370114" y="424543"/>
                </a:cubicBezTo>
                <a:cubicBezTo>
                  <a:pt x="486228" y="426357"/>
                  <a:pt x="752929" y="426357"/>
                  <a:pt x="849086" y="424543"/>
                </a:cubicBezTo>
                <a:cubicBezTo>
                  <a:pt x="945243" y="422729"/>
                  <a:pt x="925286" y="420914"/>
                  <a:pt x="947057" y="413657"/>
                </a:cubicBezTo>
                <a:cubicBezTo>
                  <a:pt x="968828" y="406400"/>
                  <a:pt x="963385" y="410028"/>
                  <a:pt x="979714" y="381000"/>
                </a:cubicBezTo>
                <a:cubicBezTo>
                  <a:pt x="996043" y="351972"/>
                  <a:pt x="1034143" y="279400"/>
                  <a:pt x="1045029" y="239486"/>
                </a:cubicBezTo>
                <a:cubicBezTo>
                  <a:pt x="1055915" y="199572"/>
                  <a:pt x="1050472" y="170543"/>
                  <a:pt x="1045029" y="141514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927478" y="4392079"/>
            <a:ext cx="1082922" cy="484721"/>
          </a:xfrm>
          <a:custGeom>
            <a:avLst/>
            <a:gdLst>
              <a:gd name="connsiteX0" fmla="*/ 5237 w 1082922"/>
              <a:gd name="connsiteY0" fmla="*/ 65315 h 484721"/>
              <a:gd name="connsiteX1" fmla="*/ 5237 w 1082922"/>
              <a:gd name="connsiteY1" fmla="*/ 337457 h 484721"/>
              <a:gd name="connsiteX2" fmla="*/ 59665 w 1082922"/>
              <a:gd name="connsiteY2" fmla="*/ 413657 h 484721"/>
              <a:gd name="connsiteX3" fmla="*/ 190294 w 1082922"/>
              <a:gd name="connsiteY3" fmla="*/ 457200 h 484721"/>
              <a:gd name="connsiteX4" fmla="*/ 397122 w 1082922"/>
              <a:gd name="connsiteY4" fmla="*/ 478972 h 484721"/>
              <a:gd name="connsiteX5" fmla="*/ 952294 w 1082922"/>
              <a:gd name="connsiteY5" fmla="*/ 478972 h 484721"/>
              <a:gd name="connsiteX6" fmla="*/ 1039379 w 1082922"/>
              <a:gd name="connsiteY6" fmla="*/ 413657 h 484721"/>
              <a:gd name="connsiteX7" fmla="*/ 1061151 w 1082922"/>
              <a:gd name="connsiteY7" fmla="*/ 272143 h 484721"/>
              <a:gd name="connsiteX8" fmla="*/ 1082922 w 1082922"/>
              <a:gd name="connsiteY8" fmla="*/ 0 h 48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922" h="484721">
                <a:moveTo>
                  <a:pt x="5237" y="65315"/>
                </a:moveTo>
                <a:cubicBezTo>
                  <a:pt x="701" y="172357"/>
                  <a:pt x="-3834" y="279400"/>
                  <a:pt x="5237" y="337457"/>
                </a:cubicBezTo>
                <a:cubicBezTo>
                  <a:pt x="14308" y="395514"/>
                  <a:pt x="28822" y="393700"/>
                  <a:pt x="59665" y="413657"/>
                </a:cubicBezTo>
                <a:cubicBezTo>
                  <a:pt x="90508" y="433614"/>
                  <a:pt x="134051" y="446314"/>
                  <a:pt x="190294" y="457200"/>
                </a:cubicBezTo>
                <a:cubicBezTo>
                  <a:pt x="246537" y="468086"/>
                  <a:pt x="270122" y="475343"/>
                  <a:pt x="397122" y="478972"/>
                </a:cubicBezTo>
                <a:cubicBezTo>
                  <a:pt x="524122" y="482601"/>
                  <a:pt x="845251" y="489858"/>
                  <a:pt x="952294" y="478972"/>
                </a:cubicBezTo>
                <a:cubicBezTo>
                  <a:pt x="1059337" y="468086"/>
                  <a:pt x="1021236" y="448128"/>
                  <a:pt x="1039379" y="413657"/>
                </a:cubicBezTo>
                <a:cubicBezTo>
                  <a:pt x="1057522" y="379186"/>
                  <a:pt x="1053894" y="341086"/>
                  <a:pt x="1061151" y="272143"/>
                </a:cubicBezTo>
                <a:cubicBezTo>
                  <a:pt x="1068408" y="203200"/>
                  <a:pt x="1075665" y="101600"/>
                  <a:pt x="1082922" y="0"/>
                </a:cubicBezTo>
              </a:path>
            </a:pathLst>
          </a:cu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27478" y="2362200"/>
            <a:ext cx="131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  -   -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68939" y="2209800"/>
            <a:ext cx="0" cy="4140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1800" y="2209800"/>
            <a:ext cx="0" cy="4140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96000" y="2209800"/>
            <a:ext cx="0" cy="4140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6000" y="2133600"/>
            <a:ext cx="0" cy="28320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2133600"/>
            <a:ext cx="0" cy="28320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90800" y="2155195"/>
            <a:ext cx="0" cy="28320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19400" y="2133600"/>
            <a:ext cx="152400" cy="28320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95600" y="1981200"/>
            <a:ext cx="304800" cy="1739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676400" y="1981200"/>
            <a:ext cx="228600" cy="24523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34200" y="2133600"/>
            <a:ext cx="304800" cy="1739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715000" y="2133600"/>
            <a:ext cx="228600" cy="24523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934200" y="1905000"/>
            <a:ext cx="381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562600" y="1905000"/>
            <a:ext cx="381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68939" y="4919990"/>
            <a:ext cx="0" cy="4140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1800" y="4919990"/>
            <a:ext cx="0" cy="4140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96000" y="4919990"/>
            <a:ext cx="0" cy="4140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86000" y="4843790"/>
            <a:ext cx="0" cy="28320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1200" y="4843790"/>
            <a:ext cx="0" cy="28320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90800" y="4865385"/>
            <a:ext cx="0" cy="28320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19400" y="4843790"/>
            <a:ext cx="152400" cy="28320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95600" y="4691390"/>
            <a:ext cx="304800" cy="1739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76400" y="4691390"/>
            <a:ext cx="228600" cy="24523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934200" y="4843790"/>
            <a:ext cx="304800" cy="17399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</p:cNvCxnSpPr>
          <p:nvPr/>
        </p:nvCxnSpPr>
        <p:spPr>
          <a:xfrm flipH="1">
            <a:off x="5562600" y="4729536"/>
            <a:ext cx="370115" cy="23687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934200" y="4615190"/>
            <a:ext cx="381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562600" y="4572000"/>
            <a:ext cx="381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00200" y="4495800"/>
            <a:ext cx="3048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524000" y="1828800"/>
            <a:ext cx="381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Rectangle 37894"/>
          <p:cNvSpPr/>
          <p:nvPr/>
        </p:nvSpPr>
        <p:spPr>
          <a:xfrm>
            <a:off x="5943600" y="3236267"/>
            <a:ext cx="1181100" cy="421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n-type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62600" y="3236267"/>
            <a:ext cx="381000" cy="421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86200" y="3236267"/>
            <a:ext cx="1676400" cy="421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p-type</a:t>
            </a:r>
          </a:p>
        </p:txBody>
      </p:sp>
      <p:cxnSp>
        <p:nvCxnSpPr>
          <p:cNvPr id="37897" name="Straight Arrow Connector 37896"/>
          <p:cNvCxnSpPr/>
          <p:nvPr/>
        </p:nvCxnSpPr>
        <p:spPr>
          <a:xfrm flipH="1">
            <a:off x="5562600" y="3505200"/>
            <a:ext cx="381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0" name="TextBox 37899"/>
          <p:cNvSpPr txBox="1"/>
          <p:nvPr/>
        </p:nvSpPr>
        <p:spPr>
          <a:xfrm>
            <a:off x="5617028" y="320040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47CC61B0-80BC-7346-94BB-B79138066EC3}"/>
              </a:ext>
            </a:extLst>
          </p:cNvPr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75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3571" t="16129" r="12143" b="13138"/>
          <a:stretch>
            <a:fillRect/>
          </a:stretch>
        </p:blipFill>
        <p:spPr bwMode="auto">
          <a:xfrm>
            <a:off x="539552" y="1124744"/>
            <a:ext cx="792479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635896" y="584074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Pin-off region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980728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E76D8C-2686-D146-AE0A-4D54E6FECF2C}"/>
              </a:ext>
            </a:extLst>
          </p:cNvPr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514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3571" t="17753" r="11429" b="10435"/>
          <a:stretch>
            <a:fillRect/>
          </a:stretch>
        </p:blipFill>
        <p:spPr bwMode="auto">
          <a:xfrm>
            <a:off x="539552" y="1264501"/>
            <a:ext cx="8000940" cy="47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D4183E-1193-F848-A1C2-B8E5A089B591}"/>
              </a:ext>
            </a:extLst>
          </p:cNvPr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192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D4183E-1193-F848-A1C2-B8E5A089B591}"/>
              </a:ext>
            </a:extLst>
          </p:cNvPr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18F3E-D7B4-3C48-9E7B-F57BA62B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8" y="2151606"/>
            <a:ext cx="7988696" cy="3872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A0EB1-5E06-F04F-A3D5-070692702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07552"/>
            <a:ext cx="3040780" cy="64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FFBEC-2FC8-3344-8FBB-256CA2106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19" y="1449030"/>
            <a:ext cx="3354848" cy="6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771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D4183E-1193-F848-A1C2-B8E5A089B591}"/>
              </a:ext>
            </a:extLst>
          </p:cNvPr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8FE96-433F-4F4C-B721-9D6292013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1124744"/>
            <a:ext cx="1689100" cy="92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6597D-1209-9349-A084-EA9B89210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6" y="2754710"/>
            <a:ext cx="38100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971B82-768D-6945-A4D3-BC3FBA04B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1" y="4245687"/>
            <a:ext cx="4531139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E40CA8-718A-DF47-AC2F-642C89C7EE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5" b="-4295"/>
          <a:stretch/>
        </p:blipFill>
        <p:spPr>
          <a:xfrm>
            <a:off x="214576" y="2784687"/>
            <a:ext cx="3986530" cy="927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D0F87-D43F-3249-B010-E364C5863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0" y="4413748"/>
            <a:ext cx="3299069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948BBE-2B99-2446-92C5-C29FBDEE6E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" y="3642727"/>
            <a:ext cx="1666729" cy="395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B51899-7CC4-3748-8D53-1F526DD1EE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0" y="5504055"/>
            <a:ext cx="1411913" cy="2468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37152A-5405-DD46-867D-8E6D63674BBB}"/>
              </a:ext>
            </a:extLst>
          </p:cNvPr>
          <p:cNvSpPr txBox="1"/>
          <p:nvPr/>
        </p:nvSpPr>
        <p:spPr>
          <a:xfrm>
            <a:off x="633816" y="1365858"/>
            <a:ext cx="249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Transconductance: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020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D4183E-1193-F848-A1C2-B8E5A089B591}"/>
              </a:ext>
            </a:extLst>
          </p:cNvPr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7152A-5405-DD46-867D-8E6D63674BBB}"/>
              </a:ext>
            </a:extLst>
          </p:cNvPr>
          <p:cNvSpPr txBox="1"/>
          <p:nvPr/>
        </p:nvSpPr>
        <p:spPr>
          <a:xfrm>
            <a:off x="298150" y="1052736"/>
            <a:ext cx="2671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EF40C-84D8-DF42-BDF9-ED412742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5564"/>
            <a:ext cx="5118100" cy="394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B9697E-0656-7645-A7DB-00A747A49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80" y="5404030"/>
            <a:ext cx="792088" cy="48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2AE8D-3779-3942-A963-C50122BB4345}"/>
              </a:ext>
            </a:extLst>
          </p:cNvPr>
          <p:cNvSpPr/>
          <p:nvPr/>
        </p:nvSpPr>
        <p:spPr>
          <a:xfrm>
            <a:off x="3563888" y="5404030"/>
            <a:ext cx="288032" cy="40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66EF3-99E6-A746-8DD8-B6C86AB916DA}"/>
              </a:ext>
            </a:extLst>
          </p:cNvPr>
          <p:cNvSpPr/>
          <p:nvPr/>
        </p:nvSpPr>
        <p:spPr>
          <a:xfrm>
            <a:off x="683568" y="2132856"/>
            <a:ext cx="86509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C268B-7174-ED47-BEC1-7808224DEAA4}"/>
              </a:ext>
            </a:extLst>
          </p:cNvPr>
          <p:cNvSpPr txBox="1"/>
          <p:nvPr/>
        </p:nvSpPr>
        <p:spPr>
          <a:xfrm>
            <a:off x="1075028" y="2127909"/>
            <a:ext cx="426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V</a:t>
            </a:r>
            <a:r>
              <a:rPr lang="en-CN" sz="2400" baseline="-25000" dirty="0"/>
              <a:t>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AD980B-08FC-814D-B7DD-A685295E5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95" y="1412776"/>
            <a:ext cx="2115791" cy="2520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8B661B-12E6-EB48-8211-0466D9947A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4"/>
          <a:stretch/>
        </p:blipFill>
        <p:spPr>
          <a:xfrm>
            <a:off x="6174094" y="3828423"/>
            <a:ext cx="2115791" cy="2201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DFE8F-39DB-6F4E-B706-BEBEEF675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886630"/>
            <a:ext cx="792088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CAE04-A36B-3845-9EE3-8AFA2D7C5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57616" y="4591856"/>
            <a:ext cx="792088" cy="482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37262-474E-304D-B114-6CE669A8E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04347" y="2503624"/>
            <a:ext cx="792088" cy="48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A1C332-C55B-FB4E-883E-19C4F3FE4CB6}"/>
              </a:ext>
            </a:extLst>
          </p:cNvPr>
          <p:cNvSpPr txBox="1"/>
          <p:nvPr/>
        </p:nvSpPr>
        <p:spPr>
          <a:xfrm>
            <a:off x="7164288" y="40770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287687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D4183E-1193-F848-A1C2-B8E5A089B591}"/>
              </a:ext>
            </a:extLst>
          </p:cNvPr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7152A-5405-DD46-867D-8E6D63674BBB}"/>
              </a:ext>
            </a:extLst>
          </p:cNvPr>
          <p:cNvSpPr txBox="1"/>
          <p:nvPr/>
        </p:nvSpPr>
        <p:spPr>
          <a:xfrm>
            <a:off x="298150" y="1052736"/>
            <a:ext cx="2671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2AE8D-3779-3942-A963-C50122BB4345}"/>
              </a:ext>
            </a:extLst>
          </p:cNvPr>
          <p:cNvSpPr/>
          <p:nvPr/>
        </p:nvSpPr>
        <p:spPr>
          <a:xfrm>
            <a:off x="944723" y="5404030"/>
            <a:ext cx="288032" cy="40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AD980B-08FC-814D-B7DD-A685295E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95" y="1412776"/>
            <a:ext cx="2115791" cy="2520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8B661B-12E6-EB48-8211-0466D9947A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4"/>
          <a:stretch/>
        </p:blipFill>
        <p:spPr>
          <a:xfrm>
            <a:off x="6174094" y="3828423"/>
            <a:ext cx="2115791" cy="2201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DFE8F-39DB-6F4E-B706-BEBEEF675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886630"/>
            <a:ext cx="792088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CAE04-A36B-3845-9EE3-8AFA2D7C5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57616" y="4591856"/>
            <a:ext cx="792088" cy="482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37262-474E-304D-B114-6CE669A8E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04347" y="2503624"/>
            <a:ext cx="792088" cy="48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A1C332-C55B-FB4E-883E-19C4F3FE4CB6}"/>
              </a:ext>
            </a:extLst>
          </p:cNvPr>
          <p:cNvSpPr txBox="1"/>
          <p:nvPr/>
        </p:nvSpPr>
        <p:spPr>
          <a:xfrm>
            <a:off x="7164288" y="40770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en-C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3389EB-E75D-1344-9357-3A171D7368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3" r="53208"/>
          <a:stretch/>
        </p:blipFill>
        <p:spPr>
          <a:xfrm>
            <a:off x="82481" y="4086037"/>
            <a:ext cx="2977351" cy="20258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43163D-37BF-F840-AF23-02A99F1AE8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1"/>
          <a:stretch/>
        </p:blipFill>
        <p:spPr>
          <a:xfrm>
            <a:off x="3164813" y="1582125"/>
            <a:ext cx="2525485" cy="22745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908ED1-B077-A94A-8580-DB0D73593E25}"/>
              </a:ext>
            </a:extLst>
          </p:cNvPr>
          <p:cNvCxnSpPr/>
          <p:nvPr/>
        </p:nvCxnSpPr>
        <p:spPr>
          <a:xfrm>
            <a:off x="656691" y="5157192"/>
            <a:ext cx="79208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9B481D-26E4-214E-9857-93010FA8C0DB}"/>
              </a:ext>
            </a:extLst>
          </p:cNvPr>
          <p:cNvCxnSpPr/>
          <p:nvPr/>
        </p:nvCxnSpPr>
        <p:spPr>
          <a:xfrm>
            <a:off x="3813029" y="3124223"/>
            <a:ext cx="79208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6ACD88-B067-E44B-BEB3-5DD54AAC32E7}"/>
              </a:ext>
            </a:extLst>
          </p:cNvPr>
          <p:cNvSpPr txBox="1"/>
          <p:nvPr/>
        </p:nvSpPr>
        <p:spPr>
          <a:xfrm>
            <a:off x="1291041" y="5688663"/>
            <a:ext cx="1410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F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source</a:t>
            </a:r>
            <a:endParaRPr lang="en-CN" sz="2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8D0770-3857-9148-A5EA-85EB5460C421}"/>
              </a:ext>
            </a:extLst>
          </p:cNvPr>
          <p:cNvCxnSpPr>
            <a:cxnSpLocks/>
          </p:cNvCxnSpPr>
          <p:nvPr/>
        </p:nvCxnSpPr>
        <p:spPr>
          <a:xfrm flipH="1" flipV="1">
            <a:off x="1088739" y="5229200"/>
            <a:ext cx="360040" cy="3652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051136-EE6D-F44F-9711-A2E6DD9D195C}"/>
              </a:ext>
            </a:extLst>
          </p:cNvPr>
          <p:cNvSpPr txBox="1"/>
          <p:nvPr/>
        </p:nvSpPr>
        <p:spPr>
          <a:xfrm>
            <a:off x="4448717" y="3460938"/>
            <a:ext cx="1410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F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source</a:t>
            </a:r>
            <a:endParaRPr lang="en-CN" sz="20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04B36-71AD-334F-9916-0B6971B6F58A}"/>
              </a:ext>
            </a:extLst>
          </p:cNvPr>
          <p:cNvCxnSpPr>
            <a:cxnSpLocks/>
          </p:cNvCxnSpPr>
          <p:nvPr/>
        </p:nvCxnSpPr>
        <p:spPr>
          <a:xfrm flipH="1" flipV="1">
            <a:off x="4202989" y="3147804"/>
            <a:ext cx="305015" cy="3094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FCCE5CB-D687-4641-9410-A1B0C3147950}"/>
              </a:ext>
            </a:extLst>
          </p:cNvPr>
          <p:cNvSpPr/>
          <p:nvPr/>
        </p:nvSpPr>
        <p:spPr>
          <a:xfrm>
            <a:off x="4039900" y="4929230"/>
            <a:ext cx="414130" cy="246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28DFE26-98B1-DF42-AB4A-1674708A76A2}"/>
              </a:ext>
            </a:extLst>
          </p:cNvPr>
          <p:cNvSpPr/>
          <p:nvPr/>
        </p:nvSpPr>
        <p:spPr>
          <a:xfrm>
            <a:off x="5670038" y="2606736"/>
            <a:ext cx="414130" cy="246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69ED46-E0ED-4146-9D2F-9E2EFB05E8FE}"/>
              </a:ext>
            </a:extLst>
          </p:cNvPr>
          <p:cNvSpPr txBox="1"/>
          <p:nvPr/>
        </p:nvSpPr>
        <p:spPr>
          <a:xfrm>
            <a:off x="7759091" y="3284984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C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4A61E22-D8ED-1340-AF27-EAFE4AD1FE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3" r="53208"/>
          <a:stretch/>
        </p:blipFill>
        <p:spPr>
          <a:xfrm>
            <a:off x="127380" y="1412776"/>
            <a:ext cx="2977351" cy="202587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02754-0604-1E4B-ABD4-DDC77D0118A4}"/>
              </a:ext>
            </a:extLst>
          </p:cNvPr>
          <p:cNvCxnSpPr/>
          <p:nvPr/>
        </p:nvCxnSpPr>
        <p:spPr>
          <a:xfrm>
            <a:off x="683568" y="3068960"/>
            <a:ext cx="79208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26406C-8899-E042-AF39-1DCED07B8CA0}"/>
              </a:ext>
            </a:extLst>
          </p:cNvPr>
          <p:cNvSpPr txBox="1"/>
          <p:nvPr/>
        </p:nvSpPr>
        <p:spPr>
          <a:xfrm>
            <a:off x="1212782" y="3406102"/>
            <a:ext cx="1410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F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source</a:t>
            </a:r>
            <a:endParaRPr lang="en-CN" sz="20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01C37D-FEA2-3944-BEF1-A095A7659F1F}"/>
              </a:ext>
            </a:extLst>
          </p:cNvPr>
          <p:cNvCxnSpPr>
            <a:cxnSpLocks/>
          </p:cNvCxnSpPr>
          <p:nvPr/>
        </p:nvCxnSpPr>
        <p:spPr>
          <a:xfrm flipH="1" flipV="1">
            <a:off x="1073528" y="3092541"/>
            <a:ext cx="258112" cy="261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4B6FDE11-14DD-3C4B-AD40-8F15F497113A}"/>
              </a:ext>
            </a:extLst>
          </p:cNvPr>
          <p:cNvSpPr/>
          <p:nvPr/>
        </p:nvSpPr>
        <p:spPr>
          <a:xfrm>
            <a:off x="663063" y="2348880"/>
            <a:ext cx="1460665" cy="728223"/>
          </a:xfrm>
          <a:custGeom>
            <a:avLst/>
            <a:gdLst>
              <a:gd name="connsiteX0" fmla="*/ 1460665 w 1460665"/>
              <a:gd name="connsiteY0" fmla="*/ 0 h 728223"/>
              <a:gd name="connsiteX1" fmla="*/ 1175657 w 1460665"/>
              <a:gd name="connsiteY1" fmla="*/ 47501 h 728223"/>
              <a:gd name="connsiteX2" fmla="*/ 1009402 w 1460665"/>
              <a:gd name="connsiteY2" fmla="*/ 237506 h 728223"/>
              <a:gd name="connsiteX3" fmla="*/ 914400 w 1460665"/>
              <a:gd name="connsiteY3" fmla="*/ 558140 h 728223"/>
              <a:gd name="connsiteX4" fmla="*/ 771896 w 1460665"/>
              <a:gd name="connsiteY4" fmla="*/ 712519 h 728223"/>
              <a:gd name="connsiteX5" fmla="*/ 403761 w 1460665"/>
              <a:gd name="connsiteY5" fmla="*/ 724394 h 728223"/>
              <a:gd name="connsiteX6" fmla="*/ 0 w 1460665"/>
              <a:gd name="connsiteY6" fmla="*/ 724394 h 72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0665" h="728223">
                <a:moveTo>
                  <a:pt x="1460665" y="0"/>
                </a:moveTo>
                <a:cubicBezTo>
                  <a:pt x="1355766" y="3958"/>
                  <a:pt x="1250867" y="7917"/>
                  <a:pt x="1175657" y="47501"/>
                </a:cubicBezTo>
                <a:cubicBezTo>
                  <a:pt x="1100446" y="87085"/>
                  <a:pt x="1052945" y="152400"/>
                  <a:pt x="1009402" y="237506"/>
                </a:cubicBezTo>
                <a:cubicBezTo>
                  <a:pt x="965859" y="322612"/>
                  <a:pt x="953984" y="478971"/>
                  <a:pt x="914400" y="558140"/>
                </a:cubicBezTo>
                <a:cubicBezTo>
                  <a:pt x="874816" y="637309"/>
                  <a:pt x="857002" y="684810"/>
                  <a:pt x="771896" y="712519"/>
                </a:cubicBezTo>
                <a:cubicBezTo>
                  <a:pt x="686789" y="740228"/>
                  <a:pt x="532410" y="722415"/>
                  <a:pt x="403761" y="724394"/>
                </a:cubicBezTo>
                <a:cubicBezTo>
                  <a:pt x="275112" y="726373"/>
                  <a:pt x="137556" y="725383"/>
                  <a:pt x="0" y="724394"/>
                </a:cubicBezTo>
              </a:path>
            </a:pathLst>
          </a:cu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F20E84-4CBF-7247-9B69-91BF074490B7}"/>
              </a:ext>
            </a:extLst>
          </p:cNvPr>
          <p:cNvCxnSpPr/>
          <p:nvPr/>
        </p:nvCxnSpPr>
        <p:spPr>
          <a:xfrm>
            <a:off x="2123728" y="2124000"/>
            <a:ext cx="30301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477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D4183E-1193-F848-A1C2-B8E5A089B591}"/>
              </a:ext>
            </a:extLst>
          </p:cNvPr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7152A-5405-DD46-867D-8E6D63674BBB}"/>
              </a:ext>
            </a:extLst>
          </p:cNvPr>
          <p:cNvSpPr txBox="1"/>
          <p:nvPr/>
        </p:nvSpPr>
        <p:spPr>
          <a:xfrm>
            <a:off x="298150" y="1052736"/>
            <a:ext cx="2671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53F96-7E07-4345-BCB1-3D749F30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8" y="1844824"/>
            <a:ext cx="85344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4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510945" y="3212976"/>
            <a:ext cx="4525551" cy="1531954"/>
            <a:chOff x="4510945" y="2659876"/>
            <a:chExt cx="4525551" cy="153195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00192" y="26598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16216" y="339554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102418"/>
              <a:ext cx="69798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339938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1833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32240" y="38224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2230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</p:grpSp>
      <p:sp>
        <p:nvSpPr>
          <p:cNvPr id="136" name="Arc 135"/>
          <p:cNvSpPr/>
          <p:nvPr/>
        </p:nvSpPr>
        <p:spPr>
          <a:xfrm>
            <a:off x="3874016" y="5527808"/>
            <a:ext cx="2282160" cy="925528"/>
          </a:xfrm>
          <a:prstGeom prst="arc">
            <a:avLst>
              <a:gd name="adj1" fmla="val 1626831"/>
              <a:gd name="adj2" fmla="val 94190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580112" y="4560264"/>
            <a:ext cx="0" cy="5544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510945" y="1336566"/>
            <a:ext cx="4453543" cy="1669678"/>
            <a:chOff x="4510945" y="1336566"/>
            <a:chExt cx="4453543" cy="1669678"/>
          </a:xfrm>
        </p:grpSpPr>
        <p:grpSp>
          <p:nvGrpSpPr>
            <p:cNvPr id="123" name="Group 122"/>
            <p:cNvGrpSpPr/>
            <p:nvPr/>
          </p:nvGrpSpPr>
          <p:grpSpPr>
            <a:xfrm>
              <a:off x="4510945" y="1336566"/>
              <a:ext cx="4453543" cy="1669678"/>
              <a:chOff x="4510945" y="1336566"/>
              <a:chExt cx="4453543" cy="1669678"/>
            </a:xfrm>
          </p:grpSpPr>
          <p:sp>
            <p:nvSpPr>
              <p:cNvPr id="125" name="Arc 124"/>
              <p:cNvSpPr/>
              <p:nvPr/>
            </p:nvSpPr>
            <p:spPr>
              <a:xfrm>
                <a:off x="6480212" y="1341570"/>
                <a:ext cx="936104" cy="360926"/>
              </a:xfrm>
              <a:prstGeom prst="arc">
                <a:avLst>
                  <a:gd name="adj1" fmla="val 5339983"/>
                  <a:gd name="adj2" fmla="val 1043828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4510945" y="1336566"/>
                <a:ext cx="4453543" cy="1669678"/>
                <a:chOff x="4510945" y="1335764"/>
                <a:chExt cx="4453543" cy="166967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948264" y="169580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6948264" y="2489486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Arc 140"/>
                <p:cNvSpPr/>
                <p:nvPr/>
              </p:nvSpPr>
              <p:spPr>
                <a:xfrm>
                  <a:off x="6483558" y="2087950"/>
                  <a:ext cx="936104" cy="399942"/>
                </a:xfrm>
                <a:prstGeom prst="arc">
                  <a:avLst>
                    <a:gd name="adj1" fmla="val 5339983"/>
                    <a:gd name="adj2" fmla="val 1018332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948264" y="2089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Arc 142"/>
                <p:cNvSpPr/>
                <p:nvPr/>
              </p:nvSpPr>
              <p:spPr>
                <a:xfrm>
                  <a:off x="6483558" y="1767812"/>
                  <a:ext cx="936104" cy="320138"/>
                </a:xfrm>
                <a:prstGeom prst="arc">
                  <a:avLst>
                    <a:gd name="adj1" fmla="val 5339983"/>
                    <a:gd name="adj2" fmla="val 1017488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6516216" y="2271868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8244408" y="1767812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/>
                <p:nvPr/>
              </p:nvCxnSpPr>
              <p:spPr>
                <a:xfrm flipV="1">
                  <a:off x="8244408" y="2252704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TextBox 146"/>
                <p:cNvSpPr txBox="1"/>
                <p:nvPr/>
              </p:nvSpPr>
              <p:spPr>
                <a:xfrm>
                  <a:off x="8338512" y="1946088"/>
                  <a:ext cx="625976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5796136" y="1551788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TextBox 148"/>
                <p:cNvSpPr txBox="1"/>
                <p:nvPr/>
              </p:nvSpPr>
              <p:spPr>
                <a:xfrm>
                  <a:off x="5436096" y="1335764"/>
                  <a:ext cx="5760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400" baseline="-25000" dirty="0"/>
                    <a:t>F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660232" y="2636110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Accumulation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4510945" y="1340768"/>
                  <a:ext cx="781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&lt; 0</a:t>
                  </a:r>
                </a:p>
              </p:txBody>
            </p:sp>
          </p:grpSp>
        </p:grpSp>
        <p:sp>
          <p:nvSpPr>
            <p:cNvPr id="124" name="Parallelogram 123"/>
            <p:cNvSpPr/>
            <p:nvPr/>
          </p:nvSpPr>
          <p:spPr>
            <a:xfrm rot="16200000">
              <a:off x="5808597" y="1828163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44008" y="5038092"/>
            <a:ext cx="4320480" cy="1496544"/>
            <a:chOff x="4644008" y="5038092"/>
            <a:chExt cx="4320480" cy="1496544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44008" y="5075892"/>
              <a:ext cx="4320480" cy="1458744"/>
              <a:chOff x="4644008" y="4787860"/>
              <a:chExt cx="4320480" cy="1458744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6948264" y="4787860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6948264" y="5570656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Arc 156"/>
              <p:cNvSpPr/>
              <p:nvPr/>
            </p:nvSpPr>
            <p:spPr>
              <a:xfrm>
                <a:off x="6516216" y="4787860"/>
                <a:ext cx="936104" cy="386979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c 157"/>
              <p:cNvSpPr/>
              <p:nvPr/>
            </p:nvSpPr>
            <p:spPr>
              <a:xfrm>
                <a:off x="6516216" y="5565420"/>
                <a:ext cx="936104" cy="38386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6948264" y="5172722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Arc 159"/>
              <p:cNvSpPr/>
              <p:nvPr/>
            </p:nvSpPr>
            <p:spPr>
              <a:xfrm>
                <a:off x="6516216" y="5172722"/>
                <a:ext cx="936104" cy="44323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6516216" y="5363924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8244408" y="4888324"/>
                <a:ext cx="0" cy="28439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 flipV="1">
                <a:off x="8244408" y="5373216"/>
                <a:ext cx="0" cy="3507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8338512" y="5066600"/>
                <a:ext cx="62597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</a:t>
                </a:r>
                <a:r>
                  <a:rPr lang="el-GR" dirty="0">
                    <a:solidFill>
                      <a:srgbClr val="C00000"/>
                    </a:solidFill>
                  </a:rPr>
                  <a:t>φ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fp</a:t>
                </a:r>
                <a:endParaRPr lang="en-US" baseline="-25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5796136" y="554444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5436096" y="532841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732240" y="5877272"/>
                <a:ext cx="114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Depletion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644008" y="5348742"/>
                <a:ext cx="78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g</a:t>
                </a:r>
                <a:r>
                  <a:rPr lang="en-US" dirty="0"/>
                  <a:t> &gt; 0</a:t>
                </a:r>
                <a:endParaRPr lang="en-US" baseline="-25000" dirty="0"/>
              </a:p>
            </p:txBody>
          </p:sp>
        </p:grpSp>
        <p:sp>
          <p:nvSpPr>
            <p:cNvPr id="154" name="Parallelogram 153"/>
            <p:cNvSpPr/>
            <p:nvPr/>
          </p:nvSpPr>
          <p:spPr>
            <a:xfrm rot="5400000">
              <a:off x="5808597" y="5529689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7504" y="4727728"/>
            <a:ext cx="4403440" cy="1581592"/>
            <a:chOff x="107504" y="4727728"/>
            <a:chExt cx="4403440" cy="1581592"/>
          </a:xfrm>
        </p:grpSpPr>
        <p:grpSp>
          <p:nvGrpSpPr>
            <p:cNvPr id="135" name="Group 134"/>
            <p:cNvGrpSpPr/>
            <p:nvPr/>
          </p:nvGrpSpPr>
          <p:grpSpPr>
            <a:xfrm>
              <a:off x="107504" y="4727728"/>
              <a:ext cx="4403440" cy="1581592"/>
              <a:chOff x="4572000" y="5267748"/>
              <a:chExt cx="4403440" cy="1581592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436096" y="613568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4572000" y="5267748"/>
                <a:ext cx="4403440" cy="1581592"/>
                <a:chOff x="4572000" y="5267748"/>
                <a:chExt cx="4403440" cy="1581592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6516216" y="6048950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4572000" y="5267748"/>
                  <a:ext cx="4403440" cy="1581592"/>
                  <a:chOff x="4572000" y="5267748"/>
                  <a:chExt cx="4403440" cy="158159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948264" y="5267748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948264" y="605054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Arc 90"/>
                  <p:cNvSpPr/>
                  <p:nvPr/>
                </p:nvSpPr>
                <p:spPr>
                  <a:xfrm>
                    <a:off x="6516216" y="5267748"/>
                    <a:ext cx="936104" cy="77395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948264" y="565261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Arc 94"/>
                  <p:cNvSpPr/>
                  <p:nvPr/>
                </p:nvSpPr>
                <p:spPr>
                  <a:xfrm>
                    <a:off x="6516216" y="5652610"/>
                    <a:ext cx="936104" cy="77395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516216" y="5843812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8244408" y="5368212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V="1">
                    <a:off x="8244408" y="5853104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338511" y="5546488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6444208" y="6028478"/>
                    <a:ext cx="36338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/>
                  <p:cNvCxnSpPr/>
                  <p:nvPr/>
                </p:nvCxnSpPr>
                <p:spPr>
                  <a:xfrm>
                    <a:off x="6671118" y="5551578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6671118" y="6036470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765222" y="5729854"/>
                    <a:ext cx="481960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5796136" y="6351711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588224" y="6480008"/>
                    <a:ext cx="16561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Weak Inversion</a:t>
                    </a:r>
                  </a:p>
                </p:txBody>
              </p:sp>
              <p:cxnSp>
                <p:nvCxnSpPr>
                  <p:cNvPr id="122" name="Straight Arrow Connector 121"/>
                  <p:cNvCxnSpPr/>
                  <p:nvPr/>
                </p:nvCxnSpPr>
                <p:spPr>
                  <a:xfrm>
                    <a:off x="6012160" y="6507468"/>
                    <a:ext cx="0" cy="305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4572000" y="6119968"/>
                    <a:ext cx="8226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g</a:t>
                    </a:r>
                    <a:r>
                      <a:rPr lang="en-US" dirty="0"/>
                      <a:t> = V</a:t>
                    </a:r>
                    <a:r>
                      <a:rPr lang="en-US" baseline="-25000" dirty="0"/>
                      <a:t>T</a:t>
                    </a:r>
                  </a:p>
                </p:txBody>
              </p:sp>
            </p:grpSp>
          </p:grpSp>
        </p:grpSp>
        <p:sp>
          <p:nvSpPr>
            <p:cNvPr id="170" name="Parallelogram 169"/>
            <p:cNvSpPr/>
            <p:nvPr/>
          </p:nvSpPr>
          <p:spPr>
            <a:xfrm rot="5400000">
              <a:off x="1344099" y="5370491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5468" y="4937534"/>
            <a:ext cx="11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s</a:t>
            </a:r>
            <a:r>
              <a:rPr lang="en-US" sz="2800" dirty="0"/>
              <a:t> = p</a:t>
            </a:r>
            <a:r>
              <a:rPr lang="en-US" sz="2800" baseline="-25000" dirty="0"/>
              <a:t>0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D4183E-1193-F848-A1C2-B8E5A089B591}"/>
              </a:ext>
            </a:extLst>
          </p:cNvPr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37152A-5405-DD46-867D-8E6D63674BBB}"/>
              </a:ext>
            </a:extLst>
          </p:cNvPr>
          <p:cNvSpPr txBox="1"/>
          <p:nvPr/>
        </p:nvSpPr>
        <p:spPr>
          <a:xfrm>
            <a:off x="298150" y="1052736"/>
            <a:ext cx="2671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en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09CB3-0EE2-A346-9AA2-3744CA676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2204864"/>
            <a:ext cx="75311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C5B63-6EE8-4240-93F4-722FB73DC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53136"/>
            <a:ext cx="236220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2DDA1-56F2-2D4B-ABD4-CA91FDCA6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08" y="4792836"/>
            <a:ext cx="4572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510945" y="3212976"/>
            <a:ext cx="4453543" cy="1531954"/>
            <a:chOff x="4510945" y="2659876"/>
            <a:chExt cx="4453543" cy="153195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516216" y="2819476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16216" y="3602272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00192" y="2659876"/>
              <a:ext cx="216024" cy="10957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516216" y="322306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16216" y="3395540"/>
              <a:ext cx="19442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244408" y="2924142"/>
              <a:ext cx="0" cy="284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8244408" y="3409034"/>
              <a:ext cx="0" cy="3507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38512" y="3102418"/>
              <a:ext cx="62597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5796136" y="339938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436096" y="31833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F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32240" y="382249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Flat band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10945" y="3223060"/>
              <a:ext cx="78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g</a:t>
              </a:r>
              <a:r>
                <a:rPr lang="en-US" dirty="0"/>
                <a:t> = 0</a:t>
              </a:r>
            </a:p>
          </p:txBody>
        </p:sp>
      </p:grpSp>
      <p:sp>
        <p:nvSpPr>
          <p:cNvPr id="136" name="Arc 135"/>
          <p:cNvSpPr/>
          <p:nvPr/>
        </p:nvSpPr>
        <p:spPr>
          <a:xfrm>
            <a:off x="3874016" y="5527808"/>
            <a:ext cx="2282160" cy="925528"/>
          </a:xfrm>
          <a:prstGeom prst="arc">
            <a:avLst>
              <a:gd name="adj1" fmla="val 1626831"/>
              <a:gd name="adj2" fmla="val 94190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827584" y="4386484"/>
            <a:ext cx="0" cy="48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5580112" y="4560264"/>
            <a:ext cx="0" cy="5544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510945" y="1336566"/>
            <a:ext cx="4453543" cy="1669678"/>
            <a:chOff x="4510945" y="1336566"/>
            <a:chExt cx="4453543" cy="1669678"/>
          </a:xfrm>
        </p:grpSpPr>
        <p:grpSp>
          <p:nvGrpSpPr>
            <p:cNvPr id="171" name="Group 170"/>
            <p:cNvGrpSpPr/>
            <p:nvPr/>
          </p:nvGrpSpPr>
          <p:grpSpPr>
            <a:xfrm>
              <a:off x="4510945" y="1336566"/>
              <a:ext cx="4453543" cy="1669678"/>
              <a:chOff x="4510945" y="1336566"/>
              <a:chExt cx="4453543" cy="1669678"/>
            </a:xfrm>
          </p:grpSpPr>
          <p:sp>
            <p:nvSpPr>
              <p:cNvPr id="173" name="Arc 172"/>
              <p:cNvSpPr/>
              <p:nvPr/>
            </p:nvSpPr>
            <p:spPr>
              <a:xfrm>
                <a:off x="6480212" y="1341570"/>
                <a:ext cx="936104" cy="360926"/>
              </a:xfrm>
              <a:prstGeom prst="arc">
                <a:avLst>
                  <a:gd name="adj1" fmla="val 5339983"/>
                  <a:gd name="adj2" fmla="val 1043828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4510945" y="1336566"/>
                <a:ext cx="4453543" cy="1669678"/>
                <a:chOff x="4510945" y="1335764"/>
                <a:chExt cx="4453543" cy="1669678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6948264" y="169580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6948264" y="2489486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Arc 176"/>
                <p:cNvSpPr/>
                <p:nvPr/>
              </p:nvSpPr>
              <p:spPr>
                <a:xfrm>
                  <a:off x="6483558" y="2087950"/>
                  <a:ext cx="936104" cy="399942"/>
                </a:xfrm>
                <a:prstGeom prst="arc">
                  <a:avLst>
                    <a:gd name="adj1" fmla="val 5339983"/>
                    <a:gd name="adj2" fmla="val 1018332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6948264" y="208954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Arc 178"/>
                <p:cNvSpPr/>
                <p:nvPr/>
              </p:nvSpPr>
              <p:spPr>
                <a:xfrm>
                  <a:off x="6483558" y="1767812"/>
                  <a:ext cx="936104" cy="320138"/>
                </a:xfrm>
                <a:prstGeom prst="arc">
                  <a:avLst>
                    <a:gd name="adj1" fmla="val 5339983"/>
                    <a:gd name="adj2" fmla="val 10174885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6516216" y="2271868"/>
                  <a:ext cx="194421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/>
                <p:nvPr/>
              </p:nvCxnSpPr>
              <p:spPr>
                <a:xfrm>
                  <a:off x="8244408" y="1767812"/>
                  <a:ext cx="0" cy="28439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/>
                <p:nvPr/>
              </p:nvCxnSpPr>
              <p:spPr>
                <a:xfrm flipV="1">
                  <a:off x="8244408" y="2252704"/>
                  <a:ext cx="0" cy="35074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338512" y="1946088"/>
                  <a:ext cx="625976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l-GR" dirty="0">
                      <a:solidFill>
                        <a:srgbClr val="C00000"/>
                      </a:solidFill>
                    </a:rPr>
                    <a:t>φ</a:t>
                  </a:r>
                  <a:r>
                    <a:rPr lang="en-US" altLang="zh-CN" baseline="-25000" dirty="0" err="1">
                      <a:solidFill>
                        <a:srgbClr val="C00000"/>
                      </a:solidFill>
                    </a:rPr>
                    <a:t>fp</a:t>
                  </a:r>
                  <a:endParaRPr lang="en-US" baseline="-25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5796136" y="1551788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TextBox 184"/>
                <p:cNvSpPr txBox="1"/>
                <p:nvPr/>
              </p:nvSpPr>
              <p:spPr>
                <a:xfrm>
                  <a:off x="5436096" y="1335764"/>
                  <a:ext cx="5760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400" baseline="-25000" dirty="0"/>
                    <a:t>F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6660232" y="2636110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Accumulation</a:t>
                  </a: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4510945" y="1340768"/>
                  <a:ext cx="781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g</a:t>
                  </a:r>
                  <a:r>
                    <a:rPr lang="en-US" dirty="0"/>
                    <a:t> &lt; 0</a:t>
                  </a:r>
                </a:p>
              </p:txBody>
            </p:sp>
          </p:grpSp>
        </p:grpSp>
        <p:sp>
          <p:nvSpPr>
            <p:cNvPr id="172" name="Parallelogram 171"/>
            <p:cNvSpPr/>
            <p:nvPr/>
          </p:nvSpPr>
          <p:spPr>
            <a:xfrm rot="16200000">
              <a:off x="5808597" y="1828163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644008" y="5038092"/>
            <a:ext cx="4320480" cy="1496544"/>
            <a:chOff x="4644008" y="5038092"/>
            <a:chExt cx="4320480" cy="1496544"/>
          </a:xfrm>
        </p:grpSpPr>
        <p:grpSp>
          <p:nvGrpSpPr>
            <p:cNvPr id="189" name="Group 188"/>
            <p:cNvGrpSpPr/>
            <p:nvPr/>
          </p:nvGrpSpPr>
          <p:grpSpPr>
            <a:xfrm>
              <a:off x="4644008" y="5075892"/>
              <a:ext cx="4320480" cy="1458744"/>
              <a:chOff x="4644008" y="4787860"/>
              <a:chExt cx="4320480" cy="1458744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6948264" y="4787860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948264" y="5570656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Arc 192"/>
              <p:cNvSpPr/>
              <p:nvPr/>
            </p:nvSpPr>
            <p:spPr>
              <a:xfrm>
                <a:off x="6516216" y="4787860"/>
                <a:ext cx="936104" cy="386979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Arc 193"/>
              <p:cNvSpPr/>
              <p:nvPr/>
            </p:nvSpPr>
            <p:spPr>
              <a:xfrm>
                <a:off x="6516216" y="5565420"/>
                <a:ext cx="936104" cy="38386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6948264" y="5172722"/>
                <a:ext cx="1512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Arc 195"/>
              <p:cNvSpPr/>
              <p:nvPr/>
            </p:nvSpPr>
            <p:spPr>
              <a:xfrm>
                <a:off x="6516216" y="5172722"/>
                <a:ext cx="936104" cy="443230"/>
              </a:xfrm>
              <a:prstGeom prst="arc">
                <a:avLst>
                  <a:gd name="adj1" fmla="val 11073182"/>
                  <a:gd name="adj2" fmla="val 15969625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516216" y="5363924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>
                <a:off x="8244408" y="4888324"/>
                <a:ext cx="0" cy="28439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V="1">
                <a:off x="8244408" y="5373216"/>
                <a:ext cx="0" cy="35074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8338512" y="5066600"/>
                <a:ext cx="62597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</a:t>
                </a:r>
                <a:r>
                  <a:rPr lang="el-GR" dirty="0">
                    <a:solidFill>
                      <a:srgbClr val="C00000"/>
                    </a:solidFill>
                  </a:rPr>
                  <a:t>φ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fp</a:t>
                </a:r>
                <a:endParaRPr lang="en-US" baseline="-25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1" name="Straight Connector 200"/>
              <p:cNvCxnSpPr/>
              <p:nvPr/>
            </p:nvCxnSpPr>
            <p:spPr>
              <a:xfrm>
                <a:off x="5796136" y="5544441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5436096" y="532841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732240" y="5877272"/>
                <a:ext cx="114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Depletion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644008" y="5348742"/>
                <a:ext cx="780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g</a:t>
                </a:r>
                <a:r>
                  <a:rPr lang="en-US" dirty="0"/>
                  <a:t> &gt; 0</a:t>
                </a:r>
                <a:endParaRPr lang="en-US" baseline="-25000" dirty="0"/>
              </a:p>
            </p:txBody>
          </p:sp>
        </p:grpSp>
        <p:sp>
          <p:nvSpPr>
            <p:cNvPr id="190" name="Parallelogram 189"/>
            <p:cNvSpPr/>
            <p:nvPr/>
          </p:nvSpPr>
          <p:spPr>
            <a:xfrm rot="5400000">
              <a:off x="5808597" y="5529689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-36512" y="4727728"/>
            <a:ext cx="4547456" cy="1581592"/>
            <a:chOff x="-36512" y="4727728"/>
            <a:chExt cx="4547456" cy="1581592"/>
          </a:xfrm>
        </p:grpSpPr>
        <p:grpSp>
          <p:nvGrpSpPr>
            <p:cNvPr id="206" name="Group 205"/>
            <p:cNvGrpSpPr/>
            <p:nvPr/>
          </p:nvGrpSpPr>
          <p:grpSpPr>
            <a:xfrm>
              <a:off x="-36512" y="4727728"/>
              <a:ext cx="4547456" cy="1581592"/>
              <a:chOff x="4427984" y="5267748"/>
              <a:chExt cx="4547456" cy="1581592"/>
            </a:xfrm>
          </p:grpSpPr>
          <p:sp>
            <p:nvSpPr>
              <p:cNvPr id="208" name="TextBox 207"/>
              <p:cNvSpPr txBox="1"/>
              <p:nvPr/>
            </p:nvSpPr>
            <p:spPr>
              <a:xfrm>
                <a:off x="5436096" y="613568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209" name="Group 208"/>
              <p:cNvGrpSpPr/>
              <p:nvPr/>
            </p:nvGrpSpPr>
            <p:grpSpPr>
              <a:xfrm>
                <a:off x="4427984" y="5267748"/>
                <a:ext cx="4547456" cy="1581592"/>
                <a:chOff x="4427984" y="5267748"/>
                <a:chExt cx="4547456" cy="1581592"/>
              </a:xfrm>
            </p:grpSpPr>
            <p:sp>
              <p:nvSpPr>
                <p:cNvPr id="210" name="Arc 209"/>
                <p:cNvSpPr/>
                <p:nvPr/>
              </p:nvSpPr>
              <p:spPr>
                <a:xfrm>
                  <a:off x="6516216" y="6048950"/>
                  <a:ext cx="936104" cy="773958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1" name="Group 210"/>
                <p:cNvGrpSpPr/>
                <p:nvPr/>
              </p:nvGrpSpPr>
              <p:grpSpPr>
                <a:xfrm>
                  <a:off x="4427984" y="5267748"/>
                  <a:ext cx="4547456" cy="1581592"/>
                  <a:chOff x="4427984" y="5267748"/>
                  <a:chExt cx="4547456" cy="1581592"/>
                </a:xfrm>
              </p:grpSpPr>
              <p:cxnSp>
                <p:nvCxnSpPr>
                  <p:cNvPr id="212" name="Straight Connector 211"/>
                  <p:cNvCxnSpPr/>
                  <p:nvPr/>
                </p:nvCxnSpPr>
                <p:spPr>
                  <a:xfrm>
                    <a:off x="6948264" y="5267748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6948264" y="605054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Arc 213"/>
                  <p:cNvSpPr/>
                  <p:nvPr/>
                </p:nvSpPr>
                <p:spPr>
                  <a:xfrm>
                    <a:off x="6516216" y="5267748"/>
                    <a:ext cx="936104" cy="77395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6948264" y="565261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Arc 215"/>
                  <p:cNvSpPr/>
                  <p:nvPr/>
                </p:nvSpPr>
                <p:spPr>
                  <a:xfrm>
                    <a:off x="6516216" y="5652610"/>
                    <a:ext cx="936104" cy="77395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516216" y="5843812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Arrow Connector 217"/>
                  <p:cNvCxnSpPr/>
                  <p:nvPr/>
                </p:nvCxnSpPr>
                <p:spPr>
                  <a:xfrm>
                    <a:off x="8244408" y="5368212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Arrow Connector 218"/>
                  <p:cNvCxnSpPr/>
                  <p:nvPr/>
                </p:nvCxnSpPr>
                <p:spPr>
                  <a:xfrm flipV="1">
                    <a:off x="8244408" y="5853104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8338511" y="5546488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221" name="Straight Connector 220"/>
                  <p:cNvCxnSpPr/>
                  <p:nvPr/>
                </p:nvCxnSpPr>
                <p:spPr>
                  <a:xfrm>
                    <a:off x="6444208" y="6028478"/>
                    <a:ext cx="36338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6671118" y="5551578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671118" y="6036470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6765222" y="5729854"/>
                    <a:ext cx="481960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5796136" y="6351711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6588224" y="6480008"/>
                    <a:ext cx="16561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Weak Inversion</a:t>
                    </a:r>
                  </a:p>
                </p:txBody>
              </p:sp>
              <p:cxnSp>
                <p:nvCxnSpPr>
                  <p:cNvPr id="227" name="Straight Arrow Connector 226"/>
                  <p:cNvCxnSpPr/>
                  <p:nvPr/>
                </p:nvCxnSpPr>
                <p:spPr>
                  <a:xfrm>
                    <a:off x="6012160" y="6507468"/>
                    <a:ext cx="0" cy="3059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4427984" y="6161198"/>
                    <a:ext cx="10081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</a:t>
                    </a:r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V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</a:p>
                </p:txBody>
              </p:sp>
            </p:grpSp>
          </p:grpSp>
        </p:grpSp>
        <p:sp>
          <p:nvSpPr>
            <p:cNvPr id="207" name="Parallelogram 206"/>
            <p:cNvSpPr/>
            <p:nvPr/>
          </p:nvSpPr>
          <p:spPr>
            <a:xfrm rot="5400000">
              <a:off x="1344099" y="5370491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15359" y="2564904"/>
            <a:ext cx="4526303" cy="1821580"/>
            <a:chOff x="-15359" y="2564904"/>
            <a:chExt cx="4526303" cy="1821580"/>
          </a:xfrm>
        </p:grpSpPr>
        <p:grpSp>
          <p:nvGrpSpPr>
            <p:cNvPr id="141" name="Group 140"/>
            <p:cNvGrpSpPr/>
            <p:nvPr/>
          </p:nvGrpSpPr>
          <p:grpSpPr>
            <a:xfrm>
              <a:off x="-15359" y="2564904"/>
              <a:ext cx="4526303" cy="1821580"/>
              <a:chOff x="4449137" y="5267748"/>
              <a:chExt cx="4526303" cy="1821580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5436096" y="613568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400" baseline="-25000" dirty="0"/>
                  <a:t>F</a:t>
                </a:r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4449137" y="5267748"/>
                <a:ext cx="4526303" cy="1821580"/>
                <a:chOff x="4449137" y="5267748"/>
                <a:chExt cx="4526303" cy="1821580"/>
              </a:xfrm>
            </p:grpSpPr>
            <p:sp>
              <p:nvSpPr>
                <p:cNvPr id="144" name="Arc 143"/>
                <p:cNvSpPr/>
                <p:nvPr/>
              </p:nvSpPr>
              <p:spPr>
                <a:xfrm>
                  <a:off x="6516216" y="6059836"/>
                  <a:ext cx="936104" cy="1029492"/>
                </a:xfrm>
                <a:prstGeom prst="arc">
                  <a:avLst>
                    <a:gd name="adj1" fmla="val 11073182"/>
                    <a:gd name="adj2" fmla="val 159696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449137" y="5267748"/>
                  <a:ext cx="4526303" cy="1665476"/>
                  <a:chOff x="4449137" y="5267748"/>
                  <a:chExt cx="4526303" cy="1665476"/>
                </a:xfrm>
              </p:grpSpPr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6937378" y="5267748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6948264" y="605054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Arc 147"/>
                  <p:cNvSpPr/>
                  <p:nvPr/>
                </p:nvSpPr>
                <p:spPr>
                  <a:xfrm>
                    <a:off x="6516216" y="5267748"/>
                    <a:ext cx="936104" cy="1119470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948264" y="565261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" name="Arc 150"/>
                  <p:cNvSpPr/>
                  <p:nvPr/>
                </p:nvSpPr>
                <p:spPr>
                  <a:xfrm>
                    <a:off x="6516216" y="5652610"/>
                    <a:ext cx="936104" cy="1095948"/>
                  </a:xfrm>
                  <a:prstGeom prst="arc">
                    <a:avLst>
                      <a:gd name="adj1" fmla="val 11073182"/>
                      <a:gd name="adj2" fmla="val 15969625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516216" y="5843812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Arrow Connector 152"/>
                  <p:cNvCxnSpPr/>
                  <p:nvPr/>
                </p:nvCxnSpPr>
                <p:spPr>
                  <a:xfrm>
                    <a:off x="8244408" y="5368212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V="1">
                    <a:off x="8244408" y="5853104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8338511" y="5546488"/>
                    <a:ext cx="636929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6512870" y="6205152"/>
                    <a:ext cx="363386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Arrow Connector 157"/>
                  <p:cNvCxnSpPr/>
                  <p:nvPr/>
                </p:nvCxnSpPr>
                <p:spPr>
                  <a:xfrm flipV="1">
                    <a:off x="6804248" y="5843812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6876256" y="5978536"/>
                    <a:ext cx="589972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&gt;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5796136" y="6351711"/>
                    <a:ext cx="50405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496006" y="6563892"/>
                    <a:ext cx="17484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Strong Inversion</a:t>
                    </a: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4449137" y="6131876"/>
                    <a:ext cx="1037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</a:t>
                    </a:r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&gt; V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</a:p>
                </p:txBody>
              </p:sp>
            </p:grpSp>
          </p:grpSp>
        </p:grpSp>
        <p:sp>
          <p:nvSpPr>
            <p:cNvPr id="229" name="Parallelogram 228"/>
            <p:cNvSpPr/>
            <p:nvPr/>
          </p:nvSpPr>
          <p:spPr>
            <a:xfrm rot="5400000">
              <a:off x="1339406" y="3272525"/>
              <a:ext cx="1199220" cy="216026"/>
            </a:xfrm>
            <a:prstGeom prst="parallelogram">
              <a:avLst>
                <a:gd name="adj" fmla="val 3640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245468" y="4937534"/>
            <a:ext cx="11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s</a:t>
            </a:r>
            <a:r>
              <a:rPr lang="en-US" sz="2800" dirty="0"/>
              <a:t> = p</a:t>
            </a:r>
            <a:r>
              <a:rPr lang="en-US" sz="2800" baseline="-25000" dirty="0"/>
              <a:t>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5464"/>
            <a:ext cx="2133600" cy="365125"/>
          </a:xfrm>
        </p:spPr>
        <p:txBody>
          <a:bodyPr/>
          <a:lstStyle/>
          <a:p>
            <a:fld id="{FF2E820B-BF35-4958-A0F9-48AE647892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324936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two-terminal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4806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Metal       oxide       semiconductor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936" y="913143"/>
            <a:ext cx="26988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580112" y="4077072"/>
            <a:ext cx="2592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16216" y="3356992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28184" y="4077072"/>
            <a:ext cx="72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516216" y="234888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00192" y="242088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0232" y="328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96136" y="43651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Q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510945" y="1052736"/>
            <a:ext cx="4597559" cy="1953508"/>
            <a:chOff x="4510945" y="1052736"/>
            <a:chExt cx="4597559" cy="1953508"/>
          </a:xfrm>
        </p:grpSpPr>
        <p:grpSp>
          <p:nvGrpSpPr>
            <p:cNvPr id="69" name="Group 68"/>
            <p:cNvGrpSpPr/>
            <p:nvPr/>
          </p:nvGrpSpPr>
          <p:grpSpPr>
            <a:xfrm>
              <a:off x="4510945" y="1052736"/>
              <a:ext cx="4597559" cy="1953508"/>
              <a:chOff x="4510945" y="1052736"/>
              <a:chExt cx="4597559" cy="195350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510945" y="1052736"/>
                <a:ext cx="4597559" cy="1953508"/>
                <a:chOff x="4510945" y="1052736"/>
                <a:chExt cx="4597559" cy="1953508"/>
              </a:xfrm>
            </p:grpSpPr>
            <p:sp>
              <p:nvSpPr>
                <p:cNvPr id="83" name="Arc 82"/>
                <p:cNvSpPr/>
                <p:nvPr/>
              </p:nvSpPr>
              <p:spPr>
                <a:xfrm>
                  <a:off x="6480212" y="1341570"/>
                  <a:ext cx="936104" cy="360926"/>
                </a:xfrm>
                <a:prstGeom prst="arc">
                  <a:avLst>
                    <a:gd name="adj1" fmla="val 5339983"/>
                    <a:gd name="adj2" fmla="val 1043828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4510945" y="1052736"/>
                  <a:ext cx="4597559" cy="1953508"/>
                  <a:chOff x="4510945" y="1051934"/>
                  <a:chExt cx="4597559" cy="1953508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6948264" y="169580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6948264" y="2489486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Arc 86"/>
                  <p:cNvSpPr/>
                  <p:nvPr/>
                </p:nvSpPr>
                <p:spPr>
                  <a:xfrm>
                    <a:off x="6483558" y="2087950"/>
                    <a:ext cx="936104" cy="399942"/>
                  </a:xfrm>
                  <a:prstGeom prst="arc">
                    <a:avLst>
                      <a:gd name="adj1" fmla="val 5339983"/>
                      <a:gd name="adj2" fmla="val 10183323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948264" y="208954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Arc 88"/>
                  <p:cNvSpPr/>
                  <p:nvPr/>
                </p:nvSpPr>
                <p:spPr>
                  <a:xfrm>
                    <a:off x="6483558" y="1767812"/>
                    <a:ext cx="1076774" cy="320138"/>
                  </a:xfrm>
                  <a:prstGeom prst="arc">
                    <a:avLst>
                      <a:gd name="adj1" fmla="val 5339983"/>
                      <a:gd name="adj2" fmla="val 10720932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516216" y="2271868"/>
                    <a:ext cx="19442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>
                    <a:off x="8244408" y="1767812"/>
                    <a:ext cx="0" cy="28439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 flipV="1">
                    <a:off x="8244408" y="2252704"/>
                    <a:ext cx="0" cy="350748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482528" y="1978746"/>
                    <a:ext cx="625976" cy="36933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e</a:t>
                    </a:r>
                    <a:r>
                      <a:rPr lang="el-GR" dirty="0">
                        <a:solidFill>
                          <a:srgbClr val="C00000"/>
                        </a:solidFill>
                      </a:rPr>
                      <a:t>φ</a:t>
                    </a:r>
                    <a:r>
                      <a:rPr lang="en-US" altLang="zh-CN" baseline="-25000" dirty="0" err="1">
                        <a:solidFill>
                          <a:srgbClr val="C00000"/>
                        </a:solidFill>
                      </a:rPr>
                      <a:t>fp</a:t>
                    </a:r>
                    <a:endParaRPr lang="en-US" baseline="-250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5436096" y="1551788"/>
                    <a:ext cx="86409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688124" y="1051934"/>
                    <a:ext cx="5760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E</a:t>
                    </a:r>
                    <a:r>
                      <a:rPr lang="en-US" sz="2400" baseline="-25000" dirty="0"/>
                      <a:t>F</a:t>
                    </a: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660232" y="2636110"/>
                    <a:ext cx="1800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Accumulation</a:t>
                    </a: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4510945" y="1340768"/>
                    <a:ext cx="7811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g</a:t>
                    </a:r>
                    <a:r>
                      <a:rPr lang="en-US" dirty="0"/>
                      <a:t> &lt; 0</a:t>
                    </a:r>
                  </a:p>
                </p:txBody>
              </p:sp>
            </p:grpSp>
          </p:grpSp>
          <p:sp>
            <p:nvSpPr>
              <p:cNvPr id="82" name="Parallelogram 81"/>
              <p:cNvSpPr/>
              <p:nvPr/>
            </p:nvSpPr>
            <p:spPr>
              <a:xfrm rot="16200000">
                <a:off x="5808597" y="1828163"/>
                <a:ext cx="1199220" cy="216026"/>
              </a:xfrm>
              <a:prstGeom prst="parallelogram">
                <a:avLst>
                  <a:gd name="adj" fmla="val 36409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>
              <a:off x="6012160" y="1967068"/>
              <a:ext cx="50405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012160" y="2088712"/>
              <a:ext cx="80219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461214" y="1772816"/>
              <a:ext cx="69496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-e</a:t>
              </a:r>
              <a:r>
                <a:rPr lang="el-GR" dirty="0">
                  <a:solidFill>
                    <a:srgbClr val="C00000"/>
                  </a:solidFill>
                </a:rPr>
                <a:t>φ</a:t>
              </a:r>
              <a:r>
                <a:rPr lang="en-US" altLang="zh-CN" baseline="-25000" dirty="0" err="1">
                  <a:solidFill>
                    <a:srgbClr val="C00000"/>
                  </a:solidFill>
                </a:rPr>
                <a:t>fp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5436096" y="2276872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08104" y="1552590"/>
              <a:ext cx="0" cy="70091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04048" y="170080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err="1"/>
                <a:t>eV</a:t>
              </a:r>
              <a:r>
                <a:rPr lang="en-US" baseline="-25000" dirty="0" err="1"/>
                <a:t>g</a:t>
              </a:r>
              <a:endParaRPr lang="en-US" baseline="-25000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084168" y="1741752"/>
              <a:ext cx="0" cy="2253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6084168" y="2070140"/>
              <a:ext cx="0" cy="24608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2431</Words>
  <Application>Microsoft Macintosh PowerPoint</Application>
  <PresentationFormat>On-screen Show (4:3)</PresentationFormat>
  <Paragraphs>1121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Cambria Math</vt:lpstr>
      <vt:lpstr>Times New Roman</vt:lpstr>
      <vt:lpstr>Office Theme</vt:lpstr>
      <vt:lpstr>PowerPoint Presentation</vt:lpstr>
      <vt:lpstr>Outline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Yaping</dc:creator>
  <cp:lastModifiedBy>Microsoft Office User</cp:lastModifiedBy>
  <cp:revision>570</cp:revision>
  <dcterms:created xsi:type="dcterms:W3CDTF">2014-09-15T14:17:00Z</dcterms:created>
  <dcterms:modified xsi:type="dcterms:W3CDTF">2022-07-13T04:34:47Z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