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sldIdLst>
    <p:sldId id="256" r:id="rId4"/>
    <p:sldId id="257" r:id="rId6"/>
    <p:sldId id="273" r:id="rId7"/>
    <p:sldId id="288" r:id="rId8"/>
    <p:sldId id="297" r:id="rId9"/>
    <p:sldId id="270" r:id="rId10"/>
    <p:sldId id="292" r:id="rId11"/>
    <p:sldId id="293" r:id="rId12"/>
    <p:sldId id="294" r:id="rId13"/>
    <p:sldId id="295" r:id="rId14"/>
    <p:sldId id="309" r:id="rId15"/>
    <p:sldId id="306" r:id="rId16"/>
    <p:sldId id="268" r:id="rId17"/>
    <p:sldId id="296" r:id="rId18"/>
  </p:sldIdLst>
  <p:sldSz cx="12192000" cy="6858000"/>
  <p:notesSz cx="6858000" cy="9144000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8C6"/>
    <a:srgbClr val="A3D4FD"/>
    <a:srgbClr val="F4F9FD"/>
    <a:srgbClr val="016EBB"/>
    <a:srgbClr val="D6ECFF"/>
    <a:srgbClr val="367CFE"/>
    <a:srgbClr val="FFFFFF"/>
    <a:srgbClr val="294FA8"/>
    <a:srgbClr val="DDDDDD"/>
    <a:srgbClr val="CDE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32" y="306"/>
      </p:cViewPr>
      <p:guideLst>
        <p:guide orient="horz" pos="2364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项目发版情况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9937795933525"/>
          <c:y val="0.119948685054522"/>
          <c:w val="0.80963698820908"/>
          <c:h val="0.5496151379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私有化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25</c:v>
                </c:pt>
                <c:pt idx="2">
                  <c:v>35</c:v>
                </c:pt>
                <c:pt idx="3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机器人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公有云智能陪练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德律智能陪练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591467603"/>
        <c:axId val="692543478"/>
      </c:barChart>
      <c:catAx>
        <c:axId val="59146760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2543478"/>
        <c:crosses val="autoZero"/>
        <c:auto val="1"/>
        <c:lblAlgn val="ctr"/>
        <c:lblOffset val="100"/>
        <c:noMultiLvlLbl val="0"/>
      </c:catAx>
      <c:valAx>
        <c:axId val="6925434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14676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54841704577105"/>
          <c:y val="0.754169339320077"/>
          <c:w val="0.331167022560579"/>
          <c:h val="0.1550673508659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告警处理次数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extLst>
                <c:ext xmlns:c15="http://schemas.microsoft.com/office/drawing/2012/chart" uri="{02D57815-91ED-43cb-92C2-25804820EDAC}">
                  <c15:fullRef>
                    <c15:sqref>Sheet1!$B$1</c15:sqref>
                  </c15:fullRef>
                  <c15:levelRef>
                    <c15:sqref>Sheet1!$B$1</c15:sqref>
                  </c15:levelRef>
                </c:ext>
              </c:extLst>
              <c:f>Sheet1!$B$1</c:f>
              <c:strCache>
                <c:ptCount val="1"/>
                <c:pt idx="0">
                  <c:v>告警次数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58</c:v>
                </c:pt>
                <c:pt idx="2">
                  <c:v>62</c:v>
                </c:pt>
                <c:pt idx="3">
                  <c:v>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" y="-5726"/>
            <a:ext cx="12192001" cy="6861821"/>
          </a:xfrm>
          <a:prstGeom prst="rect">
            <a:avLst/>
          </a:prstGeom>
        </p:spPr>
      </p:pic>
      <p:sp>
        <p:nvSpPr>
          <p:cNvPr id="26" name="Freeform 11"/>
          <p:cNvSpPr/>
          <p:nvPr/>
        </p:nvSpPr>
        <p:spPr>
          <a:xfrm>
            <a:off x="595630" y="-1905"/>
            <a:ext cx="723265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367CFE"/>
              </a:gs>
              <a:gs pos="100000">
                <a:srgbClr val="034373"/>
              </a:gs>
            </a:gsLst>
            <a:lin ang="11520000" scaled="0"/>
          </a:gradFill>
          <a:ln w="12700">
            <a:miter lim="400000"/>
          </a:ln>
        </p:spPr>
        <p:txBody>
          <a:bodyPr lIns="45719" rIns="45719"/>
          <a:lstStyle/>
          <a:p>
            <a:endParaRPr lang="en-US"/>
          </a:p>
        </p:txBody>
      </p:sp>
      <p:sp>
        <p:nvSpPr>
          <p:cNvPr id="15" name="图片占位符 52"/>
          <p:cNvSpPr>
            <a:spLocks noGrp="1"/>
          </p:cNvSpPr>
          <p:nvPr>
            <p:ph type="pic" idx="13"/>
          </p:nvPr>
        </p:nvSpPr>
        <p:spPr>
          <a:xfrm>
            <a:off x="5776276" y="-1588"/>
            <a:ext cx="645137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5768163" y="-795"/>
            <a:ext cx="6467431" cy="6859590"/>
          </a:xfrm>
          <a:prstGeom prst="rect">
            <a:avLst/>
          </a:prstGeom>
          <a:solidFill>
            <a:srgbClr val="E1EAEF">
              <a:alpha val="36000"/>
            </a:srgbClr>
          </a:solidFill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  <a:lvl2pPr>
              <a:defRPr>
                <a:solidFill>
                  <a:srgbClr val="000000">
                    <a:alpha val="0"/>
                  </a:srgbClr>
                </a:solidFill>
              </a:defRPr>
            </a:lvl2pPr>
            <a:lvl3pPr>
              <a:defRPr>
                <a:solidFill>
                  <a:srgbClr val="000000">
                    <a:alpha val="0"/>
                  </a:srgbClr>
                </a:solidFill>
              </a:defRPr>
            </a:lvl3pPr>
            <a:lvl4pPr>
              <a:defRPr>
                <a:solidFill>
                  <a:srgbClr val="000000">
                    <a:alpha val="0"/>
                  </a:srgbClr>
                </a:solidFill>
              </a:defRPr>
            </a:lvl4pPr>
            <a:lvl5pPr>
              <a:defRPr>
                <a:solidFill>
                  <a:srgbClr val="000000">
                    <a:alpha val="0"/>
                  </a:srgb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Freeform 19"/>
          <p:cNvSpPr/>
          <p:nvPr/>
        </p:nvSpPr>
        <p:spPr>
          <a:xfrm>
            <a:off x="4705382" y="-1588"/>
            <a:ext cx="6467433" cy="68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98" y="0"/>
                </a:moveTo>
                <a:lnTo>
                  <a:pt x="0" y="21600"/>
                </a:lnTo>
                <a:lnTo>
                  <a:pt x="3509" y="21600"/>
                </a:lnTo>
                <a:lnTo>
                  <a:pt x="21600" y="0"/>
                </a:lnTo>
                <a:lnTo>
                  <a:pt x="1809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8" name="Freeform 20"/>
          <p:cNvSpPr/>
          <p:nvPr/>
        </p:nvSpPr>
        <p:spPr>
          <a:xfrm>
            <a:off x="3048679" y="3431352"/>
            <a:ext cx="2711542" cy="3426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81E3E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9" name="Freeform 21"/>
          <p:cNvSpPr/>
          <p:nvPr/>
        </p:nvSpPr>
        <p:spPr>
          <a:xfrm>
            <a:off x="5760220" y="3431352"/>
            <a:ext cx="2707347" cy="3426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0588" y="2162175"/>
            <a:ext cx="5586412" cy="850124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21" name="Rectangle 9934"/>
          <p:cNvSpPr/>
          <p:nvPr/>
        </p:nvSpPr>
        <p:spPr>
          <a:xfrm>
            <a:off x="890587" y="3555767"/>
            <a:ext cx="138114" cy="138114"/>
          </a:xfrm>
          <a:prstGeom prst="rect">
            <a:avLst/>
          </a:prstGeom>
          <a:solidFill>
            <a:srgbClr val="367CFE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2" name="Rectangle 9935"/>
          <p:cNvSpPr/>
          <p:nvPr/>
        </p:nvSpPr>
        <p:spPr>
          <a:xfrm>
            <a:off x="890587" y="3935815"/>
            <a:ext cx="138114" cy="139701"/>
          </a:xfrm>
          <a:prstGeom prst="rect">
            <a:avLst/>
          </a:prstGeom>
          <a:solidFill>
            <a:srgbClr val="367CFE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157288" y="3448815"/>
            <a:ext cx="4691187" cy="371476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100"/>
            </a:pPr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157288" y="3820290"/>
            <a:ext cx="4691187" cy="371476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100"/>
            </a:pPr>
          </a:p>
        </p:txBody>
      </p:sp>
      <p:sp>
        <p:nvSpPr>
          <p:cNvPr id="27" name="Freeform 12"/>
          <p:cNvSpPr/>
          <p:nvPr/>
        </p:nvSpPr>
        <p:spPr>
          <a:xfrm>
            <a:off x="1314450" y="-1905"/>
            <a:ext cx="714375" cy="870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67CFE"/>
              </a:gs>
              <a:gs pos="100000">
                <a:srgbClr val="034373"/>
              </a:gs>
            </a:gsLst>
            <a:lin ang="12060000" scaled="0"/>
          </a:gra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28" name="智灵语音机器人.png" descr="智灵语音机器人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48" y="0"/>
            <a:ext cx="12192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Freeform 10"/>
          <p:cNvSpPr/>
          <p:nvPr/>
        </p:nvSpPr>
        <p:spPr>
          <a:xfrm>
            <a:off x="-93345" y="0"/>
            <a:ext cx="1410335" cy="171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67CFE"/>
              </a:gs>
              <a:gs pos="100000">
                <a:srgbClr val="034373"/>
              </a:gs>
            </a:gsLst>
            <a:lin ang="5400000" scaled="0"/>
          </a:gradFill>
          <a:ln w="12700">
            <a:miter lim="400000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" y="-3821"/>
            <a:ext cx="12192001" cy="6861821"/>
          </a:xfrm>
          <a:prstGeom prst="rect">
            <a:avLst/>
          </a:prstGeom>
        </p:spPr>
      </p:pic>
      <p:pic>
        <p:nvPicPr>
          <p:cNvPr id="159" name="智灵语音机器人.png" descr="智灵语音机器人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7913" y="-326341"/>
            <a:ext cx="19643762" cy="11049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矩形 3"/>
          <p:cNvSpPr/>
          <p:nvPr/>
        </p:nvSpPr>
        <p:spPr>
          <a:xfrm>
            <a:off x="800100" y="628650"/>
            <a:ext cx="10591800" cy="4535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386406" y="2546350"/>
            <a:ext cx="5419186" cy="895350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87523" y="3429000"/>
            <a:ext cx="5419186" cy="10156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11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sz="11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sz="11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sz="11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sz="1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" y="-5726"/>
            <a:ext cx="12192001" cy="686182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325" y="76200"/>
            <a:ext cx="8175824" cy="93799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61" name="直接连接符 31"/>
          <p:cNvSpPr/>
          <p:nvPr userDrawn="1"/>
        </p:nvSpPr>
        <p:spPr>
          <a:xfrm>
            <a:off x="774093" y="1052831"/>
            <a:ext cx="10643814" cy="1"/>
          </a:xfrm>
          <a:prstGeom prst="line">
            <a:avLst/>
          </a:prstGeom>
          <a:ln w="6350">
            <a:solidFill>
              <a:srgbClr val="DDDDD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" name="文本框 1"/>
          <p:cNvSpPr txBox="1"/>
          <p:nvPr userDrawn="1"/>
        </p:nvSpPr>
        <p:spPr>
          <a:xfrm>
            <a:off x="10017125" y="553085"/>
            <a:ext cx="136652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1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" panose="020B0400000000000000" charset="-122"/>
                <a:ea typeface="思源黑体" panose="020B0400000000000000" charset="-122"/>
                <a:cs typeface="Arial" panose="020B0604020202020204" pitchFamily="34" charset="0"/>
                <a:sym typeface="Arial" panose="020B0604020202020204" pitchFamily="34" charset="0"/>
              </a:rPr>
              <a:t>智灵时代科技有限公司</a:t>
            </a:r>
            <a:endParaRPr kumimoji="0" lang="zh-CN" altLang="en-US" sz="1000" b="1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" panose="020B0400000000000000" charset="-122"/>
              <a:ea typeface="思源黑体" panose="020B04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 descr="121221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78135" y="289560"/>
            <a:ext cx="368300" cy="22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480" y="1318895"/>
            <a:ext cx="11298555" cy="5449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31"/>
          <p:cNvSpPr>
            <a:spLocks noChangeShapeType="1"/>
          </p:cNvSpPr>
          <p:nvPr userDrawn="1"/>
        </p:nvSpPr>
        <p:spPr bwMode="auto">
          <a:xfrm>
            <a:off x="774700" y="1052513"/>
            <a:ext cx="10642600" cy="0"/>
          </a:xfrm>
          <a:prstGeom prst="line">
            <a:avLst/>
          </a:prstGeom>
          <a:noFill/>
          <a:ln w="6350">
            <a:solidFill>
              <a:srgbClr val="DDDDDD"/>
            </a:solidFill>
            <a:miter lim="800000"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3" name="文本框 1"/>
          <p:cNvSpPr txBox="1"/>
          <p:nvPr userDrawn="1"/>
        </p:nvSpPr>
        <p:spPr>
          <a:xfrm>
            <a:off x="10017125" y="552450"/>
            <a:ext cx="136017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智灵时代科技有限公司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 descr="1212211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77500" y="288925"/>
            <a:ext cx="3683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95325" y="76200"/>
            <a:ext cx="8175824" cy="93799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" y="-3821"/>
            <a:ext cx="12192001" cy="6861821"/>
          </a:xfrm>
          <a:prstGeom prst="rect">
            <a:avLst/>
          </a:prstGeom>
        </p:spPr>
      </p:pic>
      <p:pic>
        <p:nvPicPr>
          <p:cNvPr id="159" name="智灵语音机器人.png" descr="智灵语音机器人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7913" y="-326341"/>
            <a:ext cx="19643762" cy="11049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矩形 3"/>
          <p:cNvSpPr/>
          <p:nvPr/>
        </p:nvSpPr>
        <p:spPr>
          <a:xfrm>
            <a:off x="800100" y="628650"/>
            <a:ext cx="10591800" cy="4535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386406" y="2546350"/>
            <a:ext cx="5419186" cy="895350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87523" y="3429000"/>
            <a:ext cx="5419186" cy="10156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11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sz="11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sz="11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sz="11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sz="1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" y="-3821"/>
            <a:ext cx="12192001" cy="6861821"/>
          </a:xfrm>
          <a:prstGeom prst="rect">
            <a:avLst/>
          </a:prstGeom>
        </p:spPr>
      </p:pic>
      <p:grpSp>
        <p:nvGrpSpPr>
          <p:cNvPr id="5" name="组合 40"/>
          <p:cNvGrpSpPr/>
          <p:nvPr/>
        </p:nvGrpSpPr>
        <p:grpSpPr>
          <a:xfrm>
            <a:off x="10789773" y="-1"/>
            <a:ext cx="1402228" cy="1172085"/>
            <a:chOff x="0" y="0"/>
            <a:chExt cx="1402226" cy="1172083"/>
          </a:xfrm>
        </p:grpSpPr>
        <p:sp>
          <p:nvSpPr>
            <p:cNvPr id="2" name="Freeform 10"/>
            <p:cNvSpPr/>
            <p:nvPr/>
          </p:nvSpPr>
          <p:spPr>
            <a:xfrm flipH="1">
              <a:off x="469326" y="0"/>
              <a:ext cx="932901" cy="117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" name="Freeform 11"/>
            <p:cNvSpPr/>
            <p:nvPr/>
          </p:nvSpPr>
          <p:spPr>
            <a:xfrm flipH="1">
              <a:off x="469326" y="0"/>
              <a:ext cx="470971" cy="5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787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" name="Freeform 12"/>
            <p:cNvSpPr/>
            <p:nvPr/>
          </p:nvSpPr>
          <p:spPr>
            <a:xfrm flipH="1">
              <a:off x="-1" y="0"/>
              <a:ext cx="469328" cy="5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95325" y="1"/>
            <a:ext cx="10801350" cy="937992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95325" y="1125537"/>
            <a:ext cx="10801350" cy="505142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51271" y="6187297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697990" marR="0" indent="-3263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55190" marR="0" indent="-3263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" y="-3821"/>
            <a:ext cx="12192001" cy="6861821"/>
          </a:xfrm>
          <a:prstGeom prst="rect">
            <a:avLst/>
          </a:prstGeom>
        </p:spPr>
      </p:pic>
      <p:grpSp>
        <p:nvGrpSpPr>
          <p:cNvPr id="5" name="组合 40"/>
          <p:cNvGrpSpPr/>
          <p:nvPr/>
        </p:nvGrpSpPr>
        <p:grpSpPr>
          <a:xfrm>
            <a:off x="10789773" y="-1"/>
            <a:ext cx="1402228" cy="1172085"/>
            <a:chOff x="0" y="0"/>
            <a:chExt cx="1402226" cy="1172083"/>
          </a:xfrm>
        </p:grpSpPr>
        <p:sp>
          <p:nvSpPr>
            <p:cNvPr id="2" name="Freeform 10"/>
            <p:cNvSpPr/>
            <p:nvPr/>
          </p:nvSpPr>
          <p:spPr>
            <a:xfrm flipH="1">
              <a:off x="469326" y="0"/>
              <a:ext cx="932901" cy="117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" name="Freeform 11"/>
            <p:cNvSpPr/>
            <p:nvPr/>
          </p:nvSpPr>
          <p:spPr>
            <a:xfrm flipH="1">
              <a:off x="469326" y="0"/>
              <a:ext cx="470971" cy="5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787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" name="Freeform 12"/>
            <p:cNvSpPr/>
            <p:nvPr/>
          </p:nvSpPr>
          <p:spPr>
            <a:xfrm flipH="1">
              <a:off x="-1" y="0"/>
              <a:ext cx="469328" cy="5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95325" y="1"/>
            <a:ext cx="10801350" cy="937992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95325" y="1125537"/>
            <a:ext cx="10801350" cy="505142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51271" y="6187297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1697990" marR="0" indent="-3263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marL="2155190" marR="0" indent="-3263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6.jpeg"/><Relationship Id="rId1" Type="http://schemas.openxmlformats.org/officeDocument/2006/relationships/hyperlink" Target="https://ai.zhilingsd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 3"/>
          <p:cNvSpPr txBox="1">
            <a:spLocks noGrp="1"/>
          </p:cNvSpPr>
          <p:nvPr>
            <p:ph type="title"/>
          </p:nvPr>
        </p:nvSpPr>
        <p:spPr>
          <a:xfrm>
            <a:off x="823844" y="2336601"/>
            <a:ext cx="5586412" cy="8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>
              <a:lnSpc>
                <a:spcPct val="120000"/>
              </a:lnSpc>
            </a:pP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智催机器人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方案交流汇报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占位符 10"/>
          <p:cNvSpPr>
            <a:spLocks noGrp="1"/>
          </p:cNvSpPr>
          <p:nvPr>
            <p:ph type="body" idx="15"/>
          </p:nvPr>
        </p:nvSpPr>
        <p:spPr>
          <a:xfrm>
            <a:off x="1093852" y="3830018"/>
            <a:ext cx="4691187" cy="371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100" u="sng">
                <a:uFill>
                  <a:solidFill>
                    <a:srgbClr val="69A020"/>
                  </a:solidFill>
                </a:uFill>
                <a:hlinkClick r:id="rId1"/>
              </a:defRPr>
            </a:lvl1pPr>
          </a:lstStyle>
          <a:p>
            <a:pPr>
              <a:defRPr u="none">
                <a:uFillTx/>
              </a:defRPr>
            </a:pPr>
            <a:r>
              <a:rPr sz="1200" u="sng" dirty="0">
                <a:solidFill>
                  <a:schemeClr val="bg1"/>
                </a:solidFill>
                <a:uFill>
                  <a:solidFill>
                    <a:srgbClr val="69A02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https://ai.zhilingsd.com</a:t>
            </a:r>
            <a:endParaRPr sz="1200" u="sng" dirty="0">
              <a:solidFill>
                <a:schemeClr val="bg1"/>
              </a:solidFill>
              <a:uFill>
                <a:solidFill>
                  <a:srgbClr val="69A02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</p:txBody>
      </p:sp>
      <p:sp>
        <p:nvSpPr>
          <p:cNvPr id="212" name="深圳市智灵时代科技有限公司"/>
          <p:cNvSpPr txBox="1"/>
          <p:nvPr/>
        </p:nvSpPr>
        <p:spPr>
          <a:xfrm>
            <a:off x="1093852" y="3477504"/>
            <a:ext cx="2092879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深圳市智灵时代科技有限公司</a:t>
            </a:r>
            <a:endParaRPr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7" name="摄图网_500303624.jpg" descr="摄图网_50030362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3808" y="5357"/>
            <a:ext cx="12296029" cy="68472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8" name="矩形"/>
          <p:cNvSpPr/>
          <p:nvPr/>
        </p:nvSpPr>
        <p:spPr>
          <a:xfrm>
            <a:off x="-55521" y="-27079"/>
            <a:ext cx="12277642" cy="6912158"/>
          </a:xfrm>
          <a:prstGeom prst="rect">
            <a:avLst/>
          </a:prstGeom>
          <a:solidFill>
            <a:srgbClr val="0F1529">
              <a:alpha val="54000"/>
            </a:srgbClr>
          </a:solidFill>
          <a:ln w="25400">
            <a:solidFill>
              <a:schemeClr val="accent1">
                <a:alpha val="75339"/>
              </a:schemeClr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F17A2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" name="深圳市智灵时代科技有限公司"/>
          <p:cNvSpPr txBox="1"/>
          <p:nvPr/>
        </p:nvSpPr>
        <p:spPr>
          <a:xfrm>
            <a:off x="5060314" y="5089980"/>
            <a:ext cx="2327314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深圳市智灵时代科技有限公司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b="1" dirty="0"/>
          </a:p>
        </p:txBody>
      </p:sp>
      <p:sp>
        <p:nvSpPr>
          <p:cNvPr id="233" name="AI催收机器人系统"/>
          <p:cNvSpPr txBox="1"/>
          <p:nvPr/>
        </p:nvSpPr>
        <p:spPr>
          <a:xfrm>
            <a:off x="2348867" y="2595881"/>
            <a:ext cx="7494270" cy="98234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5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dirty="0" smtClean="0"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</a:rPr>
              <a:t>2023</a:t>
            </a:r>
            <a:r>
              <a:rPr lang="zh-CN" altLang="en-US" dirty="0" smtClean="0"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</a:rPr>
              <a:t>年度运维</a:t>
            </a:r>
            <a:r>
              <a:rPr lang="zh-CN" altLang="en-US" dirty="0" smtClean="0"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</a:rPr>
              <a:t>工作总结</a:t>
            </a:r>
            <a:endParaRPr lang="zh-CN" dirty="0"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</a:endParaRPr>
          </a:p>
        </p:txBody>
      </p:sp>
      <p:sp>
        <p:nvSpPr>
          <p:cNvPr id="234" name="项目竞标报告"/>
          <p:cNvSpPr txBox="1"/>
          <p:nvPr/>
        </p:nvSpPr>
        <p:spPr>
          <a:xfrm>
            <a:off x="6049801" y="3624581"/>
            <a:ext cx="92394" cy="64401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30000"/>
              </a:lnSpc>
              <a:defRPr sz="3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4565650" y="3783013"/>
            <a:ext cx="3024000" cy="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rgbClr val="FFFF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深圳市智灵时代科技有限公司"/>
          <p:cNvSpPr txBox="1"/>
          <p:nvPr>
            <p:custDataLst>
              <p:tags r:id="rId3"/>
            </p:custDataLst>
          </p:nvPr>
        </p:nvSpPr>
        <p:spPr>
          <a:xfrm>
            <a:off x="5060314" y="4248605"/>
            <a:ext cx="2327314" cy="27432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架构运维部</a:t>
            </a:r>
            <a:endParaRPr lang="zh-CN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upload_post_object_v2_16530577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403" y="4047768"/>
            <a:ext cx="5184862" cy="2499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080" y="127506"/>
            <a:ext cx="8175824" cy="937992"/>
          </a:xfrm>
        </p:spPr>
        <p:txBody>
          <a:bodyPr/>
          <a:p>
            <a:r>
              <a:rPr lang="zh-CN" altLang="en-US"/>
              <a:t>本年度工作叙述：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10503" y="1361106"/>
            <a:ext cx="5997742" cy="50944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一、性能优化：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1.服务优化，进行K8S容器化管理，目前开发测试环境和部分生产环境已经K8S容器化。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2.监控系统性能优化，全方面进行服务监控。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进行容量规划，确保数据库系统能够满足当前和未来的业务需求。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4.优化查询语句、索引设计，以提高数据库查询效率。</a:t>
            </a: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对数据库系统进行性能分析，识别并解决潜在的性能瓶颈。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6.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服务发版优化，优化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jenkins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进行自动化发版和滚动重启功能。</a:t>
            </a: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催收私有化项目添加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skywalking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监控。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 descr="upload_post_object_v2_26467766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20" y="1133907"/>
            <a:ext cx="4386939" cy="21591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918887" y="3293090"/>
            <a:ext cx="1292225" cy="274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K8S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集群监控展示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721122" y="3856518"/>
            <a:ext cx="1587500" cy="274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私有化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skywalking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本年度工作叙述：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5217" y="1481613"/>
            <a:ext cx="6026570" cy="50886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二、备份与恢复：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1.制定和执行完备的备份计划，确保数据库数据的安全性和可恢复性。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2.定期测试备份和恢复流程，以验证备份的有效性。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3.容器化环境自动化etcd备份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并进行定期清理。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三、故障排除与问题解决：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1.及时响应数据库故障和问题，进行迅速而准确的故障排除。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2.建立监控系统，对数据库系统进行实时监测，以预防和早期发现潜在的问题。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 descr="upload_post_object_v2_23857228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152" y="1187588"/>
            <a:ext cx="3694550" cy="2392324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871188" y="3579892"/>
            <a:ext cx="1292701" cy="231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etcd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自动备份展示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 descr="upload_post_object_v2_15533869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89" y="3970265"/>
            <a:ext cx="4893498" cy="238558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871188" y="6355815"/>
            <a:ext cx="1516930" cy="2144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数据库实时监控展示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本年度工作叙述：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95285" y="1854891"/>
            <a:ext cx="7057017" cy="40896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1.专利发明和容器化协助，进入下一环节，持续保障产出成果和稳定性。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2.持续关注数据库领域的新技术和趋势，评估是否需要进行升级或引入新的技术。实施新技术和工具，以提高数据库系统的效率和可维护性。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、开发测试生产K8S容器化，进行容器化管理。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、K8S集群Pod基于GPU调度。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33431" y="1419472"/>
            <a:ext cx="2376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四、技术创新与升级：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 descr="upload_post_object_v2_2148446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652" y="1548165"/>
            <a:ext cx="2093159" cy="259840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780305" y="1324727"/>
            <a:ext cx="1638300" cy="274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自动化部署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ansible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图片 11" descr="upload_post_object_v2_41039776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28" y="4146569"/>
            <a:ext cx="4769700" cy="230659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571182" y="3899253"/>
            <a:ext cx="2021525" cy="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K8S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使用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GPU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调度展示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421976" y="4206826"/>
            <a:ext cx="4682887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5、基于ansible自动化部署、node-exporter、k8s-node节点初始化。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6、生产Prometheus监控体系落地，监控告警推送去钉钉群。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7、k8s数据备份：基于etcd数据库备份、velero基于k8s名称空间备份。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标题 1"/>
          <p:cNvSpPr txBox="1">
            <a:spLocks noGrp="1"/>
          </p:cNvSpPr>
          <p:nvPr>
            <p:ph type="title"/>
          </p:nvPr>
        </p:nvSpPr>
        <p:spPr>
          <a:xfrm>
            <a:off x="707590" y="16326"/>
            <a:ext cx="9826298" cy="9379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下年度工作计划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76731" y="1259850"/>
            <a:ext cx="9657120" cy="55212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1、容器化项目推进:   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完善智能陪练和产飞项目，将物理节点全部上架为容器化。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&gt;继续推进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生产环境质检项目、机器人项目K8S容器化。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2、优化生产环境，减少生产机器得投入成本，节约资源。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&lt;1&gt;在容器化项目推进后，进行资源规划整合，在保证服务稳定运行的情况下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节约服务器的投入从而减少生产环境的成本投入。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、持续完善/新增日常：探索适用的自动化工具，以及更颗粒度性能监控和故障排除工具，以提高效率和降低人为错误。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优化Jenkins的自动化发版，增加滚动发版功能。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4、持续学习、增强高效的监控系统，及时发现并解决潜在的性能问题。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&lt;1&gt;增加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K8S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容器化项目的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jvm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监控。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&lt;2&gt;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增加生产容器化环境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GPU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监控。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.容器化和微服务：持续学习、协助应用端容器化，以便更轻松地部署和扩展服务，提高整体系统的灵活性。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&lt;1&gt;研究部署K8S的dashboard管理工具，让管理容器更有灵活性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下年度工作计划：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75081" y="1626254"/>
            <a:ext cx="9955625" cy="47029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.持续学习和培训：不断学习新的数据库技术和最佳实践，参与培训课程、研讨会和行业活动，以跟上数据库领域的发展。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&lt;1&gt;深入研究分布式数据库、图数据库或时间序列数据库，以满足不同业务场景的需求。根据具体业务和性能需求，选择适当的数据库类型。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7.监控与性能优化：持续学习、增强高效的监控系统，及时发现并解决潜在的性能问题。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&lt;1&gt;持续优化数据库查询、索引和配置，以提高整体性能。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&lt;2&gt;优化监控面板，让监控系统面板更加直观、整洁。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8.强化安全措施：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维持数据库稳定性和安全性。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&lt;1&gt;持续定期评估数据库系统的安全性，安全措施和防护措施、加密和审计功能，以保护敏感数据。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9.实施数据治理：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保证数据完整性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&lt;1&gt;日常维护确保数据库中的数据质量、合规性和隐私安全。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íŝ1iḓê"/>
          <p:cNvSpPr>
            <a:spLocks noChangeArrowheads="1"/>
          </p:cNvSpPr>
          <p:nvPr/>
        </p:nvSpPr>
        <p:spPr bwMode="auto">
          <a:xfrm>
            <a:off x="801688" y="1030605"/>
            <a:ext cx="5221287" cy="763588"/>
          </a:xfrm>
          <a:prstGeom prst="rect">
            <a:avLst/>
          </a:prstGeom>
          <a:solidFill>
            <a:srgbClr val="367CFE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5" name="ïṩ1iḓé"/>
          <p:cNvSpPr>
            <a:spLocks noChangeArrowheads="1"/>
          </p:cNvSpPr>
          <p:nvPr/>
        </p:nvSpPr>
        <p:spPr bwMode="auto">
          <a:xfrm>
            <a:off x="803275" y="1794193"/>
            <a:ext cx="5219700" cy="763587"/>
          </a:xfrm>
          <a:prstGeom prst="rect">
            <a:avLst/>
          </a:prstGeom>
          <a:solidFill>
            <a:srgbClr val="367CFE">
              <a:alpha val="90195"/>
            </a:srgbClr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6" name="îsḻíḍê"/>
          <p:cNvSpPr>
            <a:spLocks noChangeArrowheads="1"/>
          </p:cNvSpPr>
          <p:nvPr/>
        </p:nvSpPr>
        <p:spPr bwMode="auto">
          <a:xfrm>
            <a:off x="803275" y="2554605"/>
            <a:ext cx="5219700" cy="762000"/>
          </a:xfrm>
          <a:prstGeom prst="rect">
            <a:avLst/>
          </a:prstGeom>
          <a:solidFill>
            <a:srgbClr val="367CFE">
              <a:alpha val="79999"/>
            </a:srgbClr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7" name="多边形"/>
          <p:cNvSpPr/>
          <p:nvPr/>
        </p:nvSpPr>
        <p:spPr>
          <a:xfrm>
            <a:off x="5641975" y="1024255"/>
            <a:ext cx="763588" cy="763588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rgbClr val="367CFE">
                  <a:alpha val="78000"/>
                </a:srgbClr>
              </a:gs>
              <a:gs pos="100000">
                <a:srgbClr val="367CFE"/>
              </a:gs>
            </a:gsLst>
            <a:lin ang="5400000" scaled="0"/>
          </a:gradFill>
          <a:ln w="31750" cap="flat">
            <a:solidFill>
              <a:srgbClr val="FFFFFF"/>
            </a:solidFill>
            <a:prstDash val="solid"/>
            <a:round/>
          </a:ln>
          <a:effectLst/>
        </p:spPr>
        <p:txBody>
          <a:bodyPr lIns="45719" tIns="45719" rIns="45719" bIns="45719" anchor="ctr"/>
          <a:lstStyle/>
          <a:p>
            <a:pPr algn="ctr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ïṣ1iḑè"/>
          <p:cNvSpPr>
            <a:spLocks noChangeArrowheads="1"/>
          </p:cNvSpPr>
          <p:nvPr/>
        </p:nvSpPr>
        <p:spPr bwMode="auto">
          <a:xfrm>
            <a:off x="6475413" y="1083628"/>
            <a:ext cx="2840037" cy="596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项目发版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ísľidê"/>
          <p:cNvSpPr txBox="1">
            <a:spLocks noChangeArrowheads="1"/>
          </p:cNvSpPr>
          <p:nvPr/>
        </p:nvSpPr>
        <p:spPr bwMode="auto">
          <a:xfrm>
            <a:off x="803275" y="1024255"/>
            <a:ext cx="2143125" cy="7635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algn="ctr" defTabSz="913130" hangingPunct="0"/>
            <a:r>
              <a:rPr lang="en-US" altLang="zh-CN" sz="3700" b="1" dirty="0">
                <a:solidFill>
                  <a:srgbClr val="FFFFFF"/>
                </a:solidFill>
                <a:ea typeface="宋体" pitchFamily="2" charset="-122"/>
              </a:rPr>
              <a:t>Contents</a:t>
            </a:r>
            <a:endParaRPr lang="en-US" altLang="zh-CN" sz="37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0" name="直接连接符 18"/>
          <p:cNvSpPr>
            <a:spLocks noChangeShapeType="1"/>
          </p:cNvSpPr>
          <p:nvPr/>
        </p:nvSpPr>
        <p:spPr bwMode="auto">
          <a:xfrm>
            <a:off x="6138863" y="2541905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31" name="直接连接符 19"/>
          <p:cNvSpPr>
            <a:spLocks noChangeShapeType="1"/>
          </p:cNvSpPr>
          <p:nvPr/>
        </p:nvSpPr>
        <p:spPr bwMode="auto">
          <a:xfrm>
            <a:off x="6138863" y="1787843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32" name="直接连接符 20"/>
          <p:cNvSpPr>
            <a:spLocks noChangeShapeType="1"/>
          </p:cNvSpPr>
          <p:nvPr/>
        </p:nvSpPr>
        <p:spPr bwMode="auto">
          <a:xfrm>
            <a:off x="6138863" y="3303905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33" name="ïṣ1iḑè"/>
          <p:cNvSpPr>
            <a:spLocks noChangeArrowheads="1"/>
          </p:cNvSpPr>
          <p:nvPr/>
        </p:nvSpPr>
        <p:spPr bwMode="auto">
          <a:xfrm>
            <a:off x="6475413" y="1843088"/>
            <a:ext cx="2433637" cy="596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algn="l"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ïṣ1iḑè"/>
          <p:cNvSpPr>
            <a:spLocks noChangeArrowheads="1"/>
          </p:cNvSpPr>
          <p:nvPr/>
        </p:nvSpPr>
        <p:spPr bwMode="auto">
          <a:xfrm>
            <a:off x="6475413" y="2574608"/>
            <a:ext cx="2249487" cy="596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algn="l"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季度项目支持情况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多边形"/>
          <p:cNvSpPr/>
          <p:nvPr/>
        </p:nvSpPr>
        <p:spPr>
          <a:xfrm>
            <a:off x="5641975" y="1789430"/>
            <a:ext cx="763588" cy="763588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rgbClr val="367CFE">
                  <a:alpha val="78000"/>
                </a:srgbClr>
              </a:gs>
              <a:gs pos="100000">
                <a:srgbClr val="367CFE"/>
              </a:gs>
            </a:gsLst>
            <a:lin ang="5400000" scaled="0"/>
          </a:gradFill>
          <a:ln w="31750" cap="flat">
            <a:solidFill>
              <a:srgbClr val="FFFFFF"/>
            </a:solidFill>
            <a:prstDash val="solid"/>
            <a:round/>
          </a:ln>
          <a:effectLst/>
        </p:spPr>
        <p:txBody>
          <a:bodyPr lIns="45719" tIns="45719" rIns="45719" bIns="45719" anchor="ctr"/>
          <a:lstStyle/>
          <a:p>
            <a:pPr algn="ctr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多边形"/>
          <p:cNvSpPr/>
          <p:nvPr/>
        </p:nvSpPr>
        <p:spPr>
          <a:xfrm>
            <a:off x="5641975" y="2543493"/>
            <a:ext cx="763588" cy="7635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rgbClr val="367CFE">
                  <a:alpha val="78000"/>
                </a:srgbClr>
              </a:gs>
              <a:gs pos="100000">
                <a:srgbClr val="367CFE"/>
              </a:gs>
            </a:gsLst>
            <a:lin ang="5400000" scaled="0"/>
          </a:gradFill>
          <a:ln w="31750" cap="flat">
            <a:solidFill>
              <a:srgbClr val="FFFFFF"/>
            </a:solidFill>
            <a:prstDash val="solid"/>
            <a:round/>
          </a:ln>
          <a:effectLst/>
        </p:spPr>
        <p:txBody>
          <a:bodyPr lIns="45719" tIns="45719" rIns="45719" bIns="45719" anchor="ctr"/>
          <a:lstStyle/>
          <a:p>
            <a:pPr algn="ctr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95975" y="1213168"/>
            <a:ext cx="217488" cy="36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>
            <a:spAutoFit/>
          </a:bodyPr>
          <a:lstStyle/>
          <a:p>
            <a:pPr hangingPunct="0"/>
            <a:r>
              <a:rPr lang="en-US" altLang="zh-CN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16613" y="1986280"/>
            <a:ext cx="217487" cy="3667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>
            <a:spAutoFit/>
          </a:bodyPr>
          <a:lstStyle/>
          <a:p>
            <a:pPr hangingPunct="0"/>
            <a:r>
              <a:rPr lang="en-US" altLang="zh-CN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21375" y="2760980"/>
            <a:ext cx="217488" cy="3667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>
            <a:spAutoFit/>
          </a:bodyPr>
          <a:lstStyle/>
          <a:p>
            <a:pPr hangingPunct="0"/>
            <a:r>
              <a:rPr lang="en-US" altLang="zh-CN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0" name="îsḻíḍê"/>
          <p:cNvSpPr>
            <a:spLocks noChangeArrowheads="1"/>
          </p:cNvSpPr>
          <p:nvPr/>
        </p:nvSpPr>
        <p:spPr bwMode="auto">
          <a:xfrm>
            <a:off x="803275" y="3308350"/>
            <a:ext cx="5219700" cy="762000"/>
          </a:xfrm>
          <a:prstGeom prst="rect">
            <a:avLst/>
          </a:prstGeom>
          <a:solidFill>
            <a:srgbClr val="367CFE">
              <a:alpha val="70000"/>
            </a:srgbClr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42" name="ïṣ1iḑè"/>
          <p:cNvSpPr>
            <a:spLocks noChangeArrowheads="1"/>
          </p:cNvSpPr>
          <p:nvPr/>
        </p:nvSpPr>
        <p:spPr bwMode="auto">
          <a:xfrm>
            <a:off x="6475413" y="3327400"/>
            <a:ext cx="2964815" cy="596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algn="l"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技术创新情况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多边形"/>
          <p:cNvSpPr/>
          <p:nvPr/>
        </p:nvSpPr>
        <p:spPr>
          <a:xfrm>
            <a:off x="5641975" y="3287713"/>
            <a:ext cx="763588" cy="7635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rgbClr val="367CFE">
                  <a:alpha val="78000"/>
                </a:srgbClr>
              </a:gs>
              <a:gs pos="100000">
                <a:srgbClr val="367CFE"/>
              </a:gs>
            </a:gsLst>
            <a:lin ang="5400000" scaled="0"/>
          </a:gradFill>
          <a:ln w="31750" cap="flat">
            <a:solidFill>
              <a:srgbClr val="FFFFFF"/>
            </a:solidFill>
            <a:prstDash val="solid"/>
            <a:round/>
          </a:ln>
          <a:effectLst/>
        </p:spPr>
        <p:txBody>
          <a:bodyPr lIns="45719" tIns="45719" rIns="45719" bIns="45719" anchor="ctr"/>
          <a:lstStyle/>
          <a:p>
            <a:pPr algn="ctr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21375" y="3505200"/>
            <a:ext cx="217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>
            <a:spAutoFit/>
          </a:bodyPr>
          <a:lstStyle/>
          <a:p>
            <a:pPr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直接连接符 20"/>
          <p:cNvSpPr>
            <a:spLocks noChangeShapeType="1"/>
          </p:cNvSpPr>
          <p:nvPr/>
        </p:nvSpPr>
        <p:spPr bwMode="auto">
          <a:xfrm>
            <a:off x="6150293" y="4058285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49" name="îsḻíḍê"/>
          <p:cNvSpPr>
            <a:spLocks noChangeArrowheads="1"/>
          </p:cNvSpPr>
          <p:nvPr/>
        </p:nvSpPr>
        <p:spPr bwMode="auto">
          <a:xfrm>
            <a:off x="803275" y="4068763"/>
            <a:ext cx="5219700" cy="762000"/>
          </a:xfrm>
          <a:prstGeom prst="rect">
            <a:avLst/>
          </a:prstGeom>
          <a:solidFill>
            <a:srgbClr val="367CFE">
              <a:alpha val="79999"/>
            </a:srgbClr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50" name="直接连接符 18"/>
          <p:cNvSpPr>
            <a:spLocks noChangeShapeType="1"/>
          </p:cNvSpPr>
          <p:nvPr/>
        </p:nvSpPr>
        <p:spPr bwMode="auto">
          <a:xfrm>
            <a:off x="6138863" y="4056063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51" name="直接连接符 20"/>
          <p:cNvSpPr>
            <a:spLocks noChangeShapeType="1"/>
          </p:cNvSpPr>
          <p:nvPr/>
        </p:nvSpPr>
        <p:spPr bwMode="auto">
          <a:xfrm>
            <a:off x="6138863" y="4818063"/>
            <a:ext cx="5243512" cy="0"/>
          </a:xfrm>
          <a:prstGeom prst="line">
            <a:avLst/>
          </a:prstGeom>
          <a:noFill/>
          <a:ln w="3175" cap="rnd">
            <a:solidFill>
              <a:srgbClr val="367CFE">
                <a:alpha val="20000"/>
              </a:srgbClr>
            </a:solidFill>
            <a:round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52" name="ïṣ1iḑè"/>
          <p:cNvSpPr>
            <a:spLocks noChangeArrowheads="1"/>
          </p:cNvSpPr>
          <p:nvPr/>
        </p:nvSpPr>
        <p:spPr bwMode="auto">
          <a:xfrm>
            <a:off x="6475413" y="4088766"/>
            <a:ext cx="2249487" cy="596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/>
          <a:p>
            <a:pPr algn="l"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下年度工作计划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多边形"/>
          <p:cNvSpPr/>
          <p:nvPr/>
        </p:nvSpPr>
        <p:spPr>
          <a:xfrm>
            <a:off x="5641975" y="4057651"/>
            <a:ext cx="763588" cy="7635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rgbClr val="367CFE">
                  <a:alpha val="78000"/>
                </a:srgbClr>
              </a:gs>
              <a:gs pos="100000">
                <a:srgbClr val="367CFE"/>
              </a:gs>
            </a:gsLst>
            <a:lin ang="5400000" scaled="0"/>
          </a:gradFill>
          <a:ln w="31750" cap="flat">
            <a:solidFill>
              <a:srgbClr val="FFFFFF"/>
            </a:solidFill>
            <a:prstDash val="solid"/>
            <a:round/>
          </a:ln>
          <a:effectLst/>
        </p:spPr>
        <p:txBody>
          <a:bodyPr lIns="45719" tIns="45719" rIns="45719" bIns="45719" anchor="ctr"/>
          <a:lstStyle/>
          <a:p>
            <a:pPr algn="ctr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21375" y="4275138"/>
            <a:ext cx="22057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>
            <a:spAutoFit/>
          </a:bodyPr>
          <a:lstStyle/>
          <a:p>
            <a:pPr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标题 1"/>
          <p:cNvSpPr txBox="1">
            <a:spLocks noGrp="1"/>
          </p:cNvSpPr>
          <p:nvPr>
            <p:ph type="title"/>
          </p:nvPr>
        </p:nvSpPr>
        <p:spPr>
          <a:xfrm>
            <a:off x="707590" y="16326"/>
            <a:ext cx="9826298" cy="9379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各项目发版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2200975" y="2116051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 userDrawn="1"/>
        </p:nvSpPr>
        <p:spPr>
          <a:xfrm>
            <a:off x="3282663" y="1402370"/>
            <a:ext cx="4433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本年度中各项目的发版情况，包括紧急发版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标题 1"/>
          <p:cNvSpPr txBox="1">
            <a:spLocks noGrp="1"/>
          </p:cNvSpPr>
          <p:nvPr>
            <p:ph type="title"/>
          </p:nvPr>
        </p:nvSpPr>
        <p:spPr>
          <a:xfrm>
            <a:off x="707590" y="16326"/>
            <a:ext cx="9826298" cy="93799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1981" y="1248622"/>
            <a:ext cx="4505716" cy="6048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开发生产环境告警处理次数</a:t>
            </a:r>
            <a:r>
              <a:rPr kumimoji="0" lang="zh-CN" altLang="en-US" sz="14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kumimoji="0" lang="zh-CN" altLang="en-US" sz="1400" b="0" i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磁盘告警、内存告警、宕机告警、业务告警</a:t>
            </a:r>
            <a:endParaRPr kumimoji="0" lang="zh-CN" altLang="en-US" sz="1400" b="0" i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3624387" y="1248622"/>
          <a:ext cx="8740683" cy="497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 userDrawn="1"/>
        </p:nvSpPr>
        <p:spPr>
          <a:xfrm>
            <a:off x="1121981" y="1981741"/>
            <a:ext cx="4041683" cy="2441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监控项优化：</a:t>
            </a:r>
            <a:endParaRPr lang="zh-CN" altLang="en-US" sz="1400" b="1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添加了私有化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链路监控。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添加了测试环境服务器监控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添加了添加个别服务器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添加磁盘自动清理脚本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添加内部邮箱监控和自动重启脚本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添加了生产容器化环境的服务器监控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添加了生产各项目的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生产容器化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添加了容器化环境的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链路监控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添加K8S集群监控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21981" y="4551328"/>
            <a:ext cx="3677026" cy="15863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生产告警优化</a:t>
            </a:r>
            <a:r>
              <a:rPr lang="en-US" altLang="zh-CN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1400" b="1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添加了私有化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链路告警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添加了开发测试环境物理机告警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添加了生产容器化服务器的告警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添加生产各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的告警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添加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K8S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集群告警</a:t>
            </a:r>
            <a:endParaRPr lang="zh-CN" altLang="en-US" sz="140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1400" b="1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917" y="-103372"/>
            <a:ext cx="8175824" cy="937992"/>
          </a:xfrm>
        </p:spPr>
        <p:txBody>
          <a:bodyPr/>
          <a:p>
            <a:r>
              <a:rPr lang="zh-CN" altLang="en-US"/>
              <a:t>监控告警面板展示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82434" y="1487880"/>
            <a:ext cx="36715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年度添加得监控展示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添加了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Prometheus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监控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使用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ansible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自动部署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exporter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并且使用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进行监控自动发现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 descr="upload_post_object_v2_38720586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83" y="2999621"/>
            <a:ext cx="6256729" cy="2531159"/>
          </a:xfrm>
          <a:prstGeom prst="rect">
            <a:avLst/>
          </a:prstGeom>
        </p:spPr>
      </p:pic>
      <p:pic>
        <p:nvPicPr>
          <p:cNvPr id="3" name="图片 2" descr="upload_post_object_v2_1908618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5" y="924585"/>
            <a:ext cx="6319745" cy="3110500"/>
          </a:xfrm>
          <a:prstGeom prst="rect">
            <a:avLst/>
          </a:prstGeom>
        </p:spPr>
      </p:pic>
      <p:pic>
        <p:nvPicPr>
          <p:cNvPr id="6" name="图片 5" descr="upload_post_object_v2_1502789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03" y="3259018"/>
            <a:ext cx="6232877" cy="30677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标题 1"/>
          <p:cNvSpPr txBox="1">
            <a:spLocks noGrp="1"/>
          </p:cNvSpPr>
          <p:nvPr>
            <p:ph type="title"/>
          </p:nvPr>
        </p:nvSpPr>
        <p:spPr>
          <a:xfrm>
            <a:off x="733243" y="0"/>
            <a:ext cx="9826298" cy="9379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项目支持情况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429159" y="1284802"/>
            <a:ext cx="9282592" cy="49076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76515" y="1233211"/>
          <a:ext cx="8534400" cy="4929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/>
                <a:gridCol w="4267200"/>
              </a:tblGrid>
              <a:tr h="372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项目名称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主要支持工作内容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太平AI外呼POC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项目测试环境部署，项目自动化构建搭建，项目服务异常协助排查，撰写生产部署流程文档，打包服务和配置，并远程协助场内人员上线生产。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优惠万家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测试环境项目部署，项目自动化构建搭建，项目服务部署，中间件部署，编写容器化运行脚本，远程协助支持容器化上线，并撰写部署流程，协助开发处理排查异常问题。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太享学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远程项目技术支持：换包、中间件升级，漏洞处理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北科瑞声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开发、测试、生产环境中间件、业务部署，功能调试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青岛银行</a:t>
                      </a:r>
                      <a:r>
                        <a:rPr lang="en-US" altLang="zh-CN"/>
                        <a:t>POC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项目开发环境部署，项目自动化构建部署，项目异常协助开发问题排查支持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仁和商调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项目开发测试环境部署，项目生产环境部署，项目自动化构建部署，生产物理机处理，功能调试，将机器上架甲方。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小催收及调解管理系统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测试环境中间件服务部署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公有云机器人、智能陪练、产飞、质检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项目服务发版支持，日常监控告警处理，协助开发排查生产或测试环境问题支持，将开发测试环境K8S容器化。将公有云基础，智能陪练，产飞</a:t>
                      </a:r>
                      <a:r>
                        <a:rPr lang="en-US" altLang="zh-CN"/>
                        <a:t>K8S</a:t>
                      </a:r>
                      <a:r>
                        <a:rPr lang="zh-CN" altLang="en-US"/>
                        <a:t>容器化上线生产。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德律智能陪练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项目服务发版支持，日常监控告警处理，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德律私有化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项目服务发版支持，日常监控告警处理，协助私有化处理银行检查给出生产漏洞报告等问题支持，将开发测试环境</a:t>
                      </a:r>
                      <a:r>
                        <a:rPr lang="en-US" altLang="zh-CN"/>
                        <a:t>K8S</a:t>
                      </a:r>
                      <a:r>
                        <a:rPr lang="zh-CN" altLang="en-US"/>
                        <a:t>容器化。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国产系统信创认证项目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微服务部署国产服务器技术支持、</a:t>
                      </a:r>
                      <a:r>
                        <a:rPr lang="en-US" altLang="zh-CN"/>
                        <a:t>ISO</a:t>
                      </a:r>
                      <a:r>
                        <a:rPr lang="zh-CN" altLang="en-US"/>
                        <a:t>质量认证、</a:t>
                      </a:r>
                      <a:r>
                        <a:rPr lang="en-US" altLang="zh-CN"/>
                        <a:t>ISO</a:t>
                      </a:r>
                      <a:r>
                        <a:rPr lang="zh-CN" altLang="en-US"/>
                        <a:t>信息安全认证、信创认证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国产化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生产数据库业务变更需求量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65978" y="1426210"/>
          <a:ext cx="9574530" cy="4576445"/>
        </p:xfrm>
        <a:graphic>
          <a:graphicData uri="http://schemas.openxmlformats.org/drawingml/2006/table">
            <a:tbl>
              <a:tblPr/>
              <a:tblGrid>
                <a:gridCol w="941070"/>
                <a:gridCol w="2591435"/>
                <a:gridCol w="3232785"/>
                <a:gridCol w="2809240"/>
              </a:tblGrid>
              <a:tr h="34480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生产数据库业务变更需求量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月份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私有化项目/次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公有云机器人项目/次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陪练项目/次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2月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3月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4月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5月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6月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7月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8月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9月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10月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11月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12月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总计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27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15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优化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547283" y="1099185"/>
          <a:ext cx="8589645" cy="5049520"/>
        </p:xfrm>
        <a:graphic>
          <a:graphicData uri="http://schemas.openxmlformats.org/drawingml/2006/table">
            <a:tbl>
              <a:tblPr/>
              <a:tblGrid>
                <a:gridCol w="1132840"/>
                <a:gridCol w="3677285"/>
                <a:gridCol w="3779520"/>
              </a:tblGrid>
              <a:tr h="33210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生产数据库SQL优化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月份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私有化项目/个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公有云机器人项目/个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2月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3月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4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4月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4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5月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6月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7月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5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8月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9月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10月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11月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12月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总计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22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宋体" charset="0"/>
                        </a:rPr>
                        <a:t>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稽查保障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076537" y="1083310"/>
          <a:ext cx="10091420" cy="5473700"/>
        </p:xfrm>
        <a:graphic>
          <a:graphicData uri="http://schemas.openxmlformats.org/drawingml/2006/table">
            <a:tbl>
              <a:tblPr/>
              <a:tblGrid>
                <a:gridCol w="1270635"/>
                <a:gridCol w="2553970"/>
                <a:gridCol w="1196340"/>
                <a:gridCol w="1443990"/>
                <a:gridCol w="962025"/>
                <a:gridCol w="2664460"/>
              </a:tblGrid>
              <a:tr h="28130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稽查保障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银行名称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要求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拉取方式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脚本数量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检查/次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远程检查/现场检查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东亚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7"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脱敏、加密、去除特定信息，保留限定日期等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7"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1、SQL脚本:340</a:t>
                      </a:r>
                      <a:endParaRPr lang="zh-CN" sz="1200">
                        <a:solidFill>
                          <a:srgbClr val="000000"/>
                        </a:solidFill>
                        <a:ea typeface="Arial" panose="020B0604020202020204"/>
                      </a:endParaRPr>
                    </a:p>
                    <a:p>
                      <a:pPr algn="l">
                        <a:buNone/>
                      </a:pPr>
                      <a:endParaRPr lang="zh-CN" altLang="en-US" sz="900"/>
                    </a:p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2、datax-json:850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东莞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工商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广发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13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远程+现场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广州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恒丰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花旗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远程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建设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有反馈检查、未到现场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交通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农业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平安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浦发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4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远程+现场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兴业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有反馈检查、未到现场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邮储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1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招商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2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现场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中行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浦发零售信贷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增量+全量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charset="0"/>
                        </a:rPr>
                        <a:t>0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Arial" panose="020B0604020202020204"/>
                        </a:rPr>
                        <a:t>无</a:t>
                      </a:r>
                      <a:endParaRPr lang="zh-CN" altLang="en-US" sz="900"/>
                    </a:p>
                  </a:txBody>
                  <a:tcPr marL="12700" marR="12700" marT="1270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TZjYzliZDQxZjYxYjIwZWZiZTllOTFkYzhhMDJjYWIifQ=="/>
  <p:tag name="commondata" val="eyJoZGlkIjoiZWMwNGVkN2M1YTc2NDc5MGE0ZTdhNmYxNmNjNWEyODEifQ=="/>
</p:tagLst>
</file>

<file path=ppt/theme/theme1.xml><?xml version="1.0" encoding="utf-8"?>
<a:theme xmlns:a="http://schemas.openxmlformats.org/drawingml/2006/main" name="毕业主题9">
  <a:themeElements>
    <a:clrScheme name="毕业主题9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0000FF"/>
      </a:hlink>
      <a:folHlink>
        <a:srgbClr val="FF00FF"/>
      </a:folHlink>
    </a:clrScheme>
    <a:fontScheme name="毕业主题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毕业主题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毕业主题9">
  <a:themeElements>
    <a:clrScheme name="毕业主题9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0000FF"/>
      </a:hlink>
      <a:folHlink>
        <a:srgbClr val="FF00FF"/>
      </a:folHlink>
    </a:clrScheme>
    <a:fontScheme name="毕业主题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毕业主题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毕业主题9">
  <a:themeElements>
    <a:clrScheme name="毕业主题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0000FF"/>
      </a:hlink>
      <a:folHlink>
        <a:srgbClr val="FF00FF"/>
      </a:folHlink>
    </a:clrScheme>
    <a:fontScheme name="毕业主题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毕业主题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3855</Words>
  <Application>WPS Office WWO_wpscloud_20240118144253-248eeffa4e</Application>
  <PresentationFormat>宽屏</PresentationFormat>
  <Paragraphs>708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Arial</vt:lpstr>
      <vt:lpstr>思源黑体</vt:lpstr>
      <vt:lpstr>汉仪旗黑KW 55S</vt:lpstr>
      <vt:lpstr>微软雅黑</vt:lpstr>
      <vt:lpstr>Calibri</vt:lpstr>
      <vt:lpstr>Helvetica</vt:lpstr>
      <vt:lpstr>微软雅黑</vt:lpstr>
      <vt:lpstr>宋体</vt:lpstr>
      <vt:lpstr>汉仪书宋二KW</vt:lpstr>
      <vt:lpstr>Kingsoft Confetti</vt:lpstr>
      <vt:lpstr>毕业主题9</vt:lpstr>
      <vt:lpstr>1_毕业主题9</vt:lpstr>
      <vt:lpstr> 智催机器人方案交流汇报</vt:lpstr>
      <vt:lpstr>PowerPoint 演示文稿</vt:lpstr>
      <vt:lpstr>各项目发版情况</vt:lpstr>
      <vt:lpstr>处理告警情况</vt:lpstr>
      <vt:lpstr>监控告警面板展示</vt:lpstr>
      <vt:lpstr>项目支持情况</vt:lpstr>
      <vt:lpstr>生产数据库业务变更需求量</vt:lpstr>
      <vt:lpstr>SQL优化</vt:lpstr>
      <vt:lpstr>稽查保障</vt:lpstr>
      <vt:lpstr>本年度工作叙述：</vt:lpstr>
      <vt:lpstr>本年度工作叙述：</vt:lpstr>
      <vt:lpstr>本年度工作叙述：</vt:lpstr>
      <vt:lpstr>下年度工作计划</vt:lpstr>
      <vt:lpstr>下年度工作计划：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_x000B_智催机器人方案交流汇报</dc:title>
  <dc:creator>payton</dc:creator>
  <cp:lastModifiedBy>欢欢</cp:lastModifiedBy>
  <dcterms:created xsi:type="dcterms:W3CDTF">2024-01-26T11:45:15Z</dcterms:created>
  <dcterms:modified xsi:type="dcterms:W3CDTF">2024-01-26T11:45:15Z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85D8EC9EEB6A42858C93B48D2E6859E1_13</vt:lpwstr>
  </property>
</Properties>
</file>