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7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04D12-2B6E-4FB1-8FB4-A9CCB12CA4F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2E4FDF-B480-476D-B988-4D778EA268C0}">
      <dgm:prSet phldrT="[文本]"/>
      <dgm:spPr/>
      <dgm:t>
        <a:bodyPr/>
        <a:lstStyle/>
        <a:p>
          <a:pPr algn="ctr"/>
          <a:r>
            <a:rPr lang="en-US" altLang="zh-CN"/>
            <a:t>Input images</a:t>
          </a:r>
          <a:endParaRPr lang="zh-CN" altLang="en-US"/>
        </a:p>
      </dgm:t>
    </dgm:pt>
    <dgm:pt modelId="{3336FEEA-5E24-4343-B77B-30A0F1B52971}" type="parTrans" cxnId="{47B8ED16-29DD-4B60-B45E-11303CB1E8AF}">
      <dgm:prSet/>
      <dgm:spPr/>
      <dgm:t>
        <a:bodyPr/>
        <a:lstStyle/>
        <a:p>
          <a:pPr algn="ctr"/>
          <a:endParaRPr lang="zh-CN" altLang="en-US"/>
        </a:p>
      </dgm:t>
    </dgm:pt>
    <dgm:pt modelId="{FC530D0F-ABA0-4A7C-9119-EA01B2D649E2}" type="sibTrans" cxnId="{47B8ED16-29DD-4B60-B45E-11303CB1E8AF}">
      <dgm:prSet/>
      <dgm:spPr/>
      <dgm:t>
        <a:bodyPr/>
        <a:lstStyle/>
        <a:p>
          <a:pPr algn="ctr"/>
          <a:endParaRPr lang="zh-CN" altLang="en-US"/>
        </a:p>
      </dgm:t>
    </dgm:pt>
    <dgm:pt modelId="{2246E7B0-962E-403F-80B1-738625C99F56}">
      <dgm:prSet phldrT="[文本]"/>
      <dgm:spPr/>
      <dgm:t>
        <a:bodyPr/>
        <a:lstStyle/>
        <a:p>
          <a:pPr algn="ctr"/>
          <a:r>
            <a:rPr lang="en-US" altLang="zh-CN"/>
            <a:t>Image</a:t>
          </a:r>
          <a:r>
            <a:rPr lang="en-US" altLang="zh-CN" baseline="0"/>
            <a:t> preprocessing</a:t>
          </a:r>
          <a:endParaRPr lang="zh-CN" altLang="en-US"/>
        </a:p>
      </dgm:t>
    </dgm:pt>
    <dgm:pt modelId="{3C2D60D1-C14B-44F0-8089-4E7AA29FF8C0}" type="parTrans" cxnId="{9CC441E1-DA09-44CB-B268-F0E914F009D5}">
      <dgm:prSet/>
      <dgm:spPr/>
      <dgm:t>
        <a:bodyPr/>
        <a:lstStyle/>
        <a:p>
          <a:pPr algn="ctr"/>
          <a:endParaRPr lang="zh-CN" altLang="en-US"/>
        </a:p>
      </dgm:t>
    </dgm:pt>
    <dgm:pt modelId="{216181AD-CEAC-4965-AB4D-91B18A23B879}" type="sibTrans" cxnId="{9CC441E1-DA09-44CB-B268-F0E914F009D5}">
      <dgm:prSet/>
      <dgm:spPr/>
      <dgm:t>
        <a:bodyPr/>
        <a:lstStyle/>
        <a:p>
          <a:pPr algn="ctr"/>
          <a:endParaRPr lang="zh-CN" altLang="en-US"/>
        </a:p>
      </dgm:t>
    </dgm:pt>
    <dgm:pt modelId="{085302BD-5850-49DF-B3BE-158B42B9268F}">
      <dgm:prSet phldrT="[文本]"/>
      <dgm:spPr/>
      <dgm:t>
        <a:bodyPr/>
        <a:lstStyle/>
        <a:p>
          <a:pPr algn="ctr"/>
          <a:r>
            <a:rPr lang="en-US" altLang="zh-CN" dirty="0"/>
            <a:t>Locate and mark defects</a:t>
          </a:r>
          <a:endParaRPr lang="zh-CN" altLang="en-US" dirty="0"/>
        </a:p>
      </dgm:t>
    </dgm:pt>
    <dgm:pt modelId="{1B5752D9-2A14-4770-8B38-4E03CD40ECE9}" type="parTrans" cxnId="{8E3A9333-59E0-4250-B408-5A3F413FAA38}">
      <dgm:prSet/>
      <dgm:spPr/>
      <dgm:t>
        <a:bodyPr/>
        <a:lstStyle/>
        <a:p>
          <a:pPr algn="ctr"/>
          <a:endParaRPr lang="zh-CN" altLang="en-US"/>
        </a:p>
      </dgm:t>
    </dgm:pt>
    <dgm:pt modelId="{FEFFF537-8DF5-496A-B3F4-642C80F1D7F7}" type="sibTrans" cxnId="{8E3A9333-59E0-4250-B408-5A3F413FAA38}">
      <dgm:prSet/>
      <dgm:spPr/>
      <dgm:t>
        <a:bodyPr/>
        <a:lstStyle/>
        <a:p>
          <a:pPr algn="ctr"/>
          <a:endParaRPr lang="zh-CN" altLang="en-US"/>
        </a:p>
      </dgm:t>
    </dgm:pt>
    <dgm:pt modelId="{56E4719B-2348-408A-9BAC-580CB362D601}">
      <dgm:prSet phldrT="[文本]"/>
      <dgm:spPr/>
      <dgm:t>
        <a:bodyPr/>
        <a:lstStyle/>
        <a:p>
          <a:pPr algn="ctr"/>
          <a:r>
            <a:rPr lang="en-US" altLang="zh-CN" dirty="0"/>
            <a:t>Predict type of defect</a:t>
          </a:r>
          <a:endParaRPr lang="zh-CN" altLang="en-US" dirty="0"/>
        </a:p>
      </dgm:t>
    </dgm:pt>
    <dgm:pt modelId="{CEC74100-C1C3-4E06-87C4-945C8FBD354E}" type="parTrans" cxnId="{696A0D5B-D057-47C6-8904-F76B33BD405C}">
      <dgm:prSet/>
      <dgm:spPr/>
      <dgm:t>
        <a:bodyPr/>
        <a:lstStyle/>
        <a:p>
          <a:pPr algn="ctr"/>
          <a:endParaRPr lang="zh-CN" altLang="en-US"/>
        </a:p>
      </dgm:t>
    </dgm:pt>
    <dgm:pt modelId="{14E24B59-EFA3-43D8-B859-89C3A292ED59}" type="sibTrans" cxnId="{696A0D5B-D057-47C6-8904-F76B33BD405C}">
      <dgm:prSet/>
      <dgm:spPr/>
      <dgm:t>
        <a:bodyPr/>
        <a:lstStyle/>
        <a:p>
          <a:pPr algn="ctr"/>
          <a:endParaRPr lang="zh-CN" altLang="en-US"/>
        </a:p>
      </dgm:t>
    </dgm:pt>
    <dgm:pt modelId="{B6F9BED7-53B7-4408-9E6D-826857F3797E}">
      <dgm:prSet phldrT="[文本]"/>
      <dgm:spPr/>
      <dgm:t>
        <a:bodyPr/>
        <a:lstStyle/>
        <a:p>
          <a:pPr algn="ctr"/>
          <a:r>
            <a:rPr lang="en-US" altLang="zh-CN" dirty="0"/>
            <a:t>Present information to users</a:t>
          </a:r>
          <a:endParaRPr lang="zh-CN" altLang="en-US" dirty="0"/>
        </a:p>
      </dgm:t>
    </dgm:pt>
    <dgm:pt modelId="{FC0673AD-13F2-4A3B-9554-BC1754B446CC}" type="parTrans" cxnId="{E2A32C77-F582-46D4-9F04-FFFDCDBBBAC0}">
      <dgm:prSet/>
      <dgm:spPr/>
      <dgm:t>
        <a:bodyPr/>
        <a:lstStyle/>
        <a:p>
          <a:pPr algn="ctr"/>
          <a:endParaRPr lang="zh-CN" altLang="en-US"/>
        </a:p>
      </dgm:t>
    </dgm:pt>
    <dgm:pt modelId="{14D5BB88-3252-42FB-A3A2-5D3FCBA4D2E6}" type="sibTrans" cxnId="{E2A32C77-F582-46D4-9F04-FFFDCDBBBAC0}">
      <dgm:prSet/>
      <dgm:spPr/>
      <dgm:t>
        <a:bodyPr/>
        <a:lstStyle/>
        <a:p>
          <a:pPr algn="ctr"/>
          <a:endParaRPr lang="zh-CN" altLang="en-US"/>
        </a:p>
      </dgm:t>
    </dgm:pt>
    <dgm:pt modelId="{0F0DD52D-90AC-4CCB-8696-C0E2A28B0C98}" type="pres">
      <dgm:prSet presAssocID="{B6D04D12-2B6E-4FB1-8FB4-A9CCB12CA4F7}" presName="Name0" presStyleCnt="0">
        <dgm:presLayoutVars>
          <dgm:dir/>
          <dgm:resizeHandles val="exact"/>
        </dgm:presLayoutVars>
      </dgm:prSet>
      <dgm:spPr/>
    </dgm:pt>
    <dgm:pt modelId="{EAAF6E7C-902A-4D4D-B22A-8E36A68C9F69}" type="pres">
      <dgm:prSet presAssocID="{5D2E4FDF-B480-476D-B988-4D778EA268C0}" presName="node" presStyleLbl="node1" presStyleIdx="0" presStyleCnt="5">
        <dgm:presLayoutVars>
          <dgm:bulletEnabled val="1"/>
        </dgm:presLayoutVars>
      </dgm:prSet>
      <dgm:spPr/>
    </dgm:pt>
    <dgm:pt modelId="{BD652424-D388-4D36-8A76-605D42D5BB70}" type="pres">
      <dgm:prSet presAssocID="{FC530D0F-ABA0-4A7C-9119-EA01B2D649E2}" presName="sibTrans" presStyleLbl="sibTrans1D1" presStyleIdx="0" presStyleCnt="4"/>
      <dgm:spPr/>
    </dgm:pt>
    <dgm:pt modelId="{68628741-9F76-46A4-9C72-0D15442D3D53}" type="pres">
      <dgm:prSet presAssocID="{FC530D0F-ABA0-4A7C-9119-EA01B2D649E2}" presName="connectorText" presStyleLbl="sibTrans1D1" presStyleIdx="0" presStyleCnt="4"/>
      <dgm:spPr/>
    </dgm:pt>
    <dgm:pt modelId="{395C88D0-20B8-43E4-93A7-622BF75976CF}" type="pres">
      <dgm:prSet presAssocID="{2246E7B0-962E-403F-80B1-738625C99F56}" presName="node" presStyleLbl="node1" presStyleIdx="1" presStyleCnt="5">
        <dgm:presLayoutVars>
          <dgm:bulletEnabled val="1"/>
        </dgm:presLayoutVars>
      </dgm:prSet>
      <dgm:spPr/>
    </dgm:pt>
    <dgm:pt modelId="{523EF7CC-0832-4EBE-8C04-DA9B1A8AC3EA}" type="pres">
      <dgm:prSet presAssocID="{216181AD-CEAC-4965-AB4D-91B18A23B879}" presName="sibTrans" presStyleLbl="sibTrans1D1" presStyleIdx="1" presStyleCnt="4"/>
      <dgm:spPr/>
    </dgm:pt>
    <dgm:pt modelId="{252E3CD5-5AD3-4686-8930-100C861BD4BF}" type="pres">
      <dgm:prSet presAssocID="{216181AD-CEAC-4965-AB4D-91B18A23B879}" presName="connectorText" presStyleLbl="sibTrans1D1" presStyleIdx="1" presStyleCnt="4"/>
      <dgm:spPr/>
    </dgm:pt>
    <dgm:pt modelId="{DA17ED1E-8095-4BCF-A611-B37DBC31F224}" type="pres">
      <dgm:prSet presAssocID="{085302BD-5850-49DF-B3BE-158B42B9268F}" presName="node" presStyleLbl="node1" presStyleIdx="2" presStyleCnt="5">
        <dgm:presLayoutVars>
          <dgm:bulletEnabled val="1"/>
        </dgm:presLayoutVars>
      </dgm:prSet>
      <dgm:spPr/>
    </dgm:pt>
    <dgm:pt modelId="{BC82301E-19C2-4AE5-BFC4-E61873AD0A18}" type="pres">
      <dgm:prSet presAssocID="{FEFFF537-8DF5-496A-B3F4-642C80F1D7F7}" presName="sibTrans" presStyleLbl="sibTrans1D1" presStyleIdx="2" presStyleCnt="4"/>
      <dgm:spPr/>
    </dgm:pt>
    <dgm:pt modelId="{7C2485B8-0E71-447A-A189-612D86DF4690}" type="pres">
      <dgm:prSet presAssocID="{FEFFF537-8DF5-496A-B3F4-642C80F1D7F7}" presName="connectorText" presStyleLbl="sibTrans1D1" presStyleIdx="2" presStyleCnt="4"/>
      <dgm:spPr/>
    </dgm:pt>
    <dgm:pt modelId="{F7B6BBFC-4428-4FBF-A25C-09300B1C021B}" type="pres">
      <dgm:prSet presAssocID="{56E4719B-2348-408A-9BAC-580CB362D601}" presName="node" presStyleLbl="node1" presStyleIdx="3" presStyleCnt="5">
        <dgm:presLayoutVars>
          <dgm:bulletEnabled val="1"/>
        </dgm:presLayoutVars>
      </dgm:prSet>
      <dgm:spPr/>
    </dgm:pt>
    <dgm:pt modelId="{A2DAAC78-D037-4CF0-B11A-9670F1C1237C}" type="pres">
      <dgm:prSet presAssocID="{14E24B59-EFA3-43D8-B859-89C3A292ED59}" presName="sibTrans" presStyleLbl="sibTrans1D1" presStyleIdx="3" presStyleCnt="4"/>
      <dgm:spPr/>
    </dgm:pt>
    <dgm:pt modelId="{051B919E-6AC5-4AA9-A982-98AADEEED9FE}" type="pres">
      <dgm:prSet presAssocID="{14E24B59-EFA3-43D8-B859-89C3A292ED59}" presName="connectorText" presStyleLbl="sibTrans1D1" presStyleIdx="3" presStyleCnt="4"/>
      <dgm:spPr/>
    </dgm:pt>
    <dgm:pt modelId="{0848B801-710C-40ED-88DA-30197593AC32}" type="pres">
      <dgm:prSet presAssocID="{B6F9BED7-53B7-4408-9E6D-826857F3797E}" presName="node" presStyleLbl="node1" presStyleIdx="4" presStyleCnt="5" custScaleX="222221" custLinFactNeighborX="-3744" custLinFactNeighborY="-76">
        <dgm:presLayoutVars>
          <dgm:bulletEnabled val="1"/>
        </dgm:presLayoutVars>
      </dgm:prSet>
      <dgm:spPr/>
    </dgm:pt>
  </dgm:ptLst>
  <dgm:cxnLst>
    <dgm:cxn modelId="{47B8ED16-29DD-4B60-B45E-11303CB1E8AF}" srcId="{B6D04D12-2B6E-4FB1-8FB4-A9CCB12CA4F7}" destId="{5D2E4FDF-B480-476D-B988-4D778EA268C0}" srcOrd="0" destOrd="0" parTransId="{3336FEEA-5E24-4343-B77B-30A0F1B52971}" sibTransId="{FC530D0F-ABA0-4A7C-9119-EA01B2D649E2}"/>
    <dgm:cxn modelId="{5C4E791A-4173-4239-9C3A-26E5EB941433}" type="presOf" srcId="{216181AD-CEAC-4965-AB4D-91B18A23B879}" destId="{523EF7CC-0832-4EBE-8C04-DA9B1A8AC3EA}" srcOrd="0" destOrd="0" presId="urn:microsoft.com/office/officeart/2005/8/layout/bProcess3"/>
    <dgm:cxn modelId="{BF19B422-4AEE-438F-A104-5BE956507B47}" type="presOf" srcId="{FEFFF537-8DF5-496A-B3F4-642C80F1D7F7}" destId="{7C2485B8-0E71-447A-A189-612D86DF4690}" srcOrd="1" destOrd="0" presId="urn:microsoft.com/office/officeart/2005/8/layout/bProcess3"/>
    <dgm:cxn modelId="{9C522331-0FDD-4486-A3C5-EF8D51969174}" type="presOf" srcId="{2246E7B0-962E-403F-80B1-738625C99F56}" destId="{395C88D0-20B8-43E4-93A7-622BF75976CF}" srcOrd="0" destOrd="0" presId="urn:microsoft.com/office/officeart/2005/8/layout/bProcess3"/>
    <dgm:cxn modelId="{8E3A9333-59E0-4250-B408-5A3F413FAA38}" srcId="{B6D04D12-2B6E-4FB1-8FB4-A9CCB12CA4F7}" destId="{085302BD-5850-49DF-B3BE-158B42B9268F}" srcOrd="2" destOrd="0" parTransId="{1B5752D9-2A14-4770-8B38-4E03CD40ECE9}" sibTransId="{FEFFF537-8DF5-496A-B3F4-642C80F1D7F7}"/>
    <dgm:cxn modelId="{B68D353F-8277-4767-A078-946D83C39AEC}" type="presOf" srcId="{5D2E4FDF-B480-476D-B988-4D778EA268C0}" destId="{EAAF6E7C-902A-4D4D-B22A-8E36A68C9F69}" srcOrd="0" destOrd="0" presId="urn:microsoft.com/office/officeart/2005/8/layout/bProcess3"/>
    <dgm:cxn modelId="{696A0D5B-D057-47C6-8904-F76B33BD405C}" srcId="{B6D04D12-2B6E-4FB1-8FB4-A9CCB12CA4F7}" destId="{56E4719B-2348-408A-9BAC-580CB362D601}" srcOrd="3" destOrd="0" parTransId="{CEC74100-C1C3-4E06-87C4-945C8FBD354E}" sibTransId="{14E24B59-EFA3-43D8-B859-89C3A292ED59}"/>
    <dgm:cxn modelId="{B3E44D5B-E724-40F8-836C-728EE0FE7EA0}" type="presOf" srcId="{B6F9BED7-53B7-4408-9E6D-826857F3797E}" destId="{0848B801-710C-40ED-88DA-30197593AC32}" srcOrd="0" destOrd="0" presId="urn:microsoft.com/office/officeart/2005/8/layout/bProcess3"/>
    <dgm:cxn modelId="{965EB741-2D2E-4EE9-A2F0-B352296F8FBD}" type="presOf" srcId="{085302BD-5850-49DF-B3BE-158B42B9268F}" destId="{DA17ED1E-8095-4BCF-A611-B37DBC31F224}" srcOrd="0" destOrd="0" presId="urn:microsoft.com/office/officeart/2005/8/layout/bProcess3"/>
    <dgm:cxn modelId="{E2A32C77-F582-46D4-9F04-FFFDCDBBBAC0}" srcId="{B6D04D12-2B6E-4FB1-8FB4-A9CCB12CA4F7}" destId="{B6F9BED7-53B7-4408-9E6D-826857F3797E}" srcOrd="4" destOrd="0" parTransId="{FC0673AD-13F2-4A3B-9554-BC1754B446CC}" sibTransId="{14D5BB88-3252-42FB-A3A2-5D3FCBA4D2E6}"/>
    <dgm:cxn modelId="{0027238C-11CC-4D2F-AB07-67C2D8730322}" type="presOf" srcId="{14E24B59-EFA3-43D8-B859-89C3A292ED59}" destId="{051B919E-6AC5-4AA9-A982-98AADEEED9FE}" srcOrd="1" destOrd="0" presId="urn:microsoft.com/office/officeart/2005/8/layout/bProcess3"/>
    <dgm:cxn modelId="{7D67A999-B25A-4D28-B4E2-538C48D78AA6}" type="presOf" srcId="{14E24B59-EFA3-43D8-B859-89C3A292ED59}" destId="{A2DAAC78-D037-4CF0-B11A-9670F1C1237C}" srcOrd="0" destOrd="0" presId="urn:microsoft.com/office/officeart/2005/8/layout/bProcess3"/>
    <dgm:cxn modelId="{CA364E9A-731E-4B84-AB60-D4BE39837F8F}" type="presOf" srcId="{216181AD-CEAC-4965-AB4D-91B18A23B879}" destId="{252E3CD5-5AD3-4686-8930-100C861BD4BF}" srcOrd="1" destOrd="0" presId="urn:microsoft.com/office/officeart/2005/8/layout/bProcess3"/>
    <dgm:cxn modelId="{B070AF9A-DEFD-407F-8F73-257CC0346820}" type="presOf" srcId="{FC530D0F-ABA0-4A7C-9119-EA01B2D649E2}" destId="{68628741-9F76-46A4-9C72-0D15442D3D53}" srcOrd="1" destOrd="0" presId="urn:microsoft.com/office/officeart/2005/8/layout/bProcess3"/>
    <dgm:cxn modelId="{6A855CAC-1BD4-4A08-ACD6-5E9138B916BE}" type="presOf" srcId="{B6D04D12-2B6E-4FB1-8FB4-A9CCB12CA4F7}" destId="{0F0DD52D-90AC-4CCB-8696-C0E2A28B0C98}" srcOrd="0" destOrd="0" presId="urn:microsoft.com/office/officeart/2005/8/layout/bProcess3"/>
    <dgm:cxn modelId="{30D731B9-44F9-4F3F-908A-8D8C0DBC921F}" type="presOf" srcId="{FC530D0F-ABA0-4A7C-9119-EA01B2D649E2}" destId="{BD652424-D388-4D36-8A76-605D42D5BB70}" srcOrd="0" destOrd="0" presId="urn:microsoft.com/office/officeart/2005/8/layout/bProcess3"/>
    <dgm:cxn modelId="{9CC441E1-DA09-44CB-B268-F0E914F009D5}" srcId="{B6D04D12-2B6E-4FB1-8FB4-A9CCB12CA4F7}" destId="{2246E7B0-962E-403F-80B1-738625C99F56}" srcOrd="1" destOrd="0" parTransId="{3C2D60D1-C14B-44F0-8089-4E7AA29FF8C0}" sibTransId="{216181AD-CEAC-4965-AB4D-91B18A23B879}"/>
    <dgm:cxn modelId="{058427F0-0AF0-42E4-ACD8-3F81598D25D1}" type="presOf" srcId="{56E4719B-2348-408A-9BAC-580CB362D601}" destId="{F7B6BBFC-4428-4FBF-A25C-09300B1C021B}" srcOrd="0" destOrd="0" presId="urn:microsoft.com/office/officeart/2005/8/layout/bProcess3"/>
    <dgm:cxn modelId="{7B7A1EF8-3E08-4728-B48E-8B5883485328}" type="presOf" srcId="{FEFFF537-8DF5-496A-B3F4-642C80F1D7F7}" destId="{BC82301E-19C2-4AE5-BFC4-E61873AD0A18}" srcOrd="0" destOrd="0" presId="urn:microsoft.com/office/officeart/2005/8/layout/bProcess3"/>
    <dgm:cxn modelId="{9544C03D-ACDF-4B48-80F8-39B476271375}" type="presParOf" srcId="{0F0DD52D-90AC-4CCB-8696-C0E2A28B0C98}" destId="{EAAF6E7C-902A-4D4D-B22A-8E36A68C9F69}" srcOrd="0" destOrd="0" presId="urn:microsoft.com/office/officeart/2005/8/layout/bProcess3"/>
    <dgm:cxn modelId="{18E1DE0A-C9F3-4F01-B278-D7E6123AC0C9}" type="presParOf" srcId="{0F0DD52D-90AC-4CCB-8696-C0E2A28B0C98}" destId="{BD652424-D388-4D36-8A76-605D42D5BB70}" srcOrd="1" destOrd="0" presId="urn:microsoft.com/office/officeart/2005/8/layout/bProcess3"/>
    <dgm:cxn modelId="{C1C968B6-5FF4-4892-90D9-D1F95EF533E7}" type="presParOf" srcId="{BD652424-D388-4D36-8A76-605D42D5BB70}" destId="{68628741-9F76-46A4-9C72-0D15442D3D53}" srcOrd="0" destOrd="0" presId="urn:microsoft.com/office/officeart/2005/8/layout/bProcess3"/>
    <dgm:cxn modelId="{A317315F-C8B7-4550-8201-E5FC907653A1}" type="presParOf" srcId="{0F0DD52D-90AC-4CCB-8696-C0E2A28B0C98}" destId="{395C88D0-20B8-43E4-93A7-622BF75976CF}" srcOrd="2" destOrd="0" presId="urn:microsoft.com/office/officeart/2005/8/layout/bProcess3"/>
    <dgm:cxn modelId="{55A09842-98DB-410E-A910-8E2E50DDDDA1}" type="presParOf" srcId="{0F0DD52D-90AC-4CCB-8696-C0E2A28B0C98}" destId="{523EF7CC-0832-4EBE-8C04-DA9B1A8AC3EA}" srcOrd="3" destOrd="0" presId="urn:microsoft.com/office/officeart/2005/8/layout/bProcess3"/>
    <dgm:cxn modelId="{CBDE52D6-CBFE-46DF-8CDA-5D4543B4C9C1}" type="presParOf" srcId="{523EF7CC-0832-4EBE-8C04-DA9B1A8AC3EA}" destId="{252E3CD5-5AD3-4686-8930-100C861BD4BF}" srcOrd="0" destOrd="0" presId="urn:microsoft.com/office/officeart/2005/8/layout/bProcess3"/>
    <dgm:cxn modelId="{0BDC4E79-B707-48BD-9A7F-AB66DD4D0BC6}" type="presParOf" srcId="{0F0DD52D-90AC-4CCB-8696-C0E2A28B0C98}" destId="{DA17ED1E-8095-4BCF-A611-B37DBC31F224}" srcOrd="4" destOrd="0" presId="urn:microsoft.com/office/officeart/2005/8/layout/bProcess3"/>
    <dgm:cxn modelId="{2A969090-5084-471D-929D-95C48CC3C501}" type="presParOf" srcId="{0F0DD52D-90AC-4CCB-8696-C0E2A28B0C98}" destId="{BC82301E-19C2-4AE5-BFC4-E61873AD0A18}" srcOrd="5" destOrd="0" presId="urn:microsoft.com/office/officeart/2005/8/layout/bProcess3"/>
    <dgm:cxn modelId="{38CCA1BA-0ADA-4173-921C-E122FB348156}" type="presParOf" srcId="{BC82301E-19C2-4AE5-BFC4-E61873AD0A18}" destId="{7C2485B8-0E71-447A-A189-612D86DF4690}" srcOrd="0" destOrd="0" presId="urn:microsoft.com/office/officeart/2005/8/layout/bProcess3"/>
    <dgm:cxn modelId="{29D614D6-1D05-4AA4-8B00-6F3BF82503CE}" type="presParOf" srcId="{0F0DD52D-90AC-4CCB-8696-C0E2A28B0C98}" destId="{F7B6BBFC-4428-4FBF-A25C-09300B1C021B}" srcOrd="6" destOrd="0" presId="urn:microsoft.com/office/officeart/2005/8/layout/bProcess3"/>
    <dgm:cxn modelId="{BDA72D85-4600-44C2-BCC5-6E8031A5733B}" type="presParOf" srcId="{0F0DD52D-90AC-4CCB-8696-C0E2A28B0C98}" destId="{A2DAAC78-D037-4CF0-B11A-9670F1C1237C}" srcOrd="7" destOrd="0" presId="urn:microsoft.com/office/officeart/2005/8/layout/bProcess3"/>
    <dgm:cxn modelId="{F597A78C-2B69-4F7E-ABD9-0577A61C9EB3}" type="presParOf" srcId="{A2DAAC78-D037-4CF0-B11A-9670F1C1237C}" destId="{051B919E-6AC5-4AA9-A982-98AADEEED9FE}" srcOrd="0" destOrd="0" presId="urn:microsoft.com/office/officeart/2005/8/layout/bProcess3"/>
    <dgm:cxn modelId="{45549EE1-3E73-4A0D-BBB2-6629A5F02BA1}" type="presParOf" srcId="{0F0DD52D-90AC-4CCB-8696-C0E2A28B0C98}" destId="{0848B801-710C-40ED-88DA-30197593AC3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2424-D388-4D36-8A76-605D42D5BB70}">
      <dsp:nvSpPr>
        <dsp:cNvPr id="0" name=""/>
        <dsp:cNvSpPr/>
      </dsp:nvSpPr>
      <dsp:spPr>
        <a:xfrm>
          <a:off x="310465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99204" y="849359"/>
        <a:ext cx="32615" cy="6523"/>
      </dsp:txXfrm>
    </dsp:sp>
    <dsp:sp modelId="{EAAF6E7C-902A-4D4D-B22A-8E36A68C9F69}">
      <dsp:nvSpPr>
        <dsp:cNvPr id="0" name=""/>
        <dsp:cNvSpPr/>
      </dsp:nvSpPr>
      <dsp:spPr>
        <a:xfrm>
          <a:off x="270317" y="1779"/>
          <a:ext cx="2836138" cy="1701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Input images</a:t>
          </a:r>
          <a:endParaRPr lang="zh-CN" altLang="en-US" sz="3100" kern="1200"/>
        </a:p>
      </dsp:txBody>
      <dsp:txXfrm>
        <a:off x="270317" y="1779"/>
        <a:ext cx="2836138" cy="1701683"/>
      </dsp:txXfrm>
    </dsp:sp>
    <dsp:sp modelId="{523EF7CC-0832-4EBE-8C04-DA9B1A8AC3EA}">
      <dsp:nvSpPr>
        <dsp:cNvPr id="0" name=""/>
        <dsp:cNvSpPr/>
      </dsp:nvSpPr>
      <dsp:spPr>
        <a:xfrm>
          <a:off x="659310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87654" y="849359"/>
        <a:ext cx="32615" cy="6523"/>
      </dsp:txXfrm>
    </dsp:sp>
    <dsp:sp modelId="{395C88D0-20B8-43E4-93A7-622BF75976CF}">
      <dsp:nvSpPr>
        <dsp:cNvPr id="0" name=""/>
        <dsp:cNvSpPr/>
      </dsp:nvSpPr>
      <dsp:spPr>
        <a:xfrm>
          <a:off x="3758768" y="1779"/>
          <a:ext cx="2836138" cy="1701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Image</a:t>
          </a:r>
          <a:r>
            <a:rPr lang="en-US" altLang="zh-CN" sz="3100" kern="1200" baseline="0"/>
            <a:t> preprocessing</a:t>
          </a:r>
          <a:endParaRPr lang="zh-CN" altLang="en-US" sz="3100" kern="1200"/>
        </a:p>
      </dsp:txBody>
      <dsp:txXfrm>
        <a:off x="3758768" y="1779"/>
        <a:ext cx="2836138" cy="1701683"/>
      </dsp:txXfrm>
    </dsp:sp>
    <dsp:sp modelId="{BC82301E-19C2-4AE5-BFC4-E61873AD0A18}">
      <dsp:nvSpPr>
        <dsp:cNvPr id="0" name=""/>
        <dsp:cNvSpPr/>
      </dsp:nvSpPr>
      <dsp:spPr>
        <a:xfrm>
          <a:off x="1688387" y="1701662"/>
          <a:ext cx="6976900" cy="621711"/>
        </a:xfrm>
        <a:custGeom>
          <a:avLst/>
          <a:gdLst/>
          <a:ahLst/>
          <a:cxnLst/>
          <a:rect l="0" t="0" r="0" b="0"/>
          <a:pathLst>
            <a:path>
              <a:moveTo>
                <a:pt x="6976900" y="0"/>
              </a:moveTo>
              <a:lnTo>
                <a:pt x="6976900" y="327955"/>
              </a:lnTo>
              <a:lnTo>
                <a:pt x="0" y="327955"/>
              </a:lnTo>
              <a:lnTo>
                <a:pt x="0" y="621711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01654" y="2009256"/>
        <a:ext cx="350366" cy="6523"/>
      </dsp:txXfrm>
    </dsp:sp>
    <dsp:sp modelId="{DA17ED1E-8095-4BCF-A611-B37DBC31F224}">
      <dsp:nvSpPr>
        <dsp:cNvPr id="0" name=""/>
        <dsp:cNvSpPr/>
      </dsp:nvSpPr>
      <dsp:spPr>
        <a:xfrm>
          <a:off x="7247218" y="1779"/>
          <a:ext cx="2836138" cy="1701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Locate and mark defects</a:t>
          </a:r>
          <a:endParaRPr lang="zh-CN" altLang="en-US" sz="3100" kern="1200" dirty="0"/>
        </a:p>
      </dsp:txBody>
      <dsp:txXfrm>
        <a:off x="7247218" y="1779"/>
        <a:ext cx="2836138" cy="1701683"/>
      </dsp:txXfrm>
    </dsp:sp>
    <dsp:sp modelId="{A2DAAC78-D037-4CF0-B11A-9670F1C1237C}">
      <dsp:nvSpPr>
        <dsp:cNvPr id="0" name=""/>
        <dsp:cNvSpPr/>
      </dsp:nvSpPr>
      <dsp:spPr>
        <a:xfrm>
          <a:off x="3104656" y="3159602"/>
          <a:ext cx="515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13"/>
              </a:moveTo>
              <a:lnTo>
                <a:pt x="274863" y="47013"/>
              </a:lnTo>
              <a:lnTo>
                <a:pt x="274863" y="45720"/>
              </a:lnTo>
              <a:lnTo>
                <a:pt x="51552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48766" y="3202061"/>
        <a:ext cx="27306" cy="6523"/>
      </dsp:txXfrm>
    </dsp:sp>
    <dsp:sp modelId="{F7B6BBFC-4428-4FBF-A25C-09300B1C021B}">
      <dsp:nvSpPr>
        <dsp:cNvPr id="0" name=""/>
        <dsp:cNvSpPr/>
      </dsp:nvSpPr>
      <dsp:spPr>
        <a:xfrm>
          <a:off x="270317" y="2355774"/>
          <a:ext cx="2836138" cy="1701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Predict type of defect</a:t>
          </a:r>
          <a:endParaRPr lang="zh-CN" altLang="en-US" sz="3100" kern="1200" dirty="0"/>
        </a:p>
      </dsp:txBody>
      <dsp:txXfrm>
        <a:off x="270317" y="2355774"/>
        <a:ext cx="2836138" cy="1701683"/>
      </dsp:txXfrm>
    </dsp:sp>
    <dsp:sp modelId="{0848B801-710C-40ED-88DA-30197593AC32}">
      <dsp:nvSpPr>
        <dsp:cNvPr id="0" name=""/>
        <dsp:cNvSpPr/>
      </dsp:nvSpPr>
      <dsp:spPr>
        <a:xfrm>
          <a:off x="3652583" y="2354481"/>
          <a:ext cx="6302495" cy="1701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Present information to users</a:t>
          </a:r>
          <a:endParaRPr lang="zh-CN" altLang="en-US" sz="3100" kern="1200" dirty="0"/>
        </a:p>
      </dsp:txBody>
      <dsp:txXfrm>
        <a:off x="3652583" y="2354481"/>
        <a:ext cx="6302495" cy="170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61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9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9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0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3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3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3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51758-C5F5-4636-B2A3-3C97AA698B3E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EB3C31-131F-489A-BDF3-188BFCD09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0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D50B-BCEE-4FFB-ADC4-E8AF0FE7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257" y="1159335"/>
            <a:ext cx="10164932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EC601 Replacement Presentation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3. Kaggle Steel Defect Detection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8B196-D3B3-4204-8376-B0666A88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021585"/>
            <a:ext cx="7891272" cy="1854634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Ting</a:t>
            </a:r>
          </a:p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U60112569</a:t>
            </a:r>
          </a:p>
          <a:p>
            <a:pPr algn="ctr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Aug.30</a:t>
            </a:r>
            <a:r>
              <a:rPr lang="en-US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9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60A7-6474-49CA-9F70-179AB7BC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C60FA-4908-4B0B-AA60-F8867034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>
                <a:effectLst/>
              </a:rPr>
              <a:t>(3) The user should know the type of defect: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 There can be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various types </a:t>
            </a:r>
            <a:r>
              <a:rPr lang="en-US" altLang="zh-CN" dirty="0">
                <a:effectLst/>
              </a:rPr>
              <a:t>of defects occurring in the image.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simple line or circle </a:t>
            </a:r>
            <a:r>
              <a:rPr lang="en-US" altLang="zh-CN" dirty="0">
                <a:solidFill>
                  <a:srgbClr val="D8D8D8"/>
                </a:solidFill>
                <a:effectLst/>
              </a:rPr>
              <a:t>is an example of a simple geometric defect</a:t>
            </a:r>
            <a:r>
              <a:rPr lang="en-US" altLang="zh-CN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</a:t>
            </a:r>
          </a:p>
          <a:p>
            <a:pPr marL="36900" indent="0">
              <a:buNone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	Complex</a:t>
            </a:r>
            <a:r>
              <a:rPr lang="en-US" altLang="zh-CN" dirty="0">
                <a:effectLst/>
              </a:rPr>
              <a:t> defective shapes include oxidation, exfoliation, texture-like defects.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In order to analyze the defect,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classification</a:t>
            </a:r>
            <a:r>
              <a:rPr lang="en-US" altLang="zh-CN" dirty="0">
                <a:effectLst/>
              </a:rPr>
              <a:t> for the defect is necessary.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0152-11A1-4899-BD05-1A9C4F56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35DA8-B50D-41D5-9F51-4F777AE5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dirty="0"/>
              <a:t>(4) </a:t>
            </a:r>
            <a:r>
              <a:rPr lang="en-US" altLang="zh-CN" dirty="0">
                <a:effectLst/>
              </a:rPr>
              <a:t>The system should be reliable for the users: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Our product should guarantee that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all critical defects will be detected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without</a:t>
            </a:r>
            <a:r>
              <a:rPr lang="en-US" altLang="zh-CN" dirty="0">
                <a:effectLst/>
              </a:rPr>
              <a:t> generating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false alarms</a:t>
            </a: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The user needs a reliable system that provides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high accuracy</a:t>
            </a:r>
            <a:r>
              <a:rPr lang="en-US" altLang="zh-CN" dirty="0">
                <a:effectLst/>
              </a:rPr>
              <a:t>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3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CB636-0CF1-4F24-BA2E-FD84021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Viable Product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1604F-1AD4-4900-8998-6056C465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Minimum viable product includes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both training and testing </a:t>
            </a:r>
            <a:r>
              <a:rPr lang="en-US" altLang="zh-CN" dirty="0">
                <a:effectLst/>
              </a:rPr>
              <a:t>operations.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MVP will do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preprocessing</a:t>
            </a:r>
            <a:r>
              <a:rPr lang="en-US" altLang="zh-CN" dirty="0">
                <a:effectLst/>
              </a:rPr>
              <a:t> operations (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morphological filtering </a:t>
            </a:r>
            <a:r>
              <a:rPr lang="en-US" altLang="zh-CN" dirty="0">
                <a:effectLst/>
              </a:rPr>
              <a:t>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edge detection</a:t>
            </a:r>
            <a:r>
              <a:rPr lang="en-US" altLang="zh-CN" dirty="0">
                <a:effectLst/>
              </a:rPr>
              <a:t>)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eliminate</a:t>
            </a:r>
            <a:r>
              <a:rPr lang="en-US" altLang="zh-CN" dirty="0">
                <a:effectLst/>
              </a:rPr>
              <a:t> the noise and thus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increase</a:t>
            </a:r>
            <a:r>
              <a:rPr lang="en-US" altLang="zh-CN" dirty="0">
                <a:effectLst/>
              </a:rPr>
              <a:t> the prediction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accuracy</a:t>
            </a:r>
            <a:r>
              <a:rPr lang="en-US" altLang="zh-CN" dirty="0">
                <a:effectLst/>
              </a:rPr>
              <a:t>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Then the preprocessed images will be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divided</a:t>
            </a:r>
            <a:r>
              <a:rPr lang="en-US" altLang="zh-CN" dirty="0">
                <a:effectLst/>
              </a:rPr>
              <a:t> into several blocks with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specific pixels size </a:t>
            </a:r>
            <a:r>
              <a:rPr lang="en-US" altLang="zh-CN" dirty="0">
                <a:effectLst/>
              </a:rPr>
              <a:t>and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blocks of interest </a:t>
            </a:r>
            <a:r>
              <a:rPr lang="en-US" altLang="zh-CN" dirty="0">
                <a:effectLst/>
              </a:rPr>
              <a:t>are chosen by algorithm. These chosen blocks are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labeled</a:t>
            </a:r>
            <a:r>
              <a:rPr lang="en-US" altLang="zh-CN" dirty="0">
                <a:effectLst/>
              </a:rPr>
              <a:t> and contribute to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training</a:t>
            </a:r>
            <a:r>
              <a:rPr lang="en-US" altLang="zh-CN" dirty="0">
                <a:effectLst/>
              </a:rPr>
              <a:t> of the model. 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5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CDF4-60A2-45CC-A6E5-90C9CCE0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Viable Product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085C0-2D4D-448D-A2A3-18A7D9E2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5716"/>
            <a:ext cx="10353762" cy="4058751"/>
          </a:xfrm>
        </p:spPr>
        <p:txBody>
          <a:bodyPr/>
          <a:lstStyle/>
          <a:p>
            <a:r>
              <a:rPr lang="en-US" altLang="zh-CN" dirty="0">
                <a:effectLst/>
              </a:rPr>
              <a:t>Principle Component Analysis (PCA) realizes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feature extraction </a:t>
            </a:r>
            <a:r>
              <a:rPr lang="en-US" altLang="zh-CN" dirty="0">
                <a:effectLst/>
              </a:rPr>
              <a:t>of the block.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Self-Organizing Map (SOM) realizes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classification</a:t>
            </a:r>
            <a:r>
              <a:rPr lang="en-US" altLang="zh-CN" dirty="0">
                <a:effectLst/>
              </a:rPr>
              <a:t> of each block.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The well-trained model will finally give out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prediction for each block </a:t>
            </a:r>
            <a:r>
              <a:rPr lang="en-US" altLang="zh-CN" dirty="0">
                <a:effectLst/>
              </a:rPr>
              <a:t>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highlight</a:t>
            </a:r>
            <a:r>
              <a:rPr lang="en-US" altLang="zh-CN" dirty="0">
                <a:effectLst/>
              </a:rPr>
              <a:t> the blocks with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different colors </a:t>
            </a:r>
            <a:r>
              <a:rPr lang="en-US" altLang="zh-CN" dirty="0">
                <a:effectLst/>
              </a:rPr>
              <a:t>according to their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defective type</a:t>
            </a:r>
            <a:r>
              <a:rPr lang="en-US" altLang="zh-CN" dirty="0">
                <a:effectLst/>
              </a:rPr>
              <a:t>.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83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System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/>
          <a:lstStyle/>
          <a:p>
            <a:r>
              <a:rPr lang="en-US" altLang="zh-CN" dirty="0"/>
              <a:t>Data Preprocessing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Region of Interest Chosen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Training &amp;&amp; Testing</a:t>
            </a:r>
            <a:endParaRPr lang="zh-CN" altLang="en-US" dirty="0"/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04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/>
          <a:lstStyle/>
          <a:p>
            <a:r>
              <a:rPr lang="en-US" altLang="zh-CN" dirty="0">
                <a:effectLst/>
              </a:rPr>
              <a:t>Phase 1. Morphological Filtering: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Gaussian and Morphological filters are operated on the image to form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gray scale </a:t>
            </a:r>
            <a:r>
              <a:rPr lang="en-US" altLang="zh-CN" dirty="0">
                <a:effectLst/>
              </a:rPr>
              <a:t>image 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eliminate</a:t>
            </a:r>
            <a:r>
              <a:rPr lang="en-US" altLang="zh-CN" dirty="0">
                <a:effectLst/>
              </a:rPr>
              <a:t> the effect of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noise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endParaRPr lang="zh-CN" altLang="en-US" dirty="0"/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23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/>
          <a:lstStyle/>
          <a:p>
            <a:r>
              <a:rPr lang="en-US" altLang="zh-CN" dirty="0">
                <a:effectLst/>
              </a:rPr>
              <a:t>Phase 2. Thresholding Edge Detection: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Threshold edge detection method is applied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segment</a:t>
            </a:r>
            <a:r>
              <a:rPr lang="en-US" altLang="zh-CN" dirty="0">
                <a:effectLst/>
              </a:rPr>
              <a:t> the gray level image. The image is transformed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 binary image </a:t>
            </a:r>
            <a:r>
              <a:rPr lang="en-US" altLang="zh-CN" dirty="0">
                <a:effectLst/>
              </a:rPr>
              <a:t>which is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clear</a:t>
            </a:r>
            <a:r>
              <a:rPr lang="en-US" altLang="zh-CN" dirty="0">
                <a:effectLst/>
              </a:rPr>
              <a:t>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detect the interested region </a:t>
            </a:r>
            <a:r>
              <a:rPr lang="en-US" altLang="zh-CN" dirty="0">
                <a:effectLst/>
              </a:rPr>
              <a:t>in the later phase.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20850AEE-FECC-4BBA-AEF5-F3FD8E2D6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8383" y="3952690"/>
            <a:ext cx="1707515" cy="26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Simple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/>
          <a:lstStyle/>
          <a:p>
            <a:r>
              <a:rPr lang="en-US" altLang="zh-CN" dirty="0">
                <a:effectLst/>
              </a:rPr>
              <a:t>Phase 3. Simple Shape Detection: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binary image produced in the phase 2 will be submitted to phase 3.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Hough transform </a:t>
            </a:r>
            <a:r>
              <a:rPr lang="en-US" altLang="zh-CN" dirty="0">
                <a:effectLst/>
              </a:rPr>
              <a:t>is used in this phase to detect simple shape like straight-line and circle defects.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These kinds of defects will be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directly</a:t>
            </a:r>
            <a:r>
              <a:rPr lang="en-US" altLang="zh-CN" dirty="0">
                <a:effectLst/>
              </a:rPr>
              <a:t> predicted to the output module</a:t>
            </a:r>
            <a:endParaRPr lang="zh-CN" altLang="en-US" dirty="0"/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ffectLst/>
              </a:rPr>
              <a:t>Phase 4. Region of Interest Detection: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window</a:t>
            </a:r>
            <a:r>
              <a:rPr lang="en-US" altLang="zh-CN" dirty="0">
                <a:effectLst/>
              </a:rPr>
              <a:t> with a specific size like 32 x 32 pixels will slide through the whole binarized image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form sub-image regions</a:t>
            </a:r>
            <a:r>
              <a:rPr lang="en-US" altLang="zh-CN" dirty="0">
                <a:effectLst/>
              </a:rPr>
              <a:t>. Among these regions, the region with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quantity</a:t>
            </a:r>
            <a:r>
              <a:rPr lang="en-US" altLang="zh-CN" dirty="0">
                <a:effectLst/>
              </a:rPr>
              <a:t> of total pixels over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threshold</a:t>
            </a:r>
            <a:r>
              <a:rPr lang="en-US" altLang="zh-CN" dirty="0">
                <a:effectLst/>
              </a:rPr>
              <a:t> and without any line &amp; circle will be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chosen</a:t>
            </a:r>
            <a:r>
              <a:rPr lang="en-US" altLang="zh-CN" dirty="0">
                <a:effectLst/>
              </a:rPr>
              <a:t> to next phase and be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candidate for the training</a:t>
            </a:r>
            <a:r>
              <a:rPr lang="en-US" altLang="zh-CN" dirty="0">
                <a:effectLst/>
              </a:rPr>
              <a:t>.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These regions are called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region of interest</a:t>
            </a:r>
            <a:r>
              <a:rPr lang="en-US" altLang="zh-CN" dirty="0">
                <a:effectLst/>
              </a:rPr>
              <a:t>, and they may contain the defects. 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93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2A8C-9D8F-4FA7-80B2-DE9D9383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 for dividing into sub-images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CBD3-D3A3-4601-8DEF-8A32B5A3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Dividing the image into several sub-images could make it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easier to extract features </a:t>
            </a:r>
            <a:r>
              <a:rPr lang="en-US" altLang="zh-CN" dirty="0">
                <a:effectLst/>
              </a:rPr>
              <a:t>out of local regions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without losing </a:t>
            </a:r>
            <a:r>
              <a:rPr lang="en-US" altLang="zh-CN" dirty="0">
                <a:effectLst/>
              </a:rPr>
              <a:t>so many important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information</a:t>
            </a:r>
            <a:r>
              <a:rPr lang="en-US" altLang="zh-CN" dirty="0">
                <a:effectLst/>
              </a:rPr>
              <a:t>.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Also, dividing into blocks makes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localization clearer and more accurate</a:t>
            </a:r>
          </a:p>
          <a:p>
            <a:endParaRPr lang="en-US" altLang="zh-CN" dirty="0">
              <a:solidFill>
                <a:srgbClr val="FF0000"/>
              </a:solidFill>
              <a:effectLst/>
            </a:endParaRPr>
          </a:p>
          <a:p>
            <a:r>
              <a:rPr lang="en-US" altLang="zh-CN" dirty="0">
                <a:effectLst/>
              </a:rPr>
              <a:t>Localization draws out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rough profile </a:t>
            </a:r>
            <a:r>
              <a:rPr lang="en-US" altLang="zh-CN" dirty="0">
                <a:effectLst/>
              </a:rPr>
              <a:t>of defects rather than simply using a bounding box</a:t>
            </a:r>
          </a:p>
          <a:p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5ED6C0-B430-4F6C-A163-D3412F4274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51" y="4852656"/>
            <a:ext cx="4057650" cy="17240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71C4F-7278-498B-809B-C602D26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A9919-9B7B-4716-A303-6A2BF684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Data Set</a:t>
            </a:r>
          </a:p>
          <a:p>
            <a:r>
              <a:rPr lang="en-US" altLang="zh-CN" dirty="0"/>
              <a:t>Product Concept</a:t>
            </a:r>
          </a:p>
          <a:p>
            <a:r>
              <a:rPr lang="en-US" altLang="zh-CN" dirty="0"/>
              <a:t>User Story</a:t>
            </a:r>
          </a:p>
          <a:p>
            <a:r>
              <a:rPr lang="en-US" altLang="zh-CN" dirty="0"/>
              <a:t>Minimum Viable Product (MVP)</a:t>
            </a:r>
          </a:p>
          <a:p>
            <a:r>
              <a:rPr lang="en-US" altLang="zh-CN" dirty="0"/>
              <a:t>System Architecture</a:t>
            </a:r>
          </a:p>
          <a:p>
            <a:r>
              <a:rPr lang="en-US" altLang="zh-CN" dirty="0"/>
              <a:t>Testing Strategy</a:t>
            </a:r>
          </a:p>
          <a:p>
            <a:r>
              <a:rPr lang="en-US" altLang="zh-CN" dirty="0"/>
              <a:t>Alternatives for Machine Learning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3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5. Region of Interest Selection: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These regions of interest will be recorded and saved. Then the system will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crop</a:t>
            </a:r>
            <a:r>
              <a:rPr lang="en-US" altLang="zh-CN" dirty="0">
                <a:effectLst/>
              </a:rPr>
              <a:t> the corresponding regions from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the image after phase 1 filtering</a:t>
            </a:r>
            <a:r>
              <a:rPr lang="en-US" altLang="zh-CN" dirty="0">
                <a:effectLst/>
              </a:rPr>
              <a:t>.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These regions will be used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both training and predicting</a:t>
            </a:r>
            <a:r>
              <a:rPr lang="en-US" altLang="zh-CN" dirty="0">
                <a:effectLst/>
              </a:rPr>
              <a:t>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B1A1489F-70DE-4D15-83B7-E87345547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3498" y="4885577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6. Labeled Image:</a:t>
            </a:r>
          </a:p>
          <a:p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regions of interest chosen from the former phase are labeled as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defective or normal </a:t>
            </a:r>
            <a:r>
              <a:rPr lang="en-US" altLang="zh-CN" dirty="0">
                <a:effectLst/>
              </a:rPr>
              <a:t>for training. If it is defective,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corresponding defect type</a:t>
            </a:r>
            <a:r>
              <a:rPr lang="en-US" altLang="zh-CN" dirty="0">
                <a:effectLst/>
              </a:rPr>
              <a:t> is also labeled.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3FE11EE-8565-43C9-BBD9-A316BE9DF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3498" y="4885577"/>
            <a:ext cx="3971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1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7. PCA Feature Extraction: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Use PCA (Principal Component Analysis)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extract the features </a:t>
            </a:r>
            <a:r>
              <a:rPr lang="en-US" altLang="zh-CN" dirty="0">
                <a:effectLst/>
              </a:rPr>
              <a:t>out of the regions.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PCA is a method that could both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reduce the data dimensions and also keep the critical features</a:t>
            </a:r>
            <a:r>
              <a:rPr lang="en-US" altLang="zh-CN" dirty="0">
                <a:effectLst/>
              </a:rPr>
              <a:t> of the data. Our product chooses PCA since it can be applied easily by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sklearn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 API</a:t>
            </a:r>
            <a:r>
              <a:rPr lang="en-US" altLang="zh-CN" dirty="0">
                <a:effectLst/>
              </a:rPr>
              <a:t> and extract features well without losing important information.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44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8. SOM Training: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SOM--- Self-Organizing Map is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clustering</a:t>
            </a:r>
            <a:r>
              <a:rPr lang="en-US" altLang="zh-CN" dirty="0">
                <a:effectLst/>
              </a:rPr>
              <a:t> method that could be used as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grouping classification</a:t>
            </a:r>
            <a:r>
              <a:rPr lang="en-US" altLang="zh-CN" dirty="0">
                <a:effectLst/>
              </a:rPr>
              <a:t>.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feature vectors with the defective labels are trained by SOM and form a model that could be used later.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3F77C6E0-E5F5-4E8F-AE77-BA929235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14" y="4366676"/>
            <a:ext cx="1982499" cy="19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5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9. PCA Feature Extraction:</a:t>
            </a:r>
          </a:p>
          <a:p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This phase is similar as the phase 7. The regions of interest are chosen from the phase 1 and feature vectors are extracted out to be used for classification.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53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EDFE-4FFD-40D4-8506-B405EBF1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71" y="532201"/>
            <a:ext cx="5182205" cy="970450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C65E4-922A-4C73-AAD7-CC1B7486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08538" cy="405875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Phase 10. (Testing) SOM Classification:</a:t>
            </a:r>
          </a:p>
          <a:p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SOM model will detect and predict type if the defects exist in these sub-images.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sub-images with the defects detected will be highlighted by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specific colored block boxes </a:t>
            </a:r>
            <a:r>
              <a:rPr lang="en-US" altLang="zh-CN" dirty="0">
                <a:effectLst/>
              </a:rPr>
              <a:t>corresponding to their defect types. </a:t>
            </a: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pPr marL="36900" indent="0">
              <a:buNone/>
            </a:pPr>
            <a:r>
              <a:rPr lang="en-US" altLang="zh-CN" dirty="0">
                <a:effectLst/>
              </a:rPr>
              <a:t>The examples are shown in next slide:</a:t>
            </a:r>
            <a:endParaRPr lang="zh-CN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</p:txBody>
      </p:sp>
      <p:grpSp>
        <p:nvGrpSpPr>
          <p:cNvPr id="4" name="画布 5">
            <a:extLst>
              <a:ext uri="{FF2B5EF4-FFF2-40B4-BE49-F238E27FC236}">
                <a16:creationId xmlns:a16="http://schemas.microsoft.com/office/drawing/2014/main" id="{970B4516-E2DD-41D3-8161-F8D651844A1E}"/>
              </a:ext>
            </a:extLst>
          </p:cNvPr>
          <p:cNvGrpSpPr/>
          <p:nvPr/>
        </p:nvGrpSpPr>
        <p:grpSpPr>
          <a:xfrm>
            <a:off x="6396641" y="1066800"/>
            <a:ext cx="5274310" cy="5175250"/>
            <a:chOff x="0" y="0"/>
            <a:chExt cx="5274310" cy="5175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2772A-0F3B-4DCF-A386-77C63FFD8DB2}"/>
                </a:ext>
              </a:extLst>
            </p:cNvPr>
            <p:cNvSpPr/>
            <p:nvPr/>
          </p:nvSpPr>
          <p:spPr>
            <a:xfrm>
              <a:off x="0" y="0"/>
              <a:ext cx="5274310" cy="517525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088BC-BFAF-4533-8B2D-48F604820A6B}"/>
                </a:ext>
              </a:extLst>
            </p:cNvPr>
            <p:cNvSpPr/>
            <p:nvPr/>
          </p:nvSpPr>
          <p:spPr>
            <a:xfrm>
              <a:off x="301925" y="146648"/>
              <a:ext cx="983411" cy="3536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Input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DC41B3-050F-4C83-B41C-176000F01EFD}"/>
                </a:ext>
              </a:extLst>
            </p:cNvPr>
            <p:cNvSpPr/>
            <p:nvPr/>
          </p:nvSpPr>
          <p:spPr>
            <a:xfrm>
              <a:off x="155276" y="751120"/>
              <a:ext cx="1267460" cy="603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Morphological Filtering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010D22-93BF-413E-92AB-677A3FE29444}"/>
                </a:ext>
              </a:extLst>
            </p:cNvPr>
            <p:cNvSpPr/>
            <p:nvPr/>
          </p:nvSpPr>
          <p:spPr>
            <a:xfrm>
              <a:off x="1668996" y="760357"/>
              <a:ext cx="1267460" cy="6026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Thresholding Edge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64FDD8-2C8D-445A-AE54-340EEDBD0211}"/>
                </a:ext>
              </a:extLst>
            </p:cNvPr>
            <p:cNvSpPr/>
            <p:nvPr/>
          </p:nvSpPr>
          <p:spPr>
            <a:xfrm>
              <a:off x="3130232" y="759679"/>
              <a:ext cx="1267460" cy="6026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Simple Shape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61CEAD3-BA40-4418-A189-EC1A5852E7B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89006" y="500331"/>
              <a:ext cx="4625" cy="25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6B37-3A78-405D-B5B2-F03F30AF158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936456" y="1060864"/>
              <a:ext cx="193776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F6B57B3-14D8-4C16-B3C0-BE2303EE937D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40612" y="1061296"/>
              <a:ext cx="228384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2CF7F3-14BE-438D-9F11-005B39DC6D32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397692" y="1060741"/>
              <a:ext cx="329584" cy="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29A99B-9599-4645-AA97-AD650B37AB86}"/>
                </a:ext>
              </a:extLst>
            </p:cNvPr>
            <p:cNvSpPr/>
            <p:nvPr/>
          </p:nvSpPr>
          <p:spPr>
            <a:xfrm>
              <a:off x="1672369" y="1732758"/>
              <a:ext cx="1267460" cy="6026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Detection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FD7ED2-7B8D-4901-964C-C348F1314543}"/>
                </a:ext>
              </a:extLst>
            </p:cNvPr>
            <p:cNvSpPr/>
            <p:nvPr/>
          </p:nvSpPr>
          <p:spPr>
            <a:xfrm>
              <a:off x="155276" y="1741831"/>
              <a:ext cx="1267460" cy="601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Region of Interest Selection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05D28D-1541-44A0-861F-E7CF9BCEACDB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302726" y="1362972"/>
              <a:ext cx="3373" cy="36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FBE2A-23A0-499D-BC07-33766E84F6EC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789006" y="1354346"/>
              <a:ext cx="0" cy="38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525BBDA-A9D8-4DA9-A544-5688C4DA9685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1422736" y="2034066"/>
              <a:ext cx="249633" cy="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E9F94A-8EE4-4DE3-9DEA-5E02897AD1E9}"/>
                </a:ext>
              </a:extLst>
            </p:cNvPr>
            <p:cNvSpPr/>
            <p:nvPr/>
          </p:nvSpPr>
          <p:spPr>
            <a:xfrm>
              <a:off x="155276" y="2698913"/>
              <a:ext cx="1267460" cy="6013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Labeled Image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1543EB-E764-4763-BC43-4B64F787CA54}"/>
                </a:ext>
              </a:extLst>
            </p:cNvPr>
            <p:cNvSpPr/>
            <p:nvPr/>
          </p:nvSpPr>
          <p:spPr>
            <a:xfrm>
              <a:off x="155276" y="3518422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5CE7D95-1A7F-4F3A-94F8-1946EB00CE80}"/>
                </a:ext>
              </a:extLst>
            </p:cNvPr>
            <p:cNvSpPr/>
            <p:nvPr/>
          </p:nvSpPr>
          <p:spPr>
            <a:xfrm>
              <a:off x="155276" y="4260294"/>
              <a:ext cx="1267460" cy="6007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Training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B40DF1-CAD5-4A95-962E-C35EE68C15FC}"/>
                </a:ext>
              </a:extLst>
            </p:cNvPr>
            <p:cNvSpPr/>
            <p:nvPr/>
          </p:nvSpPr>
          <p:spPr>
            <a:xfrm>
              <a:off x="2871441" y="3535676"/>
              <a:ext cx="1267460" cy="6007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PCA Feature Extraction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D8F1E-274A-4AED-9DD4-0EE81A72C705}"/>
                </a:ext>
              </a:extLst>
            </p:cNvPr>
            <p:cNvSpPr/>
            <p:nvPr/>
          </p:nvSpPr>
          <p:spPr>
            <a:xfrm>
              <a:off x="2871441" y="4243041"/>
              <a:ext cx="1267460" cy="600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SOM Classification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EB14EA-32E5-4F3A-8055-BAFEA6D8C74E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789006" y="2343811"/>
              <a:ext cx="0" cy="35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0B64F3-49B6-408A-A296-E3287AD81D1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789006" y="3299876"/>
              <a:ext cx="0" cy="21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4CC8AD1-BC52-4BA7-A4DF-726527D1B5D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9006" y="4118655"/>
              <a:ext cx="0" cy="14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96828B95-9085-4C3D-BA20-4DE2E211CCB9}"/>
                </a:ext>
              </a:extLst>
            </p:cNvPr>
            <p:cNvCxnSpPr>
              <a:stCxn id="15" idx="2"/>
              <a:endCxn id="22" idx="0"/>
            </p:cNvCxnSpPr>
            <p:nvPr/>
          </p:nvCxnSpPr>
          <p:spPr>
            <a:xfrm rot="16200000" flipH="1">
              <a:off x="1551156" y="1581660"/>
              <a:ext cx="1191865" cy="2716165"/>
            </a:xfrm>
            <a:prstGeom prst="bentConnector3">
              <a:avLst>
                <a:gd name="adj1" fmla="val 130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BC3E172-B68B-467C-9F82-292CA3E216C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3505171" y="4136386"/>
              <a:ext cx="0" cy="10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CF50AA-7AE7-4953-A6A3-501B4BFB4AFA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3505171" y="4842556"/>
              <a:ext cx="0" cy="195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20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8D10E-CC66-49EC-B49A-58758D79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2DFFFB-688D-4B84-AF71-53670A17E4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07615"/>
            <a:ext cx="4057650" cy="172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1B03B1-7749-4821-A251-83D2F455C5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2903" y="2669627"/>
            <a:ext cx="2657475" cy="1962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C4738C-EBA2-4C4C-A010-1E9A966126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3795" y="4089554"/>
            <a:ext cx="4057650" cy="17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447B-7CC1-483C-A54E-7D6D89C3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B960F-C7D0-466D-9367-D1ECEF505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</a:rPr>
                  <a:t>In order to meet the users’ requirement, our product needs to consider several coefficients like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</a:rPr>
                  <a:t>precision, recall and their combination G-mean and F-mean</a:t>
                </a:r>
                <a:r>
                  <a:rPr lang="en-US" altLang="zh-CN" dirty="0">
                    <a:effectLst/>
                  </a:rPr>
                  <a:t>.</a:t>
                </a:r>
              </a:p>
              <a:p>
                <a:r>
                  <a:rPr lang="en-US" altLang="zh-CN" dirty="0">
                    <a:effectLst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>
                    <a:effectLst/>
                  </a:rPr>
                  <a:t> ,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>
                  <a:effectLst/>
                </a:endParaRPr>
              </a:p>
              <a:p>
                <a:endParaRPr lang="en-US" altLang="zh-CN" dirty="0">
                  <a:effectLst/>
                </a:endParaRPr>
              </a:p>
              <a:p>
                <a:endParaRPr lang="en-US" altLang="zh-CN" dirty="0">
                  <a:effectLst/>
                </a:endParaRPr>
              </a:p>
              <a:p>
                <a:pPr marL="36900" indent="0">
                  <a:buNone/>
                </a:pPr>
                <a:r>
                  <a:rPr lang="en-US" altLang="zh-CN" dirty="0">
                    <a:effectLst/>
                  </a:rPr>
                  <a:t>Our product’s testing goal is to maintain them in a reasonable level. </a:t>
                </a:r>
              </a:p>
              <a:p>
                <a:pPr marL="36900" indent="0">
                  <a:buNone/>
                </a:pPr>
                <a:r>
                  <a:rPr lang="en-US" altLang="zh-CN" dirty="0">
                    <a:effectLst/>
                  </a:rPr>
                  <a:t>Then the user requirement is met:</a:t>
                </a:r>
              </a:p>
              <a:p>
                <a:pPr marL="36900" indent="0">
                  <a:buNone/>
                </a:pPr>
                <a:r>
                  <a:rPr lang="en-US" altLang="zh-CN" dirty="0">
                    <a:effectLst/>
                  </a:rPr>
                  <a:t>guarantee that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</a:rPr>
                  <a:t>no critical defect will go undetected</a:t>
                </a:r>
                <a:r>
                  <a:rPr lang="en-US" altLang="zh-CN" dirty="0">
                    <a:effectLst/>
                  </a:rPr>
                  <a:t>, but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</a:rPr>
                  <a:t>without</a:t>
                </a:r>
                <a:r>
                  <a:rPr lang="en-US" altLang="zh-CN" dirty="0">
                    <a:effectLst/>
                  </a:rPr>
                  <a:t> generating many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</a:rPr>
                  <a:t>false alarms </a:t>
                </a:r>
                <a:r>
                  <a:rPr lang="en-US" altLang="zh-CN" dirty="0">
                    <a:effectLst/>
                  </a:rPr>
                  <a:t>that make the system unusable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B960F-C7D0-466D-9367-D1ECEF505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1209557-E9AE-434A-AAD8-549227B0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82" y="3102791"/>
            <a:ext cx="2762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8336-A43E-4792-A1DA-1C3D2C5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Alternative 1: </a:t>
            </a:r>
            <a:br>
              <a:rPr lang="en-US" altLang="zh-CN" dirty="0"/>
            </a:br>
            <a:r>
              <a:rPr lang="en-US" altLang="zh-CN" dirty="0">
                <a:effectLst/>
              </a:rPr>
              <a:t>Feature extraction and training/classification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A23E1-7A04-4BF6-89FE-785564C9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During literature research about the method of the feature extraction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few method </a:t>
            </a:r>
            <a:r>
              <a:rPr lang="en-US" altLang="zh-CN" dirty="0">
                <a:effectLst/>
              </a:rPr>
              <a:t>about the feature extraction on the steel surface image. 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The oxidation and cracks on the steel surface remind me of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fabric and the clothes</a:t>
            </a:r>
            <a:r>
              <a:rPr lang="en-US" altLang="zh-CN" dirty="0">
                <a:effectLst/>
              </a:rPr>
              <a:t>.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textured analysis methods </a:t>
            </a:r>
            <a:r>
              <a:rPr lang="en-US" altLang="zh-CN" dirty="0">
                <a:effectLst/>
              </a:rPr>
              <a:t>are generally usable for the steel defect detection. </a:t>
            </a:r>
          </a:p>
          <a:p>
            <a:endParaRPr lang="en-US" altLang="zh-CN" dirty="0"/>
          </a:p>
          <a:p>
            <a:r>
              <a:rPr lang="en-US" altLang="zh-CN" dirty="0"/>
              <a:t>Recommend: </a:t>
            </a:r>
            <a:r>
              <a:rPr lang="en-US" altLang="zh-CN" dirty="0">
                <a:effectLst/>
              </a:rPr>
              <a:t>2D discrete wavelet transform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70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27DF9-60C9-42A3-8B91-F1871C42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446C-759D-478B-9CAC-31197D3F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CN" dirty="0">
                <a:effectLst/>
              </a:rPr>
              <a:t>Total number of articles recommending DWT: 6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[1] </a:t>
            </a:r>
            <a:r>
              <a:rPr lang="en-US" altLang="zh-CN" i="1" dirty="0">
                <a:effectLst/>
              </a:rPr>
              <a:t>Automatic Defect Detection on Hot-Rolled Flat Steel Products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[2] </a:t>
            </a:r>
            <a:r>
              <a:rPr lang="en-US" altLang="zh-CN" i="1" dirty="0">
                <a:effectLst/>
              </a:rPr>
              <a:t>Defect detection for corner cracks in steel billets using a wavelet reconstruction method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[3] </a:t>
            </a:r>
            <a:r>
              <a:rPr lang="en-US" altLang="zh-CN" i="1" dirty="0">
                <a:effectLst/>
              </a:rPr>
              <a:t>Vision-based defect detection of scale-covered steel billet surfaces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[4] </a:t>
            </a:r>
            <a:r>
              <a:rPr lang="en-US" altLang="zh-CN" i="1" dirty="0">
                <a:effectLst/>
              </a:rPr>
              <a:t>Texture classification and segmentation using wavelet packet frame and Gaussian mixture model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[5] </a:t>
            </a:r>
            <a:r>
              <a:rPr lang="en-US" altLang="zh-CN" i="1" dirty="0">
                <a:effectLst/>
              </a:rPr>
              <a:t>Automated surface inspection for statistical textures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[6] </a:t>
            </a:r>
            <a:r>
              <a:rPr lang="en-US" altLang="zh-CN" i="1" dirty="0">
                <a:effectLst/>
              </a:rPr>
              <a:t>Stitching defect detection and classification using wavelet transform and BP neural network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4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BFB2-209E-4CC9-B99C-E7A8D497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FB437-E3C5-45D5-BE8B-B0B479F7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Quality</a:t>
            </a:r>
            <a:r>
              <a:rPr lang="en-US" altLang="zh-CN" dirty="0"/>
              <a:t> is a critical factor in steel industrial production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Manual</a:t>
            </a:r>
            <a:r>
              <a:rPr lang="en-US" altLang="zh-CN" dirty="0"/>
              <a:t> inspe</a:t>
            </a:r>
            <a:r>
              <a:rPr lang="en-US" altLang="zh-CN" dirty="0">
                <a:solidFill>
                  <a:srgbClr val="D8D8D8"/>
                </a:solidFill>
              </a:rPr>
              <a:t>ction in most quality control is </a:t>
            </a:r>
            <a:r>
              <a:rPr lang="en-US" altLang="zh-CN" dirty="0">
                <a:solidFill>
                  <a:srgbClr val="D8D8D8"/>
                </a:solidFill>
                <a:sym typeface="Wingdings" panose="05000000000000000000" pitchFamily="2" charset="2"/>
              </a:rPr>
              <a:t>slow and unreliable</a:t>
            </a:r>
          </a:p>
          <a:p>
            <a:pPr marL="3690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Automated machine vision </a:t>
            </a:r>
            <a:r>
              <a:rPr lang="en-US" altLang="zh-CN" dirty="0"/>
              <a:t>inspection is a faster and more reliable method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4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3772-33C5-42CA-8887-53F2A2A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2D discrete wavelet transform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0C057-D002-442E-9355-53412433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Discrete Wavelet Transform is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one of the famous textured analysis methods</a:t>
            </a:r>
            <a:r>
              <a:rPr lang="en-US" altLang="zh-CN" dirty="0">
                <a:effectLst/>
              </a:rPr>
              <a:t>. The PCA feature extraction method could be replaced by 2D discrete wavelet transform (DWT). In the computational period of the DWT, we could decompose the 32 x 32 input sub-images into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three levels which are vertical level, horizontal level and diagonal level </a:t>
            </a:r>
            <a:r>
              <a:rPr lang="en-US" altLang="zh-CN" dirty="0">
                <a:effectLst/>
              </a:rPr>
              <a:t>and extract the features out in these three levels respectively. </a:t>
            </a:r>
          </a:p>
          <a:p>
            <a:endParaRPr lang="en-US" altLang="zh-CN" dirty="0">
              <a:effectLst/>
            </a:endParaRPr>
          </a:p>
          <a:p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Also, the training model of SOM could also be replaced by Support Vector Machine (SVM) which creates a hyper-plane that could help classify the defect types.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809B-AAE8-4080-8B42-90F9123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Alternative 2:</a:t>
            </a:r>
            <a:br>
              <a:rPr lang="en-US" altLang="zh-CN" dirty="0"/>
            </a:br>
            <a:r>
              <a:rPr lang="en-US" altLang="zh-CN" dirty="0">
                <a:effectLst/>
              </a:rPr>
              <a:t>Alternative for localization: Mask RCNN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B010B-98D5-4F0C-98CF-74A67300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Actually, in the field of object localization, RCNN is popular and useful for the multiple object and region localization</a:t>
            </a:r>
          </a:p>
          <a:p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47DF39-1A03-4EFA-BBFB-90BC545584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5781" y="3179179"/>
            <a:ext cx="5274310" cy="17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7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BE7C6-7E8A-4FD7-A048-50806F69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RCNN &amp; Faster RCNN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CD11E-F526-48E9-85E6-85612F88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RCNN is neural network that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slides</a:t>
            </a:r>
            <a:r>
              <a:rPr lang="en-US" altLang="zh-CN" dirty="0">
                <a:effectLst/>
              </a:rPr>
              <a:t>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specific size window </a:t>
            </a:r>
            <a:r>
              <a:rPr lang="en-US" altLang="zh-CN" dirty="0">
                <a:effectLst/>
              </a:rPr>
              <a:t>through the whole image and select some interested region which produced by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Region Proposal Network (RPN). </a:t>
            </a:r>
            <a:r>
              <a:rPr lang="en-US" altLang="zh-CN" dirty="0">
                <a:effectLst/>
              </a:rPr>
              <a:t>Classifier makes the classification and detection in each proposal region and finally multiple objects could be detected in the whole image.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EED97-D6E0-49D3-8F9F-2963CA5519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0038" y="3267815"/>
            <a:ext cx="2581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1FD5D-B8A0-4C64-8D73-F036AC0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RCNN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BE34-8E8B-481F-9491-08B36326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During literature review, I found a neural network named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Mask R-CNN </a:t>
            </a:r>
            <a:r>
              <a:rPr lang="en-US" altLang="zh-CN" dirty="0">
                <a:effectLst/>
              </a:rPr>
              <a:t>is suitable for our product.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It combines both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faster-RCNN</a:t>
            </a:r>
            <a:r>
              <a:rPr lang="en-US" altLang="zh-CN" dirty="0">
                <a:effectLst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instance segmentation </a:t>
            </a:r>
            <a:r>
              <a:rPr lang="en-US" altLang="zh-CN" dirty="0">
                <a:effectLst/>
              </a:rPr>
              <a:t>together. It has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two branches </a:t>
            </a:r>
            <a:r>
              <a:rPr lang="en-US" altLang="zh-CN" dirty="0">
                <a:effectLst/>
              </a:rPr>
              <a:t>in total, one is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multiple objects detection </a:t>
            </a:r>
            <a:r>
              <a:rPr lang="en-US" altLang="zh-CN" dirty="0">
                <a:effectLst/>
              </a:rPr>
              <a:t>and the other is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instance segmentation </a:t>
            </a:r>
            <a:r>
              <a:rPr lang="en-US" altLang="zh-CN" dirty="0">
                <a:effectLst/>
              </a:rPr>
              <a:t>which could outline the location of the defects clearly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BC7BDD-B684-44C6-B3D4-47BCD2510F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7626" y="4204969"/>
            <a:ext cx="2746250" cy="1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F5E5-B334-414A-A4DA-9291C7E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DBDB6-5794-42EA-8809-0CC0C169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altLang="zh-CN" dirty="0">
                <a:effectLst/>
              </a:rPr>
              <a:t>Total number of articles recommending RCNN: 4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[7] </a:t>
            </a:r>
            <a:r>
              <a:rPr lang="en-US" altLang="zh-CN" i="1" dirty="0">
                <a:effectLst/>
              </a:rPr>
              <a:t>Autonomous Structural Visual Inspection Using Region-Based Deep Learning for Detecting Multiple Damage Types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[8] </a:t>
            </a:r>
            <a:r>
              <a:rPr lang="en-US" altLang="zh-CN" i="1" dirty="0">
                <a:effectLst/>
              </a:rPr>
              <a:t>Automatic Localization of Casting Defects with Convolutional Neural Networks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[9] </a:t>
            </a:r>
            <a:r>
              <a:rPr lang="en-US" altLang="zh-CN" i="1" dirty="0">
                <a:effectLst/>
              </a:rPr>
              <a:t>Detection of Rail Surface Defects Based on CNN Image Recognition and Classification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[10] M</a:t>
            </a:r>
            <a:r>
              <a:rPr lang="en-US" altLang="zh-CN" i="1" dirty="0">
                <a:effectLst/>
              </a:rPr>
              <a:t>ask R-CNN</a:t>
            </a:r>
            <a:endParaRPr lang="zh-CN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36900" indent="0">
              <a:buNone/>
            </a:pP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However, consider that our input images are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gray scale </a:t>
            </a:r>
            <a:r>
              <a:rPr lang="en-US" altLang="zh-CN" dirty="0">
                <a:effectLst/>
              </a:rPr>
              <a:t>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don’t</a:t>
            </a:r>
            <a:r>
              <a:rPr lang="en-US" altLang="zh-CN" dirty="0">
                <a:effectLst/>
              </a:rPr>
              <a:t> have so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many vivid features </a:t>
            </a:r>
            <a:r>
              <a:rPr lang="en-US" altLang="zh-CN" dirty="0">
                <a:effectLst/>
              </a:rPr>
              <a:t>among the whole picture, Mask R-CNN is difficult to work well in our problem as detecting defects on steel surface since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instance segmentation can be difficult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87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981A3-B67B-42E0-ACD2-2F20650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E37D1-FEF4-49C7-B3EF-CFBE2B44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i="1" dirty="0">
                <a:effectLst/>
              </a:rPr>
              <a:t>Automatic Defect Detection on Hot-Rolled Flat Steel Products. </a:t>
            </a:r>
            <a:r>
              <a:rPr lang="en-US" altLang="zh-CN" dirty="0" err="1">
                <a:effectLst/>
              </a:rPr>
              <a:t>Santanu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Ghorai</a:t>
            </a:r>
            <a:r>
              <a:rPr lang="en-US" altLang="zh-CN" dirty="0">
                <a:effectLst/>
              </a:rPr>
              <a:t>, </a:t>
            </a:r>
            <a:r>
              <a:rPr lang="en-US" altLang="zh-CN" i="1" dirty="0">
                <a:effectLst/>
              </a:rPr>
              <a:t>Member, IEEE</a:t>
            </a:r>
            <a:r>
              <a:rPr lang="en-US" altLang="zh-CN" dirty="0">
                <a:effectLst/>
              </a:rPr>
              <a:t>, Anirban Mukherjee, </a:t>
            </a:r>
            <a:r>
              <a:rPr lang="en-US" altLang="zh-CN" i="1" dirty="0">
                <a:effectLst/>
              </a:rPr>
              <a:t>Member, IEEE</a:t>
            </a:r>
            <a:r>
              <a:rPr lang="en-US" altLang="zh-CN" dirty="0">
                <a:effectLst/>
              </a:rPr>
              <a:t>, M. </a:t>
            </a:r>
            <a:r>
              <a:rPr lang="en-US" altLang="zh-CN" dirty="0" err="1">
                <a:effectLst/>
              </a:rPr>
              <a:t>Gangadaran</a:t>
            </a:r>
            <a:r>
              <a:rPr lang="en-US" altLang="zh-CN" dirty="0">
                <a:effectLst/>
              </a:rPr>
              <a:t>, and Pranab K. Dutta, </a:t>
            </a:r>
            <a:r>
              <a:rPr lang="en-US" altLang="zh-CN" i="1" dirty="0">
                <a:effectLst/>
              </a:rPr>
              <a:t>Member, IEEE</a:t>
            </a:r>
            <a:r>
              <a:rPr lang="en-US" altLang="zh-CN" dirty="0">
                <a:effectLst/>
              </a:rPr>
              <a:t>. 2013.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Defect detection for corner cracks in steel billets using a wavelet reconstruction method. </a:t>
            </a:r>
            <a:r>
              <a:rPr lang="en-US" altLang="zh-CN" dirty="0">
                <a:effectLst/>
              </a:rPr>
              <a:t>Yong-Ju Jeon,1 Doo-</a:t>
            </a:r>
            <a:r>
              <a:rPr lang="en-US" altLang="zh-CN" dirty="0" err="1">
                <a:effectLst/>
              </a:rPr>
              <a:t>chul</a:t>
            </a:r>
            <a:r>
              <a:rPr lang="en-US" altLang="zh-CN" dirty="0">
                <a:effectLst/>
              </a:rPr>
              <a:t> Choi,1 Sang Jun Lee,1 Jong </a:t>
            </a:r>
            <a:r>
              <a:rPr lang="en-US" altLang="zh-CN" dirty="0" err="1">
                <a:effectLst/>
              </a:rPr>
              <a:t>Pil</a:t>
            </a:r>
            <a:r>
              <a:rPr lang="en-US" altLang="zh-CN" dirty="0">
                <a:effectLst/>
              </a:rPr>
              <a:t> Yun,2 and Sang Woo Kim. 2014.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Vision-based defect detection of scale-covered steel billet surfaces.</a:t>
            </a:r>
            <a:r>
              <a:rPr lang="en-US" altLang="zh-CN" dirty="0">
                <a:effectLst/>
              </a:rPr>
              <a:t> Jong </a:t>
            </a:r>
            <a:r>
              <a:rPr lang="en-US" altLang="zh-CN" dirty="0" err="1">
                <a:effectLst/>
              </a:rPr>
              <a:t>Pil</a:t>
            </a:r>
            <a:r>
              <a:rPr lang="en-US" altLang="zh-CN" dirty="0">
                <a:effectLst/>
              </a:rPr>
              <a:t>, Yun </a:t>
            </a:r>
            <a:r>
              <a:rPr lang="en-US" altLang="zh-CN" dirty="0" err="1">
                <a:effectLst/>
              </a:rPr>
              <a:t>SungHoo</a:t>
            </a:r>
            <a:r>
              <a:rPr lang="en-US" altLang="zh-CN" dirty="0">
                <a:effectLst/>
              </a:rPr>
              <a:t> Choi, Sang Woo Kim. 2009.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Texture classification and segmentation using wavelet packet frame and Gaussian mixture model. </a:t>
            </a:r>
            <a:r>
              <a:rPr lang="en-US" altLang="zh-CN" dirty="0">
                <a:effectLst/>
              </a:rPr>
              <a:t>Soo Chang Kim, Tae </a:t>
            </a:r>
            <a:r>
              <a:rPr lang="en-US" altLang="zh-CN" dirty="0" err="1">
                <a:effectLst/>
              </a:rPr>
              <a:t>Jin</a:t>
            </a:r>
            <a:r>
              <a:rPr lang="en-US" altLang="zh-CN" dirty="0">
                <a:effectLst/>
              </a:rPr>
              <a:t> Kang. 2006.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Automated surface inspection for statistical textures. </a:t>
            </a:r>
            <a:r>
              <a:rPr lang="en-US" altLang="zh-CN" dirty="0">
                <a:effectLst/>
              </a:rPr>
              <a:t>Du Ming Tsai, </a:t>
            </a:r>
            <a:r>
              <a:rPr lang="en-US" altLang="zh-CN" dirty="0" err="1">
                <a:effectLst/>
              </a:rPr>
              <a:t>Tse</a:t>
            </a:r>
            <a:r>
              <a:rPr lang="en-US" altLang="zh-CN" dirty="0">
                <a:effectLst/>
              </a:rPr>
              <a:t>-Yun Huang. 2003.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Stitching defect detection and classification using wavelet transform and BP neural network. </a:t>
            </a:r>
            <a:r>
              <a:rPr lang="en-US" altLang="zh-CN" dirty="0">
                <a:effectLst/>
              </a:rPr>
              <a:t>W.K. Wong, C.W.M. Yuen, D.D. Fan, L.K. Chan, E.H.K. Fung. 2009.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Autonomous Structural Visual Inspection Using Region-Based Deep Learning for Detecting Multiple Damage Types. </a:t>
            </a:r>
            <a:r>
              <a:rPr lang="en-US" altLang="zh-CN" dirty="0">
                <a:effectLst/>
              </a:rPr>
              <a:t>Young </a:t>
            </a:r>
            <a:r>
              <a:rPr lang="en-US" altLang="zh-CN" dirty="0" err="1">
                <a:effectLst/>
              </a:rPr>
              <a:t>Jin</a:t>
            </a:r>
            <a:r>
              <a:rPr lang="en-US" altLang="zh-CN" dirty="0">
                <a:effectLst/>
              </a:rPr>
              <a:t> Cha, </a:t>
            </a:r>
            <a:r>
              <a:rPr lang="en-US" altLang="zh-CN" dirty="0" err="1">
                <a:effectLst/>
              </a:rPr>
              <a:t>Wooram</a:t>
            </a:r>
            <a:r>
              <a:rPr lang="en-US" altLang="zh-CN" dirty="0">
                <a:effectLst/>
              </a:rPr>
              <a:t> Choi, </a:t>
            </a:r>
            <a:r>
              <a:rPr lang="en-US" altLang="zh-CN" dirty="0" err="1">
                <a:effectLst/>
              </a:rPr>
              <a:t>Gahyun</a:t>
            </a:r>
            <a:r>
              <a:rPr lang="en-US" altLang="zh-CN" dirty="0">
                <a:effectLst/>
              </a:rPr>
              <a:t> Suh &amp; </a:t>
            </a:r>
            <a:r>
              <a:rPr lang="en-US" altLang="zh-CN" dirty="0" err="1">
                <a:effectLst/>
              </a:rPr>
              <a:t>Sadegh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Mahmoudkhuni</a:t>
            </a:r>
            <a:r>
              <a:rPr lang="en-US" altLang="zh-CN" dirty="0">
                <a:effectLst/>
              </a:rPr>
              <a:t>. 2018.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Automatic Localization of Casting Defects with Convolutional Neural Networks. </a:t>
            </a:r>
            <a:r>
              <a:rPr lang="en-US" altLang="zh-CN" dirty="0">
                <a:effectLst/>
              </a:rPr>
              <a:t>Max Ferguson, </a:t>
            </a:r>
            <a:r>
              <a:rPr lang="en-US" altLang="zh-CN" dirty="0" err="1">
                <a:effectLst/>
              </a:rPr>
              <a:t>Ronay</a:t>
            </a:r>
            <a:r>
              <a:rPr lang="en-US" altLang="zh-CN" dirty="0">
                <a:effectLst/>
              </a:rPr>
              <a:t> Ak, Yung-</a:t>
            </a:r>
            <a:r>
              <a:rPr lang="en-US" altLang="zh-CN" dirty="0" err="1">
                <a:effectLst/>
              </a:rPr>
              <a:t>Tsun</a:t>
            </a:r>
            <a:r>
              <a:rPr lang="en-US" altLang="zh-CN" dirty="0">
                <a:effectLst/>
              </a:rPr>
              <a:t> Tina Lee, </a:t>
            </a:r>
            <a:r>
              <a:rPr lang="en-US" altLang="zh-CN" dirty="0" err="1">
                <a:effectLst/>
              </a:rPr>
              <a:t>Kincho</a:t>
            </a:r>
            <a:r>
              <a:rPr lang="en-US" altLang="zh-CN" dirty="0">
                <a:effectLst/>
              </a:rPr>
              <a:t> H. Law.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i="1" dirty="0">
                <a:effectLst/>
              </a:rPr>
              <a:t>Detection of Rail Surface Defects Based on CNN Image Recognition and Classification. </a:t>
            </a:r>
            <a:r>
              <a:rPr lang="en-US" altLang="zh-CN" dirty="0" err="1">
                <a:effectLst/>
              </a:rPr>
              <a:t>Lidan</a:t>
            </a:r>
            <a:r>
              <a:rPr lang="en-US" altLang="zh-CN" dirty="0">
                <a:effectLst/>
              </a:rPr>
              <a:t> SHANG, </a:t>
            </a:r>
            <a:r>
              <a:rPr lang="en-US" altLang="zh-CN" dirty="0" err="1">
                <a:effectLst/>
              </a:rPr>
              <a:t>Qiushi</a:t>
            </a:r>
            <a:r>
              <a:rPr lang="en-US" altLang="zh-CN" dirty="0">
                <a:effectLst/>
              </a:rPr>
              <a:t> YANG, </a:t>
            </a:r>
            <a:r>
              <a:rPr lang="en-US" altLang="zh-CN" dirty="0" err="1">
                <a:effectLst/>
              </a:rPr>
              <a:t>Jianing</a:t>
            </a:r>
            <a:r>
              <a:rPr lang="en-US" altLang="zh-CN" dirty="0">
                <a:effectLst/>
              </a:rPr>
              <a:t> WANG, Shubin LI, </a:t>
            </a:r>
            <a:r>
              <a:rPr lang="en-US" altLang="zh-CN" dirty="0" err="1">
                <a:effectLst/>
              </a:rPr>
              <a:t>Weimin</a:t>
            </a:r>
            <a:r>
              <a:rPr lang="en-US" altLang="zh-CN" dirty="0">
                <a:effectLst/>
              </a:rPr>
              <a:t> LEI. 2018.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M</a:t>
            </a:r>
            <a:r>
              <a:rPr lang="en-US" altLang="zh-CN" i="1" dirty="0">
                <a:effectLst/>
              </a:rPr>
              <a:t>ask R-CNN. </a:t>
            </a:r>
            <a:r>
              <a:rPr lang="en-US" altLang="zh-CN" dirty="0" err="1">
                <a:effectLst/>
              </a:rPr>
              <a:t>Kaiming</a:t>
            </a:r>
            <a:r>
              <a:rPr lang="en-US" altLang="zh-CN" dirty="0">
                <a:effectLst/>
              </a:rPr>
              <a:t> He Georgia </a:t>
            </a:r>
            <a:r>
              <a:rPr lang="en-US" altLang="zh-CN" dirty="0" err="1">
                <a:effectLst/>
              </a:rPr>
              <a:t>Gkioxari</a:t>
            </a:r>
            <a:r>
              <a:rPr lang="en-US" altLang="zh-CN" dirty="0">
                <a:effectLst/>
              </a:rPr>
              <a:t> Piotr Dollar Ross </a:t>
            </a:r>
            <a:r>
              <a:rPr lang="en-US" altLang="zh-CN" dirty="0" err="1">
                <a:effectLst/>
              </a:rPr>
              <a:t>Girshick</a:t>
            </a:r>
            <a:r>
              <a:rPr lang="en-US" altLang="zh-CN" dirty="0">
                <a:effectLst/>
              </a:rPr>
              <a:t>. 2018.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97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56E0-FCF8-4AA3-9DE9-BEE2850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82462"/>
            <a:ext cx="10353762" cy="970450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8D71E-C873-403C-87C3-5F395A24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35" y="3161754"/>
            <a:ext cx="7724178" cy="2031683"/>
          </a:xfrm>
        </p:spPr>
        <p:txBody>
          <a:bodyPr>
            <a:normAutofit/>
          </a:bodyPr>
          <a:lstStyle/>
          <a:p>
            <a:pPr marL="450000" lvl="1" indent="0" algn="ctr">
              <a:buNone/>
            </a:pPr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943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199-4154-4C86-983A-00BEF19C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B980C-F955-43D4-A6F6-D012277F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 steel surface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Defective steel surface (Welding, Cracking, Oxidation, Exfoliation etc.)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A35546-252B-484E-9477-9DDC8CD721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71" y="2118959"/>
            <a:ext cx="527431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2B9AC1-C672-43FF-A4BE-CD825D03E3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71" y="3532804"/>
            <a:ext cx="527431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5CA523-C89E-46B6-BC4E-049A9329FA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71" y="4879481"/>
            <a:ext cx="527431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A9BDF1-AE2A-40A4-BAA0-4BED764CE38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14" y="3532804"/>
            <a:ext cx="527431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290D78-6939-495D-8D6D-8D5D5A49F7D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14" y="4879481"/>
            <a:ext cx="5274310" cy="84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6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89CE4-9CFB-4C74-95F1-30C88F1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828C-6A94-46CD-B8D0-731D2DA7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the competition provided by </a:t>
            </a:r>
            <a:r>
              <a:rPr lang="en-US" altLang="zh-CN" dirty="0" err="1"/>
              <a:t>Severstal</a:t>
            </a:r>
            <a:r>
              <a:rPr lang="en-US" altLang="zh-CN" dirty="0"/>
              <a:t>:</a:t>
            </a:r>
          </a:p>
          <a:p>
            <a:pPr marL="36900" indent="0">
              <a:buNone/>
            </a:pPr>
            <a:r>
              <a:rPr lang="en-US" altLang="zh-CN" dirty="0"/>
              <a:t>	“</a:t>
            </a:r>
            <a:r>
              <a:rPr lang="en-US" altLang="zh-CN" dirty="0">
                <a:effectLst/>
              </a:rPr>
              <a:t>the main goal of the competition is to develop an algorithm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localizing</a:t>
            </a:r>
            <a:r>
              <a:rPr lang="en-US" altLang="zh-CN" dirty="0">
                <a:effectLst/>
              </a:rPr>
              <a:t> and 	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classifying</a:t>
            </a:r>
            <a:r>
              <a:rPr lang="en-US" altLang="zh-CN" dirty="0">
                <a:effectLst/>
              </a:rPr>
              <a:t> the defects on a steel sheet.”</a:t>
            </a:r>
          </a:p>
          <a:p>
            <a:endParaRPr lang="en-US" altLang="zh-CN" dirty="0"/>
          </a:p>
          <a:p>
            <a:r>
              <a:rPr lang="en-US" altLang="zh-CN" dirty="0"/>
              <a:t>Our product is designed to satisfy three main requirements: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(1) Are there defects on the steel surface?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(2) If any defects, where are they? </a:t>
            </a:r>
          </a:p>
          <a:p>
            <a:pPr marL="36900" indent="0">
              <a:buNone/>
            </a:pPr>
            <a:r>
              <a:rPr lang="en-US" altLang="zh-CN" dirty="0">
                <a:effectLst/>
              </a:rPr>
              <a:t>	(3) What kinds of defects? </a:t>
            </a:r>
            <a:endParaRPr lang="en-US" altLang="zh-CN" dirty="0"/>
          </a:p>
          <a:p>
            <a:endParaRPr lang="en-US" altLang="zh-CN" dirty="0"/>
          </a:p>
          <a:p>
            <a:pPr marL="450000" lvl="1" indent="0">
              <a:buNone/>
            </a:pPr>
            <a:endParaRPr lang="en-US" altLang="zh-CN" dirty="0">
              <a:effectLst/>
            </a:endParaRPr>
          </a:p>
          <a:p>
            <a:pPr marL="450000" lvl="1" indent="0"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27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3B47-859F-4D00-B516-4C5773C2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Concept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CF9D226-FD68-4BD0-8293-7049020B8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0641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07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71365-7030-442B-BD0A-77321954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56E25-E078-47CC-A699-D53E8EC1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effectLst/>
              </a:rPr>
              <a:t> </a:t>
            </a:r>
            <a:r>
              <a:rPr lang="en-US" altLang="zh-CN" dirty="0">
                <a:effectLst/>
              </a:rPr>
              <a:t>General image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data preprocessing</a:t>
            </a:r>
            <a:r>
              <a:rPr lang="en-US" altLang="zh-CN" dirty="0">
                <a:effectLst/>
              </a:rPr>
              <a:t> methods are applied to the input images in order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reduce</a:t>
            </a:r>
            <a:r>
              <a:rPr lang="en-US" altLang="zh-CN" dirty="0">
                <a:effectLst/>
              </a:rPr>
              <a:t> the distortion 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eliminate</a:t>
            </a:r>
            <a:r>
              <a:rPr lang="en-US" altLang="zh-CN" dirty="0">
                <a:effectLst/>
              </a:rPr>
              <a:t> the noise in the images.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Our product will work on the interested regions with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 specific grid size</a:t>
            </a:r>
            <a:r>
              <a:rPr lang="en-US" altLang="zh-CN" dirty="0">
                <a:effectLst/>
              </a:rPr>
              <a:t> to find the areas where the defects may occur.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Training and classifying are essential on these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specific grid size sub-regions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This trained model helps users make predictions regarding the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preprocessed</a:t>
            </a:r>
            <a:r>
              <a:rPr lang="en-US" altLang="zh-CN" dirty="0">
                <a:effectLst/>
              </a:rPr>
              <a:t> test images and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highlights</a:t>
            </a:r>
            <a:r>
              <a:rPr lang="en-US" altLang="zh-CN" dirty="0">
                <a:effectLst/>
              </a:rPr>
              <a:t> the defective regions</a:t>
            </a:r>
            <a:endParaRPr lang="en-US" altLang="zh-CN" dirty="0">
              <a:solidFill>
                <a:srgbClr val="FF0000"/>
              </a:solidFill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Localization of defects will have a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rough shape </a:t>
            </a:r>
            <a:r>
              <a:rPr lang="en-US" altLang="zh-CN" dirty="0">
                <a:effectLst/>
              </a:rPr>
              <a:t>rather than a simple bounding box</a:t>
            </a:r>
          </a:p>
        </p:txBody>
      </p:sp>
    </p:spTree>
    <p:extLst>
      <p:ext uri="{BB962C8B-B14F-4D97-AF65-F5344CB8AC3E}">
        <p14:creationId xmlns:p14="http://schemas.microsoft.com/office/powerpoint/2010/main" val="2136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957A9-029C-40A0-89E7-CE6342D7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AD465-03F4-41F7-B931-CDEFE64F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As a user, several requirements should be satisfied:</a:t>
            </a:r>
          </a:p>
          <a:p>
            <a:endParaRPr lang="zh-CN" altLang="zh-CN" dirty="0">
              <a:effectLst/>
            </a:endParaRPr>
          </a:p>
          <a:p>
            <a:pPr marL="450000" lvl="1" indent="0">
              <a:buNone/>
            </a:pPr>
            <a:r>
              <a:rPr lang="en-US" altLang="zh-CN" dirty="0">
                <a:effectLst/>
              </a:rPr>
              <a:t>(1) Are there any defects existing in the image</a:t>
            </a:r>
          </a:p>
          <a:p>
            <a:pPr marL="792900" lvl="1" indent="-342900">
              <a:buAutoNum type="arabicParenBoth"/>
            </a:pPr>
            <a:endParaRPr lang="zh-CN" altLang="zh-CN" dirty="0">
              <a:effectLst/>
            </a:endParaRPr>
          </a:p>
          <a:p>
            <a:pPr marL="450000" lvl="1" indent="0">
              <a:buNone/>
            </a:pPr>
            <a:r>
              <a:rPr lang="en-US" altLang="zh-CN" dirty="0">
                <a:effectLst/>
              </a:rPr>
              <a:t>(2) The user should know where the defect is located in the image</a:t>
            </a:r>
          </a:p>
          <a:p>
            <a:pPr marL="450000" lvl="1" indent="0">
              <a:buNone/>
            </a:pPr>
            <a:endParaRPr lang="zh-CN" altLang="zh-CN" dirty="0">
              <a:effectLst/>
            </a:endParaRPr>
          </a:p>
          <a:p>
            <a:pPr marL="450000" lvl="1" indent="0">
              <a:buNone/>
            </a:pPr>
            <a:r>
              <a:rPr lang="en-US" altLang="zh-CN" dirty="0">
                <a:effectLst/>
              </a:rPr>
              <a:t>(3) The user should know the type of defect</a:t>
            </a:r>
          </a:p>
          <a:p>
            <a:pPr marL="450000" lvl="1" indent="0">
              <a:buNone/>
            </a:pPr>
            <a:endParaRPr lang="zh-CN" altLang="zh-CN" dirty="0">
              <a:effectLst/>
            </a:endParaRPr>
          </a:p>
          <a:p>
            <a:pPr marL="450000" lvl="1" indent="0">
              <a:buNone/>
            </a:pPr>
            <a:r>
              <a:rPr lang="en-US" altLang="zh-CN" dirty="0">
                <a:effectLst/>
              </a:rPr>
              <a:t>(4) The system should be reliable for the users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47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1EFC3-7848-4229-BFE5-EB3DFDA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2E03E-8CE9-4293-8692-2DA465E5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altLang="zh-CN" dirty="0">
                <a:effectLst/>
              </a:rPr>
              <a:t>Are there any defects in the image?</a:t>
            </a:r>
          </a:p>
          <a:p>
            <a:pPr marL="494100" indent="-457200">
              <a:buAutoNum type="arabicParenBoth"/>
            </a:pPr>
            <a:endParaRPr lang="en-US" altLang="zh-CN" dirty="0">
              <a:effectLst/>
            </a:endParaRPr>
          </a:p>
          <a:p>
            <a:pPr marL="414000" lvl="1" indent="0">
              <a:buNone/>
            </a:pPr>
            <a:r>
              <a:rPr lang="en-US" altLang="zh-CN" dirty="0">
                <a:effectLst/>
              </a:rPr>
              <a:t>The fundamental outcome of the algorithm is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whether there is a defect</a:t>
            </a:r>
            <a:r>
              <a:rPr lang="en-US" altLang="zh-CN" dirty="0">
                <a:effectLst/>
              </a:rPr>
              <a:t>.</a:t>
            </a:r>
          </a:p>
          <a:p>
            <a:pPr marL="494100" indent="-457200">
              <a:buAutoNum type="arabicParenBoth"/>
            </a:pPr>
            <a:endParaRPr lang="en-US" altLang="zh-CN" dirty="0">
              <a:effectLst/>
            </a:endParaRPr>
          </a:p>
          <a:p>
            <a:pPr marL="494100" indent="-457200">
              <a:buAutoNum type="arabicParenBoth"/>
            </a:pPr>
            <a:endParaRPr lang="en-US" altLang="zh-CN" dirty="0">
              <a:effectLst/>
            </a:endParaRPr>
          </a:p>
          <a:p>
            <a:pPr marL="494100" indent="-457200">
              <a:buFont typeface="Wingdings 2" charset="2"/>
              <a:buAutoNum type="arabicParenBoth"/>
            </a:pPr>
            <a:r>
              <a:rPr lang="en-US" altLang="zh-CN" dirty="0">
                <a:effectLst/>
              </a:rPr>
              <a:t>The user should know where the defect is located in the image:</a:t>
            </a:r>
          </a:p>
          <a:p>
            <a:pPr marL="494100" indent="-457200">
              <a:buFont typeface="Wingdings 2" charset="2"/>
              <a:buAutoNum type="arabicParenBoth"/>
            </a:pPr>
            <a:endParaRPr lang="en-US" altLang="zh-CN" dirty="0">
              <a:effectLst/>
            </a:endParaRPr>
          </a:p>
          <a:p>
            <a:pPr marL="414000" lvl="1" indent="0">
              <a:buNone/>
            </a:pPr>
            <a:r>
              <a:rPr lang="en-US" altLang="zh-CN" dirty="0">
                <a:effectLst/>
              </a:rPr>
              <a:t>Users view the defects with the visualized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rough profile</a:t>
            </a:r>
            <a:endParaRPr lang="zh-CN" altLang="zh-CN" dirty="0">
              <a:effectLst/>
            </a:endParaRPr>
          </a:p>
          <a:p>
            <a:pPr marL="414000" lvl="1" indent="0">
              <a:buNone/>
            </a:pPr>
            <a:endParaRPr lang="en-US" altLang="zh-CN" dirty="0">
              <a:effectLst/>
            </a:endParaRPr>
          </a:p>
          <a:p>
            <a:pPr marL="494100" indent="-457200">
              <a:buAutoNum type="arabicParenBoth"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840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399</TotalTime>
  <Words>2226</Words>
  <Application>Microsoft Office PowerPoint</Application>
  <PresentationFormat>宽屏</PresentationFormat>
  <Paragraphs>347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Calisto MT</vt:lpstr>
      <vt:lpstr>Cambria Math</vt:lpstr>
      <vt:lpstr>Times New Roman</vt:lpstr>
      <vt:lpstr>Wingdings 2</vt:lpstr>
      <vt:lpstr>石板</vt:lpstr>
      <vt:lpstr>EC601 Replacement Presentation  Option 3. Kaggle Steel Defect Detection</vt:lpstr>
      <vt:lpstr>Content</vt:lpstr>
      <vt:lpstr>Problem Introduction</vt:lpstr>
      <vt:lpstr>Data Set</vt:lpstr>
      <vt:lpstr>Product Concept</vt:lpstr>
      <vt:lpstr>Product Concept</vt:lpstr>
      <vt:lpstr>Product Concept</vt:lpstr>
      <vt:lpstr>User Story</vt:lpstr>
      <vt:lpstr>User Story</vt:lpstr>
      <vt:lpstr>User Story</vt:lpstr>
      <vt:lpstr>User Story</vt:lpstr>
      <vt:lpstr>Minimum Viable Product</vt:lpstr>
      <vt:lpstr>Minimum Viable Product</vt:lpstr>
      <vt:lpstr>System Architecture</vt:lpstr>
      <vt:lpstr>Data Preprocessing</vt:lpstr>
      <vt:lpstr>Data Preprocessing</vt:lpstr>
      <vt:lpstr>Simple Detection</vt:lpstr>
      <vt:lpstr>Region of Interest</vt:lpstr>
      <vt:lpstr>Reason for dividing into sub-images</vt:lpstr>
      <vt:lpstr>Region of Interest</vt:lpstr>
      <vt:lpstr>Training</vt:lpstr>
      <vt:lpstr>Training</vt:lpstr>
      <vt:lpstr>Training</vt:lpstr>
      <vt:lpstr>Testing</vt:lpstr>
      <vt:lpstr>Testing</vt:lpstr>
      <vt:lpstr>Example Output</vt:lpstr>
      <vt:lpstr>Testing Strategy</vt:lpstr>
      <vt:lpstr>Alternative 1:  Feature extraction and training/classification model</vt:lpstr>
      <vt:lpstr>Alternative 1</vt:lpstr>
      <vt:lpstr>2D discrete wavelet transform</vt:lpstr>
      <vt:lpstr>Alternative 2: Alternative for localization: Mask RCNN</vt:lpstr>
      <vt:lpstr>RCNN &amp; Faster RCNN</vt:lpstr>
      <vt:lpstr>Mask RCNN</vt:lpstr>
      <vt:lpstr>Alternative 2</vt:lpstr>
      <vt:lpstr>Reference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EC601 Replacement Exam</dc:title>
  <dc:creator>挺 张</dc:creator>
  <cp:lastModifiedBy>挺 张</cp:lastModifiedBy>
  <cp:revision>100</cp:revision>
  <dcterms:created xsi:type="dcterms:W3CDTF">2019-08-27T02:40:52Z</dcterms:created>
  <dcterms:modified xsi:type="dcterms:W3CDTF">2019-08-30T03:34:58Z</dcterms:modified>
</cp:coreProperties>
</file>