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8" r:id="rId3"/>
    <p:sldId id="297" r:id="rId4"/>
    <p:sldId id="299" r:id="rId5"/>
    <p:sldId id="302" r:id="rId6"/>
    <p:sldId id="301" r:id="rId7"/>
    <p:sldId id="300" r:id="rId8"/>
    <p:sldId id="30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01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D796-EDAD-43B2-AE5D-1814E38FA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EA8D-E2BF-443B-876B-91F439CDF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450850"/>
            <a:ext cx="668338" cy="277813"/>
          </a:xfrm>
          <a:prstGeom prst="rect">
            <a:avLst/>
          </a:prstGeom>
          <a:gradFill>
            <a:gsLst>
              <a:gs pos="100000">
                <a:srgbClr val="559E83"/>
              </a:gs>
              <a:gs pos="0">
                <a:srgbClr val="0087B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幻灯片编号占位符 5"/>
          <p:cNvSpPr txBox="1"/>
          <p:nvPr userDrawn="1"/>
        </p:nvSpPr>
        <p:spPr>
          <a:xfrm>
            <a:off x="39688" y="403225"/>
            <a:ext cx="477837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7D8A27-05E2-3441-8686-E8B08AFA3200}" type="slidenum">
              <a:rPr kumimoji="1" lang="zh-CN" altLang="en-US" sz="1400" b="1" smtClean="0">
                <a:solidFill>
                  <a:schemeClr val="bg1">
                    <a:lumMod val="95000"/>
                  </a:schemeClr>
                </a:solidFill>
              </a:rPr>
            </a:fld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8" descr="天泽智云logo.pdf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74325" y="6221413"/>
            <a:ext cx="15605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980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.AppleSystemUIFont" charset="-120"/>
              <a:buChar char="-"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542002" y="6329918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zh-CN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new_im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9368" y="6346826"/>
            <a:ext cx="234103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" r="61678" b="27170"/>
          <a:stretch>
            <a:fillRect/>
          </a:stretch>
        </p:blipFill>
        <p:spPr bwMode="auto">
          <a:xfrm>
            <a:off x="0" y="6413500"/>
            <a:ext cx="9652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/>
          <p:nvPr userDrawn="1"/>
        </p:nvSpPr>
        <p:spPr>
          <a:xfrm>
            <a:off x="6807200" y="6561139"/>
            <a:ext cx="2844800" cy="16827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36F0DA-B09E-49E1-8F83-8B461E5F8727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9" descr="header_pre.png"/>
          <p:cNvPicPr>
            <a:picLocks noChangeAspect="1"/>
          </p:cNvPicPr>
          <p:nvPr userDrawn="1"/>
        </p:nvPicPr>
        <p:blipFill>
          <a:blip r:embed="rId4" cstate="print">
            <a:lum bright="2000"/>
          </a:blip>
          <a:srcRect l="39207" t="24731" r="32819" b="30269"/>
          <a:stretch>
            <a:fillRect/>
          </a:stretch>
        </p:blipFill>
        <p:spPr bwMode="auto">
          <a:xfrm>
            <a:off x="0" y="92076"/>
            <a:ext cx="3251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972800" cy="5364163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 Black" panose="020B0A04020102020204" pitchFamily="34" charset="0"/>
              <a:buChar char="►"/>
              <a:def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4675" indent="-346075" algn="l" defTabSz="914400" rtl="0" eaLnBrk="1" latinLnBrk="0" hangingPunct="1">
              <a:spcBef>
                <a:spcPct val="20000"/>
              </a:spcBef>
              <a:def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4675" indent="-346075" algn="l" defTabSz="914400" rtl="0" eaLnBrk="1" latinLnBrk="0" hangingPunct="1">
              <a:spcBef>
                <a:spcPct val="20000"/>
              </a:spcBef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4675" indent="-346075" algn="l" defTabSz="914400" rtl="0" eaLnBrk="1" latinLnBrk="0" hangingPunct="1">
              <a:spcBef>
                <a:spcPct val="20000"/>
              </a:spcBef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74675" indent="-346075" algn="l" defTabSz="914400" rtl="0" eaLnBrk="1" latinLnBrk="0" hangingPunct="1">
              <a:spcBef>
                <a:spcPct val="20000"/>
              </a:spcBef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04336" y="114864"/>
            <a:ext cx="10281264" cy="411162"/>
          </a:xfrm>
        </p:spPr>
        <p:txBody>
          <a:bodyPr rtlCol="0">
            <a:normAutofit/>
          </a:bodyPr>
          <a:lstStyle>
            <a:lvl1pPr algn="l"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University of Cincinnat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752427" y="6507480"/>
            <a:ext cx="964916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48866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IMS Training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EA4B-974B-41E2-BAAD-F2E6803D3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Expected Deliverables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 smtClean="0"/>
              <a:t>A python-based library supporting batch/online training</a:t>
            </a:r>
            <a:endParaRPr lang="en-US" altLang="zh-CN" strike="sngStrike" dirty="0" smtClean="0"/>
          </a:p>
          <a:p>
            <a:pPr lvl="1"/>
            <a:r>
              <a:rPr lang="en-US" altLang="zh-CN" strike="sngStrike" dirty="0"/>
              <a:t>Anomaly </a:t>
            </a:r>
            <a:r>
              <a:rPr lang="en-US" altLang="zh-CN" strike="sngStrike" dirty="0" smtClean="0"/>
              <a:t>Detection</a:t>
            </a:r>
            <a:r>
              <a:rPr lang="zh-CN" altLang="en-US" strike="sngStrike" dirty="0" smtClean="0"/>
              <a:t>（</a:t>
            </a:r>
            <a:r>
              <a:rPr lang="en-US" altLang="zh-CN" strike="sngStrike" dirty="0" smtClean="0"/>
              <a:t>Health Assessment</a:t>
            </a:r>
            <a:r>
              <a:rPr lang="zh-CN" altLang="en-US" strike="sngStrike" dirty="0" smtClean="0"/>
              <a:t>）</a:t>
            </a:r>
            <a:endParaRPr lang="en-US" altLang="zh-CN" strike="sngStrike" dirty="0" smtClean="0"/>
          </a:p>
          <a:p>
            <a:pPr lvl="2"/>
            <a:r>
              <a:rPr lang="en-US" altLang="zh-CN" strike="sngStrike" dirty="0" smtClean="0"/>
              <a:t>PCA-T2Q</a:t>
            </a:r>
            <a:r>
              <a:rPr lang="zh-CN" altLang="en-US" strike="sngStrike" dirty="0" smtClean="0"/>
              <a:t>（</a:t>
            </a:r>
            <a:r>
              <a:rPr lang="en-US" altLang="zh-CN" strike="sngStrike" dirty="0" err="1" smtClean="0"/>
              <a:t>mspc</a:t>
            </a:r>
            <a:r>
              <a:rPr lang="zh-CN" altLang="en-US" strike="sngStrike" dirty="0" smtClean="0"/>
              <a:t>）</a:t>
            </a:r>
            <a:endParaRPr lang="en-US" altLang="zh-CN" strike="sngStrike" dirty="0" smtClean="0"/>
          </a:p>
          <a:p>
            <a:pPr lvl="2"/>
            <a:r>
              <a:rPr lang="en-US" altLang="zh-CN" strike="sngStrike" dirty="0" smtClean="0"/>
              <a:t>SOM-MQE</a:t>
            </a:r>
            <a:endParaRPr lang="en-US" altLang="zh-CN" strike="sngStrike" dirty="0" smtClean="0"/>
          </a:p>
          <a:p>
            <a:r>
              <a:rPr lang="en-US" altLang="zh-CN" dirty="0" smtClean="0"/>
              <a:t>Performance benchmark based on embedded platform</a:t>
            </a:r>
            <a:endParaRPr lang="en-US" altLang="zh-CN" dirty="0"/>
          </a:p>
          <a:p>
            <a:pPr lvl="1"/>
            <a:r>
              <a:rPr lang="en-US" altLang="zh-CN" dirty="0" smtClean="0"/>
              <a:t>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samples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 good demo show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Better use case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UI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Embedded System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504109" y="2253052"/>
            <a:ext cx="629764" cy="83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25338" y="1960685"/>
            <a:ext cx="4467931" cy="3014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Anomaly-Detection-Model </a:t>
            </a:r>
            <a:r>
              <a:rPr lang="en-US" altLang="zh-CN" dirty="0"/>
              <a:t>Batch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072" y="3438530"/>
            <a:ext cx="947930" cy="899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03" y="2253052"/>
            <a:ext cx="707547" cy="8388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45" y="3625743"/>
            <a:ext cx="921011" cy="646479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405" y="1213700"/>
            <a:ext cx="1899140" cy="118396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880712" y="3927265"/>
            <a:ext cx="117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45382" y="429852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DAQ</a:t>
            </a:r>
            <a:endParaRPr lang="en-US" altLang="zh-CN" sz="1000" dirty="0" smtClean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73107" y="4298521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Raspberry Pi</a:t>
            </a:r>
            <a:endParaRPr lang="en-US" altLang="zh-CN" sz="1000" dirty="0" smtClean="0">
              <a:solidFill>
                <a:schemeClr val="accent1"/>
              </a:solidFill>
            </a:endParaRPr>
          </a:p>
        </p:txBody>
      </p:sp>
      <p:cxnSp>
        <p:nvCxnSpPr>
          <p:cNvPr id="19" name="直接箭头连接符 18"/>
          <p:cNvCxnSpPr>
            <a:stCxn id="37" idx="3"/>
          </p:cNvCxnSpPr>
          <p:nvPr/>
        </p:nvCxnSpPr>
        <p:spPr>
          <a:xfrm flipV="1">
            <a:off x="4703362" y="3927264"/>
            <a:ext cx="1132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284177" y="2124224"/>
            <a:ext cx="2154115" cy="13784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12077" y="317715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Web Services</a:t>
            </a:r>
            <a:endParaRPr lang="en-US" altLang="zh-CN" sz="1000" dirty="0" smtClean="0">
              <a:solidFill>
                <a:schemeClr val="accent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131550" y="3502632"/>
            <a:ext cx="229684" cy="27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6361234" y="3502632"/>
            <a:ext cx="285751" cy="27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9"/>
          <p:cNvPicPr>
            <a:picLocks noChangeAspect="1"/>
          </p:cNvPicPr>
          <p:nvPr/>
        </p:nvPicPr>
        <p:blipFill>
          <a:blip r:embed="rId5">
            <a:clrChange>
              <a:clrFrom>
                <a:srgbClr val="96979B"/>
              </a:clrFrom>
              <a:clrTo>
                <a:srgbClr val="96979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3800" y="2381264"/>
            <a:ext cx="556912" cy="615420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36" name="直接连接符 35"/>
          <p:cNvCxnSpPr>
            <a:stCxn id="33" idx="3"/>
            <a:endCxn id="10" idx="1"/>
          </p:cNvCxnSpPr>
          <p:nvPr/>
        </p:nvCxnSpPr>
        <p:spPr>
          <a:xfrm flipV="1">
            <a:off x="7120712" y="1805682"/>
            <a:ext cx="1968693" cy="8832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771" y="3587843"/>
            <a:ext cx="863591" cy="678843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335597" y="311064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accent1"/>
                </a:solidFill>
              </a:rPr>
              <a:t>AI Algorithm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accent1"/>
                </a:solidFill>
              </a:rPr>
              <a:t>(Online Training)</a:t>
            </a:r>
            <a:endParaRPr lang="en-US" altLang="zh-CN" sz="1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硬件介绍（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树莓派（可拆下来）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MCC </a:t>
            </a:r>
            <a:r>
              <a:rPr lang="zh-CN" altLang="en-US" dirty="0" smtClean="0"/>
              <a:t>数据采集卡（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接口，并且连接到前端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BNC</a:t>
            </a:r>
            <a:r>
              <a:rPr lang="zh-CN" altLang="en-US" dirty="0" smtClean="0"/>
              <a:t>接头）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103" y="3641296"/>
            <a:ext cx="863591" cy="678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53" y="1903083"/>
            <a:ext cx="921011" cy="646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硬件介绍（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82" y="93815"/>
            <a:ext cx="3615109" cy="6426861"/>
          </a:xfrm>
        </p:spPr>
      </p:pic>
      <p:sp>
        <p:nvSpPr>
          <p:cNvPr id="5" name="内容占位符 2"/>
          <p:cNvSpPr txBox="1"/>
          <p:nvPr/>
        </p:nvSpPr>
        <p:spPr>
          <a:xfrm>
            <a:off x="838200" y="1563980"/>
            <a:ext cx="7890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</a:t>
            </a:r>
            <a:r>
              <a:rPr lang="zh-CN" altLang="en-US" dirty="0" smtClean="0"/>
              <a:t>个风扇，一好一坏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调转速</a:t>
            </a:r>
            <a:endParaRPr lang="en-US" altLang="zh-CN" dirty="0" smtClean="0"/>
          </a:p>
          <a:p>
            <a:r>
              <a:rPr lang="zh-CN" altLang="en-US" dirty="0" smtClean="0"/>
              <a:t>可采振动和转速信号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zh-CN" altLang="en-US" dirty="0" smtClean="0"/>
              <a:t>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特定工况下（低转速），正常电机健康值低于阈值，异常电机健康值高于阈值</a:t>
            </a:r>
            <a:endParaRPr lang="en-US" altLang="zh-CN" dirty="0" smtClean="0"/>
          </a:p>
          <a:p>
            <a:r>
              <a:rPr lang="zh-CN" altLang="en-US" dirty="0" smtClean="0"/>
              <a:t>改变工况（高转速），低转速正常电机模型就不适用了，健康值也高于阈值</a:t>
            </a:r>
            <a:endParaRPr lang="en-US" altLang="zh-CN" dirty="0" smtClean="0"/>
          </a:p>
          <a:p>
            <a:r>
              <a:rPr lang="zh-CN" altLang="en-US" dirty="0" smtClean="0"/>
              <a:t>新的高转速工况，正常电机重新训练作为健康基线模型</a:t>
            </a:r>
            <a:endParaRPr lang="en-US" altLang="zh-CN" dirty="0" smtClean="0"/>
          </a:p>
          <a:p>
            <a:r>
              <a:rPr lang="zh-CN" altLang="en-US" dirty="0" smtClean="0"/>
              <a:t>训练好部署之后，重新观察，正常电机健康值即低于阈值，异常电机健康值则高于阈值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实际现场难以展现完整验证过程，最好有做好的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来指示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现场主要强调点是训练部分的操作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场景化设计</a:t>
            </a:r>
            <a:r>
              <a:rPr lang="en-US" altLang="zh-CN" dirty="0" smtClean="0"/>
              <a:t>-Web 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训练相关：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训练配置（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训练进度显示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训练成功显示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算法选择</a:t>
            </a:r>
            <a:endParaRPr lang="en-US" altLang="zh-CN" dirty="0" smtClean="0"/>
          </a:p>
          <a:p>
            <a:r>
              <a:rPr lang="zh-CN" altLang="en-US" dirty="0" smtClean="0"/>
              <a:t>模型执行过程：</a:t>
            </a:r>
            <a:endParaRPr lang="en-US" altLang="zh-CN" dirty="0" smtClean="0"/>
          </a:p>
          <a:p>
            <a:pPr lvl="1"/>
            <a:r>
              <a:rPr lang="zh-CN" altLang="en-US" dirty="0"/>
              <a:t>实时</a:t>
            </a:r>
            <a:r>
              <a:rPr lang="zh-CN" altLang="en-US" dirty="0" smtClean="0"/>
              <a:t>异常值显示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阈值展示</a:t>
            </a:r>
            <a:endParaRPr lang="en-US" altLang="zh-CN" dirty="0" smtClean="0"/>
          </a:p>
          <a:p>
            <a:r>
              <a:rPr lang="zh-CN" altLang="en-US" strike="sngStrike" dirty="0" smtClean="0"/>
              <a:t>通道配置</a:t>
            </a:r>
            <a:endParaRPr lang="en-US" altLang="zh-CN" strike="sngStrike" dirty="0" smtClean="0"/>
          </a:p>
          <a:p>
            <a:r>
              <a:rPr lang="en-US" altLang="zh-CN" strike="sngStrike" dirty="0" smtClean="0"/>
              <a:t>CPU</a:t>
            </a:r>
            <a:r>
              <a:rPr lang="zh-CN" altLang="en-US" strike="sngStrike" dirty="0" smtClean="0"/>
              <a:t>，内存（</a:t>
            </a:r>
            <a:r>
              <a:rPr lang="en-US" altLang="zh-CN" strike="sngStrike" dirty="0" smtClean="0"/>
              <a:t>optional</a:t>
            </a:r>
            <a:r>
              <a:rPr lang="zh-CN" altLang="en-US" strike="sngStrike" dirty="0" smtClean="0"/>
              <a:t>）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健康值</a:t>
            </a:r>
            <a:endParaRPr lang="en-US" altLang="zh-CN" strike="sngStrike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759" y="1878676"/>
            <a:ext cx="6492240" cy="317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685" y="3091932"/>
            <a:ext cx="4515455" cy="1594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找一个转子台，替代这个</a:t>
            </a:r>
            <a:r>
              <a:rPr lang="zh-CN" altLang="en-US" dirty="0"/>
              <a:t>风扇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132" y="2371206"/>
            <a:ext cx="5133975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Helvetica</vt:lpstr>
      <vt:lpstr>.AppleSystemUIFont</vt:lpstr>
      <vt:lpstr>Arial Black</vt:lpstr>
      <vt:lpstr>等线</vt:lpstr>
      <vt:lpstr>MingLiU-ExtB</vt:lpstr>
      <vt:lpstr>Office 主题​​</vt:lpstr>
      <vt:lpstr>Expected Deliverables</vt:lpstr>
      <vt:lpstr>Anomaly-Detection-Model Batch Training</vt:lpstr>
      <vt:lpstr>硬件介绍（1）</vt:lpstr>
      <vt:lpstr>硬件介绍（2）</vt:lpstr>
      <vt:lpstr>场景化设计</vt:lpstr>
      <vt:lpstr>场景化设计-Web UI</vt:lpstr>
      <vt:lpstr>未来展示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Chen</dc:creator>
  <cp:lastModifiedBy>Administrator</cp:lastModifiedBy>
  <cp:revision>228</cp:revision>
  <dcterms:created xsi:type="dcterms:W3CDTF">2018-05-08T02:38:00Z</dcterms:created>
  <dcterms:modified xsi:type="dcterms:W3CDTF">2018-11-11T02:41:39Z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2052-10.1.0.7668</vt:lpwstr>
  </property>
</Properties>
</file>