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5" r:id="rId3"/>
    <p:sldId id="266" r:id="rId4"/>
    <p:sldId id="299" r:id="rId5"/>
    <p:sldId id="297" r:id="rId6"/>
    <p:sldId id="298" r:id="rId7"/>
    <p:sldId id="300" r:id="rId8"/>
    <p:sldId id="301" r:id="rId9"/>
    <p:sldId id="304" r:id="rId10"/>
    <p:sldId id="302" r:id="rId11"/>
    <p:sldId id="30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01" autoAdjust="0"/>
  </p:normalViewPr>
  <p:slideViewPr>
    <p:cSldViewPr snapToGrid="0">
      <p:cViewPr varScale="1">
        <p:scale>
          <a:sx n="115" d="100"/>
          <a:sy n="115"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DD796-EDAD-43B2-AE5D-1814E38FA6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FEA8D-E2BF-443B-876B-91F439CDF2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版式-纯色背景-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标题 32"/>
          <p:cNvSpPr>
            <a:spLocks noGrp="1"/>
          </p:cNvSpPr>
          <p:nvPr>
            <p:ph type="title"/>
          </p:nvPr>
        </p:nvSpPr>
        <p:spPr>
          <a:xfrm>
            <a:off x="5588000" y="1295400"/>
            <a:ext cx="5525427" cy="1828800"/>
          </a:xfrm>
        </p:spPr>
        <p:txBody>
          <a:bodyPr>
            <a:normAutofit/>
          </a:bodyPr>
          <a:lstStyle>
            <a:lvl1pPr>
              <a:defRPr sz="4265" b="0"/>
            </a:lvl1pPr>
          </a:lstStyle>
          <a:p>
            <a:r>
              <a:rPr lang="zh-CN" altLang="en-US" dirty="0" smtClean="0"/>
              <a:t>单击此处编辑母版标题样式</a:t>
            </a:r>
            <a:endParaRPr lang="zh-CN" altLang="en-US" dirty="0"/>
          </a:p>
        </p:txBody>
      </p:sp>
      <p:sp>
        <p:nvSpPr>
          <p:cNvPr id="38" name="文本占位符 37"/>
          <p:cNvSpPr>
            <a:spLocks noGrp="1"/>
          </p:cNvSpPr>
          <p:nvPr>
            <p:ph type="body" sz="quarter" idx="10" hasCustomPrompt="1"/>
          </p:nvPr>
        </p:nvSpPr>
        <p:spPr>
          <a:xfrm>
            <a:off x="5588000" y="3289300"/>
            <a:ext cx="5525427" cy="1270981"/>
          </a:xfrm>
        </p:spPr>
        <p:txBody>
          <a:bodyPr>
            <a:normAutofit/>
          </a:bodyPr>
          <a:lstStyle>
            <a:lvl1pPr marL="0" indent="0">
              <a:buNone/>
              <a:defRPr sz="2135">
                <a:solidFill>
                  <a:schemeClr val="tx1">
                    <a:lumMod val="50000"/>
                    <a:lumOff val="50000"/>
                  </a:schemeClr>
                </a:solidFill>
              </a:defRPr>
            </a:lvl1pPr>
          </a:lstStyle>
          <a:p>
            <a:pPr lvl="0"/>
            <a:r>
              <a:rPr lang="zh-CN" altLang="en-US" dirty="0" smtClean="0"/>
              <a:t>报告人</a:t>
            </a:r>
            <a:endParaRPr lang="en-US" altLang="zh-CN" dirty="0" smtClean="0"/>
          </a:p>
          <a:p>
            <a:pPr lvl="0"/>
            <a:r>
              <a:rPr lang="zh-CN" altLang="en-US" dirty="0" smtClean="0"/>
              <a:t>组织机构</a:t>
            </a:r>
            <a:endParaRPr lang="zh-CN" altLang="en-US" dirty="0"/>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2437" y="250232"/>
            <a:ext cx="1891915" cy="548656"/>
          </a:xfrm>
          <a:prstGeom prst="rect">
            <a:avLst/>
          </a:prstGeom>
        </p:spPr>
      </p:pic>
      <p:sp>
        <p:nvSpPr>
          <p:cNvPr id="17" name="文本占位符 37"/>
          <p:cNvSpPr>
            <a:spLocks noGrp="1"/>
          </p:cNvSpPr>
          <p:nvPr>
            <p:ph type="body" sz="quarter" idx="11" hasCustomPrompt="1"/>
          </p:nvPr>
        </p:nvSpPr>
        <p:spPr>
          <a:xfrm>
            <a:off x="5588000" y="4725381"/>
            <a:ext cx="5525427" cy="430819"/>
          </a:xfrm>
        </p:spPr>
        <p:txBody>
          <a:bodyPr>
            <a:normAutofit/>
          </a:bodyPr>
          <a:lstStyle>
            <a:lvl1pPr marL="0" indent="0">
              <a:buNone/>
              <a:defRPr sz="2135">
                <a:solidFill>
                  <a:schemeClr val="tx1">
                    <a:lumMod val="50000"/>
                    <a:lumOff val="50000"/>
                  </a:schemeClr>
                </a:solidFill>
              </a:defRPr>
            </a:lvl1pPr>
          </a:lstStyle>
          <a:p>
            <a:pPr lvl="0"/>
            <a:r>
              <a:rPr lang="zh-CN" altLang="en-US" dirty="0" smtClean="0"/>
              <a:t>报告时间</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5" name="iṧľid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rgbClr val="60CBAC"/>
          </a:solidFill>
          <a:ln w="19050">
            <a:noFill/>
            <a:round/>
          </a:ln>
        </p:spPr>
        <p:txBody>
          <a:bodyPr anchor="ctr"/>
          <a:lstStyle/>
          <a:p>
            <a:pPr algn="ctr"/>
            <a:endParaRPr sz="2400"/>
          </a:p>
        </p:txBody>
      </p:sp>
      <p:sp>
        <p:nvSpPr>
          <p:cNvPr id="6" name="ïşľíḓe"/>
          <p:cNvSpPr/>
          <p:nvPr/>
        </p:nvSpPr>
        <p:spPr bwMode="auto">
          <a:xfrm rot="2700000">
            <a:off x="-930109" y="1051361"/>
            <a:ext cx="1860208" cy="1860208"/>
          </a:xfrm>
          <a:custGeom>
            <a:avLst/>
            <a:gdLst>
              <a:gd name="connsiteX0" fmla="*/ 2304256 w 2304256"/>
              <a:gd name="connsiteY0" fmla="*/ 0 h 2304256"/>
              <a:gd name="connsiteX1" fmla="*/ 2304256 w 2304256"/>
              <a:gd name="connsiteY1" fmla="*/ 2304256 h 2304256"/>
              <a:gd name="connsiteX2" fmla="*/ 2304255 w 2304256"/>
              <a:gd name="connsiteY2" fmla="*/ 2304256 h 2304256"/>
              <a:gd name="connsiteX3" fmla="*/ 0 w 2304256"/>
              <a:gd name="connsiteY3" fmla="*/ 1 h 2304256"/>
              <a:gd name="connsiteX4" fmla="*/ 0 w 2304256"/>
              <a:gd name="connsiteY4" fmla="*/ 0 h 2304256"/>
              <a:gd name="connsiteX5" fmla="*/ 2304256 w 2304256"/>
              <a:gd name="connsiteY5" fmla="*/ 0 h 230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256" h="2304256">
                <a:moveTo>
                  <a:pt x="2304256" y="0"/>
                </a:moveTo>
                <a:lnTo>
                  <a:pt x="2304256" y="2304256"/>
                </a:lnTo>
                <a:lnTo>
                  <a:pt x="2304255" y="2304256"/>
                </a:lnTo>
                <a:lnTo>
                  <a:pt x="0" y="1"/>
                </a:lnTo>
                <a:lnTo>
                  <a:pt x="0" y="0"/>
                </a:lnTo>
                <a:lnTo>
                  <a:pt x="2304256" y="0"/>
                </a:lnTo>
                <a:close/>
              </a:path>
            </a:pathLst>
          </a:custGeom>
          <a:solidFill>
            <a:srgbClr val="278EB4"/>
          </a:solidFill>
          <a:ln w="19050">
            <a:noFill/>
            <a:round/>
          </a:ln>
        </p:spPr>
        <p:txBody>
          <a:bodyPr anchor="ctr"/>
          <a:lstStyle/>
          <a:p>
            <a:pPr algn="ctr"/>
            <a:endParaRPr sz="2400"/>
          </a:p>
        </p:txBody>
      </p:sp>
      <p:sp>
        <p:nvSpPr>
          <p:cNvPr id="8" name="iŝļiďè"/>
          <p:cNvSpPr/>
          <p:nvPr/>
        </p:nvSpPr>
        <p:spPr bwMode="auto">
          <a:xfrm rot="5400000">
            <a:off x="-780265"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rgbClr val="88C9EE">
              <a:alpha val="77000"/>
            </a:srgbClr>
          </a:solidFill>
          <a:ln w="19050">
            <a:noFill/>
            <a:round/>
          </a:ln>
        </p:spPr>
        <p:txBody>
          <a:bodyPr anchor="ctr"/>
          <a:lstStyle/>
          <a:p>
            <a:pPr algn="ctr"/>
            <a:endParaRPr sz="2400"/>
          </a:p>
        </p:txBody>
      </p:sp>
      <p:sp>
        <p:nvSpPr>
          <p:cNvPr id="9" name="îṥḻiḑé"/>
          <p:cNvSpPr/>
          <p:nvPr/>
        </p:nvSpPr>
        <p:spPr>
          <a:xfrm>
            <a:off x="2539180" y="2967336"/>
            <a:ext cx="2028335" cy="923329"/>
          </a:xfrm>
          <a:prstGeom prst="rect">
            <a:avLst/>
          </a:prstGeom>
        </p:spPr>
        <p:txBody>
          <a:bodyPr wrap="square">
            <a:normAutofit fontScale="85000" lnSpcReduction="20000"/>
          </a:bodyPr>
          <a:lstStyle/>
          <a:p>
            <a:pPr algn="r"/>
            <a:r>
              <a:rPr lang="zh-CN" altLang="en-US" sz="7200" b="1" spc="400" dirty="0">
                <a:solidFill>
                  <a:srgbClr val="278EB4"/>
                </a:solidFill>
                <a:latin typeface="微软雅黑" panose="020B0503020204020204" pitchFamily="34" charset="-122"/>
                <a:ea typeface="微软雅黑" panose="020B0503020204020204" pitchFamily="34" charset="-122"/>
              </a:rPr>
              <a:t>目录</a:t>
            </a:r>
            <a:endParaRPr lang="zh-CN" altLang="en-US" sz="7200" b="1" spc="400" dirty="0">
              <a:solidFill>
                <a:srgbClr val="278EB4"/>
              </a:solidFill>
              <a:latin typeface="微软雅黑" panose="020B0503020204020204" pitchFamily="34" charset="-122"/>
              <a:ea typeface="微软雅黑" panose="020B0503020204020204" pitchFamily="34" charset="-122"/>
            </a:endParaRPr>
          </a:p>
        </p:txBody>
      </p:sp>
      <p:sp>
        <p:nvSpPr>
          <p:cNvPr id="10" name="iṣḻïḓè"/>
          <p:cNvSpPr/>
          <p:nvPr/>
        </p:nvSpPr>
        <p:spPr>
          <a:xfrm>
            <a:off x="2843981" y="3811840"/>
            <a:ext cx="1524001" cy="328361"/>
          </a:xfrm>
          <a:prstGeom prst="rect">
            <a:avLst/>
          </a:prstGeom>
        </p:spPr>
        <p:txBody>
          <a:bodyPr wrap="none">
            <a:normAutofit fontScale="77500" lnSpcReduction="20000"/>
          </a:bodyPr>
          <a:lstStyle/>
          <a:p>
            <a:pPr algn="ctr"/>
            <a:r>
              <a:rPr lang="en-US" altLang="zh-CN" sz="2400" b="1" spc="400" dirty="0" smtClean="0">
                <a:solidFill>
                  <a:srgbClr val="7E8789"/>
                </a:solidFill>
                <a:latin typeface="微软雅黑" panose="020B0503020204020204" pitchFamily="34" charset="-122"/>
                <a:ea typeface="微软雅黑" panose="020B0503020204020204" pitchFamily="34" charset="-122"/>
              </a:rPr>
              <a:t>CONTENTS</a:t>
            </a:r>
            <a:endParaRPr lang="en-US" altLang="zh-CN" sz="2400" b="1" spc="400" dirty="0">
              <a:solidFill>
                <a:srgbClr val="7E8789"/>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1" hasCustomPrompt="1"/>
          </p:nvPr>
        </p:nvSpPr>
        <p:spPr>
          <a:xfrm>
            <a:off x="5486399" y="1092200"/>
            <a:ext cx="6095999" cy="4978400"/>
          </a:xfrm>
        </p:spPr>
        <p:txBody>
          <a:bodyPr/>
          <a:lstStyle>
            <a:lvl1pPr marL="609600" indent="-609600">
              <a:buClr>
                <a:srgbClr val="278EB4"/>
              </a:buClr>
              <a:buFont typeface="+mj-lt"/>
              <a:buAutoNum type="arabicPeriod"/>
              <a:defRPr/>
            </a:lvl1pPr>
            <a:lvl2pPr marL="1066800" indent="-457200">
              <a:buClr>
                <a:srgbClr val="278EB4"/>
              </a:buClr>
              <a:buFont typeface="+mj-lt"/>
              <a:buAutoNum type="arabicPeriod"/>
              <a:defRPr/>
            </a:lvl2pPr>
            <a:lvl3pPr marL="1524000" indent="-304800">
              <a:buClr>
                <a:srgbClr val="278EB4"/>
              </a:buClr>
              <a:buFont typeface="Wingdings" panose="05000000000000000000" pitchFamily="2" charset="2"/>
              <a:buChar char="u"/>
              <a:defRPr/>
            </a:lvl3pPr>
            <a:lvl4pPr marL="2133600" indent="-304800">
              <a:buClr>
                <a:srgbClr val="278EB4"/>
              </a:buClr>
              <a:buFont typeface="Wingdings" panose="05000000000000000000" pitchFamily="2" charset="2"/>
              <a:buChar char="u"/>
              <a:defRPr/>
            </a:lvl4pPr>
            <a:lvl5pPr marL="2743200" indent="-304800">
              <a:buClr>
                <a:srgbClr val="278EB4"/>
              </a:buClr>
              <a:buFont typeface="Wingdings" panose="05000000000000000000" pitchFamily="2" charset="2"/>
              <a:buChar char="u"/>
              <a:defRPr/>
            </a:lvl5pPr>
          </a:lstStyle>
          <a:p>
            <a:pPr lvl="0"/>
            <a:r>
              <a:rPr lang="zh-CN" altLang="en-US" dirty="0" smtClean="0"/>
              <a:t>标题一</a:t>
            </a:r>
            <a:endParaRPr lang="zh-CN" altLang="en-US" dirty="0" smtClean="0"/>
          </a:p>
          <a:p>
            <a:pPr lvl="1"/>
            <a:r>
              <a:rPr lang="zh-CN" altLang="en-US" dirty="0" smtClean="0"/>
              <a:t>副标题</a:t>
            </a:r>
            <a:endParaRPr lang="en-US" altLang="zh-CN" dirty="0" smtClean="0"/>
          </a:p>
          <a:p>
            <a:pPr lvl="0"/>
            <a:endParaRPr lang="en-US" altLang="zh-CN" dirty="0" smtClean="0"/>
          </a:p>
          <a:p>
            <a:pPr lvl="0"/>
            <a:r>
              <a:rPr lang="zh-CN" altLang="en-US" dirty="0" smtClean="0"/>
              <a:t>标题二</a:t>
            </a:r>
            <a:endParaRPr lang="en-US" altLang="zh-CN" dirty="0" smtClean="0"/>
          </a:p>
          <a:p>
            <a:pPr lvl="1"/>
            <a:r>
              <a:rPr lang="zh-CN" altLang="en-US" dirty="0" smtClean="0"/>
              <a:t>副标题</a:t>
            </a:r>
            <a:endParaRPr lang="en-US" altLang="zh-CN" dirty="0" smtClean="0"/>
          </a:p>
          <a:p>
            <a:pPr lvl="0"/>
            <a:endParaRPr lang="en-US" altLang="zh-CN" dirty="0" smtClean="0"/>
          </a:p>
          <a:p>
            <a:pPr lvl="0"/>
            <a:endParaRPr lang="zh-CN" altLang="en-US" dirty="0" smtClean="0"/>
          </a:p>
        </p:txBody>
      </p:sp>
    </p:spTree>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矩形 6"/>
          <p:cNvSpPr/>
          <p:nvPr userDrawn="1"/>
        </p:nvSpPr>
        <p:spPr>
          <a:xfrm>
            <a:off x="0" y="450850"/>
            <a:ext cx="668338" cy="277813"/>
          </a:xfrm>
          <a:prstGeom prst="rect">
            <a:avLst/>
          </a:prstGeom>
          <a:gradFill>
            <a:gsLst>
              <a:gs pos="100000">
                <a:srgbClr val="559E83"/>
              </a:gs>
              <a:gs pos="0">
                <a:srgbClr val="0087B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a:p>
        </p:txBody>
      </p:sp>
      <p:sp>
        <p:nvSpPr>
          <p:cNvPr id="5" name="幻灯片编号占位符 5"/>
          <p:cNvSpPr txBox="1"/>
          <p:nvPr userDrawn="1"/>
        </p:nvSpPr>
        <p:spPr>
          <a:xfrm>
            <a:off x="39688" y="403225"/>
            <a:ext cx="477837"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AC7D8A27-05E2-3441-8686-E8B08AFA3200}" type="slidenum">
              <a:rPr kumimoji="1" lang="zh-CN" altLang="en-US" sz="1400" b="1" smtClean="0">
                <a:solidFill>
                  <a:schemeClr val="bg1">
                    <a:lumMod val="95000"/>
                  </a:schemeClr>
                </a:solidFill>
              </a:rPr>
            </a:fld>
            <a:endParaRPr kumimoji="1" lang="zh-CN" altLang="en-US" b="1" dirty="0">
              <a:solidFill>
                <a:schemeClr val="bg1">
                  <a:lumMod val="95000"/>
                </a:schemeClr>
              </a:solidFill>
            </a:endParaRPr>
          </a:p>
        </p:txBody>
      </p:sp>
      <p:pic>
        <p:nvPicPr>
          <p:cNvPr id="6" name="图片 8" descr="天泽智云logo.pdf"/>
          <p:cNvPicPr>
            <a:picLocks noChangeAspect="1"/>
          </p:cNvPicPr>
          <p:nvPr userDrawn="1"/>
        </p:nvPicPr>
        <p:blipFill>
          <a:blip r:embed="rId2" cstate="hqprint"/>
          <a:srcRect/>
          <a:stretch>
            <a:fillRect/>
          </a:stretch>
        </p:blipFill>
        <p:spPr bwMode="auto">
          <a:xfrm>
            <a:off x="10474325" y="6221413"/>
            <a:ext cx="15605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200" y="235131"/>
            <a:ext cx="10515600" cy="757822"/>
          </a:xfrm>
        </p:spPr>
        <p:txBody>
          <a:bodyPr>
            <a:normAutofit/>
          </a:bodyPr>
          <a:lstStyle>
            <a:lvl1pPr>
              <a:defRPr sz="2800" b="0">
                <a:solidFill>
                  <a:srgbClr val="4491B6"/>
                </a:solidFill>
                <a:latin typeface="微软雅黑" panose="020B0503020204020204" pitchFamily="34" charset="-122"/>
                <a:ea typeface="微软雅黑" panose="020B0503020204020204" pitchFamily="34" charset="-122"/>
                <a:cs typeface="Helvetica"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63980"/>
            <a:ext cx="10515600" cy="4351338"/>
          </a:xfrm>
        </p:spPr>
        <p:txBody>
          <a:bodyPr>
            <a:normAutofit/>
          </a:bodyPr>
          <a:lstStyle>
            <a:lvl1pPr>
              <a:defRPr sz="2400">
                <a:latin typeface="Arial" panose="020B0604020202020204" pitchFamily="34" charset="0"/>
                <a:ea typeface="Arial" panose="020B0604020202020204" pitchFamily="34" charset="0"/>
                <a:cs typeface="Arial" panose="020B0604020202020204" pitchFamily="34" charset="0"/>
              </a:defRPr>
            </a:lvl1pPr>
            <a:lvl2pPr marL="685800" indent="-228600">
              <a:buFont typeface=".AppleSystemUIFont" charset="-120"/>
              <a:buChar char="-"/>
              <a:defRPr sz="2000"/>
            </a:lvl2pPr>
          </a:lstStyle>
          <a:p>
            <a:pPr lvl="0"/>
            <a:r>
              <a:rPr lang="zh-CN" altLang="en-US" dirty="0"/>
              <a:t>单击此处编辑母版文本样式</a:t>
            </a:r>
            <a:endParaRPr lang="zh-CN" altLang="en-US" dirty="0"/>
          </a:p>
          <a:p>
            <a:pPr lvl="1"/>
            <a:r>
              <a:rPr lang="zh-CN" altLang="en-US" dirty="0"/>
              <a:t>二级</a:t>
            </a:r>
            <a:endParaRPr lang="zh-CN" altLang="en-US" dirty="0"/>
          </a:p>
        </p:txBody>
      </p:sp>
      <p:sp>
        <p:nvSpPr>
          <p:cNvPr id="7" name="矩形 6"/>
          <p:cNvSpPr/>
          <p:nvPr userDrawn="1"/>
        </p:nvSpPr>
        <p:spPr>
          <a:xfrm>
            <a:off x="5542002" y="6329918"/>
            <a:ext cx="1245854" cy="338554"/>
          </a:xfrm>
          <a:prstGeom prst="rect">
            <a:avLst/>
          </a:prstGeom>
        </p:spPr>
        <p:txBody>
          <a:bodyPr wrap="none">
            <a:spAutoFit/>
          </a:bodyPr>
          <a:lstStyle/>
          <a:p>
            <a:r>
              <a:rPr lang="en-US" altLang="zh-CN" sz="1600" i="1" dirty="0" smtClean="0">
                <a:solidFill>
                  <a:schemeClr val="tx1">
                    <a:lumMod val="50000"/>
                    <a:lumOff val="50000"/>
                  </a:schemeClr>
                </a:solidFill>
              </a:rPr>
              <a:t>Confidential</a:t>
            </a:r>
            <a:endParaRPr lang="zh-CN" altLang="en-US" sz="1600" i="1" dirty="0">
              <a:solidFill>
                <a:schemeClr val="tx1">
                  <a:lumMod val="50000"/>
                  <a:lumOff val="50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19" descr="new_ims_logo.png"/>
          <p:cNvPicPr>
            <a:picLocks noChangeAspect="1"/>
          </p:cNvPicPr>
          <p:nvPr userDrawn="1"/>
        </p:nvPicPr>
        <p:blipFill>
          <a:blip r:embed="rId2" cstate="print"/>
          <a:srcRect/>
          <a:stretch>
            <a:fillRect/>
          </a:stretch>
        </p:blipFill>
        <p:spPr bwMode="auto">
          <a:xfrm>
            <a:off x="9749368" y="6346826"/>
            <a:ext cx="2341033" cy="549275"/>
          </a:xfrm>
          <a:prstGeom prst="rect">
            <a:avLst/>
          </a:prstGeom>
          <a:noFill/>
          <a:ln w="9525">
            <a:noFill/>
            <a:miter lim="800000"/>
            <a:headEnd/>
            <a:tailEnd/>
          </a:ln>
        </p:spPr>
      </p:pic>
      <p:pic>
        <p:nvPicPr>
          <p:cNvPr id="5" name="Picture 4"/>
          <p:cNvPicPr>
            <a:picLocks noChangeAspect="1" noChangeArrowheads="1"/>
          </p:cNvPicPr>
          <p:nvPr userDrawn="1"/>
        </p:nvPicPr>
        <p:blipFill>
          <a:blip r:embed="rId3" cstate="print">
            <a:clrChange>
              <a:clrFrom>
                <a:srgbClr val="FFFFFF"/>
              </a:clrFrom>
              <a:clrTo>
                <a:srgbClr val="FFFFFF">
                  <a:alpha val="0"/>
                </a:srgbClr>
              </a:clrTo>
            </a:clrChange>
          </a:blip>
          <a:srcRect l="165" r="61678" b="27170"/>
          <a:stretch>
            <a:fillRect/>
          </a:stretch>
        </p:blipFill>
        <p:spPr bwMode="auto">
          <a:xfrm>
            <a:off x="0" y="6413500"/>
            <a:ext cx="9652000" cy="452438"/>
          </a:xfrm>
          <a:prstGeom prst="rect">
            <a:avLst/>
          </a:prstGeom>
          <a:noFill/>
          <a:ln w="9525">
            <a:noFill/>
            <a:miter lim="800000"/>
            <a:headEnd/>
            <a:tailEnd/>
          </a:ln>
        </p:spPr>
      </p:pic>
      <p:sp>
        <p:nvSpPr>
          <p:cNvPr id="7" name="Slide Number Placeholder 5"/>
          <p:cNvSpPr txBox="1"/>
          <p:nvPr userDrawn="1"/>
        </p:nvSpPr>
        <p:spPr>
          <a:xfrm>
            <a:off x="6807200" y="6561139"/>
            <a:ext cx="2844800" cy="168275"/>
          </a:xfrm>
          <a:prstGeom prst="rect">
            <a:avLst/>
          </a:prstGeom>
        </p:spPr>
        <p:txBody>
          <a:bodyPr anchor="ctr"/>
          <a:lstStyle>
            <a:lvl1pPr>
              <a:defRPr sz="1000" b="1">
                <a:latin typeface="Arial" panose="020B0604020202020204" pitchFamily="34" charset="0"/>
                <a:cs typeface="Arial" panose="020B0604020202020204" pitchFamily="34" charset="0"/>
              </a:defRPr>
            </a:lvl1pPr>
          </a:lstStyle>
          <a:p>
            <a:pPr algn="r" fontAlgn="auto">
              <a:spcBef>
                <a:spcPts val="0"/>
              </a:spcBef>
              <a:spcAft>
                <a:spcPts val="0"/>
              </a:spcAft>
              <a:defRPr/>
            </a:pPr>
            <a:fld id="{E636F0DA-B09E-49E1-8F83-8B461E5F8727}" type="slidenum">
              <a:rPr lang="en-US" sz="1000" smtClean="0">
                <a:solidFill>
                  <a:schemeClr val="tx1">
                    <a:lumMod val="75000"/>
                    <a:lumOff val="25000"/>
                  </a:schemeClr>
                </a:solidFill>
              </a:rPr>
            </a:fld>
            <a:endParaRPr lang="en-US" sz="1000" dirty="0" smtClean="0">
              <a:solidFill>
                <a:schemeClr val="tx1">
                  <a:lumMod val="75000"/>
                  <a:lumOff val="25000"/>
                </a:schemeClr>
              </a:solidFill>
            </a:endParaRPr>
          </a:p>
        </p:txBody>
      </p:sp>
      <p:pic>
        <p:nvPicPr>
          <p:cNvPr id="8" name="Picture 29" descr="header_pre.png"/>
          <p:cNvPicPr>
            <a:picLocks noChangeAspect="1"/>
          </p:cNvPicPr>
          <p:nvPr userDrawn="1"/>
        </p:nvPicPr>
        <p:blipFill>
          <a:blip r:embed="rId4" cstate="print">
            <a:lum bright="2000"/>
          </a:blip>
          <a:srcRect l="39207" t="24731" r="32819" b="30269"/>
          <a:stretch>
            <a:fillRect/>
          </a:stretch>
        </p:blipFill>
        <p:spPr bwMode="auto">
          <a:xfrm>
            <a:off x="0" y="92076"/>
            <a:ext cx="3251200" cy="434975"/>
          </a:xfrm>
          <a:prstGeom prst="rect">
            <a:avLst/>
          </a:prstGeom>
          <a:noFill/>
          <a:ln w="9525">
            <a:noFill/>
            <a:miter lim="800000"/>
            <a:headEnd/>
            <a:tailEnd/>
          </a:ln>
        </p:spPr>
      </p:pic>
      <p:sp>
        <p:nvSpPr>
          <p:cNvPr id="19" name="Content Placeholder 2"/>
          <p:cNvSpPr>
            <a:spLocks noGrp="1"/>
          </p:cNvSpPr>
          <p:nvPr>
            <p:ph idx="1"/>
          </p:nvPr>
        </p:nvSpPr>
        <p:spPr>
          <a:xfrm>
            <a:off x="609600" y="762001"/>
            <a:ext cx="10972800" cy="5364163"/>
          </a:xfrm>
        </p:spPr>
        <p:txBody>
          <a:bodyPr/>
          <a:lstStyle>
            <a:lvl1pPr algn="l" defTabSz="914400" rtl="0" eaLnBrk="1" latinLnBrk="0" hangingPunct="1">
              <a:spcBef>
                <a:spcPct val="20000"/>
              </a:spcBef>
              <a:buFont typeface="Arial Black" panose="020B0A04020102020204" pitchFamily="34" charset="0"/>
              <a:buChar char="►"/>
              <a:defRPr kumimoji="0" lang="en-US" sz="1800" b="1" i="0" u="none" strike="noStrike" kern="1200" cap="none" spc="0" normalizeH="0" baseline="0" noProof="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defRPr>
            </a:lvl1pPr>
            <a:lvl2pPr marL="574675" indent="-346075" algn="l" defTabSz="914400" rtl="0" eaLnBrk="1" latinLnBrk="0" hangingPunct="1">
              <a:spcBef>
                <a:spcPct val="20000"/>
              </a:spcBef>
              <a:defRPr kumimoji="0" lang="en-US" sz="1800" b="1"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defRPr>
            </a:lvl2pPr>
            <a:lvl3pPr marL="574675" indent="-346075" algn="l" defTabSz="914400" rtl="0" eaLnBrk="1" latinLnBrk="0" hangingPunct="1">
              <a:spcBef>
                <a:spcPct val="20000"/>
              </a:spcBef>
              <a:defRPr kumimoji="0" lang="en-US" sz="16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defRPr>
            </a:lvl3pPr>
            <a:lvl4pPr marL="574675" indent="-346075" algn="l" defTabSz="914400" rtl="0" eaLnBrk="1" latinLnBrk="0" hangingPunct="1">
              <a:spcBef>
                <a:spcPct val="20000"/>
              </a:spcBef>
              <a:defRPr kumimoji="0" lang="en-US" sz="14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defRPr>
            </a:lvl4pPr>
            <a:lvl5pPr marL="574675" indent="-346075" algn="l" defTabSz="914400" rtl="0" eaLnBrk="1" latinLnBrk="0" hangingPunct="1">
              <a:spcBef>
                <a:spcPct val="20000"/>
              </a:spcBef>
              <a:defRPr kumimoji="0" lang="en-US"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1" name="Title 1"/>
          <p:cNvSpPr>
            <a:spLocks noGrp="1"/>
          </p:cNvSpPr>
          <p:nvPr>
            <p:ph type="title"/>
          </p:nvPr>
        </p:nvSpPr>
        <p:spPr>
          <a:xfrm>
            <a:off x="1504336" y="114864"/>
            <a:ext cx="10281264" cy="411162"/>
          </a:xfrm>
        </p:spPr>
        <p:txBody>
          <a:bodyPr rtlCol="0">
            <a:normAutofit/>
          </a:bodyPr>
          <a:lstStyle>
            <a:lvl1pPr algn="l">
              <a:defRPr lang="en-US" sz="2000" kern="1200" dirty="0">
                <a:solidFill>
                  <a:schemeClr val="tx1">
                    <a:lumMod val="75000"/>
                    <a:lumOff val="25000"/>
                  </a:schemeClr>
                </a:solidFill>
                <a:latin typeface="Arial Black" panose="020B0A04020102020204" pitchFamily="34" charset="0"/>
                <a:ea typeface="+mj-ea"/>
                <a:cs typeface="+mj-cs"/>
              </a:defRPr>
            </a:lvl1pPr>
          </a:lstStyle>
          <a:p>
            <a:pPr lvl="0"/>
            <a:r>
              <a:rPr lang="en-US" dirty="0" smtClean="0"/>
              <a:t>Click to edit Master title style</a:t>
            </a:r>
            <a:endParaRPr lang="en-US" dirty="0"/>
          </a:p>
        </p:txBody>
      </p:sp>
      <p:pic>
        <p:nvPicPr>
          <p:cNvPr id="10" name="Picture 9" descr="University of Cincinnati.png"/>
          <p:cNvPicPr>
            <a:picLocks noChangeAspect="1"/>
          </p:cNvPicPr>
          <p:nvPr userDrawn="1"/>
        </p:nvPicPr>
        <p:blipFill>
          <a:blip r:embed="rId5" cstate="print"/>
          <a:stretch>
            <a:fillRect/>
          </a:stretch>
        </p:blipFill>
        <p:spPr>
          <a:xfrm>
            <a:off x="3752427" y="6507480"/>
            <a:ext cx="964916" cy="304800"/>
          </a:xfrm>
          <a:prstGeom prst="rect">
            <a:avLst/>
          </a:prstGeom>
        </p:spPr>
      </p:pic>
      <p:sp>
        <p:nvSpPr>
          <p:cNvPr id="11" name="TextBox 10"/>
          <p:cNvSpPr txBox="1"/>
          <p:nvPr userDrawn="1"/>
        </p:nvSpPr>
        <p:spPr>
          <a:xfrm>
            <a:off x="0" y="6488668"/>
            <a:ext cx="3048000" cy="338554"/>
          </a:xfrm>
          <a:prstGeom prst="rect">
            <a:avLst/>
          </a:prstGeom>
          <a:noFill/>
        </p:spPr>
        <p:txBody>
          <a:bodyPr wrap="square" rtlCol="0">
            <a:spAutoFit/>
          </a:bodyPr>
          <a:lstStyle/>
          <a:p>
            <a:pPr algn="ctr"/>
            <a:r>
              <a:rPr lang="en-US" sz="1600" b="1" dirty="0" smtClean="0">
                <a:solidFill>
                  <a:schemeClr val="bg1"/>
                </a:solidFill>
              </a:rPr>
              <a:t>IMS Training</a:t>
            </a:r>
            <a:endParaRPr lang="en-US" sz="1600" b="1"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C03EA4B-974B-41E2-BAAD-F2E6803D3D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C2F56-E023-4EED-A591-A08D7782A1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3EA4B-974B-41E2-BAAD-F2E6803D3D5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2F56-E023-4EED-A591-A08D7782A1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jpe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hyperlink" Target="http://journals.sagepub.com/doi/abs/10.1155/2013/847612" TargetMode="External"/><Relationship Id="rId1" Type="http://schemas.openxmlformats.org/officeDocument/2006/relationships/hyperlink" Target="https://www.sciencedirect.com/science/article/pii/S1088467X98000249"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hyperlink" Target="http://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2546" y="1602971"/>
            <a:ext cx="9043558" cy="1828800"/>
          </a:xfrm>
        </p:spPr>
        <p:txBody>
          <a:bodyPr>
            <a:normAutofit fontScale="90000"/>
          </a:bodyPr>
          <a:lstStyle/>
          <a:p>
            <a:pPr algn="ctr"/>
            <a:r>
              <a:rPr lang="en-US" altLang="zh-CN" dirty="0"/>
              <a:t>Adaptive Motor Monitoring System Based on Machine Learning Batch Training</a:t>
            </a:r>
            <a:endParaRPr lang="zh-CN" altLang="en-US" dirty="0"/>
          </a:p>
        </p:txBody>
      </p:sp>
      <p:sp>
        <p:nvSpPr>
          <p:cNvPr id="3" name="文本占位符 2"/>
          <p:cNvSpPr>
            <a:spLocks noGrp="1"/>
          </p:cNvSpPr>
          <p:nvPr>
            <p:ph type="body" sz="quarter" idx="10"/>
          </p:nvPr>
        </p:nvSpPr>
        <p:spPr>
          <a:xfrm>
            <a:off x="6352771" y="4062384"/>
            <a:ext cx="5525427" cy="1270981"/>
          </a:xfrm>
        </p:spPr>
        <p:txBody>
          <a:bodyPr/>
          <a:lstStyle/>
          <a:p>
            <a:pPr algn="ctr"/>
            <a:r>
              <a:rPr lang="en-US" altLang="zh-CN" dirty="0" smtClean="0"/>
              <a:t>Fang Chen</a:t>
            </a:r>
            <a:endParaRPr lang="en-US" altLang="zh-CN" dirty="0" smtClean="0"/>
          </a:p>
          <a:p>
            <a:pPr algn="ctr"/>
            <a:r>
              <a:rPr lang="en-US" altLang="zh-CN" dirty="0" err="1" smtClean="0"/>
              <a:t>Wentao</a:t>
            </a:r>
            <a:r>
              <a:rPr lang="en-US" altLang="zh-CN" dirty="0" smtClean="0"/>
              <a:t> Li</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Milestones</a:t>
            </a:r>
            <a:endParaRPr lang="zh-CN" altLang="en-US" dirty="0"/>
          </a:p>
        </p:txBody>
      </p:sp>
      <p:sp>
        <p:nvSpPr>
          <p:cNvPr id="3" name="内容占位符 2"/>
          <p:cNvSpPr>
            <a:spLocks noGrp="1"/>
          </p:cNvSpPr>
          <p:nvPr>
            <p:ph idx="1"/>
          </p:nvPr>
        </p:nvSpPr>
        <p:spPr/>
        <p:txBody>
          <a:bodyPr/>
          <a:lstStyle/>
          <a:p>
            <a:r>
              <a:rPr lang="zh-CN" altLang="en-US" dirty="0"/>
              <a:t>下周一</a:t>
            </a:r>
            <a:r>
              <a:rPr lang="zh-CN" altLang="en-US" dirty="0" smtClean="0"/>
              <a:t>：论文理解</a:t>
            </a:r>
            <a:endParaRPr lang="en-US" altLang="zh-CN" dirty="0" smtClean="0"/>
          </a:p>
          <a:p>
            <a:r>
              <a:rPr lang="zh-CN" altLang="en-US" dirty="0"/>
              <a:t>下</a:t>
            </a:r>
            <a:r>
              <a:rPr lang="zh-CN" altLang="en-US" dirty="0" smtClean="0"/>
              <a:t>周五：标准</a:t>
            </a:r>
            <a:r>
              <a:rPr lang="en-US" altLang="zh-CN" dirty="0" smtClean="0"/>
              <a:t>PCA</a:t>
            </a:r>
            <a:r>
              <a:rPr lang="zh-CN" altLang="en-US" dirty="0" smtClean="0"/>
              <a:t>实现及</a:t>
            </a:r>
            <a:r>
              <a:rPr lang="en-US" altLang="zh-CN" dirty="0" smtClean="0"/>
              <a:t>SPCA</a:t>
            </a:r>
            <a:r>
              <a:rPr lang="zh-CN" altLang="en-US" dirty="0" smtClean="0"/>
              <a:t>实现</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1"/>
          </p:nvPr>
        </p:nvSpPr>
        <p:spPr/>
        <p:txBody>
          <a:bodyPr/>
          <a:lstStyle/>
          <a:p>
            <a:r>
              <a:rPr lang="en-US" altLang="zh-CN" dirty="0" smtClean="0"/>
              <a:t>Project Background</a:t>
            </a:r>
            <a:endParaRPr lang="en-US" altLang="zh-CN" dirty="0" smtClean="0"/>
          </a:p>
          <a:p>
            <a:pPr lvl="1">
              <a:buFont typeface="Arial" panose="020B0604020202020204" pitchFamily="34" charset="0"/>
              <a:buChar char="•"/>
            </a:pPr>
            <a:r>
              <a:rPr lang="en-US" altLang="zh-CN" dirty="0" smtClean="0"/>
              <a:t>What’s PHM</a:t>
            </a:r>
            <a:endParaRPr lang="en-US" altLang="zh-CN" dirty="0" smtClean="0"/>
          </a:p>
          <a:p>
            <a:pPr lvl="1">
              <a:buFont typeface="Arial" panose="020B0604020202020204" pitchFamily="34" charset="0"/>
              <a:buChar char="•"/>
            </a:pPr>
            <a:r>
              <a:rPr lang="en-US" altLang="zh-CN" dirty="0" smtClean="0"/>
              <a:t>Why edge-computing</a:t>
            </a:r>
            <a:endParaRPr lang="en-US" altLang="zh-CN" dirty="0" smtClean="0"/>
          </a:p>
          <a:p>
            <a:pPr lvl="1">
              <a:buFont typeface="Arial" panose="020B0604020202020204" pitchFamily="34" charset="0"/>
              <a:buChar char="•"/>
            </a:pPr>
            <a:r>
              <a:rPr lang="en-US" altLang="zh-CN" dirty="0" smtClean="0"/>
              <a:t>Current Fruit</a:t>
            </a:r>
            <a:endParaRPr lang="en-US" altLang="zh-CN" dirty="0" smtClean="0"/>
          </a:p>
          <a:p>
            <a:r>
              <a:rPr lang="en-US" altLang="zh-CN" dirty="0" smtClean="0"/>
              <a:t>Project Plan</a:t>
            </a:r>
            <a:endParaRPr lang="en-US" altLang="zh-CN" dirty="0" smtClean="0"/>
          </a:p>
          <a:p>
            <a:pPr lvl="1">
              <a:buFont typeface="Arial" panose="020B0604020202020204" pitchFamily="34" charset="0"/>
              <a:buChar char="•"/>
            </a:pPr>
            <a:r>
              <a:rPr lang="en-US" altLang="zh-CN" dirty="0" smtClean="0"/>
              <a:t>Project Goal</a:t>
            </a:r>
            <a:endParaRPr lang="en-US" altLang="zh-CN" dirty="0" smtClean="0"/>
          </a:p>
          <a:p>
            <a:pPr lvl="1">
              <a:buFont typeface="Arial" panose="020B0604020202020204" pitchFamily="34" charset="0"/>
              <a:buChar char="•"/>
            </a:pPr>
            <a:r>
              <a:rPr lang="en-US" altLang="zh-CN" dirty="0" smtClean="0"/>
              <a:t>Schedule</a:t>
            </a:r>
            <a:endParaRPr lang="en-US" altLang="zh-CN" dirty="0" smtClean="0"/>
          </a:p>
          <a:p>
            <a:pPr lvl="1">
              <a:buFont typeface="Arial" panose="020B0604020202020204" pitchFamily="34" charset="0"/>
              <a:buChar char="•"/>
            </a:pPr>
            <a:r>
              <a:rPr lang="en-US" altLang="zh-CN" dirty="0"/>
              <a:t>Staffing</a:t>
            </a:r>
            <a:endParaRPr lang="en-US" altLang="zh-CN" dirty="0"/>
          </a:p>
          <a:p>
            <a:pPr lvl="1">
              <a:buFont typeface="Arial" panose="020B0604020202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ML Batch Training</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6"/>
          <p:cNvPicPr>
            <a:picLocks noChangeAspect="1"/>
          </p:cNvPicPr>
          <p:nvPr/>
        </p:nvPicPr>
        <p:blipFill>
          <a:blip r:embed="rId1"/>
          <a:stretch>
            <a:fillRect/>
          </a:stretch>
        </p:blipFill>
        <p:spPr>
          <a:xfrm>
            <a:off x="702944" y="2491179"/>
            <a:ext cx="4161559" cy="2496935"/>
          </a:xfrm>
          <a:prstGeom prst="rect">
            <a:avLst/>
          </a:prstGeom>
        </p:spPr>
      </p:pic>
      <p:pic>
        <p:nvPicPr>
          <p:cNvPr id="5" name="Picture 4"/>
          <p:cNvPicPr>
            <a:picLocks noChangeAspect="1"/>
          </p:cNvPicPr>
          <p:nvPr/>
        </p:nvPicPr>
        <p:blipFill>
          <a:blip r:embed="rId2"/>
          <a:stretch>
            <a:fillRect/>
          </a:stretch>
        </p:blipFill>
        <p:spPr>
          <a:xfrm>
            <a:off x="6234588" y="2000729"/>
            <a:ext cx="5796395" cy="34778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504109" y="2253052"/>
            <a:ext cx="629764" cy="83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225338" y="1960685"/>
            <a:ext cx="4467931" cy="30145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Solution: ML Batch Training</a:t>
            </a:r>
            <a:endParaRPr lang="zh-CN" altLang="en-US" dirty="0"/>
          </a:p>
        </p:txBody>
      </p:sp>
      <p:pic>
        <p:nvPicPr>
          <p:cNvPr id="4" name="图片 3"/>
          <p:cNvPicPr>
            <a:picLocks noChangeAspect="1"/>
          </p:cNvPicPr>
          <p:nvPr/>
        </p:nvPicPr>
        <p:blipFill>
          <a:blip r:embed="rId1"/>
          <a:stretch>
            <a:fillRect/>
          </a:stretch>
        </p:blipFill>
        <p:spPr>
          <a:xfrm>
            <a:off x="907072" y="3438530"/>
            <a:ext cx="947930" cy="899162"/>
          </a:xfrm>
          <a:prstGeom prst="rect">
            <a:avLst/>
          </a:prstGeom>
        </p:spPr>
      </p:pic>
      <p:pic>
        <p:nvPicPr>
          <p:cNvPr id="6" name="图片 5"/>
          <p:cNvPicPr>
            <a:picLocks noChangeAspect="1"/>
          </p:cNvPicPr>
          <p:nvPr/>
        </p:nvPicPr>
        <p:blipFill>
          <a:blip r:embed="rId2"/>
          <a:stretch>
            <a:fillRect/>
          </a:stretch>
        </p:blipFill>
        <p:spPr>
          <a:xfrm>
            <a:off x="5424003" y="2253052"/>
            <a:ext cx="707547" cy="838889"/>
          </a:xfrm>
          <a:prstGeom prst="rect">
            <a:avLst/>
          </a:prstGeom>
        </p:spPr>
      </p:pic>
      <p:pic>
        <p:nvPicPr>
          <p:cNvPr id="8" name="图片 7"/>
          <p:cNvPicPr>
            <a:picLocks noChangeAspect="1"/>
          </p:cNvPicPr>
          <p:nvPr/>
        </p:nvPicPr>
        <p:blipFill>
          <a:blip r:embed="rId3"/>
          <a:stretch>
            <a:fillRect/>
          </a:stretch>
        </p:blipFill>
        <p:spPr>
          <a:xfrm>
            <a:off x="5921245" y="3625743"/>
            <a:ext cx="921011" cy="646479"/>
          </a:xfrm>
          <a:prstGeom prst="rect">
            <a:avLst/>
          </a:prstGeom>
        </p:spPr>
      </p:pic>
      <p:pic>
        <p:nvPicPr>
          <p:cNvPr id="10" name="Picture 15"/>
          <p:cNvPicPr>
            <a:picLocks noChangeAspect="1"/>
          </p:cNvPicPr>
          <p:nvPr/>
        </p:nvPicPr>
        <p:blipFill>
          <a:blip r:embed="rId4"/>
          <a:stretch>
            <a:fillRect/>
          </a:stretch>
        </p:blipFill>
        <p:spPr>
          <a:xfrm>
            <a:off x="9089405" y="1213700"/>
            <a:ext cx="1899140" cy="1183964"/>
          </a:xfrm>
          <a:prstGeom prst="rect">
            <a:avLst/>
          </a:prstGeom>
        </p:spPr>
      </p:pic>
      <p:cxnSp>
        <p:nvCxnSpPr>
          <p:cNvPr id="12" name="直接箭头连接符 11"/>
          <p:cNvCxnSpPr/>
          <p:nvPr/>
        </p:nvCxnSpPr>
        <p:spPr>
          <a:xfrm>
            <a:off x="1880712" y="3927265"/>
            <a:ext cx="1178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045382" y="4298521"/>
            <a:ext cx="452368" cy="246221"/>
          </a:xfrm>
          <a:prstGeom prst="rect">
            <a:avLst/>
          </a:prstGeom>
          <a:noFill/>
        </p:spPr>
        <p:txBody>
          <a:bodyPr wrap="none" rtlCol="0">
            <a:spAutoFit/>
          </a:bodyPr>
          <a:lstStyle/>
          <a:p>
            <a:r>
              <a:rPr lang="en-US" altLang="zh-CN" sz="1000" dirty="0" smtClean="0">
                <a:solidFill>
                  <a:schemeClr val="accent1"/>
                </a:solidFill>
              </a:rPr>
              <a:t>DAQ</a:t>
            </a:r>
            <a:endParaRPr lang="en-US" altLang="zh-CN" sz="1000" dirty="0" smtClean="0">
              <a:solidFill>
                <a:schemeClr val="accent1"/>
              </a:solidFill>
            </a:endParaRPr>
          </a:p>
        </p:txBody>
      </p:sp>
      <p:sp>
        <p:nvSpPr>
          <p:cNvPr id="18" name="文本框 17"/>
          <p:cNvSpPr txBox="1"/>
          <p:nvPr/>
        </p:nvSpPr>
        <p:spPr>
          <a:xfrm>
            <a:off x="5973107" y="4298521"/>
            <a:ext cx="869149" cy="246221"/>
          </a:xfrm>
          <a:prstGeom prst="rect">
            <a:avLst/>
          </a:prstGeom>
          <a:noFill/>
        </p:spPr>
        <p:txBody>
          <a:bodyPr wrap="none" rtlCol="0">
            <a:spAutoFit/>
          </a:bodyPr>
          <a:lstStyle/>
          <a:p>
            <a:r>
              <a:rPr lang="en-US" altLang="zh-CN" sz="1000" dirty="0" smtClean="0">
                <a:solidFill>
                  <a:schemeClr val="accent1"/>
                </a:solidFill>
              </a:rPr>
              <a:t>Raspberry Pi</a:t>
            </a:r>
            <a:endParaRPr lang="en-US" altLang="zh-CN" sz="1000" dirty="0" smtClean="0">
              <a:solidFill>
                <a:schemeClr val="accent1"/>
              </a:solidFill>
            </a:endParaRPr>
          </a:p>
        </p:txBody>
      </p:sp>
      <p:cxnSp>
        <p:nvCxnSpPr>
          <p:cNvPr id="19" name="直接箭头连接符 18"/>
          <p:cNvCxnSpPr>
            <a:stCxn id="37" idx="3"/>
          </p:cNvCxnSpPr>
          <p:nvPr/>
        </p:nvCxnSpPr>
        <p:spPr>
          <a:xfrm flipV="1">
            <a:off x="4703362" y="3927264"/>
            <a:ext cx="11321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284177" y="2124224"/>
            <a:ext cx="2154115" cy="1378408"/>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6" name="文本框 25"/>
          <p:cNvSpPr txBox="1"/>
          <p:nvPr/>
        </p:nvSpPr>
        <p:spPr>
          <a:xfrm>
            <a:off x="6412077" y="3177153"/>
            <a:ext cx="915635" cy="246221"/>
          </a:xfrm>
          <a:prstGeom prst="rect">
            <a:avLst/>
          </a:prstGeom>
          <a:noFill/>
        </p:spPr>
        <p:txBody>
          <a:bodyPr wrap="none" rtlCol="0">
            <a:spAutoFit/>
          </a:bodyPr>
          <a:lstStyle/>
          <a:p>
            <a:r>
              <a:rPr lang="en-US" altLang="zh-CN" sz="1000" dirty="0" smtClean="0">
                <a:solidFill>
                  <a:schemeClr val="accent1"/>
                </a:solidFill>
              </a:rPr>
              <a:t>Web Services</a:t>
            </a:r>
            <a:endParaRPr lang="en-US" altLang="zh-CN" sz="1000" dirty="0" smtClean="0">
              <a:solidFill>
                <a:schemeClr val="accent1"/>
              </a:solidFill>
            </a:endParaRPr>
          </a:p>
        </p:txBody>
      </p:sp>
      <p:cxnSp>
        <p:nvCxnSpPr>
          <p:cNvPr id="28" name="直接连接符 27"/>
          <p:cNvCxnSpPr/>
          <p:nvPr/>
        </p:nvCxnSpPr>
        <p:spPr>
          <a:xfrm>
            <a:off x="6131550" y="3502632"/>
            <a:ext cx="229684" cy="278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6361234" y="3502632"/>
            <a:ext cx="285751" cy="27806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29"/>
          <p:cNvPicPr>
            <a:picLocks noChangeAspect="1"/>
          </p:cNvPicPr>
          <p:nvPr/>
        </p:nvPicPr>
        <p:blipFill>
          <a:blip r:embed="rId5">
            <a:clrChange>
              <a:clrFrom>
                <a:srgbClr val="96979B"/>
              </a:clrFrom>
              <a:clrTo>
                <a:srgbClr val="96979B">
                  <a:alpha val="0"/>
                </a:srgbClr>
              </a:clrTo>
            </a:clrChange>
          </a:blip>
          <a:stretch>
            <a:fillRect/>
          </a:stretch>
        </p:blipFill>
        <p:spPr>
          <a:xfrm>
            <a:off x="6563800" y="2381264"/>
            <a:ext cx="556912" cy="615420"/>
          </a:xfrm>
          <a:prstGeom prst="rect">
            <a:avLst/>
          </a:prstGeom>
          <a:effectLst>
            <a:softEdge rad="12700"/>
          </a:effectLst>
        </p:spPr>
      </p:pic>
      <p:cxnSp>
        <p:nvCxnSpPr>
          <p:cNvPr id="36" name="直接连接符 35"/>
          <p:cNvCxnSpPr>
            <a:stCxn id="33" idx="3"/>
            <a:endCxn id="10" idx="1"/>
          </p:cNvCxnSpPr>
          <p:nvPr/>
        </p:nvCxnSpPr>
        <p:spPr>
          <a:xfrm flipV="1">
            <a:off x="7120712" y="1805682"/>
            <a:ext cx="1968693" cy="883292"/>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6"/>
          <a:stretch>
            <a:fillRect/>
          </a:stretch>
        </p:blipFill>
        <p:spPr>
          <a:xfrm>
            <a:off x="3839771" y="3587843"/>
            <a:ext cx="863591" cy="678843"/>
          </a:xfrm>
          <a:prstGeom prst="rect">
            <a:avLst/>
          </a:prstGeom>
        </p:spPr>
      </p:pic>
      <p:sp>
        <p:nvSpPr>
          <p:cNvPr id="38" name="文本框 37"/>
          <p:cNvSpPr txBox="1"/>
          <p:nvPr/>
        </p:nvSpPr>
        <p:spPr>
          <a:xfrm>
            <a:off x="5335597" y="3110649"/>
            <a:ext cx="1101584" cy="400110"/>
          </a:xfrm>
          <a:prstGeom prst="rect">
            <a:avLst/>
          </a:prstGeom>
          <a:noFill/>
        </p:spPr>
        <p:txBody>
          <a:bodyPr wrap="none" rtlCol="0">
            <a:spAutoFit/>
          </a:bodyPr>
          <a:lstStyle/>
          <a:p>
            <a:pPr algn="ctr"/>
            <a:r>
              <a:rPr lang="en-US" altLang="zh-CN" sz="1000" dirty="0" smtClean="0">
                <a:solidFill>
                  <a:schemeClr val="accent1"/>
                </a:solidFill>
              </a:rPr>
              <a:t>AI Algorithm</a:t>
            </a:r>
            <a:endParaRPr lang="en-US" altLang="zh-CN" sz="1000" dirty="0" smtClean="0">
              <a:solidFill>
                <a:schemeClr val="accent1"/>
              </a:solidFill>
            </a:endParaRPr>
          </a:p>
          <a:p>
            <a:pPr algn="ctr"/>
            <a:r>
              <a:rPr lang="en-US" altLang="zh-CN" sz="1000" dirty="0" smtClean="0">
                <a:solidFill>
                  <a:schemeClr val="accent1"/>
                </a:solidFill>
              </a:rPr>
              <a:t>(Online Training)</a:t>
            </a:r>
            <a:endParaRPr lang="en-US" altLang="zh-CN" sz="1000" dirty="0" smtClean="0">
              <a:solidFill>
                <a:schemeClr val="accent1"/>
              </a:solidFill>
            </a:endParaRPr>
          </a:p>
        </p:txBody>
      </p:sp>
      <p:sp>
        <p:nvSpPr>
          <p:cNvPr id="39" name="文本框 38"/>
          <p:cNvSpPr txBox="1"/>
          <p:nvPr/>
        </p:nvSpPr>
        <p:spPr>
          <a:xfrm>
            <a:off x="8307702" y="3802375"/>
            <a:ext cx="3462546" cy="1692771"/>
          </a:xfrm>
          <a:prstGeom prst="rect">
            <a:avLst/>
          </a:prstGeom>
          <a:noFill/>
        </p:spPr>
        <p:txBody>
          <a:bodyPr wrap="square" rtlCol="0">
            <a:spAutoFit/>
          </a:bodyPr>
          <a:lstStyle/>
          <a:p>
            <a:pPr marL="228600" indent="-228600">
              <a:buFont typeface="+mj-lt"/>
              <a:buAutoNum type="arabicPeriod"/>
            </a:pPr>
            <a:r>
              <a:rPr lang="en-US" altLang="zh-CN" sz="1200" dirty="0" smtClean="0"/>
              <a:t>When a new condition is created(after a new maintenance process or changes to a new machine), the user could trigger a new process of online training on Pi.</a:t>
            </a:r>
            <a:endParaRPr lang="en-US" altLang="zh-CN" sz="1200" dirty="0" smtClean="0"/>
          </a:p>
          <a:p>
            <a:pPr marL="228600" indent="-228600">
              <a:buFont typeface="+mj-lt"/>
              <a:buAutoNum type="arabicPeriod"/>
            </a:pPr>
            <a:r>
              <a:rPr lang="en-US" altLang="zh-CN" sz="1200" dirty="0" smtClean="0"/>
              <a:t>When the training is completed, it will inform the user via web UI and start to monitor the real-time machine condition.</a:t>
            </a:r>
            <a:endParaRPr lang="en-US" altLang="zh-CN" sz="1200" dirty="0" smtClean="0"/>
          </a:p>
          <a:p>
            <a:r>
              <a:rPr lang="en-US" altLang="zh-CN" sz="1000" dirty="0" smtClean="0">
                <a:solidFill>
                  <a:schemeClr val="accent1"/>
                </a:solidFill>
              </a:rPr>
              <a:t> </a:t>
            </a:r>
            <a:endParaRPr lang="en-US" altLang="zh-CN" sz="1000" dirty="0" smtClean="0">
              <a:solidFill>
                <a:schemeClr val="accent1"/>
              </a:solidFill>
            </a:endParaRPr>
          </a:p>
          <a:p>
            <a:endParaRPr lang="en-US" altLang="zh-CN" sz="1000" dirty="0" smtClean="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Expected Deliverables</a:t>
            </a:r>
            <a:endParaRPr lang="zh-CN" altLang="en-US" dirty="0"/>
          </a:p>
        </p:txBody>
      </p:sp>
      <p:sp>
        <p:nvSpPr>
          <p:cNvPr id="3" name="内容占位符 2"/>
          <p:cNvSpPr>
            <a:spLocks noGrp="1"/>
          </p:cNvSpPr>
          <p:nvPr>
            <p:ph idx="1"/>
          </p:nvPr>
        </p:nvSpPr>
        <p:spPr/>
        <p:txBody>
          <a:bodyPr>
            <a:normAutofit/>
          </a:bodyPr>
          <a:lstStyle/>
          <a:p>
            <a:r>
              <a:rPr lang="en-US" altLang="zh-CN" dirty="0" smtClean="0"/>
              <a:t>A python-based library supporting batch/online training</a:t>
            </a:r>
            <a:endParaRPr lang="en-US" altLang="zh-CN" dirty="0" smtClean="0"/>
          </a:p>
          <a:p>
            <a:pPr lvl="1"/>
            <a:r>
              <a:rPr lang="en-US" altLang="zh-CN" dirty="0"/>
              <a:t>Anomaly </a:t>
            </a:r>
            <a:r>
              <a:rPr lang="en-US" altLang="zh-CN" dirty="0" smtClean="0"/>
              <a:t>Detection</a:t>
            </a:r>
            <a:r>
              <a:rPr lang="zh-CN" altLang="en-US" dirty="0" smtClean="0"/>
              <a:t>（</a:t>
            </a:r>
            <a:r>
              <a:rPr lang="en-US" altLang="zh-CN" dirty="0" smtClean="0"/>
              <a:t>Health Assessment</a:t>
            </a:r>
            <a:r>
              <a:rPr lang="zh-CN" altLang="en-US" dirty="0" smtClean="0"/>
              <a:t>）</a:t>
            </a:r>
            <a:endParaRPr lang="en-US" altLang="zh-CN" dirty="0" smtClean="0"/>
          </a:p>
          <a:p>
            <a:pPr lvl="2"/>
            <a:r>
              <a:rPr lang="en-US" altLang="zh-CN" dirty="0" smtClean="0"/>
              <a:t>PCA-T2Q</a:t>
            </a:r>
            <a:r>
              <a:rPr lang="zh-CN" altLang="en-US" dirty="0" smtClean="0"/>
              <a:t>（</a:t>
            </a:r>
            <a:r>
              <a:rPr lang="en-US" altLang="zh-CN" dirty="0" err="1" smtClean="0"/>
              <a:t>mspc</a:t>
            </a:r>
            <a:r>
              <a:rPr lang="zh-CN" altLang="en-US" dirty="0" smtClean="0"/>
              <a:t>）</a:t>
            </a:r>
            <a:endParaRPr lang="en-US" altLang="zh-CN" dirty="0" smtClean="0"/>
          </a:p>
          <a:p>
            <a:pPr lvl="2"/>
            <a:r>
              <a:rPr lang="en-US" altLang="zh-CN" dirty="0" smtClean="0"/>
              <a:t>SOM-MQE</a:t>
            </a:r>
            <a:endParaRPr lang="en-US" altLang="zh-CN" dirty="0" smtClean="0"/>
          </a:p>
          <a:p>
            <a:r>
              <a:rPr lang="en-US" altLang="zh-CN" dirty="0" smtClean="0"/>
              <a:t>Performance benchmark based on embedded platform</a:t>
            </a:r>
            <a:endParaRPr lang="en-US" altLang="zh-CN" dirty="0" smtClean="0"/>
          </a:p>
          <a:p>
            <a:pPr lvl="1"/>
            <a:r>
              <a:rPr lang="en-US" altLang="zh-CN" dirty="0" err="1" smtClean="0"/>
              <a:t>Zynq</a:t>
            </a:r>
            <a:endParaRPr lang="en-US" altLang="zh-CN" dirty="0"/>
          </a:p>
          <a:p>
            <a:pPr lvl="1"/>
            <a:r>
              <a:rPr lang="en-US" altLang="zh-CN" dirty="0" smtClean="0"/>
              <a:t>Pi</a:t>
            </a:r>
            <a:endParaRPr lang="en-US" altLang="zh-CN" dirty="0" smtClean="0"/>
          </a:p>
          <a:p>
            <a:r>
              <a:rPr lang="en-US" altLang="zh-CN" dirty="0" smtClean="0"/>
              <a:t>A good demo show</a:t>
            </a:r>
            <a:endParaRPr lang="en-US" altLang="zh-CN" dirty="0" smtClean="0"/>
          </a:p>
          <a:p>
            <a:pPr lvl="1"/>
            <a:r>
              <a:rPr lang="en-US" altLang="zh-CN" dirty="0" smtClean="0"/>
              <a:t>Better use case</a:t>
            </a:r>
            <a:endParaRPr lang="en-US" altLang="zh-CN" dirty="0" smtClean="0"/>
          </a:p>
          <a:p>
            <a:pPr lvl="1"/>
            <a:r>
              <a:rPr lang="en-US" altLang="zh-CN" dirty="0" smtClean="0"/>
              <a:t>Web UI</a:t>
            </a:r>
            <a:endParaRPr lang="en-US" altLang="zh-CN" dirty="0" smtClean="0"/>
          </a:p>
          <a:p>
            <a:pPr lvl="1"/>
            <a:r>
              <a:rPr lang="en-US" altLang="zh-CN" dirty="0" smtClean="0"/>
              <a:t>Linux Embedded System</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r>
              <a:rPr lang="zh-CN" altLang="en-US" dirty="0" smtClean="0"/>
              <a:t>第一优先级</a:t>
            </a:r>
            <a:r>
              <a:rPr lang="en-US" altLang="zh-CN" dirty="0" smtClean="0"/>
              <a:t>)</a:t>
            </a:r>
            <a:endParaRPr lang="zh-CN" altLang="en-US" dirty="0"/>
          </a:p>
        </p:txBody>
      </p:sp>
      <p:sp>
        <p:nvSpPr>
          <p:cNvPr id="3" name="内容占位符 2"/>
          <p:cNvSpPr>
            <a:spLocks noGrp="1"/>
          </p:cNvSpPr>
          <p:nvPr>
            <p:ph idx="1"/>
          </p:nvPr>
        </p:nvSpPr>
        <p:spPr/>
        <p:txBody>
          <a:bodyPr/>
          <a:lstStyle/>
          <a:p>
            <a:pPr marL="457200" lvl="1" indent="0">
              <a:buNone/>
            </a:pPr>
            <a:endParaRPr lang="en-US" altLang="zh-CN" dirty="0" smtClean="0"/>
          </a:p>
          <a:p>
            <a:r>
              <a:rPr lang="zh-CN" altLang="en-US" dirty="0" smtClean="0"/>
              <a:t>支持在线训练的算法可以参考附件中论文</a:t>
            </a:r>
            <a:endParaRPr lang="en-US" altLang="zh-CN" dirty="0" smtClean="0"/>
          </a:p>
          <a:p>
            <a:pPr lvl="1"/>
            <a:r>
              <a:rPr lang="en-US" altLang="zh-CN" dirty="0"/>
              <a:t>Luckily, there have been some variations of PCA, one of them called SPCA uses a data-oriented method to calculate PC. What it does is that it updates PC adaptively whenever a new data sample comes in. Also its computational speed is very fast. So we could leverage its adaptability and computational efficiency to solve the problem mentioned above. More info please refer to</a:t>
            </a:r>
            <a:r>
              <a:rPr lang="en-US" altLang="zh-CN" dirty="0" smtClean="0"/>
              <a:t>:</a:t>
            </a:r>
            <a:endParaRPr lang="en-US" altLang="zh-CN" dirty="0" smtClean="0"/>
          </a:p>
          <a:p>
            <a:pPr lvl="1"/>
            <a:r>
              <a:rPr lang="en-US" altLang="zh-CN" dirty="0">
                <a:hlinkClick r:id="rId1"/>
              </a:rPr>
              <a:t>https://</a:t>
            </a:r>
            <a:r>
              <a:rPr lang="en-US" altLang="zh-CN" dirty="0" smtClean="0">
                <a:hlinkClick r:id="rId1"/>
              </a:rPr>
              <a:t>www.sciencedirect.com/science/article/pii/S1088467X98000249</a:t>
            </a:r>
            <a:endParaRPr lang="en-US" altLang="zh-CN" dirty="0" smtClean="0"/>
          </a:p>
          <a:p>
            <a:pPr lvl="1"/>
            <a:r>
              <a:rPr lang="en-US" altLang="zh-CN" dirty="0" smtClean="0">
                <a:hlinkClick r:id="rId2"/>
              </a:rPr>
              <a:t>http</a:t>
            </a:r>
            <a:r>
              <a:rPr lang="en-US" altLang="zh-CN" dirty="0">
                <a:hlinkClick r:id="rId2"/>
              </a:rPr>
              <a:t>://</a:t>
            </a:r>
            <a:r>
              <a:rPr lang="en-US" altLang="zh-CN" dirty="0" smtClean="0">
                <a:hlinkClick r:id="rId2"/>
              </a:rPr>
              <a:t>journals.sagepub.com/doi/abs/10.1155/2013/847612</a:t>
            </a:r>
            <a:endParaRPr lang="en-US" altLang="zh-CN" dirty="0" smtClean="0"/>
          </a:p>
          <a:p>
            <a:pPr lvl="1"/>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SOM-MQE</a:t>
            </a:r>
            <a:r>
              <a:rPr lang="zh-CN" altLang="en-US" dirty="0" smtClean="0"/>
              <a:t>（第二优先级）</a:t>
            </a:r>
            <a:endParaRPr lang="zh-CN" altLang="en-US" dirty="0"/>
          </a:p>
        </p:txBody>
      </p:sp>
      <p:sp>
        <p:nvSpPr>
          <p:cNvPr id="3" name="内容占位符 2"/>
          <p:cNvSpPr>
            <a:spLocks noGrp="1"/>
          </p:cNvSpPr>
          <p:nvPr>
            <p:ph idx="1"/>
          </p:nvPr>
        </p:nvSpPr>
        <p:spPr/>
        <p:txBody>
          <a:bodyPr/>
          <a:lstStyle/>
          <a:p>
            <a:r>
              <a:rPr lang="zh-CN" altLang="en-US" dirty="0" smtClean="0"/>
              <a:t>也是一种基于</a:t>
            </a:r>
            <a:r>
              <a:rPr lang="en-US" altLang="zh-CN" dirty="0" smtClean="0"/>
              <a:t>SOM</a:t>
            </a:r>
            <a:r>
              <a:rPr lang="zh-CN" altLang="en-US" dirty="0" smtClean="0"/>
              <a:t>的健康评估算法，网上有第三方的实现方法</a:t>
            </a:r>
            <a:endParaRPr lang="en-US" altLang="zh-CN" dirty="0" smtClean="0"/>
          </a:p>
          <a:p>
            <a:pPr lvl="1"/>
            <a:r>
              <a:rPr lang="en-US" altLang="zh-CN" dirty="0"/>
              <a:t>The functions are transplanted from </a:t>
            </a:r>
            <a:r>
              <a:rPr lang="en-US" altLang="zh-CN" dirty="0" err="1"/>
              <a:t>MiniSom</a:t>
            </a:r>
            <a:r>
              <a:rPr lang="en-US" altLang="zh-CN" dirty="0"/>
              <a:t> by Giuseppe </a:t>
            </a:r>
            <a:r>
              <a:rPr lang="en-US" altLang="zh-CN" dirty="0" err="1"/>
              <a:t>Vettigli</a:t>
            </a:r>
            <a:r>
              <a:rPr lang="en-US" altLang="zh-CN" dirty="0"/>
              <a:t>, (see </a:t>
            </a:r>
            <a:r>
              <a:rPr lang="en-US" altLang="zh-CN" dirty="0" err="1" smtClean="0"/>
              <a:t>link:https</a:t>
            </a:r>
            <a:r>
              <a:rPr lang="en-US" altLang="zh-CN" dirty="0"/>
              <a:t>://github.com/JustGlowing/minisom), which is licensed under the </a:t>
            </a:r>
            <a:r>
              <a:rPr lang="en-US" altLang="zh-CN" dirty="0" smtClean="0"/>
              <a:t> Creative </a:t>
            </a:r>
            <a:r>
              <a:rPr lang="en-US" altLang="zh-CN" dirty="0"/>
              <a:t>Commons Attribution 3.0 </a:t>
            </a:r>
            <a:r>
              <a:rPr lang="en-US" altLang="zh-CN" dirty="0" err="1"/>
              <a:t>Unported</a:t>
            </a:r>
            <a:r>
              <a:rPr lang="en-US" altLang="zh-CN" dirty="0"/>
              <a:t> License. To view a copy of this </a:t>
            </a:r>
            <a:r>
              <a:rPr lang="en-US" altLang="zh-CN" dirty="0" smtClean="0"/>
              <a:t>license</a:t>
            </a:r>
            <a:r>
              <a:rPr lang="en-US" altLang="zh-CN" dirty="0"/>
              <a:t>, visit link: </a:t>
            </a:r>
            <a:r>
              <a:rPr lang="en-US" altLang="zh-CN" dirty="0">
                <a:hlinkClick r:id="rId1"/>
              </a:rPr>
              <a:t>http://creativecommons.org/licenses/by/3.0</a:t>
            </a:r>
            <a:r>
              <a:rPr lang="en-US" altLang="zh-CN" dirty="0" smtClean="0">
                <a:hlinkClick r:id="rId1"/>
              </a:rPr>
              <a:t>/</a:t>
            </a:r>
            <a:r>
              <a:rPr lang="en-US" altLang="zh-CN" dirty="0" smtClean="0"/>
              <a:t>.</a:t>
            </a:r>
            <a:endParaRPr lang="en-US" altLang="zh-CN" dirty="0" smtClean="0"/>
          </a:p>
          <a:p>
            <a:r>
              <a:rPr lang="en-US" altLang="zh-CN" dirty="0" smtClean="0"/>
              <a:t>SOM</a:t>
            </a:r>
            <a:r>
              <a:rPr lang="zh-CN" altLang="en-US" dirty="0" smtClean="0"/>
              <a:t>天生是支持逐点输入的</a:t>
            </a:r>
            <a:endParaRPr lang="en-US" altLang="zh-CN" dirty="0" smtClean="0"/>
          </a:p>
          <a:p>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GMM-CV</a:t>
            </a:r>
            <a:endParaRPr lang="zh-CN" altLang="en-US" dirty="0"/>
          </a:p>
        </p:txBody>
      </p:sp>
      <p:sp>
        <p:nvSpPr>
          <p:cNvPr id="3" name="内容占位符 2"/>
          <p:cNvSpPr>
            <a:spLocks noGrp="1"/>
          </p:cNvSpPr>
          <p:nvPr>
            <p:ph idx="1"/>
          </p:nvPr>
        </p:nvSpPr>
        <p:spPr/>
        <p:txBody>
          <a:bodyPr/>
          <a:lstStyle/>
          <a:p>
            <a:r>
              <a:rPr lang="zh-CN" altLang="en-US" dirty="0" smtClean="0"/>
              <a:t>目前不确定有没有在线训练的方法</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a:t>
            </a:r>
            <a:r>
              <a:rPr lang="zh-CN" altLang="en-US" dirty="0" smtClean="0"/>
              <a:t>数据</a:t>
            </a:r>
            <a:endParaRPr lang="zh-CN" altLang="en-US" dirty="0"/>
          </a:p>
        </p:txBody>
      </p:sp>
      <p:sp>
        <p:nvSpPr>
          <p:cNvPr id="3" name="内容占位符 2"/>
          <p:cNvSpPr>
            <a:spLocks noGrp="1"/>
          </p:cNvSpPr>
          <p:nvPr>
            <p:ph idx="1"/>
          </p:nvPr>
        </p:nvSpPr>
        <p:spPr/>
        <p:txBody>
          <a:bodyPr/>
          <a:lstStyle/>
          <a:p>
            <a:r>
              <a:rPr lang="en-US" altLang="zh-CN" dirty="0" smtClean="0"/>
              <a:t>Simulated</a:t>
            </a:r>
            <a:r>
              <a:rPr lang="zh-CN" altLang="en-US" dirty="0" smtClean="0"/>
              <a:t>文件夹下含纯仿真数据</a:t>
            </a:r>
            <a:endParaRPr lang="en-US" altLang="zh-CN" dirty="0" smtClean="0"/>
          </a:p>
          <a:p>
            <a:r>
              <a:rPr lang="zh-CN" altLang="en-US" dirty="0" smtClean="0"/>
              <a:t>电机数据稍后</a:t>
            </a:r>
            <a:r>
              <a:rPr lang="zh-CN" altLang="en-US" smtClean="0"/>
              <a:t>提供给你们</a:t>
            </a:r>
            <a:endParaRPr lang="en-US" altLang="zh-CN"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WPS 演示</Application>
  <PresentationFormat>宽屏</PresentationFormat>
  <Paragraphs>78</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微软雅黑</vt:lpstr>
      <vt:lpstr>Helvetica</vt:lpstr>
      <vt:lpstr>.AppleSystemUIFont</vt:lpstr>
      <vt:lpstr>Arial Black</vt:lpstr>
      <vt:lpstr>等线 Light</vt:lpstr>
      <vt:lpstr>等线</vt:lpstr>
      <vt:lpstr>Arial Unicode MS</vt:lpstr>
      <vt:lpstr>MingLiU-ExtB</vt:lpstr>
      <vt:lpstr>Office 主题​​</vt:lpstr>
      <vt:lpstr>Adaptive Motor Monitoring System Based on Machine Learning Batch Training</vt:lpstr>
      <vt:lpstr>PowerPoint 演示文稿</vt:lpstr>
      <vt:lpstr>Solution: ML Batch Training</vt:lpstr>
      <vt:lpstr>Solution: ML Batch Training</vt:lpstr>
      <vt:lpstr>Expected Deliverables</vt:lpstr>
      <vt:lpstr>PCA(第一优先级)</vt:lpstr>
      <vt:lpstr>SOM-MQE（第二优先级）</vt:lpstr>
      <vt:lpstr>GMM-CV</vt:lpstr>
      <vt:lpstr>仿真数据</vt:lpstr>
      <vt:lpstr>Milestones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 Chen</dc:creator>
  <cp:lastModifiedBy>Administrator</cp:lastModifiedBy>
  <cp:revision>197</cp:revision>
  <dcterms:created xsi:type="dcterms:W3CDTF">2018-05-08T02:38:00Z</dcterms:created>
  <dcterms:modified xsi:type="dcterms:W3CDTF">2018-10-18T13:10:05Z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