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5" r:id="rId3"/>
    <p:sldId id="266" r:id="rId4"/>
    <p:sldId id="307" r:id="rId5"/>
    <p:sldId id="311" r:id="rId6"/>
    <p:sldId id="314" r:id="rId7"/>
    <p:sldId id="310" r:id="rId8"/>
    <p:sldId id="309" r:id="rId9"/>
    <p:sldId id="313" r:id="rId10"/>
    <p:sldId id="312" r:id="rId11"/>
    <p:sldId id="308" r:id="rId12"/>
    <p:sldId id="322" r:id="rId13"/>
    <p:sldId id="306" r:id="rId14"/>
    <p:sldId id="30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0B2"/>
    <a:srgbClr val="808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01" autoAdjust="0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DD796-EDAD-43B2-AE5D-1814E38FA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EA8D-E2BF-443B-876B-91F439CDF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版式-纯色背景-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>
          <a:xfrm>
            <a:off x="5588000" y="1295400"/>
            <a:ext cx="5525427" cy="1828800"/>
          </a:xfrm>
        </p:spPr>
        <p:txBody>
          <a:bodyPr>
            <a:normAutofit/>
          </a:bodyPr>
          <a:lstStyle>
            <a:lvl1pPr>
              <a:defRPr sz="4265" b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588000" y="3289300"/>
            <a:ext cx="5525427" cy="1270981"/>
          </a:xfrm>
        </p:spPr>
        <p:txBody>
          <a:bodyPr>
            <a:normAutofit/>
          </a:bodyPr>
          <a:lstStyle>
            <a:lvl1pPr marL="0" indent="0">
              <a:buNone/>
              <a:defRPr sz="21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</a:t>
            </a:r>
            <a:endParaRPr lang="en-US" altLang="zh-CN" dirty="0"/>
          </a:p>
          <a:p>
            <a:pPr lvl="0"/>
            <a:r>
              <a:rPr lang="zh-CN" altLang="en-US" dirty="0"/>
              <a:t>组织机构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437" y="250232"/>
            <a:ext cx="1891915" cy="548656"/>
          </a:xfrm>
          <a:prstGeom prst="rect">
            <a:avLst/>
          </a:prstGeom>
        </p:spPr>
      </p:pic>
      <p:sp>
        <p:nvSpPr>
          <p:cNvPr id="17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0" y="4725381"/>
            <a:ext cx="5525427" cy="430819"/>
          </a:xfrm>
        </p:spPr>
        <p:txBody>
          <a:bodyPr>
            <a:normAutofit/>
          </a:bodyPr>
          <a:lstStyle>
            <a:lvl1pPr marL="0" indent="0">
              <a:buNone/>
              <a:defRPr sz="21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报告时间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ľidê"/>
          <p:cNvSpPr/>
          <p:nvPr/>
        </p:nvSpPr>
        <p:spPr bwMode="auto">
          <a:xfrm rot="13500000">
            <a:off x="-930105" y="3969472"/>
            <a:ext cx="1860208" cy="1860208"/>
          </a:xfrm>
          <a:custGeom>
            <a:avLst/>
            <a:gdLst>
              <a:gd name="connsiteX0" fmla="*/ 0 w 2304255"/>
              <a:gd name="connsiteY0" fmla="*/ 0 h 2304255"/>
              <a:gd name="connsiteX1" fmla="*/ 2304255 w 2304255"/>
              <a:gd name="connsiteY1" fmla="*/ 2304255 h 2304255"/>
              <a:gd name="connsiteX2" fmla="*/ 0 w 2304255"/>
              <a:gd name="connsiteY2" fmla="*/ 2304255 h 2304255"/>
              <a:gd name="connsiteX3" fmla="*/ 0 w 2304255"/>
              <a:gd name="connsiteY3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5" h="2304255">
                <a:moveTo>
                  <a:pt x="0" y="0"/>
                </a:moveTo>
                <a:lnTo>
                  <a:pt x="2304255" y="2304255"/>
                </a:lnTo>
                <a:lnTo>
                  <a:pt x="0" y="2304255"/>
                </a:lnTo>
                <a:lnTo>
                  <a:pt x="0" y="0"/>
                </a:lnTo>
                <a:close/>
              </a:path>
            </a:pathLst>
          </a:custGeom>
          <a:solidFill>
            <a:srgbClr val="60CBAC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6" name="ïşľíḓe"/>
          <p:cNvSpPr/>
          <p:nvPr/>
        </p:nvSpPr>
        <p:spPr bwMode="auto">
          <a:xfrm rot="2700000">
            <a:off x="-930109" y="1051361"/>
            <a:ext cx="1860208" cy="1860208"/>
          </a:xfrm>
          <a:custGeom>
            <a:avLst/>
            <a:gdLst>
              <a:gd name="connsiteX0" fmla="*/ 2304256 w 2304256"/>
              <a:gd name="connsiteY0" fmla="*/ 0 h 2304256"/>
              <a:gd name="connsiteX1" fmla="*/ 2304256 w 2304256"/>
              <a:gd name="connsiteY1" fmla="*/ 2304256 h 2304256"/>
              <a:gd name="connsiteX2" fmla="*/ 2304255 w 2304256"/>
              <a:gd name="connsiteY2" fmla="*/ 2304256 h 2304256"/>
              <a:gd name="connsiteX3" fmla="*/ 0 w 2304256"/>
              <a:gd name="connsiteY3" fmla="*/ 1 h 2304256"/>
              <a:gd name="connsiteX4" fmla="*/ 0 w 2304256"/>
              <a:gd name="connsiteY4" fmla="*/ 0 h 2304256"/>
              <a:gd name="connsiteX5" fmla="*/ 2304256 w 2304256"/>
              <a:gd name="connsiteY5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4256" h="2304256">
                <a:moveTo>
                  <a:pt x="2304256" y="0"/>
                </a:moveTo>
                <a:lnTo>
                  <a:pt x="2304256" y="2304256"/>
                </a:lnTo>
                <a:lnTo>
                  <a:pt x="2304255" y="2304256"/>
                </a:lnTo>
                <a:lnTo>
                  <a:pt x="0" y="1"/>
                </a:lnTo>
                <a:lnTo>
                  <a:pt x="0" y="0"/>
                </a:lnTo>
                <a:lnTo>
                  <a:pt x="2304256" y="0"/>
                </a:lnTo>
                <a:close/>
              </a:path>
            </a:pathLst>
          </a:custGeom>
          <a:solidFill>
            <a:srgbClr val="278EB4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8" name="iŝļiďè"/>
          <p:cNvSpPr/>
          <p:nvPr/>
        </p:nvSpPr>
        <p:spPr bwMode="auto">
          <a:xfrm rot="5400000">
            <a:off x="-780265" y="2648735"/>
            <a:ext cx="3121063" cy="1560531"/>
          </a:xfrm>
          <a:custGeom>
            <a:avLst/>
            <a:gdLst>
              <a:gd name="connsiteX0" fmla="*/ 2367656 w 4735313"/>
              <a:gd name="connsiteY0" fmla="*/ 0 h 2367656"/>
              <a:gd name="connsiteX1" fmla="*/ 4735313 w 4735313"/>
              <a:gd name="connsiteY1" fmla="*/ 2367656 h 2367656"/>
              <a:gd name="connsiteX2" fmla="*/ 3847062 w 4735313"/>
              <a:gd name="connsiteY2" fmla="*/ 2367656 h 2367656"/>
              <a:gd name="connsiteX3" fmla="*/ 2367656 w 4735313"/>
              <a:gd name="connsiteY3" fmla="*/ 888250 h 2367656"/>
              <a:gd name="connsiteX4" fmla="*/ 888250 w 4735313"/>
              <a:gd name="connsiteY4" fmla="*/ 2367656 h 2367656"/>
              <a:gd name="connsiteX5" fmla="*/ 0 w 4735313"/>
              <a:gd name="connsiteY5" fmla="*/ 2367656 h 2367656"/>
              <a:gd name="connsiteX6" fmla="*/ 2367656 w 4735313"/>
              <a:gd name="connsiteY6" fmla="*/ 0 h 23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5313" h="2367656">
                <a:moveTo>
                  <a:pt x="2367656" y="0"/>
                </a:moveTo>
                <a:lnTo>
                  <a:pt x="4735313" y="2367656"/>
                </a:lnTo>
                <a:lnTo>
                  <a:pt x="3847062" y="2367656"/>
                </a:lnTo>
                <a:lnTo>
                  <a:pt x="2367656" y="888250"/>
                </a:lnTo>
                <a:lnTo>
                  <a:pt x="888250" y="2367656"/>
                </a:lnTo>
                <a:lnTo>
                  <a:pt x="0" y="2367656"/>
                </a:lnTo>
                <a:lnTo>
                  <a:pt x="2367656" y="0"/>
                </a:lnTo>
                <a:close/>
              </a:path>
            </a:pathLst>
          </a:custGeom>
          <a:solidFill>
            <a:srgbClr val="88C9EE">
              <a:alpha val="77000"/>
            </a:srgb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9" name="îṥḻiḑé"/>
          <p:cNvSpPr/>
          <p:nvPr/>
        </p:nvSpPr>
        <p:spPr>
          <a:xfrm>
            <a:off x="2539180" y="2967336"/>
            <a:ext cx="2028335" cy="92332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r"/>
            <a:r>
              <a:rPr lang="zh-CN" altLang="en-US" sz="7200" b="1" spc="400" dirty="0">
                <a:solidFill>
                  <a:srgbClr val="278E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7200" b="1" spc="400" dirty="0">
              <a:solidFill>
                <a:srgbClr val="278E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iṣḻïḓè"/>
          <p:cNvSpPr/>
          <p:nvPr/>
        </p:nvSpPr>
        <p:spPr>
          <a:xfrm>
            <a:off x="2843981" y="3811840"/>
            <a:ext cx="1524001" cy="328361"/>
          </a:xfrm>
          <a:prstGeom prst="rect">
            <a:avLst/>
          </a:prstGeom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en-US" altLang="zh-CN" sz="2400" b="1" spc="400" dirty="0">
                <a:solidFill>
                  <a:srgbClr val="7E8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2400" b="1" spc="400" dirty="0">
              <a:solidFill>
                <a:srgbClr val="7E87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5486399" y="1092200"/>
            <a:ext cx="6095999" cy="4978400"/>
          </a:xfrm>
        </p:spPr>
        <p:txBody>
          <a:bodyPr/>
          <a:lstStyle>
            <a:lvl1pPr marL="609600" indent="-609600">
              <a:buClr>
                <a:srgbClr val="278EB4"/>
              </a:buClr>
              <a:buFont typeface="+mj-lt"/>
              <a:buAutoNum type="arabicPeriod"/>
              <a:defRPr/>
            </a:lvl1pPr>
            <a:lvl2pPr marL="1066800" indent="-457200">
              <a:buClr>
                <a:srgbClr val="278EB4"/>
              </a:buClr>
              <a:buFont typeface="+mj-lt"/>
              <a:buAutoNum type="arabicPeriod"/>
              <a:defRPr/>
            </a:lvl2pPr>
            <a:lvl3pPr marL="15240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3pPr>
            <a:lvl4pPr marL="21336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4pPr>
            <a:lvl5pPr marL="27432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/>
              <a:t>标题一</a:t>
            </a:r>
            <a:endParaRPr lang="zh-CN" altLang="en-US" dirty="0"/>
          </a:p>
          <a:p>
            <a:pPr lvl="1"/>
            <a:r>
              <a:rPr lang="zh-CN" altLang="en-US" dirty="0"/>
              <a:t>副标题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标题二</a:t>
            </a:r>
            <a:endParaRPr lang="en-US" altLang="zh-CN" dirty="0"/>
          </a:p>
          <a:p>
            <a:pPr lvl="1"/>
            <a:r>
              <a:rPr lang="zh-CN" altLang="en-US" dirty="0"/>
              <a:t>副标题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450850"/>
            <a:ext cx="668338" cy="277813"/>
          </a:xfrm>
          <a:prstGeom prst="rect">
            <a:avLst/>
          </a:prstGeom>
          <a:gradFill>
            <a:gsLst>
              <a:gs pos="100000">
                <a:srgbClr val="559E83"/>
              </a:gs>
              <a:gs pos="0">
                <a:srgbClr val="0087B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幻灯片编号占位符 5"/>
          <p:cNvSpPr txBox="1"/>
          <p:nvPr userDrawn="1"/>
        </p:nvSpPr>
        <p:spPr>
          <a:xfrm>
            <a:off x="39688" y="403225"/>
            <a:ext cx="477837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7D8A27-05E2-3441-8686-E8B08AFA3200}" type="slidenum">
              <a:rPr kumimoji="1" lang="zh-CN" altLang="en-US" sz="1400" b="1" smtClean="0">
                <a:solidFill>
                  <a:schemeClr val="bg1">
                    <a:lumMod val="95000"/>
                  </a:schemeClr>
                </a:solidFill>
              </a:rPr>
            </a:fld>
            <a:endParaRPr kumimoji="1"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8" descr="天泽智云logo.pdf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74325" y="6221413"/>
            <a:ext cx="15605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4491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980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.AppleSystemUIFont" charset="-120"/>
              <a:buChar char="-"/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542002" y="6329918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zh-CN" alt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new_ims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9368" y="6346826"/>
            <a:ext cx="234103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" r="61678" b="27170"/>
          <a:stretch>
            <a:fillRect/>
          </a:stretch>
        </p:blipFill>
        <p:spPr bwMode="auto">
          <a:xfrm>
            <a:off x="0" y="6413500"/>
            <a:ext cx="9652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/>
          <p:nvPr userDrawn="1"/>
        </p:nvSpPr>
        <p:spPr>
          <a:xfrm>
            <a:off x="6807200" y="6561139"/>
            <a:ext cx="2844800" cy="168275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36F0DA-B09E-49E1-8F83-8B461E5F8727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9" descr="header_pre.png"/>
          <p:cNvPicPr>
            <a:picLocks noChangeAspect="1"/>
          </p:cNvPicPr>
          <p:nvPr userDrawn="1"/>
        </p:nvPicPr>
        <p:blipFill>
          <a:blip r:embed="rId4" cstate="print">
            <a:lum bright="2000"/>
          </a:blip>
          <a:srcRect l="39207" t="24731" r="32819" b="30269"/>
          <a:stretch>
            <a:fillRect/>
          </a:stretch>
        </p:blipFill>
        <p:spPr bwMode="auto">
          <a:xfrm>
            <a:off x="0" y="92076"/>
            <a:ext cx="3251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972800" cy="5364163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Arial Black" panose="020B0A04020102020204" pitchFamily="34" charset="0"/>
              <a:buChar char="►"/>
              <a:def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4675" indent="-346075" algn="l" defTabSz="914400" rtl="0" eaLnBrk="1" latinLnBrk="0" hangingPunct="1">
              <a:spcBef>
                <a:spcPct val="20000"/>
              </a:spcBef>
              <a:def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4675" indent="-346075" algn="l" defTabSz="914400" rtl="0" eaLnBrk="1" latinLnBrk="0" hangingPunct="1">
              <a:spcBef>
                <a:spcPct val="20000"/>
              </a:spcBef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4675" indent="-346075" algn="l" defTabSz="914400" rtl="0" eaLnBrk="1" latinLnBrk="0" hangingPunct="1">
              <a:spcBef>
                <a:spcPct val="20000"/>
              </a:spcBef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74675" indent="-346075" algn="l" defTabSz="914400" rtl="0" eaLnBrk="1" latinLnBrk="0" hangingPunct="1">
              <a:spcBef>
                <a:spcPct val="20000"/>
              </a:spcBef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04336" y="114864"/>
            <a:ext cx="10281264" cy="411162"/>
          </a:xfrm>
        </p:spPr>
        <p:txBody>
          <a:bodyPr rtlCol="0">
            <a:normAutofit/>
          </a:bodyPr>
          <a:lstStyle>
            <a:lvl1pPr algn="l"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10" name="Picture 9" descr="University of Cincinnat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752427" y="6507480"/>
            <a:ext cx="964916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48866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IMS Training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../media/image17.png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1210" y="1948542"/>
            <a:ext cx="904355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Motor Monitoring System Based on Machine Learning Batch Training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0610" y="3988435"/>
            <a:ext cx="3713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Company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Sponsor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CyberInsight</a:t>
            </a:r>
            <a:endParaRPr lang="en-US" altLang="zh-CN" dirty="0"/>
          </a:p>
          <a:p>
            <a:r>
              <a:rPr lang="en-US" altLang="zh-CN" b="1" dirty="0"/>
              <a:t>Company</a:t>
            </a:r>
            <a:r>
              <a:rPr lang="zh-CN" altLang="en-US" b="1" dirty="0"/>
              <a:t> </a:t>
            </a:r>
            <a:r>
              <a:rPr lang="en-US" altLang="zh-CN" b="1" dirty="0"/>
              <a:t>Mentor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Fang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altLang="zh-CN" dirty="0"/>
          </a:p>
          <a:p>
            <a:r>
              <a:rPr lang="zh-CN" altLang="en-US" dirty="0"/>
              <a:t>                              </a:t>
            </a:r>
            <a:r>
              <a:rPr lang="en-US" altLang="zh-CN" dirty="0" err="1"/>
              <a:t>Wentao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8200" y="3988435"/>
            <a:ext cx="2985135" cy="2127250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 b="1" dirty="0">
                <a:solidFill>
                  <a:schemeClr val="tx1"/>
                </a:solidFill>
              </a:rPr>
              <a:t>Team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17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endParaRPr kumimoji="1" lang="en-US" altLang="zh-CN" sz="1800" dirty="0">
              <a:solidFill>
                <a:schemeClr val="tx1"/>
              </a:solidFill>
            </a:endParaRPr>
          </a:p>
          <a:p>
            <a:r>
              <a:rPr kumimoji="1" lang="en-US" altLang="zh-CN" sz="1800" b="1" dirty="0">
                <a:solidFill>
                  <a:schemeClr val="tx1"/>
                </a:solidFill>
              </a:rPr>
              <a:t>Group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Member: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r>
              <a:rPr kumimoji="1" lang="en-US" altLang="zh-CN" sz="1800" dirty="0">
                <a:solidFill>
                  <a:schemeClr val="tx1"/>
                </a:solidFill>
                <a:sym typeface="+mn-ea"/>
              </a:rPr>
              <a:t>Zhang</a:t>
            </a:r>
            <a:r>
              <a:rPr kumimoji="1" lang="zh-CN" alt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  <a:sym typeface="+mn-ea"/>
              </a:rPr>
              <a:t>Ting;</a:t>
            </a:r>
            <a:r>
              <a:rPr kumimoji="1" lang="en-US" altLang="zh-CN" sz="1800" dirty="0">
                <a:solidFill>
                  <a:schemeClr val="tx1"/>
                </a:solidFill>
              </a:rPr>
              <a:t>Cheng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Yiwei</a:t>
            </a:r>
            <a:r>
              <a:rPr kumimoji="1" lang="en-US" altLang="zh-CN" sz="1800" dirty="0">
                <a:solidFill>
                  <a:schemeClr val="tx1"/>
                </a:solidFill>
              </a:rPr>
              <a:t>;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r>
              <a:rPr kumimoji="1" lang="en-US" altLang="zh-CN" sz="1800" dirty="0">
                <a:solidFill>
                  <a:schemeClr val="tx1"/>
                </a:solidFill>
              </a:rPr>
              <a:t>Zhou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Chenxin</a:t>
            </a:r>
            <a:r>
              <a:rPr kumimoji="1" lang="en-US" altLang="zh-CN" sz="1800" dirty="0">
                <a:solidFill>
                  <a:schemeClr val="tx1"/>
                </a:solidFill>
              </a:rPr>
              <a:t>;Zhu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Junru</a:t>
            </a:r>
            <a:r>
              <a:rPr kumimoji="1" lang="en-US" altLang="zh-CN" sz="1800" dirty="0">
                <a:solidFill>
                  <a:schemeClr val="tx1"/>
                </a:solidFill>
              </a:rPr>
              <a:t>;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4282800" y="6114902"/>
            <a:ext cx="4124325" cy="6463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Presented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By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Team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17</a:t>
            </a:r>
            <a:endParaRPr kumimoji="1"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       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Oct 15. 2018</a:t>
            </a:r>
            <a:endParaRPr kumimoji="1"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455286" y="857902"/>
            <a:ext cx="9043558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5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CN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zh-CN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</a:t>
            </a:r>
            <a:endParaRPr lang="zh-CN" altLang="en-US" sz="3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0610" y="5358765"/>
            <a:ext cx="397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Project Instructor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Chengbin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02600" y="1578883"/>
          <a:ext cx="7334576" cy="19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22"/>
                <a:gridCol w="916822"/>
                <a:gridCol w="916822"/>
                <a:gridCol w="916822"/>
                <a:gridCol w="916822"/>
                <a:gridCol w="916822"/>
                <a:gridCol w="916822"/>
                <a:gridCol w="916822"/>
              </a:tblGrid>
              <a:tr h="32159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326183" y="3699343"/>
            <a:ext cx="193832" cy="193832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112017" y="3685500"/>
            <a:ext cx="194400" cy="19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等腰三角形 56"/>
          <p:cNvSpPr>
            <a:spLocks noChangeAspect="1"/>
          </p:cNvSpPr>
          <p:nvPr/>
        </p:nvSpPr>
        <p:spPr>
          <a:xfrm>
            <a:off x="4880196" y="3685500"/>
            <a:ext cx="247417" cy="194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40444" y="1578067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7743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 25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87750" y="1969598"/>
            <a:ext cx="1915284" cy="185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等腰三角形 44"/>
          <p:cNvSpPr/>
          <p:nvPr/>
        </p:nvSpPr>
        <p:spPr>
          <a:xfrm>
            <a:off x="4190081" y="2077540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260714" y="2288767"/>
            <a:ext cx="1171041" cy="195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等腰三角形 44"/>
          <p:cNvSpPr/>
          <p:nvPr/>
        </p:nvSpPr>
        <p:spPr>
          <a:xfrm>
            <a:off x="4896664" y="2431229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等腰三角形 44"/>
          <p:cNvSpPr/>
          <p:nvPr/>
        </p:nvSpPr>
        <p:spPr>
          <a:xfrm>
            <a:off x="8367781" y="3488004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文本框 29"/>
          <p:cNvSpPr txBox="1"/>
          <p:nvPr/>
        </p:nvSpPr>
        <p:spPr>
          <a:xfrm>
            <a:off x="2033818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59893" y="1003411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 11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62191" y="992953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79387" y="992953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90564" y="994809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08391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36269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46258" y="1003411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 05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9"/>
          <p:cNvSpPr/>
          <p:nvPr/>
        </p:nvSpPr>
        <p:spPr>
          <a:xfrm>
            <a:off x="900494" y="4162542"/>
            <a:ext cx="333746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A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1509794" y="3611593"/>
            <a:ext cx="2135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Completed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3295849" y="3598034"/>
            <a:ext cx="2135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Incomplete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5124853" y="3611593"/>
            <a:ext cx="2135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Checkpoint Time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矩形 39"/>
          <p:cNvSpPr/>
          <p:nvPr/>
        </p:nvSpPr>
        <p:spPr>
          <a:xfrm>
            <a:off x="900494" y="4715204"/>
            <a:ext cx="333746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B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3" name="矩形 39"/>
          <p:cNvSpPr/>
          <p:nvPr/>
        </p:nvSpPr>
        <p:spPr>
          <a:xfrm>
            <a:off x="900494" y="5247618"/>
            <a:ext cx="334800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C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4" name="矩形 39"/>
          <p:cNvSpPr/>
          <p:nvPr/>
        </p:nvSpPr>
        <p:spPr>
          <a:xfrm>
            <a:off x="5284779" y="5295358"/>
            <a:ext cx="334800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</a:rPr>
              <a:t>E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5284779" y="4702883"/>
            <a:ext cx="334800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F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6" name="矩形 39"/>
          <p:cNvSpPr/>
          <p:nvPr/>
        </p:nvSpPr>
        <p:spPr>
          <a:xfrm>
            <a:off x="5268860" y="4136483"/>
            <a:ext cx="360996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</a:rPr>
              <a:t>D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7" name="矩形 6"/>
          <p:cNvSpPr>
            <a:spLocks noChangeArrowheads="1"/>
          </p:cNvSpPr>
          <p:nvPr/>
        </p:nvSpPr>
        <p:spPr bwMode="auto">
          <a:xfrm>
            <a:off x="5340213" y="1879448"/>
            <a:ext cx="905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矩形 6"/>
          <p:cNvSpPr>
            <a:spLocks noChangeArrowheads="1"/>
          </p:cNvSpPr>
          <p:nvPr/>
        </p:nvSpPr>
        <p:spPr bwMode="auto">
          <a:xfrm>
            <a:off x="4388087" y="1532811"/>
            <a:ext cx="8149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矩形 6"/>
          <p:cNvSpPr>
            <a:spLocks noChangeArrowheads="1"/>
          </p:cNvSpPr>
          <p:nvPr/>
        </p:nvSpPr>
        <p:spPr bwMode="auto">
          <a:xfrm>
            <a:off x="1309751" y="4178608"/>
            <a:ext cx="3955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Research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972116" y="2619675"/>
            <a:ext cx="2751645" cy="1717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5" name="等腰三角形 44"/>
          <p:cNvSpPr/>
          <p:nvPr/>
        </p:nvSpPr>
        <p:spPr>
          <a:xfrm>
            <a:off x="6717207" y="2722845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5826868" y="2937178"/>
            <a:ext cx="2271344" cy="1657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等腰三角形 44"/>
          <p:cNvSpPr/>
          <p:nvPr/>
        </p:nvSpPr>
        <p:spPr>
          <a:xfrm>
            <a:off x="7650537" y="3027431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1317850" y="5274684"/>
            <a:ext cx="49419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and test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"/>
          <p:cNvSpPr>
            <a:spLocks noChangeArrowheads="1"/>
          </p:cNvSpPr>
          <p:nvPr/>
        </p:nvSpPr>
        <p:spPr bwMode="auto">
          <a:xfrm>
            <a:off x="1309751" y="4718272"/>
            <a:ext cx="3955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of the algorithms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6418" y="1975151"/>
            <a:ext cx="492364" cy="18039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矩形 6"/>
          <p:cNvSpPr>
            <a:spLocks noChangeArrowheads="1"/>
          </p:cNvSpPr>
          <p:nvPr/>
        </p:nvSpPr>
        <p:spPr bwMode="auto">
          <a:xfrm>
            <a:off x="5629856" y="4145694"/>
            <a:ext cx="489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 the algorithm into the system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5684553" y="4657997"/>
            <a:ext cx="489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of Web UI for a final demo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"/>
          <p:cNvSpPr>
            <a:spLocks noChangeArrowheads="1"/>
          </p:cNvSpPr>
          <p:nvPr/>
        </p:nvSpPr>
        <p:spPr bwMode="auto">
          <a:xfrm>
            <a:off x="5715807" y="5266182"/>
            <a:ext cx="489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test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8055" y="1933316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47900" y="2238582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77620" y="2593831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54967" y="2923548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64345" y="3223697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103032" y="3245938"/>
            <a:ext cx="529499" cy="169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矩形 76"/>
          <p:cNvSpPr/>
          <p:nvPr/>
        </p:nvSpPr>
        <p:spPr>
          <a:xfrm>
            <a:off x="1375354" y="1653243"/>
            <a:ext cx="1912395" cy="156813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等腰三角形 44"/>
          <p:cNvSpPr/>
          <p:nvPr/>
        </p:nvSpPr>
        <p:spPr>
          <a:xfrm>
            <a:off x="2813446" y="1761446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6314"/>
            <a:ext cx="10515600" cy="75782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br>
              <a:rPr lang="en-US" altLang="zh-CN" dirty="0"/>
            </a:b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5775" y="1044481"/>
            <a:ext cx="9182912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[1]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Borah, 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Samarjeet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Ranjit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Panigrahi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, and 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Anindita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Chakraborty. "An Enhanced Intrusion Detection System Based on Clustering." </a:t>
            </a:r>
            <a:r>
              <a:rPr lang="en-US" altLang="zh-CN" i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Progress in Advanced Computing and Intelligent Engineering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. Springer, Singapore, 2018. 37-45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[2] </a:t>
            </a:r>
            <a:r>
              <a:rPr lang="en-US" altLang="zh-CN" dirty="0">
                <a:sym typeface="+mn-ea"/>
              </a:rPr>
              <a:t>Yao, </a:t>
            </a:r>
            <a:r>
              <a:rPr lang="en-US" altLang="zh-CN" dirty="0" err="1">
                <a:sym typeface="+mn-ea"/>
              </a:rPr>
              <a:t>Zhewei</a:t>
            </a:r>
            <a:r>
              <a:rPr lang="en-US" altLang="zh-CN" dirty="0">
                <a:sym typeface="+mn-ea"/>
              </a:rPr>
              <a:t>, et al. "Hessian-based Analysis of Large Batch Training and Robustness to Adversaries." </a:t>
            </a:r>
            <a:r>
              <a:rPr lang="en-US" altLang="zh-CN" i="1" dirty="0" err="1">
                <a:sym typeface="+mn-ea"/>
              </a:rPr>
              <a:t>arXiv</a:t>
            </a:r>
            <a:r>
              <a:rPr lang="en-US" altLang="zh-CN" i="1" dirty="0">
                <a:sym typeface="+mn-ea"/>
              </a:rPr>
              <a:t> preprint arXiv:1802.08241</a:t>
            </a:r>
            <a:r>
              <a:rPr lang="en-US" altLang="zh-CN" dirty="0">
                <a:sym typeface="+mn-ea"/>
              </a:rPr>
              <a:t> (2018</a:t>
            </a:r>
            <a:r>
              <a:rPr lang="en-US" altLang="zh-CN" dirty="0" smtClean="0">
                <a:sym typeface="+mn-ea"/>
              </a:rPr>
              <a:t>).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[3] </a:t>
            </a:r>
            <a:r>
              <a:rPr lang="en-US" altLang="zh-CN" dirty="0">
                <a:sym typeface="+mn-ea"/>
              </a:rPr>
              <a:t>Robinson, Melvin D., et al. "Properties of a Batch Training Algorithm for Feedforward Networks." </a:t>
            </a:r>
            <a:r>
              <a:rPr lang="en-US" altLang="zh-CN" i="1" dirty="0">
                <a:sym typeface="+mn-ea"/>
              </a:rPr>
              <a:t>Neural Processing Letters</a:t>
            </a:r>
            <a:r>
              <a:rPr lang="en-US" altLang="zh-CN" dirty="0">
                <a:sym typeface="+mn-ea"/>
              </a:rPr>
              <a:t> 45.3 (2017): 841-854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[4] </a:t>
            </a:r>
            <a:r>
              <a:rPr lang="en-US" altLang="zh-CN" dirty="0" err="1">
                <a:sym typeface="+mn-ea"/>
              </a:rPr>
              <a:t>Buczak</a:t>
            </a:r>
            <a:r>
              <a:rPr lang="en-US" altLang="zh-CN" dirty="0">
                <a:sym typeface="+mn-ea"/>
              </a:rPr>
              <a:t>, Anna L., and </a:t>
            </a:r>
            <a:r>
              <a:rPr lang="en-US" altLang="zh-CN" dirty="0" err="1">
                <a:sym typeface="+mn-ea"/>
              </a:rPr>
              <a:t>Erhan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Guven</a:t>
            </a:r>
            <a:r>
              <a:rPr lang="en-US" altLang="zh-CN" dirty="0">
                <a:sym typeface="+mn-ea"/>
              </a:rPr>
              <a:t>. "A survey of data mining and machine learning methods for cyber security intrusion detection." </a:t>
            </a:r>
            <a:r>
              <a:rPr lang="en-US" altLang="zh-CN" i="1" dirty="0">
                <a:sym typeface="+mn-ea"/>
              </a:rPr>
              <a:t>IEEE Communications Surveys &amp; Tutorials</a:t>
            </a:r>
            <a:r>
              <a:rPr lang="en-US" altLang="zh-CN" dirty="0">
                <a:sym typeface="+mn-ea"/>
              </a:rPr>
              <a:t> 18.2 (2016): 1153-1176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[5] </a:t>
            </a:r>
            <a:r>
              <a:rPr lang="en-US" altLang="zh-CN" dirty="0" err="1">
                <a:sym typeface="+mn-ea"/>
              </a:rPr>
              <a:t>Kohonen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Teuvo</a:t>
            </a:r>
            <a:r>
              <a:rPr lang="en-US" altLang="zh-CN" dirty="0">
                <a:sym typeface="+mn-ea"/>
              </a:rPr>
              <a:t>. "The self-organizing map." </a:t>
            </a:r>
            <a:r>
              <a:rPr lang="en-US" altLang="zh-CN" i="1" dirty="0">
                <a:sym typeface="+mn-ea"/>
              </a:rPr>
              <a:t>Proceedings of the IEEE</a:t>
            </a:r>
            <a:r>
              <a:rPr lang="en-US" altLang="zh-CN" dirty="0">
                <a:sym typeface="+mn-ea"/>
              </a:rPr>
              <a:t> 78.9 (1990): 1464-1480.</a:t>
            </a:r>
            <a:endParaRPr kumimoji="1" lang="en-US" altLang="zh-CN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[6] </a:t>
            </a:r>
            <a:r>
              <a:rPr lang="en-US" altLang="zh-CN" dirty="0">
                <a:sym typeface="+mn-ea"/>
              </a:rPr>
              <a:t>Reynolds, Douglas. "Gaussian mixture models." </a:t>
            </a:r>
            <a:r>
              <a:rPr lang="en-US" altLang="zh-CN" i="1" dirty="0">
                <a:sym typeface="+mn-ea"/>
              </a:rPr>
              <a:t>Encyclopedia of biometrics</a:t>
            </a:r>
            <a:r>
              <a:rPr lang="en-US" altLang="zh-CN" dirty="0">
                <a:sym typeface="+mn-ea"/>
              </a:rPr>
              <a:t> (2015): 827-832.</a:t>
            </a:r>
            <a:endParaRPr kumimoji="1" lang="en-US" altLang="zh-CN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[7] </a:t>
            </a:r>
            <a:r>
              <a:rPr lang="en-US" altLang="zh-CN" dirty="0">
                <a:sym typeface="+mn-ea"/>
              </a:rPr>
              <a:t>Holland, Steven M. "Principal components analysis (PCA)." </a:t>
            </a:r>
            <a:r>
              <a:rPr lang="en-US" altLang="zh-CN" i="1" dirty="0">
                <a:sym typeface="+mn-ea"/>
              </a:rPr>
              <a:t>Department of Geology, University of Georgia, Athens, GA</a:t>
            </a:r>
            <a:r>
              <a:rPr lang="en-US" altLang="zh-CN" dirty="0">
                <a:sym typeface="+mn-ea"/>
              </a:rPr>
              <a:t>(2008): 30602-2501.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44026" y="2190345"/>
            <a:ext cx="5525427" cy="1828800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44026" y="2190345"/>
            <a:ext cx="5525427" cy="1828800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1"/>
          </p:nvPr>
        </p:nvSpPr>
        <p:spPr>
          <a:xfrm>
            <a:off x="5311140" y="1235710"/>
            <a:ext cx="6096000" cy="438658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 of the team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 Problem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Possible Solution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 Needs &amp;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Design Specification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Schedule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568" y="2818319"/>
            <a:ext cx="3111500" cy="167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64497" y="2495153"/>
            <a:ext cx="244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8087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kumimoji="1" lang="zh-CN" altLang="en-US" sz="3600" b="1" dirty="0">
              <a:solidFill>
                <a:srgbClr val="8087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Member Introduction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8" name="Rounded Rectangle 4"/>
          <p:cNvSpPr/>
          <p:nvPr/>
        </p:nvSpPr>
        <p:spPr>
          <a:xfrm>
            <a:off x="4221344" y="2440826"/>
            <a:ext cx="3017523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Algorithm Engineer</a:t>
            </a:r>
            <a:endParaRPr lang="en-US" altLang="zh-CN" b="1" dirty="0"/>
          </a:p>
          <a:p>
            <a:pPr algn="ctr"/>
            <a:r>
              <a:rPr lang="en-US" dirty="0"/>
              <a:t>Zhou Chenxin</a:t>
            </a:r>
            <a:endParaRPr lang="en-US" dirty="0"/>
          </a:p>
        </p:txBody>
      </p:sp>
      <p:sp>
        <p:nvSpPr>
          <p:cNvPr id="9" name="Rectangle 11"/>
          <p:cNvSpPr/>
          <p:nvPr/>
        </p:nvSpPr>
        <p:spPr>
          <a:xfrm>
            <a:off x="3979122" y="2179683"/>
            <a:ext cx="6946977" cy="298830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/>
          <p:cNvSpPr/>
          <p:nvPr/>
        </p:nvSpPr>
        <p:spPr>
          <a:xfrm>
            <a:off x="3964276" y="1316223"/>
            <a:ext cx="6946977" cy="8634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Development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4"/>
          <p:cNvSpPr/>
          <p:nvPr/>
        </p:nvSpPr>
        <p:spPr>
          <a:xfrm>
            <a:off x="404287" y="2440826"/>
            <a:ext cx="275926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Project Manager</a:t>
            </a:r>
            <a:endParaRPr lang="en-US" altLang="zh-CN" b="1" dirty="0"/>
          </a:p>
          <a:p>
            <a:pPr algn="ctr"/>
            <a:r>
              <a:rPr lang="en-US" dirty="0"/>
              <a:t>Zhang Ting</a:t>
            </a:r>
            <a:endParaRPr lang="en-US" dirty="0"/>
          </a:p>
        </p:txBody>
      </p:sp>
      <p:sp>
        <p:nvSpPr>
          <p:cNvPr id="12" name="Rounded Rectangle 4"/>
          <p:cNvSpPr/>
          <p:nvPr/>
        </p:nvSpPr>
        <p:spPr>
          <a:xfrm>
            <a:off x="4221343" y="3698012"/>
            <a:ext cx="3017523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System Engineer</a:t>
            </a:r>
            <a:endParaRPr lang="en-US" altLang="zh-CN" b="1" dirty="0"/>
          </a:p>
          <a:p>
            <a:pPr algn="ctr"/>
            <a:r>
              <a:rPr lang="en-US" dirty="0"/>
              <a:t>Zhang Ting</a:t>
            </a:r>
            <a:endParaRPr lang="en-US" dirty="0"/>
          </a:p>
        </p:txBody>
      </p:sp>
      <p:sp>
        <p:nvSpPr>
          <p:cNvPr id="13" name="Rounded Rectangle 4"/>
          <p:cNvSpPr/>
          <p:nvPr/>
        </p:nvSpPr>
        <p:spPr>
          <a:xfrm>
            <a:off x="7495934" y="2440826"/>
            <a:ext cx="3017523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Algorithm Engineer</a:t>
            </a:r>
            <a:endParaRPr lang="en-US" altLang="zh-CN" b="1" dirty="0"/>
          </a:p>
          <a:p>
            <a:pPr algn="ctr"/>
            <a:r>
              <a:rPr lang="en-US" dirty="0"/>
              <a:t>Zhu junru</a:t>
            </a:r>
            <a:endParaRPr lang="en-US" dirty="0"/>
          </a:p>
        </p:txBody>
      </p:sp>
      <p:sp>
        <p:nvSpPr>
          <p:cNvPr id="14" name="Rounded Rectangle 4"/>
          <p:cNvSpPr/>
          <p:nvPr/>
        </p:nvSpPr>
        <p:spPr>
          <a:xfrm>
            <a:off x="7495934" y="3699361"/>
            <a:ext cx="3017523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Algorithm Engineer</a:t>
            </a:r>
            <a:endParaRPr lang="en-US" altLang="zh-CN" b="1" dirty="0"/>
          </a:p>
          <a:p>
            <a:pPr algn="ctr"/>
            <a:r>
              <a:rPr lang="en-US" dirty="0"/>
              <a:t>Cheng Yiwei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Problem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7" y="2560389"/>
            <a:ext cx="2460374" cy="172226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7984" y="1039103"/>
            <a:ext cx="525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Traditional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one-time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data-driven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   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approach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of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monitoring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otor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health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MS PGothic" panose="020B0600070205080204" pitchFamily="34" charset="-128"/>
              <a:cs typeface="Calibri Light" panose="020F03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313958" y="5028468"/>
            <a:ext cx="375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driven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2" name="Group 33"/>
          <p:cNvGrpSpPr/>
          <p:nvPr/>
        </p:nvGrpSpPr>
        <p:grpSpPr bwMode="auto">
          <a:xfrm>
            <a:off x="8385565" y="815635"/>
            <a:ext cx="3636010" cy="1254125"/>
            <a:chOff x="5029200" y="1828800"/>
            <a:chExt cx="3188756" cy="949325"/>
          </a:xfrm>
        </p:grpSpPr>
        <p:sp>
          <p:nvSpPr>
            <p:cNvPr id="23" name="Line 1803"/>
            <p:cNvSpPr>
              <a:spLocks noChangeShapeType="1"/>
            </p:cNvSpPr>
            <p:nvPr/>
          </p:nvSpPr>
          <p:spPr bwMode="auto">
            <a:xfrm>
              <a:off x="5029200" y="2778125"/>
              <a:ext cx="305593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Freeform 1806"/>
            <p:cNvSpPr/>
            <p:nvPr/>
          </p:nvSpPr>
          <p:spPr bwMode="auto">
            <a:xfrm>
              <a:off x="5287963" y="2055813"/>
              <a:ext cx="1960562" cy="623887"/>
            </a:xfrm>
            <a:custGeom>
              <a:avLst/>
              <a:gdLst>
                <a:gd name="T0" fmla="*/ 0 w 2304"/>
                <a:gd name="T1" fmla="*/ 2147483647 h 528"/>
                <a:gd name="T2" fmla="*/ 2147483647 w 2304"/>
                <a:gd name="T3" fmla="*/ 2147483647 h 528"/>
                <a:gd name="T4" fmla="*/ 2147483647 w 2304"/>
                <a:gd name="T5" fmla="*/ 0 h 528"/>
                <a:gd name="T6" fmla="*/ 2147483647 w 2304"/>
                <a:gd name="T7" fmla="*/ 2147483647 h 528"/>
                <a:gd name="T8" fmla="*/ 2147483647 w 230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528"/>
                <a:gd name="T17" fmla="*/ 2304 w 230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528">
                  <a:moveTo>
                    <a:pt x="0" y="528"/>
                  </a:moveTo>
                  <a:cubicBezTo>
                    <a:pt x="264" y="500"/>
                    <a:pt x="528" y="472"/>
                    <a:pt x="720" y="384"/>
                  </a:cubicBezTo>
                  <a:cubicBezTo>
                    <a:pt x="912" y="296"/>
                    <a:pt x="1008" y="0"/>
                    <a:pt x="1152" y="0"/>
                  </a:cubicBezTo>
                  <a:cubicBezTo>
                    <a:pt x="1296" y="0"/>
                    <a:pt x="1392" y="296"/>
                    <a:pt x="1584" y="384"/>
                  </a:cubicBezTo>
                  <a:cubicBezTo>
                    <a:pt x="1776" y="472"/>
                    <a:pt x="2088" y="496"/>
                    <a:pt x="2304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Text Box 1807"/>
            <p:cNvSpPr txBox="1">
              <a:spLocks noChangeArrowheads="1"/>
            </p:cNvSpPr>
            <p:nvPr/>
          </p:nvSpPr>
          <p:spPr bwMode="auto">
            <a:xfrm>
              <a:off x="5229721" y="1828800"/>
              <a:ext cx="1047750" cy="628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cs typeface="宋体" panose="02010600030101010101" pitchFamily="2" charset="-122"/>
                </a:rPr>
                <a:t>Normal</a:t>
              </a:r>
              <a:endParaRPr lang="en-US" altLang="zh-CN" sz="1600" dirty="0">
                <a:solidFill>
                  <a:prstClr val="black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cs typeface="宋体" panose="02010600030101010101" pitchFamily="2" charset="-122"/>
                </a:rPr>
                <a:t>Data Behavior</a:t>
              </a:r>
              <a:endParaRPr lang="en-US" altLang="zh-CN" sz="1600" dirty="0">
                <a:solidFill>
                  <a:prstClr val="black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26" name="Text Box 1819"/>
            <p:cNvSpPr txBox="1">
              <a:spLocks noChangeArrowheads="1"/>
            </p:cNvSpPr>
            <p:nvPr/>
          </p:nvSpPr>
          <p:spPr bwMode="auto">
            <a:xfrm>
              <a:off x="6833526" y="1828800"/>
              <a:ext cx="1384430" cy="628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Most Recent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Data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 Behavior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27" name="Line 1821"/>
            <p:cNvSpPr>
              <a:spLocks noChangeShapeType="1"/>
            </p:cNvSpPr>
            <p:nvPr/>
          </p:nvSpPr>
          <p:spPr bwMode="auto">
            <a:xfrm>
              <a:off x="6299167" y="2232564"/>
              <a:ext cx="3746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Freeform 1820"/>
            <p:cNvSpPr/>
            <p:nvPr/>
          </p:nvSpPr>
          <p:spPr bwMode="auto">
            <a:xfrm>
              <a:off x="5791200" y="2057400"/>
              <a:ext cx="1836738" cy="622300"/>
            </a:xfrm>
            <a:custGeom>
              <a:avLst/>
              <a:gdLst>
                <a:gd name="T0" fmla="*/ 0 w 2304"/>
                <a:gd name="T1" fmla="*/ 2147483647 h 528"/>
                <a:gd name="T2" fmla="*/ 2147483647 w 2304"/>
                <a:gd name="T3" fmla="*/ 2147483647 h 528"/>
                <a:gd name="T4" fmla="*/ 2147483647 w 2304"/>
                <a:gd name="T5" fmla="*/ 0 h 528"/>
                <a:gd name="T6" fmla="*/ 2147483647 w 2304"/>
                <a:gd name="T7" fmla="*/ 2147483647 h 528"/>
                <a:gd name="T8" fmla="*/ 2147483647 w 230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528"/>
                <a:gd name="T17" fmla="*/ 2304 w 230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528">
                  <a:moveTo>
                    <a:pt x="0" y="528"/>
                  </a:moveTo>
                  <a:cubicBezTo>
                    <a:pt x="264" y="500"/>
                    <a:pt x="528" y="472"/>
                    <a:pt x="720" y="384"/>
                  </a:cubicBezTo>
                  <a:cubicBezTo>
                    <a:pt x="912" y="296"/>
                    <a:pt x="1008" y="0"/>
                    <a:pt x="1152" y="0"/>
                  </a:cubicBezTo>
                  <a:cubicBezTo>
                    <a:pt x="1296" y="0"/>
                    <a:pt x="1392" y="296"/>
                    <a:pt x="1584" y="384"/>
                  </a:cubicBezTo>
                  <a:cubicBezTo>
                    <a:pt x="1776" y="472"/>
                    <a:pt x="2088" y="496"/>
                    <a:pt x="2304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810"/>
            <p:cNvSpPr>
              <a:spLocks noChangeShapeType="1"/>
            </p:cNvSpPr>
            <p:nvPr/>
          </p:nvSpPr>
          <p:spPr bwMode="auto">
            <a:xfrm>
              <a:off x="6096000" y="2647950"/>
              <a:ext cx="80963" cy="77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Line 1813"/>
            <p:cNvSpPr>
              <a:spLocks noChangeShapeType="1"/>
            </p:cNvSpPr>
            <p:nvPr/>
          </p:nvSpPr>
          <p:spPr bwMode="auto">
            <a:xfrm>
              <a:off x="6278563" y="2611438"/>
              <a:ext cx="133350" cy="1412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Line 1814"/>
            <p:cNvSpPr>
              <a:spLocks noChangeShapeType="1"/>
            </p:cNvSpPr>
            <p:nvPr/>
          </p:nvSpPr>
          <p:spPr bwMode="auto">
            <a:xfrm>
              <a:off x="6429375" y="2552700"/>
              <a:ext cx="196850" cy="2079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Line 1815"/>
            <p:cNvSpPr>
              <a:spLocks noChangeShapeType="1"/>
            </p:cNvSpPr>
            <p:nvPr/>
          </p:nvSpPr>
          <p:spPr bwMode="auto">
            <a:xfrm>
              <a:off x="6567488" y="2514600"/>
              <a:ext cx="214312" cy="22542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Line 1816"/>
            <p:cNvSpPr>
              <a:spLocks noChangeShapeType="1"/>
            </p:cNvSpPr>
            <p:nvPr/>
          </p:nvSpPr>
          <p:spPr bwMode="auto">
            <a:xfrm>
              <a:off x="6773863" y="2590800"/>
              <a:ext cx="160337" cy="17462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Line 1810"/>
            <p:cNvSpPr>
              <a:spLocks noChangeShapeType="1"/>
            </p:cNvSpPr>
            <p:nvPr/>
          </p:nvSpPr>
          <p:spPr bwMode="auto">
            <a:xfrm>
              <a:off x="7010400" y="2667000"/>
              <a:ext cx="80963" cy="77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58685" y="4394991"/>
            <a:ext cx="22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746663" y="2430986"/>
            <a:ext cx="2314606" cy="1851665"/>
          </a:xfrm>
          <a:prstGeom prst="roundRect">
            <a:avLst/>
          </a:prstGeom>
          <a:noFill/>
          <a:ln w="28575"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11"/>
          <p:cNvCxnSpPr/>
          <p:nvPr/>
        </p:nvCxnSpPr>
        <p:spPr>
          <a:xfrm>
            <a:off x="3608962" y="3642061"/>
            <a:ext cx="904672" cy="0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31923" y="2818209"/>
            <a:ext cx="202335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Gather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(1,2,3…..1000)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healthy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54179" y="4400692"/>
            <a:ext cx="22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One-time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曲线连接符 43"/>
          <p:cNvCxnSpPr/>
          <p:nvPr/>
        </p:nvCxnSpPr>
        <p:spPr>
          <a:xfrm flipV="1">
            <a:off x="7237821" y="2560389"/>
            <a:ext cx="1692170" cy="796429"/>
          </a:xfrm>
          <a:prstGeom prst="curvedConnector3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8382" y="1185063"/>
            <a:ext cx="63715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-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Problem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1: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Cloud One-time Training Drawbacks</a:t>
            </a:r>
            <a:endParaRPr kumimoji="1" 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MS PGothic" panose="020B0600070205080204" pitchFamily="34" charset="-128"/>
              <a:cs typeface="Calibri Light" panose="020F0302020204030204" pitchFamily="34" charset="0"/>
            </a:endParaRPr>
          </a:p>
        </p:txBody>
      </p:sp>
      <p:sp>
        <p:nvSpPr>
          <p:cNvPr id="48" name="乘 47"/>
          <p:cNvSpPr/>
          <p:nvPr/>
        </p:nvSpPr>
        <p:spPr>
          <a:xfrm>
            <a:off x="1831397" y="2662589"/>
            <a:ext cx="939113" cy="15674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乘 52"/>
          <p:cNvSpPr/>
          <p:nvPr/>
        </p:nvSpPr>
        <p:spPr>
          <a:xfrm>
            <a:off x="7642501" y="2147171"/>
            <a:ext cx="939113" cy="15674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241790" y="2216785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recent data when motor is changed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内容占位符 5"/>
          <p:cNvSpPr txBox="1"/>
          <p:nvPr/>
        </p:nvSpPr>
        <p:spPr>
          <a:xfrm>
            <a:off x="338473" y="6353493"/>
            <a:ext cx="6722796" cy="39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* </a:t>
            </a:r>
            <a:r>
              <a:rPr lang="en-US" altLang="zh-CN" sz="1600" dirty="0"/>
              <a:t>Figure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GB" altLang="zh-CN" sz="1600" dirty="0"/>
              <a:t>https://</a:t>
            </a:r>
            <a:r>
              <a:rPr lang="en-GB" altLang="zh-CN" sz="1600" dirty="0" err="1"/>
              <a:t>www.vecteezy.com</a:t>
            </a:r>
            <a:r>
              <a:rPr lang="en-GB" altLang="zh-CN" sz="1600" dirty="0"/>
              <a:t>/</a:t>
            </a:r>
            <a:endParaRPr lang="zh-CN" altLang="en-US" sz="1600" i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875780" y="1018787"/>
            <a:ext cx="6371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-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Problem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2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：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Too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much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time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of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gathering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the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data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required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to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train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the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model</a:t>
            </a:r>
            <a:endParaRPr kumimoji="1"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MS PGothic" panose="020B0600070205080204" pitchFamily="34" charset="-128"/>
              <a:cs typeface="Calibri Light" panose="020F030202020403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72213" y="2303933"/>
            <a:ext cx="454949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gather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1000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totally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thus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1000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10/60=166.67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minutes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get all the data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内容占位符 5"/>
          <p:cNvSpPr txBox="1"/>
          <p:nvPr/>
        </p:nvSpPr>
        <p:spPr>
          <a:xfrm>
            <a:off x="7493635" y="3631565"/>
            <a:ext cx="4475480" cy="26771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One-time Training: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 data agian, deliver to cloud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Re-train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 cloud</a:t>
            </a:r>
            <a:endParaRPr lang="zh-CN" altLang="en-US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the parameter of model by ourselves</a:t>
            </a:r>
            <a:endParaRPr lang="en-US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complex, time-consuming and unsafe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61" name="内容占位符 5"/>
          <p:cNvSpPr txBox="1"/>
          <p:nvPr/>
        </p:nvSpPr>
        <p:spPr>
          <a:xfrm>
            <a:off x="7607300" y="5190490"/>
            <a:ext cx="4278630" cy="12807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zh-CN" altLang="en-US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zh-CN" altLang="en-US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zh-CN" altLang="en-US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zh-CN" altLang="en-US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endParaRPr lang="en-US" altLang="zh-CN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/>
      <p:bldP spid="47" grpId="1"/>
      <p:bldP spid="48" grpId="0" animBg="1"/>
      <p:bldP spid="48" grpId="1" animBg="1"/>
      <p:bldP spid="53" grpId="0" animBg="1"/>
      <p:bldP spid="53" grpId="1" animBg="1"/>
      <p:bldP spid="54" grpId="0"/>
      <p:bldP spid="58" grpId="1"/>
      <p:bldP spid="59" grpId="0"/>
      <p:bldP spid="60" grpId="0"/>
      <p:bldP spid="60" grpId="1"/>
      <p:bldP spid="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5218" y="1690214"/>
            <a:ext cx="5796395" cy="34778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Cloud One-time Training -&gt; Edge Batch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35" name="内容占位符 5"/>
          <p:cNvSpPr>
            <a:spLocks noGrp="1"/>
          </p:cNvSpPr>
          <p:nvPr>
            <p:ph idx="1"/>
          </p:nvPr>
        </p:nvSpPr>
        <p:spPr>
          <a:xfrm>
            <a:off x="160655" y="1463040"/>
            <a:ext cx="6221095" cy="4612005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40000"/>
              </a:lnSpc>
              <a:spcAft>
                <a:spcPts val="1400"/>
              </a:spcAft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Edge Batch Training = Edge Computing + Batch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lnSpc>
                <a:spcPct val="14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Computing: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server resources, data analysis close to data collection sources such as smart sensors and actuators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training: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to different batches of motors( re-train the model by updating the parameter by itself)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 Need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268537"/>
            <a:ext cx="1435100" cy="355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56617" y="4185090"/>
            <a:ext cx="1559207" cy="657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7" y="5507511"/>
            <a:ext cx="899227" cy="517880"/>
          </a:xfrm>
          <a:prstGeom prst="rect">
            <a:avLst/>
          </a:prstGeom>
        </p:spPr>
      </p:pic>
      <p:cxnSp>
        <p:nvCxnSpPr>
          <p:cNvPr id="12" name="直接连接符 27"/>
          <p:cNvCxnSpPr/>
          <p:nvPr/>
        </p:nvCxnSpPr>
        <p:spPr>
          <a:xfrm>
            <a:off x="519430" y="3405505"/>
            <a:ext cx="6852920" cy="31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6" y="1264199"/>
            <a:ext cx="938168" cy="9381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795" y="4326078"/>
            <a:ext cx="833319" cy="37585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649220" y="6308725"/>
            <a:ext cx="1866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Various equipment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pic>
        <p:nvPicPr>
          <p:cNvPr id="21" name="Picture 7" descr="noloc_missing_art_imagefi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93013" y="1414528"/>
            <a:ext cx="1140186" cy="787272"/>
          </a:xfrm>
          <a:prstGeom prst="rect">
            <a:avLst/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</p:spPr>
      </p:pic>
      <p:sp>
        <p:nvSpPr>
          <p:cNvPr id="22" name="文本框 21"/>
          <p:cNvSpPr txBox="1"/>
          <p:nvPr/>
        </p:nvSpPr>
        <p:spPr>
          <a:xfrm>
            <a:off x="2649220" y="2433955"/>
            <a:ext cx="3411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Web-based viewer and configuration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cxnSp>
        <p:nvCxnSpPr>
          <p:cNvPr id="23" name="直接箭头连接符 13"/>
          <p:cNvCxnSpPr/>
          <p:nvPr/>
        </p:nvCxnSpPr>
        <p:spPr>
          <a:xfrm flipV="1">
            <a:off x="3735705" y="2886710"/>
            <a:ext cx="0" cy="1083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25315" y="3970655"/>
            <a:ext cx="2088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690B2"/>
                </a:solidFill>
              </a:rPr>
              <a:t>AI-based running algorithm</a:t>
            </a:r>
            <a:endParaRPr lang="en-US" altLang="zh-CN" sz="1200" dirty="0">
              <a:solidFill>
                <a:srgbClr val="5690B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59860" y="5041900"/>
            <a:ext cx="3749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Various signal access (vibration, current, etc.)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pic>
        <p:nvPicPr>
          <p:cNvPr id="27" name="Picture 51" descr="noloc_missing_art_imagefil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2" y="5526823"/>
            <a:ext cx="637794" cy="63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" descr="noloc_missing_art_imagefile turbine generato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78510" y="5526885"/>
            <a:ext cx="949961" cy="45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 descr="noloc_missing_art_imagefil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443" y="5437055"/>
            <a:ext cx="776199" cy="6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590550" y="5437505"/>
            <a:ext cx="5806440" cy="65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6200000">
            <a:off x="3539276" y="4897176"/>
            <a:ext cx="393886" cy="447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9430" y="1624330"/>
            <a:ext cx="109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chemeClr val="accent1"/>
                </a:solidFill>
              </a:rPr>
              <a:t>Remote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550" y="4019550"/>
            <a:ext cx="109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chemeClr val="accent1"/>
                </a:solidFill>
              </a:rPr>
              <a:t>Local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51090" y="1624330"/>
            <a:ext cx="402717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Requirement: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Edge computing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Adaptabilty to different motors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High testing accuracy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Remote control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/>
          <a:lstStyle/>
          <a:p>
            <a:r>
              <a:rPr lang="en-US" altLang="zh-CN" dirty="0"/>
              <a:t>Quantification of Design Specification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161530" y="1212850"/>
            <a:ext cx="4191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cs typeface="Calibri" panose="020F0502020204030204" pitchFamily="34" charset="0"/>
              </a:rPr>
              <a:t>Engineering Specification: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High Training Accuracy &gt; 95%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Training Speed: 50 data/s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Response Time &lt; 200ms with 0 loss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61530" y="3592830"/>
            <a:ext cx="5015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</a:pPr>
            <a:r>
              <a:rPr lang="en-US" altLang="zh-CN" sz="2000" b="1">
                <a:latin typeface="Calibri" panose="020F0502020204030204" pitchFamily="34" charset="0"/>
                <a:cs typeface="Calibri" panose="020F0502020204030204" pitchFamily="34" charset="0"/>
              </a:rPr>
              <a:t>Benchmark:</a:t>
            </a:r>
            <a:endParaRPr lang="en-US" altLang="zh-CN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Growing Structure Multiple Model System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Real-time PHM System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2850"/>
            <a:ext cx="5975350" cy="5317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99705" y="4790440"/>
            <a:ext cx="3171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- High Accuracy Alogorithm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7799705" y="5431790"/>
            <a:ext cx="3171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- Complete Structure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2979"/>
            <a:ext cx="10515600" cy="7578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Conclusion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br>
              <a:rPr lang="en-US" altLang="zh-CN" dirty="0"/>
            </a:b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5775" y="1781716"/>
            <a:ext cx="918291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anomaly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405319" y="6396324"/>
            <a:ext cx="3848101" cy="39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*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i="1" dirty="0"/>
              <a:t>Web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of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Science</a:t>
            </a:r>
            <a:endParaRPr lang="zh-CN" altLang="en-US" sz="1600" i="1" dirty="0"/>
          </a:p>
        </p:txBody>
      </p:sp>
      <p:sp>
        <p:nvSpPr>
          <p:cNvPr id="10" name="内容占位符 5"/>
          <p:cNvSpPr>
            <a:spLocks noGrp="1"/>
          </p:cNvSpPr>
          <p:nvPr>
            <p:ph idx="1"/>
          </p:nvPr>
        </p:nvSpPr>
        <p:spPr>
          <a:xfrm>
            <a:off x="838200" y="1230415"/>
            <a:ext cx="8229600" cy="3927873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Keywords: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(Anomaly detection*) AND  (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learning*) 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513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581939" y="2093989"/>
            <a:ext cx="914400" cy="381000"/>
          </a:xfrm>
          <a:prstGeom prst="ellipse">
            <a:avLst/>
          </a:prstGeom>
          <a:noFill/>
          <a:ln w="28575"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06115" y="2971830"/>
            <a:ext cx="177003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Choras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Michal   10</a:t>
            </a:r>
            <a:endParaRPr lang="zh-CN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5400000">
            <a:off x="6449388" y="2514454"/>
            <a:ext cx="430781" cy="297543"/>
          </a:xfrm>
          <a:prstGeom prst="curvedConnector3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25640" y="3728085"/>
            <a:ext cx="4415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GMM (Gaussian mixture model)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PCA (principal Component Analysi)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 (Self-organizing Map)</a:t>
            </a:r>
            <a:endParaRPr kumimoji="1" lang="zh-CN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6429539" y="3950427"/>
            <a:ext cx="304800" cy="1011066"/>
          </a:xfrm>
          <a:prstGeom prst="leftBrace">
            <a:avLst/>
          </a:prstGeom>
          <a:noFill/>
          <a:ln>
            <a:solidFill>
              <a:srgbClr val="5690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4203</Words>
  <Application>WPS 演示</Application>
  <PresentationFormat>宽屏</PresentationFormat>
  <Paragraphs>281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Helvetica</vt:lpstr>
      <vt:lpstr>.AppleSystemUIFont</vt:lpstr>
      <vt:lpstr>Arial Black</vt:lpstr>
      <vt:lpstr>Calibri</vt:lpstr>
      <vt:lpstr>Arial</vt:lpstr>
      <vt:lpstr>Calibri Light</vt:lpstr>
      <vt:lpstr>MS PGothic</vt:lpstr>
      <vt:lpstr>Segoe UI Semibold</vt:lpstr>
      <vt:lpstr>Segoe UI Black</vt:lpstr>
      <vt:lpstr>Hiragino Sans GB W3</vt:lpstr>
      <vt:lpstr>News Gothic MT</vt:lpstr>
      <vt:lpstr>Century Gothic</vt:lpstr>
      <vt:lpstr>Times New Roman</vt:lpstr>
      <vt:lpstr>等线</vt:lpstr>
      <vt:lpstr>Arial Unicode MS</vt:lpstr>
      <vt:lpstr>等线 Light</vt:lpstr>
      <vt:lpstr>MingLiU-ExtB</vt:lpstr>
      <vt:lpstr>Office 主题​​</vt:lpstr>
      <vt:lpstr>Adaptive Motor Monitoring System Based on Machine Learning Batch Training</vt:lpstr>
      <vt:lpstr>PowerPoint 演示文稿</vt:lpstr>
      <vt:lpstr>Team Member Introduction</vt:lpstr>
      <vt:lpstr>Design Problem</vt:lpstr>
      <vt:lpstr>Possible Solution: Cloud One-time Training -&gt; Edge Batch Training</vt:lpstr>
      <vt:lpstr>Customer Need</vt:lpstr>
      <vt:lpstr>Quantification of Design Specification</vt:lpstr>
      <vt:lpstr>Conclusion of tasks based on the needs  </vt:lpstr>
      <vt:lpstr>Literature Review</vt:lpstr>
      <vt:lpstr>Project Schedule</vt:lpstr>
      <vt:lpstr>Reference  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Chen</dc:creator>
  <cp:lastModifiedBy>Administrator</cp:lastModifiedBy>
  <cp:revision>280</cp:revision>
  <dcterms:created xsi:type="dcterms:W3CDTF">2018-05-08T02:38:00Z</dcterms:created>
  <dcterms:modified xsi:type="dcterms:W3CDTF">2018-11-11T07:00:33Z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