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5" r:id="rId3"/>
    <p:sldId id="266" r:id="rId4"/>
    <p:sldId id="311" r:id="rId5"/>
    <p:sldId id="310" r:id="rId6"/>
    <p:sldId id="314" r:id="rId7"/>
    <p:sldId id="309" r:id="rId8"/>
    <p:sldId id="316" r:id="rId9"/>
    <p:sldId id="317" r:id="rId10"/>
    <p:sldId id="318" r:id="rId11"/>
    <p:sldId id="315" r:id="rId12"/>
    <p:sldId id="305" r:id="rId13"/>
    <p:sldId id="30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0B2"/>
    <a:srgbClr val="808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2"/>
    <p:restoredTop sz="96301" autoAdjust="0"/>
  </p:normalViewPr>
  <p:slideViewPr>
    <p:cSldViewPr snapToGrid="0">
      <p:cViewPr varScale="1">
        <p:scale>
          <a:sx n="101" d="100"/>
          <a:sy n="101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DD796-EDAD-43B2-AE5D-1814E38FA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EA8D-E2BF-443B-876B-91F439CDF2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版式-纯色背景-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>
            <a:spLocks noGrp="1"/>
          </p:cNvSpPr>
          <p:nvPr>
            <p:ph type="title"/>
          </p:nvPr>
        </p:nvSpPr>
        <p:spPr>
          <a:xfrm>
            <a:off x="5588000" y="1295400"/>
            <a:ext cx="5525427" cy="1828800"/>
          </a:xfrm>
        </p:spPr>
        <p:txBody>
          <a:bodyPr>
            <a:normAutofit/>
          </a:bodyPr>
          <a:lstStyle>
            <a:lvl1pPr>
              <a:defRPr sz="4265" b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588000" y="3289300"/>
            <a:ext cx="5525427" cy="1270981"/>
          </a:xfrm>
        </p:spPr>
        <p:txBody>
          <a:bodyPr>
            <a:normAutofit/>
          </a:bodyPr>
          <a:lstStyle>
            <a:lvl1pPr marL="0" indent="0">
              <a:buNone/>
              <a:defRPr sz="21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报告人</a:t>
            </a:r>
            <a:endParaRPr lang="en-US" altLang="zh-CN" dirty="0"/>
          </a:p>
          <a:p>
            <a:pPr lvl="0"/>
            <a:r>
              <a:rPr lang="zh-CN" altLang="en-US" dirty="0"/>
              <a:t>组织机构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437" y="250232"/>
            <a:ext cx="1891915" cy="548656"/>
          </a:xfrm>
          <a:prstGeom prst="rect">
            <a:avLst/>
          </a:prstGeom>
        </p:spPr>
      </p:pic>
      <p:sp>
        <p:nvSpPr>
          <p:cNvPr id="17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0" y="4725381"/>
            <a:ext cx="5525427" cy="430819"/>
          </a:xfrm>
        </p:spPr>
        <p:txBody>
          <a:bodyPr>
            <a:normAutofit/>
          </a:bodyPr>
          <a:lstStyle>
            <a:lvl1pPr marL="0" indent="0">
              <a:buNone/>
              <a:defRPr sz="21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报告时间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ľidê"/>
          <p:cNvSpPr/>
          <p:nvPr/>
        </p:nvSpPr>
        <p:spPr bwMode="auto">
          <a:xfrm rot="13500000">
            <a:off x="-930105" y="3969472"/>
            <a:ext cx="1860208" cy="1860208"/>
          </a:xfrm>
          <a:custGeom>
            <a:avLst/>
            <a:gdLst>
              <a:gd name="connsiteX0" fmla="*/ 0 w 2304255"/>
              <a:gd name="connsiteY0" fmla="*/ 0 h 2304255"/>
              <a:gd name="connsiteX1" fmla="*/ 2304255 w 2304255"/>
              <a:gd name="connsiteY1" fmla="*/ 2304255 h 2304255"/>
              <a:gd name="connsiteX2" fmla="*/ 0 w 2304255"/>
              <a:gd name="connsiteY2" fmla="*/ 2304255 h 2304255"/>
              <a:gd name="connsiteX3" fmla="*/ 0 w 2304255"/>
              <a:gd name="connsiteY3" fmla="*/ 0 h 230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255" h="2304255">
                <a:moveTo>
                  <a:pt x="0" y="0"/>
                </a:moveTo>
                <a:lnTo>
                  <a:pt x="2304255" y="2304255"/>
                </a:lnTo>
                <a:lnTo>
                  <a:pt x="0" y="2304255"/>
                </a:lnTo>
                <a:lnTo>
                  <a:pt x="0" y="0"/>
                </a:lnTo>
                <a:close/>
              </a:path>
            </a:pathLst>
          </a:custGeom>
          <a:solidFill>
            <a:srgbClr val="60CBAC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6" name="ïşľíḓe"/>
          <p:cNvSpPr/>
          <p:nvPr/>
        </p:nvSpPr>
        <p:spPr bwMode="auto">
          <a:xfrm rot="2700000">
            <a:off x="-930109" y="1051361"/>
            <a:ext cx="1860208" cy="1860208"/>
          </a:xfrm>
          <a:custGeom>
            <a:avLst/>
            <a:gdLst>
              <a:gd name="connsiteX0" fmla="*/ 2304256 w 2304256"/>
              <a:gd name="connsiteY0" fmla="*/ 0 h 2304256"/>
              <a:gd name="connsiteX1" fmla="*/ 2304256 w 2304256"/>
              <a:gd name="connsiteY1" fmla="*/ 2304256 h 2304256"/>
              <a:gd name="connsiteX2" fmla="*/ 2304255 w 2304256"/>
              <a:gd name="connsiteY2" fmla="*/ 2304256 h 2304256"/>
              <a:gd name="connsiteX3" fmla="*/ 0 w 2304256"/>
              <a:gd name="connsiteY3" fmla="*/ 1 h 2304256"/>
              <a:gd name="connsiteX4" fmla="*/ 0 w 2304256"/>
              <a:gd name="connsiteY4" fmla="*/ 0 h 2304256"/>
              <a:gd name="connsiteX5" fmla="*/ 2304256 w 2304256"/>
              <a:gd name="connsiteY5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4256" h="2304256">
                <a:moveTo>
                  <a:pt x="2304256" y="0"/>
                </a:moveTo>
                <a:lnTo>
                  <a:pt x="2304256" y="2304256"/>
                </a:lnTo>
                <a:lnTo>
                  <a:pt x="2304255" y="2304256"/>
                </a:lnTo>
                <a:lnTo>
                  <a:pt x="0" y="1"/>
                </a:lnTo>
                <a:lnTo>
                  <a:pt x="0" y="0"/>
                </a:lnTo>
                <a:lnTo>
                  <a:pt x="2304256" y="0"/>
                </a:lnTo>
                <a:close/>
              </a:path>
            </a:pathLst>
          </a:custGeom>
          <a:solidFill>
            <a:srgbClr val="278EB4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8" name="iŝļiďè"/>
          <p:cNvSpPr/>
          <p:nvPr/>
        </p:nvSpPr>
        <p:spPr bwMode="auto">
          <a:xfrm rot="5400000">
            <a:off x="-780265" y="2648735"/>
            <a:ext cx="3121063" cy="1560531"/>
          </a:xfrm>
          <a:custGeom>
            <a:avLst/>
            <a:gdLst>
              <a:gd name="connsiteX0" fmla="*/ 2367656 w 4735313"/>
              <a:gd name="connsiteY0" fmla="*/ 0 h 2367656"/>
              <a:gd name="connsiteX1" fmla="*/ 4735313 w 4735313"/>
              <a:gd name="connsiteY1" fmla="*/ 2367656 h 2367656"/>
              <a:gd name="connsiteX2" fmla="*/ 3847062 w 4735313"/>
              <a:gd name="connsiteY2" fmla="*/ 2367656 h 2367656"/>
              <a:gd name="connsiteX3" fmla="*/ 2367656 w 4735313"/>
              <a:gd name="connsiteY3" fmla="*/ 888250 h 2367656"/>
              <a:gd name="connsiteX4" fmla="*/ 888250 w 4735313"/>
              <a:gd name="connsiteY4" fmla="*/ 2367656 h 2367656"/>
              <a:gd name="connsiteX5" fmla="*/ 0 w 4735313"/>
              <a:gd name="connsiteY5" fmla="*/ 2367656 h 2367656"/>
              <a:gd name="connsiteX6" fmla="*/ 2367656 w 4735313"/>
              <a:gd name="connsiteY6" fmla="*/ 0 h 236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5313" h="2367656">
                <a:moveTo>
                  <a:pt x="2367656" y="0"/>
                </a:moveTo>
                <a:lnTo>
                  <a:pt x="4735313" y="2367656"/>
                </a:lnTo>
                <a:lnTo>
                  <a:pt x="3847062" y="2367656"/>
                </a:lnTo>
                <a:lnTo>
                  <a:pt x="2367656" y="888250"/>
                </a:lnTo>
                <a:lnTo>
                  <a:pt x="888250" y="2367656"/>
                </a:lnTo>
                <a:lnTo>
                  <a:pt x="0" y="2367656"/>
                </a:lnTo>
                <a:lnTo>
                  <a:pt x="2367656" y="0"/>
                </a:lnTo>
                <a:close/>
              </a:path>
            </a:pathLst>
          </a:custGeom>
          <a:solidFill>
            <a:srgbClr val="88C9EE">
              <a:alpha val="77000"/>
            </a:srgb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9" name="îṥḻiḑé"/>
          <p:cNvSpPr/>
          <p:nvPr/>
        </p:nvSpPr>
        <p:spPr>
          <a:xfrm>
            <a:off x="2539180" y="2967336"/>
            <a:ext cx="2028335" cy="92332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 algn="r"/>
            <a:r>
              <a:rPr lang="zh-CN" altLang="en-US" sz="7200" b="1" spc="400" dirty="0">
                <a:solidFill>
                  <a:srgbClr val="278E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7200" b="1" spc="400" dirty="0">
              <a:solidFill>
                <a:srgbClr val="278E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iṣḻïḓè"/>
          <p:cNvSpPr/>
          <p:nvPr/>
        </p:nvSpPr>
        <p:spPr>
          <a:xfrm>
            <a:off x="2843981" y="3811840"/>
            <a:ext cx="1524001" cy="328361"/>
          </a:xfrm>
          <a:prstGeom prst="rect">
            <a:avLst/>
          </a:prstGeom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en-US" altLang="zh-CN" sz="2400" b="1" spc="400" dirty="0">
                <a:solidFill>
                  <a:srgbClr val="7E8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2400" b="1" spc="400" dirty="0">
              <a:solidFill>
                <a:srgbClr val="7E87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5486399" y="1092200"/>
            <a:ext cx="6095999" cy="4978400"/>
          </a:xfrm>
        </p:spPr>
        <p:txBody>
          <a:bodyPr/>
          <a:lstStyle>
            <a:lvl1pPr marL="609600" indent="-609600">
              <a:buClr>
                <a:srgbClr val="278EB4"/>
              </a:buClr>
              <a:buFont typeface="+mj-lt"/>
              <a:buAutoNum type="arabicPeriod"/>
              <a:defRPr/>
            </a:lvl1pPr>
            <a:lvl2pPr marL="1066800" indent="-457200">
              <a:buClr>
                <a:srgbClr val="278EB4"/>
              </a:buClr>
              <a:buFont typeface="+mj-lt"/>
              <a:buAutoNum type="arabicPeriod"/>
              <a:defRPr/>
            </a:lvl2pPr>
            <a:lvl3pPr marL="1524000" indent="-304800">
              <a:buClr>
                <a:srgbClr val="278EB4"/>
              </a:buClr>
              <a:buFont typeface="Wingdings" panose="05000000000000000000" pitchFamily="2" charset="2"/>
              <a:buChar char="u"/>
              <a:defRPr/>
            </a:lvl3pPr>
            <a:lvl4pPr marL="2133600" indent="-304800">
              <a:buClr>
                <a:srgbClr val="278EB4"/>
              </a:buClr>
              <a:buFont typeface="Wingdings" panose="05000000000000000000" pitchFamily="2" charset="2"/>
              <a:buChar char="u"/>
              <a:defRPr/>
            </a:lvl4pPr>
            <a:lvl5pPr marL="2743200" indent="-304800">
              <a:buClr>
                <a:srgbClr val="278EB4"/>
              </a:buClr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/>
              <a:t>标题一</a:t>
            </a:r>
            <a:endParaRPr lang="zh-CN" altLang="en-US" dirty="0"/>
          </a:p>
          <a:p>
            <a:pPr lvl="1"/>
            <a:r>
              <a:rPr lang="zh-CN" altLang="en-US" dirty="0"/>
              <a:t>副标题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标题二</a:t>
            </a:r>
            <a:endParaRPr lang="en-US" altLang="zh-CN" dirty="0"/>
          </a:p>
          <a:p>
            <a:pPr lvl="1"/>
            <a:r>
              <a:rPr lang="zh-CN" altLang="en-US" dirty="0"/>
              <a:t>副标题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450850"/>
            <a:ext cx="668338" cy="277813"/>
          </a:xfrm>
          <a:prstGeom prst="rect">
            <a:avLst/>
          </a:prstGeom>
          <a:gradFill>
            <a:gsLst>
              <a:gs pos="100000">
                <a:srgbClr val="559E83"/>
              </a:gs>
              <a:gs pos="0">
                <a:srgbClr val="0087B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幻灯片编号占位符 5"/>
          <p:cNvSpPr txBox="1"/>
          <p:nvPr userDrawn="1"/>
        </p:nvSpPr>
        <p:spPr>
          <a:xfrm>
            <a:off x="39688" y="403225"/>
            <a:ext cx="477837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7D8A27-05E2-3441-8686-E8B08AFA3200}" type="slidenum">
              <a:rPr kumimoji="1" lang="zh-CN" altLang="en-US" sz="1400" b="1" smtClean="0">
                <a:solidFill>
                  <a:schemeClr val="bg1">
                    <a:lumMod val="95000"/>
                  </a:schemeClr>
                </a:solidFill>
              </a:rPr>
            </a:fld>
            <a:endParaRPr kumimoji="1"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8" descr="天泽智云logo.pdf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74325" y="6221413"/>
            <a:ext cx="15605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4491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980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.AppleSystemUIFont" charset="-120"/>
              <a:buChar char="-"/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542002" y="6329918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  <a:endParaRPr lang="zh-CN" alt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new_ims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9368" y="6346826"/>
            <a:ext cx="234103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" r="61678" b="27170"/>
          <a:stretch>
            <a:fillRect/>
          </a:stretch>
        </p:blipFill>
        <p:spPr bwMode="auto">
          <a:xfrm>
            <a:off x="0" y="6413500"/>
            <a:ext cx="9652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/>
          <p:nvPr userDrawn="1"/>
        </p:nvSpPr>
        <p:spPr>
          <a:xfrm>
            <a:off x="6807200" y="6561139"/>
            <a:ext cx="2844800" cy="168275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36F0DA-B09E-49E1-8F83-8B461E5F8727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29" descr="header_pre.png"/>
          <p:cNvPicPr>
            <a:picLocks noChangeAspect="1"/>
          </p:cNvPicPr>
          <p:nvPr userDrawn="1"/>
        </p:nvPicPr>
        <p:blipFill>
          <a:blip r:embed="rId4" cstate="print">
            <a:lum bright="2000"/>
          </a:blip>
          <a:srcRect l="39207" t="24731" r="32819" b="30269"/>
          <a:stretch>
            <a:fillRect/>
          </a:stretch>
        </p:blipFill>
        <p:spPr bwMode="auto">
          <a:xfrm>
            <a:off x="0" y="92076"/>
            <a:ext cx="32512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9600" y="762001"/>
            <a:ext cx="10972800" cy="5364163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Arial Black" panose="020B0A04020102020204" pitchFamily="34" charset="0"/>
              <a:buChar char="►"/>
              <a:def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4675" indent="-346075" algn="l" defTabSz="914400" rtl="0" eaLnBrk="1" latinLnBrk="0" hangingPunct="1">
              <a:spcBef>
                <a:spcPct val="20000"/>
              </a:spcBef>
              <a:def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4675" indent="-346075" algn="l" defTabSz="914400" rtl="0" eaLnBrk="1" latinLnBrk="0" hangingPunct="1">
              <a:spcBef>
                <a:spcPct val="20000"/>
              </a:spcBef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4675" indent="-346075" algn="l" defTabSz="914400" rtl="0" eaLnBrk="1" latinLnBrk="0" hangingPunct="1">
              <a:spcBef>
                <a:spcPct val="20000"/>
              </a:spcBef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74675" indent="-346075" algn="l" defTabSz="914400" rtl="0" eaLnBrk="1" latinLnBrk="0" hangingPunct="1">
              <a:spcBef>
                <a:spcPct val="20000"/>
              </a:spcBef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04336" y="114864"/>
            <a:ext cx="10281264" cy="411162"/>
          </a:xfrm>
        </p:spPr>
        <p:txBody>
          <a:bodyPr rtlCol="0">
            <a:normAutofit/>
          </a:bodyPr>
          <a:lstStyle>
            <a:lvl1pPr algn="l"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10" name="Picture 9" descr="University of Cincinnati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752427" y="6507480"/>
            <a:ext cx="964916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488668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IMS Training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2.tiff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1210" y="1948542"/>
            <a:ext cx="904355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Motor Monitoring System Based on Machine Learning Batch Training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0610" y="3988435"/>
            <a:ext cx="3713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Company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Sponsor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CyberInsight</a:t>
            </a:r>
            <a:endParaRPr lang="en-US" altLang="zh-CN" dirty="0"/>
          </a:p>
          <a:p>
            <a:r>
              <a:rPr lang="en-US" altLang="zh-CN" b="1" dirty="0"/>
              <a:t>Company</a:t>
            </a:r>
            <a:r>
              <a:rPr lang="zh-CN" altLang="en-US" b="1" dirty="0"/>
              <a:t> </a:t>
            </a:r>
            <a:r>
              <a:rPr lang="en-US" altLang="zh-CN" b="1" dirty="0"/>
              <a:t>Mentor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Fang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altLang="zh-CN" dirty="0"/>
          </a:p>
          <a:p>
            <a:r>
              <a:rPr lang="zh-CN" altLang="en-US" dirty="0"/>
              <a:t>                              </a:t>
            </a:r>
            <a:r>
              <a:rPr lang="en-US" altLang="zh-CN" dirty="0" err="1"/>
              <a:t>Wentao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9970" y="180909"/>
            <a:ext cx="1055511" cy="71670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38200" y="3988435"/>
            <a:ext cx="2985135" cy="2127250"/>
          </a:xfrm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tx1"/>
                </a:solidFill>
              </a:rPr>
              <a:t>Team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17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endParaRPr kumimoji="1" lang="en-US" altLang="zh-CN" sz="1800" dirty="0">
              <a:solidFill>
                <a:schemeClr val="tx1"/>
              </a:solidFill>
            </a:endParaRPr>
          </a:p>
          <a:p>
            <a:r>
              <a:rPr kumimoji="1" lang="en-US" altLang="zh-CN" sz="1800" b="1" dirty="0">
                <a:solidFill>
                  <a:schemeClr val="tx1"/>
                </a:solidFill>
              </a:rPr>
              <a:t>Group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Member: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r>
              <a:rPr kumimoji="1" lang="en-US" altLang="zh-CN" sz="1800" dirty="0">
                <a:solidFill>
                  <a:schemeClr val="tx1"/>
                </a:solidFill>
                <a:sym typeface="+mn-ea"/>
              </a:rPr>
              <a:t>Zhang</a:t>
            </a:r>
            <a:r>
              <a:rPr kumimoji="1" lang="zh-CN" alt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  <a:sym typeface="+mn-ea"/>
              </a:rPr>
              <a:t>Ting;</a:t>
            </a:r>
            <a:r>
              <a:rPr kumimoji="1" lang="en-US" altLang="zh-CN" sz="1800" dirty="0">
                <a:solidFill>
                  <a:schemeClr val="tx1"/>
                </a:solidFill>
              </a:rPr>
              <a:t>Cheng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Yiwei</a:t>
            </a:r>
            <a:r>
              <a:rPr kumimoji="1" lang="en-US" altLang="zh-CN" sz="1800" dirty="0">
                <a:solidFill>
                  <a:schemeClr val="tx1"/>
                </a:solidFill>
              </a:rPr>
              <a:t>;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r>
              <a:rPr kumimoji="1" lang="en-US" altLang="zh-CN" sz="1800" dirty="0">
                <a:solidFill>
                  <a:schemeClr val="tx1"/>
                </a:solidFill>
              </a:rPr>
              <a:t>Zhou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Chenxin</a:t>
            </a:r>
            <a:r>
              <a:rPr kumimoji="1" lang="en-US" altLang="zh-CN" sz="1800" dirty="0">
                <a:solidFill>
                  <a:schemeClr val="tx1"/>
                </a:solidFill>
              </a:rPr>
              <a:t>;Zhu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Junru</a:t>
            </a:r>
            <a:r>
              <a:rPr kumimoji="1" lang="en-US" altLang="zh-CN" sz="1800" dirty="0">
                <a:solidFill>
                  <a:schemeClr val="tx1"/>
                </a:solidFill>
              </a:rPr>
              <a:t>;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4282800" y="6114902"/>
            <a:ext cx="4124325" cy="6463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Presented</a:t>
            </a: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By</a:t>
            </a: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Team</a:t>
            </a: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17</a:t>
            </a:r>
            <a:endParaRPr kumimoji="1"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       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Oct 31. 2018</a:t>
            </a:r>
            <a:endParaRPr kumimoji="1"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455286" y="857902"/>
            <a:ext cx="9043558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5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CN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zh-CN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</a:t>
            </a:r>
            <a:endParaRPr lang="zh-CN" altLang="en-US" sz="3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0610" y="5358765"/>
            <a:ext cx="3976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Project Instructor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Prof.</a:t>
            </a:r>
            <a:r>
              <a:rPr kumimoji="1" lang="zh-CN" altLang="en-US" dirty="0"/>
              <a:t> </a:t>
            </a:r>
            <a:r>
              <a:rPr kumimoji="1" lang="en-US" altLang="zh-CN" dirty="0"/>
              <a:t>Ma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Chengbin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02600" y="1578883"/>
          <a:ext cx="7334576" cy="19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22"/>
                <a:gridCol w="916822"/>
                <a:gridCol w="916822"/>
                <a:gridCol w="916822"/>
                <a:gridCol w="916822"/>
                <a:gridCol w="916822"/>
                <a:gridCol w="916822"/>
                <a:gridCol w="916822"/>
              </a:tblGrid>
              <a:tr h="32159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9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326183" y="3699343"/>
            <a:ext cx="193832" cy="193832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3112017" y="3685500"/>
            <a:ext cx="194400" cy="19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等腰三角形 56"/>
          <p:cNvSpPr>
            <a:spLocks noChangeAspect="1"/>
          </p:cNvSpPr>
          <p:nvPr/>
        </p:nvSpPr>
        <p:spPr>
          <a:xfrm>
            <a:off x="4880196" y="3685500"/>
            <a:ext cx="247417" cy="194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740444" y="1578067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7743" y="993292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 25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87750" y="1969598"/>
            <a:ext cx="1915284" cy="185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260714" y="2288767"/>
            <a:ext cx="1171041" cy="195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等腰三角形 44"/>
          <p:cNvSpPr/>
          <p:nvPr/>
        </p:nvSpPr>
        <p:spPr>
          <a:xfrm>
            <a:off x="8367781" y="3488004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文本框 29"/>
          <p:cNvSpPr txBox="1"/>
          <p:nvPr/>
        </p:nvSpPr>
        <p:spPr>
          <a:xfrm>
            <a:off x="2033818" y="993292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59893" y="1003411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 11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62191" y="992953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79387" y="992953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690564" y="994809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08391" y="993292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36269" y="993292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46258" y="1003411"/>
            <a:ext cx="6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 05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9"/>
          <p:cNvSpPr/>
          <p:nvPr/>
        </p:nvSpPr>
        <p:spPr>
          <a:xfrm>
            <a:off x="900494" y="4162542"/>
            <a:ext cx="333746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A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1509794" y="3611593"/>
            <a:ext cx="2135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Completed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3295849" y="3598034"/>
            <a:ext cx="2135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Incomplete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5124853" y="3611593"/>
            <a:ext cx="2135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Checkpoint Time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矩形 39"/>
          <p:cNvSpPr/>
          <p:nvPr/>
        </p:nvSpPr>
        <p:spPr>
          <a:xfrm>
            <a:off x="900494" y="4715204"/>
            <a:ext cx="333746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B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3" name="矩形 39"/>
          <p:cNvSpPr/>
          <p:nvPr/>
        </p:nvSpPr>
        <p:spPr>
          <a:xfrm>
            <a:off x="900494" y="5247618"/>
            <a:ext cx="334800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C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4" name="矩形 39"/>
          <p:cNvSpPr/>
          <p:nvPr/>
        </p:nvSpPr>
        <p:spPr>
          <a:xfrm>
            <a:off x="5284779" y="5295358"/>
            <a:ext cx="334800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</a:rPr>
              <a:t>E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5284779" y="4702883"/>
            <a:ext cx="334800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F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6" name="矩形 39"/>
          <p:cNvSpPr/>
          <p:nvPr/>
        </p:nvSpPr>
        <p:spPr>
          <a:xfrm>
            <a:off x="5268860" y="4136483"/>
            <a:ext cx="360996" cy="400110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/>
                </a:solidFill>
                <a:ea typeface="Hiragino Sans GB W3" panose="020B0300000000000000" pitchFamily="34" charset="-122"/>
              </a:rPr>
              <a:t>D</a:t>
            </a:r>
            <a:endParaRPr lang="zh-CN" altLang="zh-CN" sz="2000" kern="0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47" name="矩形 6"/>
          <p:cNvSpPr>
            <a:spLocks noChangeArrowheads="1"/>
          </p:cNvSpPr>
          <p:nvPr/>
        </p:nvSpPr>
        <p:spPr bwMode="auto">
          <a:xfrm>
            <a:off x="5340213" y="1879448"/>
            <a:ext cx="905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矩形 6"/>
          <p:cNvSpPr>
            <a:spLocks noChangeArrowheads="1"/>
          </p:cNvSpPr>
          <p:nvPr/>
        </p:nvSpPr>
        <p:spPr bwMode="auto">
          <a:xfrm>
            <a:off x="4388087" y="1532811"/>
            <a:ext cx="8149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矩形 6"/>
          <p:cNvSpPr>
            <a:spLocks noChangeArrowheads="1"/>
          </p:cNvSpPr>
          <p:nvPr/>
        </p:nvSpPr>
        <p:spPr bwMode="auto">
          <a:xfrm>
            <a:off x="1309751" y="4178608"/>
            <a:ext cx="3955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Research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972116" y="2619675"/>
            <a:ext cx="2751645" cy="1717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5" name="等腰三角形 44"/>
          <p:cNvSpPr/>
          <p:nvPr/>
        </p:nvSpPr>
        <p:spPr>
          <a:xfrm>
            <a:off x="6717207" y="2722845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5826868" y="2937178"/>
            <a:ext cx="2271344" cy="1657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9" name="等腰三角形 44"/>
          <p:cNvSpPr/>
          <p:nvPr/>
        </p:nvSpPr>
        <p:spPr>
          <a:xfrm>
            <a:off x="7650537" y="3027431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1317850" y="5274684"/>
            <a:ext cx="49419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 and test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"/>
          <p:cNvSpPr>
            <a:spLocks noChangeArrowheads="1"/>
          </p:cNvSpPr>
          <p:nvPr/>
        </p:nvSpPr>
        <p:spPr bwMode="auto">
          <a:xfrm>
            <a:off x="1309751" y="4718272"/>
            <a:ext cx="3955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of the algorithms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87749" y="1983856"/>
            <a:ext cx="1896615" cy="190004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矩形 6"/>
          <p:cNvSpPr>
            <a:spLocks noChangeArrowheads="1"/>
          </p:cNvSpPr>
          <p:nvPr/>
        </p:nvSpPr>
        <p:spPr bwMode="auto">
          <a:xfrm>
            <a:off x="5629856" y="4145694"/>
            <a:ext cx="489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 the algorithm into the system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5684553" y="4657997"/>
            <a:ext cx="489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of Web UI for a final demo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"/>
          <p:cNvSpPr>
            <a:spLocks noChangeArrowheads="1"/>
          </p:cNvSpPr>
          <p:nvPr/>
        </p:nvSpPr>
        <p:spPr bwMode="auto">
          <a:xfrm>
            <a:off x="5715807" y="5266182"/>
            <a:ext cx="489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test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8055" y="1933316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47900" y="2238582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77620" y="2593831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54967" y="2923548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64345" y="3223697"/>
            <a:ext cx="51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103032" y="3245938"/>
            <a:ext cx="529499" cy="1696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矩形 76"/>
          <p:cNvSpPr/>
          <p:nvPr/>
        </p:nvSpPr>
        <p:spPr>
          <a:xfrm>
            <a:off x="1375354" y="1653243"/>
            <a:ext cx="1912395" cy="156813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等腰三角形 44"/>
          <p:cNvSpPr/>
          <p:nvPr/>
        </p:nvSpPr>
        <p:spPr>
          <a:xfrm>
            <a:off x="2813446" y="1761446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4245392" y="2286620"/>
            <a:ext cx="1186363" cy="197311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等腰三角形 44"/>
          <p:cNvSpPr/>
          <p:nvPr/>
        </p:nvSpPr>
        <p:spPr>
          <a:xfrm>
            <a:off x="4896664" y="2431229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等腰三角形 44"/>
          <p:cNvSpPr/>
          <p:nvPr/>
        </p:nvSpPr>
        <p:spPr>
          <a:xfrm>
            <a:off x="4190081" y="2077540"/>
            <a:ext cx="146447" cy="1150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矩形 6"/>
          <p:cNvSpPr>
            <a:spLocks noChangeArrowheads="1"/>
          </p:cNvSpPr>
          <p:nvPr/>
        </p:nvSpPr>
        <p:spPr bwMode="auto">
          <a:xfrm>
            <a:off x="5505537" y="2224499"/>
            <a:ext cx="905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88179" y="2621464"/>
            <a:ext cx="473426" cy="172186"/>
          </a:xfrm>
          <a:prstGeom prst="rect">
            <a:avLst/>
          </a:prstGeom>
          <a:solidFill>
            <a:srgbClr val="5690B2"/>
          </a:solidFill>
          <a:ln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0" name="矩形 6"/>
          <p:cNvSpPr>
            <a:spLocks noChangeArrowheads="1"/>
          </p:cNvSpPr>
          <p:nvPr/>
        </p:nvSpPr>
        <p:spPr bwMode="auto">
          <a:xfrm>
            <a:off x="7907040" y="2543653"/>
            <a:ext cx="905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zh-CN" altLang="en-US" kern="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9970" y="180909"/>
            <a:ext cx="1055511" cy="7167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44026" y="2190345"/>
            <a:ext cx="5525427" cy="1828800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9970" y="180909"/>
            <a:ext cx="1055511" cy="7167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44026" y="2190345"/>
            <a:ext cx="5525427" cy="1828800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1"/>
          </p:nvPr>
        </p:nvSpPr>
        <p:spPr>
          <a:xfrm>
            <a:off x="5369506" y="1537267"/>
            <a:ext cx="6096000" cy="43865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Modification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Conceptual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Progress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568" y="2818319"/>
            <a:ext cx="3111500" cy="1676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64497" y="2495153"/>
            <a:ext cx="244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8087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kumimoji="1" lang="zh-CN" altLang="en-US" sz="3600" b="1" dirty="0">
              <a:solidFill>
                <a:srgbClr val="8087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5963" y="1151313"/>
            <a:ext cx="5252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Traditional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one-time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of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monitoring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m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otor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health</a:t>
            </a:r>
            <a:endParaRPr lang="en-US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MS PGothic" panose="020B0600070205080204" pitchFamily="34" charset="-128"/>
              <a:cs typeface="Calibri Light" panose="020F030202020403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90664" y="5029435"/>
            <a:ext cx="375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one-time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approach</a:t>
            </a:r>
            <a:endParaRPr kumimoji="1"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2" name="Group 33"/>
          <p:cNvGrpSpPr/>
          <p:nvPr/>
        </p:nvGrpSpPr>
        <p:grpSpPr bwMode="auto">
          <a:xfrm>
            <a:off x="8385565" y="815635"/>
            <a:ext cx="3636010" cy="1254125"/>
            <a:chOff x="5029200" y="1828800"/>
            <a:chExt cx="3188756" cy="949325"/>
          </a:xfrm>
        </p:grpSpPr>
        <p:sp>
          <p:nvSpPr>
            <p:cNvPr id="23" name="Line 1803"/>
            <p:cNvSpPr>
              <a:spLocks noChangeShapeType="1"/>
            </p:cNvSpPr>
            <p:nvPr/>
          </p:nvSpPr>
          <p:spPr bwMode="auto">
            <a:xfrm>
              <a:off x="5029200" y="2778125"/>
              <a:ext cx="305593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Freeform 1806"/>
            <p:cNvSpPr/>
            <p:nvPr/>
          </p:nvSpPr>
          <p:spPr bwMode="auto">
            <a:xfrm>
              <a:off x="5287963" y="2055813"/>
              <a:ext cx="1960562" cy="623887"/>
            </a:xfrm>
            <a:custGeom>
              <a:avLst/>
              <a:gdLst>
                <a:gd name="T0" fmla="*/ 0 w 2304"/>
                <a:gd name="T1" fmla="*/ 2147483647 h 528"/>
                <a:gd name="T2" fmla="*/ 2147483647 w 2304"/>
                <a:gd name="T3" fmla="*/ 2147483647 h 528"/>
                <a:gd name="T4" fmla="*/ 2147483647 w 2304"/>
                <a:gd name="T5" fmla="*/ 0 h 528"/>
                <a:gd name="T6" fmla="*/ 2147483647 w 2304"/>
                <a:gd name="T7" fmla="*/ 2147483647 h 528"/>
                <a:gd name="T8" fmla="*/ 2147483647 w 2304"/>
                <a:gd name="T9" fmla="*/ 2147483647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4"/>
                <a:gd name="T16" fmla="*/ 0 h 528"/>
                <a:gd name="T17" fmla="*/ 2304 w 230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4" h="528">
                  <a:moveTo>
                    <a:pt x="0" y="528"/>
                  </a:moveTo>
                  <a:cubicBezTo>
                    <a:pt x="264" y="500"/>
                    <a:pt x="528" y="472"/>
                    <a:pt x="720" y="384"/>
                  </a:cubicBezTo>
                  <a:cubicBezTo>
                    <a:pt x="912" y="296"/>
                    <a:pt x="1008" y="0"/>
                    <a:pt x="1152" y="0"/>
                  </a:cubicBezTo>
                  <a:cubicBezTo>
                    <a:pt x="1296" y="0"/>
                    <a:pt x="1392" y="296"/>
                    <a:pt x="1584" y="384"/>
                  </a:cubicBezTo>
                  <a:cubicBezTo>
                    <a:pt x="1776" y="472"/>
                    <a:pt x="2088" y="496"/>
                    <a:pt x="2304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Text Box 1807"/>
            <p:cNvSpPr txBox="1">
              <a:spLocks noChangeArrowheads="1"/>
            </p:cNvSpPr>
            <p:nvPr/>
          </p:nvSpPr>
          <p:spPr bwMode="auto">
            <a:xfrm>
              <a:off x="5229721" y="1828800"/>
              <a:ext cx="1047750" cy="628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cs typeface="宋体" panose="02010600030101010101" pitchFamily="2" charset="-122"/>
                </a:rPr>
                <a:t>Normal</a:t>
              </a:r>
              <a:endParaRPr lang="en-US" altLang="zh-CN" sz="1600" dirty="0">
                <a:solidFill>
                  <a:prstClr val="black"/>
                </a:solidFill>
                <a:cs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cs typeface="宋体" panose="02010600030101010101" pitchFamily="2" charset="-122"/>
                </a:rPr>
                <a:t>Data Behavior</a:t>
              </a:r>
              <a:endParaRPr lang="en-US" altLang="zh-CN" sz="1600" dirty="0">
                <a:solidFill>
                  <a:prstClr val="black"/>
                </a:solidFill>
                <a:cs typeface="宋体" panose="02010600030101010101" pitchFamily="2" charset="-122"/>
              </a:endParaRPr>
            </a:p>
          </p:txBody>
        </p:sp>
        <p:sp>
          <p:nvSpPr>
            <p:cNvPr id="26" name="Text Box 1819"/>
            <p:cNvSpPr txBox="1">
              <a:spLocks noChangeArrowheads="1"/>
            </p:cNvSpPr>
            <p:nvPr/>
          </p:nvSpPr>
          <p:spPr bwMode="auto">
            <a:xfrm>
              <a:off x="6833526" y="1828800"/>
              <a:ext cx="1384430" cy="628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E23300"/>
                  </a:solidFill>
                  <a:cs typeface="宋体" panose="02010600030101010101" pitchFamily="2" charset="-122"/>
                </a:rPr>
                <a:t>Most Recent</a:t>
              </a:r>
              <a:endParaRPr lang="en-US" altLang="zh-CN" sz="1600" dirty="0">
                <a:solidFill>
                  <a:srgbClr val="E23300"/>
                </a:solidFill>
                <a:cs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E23300"/>
                  </a:solidFill>
                  <a:cs typeface="宋体" panose="02010600030101010101" pitchFamily="2" charset="-122"/>
                </a:rPr>
                <a:t>Data</a:t>
              </a:r>
              <a:endParaRPr lang="en-US" altLang="zh-CN" sz="1600" dirty="0">
                <a:solidFill>
                  <a:srgbClr val="E23300"/>
                </a:solidFill>
                <a:cs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E23300"/>
                  </a:solidFill>
                  <a:cs typeface="宋体" panose="02010600030101010101" pitchFamily="2" charset="-122"/>
                </a:rPr>
                <a:t> Behavior</a:t>
              </a:r>
              <a:endParaRPr lang="en-US" altLang="zh-CN" sz="1600" dirty="0">
                <a:solidFill>
                  <a:srgbClr val="E23300"/>
                </a:solidFill>
                <a:cs typeface="宋体" panose="02010600030101010101" pitchFamily="2" charset="-122"/>
              </a:endParaRPr>
            </a:p>
          </p:txBody>
        </p:sp>
        <p:sp>
          <p:nvSpPr>
            <p:cNvPr id="27" name="Line 1821"/>
            <p:cNvSpPr>
              <a:spLocks noChangeShapeType="1"/>
            </p:cNvSpPr>
            <p:nvPr/>
          </p:nvSpPr>
          <p:spPr bwMode="auto">
            <a:xfrm>
              <a:off x="6299167" y="2232564"/>
              <a:ext cx="3746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Freeform 1820"/>
            <p:cNvSpPr/>
            <p:nvPr/>
          </p:nvSpPr>
          <p:spPr bwMode="auto">
            <a:xfrm>
              <a:off x="5791200" y="2057400"/>
              <a:ext cx="1836738" cy="622300"/>
            </a:xfrm>
            <a:custGeom>
              <a:avLst/>
              <a:gdLst>
                <a:gd name="T0" fmla="*/ 0 w 2304"/>
                <a:gd name="T1" fmla="*/ 2147483647 h 528"/>
                <a:gd name="T2" fmla="*/ 2147483647 w 2304"/>
                <a:gd name="T3" fmla="*/ 2147483647 h 528"/>
                <a:gd name="T4" fmla="*/ 2147483647 w 2304"/>
                <a:gd name="T5" fmla="*/ 0 h 528"/>
                <a:gd name="T6" fmla="*/ 2147483647 w 2304"/>
                <a:gd name="T7" fmla="*/ 2147483647 h 528"/>
                <a:gd name="T8" fmla="*/ 2147483647 w 2304"/>
                <a:gd name="T9" fmla="*/ 2147483647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4"/>
                <a:gd name="T16" fmla="*/ 0 h 528"/>
                <a:gd name="T17" fmla="*/ 2304 w 230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4" h="528">
                  <a:moveTo>
                    <a:pt x="0" y="528"/>
                  </a:moveTo>
                  <a:cubicBezTo>
                    <a:pt x="264" y="500"/>
                    <a:pt x="528" y="472"/>
                    <a:pt x="720" y="384"/>
                  </a:cubicBezTo>
                  <a:cubicBezTo>
                    <a:pt x="912" y="296"/>
                    <a:pt x="1008" y="0"/>
                    <a:pt x="1152" y="0"/>
                  </a:cubicBezTo>
                  <a:cubicBezTo>
                    <a:pt x="1296" y="0"/>
                    <a:pt x="1392" y="296"/>
                    <a:pt x="1584" y="384"/>
                  </a:cubicBezTo>
                  <a:cubicBezTo>
                    <a:pt x="1776" y="472"/>
                    <a:pt x="2088" y="496"/>
                    <a:pt x="2304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810"/>
            <p:cNvSpPr>
              <a:spLocks noChangeShapeType="1"/>
            </p:cNvSpPr>
            <p:nvPr/>
          </p:nvSpPr>
          <p:spPr bwMode="auto">
            <a:xfrm>
              <a:off x="6096000" y="2647950"/>
              <a:ext cx="80963" cy="777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Line 1813"/>
            <p:cNvSpPr>
              <a:spLocks noChangeShapeType="1"/>
            </p:cNvSpPr>
            <p:nvPr/>
          </p:nvSpPr>
          <p:spPr bwMode="auto">
            <a:xfrm>
              <a:off x="6278563" y="2611438"/>
              <a:ext cx="133350" cy="1412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Line 1814"/>
            <p:cNvSpPr>
              <a:spLocks noChangeShapeType="1"/>
            </p:cNvSpPr>
            <p:nvPr/>
          </p:nvSpPr>
          <p:spPr bwMode="auto">
            <a:xfrm>
              <a:off x="6429375" y="2552700"/>
              <a:ext cx="196850" cy="2079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Line 1815"/>
            <p:cNvSpPr>
              <a:spLocks noChangeShapeType="1"/>
            </p:cNvSpPr>
            <p:nvPr/>
          </p:nvSpPr>
          <p:spPr bwMode="auto">
            <a:xfrm>
              <a:off x="6567488" y="2514600"/>
              <a:ext cx="214312" cy="22542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Line 1816"/>
            <p:cNvSpPr>
              <a:spLocks noChangeShapeType="1"/>
            </p:cNvSpPr>
            <p:nvPr/>
          </p:nvSpPr>
          <p:spPr bwMode="auto">
            <a:xfrm>
              <a:off x="6773863" y="2590800"/>
              <a:ext cx="160337" cy="17462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Line 1810"/>
            <p:cNvSpPr>
              <a:spLocks noChangeShapeType="1"/>
            </p:cNvSpPr>
            <p:nvPr/>
          </p:nvSpPr>
          <p:spPr bwMode="auto">
            <a:xfrm>
              <a:off x="7010400" y="2667000"/>
              <a:ext cx="80963" cy="777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38200" y="4319789"/>
            <a:ext cx="22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industrial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接箭头连接符 11"/>
          <p:cNvCxnSpPr/>
          <p:nvPr/>
        </p:nvCxnSpPr>
        <p:spPr>
          <a:xfrm>
            <a:off x="3256080" y="3297503"/>
            <a:ext cx="904672" cy="0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33061" y="4309091"/>
            <a:ext cx="22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One-time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曲线连接符 43"/>
          <p:cNvCxnSpPr/>
          <p:nvPr/>
        </p:nvCxnSpPr>
        <p:spPr>
          <a:xfrm flipV="1">
            <a:off x="6961875" y="2378182"/>
            <a:ext cx="1692170" cy="796429"/>
          </a:xfrm>
          <a:prstGeom prst="curvedConnector3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241790" y="2216785"/>
            <a:ext cx="262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recent data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one-time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内容占位符 5"/>
          <p:cNvSpPr txBox="1"/>
          <p:nvPr/>
        </p:nvSpPr>
        <p:spPr>
          <a:xfrm>
            <a:off x="338473" y="6353493"/>
            <a:ext cx="6722796" cy="39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* </a:t>
            </a:r>
            <a:r>
              <a:rPr lang="en-US" altLang="zh-CN" sz="1600" dirty="0"/>
              <a:t>Figure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GB" altLang="zh-CN" sz="1600" dirty="0"/>
              <a:t>https://</a:t>
            </a:r>
            <a:r>
              <a:rPr lang="en-GB" altLang="zh-CN" sz="1600" dirty="0" err="1"/>
              <a:t>www.vecteezy.com</a:t>
            </a:r>
            <a:r>
              <a:rPr lang="en-GB" altLang="zh-CN" sz="1600" dirty="0"/>
              <a:t>/</a:t>
            </a:r>
            <a:endParaRPr lang="zh-CN" altLang="en-US" sz="1600" i="1" dirty="0"/>
          </a:p>
        </p:txBody>
      </p:sp>
      <p:sp>
        <p:nvSpPr>
          <p:cNvPr id="60" name="内容占位符 5"/>
          <p:cNvSpPr txBox="1"/>
          <p:nvPr/>
        </p:nvSpPr>
        <p:spPr>
          <a:xfrm>
            <a:off x="7016703" y="4113709"/>
            <a:ext cx="4475480" cy="26771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One-time Training: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low-efficiency;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datum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Non-adaptive;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73" y="2165084"/>
            <a:ext cx="2917607" cy="2256587"/>
          </a:xfrm>
          <a:prstGeom prst="rect">
            <a:avLst/>
          </a:prstGeom>
        </p:spPr>
      </p:pic>
      <p:sp>
        <p:nvSpPr>
          <p:cNvPr id="35" name="Cloud 39"/>
          <p:cNvSpPr/>
          <p:nvPr/>
        </p:nvSpPr>
        <p:spPr>
          <a:xfrm>
            <a:off x="4557164" y="2520370"/>
            <a:ext cx="2038698" cy="1420715"/>
          </a:xfrm>
          <a:prstGeom prst="cloud">
            <a:avLst/>
          </a:prstGeom>
          <a:solidFill>
            <a:schemeClr val="bg1">
              <a:alpha val="90000"/>
            </a:schemeClr>
          </a:solidFill>
          <a:ln>
            <a:solidFill>
              <a:srgbClr val="0066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919" y="3169942"/>
            <a:ext cx="833319" cy="375853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3547415" y="3146464"/>
            <a:ext cx="1070569" cy="471177"/>
          </a:xfrm>
          <a:prstGeom prst="roundRect">
            <a:avLst/>
          </a:prstGeom>
          <a:noFill/>
          <a:ln w="28575"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标题 1"/>
          <p:cNvSpPr txBox="1"/>
          <p:nvPr/>
        </p:nvSpPr>
        <p:spPr>
          <a:xfrm>
            <a:off x="833201" y="222171"/>
            <a:ext cx="10515600" cy="75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rgbClr val="4491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charset="0"/>
              </a:defRPr>
            </a:lvl1pPr>
          </a:lstStyle>
          <a:p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79351" y="1154316"/>
            <a:ext cx="525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Adaptive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side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monitor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motor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health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207140" y="4170591"/>
            <a:ext cx="228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7" descr="noloc_missing_art_imagefi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2766" y="1028788"/>
            <a:ext cx="1275260" cy="880537"/>
          </a:xfrm>
          <a:prstGeom prst="rect">
            <a:avLst/>
          </a:prstGeom>
          <a:noFill/>
          <a:ln w="19050">
            <a:solidFill>
              <a:srgbClr val="5F5F5F"/>
            </a:solidFill>
            <a:miter lim="800000"/>
            <a:headEnd/>
            <a:tailEnd/>
          </a:ln>
        </p:spPr>
      </p:pic>
      <p:pic>
        <p:nvPicPr>
          <p:cNvPr id="48" name="Picture 5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17" y="987606"/>
            <a:ext cx="928090" cy="928090"/>
          </a:xfrm>
          <a:prstGeom prst="rect">
            <a:avLst/>
          </a:prstGeom>
        </p:spPr>
      </p:pic>
      <p:cxnSp>
        <p:nvCxnSpPr>
          <p:cNvPr id="49" name="曲线连接符 48"/>
          <p:cNvCxnSpPr/>
          <p:nvPr/>
        </p:nvCxnSpPr>
        <p:spPr>
          <a:xfrm flipV="1">
            <a:off x="4886801" y="1527634"/>
            <a:ext cx="2938328" cy="1823735"/>
          </a:xfrm>
          <a:prstGeom prst="curvedConnector3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321392" y="2054378"/>
            <a:ext cx="33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Viewable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Web-UI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内容占位符 5"/>
          <p:cNvSpPr txBox="1"/>
          <p:nvPr/>
        </p:nvSpPr>
        <p:spPr>
          <a:xfrm>
            <a:off x="6422479" y="2684771"/>
            <a:ext cx="5979377" cy="338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Training: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guarantee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suitable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circumstances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42" grpId="0"/>
      <p:bldP spid="54" grpId="0"/>
      <p:bldP spid="60" grpId="0"/>
      <p:bldP spid="60" grpId="1"/>
      <p:bldP spid="35" grpId="0" animBg="1"/>
      <p:bldP spid="41" grpId="0" animBg="1"/>
      <p:bldP spid="37" grpId="0"/>
      <p:bldP spid="39" grpId="0"/>
      <p:bldP spid="43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262" y="223852"/>
            <a:ext cx="16167100" cy="757822"/>
          </a:xfrm>
        </p:spPr>
        <p:txBody>
          <a:bodyPr>
            <a:normAutofit/>
          </a:bodyPr>
          <a:lstStyle/>
          <a:p>
            <a:r>
              <a:rPr lang="en-US" altLang="zh-CN" dirty="0"/>
              <a:t>Modification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2988" y="5074680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268537"/>
            <a:ext cx="1435100" cy="3556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60264" y="1126173"/>
            <a:ext cx="712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-Customer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Need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&amp;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Engineering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Specifications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16547" y="1903163"/>
            <a:ext cx="4027170" cy="275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Customer Requirement: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Edge computing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Adaptabilty to different motors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High testing accuracy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Remote control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72994" y="1942803"/>
            <a:ext cx="4191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Engineering Specification: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High Training Accuracy &gt; 95%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Speed: 50 data/s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Response Time &lt; 200ms with 0 loss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6547" y="1893468"/>
            <a:ext cx="4027170" cy="275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Customer Requirement: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Edge computing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Adaptabilty to different motors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High testing accuracy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Remote control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4264" y="1938681"/>
            <a:ext cx="419163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Engineering Specification: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High Training Accuracy &gt; 95%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Speed: 100 bits/s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&lt;20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Response Time &lt; 200ms with 0 loss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15277" y="1912858"/>
            <a:ext cx="4027170" cy="275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Customer Requirement: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Edge computing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Adaptabilty to different motors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High testing accuracy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Remote control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72994" y="1952528"/>
            <a:ext cx="5634907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Engineering Specification: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in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stage&gt; 93%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stage&gt;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95%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Speed: 100 bits/s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&lt;20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Response Time &lt; 200ms with 0 loss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5277" y="1924074"/>
            <a:ext cx="6379210" cy="315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Customer Requirement: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Edge computing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Adaptabilty to different motors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High testing accuracy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Remote control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Start,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Restart,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Stop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process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左弧形箭头 9"/>
          <p:cNvSpPr/>
          <p:nvPr/>
        </p:nvSpPr>
        <p:spPr>
          <a:xfrm>
            <a:off x="7213599" y="3240163"/>
            <a:ext cx="571500" cy="122228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5" grpId="1"/>
      <p:bldP spid="36" grpId="0"/>
      <p:bldP spid="36" grpId="1"/>
      <p:bldP spid="37" grpId="0"/>
      <p:bldP spid="37" grpId="1"/>
      <p:bldP spid="38" grpId="2"/>
      <p:bldP spid="38" grpId="3"/>
      <p:bldP spid="38" grpId="4"/>
      <p:bldP spid="3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/>
          <a:lstStyle/>
          <a:p>
            <a:r>
              <a:rPr lang="en-US" altLang="zh-CN" dirty="0"/>
              <a:t>Conceptual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1126173"/>
            <a:ext cx="732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Morphological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15115" y="2147089"/>
            <a:ext cx="2579757" cy="479563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industrial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motor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84224" y="2147089"/>
            <a:ext cx="1952492" cy="476086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adaptive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直线箭头连接符 17"/>
          <p:cNvCxnSpPr>
            <a:stCxn id="25" idx="3"/>
            <a:endCxn id="27" idx="1"/>
          </p:cNvCxnSpPr>
          <p:nvPr/>
        </p:nvCxnSpPr>
        <p:spPr>
          <a:xfrm flipV="1">
            <a:off x="3494872" y="2385132"/>
            <a:ext cx="1789352" cy="1739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166235" y="1917559"/>
            <a:ext cx="2425700" cy="932834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Proper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quantity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Indicating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health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motor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" name="直线箭头连接符 10"/>
          <p:cNvCxnSpPr>
            <a:endCxn id="23" idx="1"/>
          </p:cNvCxnSpPr>
          <p:nvPr/>
        </p:nvCxnSpPr>
        <p:spPr>
          <a:xfrm>
            <a:off x="7236716" y="2383976"/>
            <a:ext cx="929519" cy="0"/>
          </a:xfrm>
          <a:prstGeom prst="straightConnector1">
            <a:avLst/>
          </a:prstGeom>
          <a:ln w="28575">
            <a:solidFill>
              <a:srgbClr val="5690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46982" y="3090233"/>
            <a:ext cx="2579757" cy="1041286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adaptive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algorithm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monitoring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motor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>
            <a:off x="7740535" y="2396676"/>
            <a:ext cx="0" cy="662442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818224" y="3460811"/>
            <a:ext cx="2021157" cy="479563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UI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services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5839381" y="3700592"/>
            <a:ext cx="711335" cy="0"/>
          </a:xfrm>
          <a:prstGeom prst="straightConnector1">
            <a:avLst/>
          </a:prstGeom>
          <a:ln w="28575">
            <a:solidFill>
              <a:srgbClr val="5690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6195048" y="3700592"/>
            <a:ext cx="0" cy="947608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905169" y="4632710"/>
            <a:ext cx="2579757" cy="479563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Raspberry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05168" y="5613464"/>
            <a:ext cx="2579757" cy="479563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interface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2" name="直线箭头连接符 41"/>
          <p:cNvCxnSpPr>
            <a:endCxn id="41" idx="0"/>
          </p:cNvCxnSpPr>
          <p:nvPr/>
        </p:nvCxnSpPr>
        <p:spPr>
          <a:xfrm>
            <a:off x="6195046" y="5112273"/>
            <a:ext cx="1" cy="501191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380218" y="4414684"/>
            <a:ext cx="270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motor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36905" y="1975927"/>
            <a:ext cx="164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4224" y="2141083"/>
            <a:ext cx="1952492" cy="476086"/>
          </a:xfrm>
          <a:prstGeom prst="rect">
            <a:avLst/>
          </a:prstGeom>
          <a:solidFill>
            <a:srgbClr val="5690B2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adaptive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矩形 52">
            <a:hlinkClick r:id="" action="ppaction://hlinkshowjump?jump=nextslide"/>
          </p:cNvPr>
          <p:cNvSpPr/>
          <p:nvPr/>
        </p:nvSpPr>
        <p:spPr>
          <a:xfrm>
            <a:off x="8166235" y="1930259"/>
            <a:ext cx="2425700" cy="932834"/>
          </a:xfrm>
          <a:prstGeom prst="rect">
            <a:avLst/>
          </a:prstGeom>
          <a:solidFill>
            <a:srgbClr val="5690B2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Proper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quantity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Indicating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health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motor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5115" y="6093027"/>
            <a:ext cx="375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2: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Morphological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</a:t>
            </a:r>
            <a:endParaRPr kumimoji="1"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肘形连接符 3"/>
          <p:cNvCxnSpPr>
            <a:stCxn id="25" idx="2"/>
            <a:endCxn id="39" idx="1"/>
          </p:cNvCxnSpPr>
          <p:nvPr/>
        </p:nvCxnSpPr>
        <p:spPr>
          <a:xfrm rot="16200000" flipH="1">
            <a:off x="2432161" y="2399484"/>
            <a:ext cx="2245840" cy="2700175"/>
          </a:xfrm>
          <a:prstGeom prst="bentConnector2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/>
          <a:lstStyle/>
          <a:p>
            <a:r>
              <a:rPr lang="en-US" altLang="zh-CN" dirty="0"/>
              <a:t>Conceptual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1126173"/>
            <a:ext cx="732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Adaptive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motor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monitoring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side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07912" y="1807470"/>
            <a:ext cx="4246270" cy="4099061"/>
          </a:xfrm>
          <a:prstGeom prst="roundRect">
            <a:avLst/>
          </a:prstGeom>
          <a:solidFill>
            <a:srgbClr val="5690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80664" y="2001394"/>
            <a:ext cx="312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32202" y="1918318"/>
            <a:ext cx="374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4475" y="2564649"/>
            <a:ext cx="3270382" cy="927764"/>
          </a:xfrm>
          <a:prstGeom prst="rect">
            <a:avLst/>
          </a:prstGeom>
          <a:solidFill>
            <a:srgbClr val="5690B2">
              <a:alpha val="5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SPCA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(Simple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principal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component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analysis)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4475" y="3725950"/>
            <a:ext cx="3270382" cy="680950"/>
          </a:xfrm>
          <a:prstGeom prst="rect">
            <a:avLst/>
          </a:prstGeom>
          <a:solidFill>
            <a:srgbClr val="5690B2">
              <a:alpha val="5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(Self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organizing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map)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4475" y="4811332"/>
            <a:ext cx="3270382" cy="680950"/>
          </a:xfrm>
          <a:prstGeom prst="rect">
            <a:avLst/>
          </a:prstGeom>
          <a:solidFill>
            <a:srgbClr val="5690B2">
              <a:alpha val="5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GMM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(Gaussian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mixture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method)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95760" y="2639176"/>
            <a:ext cx="1952492" cy="476086"/>
          </a:xfrm>
          <a:prstGeom prst="rect">
            <a:avLst/>
          </a:prstGeom>
          <a:solidFill>
            <a:srgbClr val="5690B2">
              <a:alpha val="55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statistic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95760" y="3389194"/>
            <a:ext cx="1952492" cy="504297"/>
          </a:xfrm>
          <a:prstGeom prst="rect">
            <a:avLst/>
          </a:prstGeom>
          <a:solidFill>
            <a:srgbClr val="5690B2">
              <a:alpha val="5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statistic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069317" y="1721058"/>
            <a:ext cx="4246270" cy="4099061"/>
          </a:xfrm>
          <a:prstGeom prst="roundRect">
            <a:avLst/>
          </a:prstGeom>
          <a:solidFill>
            <a:srgbClr val="5690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95760" y="4218223"/>
            <a:ext cx="1952492" cy="504297"/>
          </a:xfrm>
          <a:prstGeom prst="rect">
            <a:avLst/>
          </a:prstGeom>
          <a:solidFill>
            <a:srgbClr val="5690B2">
              <a:alpha val="5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MQE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statistic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95760" y="4978506"/>
            <a:ext cx="1952492" cy="504297"/>
          </a:xfrm>
          <a:prstGeom prst="rect">
            <a:avLst/>
          </a:prstGeom>
          <a:solidFill>
            <a:srgbClr val="5690B2">
              <a:alpha val="5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CV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statistic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4203700" y="2924762"/>
            <a:ext cx="2609850" cy="0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4203700" y="3238500"/>
            <a:ext cx="2609850" cy="487450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4203700" y="4205513"/>
            <a:ext cx="2609850" cy="201387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4204836" y="5080135"/>
            <a:ext cx="2608714" cy="164272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8200" y="6109095"/>
            <a:ext cx="375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Sub-tasks</a:t>
            </a:r>
            <a:endParaRPr kumimoji="1"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299315" y="1313976"/>
            <a:ext cx="5634907" cy="364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Criterion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Adaptivity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99314" y="4117227"/>
            <a:ext cx="5634907" cy="290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Criterion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quantity: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6" y="1313976"/>
            <a:ext cx="7620000" cy="22485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26" y="3957556"/>
            <a:ext cx="7620000" cy="20040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5115" y="6093027"/>
            <a:ext cx="375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：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Decision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Matrix</a:t>
            </a:r>
            <a:endParaRPr kumimoji="1"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3" grpId="0"/>
      <p:bldP spid="23" grpId="1"/>
      <p:bldP spid="2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010550" y="4786587"/>
            <a:ext cx="5634907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SPCA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64" y="1690858"/>
            <a:ext cx="8915088" cy="1626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6265" y="3670137"/>
            <a:ext cx="375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：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Decision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Matrix(Continued)</a:t>
            </a:r>
            <a:endParaRPr kumimoji="1"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828004" y="2945081"/>
            <a:ext cx="1202188" cy="4089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4" idx="4"/>
          </p:cNvCxnSpPr>
          <p:nvPr/>
        </p:nvCxnSpPr>
        <p:spPr>
          <a:xfrm flipH="1">
            <a:off x="5828003" y="3354077"/>
            <a:ext cx="601095" cy="1301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Progress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9351" y="1154316"/>
            <a:ext cx="525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Implementation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SPCA+Q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statistics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2505"/>
            <a:ext cx="3409315" cy="50571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733110" y="1347624"/>
            <a:ext cx="2579757" cy="479563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Data Row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3460</Words>
  <Application>WPS 演示</Application>
  <PresentationFormat>宽屏</PresentationFormat>
  <Paragraphs>320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Helvetica</vt:lpstr>
      <vt:lpstr>.AppleSystemUIFont</vt:lpstr>
      <vt:lpstr>Arial Black</vt:lpstr>
      <vt:lpstr>Calibri</vt:lpstr>
      <vt:lpstr>Arial</vt:lpstr>
      <vt:lpstr>Calibri Light</vt:lpstr>
      <vt:lpstr>MS PGothic</vt:lpstr>
      <vt:lpstr>Hiragino Sans GB W3</vt:lpstr>
      <vt:lpstr>News Gothic MT</vt:lpstr>
      <vt:lpstr>Century Gothic</vt:lpstr>
      <vt:lpstr>等线</vt:lpstr>
      <vt:lpstr>Arial Unicode MS</vt:lpstr>
      <vt:lpstr>等线 Light</vt:lpstr>
      <vt:lpstr>MingLiU-ExtB</vt:lpstr>
      <vt:lpstr>Office 主题​​</vt:lpstr>
      <vt:lpstr>Adaptive Motor Monitoring System Based on Machine Learning Batch Training</vt:lpstr>
      <vt:lpstr>PowerPoint 演示文稿</vt:lpstr>
      <vt:lpstr>Review of problem</vt:lpstr>
      <vt:lpstr>Modification of project</vt:lpstr>
      <vt:lpstr>Conceptual Designs</vt:lpstr>
      <vt:lpstr>Conceptual Designs</vt:lpstr>
      <vt:lpstr>Design Evaluation</vt:lpstr>
      <vt:lpstr>Design Evaluation</vt:lpstr>
      <vt:lpstr>Current Progress</vt:lpstr>
      <vt:lpstr>Project Schedule</vt:lpstr>
      <vt:lpstr>Thank you!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Chen</dc:creator>
  <cp:lastModifiedBy>Administrator</cp:lastModifiedBy>
  <cp:revision>304</cp:revision>
  <dcterms:created xsi:type="dcterms:W3CDTF">2018-05-08T02:38:00Z</dcterms:created>
  <dcterms:modified xsi:type="dcterms:W3CDTF">2018-10-30T12:19:10Z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