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tzhang490/IS-436.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rgbClr val="B7B7B7"/>
                </a:solidFill>
              </a:rPr>
              <a:t>Nail Salon Management System </a:t>
            </a:r>
            <a:endParaRPr>
              <a:solidFill>
                <a:srgbClr val="B7B7B7"/>
              </a:solidFill>
            </a:endParaRPr>
          </a:p>
          <a:p>
            <a:pPr indent="0" lvl="0" marL="0" rtl="0" algn="ctr">
              <a:lnSpc>
                <a:spcPct val="100000"/>
              </a:lnSpc>
              <a:spcBef>
                <a:spcPts val="0"/>
              </a:spcBef>
              <a:spcAft>
                <a:spcPts val="0"/>
              </a:spcAft>
              <a:buSzPts val="5200"/>
              <a:buNone/>
            </a:pPr>
            <a:r>
              <a:rPr lang="en" sz="3000">
                <a:solidFill>
                  <a:srgbClr val="B7B7B7"/>
                </a:solidFill>
              </a:rPr>
              <a:t>(Deliverable 1: Planning Phase)</a:t>
            </a:r>
            <a:endParaRPr sz="3000">
              <a:solidFill>
                <a:srgbClr val="B7B7B7"/>
              </a:solidFill>
            </a:endParaRPr>
          </a:p>
        </p:txBody>
      </p:sp>
      <p:sp>
        <p:nvSpPr>
          <p:cNvPr id="55" name="Google Shape;55;p13"/>
          <p:cNvSpPr txBox="1"/>
          <p:nvPr>
            <p:ph idx="1" type="subTitle"/>
          </p:nvPr>
        </p:nvSpPr>
        <p:spPr>
          <a:xfrm>
            <a:off x="346225" y="3170700"/>
            <a:ext cx="8520600" cy="112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FF"/>
                </a:solidFill>
              </a:rPr>
              <a:t>Thomas Zhang, Derek Luong, Asad Khan, Hamza Mir, Spencer Wilkins, Salman Khan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Waterfall Methodology </a:t>
            </a:r>
            <a:endParaRPr/>
          </a:p>
        </p:txBody>
      </p:sp>
      <p:sp>
        <p:nvSpPr>
          <p:cNvPr id="109" name="Google Shape;109;p22"/>
          <p:cNvSpPr txBox="1"/>
          <p:nvPr>
            <p:ph idx="1" type="body"/>
          </p:nvPr>
        </p:nvSpPr>
        <p:spPr>
          <a:xfrm>
            <a:off x="395575" y="10779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Pro: Good for simple project.</a:t>
            </a:r>
            <a:endParaRPr/>
          </a:p>
          <a:p>
            <a:pPr indent="0" lvl="0" marL="0" rtl="0" algn="l">
              <a:lnSpc>
                <a:spcPct val="115000"/>
              </a:lnSpc>
              <a:spcBef>
                <a:spcPts val="1600"/>
              </a:spcBef>
              <a:spcAft>
                <a:spcPts val="0"/>
              </a:spcAft>
              <a:buSzPts val="1800"/>
              <a:buNone/>
            </a:pPr>
            <a:r>
              <a:rPr lang="en"/>
              <a:t>Reduce communication error.</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Con: Difficult to fix if there was</a:t>
            </a:r>
            <a:endParaRPr/>
          </a:p>
          <a:p>
            <a:pPr indent="0" lvl="0" marL="0" rtl="0" algn="l">
              <a:lnSpc>
                <a:spcPct val="115000"/>
              </a:lnSpc>
              <a:spcBef>
                <a:spcPts val="1600"/>
              </a:spcBef>
              <a:spcAft>
                <a:spcPts val="0"/>
              </a:spcAft>
              <a:buSzPts val="1800"/>
              <a:buNone/>
            </a:pPr>
            <a:r>
              <a:rPr lang="en"/>
              <a:t> problem/mistake in requirement </a:t>
            </a:r>
            <a:endParaRPr/>
          </a:p>
          <a:p>
            <a:pPr indent="0" lvl="0" marL="0" rtl="0" algn="l">
              <a:lnSpc>
                <a:spcPct val="115000"/>
              </a:lnSpc>
              <a:spcBef>
                <a:spcPts val="1600"/>
              </a:spcBef>
              <a:spcAft>
                <a:spcPts val="0"/>
              </a:spcAft>
              <a:buSzPts val="1800"/>
              <a:buNone/>
            </a:pPr>
            <a:r>
              <a:rPr lang="en"/>
              <a:t>phase.</a:t>
            </a:r>
            <a:endParaRPr/>
          </a:p>
          <a:p>
            <a:pPr indent="0" lvl="0" marL="0" rtl="0" algn="l">
              <a:lnSpc>
                <a:spcPct val="115000"/>
              </a:lnSpc>
              <a:spcBef>
                <a:spcPts val="1600"/>
              </a:spcBef>
              <a:spcAft>
                <a:spcPts val="1600"/>
              </a:spcAft>
              <a:buSzPts val="1800"/>
              <a:buNone/>
            </a:pPr>
            <a:r>
              <a:t/>
            </a:r>
            <a:endParaRPr/>
          </a:p>
        </p:txBody>
      </p:sp>
      <p:pic>
        <p:nvPicPr>
          <p:cNvPr id="110" name="Google Shape;110;p22"/>
          <p:cNvPicPr preferRelativeResize="0"/>
          <p:nvPr/>
        </p:nvPicPr>
        <p:blipFill rotWithShape="1">
          <a:blip r:embed="rId3">
            <a:alphaModFix/>
          </a:blip>
          <a:srcRect b="0" l="0" r="0" t="0"/>
          <a:stretch/>
        </p:blipFill>
        <p:spPr>
          <a:xfrm>
            <a:off x="4258150" y="1115175"/>
            <a:ext cx="4658026" cy="261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Questions?</a:t>
            </a:r>
            <a:endParaRPr/>
          </a:p>
        </p:txBody>
      </p:sp>
      <p:sp>
        <p:nvSpPr>
          <p:cNvPr id="116" name="Google Shape;116;p23"/>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u="sng">
                <a:solidFill>
                  <a:schemeClr val="hlink"/>
                </a:solidFill>
                <a:hlinkClick r:id="rId3"/>
              </a:rPr>
              <a:t>https://github.com/tzhang490/IS-436.git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solidFill>
                  <a:srgbClr val="B7B7B7"/>
                </a:solidFill>
              </a:rPr>
              <a:t>Problem?</a:t>
            </a:r>
            <a:endParaRPr sz="3000">
              <a:solidFill>
                <a:srgbClr val="B7B7B7"/>
              </a:solidFill>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solidFill>
                  <a:srgbClr val="FFFFFF"/>
                </a:solidFill>
              </a:rPr>
              <a:t>                                                                                                                                                                                                                                                                                                                                                                                                                                                                 Ann is a small business owner that runs two nail salons. She uses a system of data organization that is outdated, lacks certain features, and constantly crashes. Our job is to create a new system that can address these issues by creating a new system that can better organize and maintain customer information and add new features that the old system didn’t have.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solidFill>
                  <a:srgbClr val="B7B7B7"/>
                </a:solidFill>
              </a:rPr>
              <a:t>Project Overview </a:t>
            </a:r>
            <a:endParaRPr sz="3000">
              <a:solidFill>
                <a:srgbClr val="B7B7B7"/>
              </a:solidFill>
            </a:endParaRPr>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rPr>
              <a:t>Requirements</a:t>
            </a:r>
            <a:endParaRPr>
              <a:solidFill>
                <a:srgbClr val="FFFFFF"/>
              </a:solidFill>
            </a:endParaRPr>
          </a:p>
          <a:p>
            <a:pPr indent="-317500" lvl="0" marL="457200" rtl="0" algn="l">
              <a:lnSpc>
                <a:spcPct val="115000"/>
              </a:lnSpc>
              <a:spcBef>
                <a:spcPts val="1600"/>
              </a:spcBef>
              <a:spcAft>
                <a:spcPts val="0"/>
              </a:spcAft>
              <a:buClr>
                <a:srgbClr val="FFFFFF"/>
              </a:buClr>
              <a:buSzPts val="1400"/>
              <a:buChar char="-"/>
            </a:pPr>
            <a:r>
              <a:rPr lang="en" sz="1400">
                <a:solidFill>
                  <a:srgbClr val="FFFFFF"/>
                </a:solidFill>
              </a:rPr>
              <a:t>Creation of a database using SQL oracle that is able to organize customer information name, age, address, etc. and will be able to keep track of customer transactions along with warranty information.</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Creation of web application using HTML/PHP that will represent and specify details relating to the business such as opening/closing times and the business address. </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Creation of a link between the web app and the database. This will allow the c</a:t>
            </a:r>
            <a:r>
              <a:rPr lang="en" sz="1400">
                <a:solidFill>
                  <a:schemeClr val="dk1"/>
                </a:solidFill>
              </a:rPr>
              <a:t>ustomers to access this site and create an account that will offer certain benefits.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Using transaction information create a customer reward system that keep track of customer reward point and spending.</a:t>
            </a:r>
            <a:endParaRPr sz="1400">
              <a:solidFill>
                <a:srgbClr val="FFFFFF"/>
              </a:solidFill>
            </a:endParaRPr>
          </a:p>
          <a:p>
            <a:pPr indent="0" lvl="0" marL="0" rtl="0" algn="l">
              <a:lnSpc>
                <a:spcPct val="115000"/>
              </a:lnSpc>
              <a:spcBef>
                <a:spcPts val="0"/>
              </a:spcBef>
              <a:spcAft>
                <a:spcPts val="0"/>
              </a:spcAft>
              <a:buSzPts val="1800"/>
              <a:buNone/>
            </a:pPr>
            <a:r>
              <a:t/>
            </a:r>
            <a:endParaRPr sz="1400">
              <a:solidFill>
                <a:srgbClr val="FFFFFF"/>
              </a:solidFill>
            </a:endParaRPr>
          </a:p>
          <a:p>
            <a:pPr indent="0" lvl="0" marL="457200" rtl="0" algn="l">
              <a:lnSpc>
                <a:spcPct val="115000"/>
              </a:lnSpc>
              <a:spcBef>
                <a:spcPts val="0"/>
              </a:spcBef>
              <a:spcAft>
                <a:spcPts val="0"/>
              </a:spcAft>
              <a:buSzPts val="1800"/>
              <a:buNone/>
            </a:pPr>
            <a:r>
              <a:t/>
            </a:r>
            <a:endParaRPr sz="1400">
              <a:solidFill>
                <a:srgbClr val="FFFFFF"/>
              </a:solidFill>
            </a:endParaRPr>
          </a:p>
          <a:p>
            <a:pPr indent="0" lvl="0" marL="0" rtl="0" algn="l">
              <a:lnSpc>
                <a:spcPct val="115000"/>
              </a:lnSpc>
              <a:spcBef>
                <a:spcPts val="0"/>
              </a:spcBef>
              <a:spcAft>
                <a:spcPts val="0"/>
              </a:spcAft>
              <a:buSzPts val="1800"/>
              <a:buNone/>
            </a:pPr>
            <a:r>
              <a:t/>
            </a:r>
            <a:endParaRPr sz="1200">
              <a:solidFill>
                <a:srgbClr val="FFFFFF"/>
              </a:solidFill>
            </a:endParaRPr>
          </a:p>
          <a:p>
            <a:pPr indent="0" lvl="0" marL="0" rtl="0" algn="l">
              <a:lnSpc>
                <a:spcPct val="115000"/>
              </a:lnSpc>
              <a:spcBef>
                <a:spcPts val="0"/>
              </a:spcBef>
              <a:spcAft>
                <a:spcPts val="0"/>
              </a:spcAft>
              <a:buSzPts val="1800"/>
              <a:buNone/>
            </a:pPr>
            <a:r>
              <a:t/>
            </a:r>
            <a:endParaRPr sz="1200">
              <a:solidFill>
                <a:srgbClr val="FFFFFF"/>
              </a:solidFill>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solidFill>
                  <a:srgbClr val="B7B7B7"/>
                </a:solidFill>
              </a:rPr>
              <a:t>Roles</a:t>
            </a:r>
            <a:endParaRPr sz="3000">
              <a:solidFill>
                <a:srgbClr val="B7B7B7"/>
              </a:solidFill>
            </a:endParaRPr>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solidFill>
                <a:srgbClr val="FFFFFF"/>
              </a:solidFill>
            </a:endParaRPr>
          </a:p>
          <a:p>
            <a:pPr indent="0" lvl="0" marL="0" rtl="0" algn="l">
              <a:lnSpc>
                <a:spcPct val="115000"/>
              </a:lnSpc>
              <a:spcBef>
                <a:spcPts val="0"/>
              </a:spcBef>
              <a:spcAft>
                <a:spcPts val="0"/>
              </a:spcAft>
              <a:buSzPts val="1800"/>
              <a:buNone/>
            </a:pPr>
            <a:r>
              <a:rPr lang="en">
                <a:solidFill>
                  <a:srgbClr val="FFFFFF"/>
                </a:solidFill>
              </a:rPr>
              <a:t>Derek Luong - Business Analyst/App Developer</a:t>
            </a:r>
            <a:endParaRPr>
              <a:solidFill>
                <a:srgbClr val="FFFFFF"/>
              </a:solidFill>
            </a:endParaRPr>
          </a:p>
          <a:p>
            <a:pPr indent="0" lvl="0" marL="0" rtl="0" algn="l">
              <a:lnSpc>
                <a:spcPct val="115000"/>
              </a:lnSpc>
              <a:spcBef>
                <a:spcPts val="0"/>
              </a:spcBef>
              <a:spcAft>
                <a:spcPts val="0"/>
              </a:spcAft>
              <a:buSzPts val="1800"/>
              <a:buNone/>
            </a:pPr>
            <a:r>
              <a:rPr lang="en">
                <a:solidFill>
                  <a:srgbClr val="FFFFFF"/>
                </a:solidFill>
              </a:rPr>
              <a:t>Asad Khan - Application Developer</a:t>
            </a:r>
            <a:endParaRPr>
              <a:solidFill>
                <a:srgbClr val="FFFFFF"/>
              </a:solidFill>
            </a:endParaRPr>
          </a:p>
          <a:p>
            <a:pPr indent="0" lvl="0" marL="0" rtl="0" algn="l">
              <a:lnSpc>
                <a:spcPct val="115000"/>
              </a:lnSpc>
              <a:spcBef>
                <a:spcPts val="0"/>
              </a:spcBef>
              <a:spcAft>
                <a:spcPts val="0"/>
              </a:spcAft>
              <a:buSzPts val="1800"/>
              <a:buNone/>
            </a:pPr>
            <a:r>
              <a:rPr lang="en">
                <a:solidFill>
                  <a:srgbClr val="FFFFFF"/>
                </a:solidFill>
              </a:rPr>
              <a:t>Thomas Zhang - </a:t>
            </a:r>
            <a:r>
              <a:rPr lang="en">
                <a:solidFill>
                  <a:schemeClr val="dk1"/>
                </a:solidFill>
              </a:rPr>
              <a:t>Project Manager/DB Developer</a:t>
            </a:r>
            <a:endParaRPr>
              <a:solidFill>
                <a:srgbClr val="FFFFFF"/>
              </a:solidFill>
            </a:endParaRPr>
          </a:p>
          <a:p>
            <a:pPr indent="0" lvl="0" marL="0" rtl="0" algn="l">
              <a:lnSpc>
                <a:spcPct val="115000"/>
              </a:lnSpc>
              <a:spcBef>
                <a:spcPts val="0"/>
              </a:spcBef>
              <a:spcAft>
                <a:spcPts val="0"/>
              </a:spcAft>
              <a:buSzPts val="1800"/>
              <a:buNone/>
            </a:pPr>
            <a:r>
              <a:rPr lang="en">
                <a:solidFill>
                  <a:srgbClr val="FFFFFF"/>
                </a:solidFill>
              </a:rPr>
              <a:t>Spencer Wilkins - </a:t>
            </a:r>
            <a:r>
              <a:rPr lang="en">
                <a:solidFill>
                  <a:schemeClr val="dk1"/>
                </a:solidFill>
              </a:rPr>
              <a:t>Database Administrator</a:t>
            </a:r>
            <a:endParaRPr>
              <a:solidFill>
                <a:srgbClr val="FFFFFF"/>
              </a:solidFill>
            </a:endParaRPr>
          </a:p>
          <a:p>
            <a:pPr indent="0" lvl="0" marL="0" rtl="0" algn="l">
              <a:lnSpc>
                <a:spcPct val="115000"/>
              </a:lnSpc>
              <a:spcBef>
                <a:spcPts val="0"/>
              </a:spcBef>
              <a:spcAft>
                <a:spcPts val="0"/>
              </a:spcAft>
              <a:buSzPts val="1800"/>
              <a:buNone/>
            </a:pPr>
            <a:r>
              <a:rPr lang="en">
                <a:solidFill>
                  <a:srgbClr val="FFFFFF"/>
                </a:solidFill>
              </a:rPr>
              <a:t>Salman Khan - System Analyst</a:t>
            </a:r>
            <a:endParaRPr>
              <a:solidFill>
                <a:srgbClr val="FFFFFF"/>
              </a:solidFill>
            </a:endParaRPr>
          </a:p>
          <a:p>
            <a:pPr indent="0" lvl="0" marL="0" rtl="0" algn="l">
              <a:lnSpc>
                <a:spcPct val="115000"/>
              </a:lnSpc>
              <a:spcBef>
                <a:spcPts val="0"/>
              </a:spcBef>
              <a:spcAft>
                <a:spcPts val="0"/>
              </a:spcAft>
              <a:buSzPts val="1800"/>
              <a:buNone/>
            </a:pPr>
            <a:r>
              <a:rPr lang="en">
                <a:solidFill>
                  <a:srgbClr val="FFFFFF"/>
                </a:solidFill>
              </a:rPr>
              <a:t>Hamza Mir - </a:t>
            </a:r>
            <a:r>
              <a:rPr lang="en">
                <a:solidFill>
                  <a:schemeClr val="dk1"/>
                </a:solidFill>
              </a:rPr>
              <a:t>Quality Assurance</a:t>
            </a:r>
            <a:endParaRPr>
              <a:solidFill>
                <a:srgbClr val="FFFFFF"/>
              </a:solidFil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38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B7B7B7"/>
                </a:solidFill>
              </a:rPr>
              <a:t>Project Plan (Planning Phase to Analysis Phase)</a:t>
            </a:r>
            <a:endParaRPr>
              <a:solidFill>
                <a:srgbClr val="B7B7B7"/>
              </a:solidFill>
            </a:endParaRPr>
          </a:p>
        </p:txBody>
      </p:sp>
      <p:sp>
        <p:nvSpPr>
          <p:cNvPr id="79" name="Google Shape;79;p17"/>
          <p:cNvSpPr txBox="1"/>
          <p:nvPr/>
        </p:nvSpPr>
        <p:spPr>
          <a:xfrm>
            <a:off x="5970600" y="885800"/>
            <a:ext cx="2861700" cy="39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Planning Phase Goals:</a:t>
            </a:r>
            <a:endParaRPr b="1"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Complete research on what software to use regarding database and web app</a:t>
            </a:r>
            <a:endParaRPr b="0" i="0" sz="14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Establish meeting schedule and communication </a:t>
            </a:r>
            <a:endParaRPr b="0" i="0" sz="14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Define clear roles</a:t>
            </a:r>
            <a:endParaRPr b="0" i="0" sz="14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Plan key features of management system based of realistic completion based on time constraints</a:t>
            </a:r>
            <a:endParaRPr b="0" i="0" sz="14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80" name="Google Shape;80;p17"/>
          <p:cNvPicPr preferRelativeResize="0"/>
          <p:nvPr/>
        </p:nvPicPr>
        <p:blipFill rotWithShape="1">
          <a:blip r:embed="rId3">
            <a:alphaModFix/>
          </a:blip>
          <a:srcRect b="0" l="0" r="0" t="0"/>
          <a:stretch/>
        </p:blipFill>
        <p:spPr>
          <a:xfrm>
            <a:off x="311700" y="1135425"/>
            <a:ext cx="5615925" cy="300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rotWithShape="1">
          <a:blip r:embed="rId3">
            <a:alphaModFix/>
          </a:blip>
          <a:srcRect b="0" l="0" r="0" t="0"/>
          <a:stretch/>
        </p:blipFill>
        <p:spPr>
          <a:xfrm>
            <a:off x="621925" y="540825"/>
            <a:ext cx="7900150" cy="3933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78725" y="431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solidFill>
                  <a:srgbClr val="B7B7B7"/>
                </a:solidFill>
              </a:rPr>
              <a:t>Feasibility Analysis: Technical Feasibility </a:t>
            </a:r>
            <a:endParaRPr sz="3000">
              <a:solidFill>
                <a:srgbClr val="B7B7B7"/>
              </a:solidFill>
            </a:endParaRPr>
          </a:p>
        </p:txBody>
      </p:sp>
      <p:sp>
        <p:nvSpPr>
          <p:cNvPr id="91" name="Google Shape;91;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a:solidFill>
                  <a:srgbClr val="FFFFFF"/>
                </a:solidFill>
              </a:rPr>
              <a:t>Time Constraints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Familiarity with software needed to create database, web application and establish link (sql oracle, javascript, css, html, php etc.)</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Difficulty with linking database to web application, lack of knowledge on software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solidFill>
                  <a:srgbClr val="D9D9D9"/>
                </a:solidFill>
              </a:rPr>
              <a:t>Feasibility Analysis: Economic Feasibility </a:t>
            </a:r>
            <a:endParaRPr sz="3000">
              <a:solidFill>
                <a:srgbClr val="D9D9D9"/>
              </a:solidFill>
            </a:endParaRPr>
          </a:p>
        </p:txBody>
      </p:sp>
      <p:sp>
        <p:nvSpPr>
          <p:cNvPr id="97" name="Google Shape;9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rPr>
              <a:t>Budget - The owner agree to pay from $40,000 for the application if it included all the functions and features she has listed. Project cannot exceed this cost. The cost of this project will be taken in consideration from the following </a:t>
            </a:r>
            <a:endParaRPr>
              <a:solidFill>
                <a:srgbClr val="FFFFFF"/>
              </a:solidFill>
            </a:endParaRPr>
          </a:p>
          <a:p>
            <a:pPr indent="-342900" lvl="0" marL="457200" rtl="0" algn="l">
              <a:lnSpc>
                <a:spcPct val="115000"/>
              </a:lnSpc>
              <a:spcBef>
                <a:spcPts val="1600"/>
              </a:spcBef>
              <a:spcAft>
                <a:spcPts val="0"/>
              </a:spcAft>
              <a:buClr>
                <a:srgbClr val="FFFFFF"/>
              </a:buClr>
              <a:buSzPts val="1800"/>
              <a:buChar char="●"/>
            </a:pPr>
            <a:r>
              <a:rPr lang="en">
                <a:solidFill>
                  <a:srgbClr val="FFFFFF"/>
                </a:solidFill>
              </a:rPr>
              <a:t>Services/equipment - $28,000</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Risk factors - $8,000</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Miscellaneous - $4,000</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CCCCCC"/>
                </a:solidFill>
              </a:rPr>
              <a:t>Feasibility Analysis: Organizational Feasibility </a:t>
            </a:r>
            <a:endParaRPr>
              <a:solidFill>
                <a:srgbClr val="CCCCCC"/>
              </a:solidFill>
            </a:endParaRPr>
          </a:p>
        </p:txBody>
      </p:sp>
      <p:sp>
        <p:nvSpPr>
          <p:cNvPr id="103" name="Google Shape;103;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SzPts val="1800"/>
              <a:buNone/>
            </a:pPr>
            <a:r>
              <a:rPr lang="en">
                <a:solidFill>
                  <a:schemeClr val="dk1"/>
                </a:solidFill>
              </a:rPr>
              <a:t>Temporary or permanent replacement of staff for position in case of sickness or resignation of staff.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