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58644e3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8644e3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Alternative 1 was selected as the best choice due to its combination of easier maintainability, cheaper cost, easier expandability and customization and better storage capabilities. This choice best fit with our business that requires massive customer data storage and constant data flow. Although alternative 3 had comparable integration and maintainability requirements, requesting expansion and customizations as well as having a large upfront cost makes it a worse option. Alternative 2 was the worst rated option due to its difficult implementation and extensive knowledge required in IT server hardware and software. It would have high maintenance, customization, expansion and initial cost compared to alternative 1 and had a unique issue in that storage space would be required to house the servers. It does have the benefit of not requiring internet connections and not worrying about any third parties but the benefits do not outweigh the disadvantages.</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58644e3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58644e3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58644e3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8644e3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58644e3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58644e3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1e03107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1e03107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1e03107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1e03107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8644e3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8644e3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1e03107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1e03107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b1e03107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b1e03107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i="1" lang="en" sz="1200" u="sng"/>
              <a:t>Processes</a:t>
            </a:r>
            <a:endParaRPr b="1" i="1" sz="1200" u="sng"/>
          </a:p>
          <a:p>
            <a:pPr indent="-298450" lvl="0" marL="457200" rtl="0" algn="l">
              <a:lnSpc>
                <a:spcPct val="115000"/>
              </a:lnSpc>
              <a:spcBef>
                <a:spcPts val="0"/>
              </a:spcBef>
              <a:spcAft>
                <a:spcPts val="0"/>
              </a:spcAft>
              <a:buSzPts val="1100"/>
              <a:buChar char="-"/>
            </a:pPr>
            <a:r>
              <a:rPr b="1" lang="en" sz="1200"/>
              <a:t>Create Account</a:t>
            </a:r>
            <a:r>
              <a:rPr lang="en" sz="1200"/>
              <a:t> - Process will create a user account for the customer if one has not yet yet been created for them.</a:t>
            </a:r>
            <a:endParaRPr sz="1200"/>
          </a:p>
          <a:p>
            <a:pPr indent="-298450" lvl="0" marL="457200" rtl="0" algn="l">
              <a:lnSpc>
                <a:spcPct val="115000"/>
              </a:lnSpc>
              <a:spcBef>
                <a:spcPts val="0"/>
              </a:spcBef>
              <a:spcAft>
                <a:spcPts val="0"/>
              </a:spcAft>
              <a:buSzPts val="1100"/>
              <a:buChar char="-"/>
            </a:pPr>
            <a:r>
              <a:rPr b="1" i="1" lang="en" sz="1200"/>
              <a:t>Access Account</a:t>
            </a:r>
            <a:r>
              <a:rPr lang="en" sz="1200"/>
              <a:t> - Process will allow user to login to created account</a:t>
            </a:r>
            <a:endParaRPr sz="1200"/>
          </a:p>
          <a:p>
            <a:pPr indent="-298450" lvl="0" marL="457200" rtl="0" algn="l">
              <a:lnSpc>
                <a:spcPct val="115000"/>
              </a:lnSpc>
              <a:spcBef>
                <a:spcPts val="0"/>
              </a:spcBef>
              <a:spcAft>
                <a:spcPts val="0"/>
              </a:spcAft>
              <a:buSzPts val="1100"/>
              <a:buChar char="-"/>
            </a:pPr>
            <a:r>
              <a:rPr b="1" lang="en" sz="1200"/>
              <a:t>Account Inquiry</a:t>
            </a:r>
            <a:r>
              <a:rPr lang="en" sz="1200"/>
              <a:t> - Process will allow customer to request and receive information about their account</a:t>
            </a:r>
            <a:endParaRPr sz="1200"/>
          </a:p>
          <a:p>
            <a:pPr indent="-298450" lvl="0" marL="457200" rtl="0" algn="l">
              <a:lnSpc>
                <a:spcPct val="115000"/>
              </a:lnSpc>
              <a:spcBef>
                <a:spcPts val="0"/>
              </a:spcBef>
              <a:spcAft>
                <a:spcPts val="0"/>
              </a:spcAft>
              <a:buSzPts val="1100"/>
              <a:buChar char="-"/>
            </a:pPr>
            <a:r>
              <a:rPr b="1" lang="en" sz="1200"/>
              <a:t>Book Appointment</a:t>
            </a:r>
            <a:r>
              <a:rPr lang="en" sz="1200"/>
              <a:t> - Process will allow customer to look at company calendar and book an appointment date that is open.</a:t>
            </a:r>
            <a:endParaRPr sz="1200"/>
          </a:p>
          <a:p>
            <a:pPr indent="0" lvl="0" marL="457200" rtl="0" algn="l">
              <a:lnSpc>
                <a:spcPct val="115000"/>
              </a:lnSpc>
              <a:spcBef>
                <a:spcPts val="0"/>
              </a:spcBef>
              <a:spcAft>
                <a:spcPts val="0"/>
              </a:spcAft>
              <a:buNone/>
            </a:pPr>
            <a:r>
              <a:t/>
            </a:r>
            <a:endParaRPr sz="1200"/>
          </a:p>
          <a:p>
            <a:pPr indent="0" lvl="0" marL="45720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1e03107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1e03107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b1e03107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b1e03107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200" u="sng"/>
              <a:t>Processes</a:t>
            </a:r>
            <a:endParaRPr b="1" i="1" sz="1200" u="sng"/>
          </a:p>
          <a:p>
            <a:pPr indent="0" lvl="0" marL="0" rtl="0" algn="l">
              <a:lnSpc>
                <a:spcPct val="115000"/>
              </a:lnSpc>
              <a:spcBef>
                <a:spcPts val="0"/>
              </a:spcBef>
              <a:spcAft>
                <a:spcPts val="0"/>
              </a:spcAft>
              <a:buNone/>
            </a:pPr>
            <a:r>
              <a:rPr b="1" lang="en" sz="1200"/>
              <a:t>Create Account </a:t>
            </a:r>
            <a:r>
              <a:rPr lang="en" sz="1200"/>
              <a:t>- Same as Level 0</a:t>
            </a:r>
            <a:endParaRPr sz="1200"/>
          </a:p>
          <a:p>
            <a:pPr indent="0" lvl="0" marL="0" rtl="0" algn="l">
              <a:lnSpc>
                <a:spcPct val="115000"/>
              </a:lnSpc>
              <a:spcBef>
                <a:spcPts val="0"/>
              </a:spcBef>
              <a:spcAft>
                <a:spcPts val="0"/>
              </a:spcAft>
              <a:buNone/>
            </a:pPr>
            <a:r>
              <a:rPr b="1" lang="en" sz="1200"/>
              <a:t>Account Validation </a:t>
            </a:r>
            <a:r>
              <a:rPr lang="en" sz="1200"/>
              <a:t>- System will check if user is creating an account that already exists via email</a:t>
            </a:r>
            <a:endParaRPr b="1" i="1" sz="1200" u="sng"/>
          </a:p>
          <a:p>
            <a:pPr indent="0" lvl="0" marL="0" rtl="0" algn="l">
              <a:lnSpc>
                <a:spcPct val="115000"/>
              </a:lnSpc>
              <a:spcBef>
                <a:spcPts val="0"/>
              </a:spcBef>
              <a:spcAft>
                <a:spcPts val="0"/>
              </a:spcAft>
              <a:buNone/>
            </a:pPr>
            <a:r>
              <a:t/>
            </a:r>
            <a:endParaRPr b="1" i="1" sz="1200" u="sng"/>
          </a:p>
          <a:p>
            <a:pPr indent="0" lvl="0" marL="0" rtl="0" algn="l">
              <a:lnSpc>
                <a:spcPct val="115000"/>
              </a:lnSpc>
              <a:spcBef>
                <a:spcPts val="0"/>
              </a:spcBef>
              <a:spcAft>
                <a:spcPts val="0"/>
              </a:spcAft>
              <a:buNone/>
            </a:pPr>
            <a:r>
              <a:rPr b="1" i="1" lang="en" sz="1200" u="sng"/>
              <a:t>Dataflow</a:t>
            </a:r>
            <a:endParaRPr b="1" i="1" sz="1200" u="sng"/>
          </a:p>
          <a:p>
            <a:pPr indent="0" lvl="0" marL="0" rtl="0" algn="l">
              <a:lnSpc>
                <a:spcPct val="115000"/>
              </a:lnSpc>
              <a:spcBef>
                <a:spcPts val="0"/>
              </a:spcBef>
              <a:spcAft>
                <a:spcPts val="0"/>
              </a:spcAft>
              <a:buNone/>
            </a:pPr>
            <a:r>
              <a:rPr b="1" lang="en" sz="1200"/>
              <a:t>Account Needed </a:t>
            </a:r>
            <a:r>
              <a:rPr lang="en" sz="1200"/>
              <a:t>- customer requests the need for account creation</a:t>
            </a:r>
            <a:endParaRPr sz="1200"/>
          </a:p>
          <a:p>
            <a:pPr indent="0" lvl="0" marL="0" rtl="0" algn="l">
              <a:lnSpc>
                <a:spcPct val="115000"/>
              </a:lnSpc>
              <a:spcBef>
                <a:spcPts val="0"/>
              </a:spcBef>
              <a:spcAft>
                <a:spcPts val="0"/>
              </a:spcAft>
              <a:buNone/>
            </a:pPr>
            <a:r>
              <a:rPr b="1" lang="en" sz="1200"/>
              <a:t>Return Account Info </a:t>
            </a:r>
            <a:r>
              <a:rPr lang="en" sz="1200"/>
              <a:t>- customer creates account and the system will send the customer a notification that the account has been created</a:t>
            </a:r>
            <a:endParaRPr b="1" i="1" sz="1200" u="sng"/>
          </a:p>
          <a:p>
            <a:pPr indent="0" lvl="0" marL="0" rtl="0" algn="l">
              <a:lnSpc>
                <a:spcPct val="115000"/>
              </a:lnSpc>
              <a:spcBef>
                <a:spcPts val="0"/>
              </a:spcBef>
              <a:spcAft>
                <a:spcPts val="0"/>
              </a:spcAft>
              <a:buNone/>
            </a:pPr>
            <a:r>
              <a:rPr b="1" lang="en" sz="1200"/>
              <a:t>Check if account exists</a:t>
            </a:r>
            <a:r>
              <a:rPr lang="en" sz="1200"/>
              <a:t> - User will submit account information to the system and the system will check if a previous account exists. </a:t>
            </a:r>
            <a:endParaRPr sz="1200"/>
          </a:p>
          <a:p>
            <a:pPr indent="0" lvl="0" marL="0" rtl="0" algn="l">
              <a:lnSpc>
                <a:spcPct val="115000"/>
              </a:lnSpc>
              <a:spcBef>
                <a:spcPts val="0"/>
              </a:spcBef>
              <a:spcAft>
                <a:spcPts val="0"/>
              </a:spcAft>
              <a:buNone/>
            </a:pPr>
            <a:r>
              <a:rPr b="1" lang="en" sz="1200"/>
              <a:t>No existing account</a:t>
            </a:r>
            <a:r>
              <a:rPr lang="en" sz="1200"/>
              <a:t> - If no account exists then new account will be created with customer information that was given</a:t>
            </a:r>
            <a:endParaRPr sz="1200"/>
          </a:p>
          <a:p>
            <a:pPr indent="0" lvl="0" marL="0" rtl="0" algn="l">
              <a:lnSpc>
                <a:spcPct val="115000"/>
              </a:lnSpc>
              <a:spcBef>
                <a:spcPts val="0"/>
              </a:spcBef>
              <a:spcAft>
                <a:spcPts val="0"/>
              </a:spcAft>
              <a:buNone/>
            </a:pPr>
            <a:r>
              <a:rPr b="1" lang="en" sz="1200"/>
              <a:t>Account exists return account info</a:t>
            </a:r>
            <a:r>
              <a:rPr lang="en" sz="1200"/>
              <a:t> - If account exists then customer will be asked to input existing account info</a:t>
            </a:r>
            <a:endParaRPr sz="1200"/>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b1e03107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b1e03107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t>Processes</a:t>
            </a:r>
            <a:endParaRPr b="1" sz="1400" u="sng"/>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200"/>
              <a:t>Account Login </a:t>
            </a:r>
            <a:r>
              <a:rPr lang="en" sz="1200"/>
              <a:t>- Customer will use login information to login to account </a:t>
            </a:r>
            <a:endParaRPr sz="1200"/>
          </a:p>
          <a:p>
            <a:pPr indent="0" lvl="0" marL="0" rtl="0" algn="l">
              <a:lnSpc>
                <a:spcPct val="115000"/>
              </a:lnSpc>
              <a:spcBef>
                <a:spcPts val="0"/>
              </a:spcBef>
              <a:spcAft>
                <a:spcPts val="0"/>
              </a:spcAft>
              <a:buNone/>
            </a:pPr>
            <a:r>
              <a:rPr b="1" lang="en" sz="1200"/>
              <a:t>Account Verification </a:t>
            </a:r>
            <a:r>
              <a:rPr lang="en" sz="1200"/>
              <a:t>- Customer login information will be verified for correctness </a:t>
            </a:r>
            <a:endParaRPr sz="1200"/>
          </a:p>
          <a:p>
            <a:pPr indent="0" lvl="0" marL="0" rtl="0" algn="l">
              <a:lnSpc>
                <a:spcPct val="115000"/>
              </a:lnSpc>
              <a:spcBef>
                <a:spcPts val="0"/>
              </a:spcBef>
              <a:spcAft>
                <a:spcPts val="0"/>
              </a:spcAft>
              <a:buNone/>
            </a:pPr>
            <a:r>
              <a:rPr b="1" lang="en" sz="1200"/>
              <a:t>Access Account </a:t>
            </a:r>
            <a:r>
              <a:rPr lang="en" sz="1200"/>
              <a:t>- Same as Level 0</a:t>
            </a:r>
            <a:endParaRPr sz="1200"/>
          </a:p>
          <a:p>
            <a:pPr indent="0" lvl="0" marL="0" rtl="0" algn="l">
              <a:lnSpc>
                <a:spcPct val="115000"/>
              </a:lnSpc>
              <a:spcBef>
                <a:spcPts val="0"/>
              </a:spcBef>
              <a:spcAft>
                <a:spcPts val="0"/>
              </a:spcAft>
              <a:buNone/>
            </a:pPr>
            <a:r>
              <a:t/>
            </a:r>
            <a:endParaRPr b="1" sz="1400" u="sng"/>
          </a:p>
          <a:p>
            <a:pPr indent="0" lvl="0" marL="0" rtl="0" algn="l">
              <a:lnSpc>
                <a:spcPct val="115000"/>
              </a:lnSpc>
              <a:spcBef>
                <a:spcPts val="0"/>
              </a:spcBef>
              <a:spcAft>
                <a:spcPts val="0"/>
              </a:spcAft>
              <a:buNone/>
            </a:pPr>
            <a:r>
              <a:rPr b="1" lang="en" sz="1400" u="sng"/>
              <a:t>Data Flow</a:t>
            </a:r>
            <a:endParaRPr b="1" sz="1400" u="sng"/>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200"/>
              <a:t>Enter Login Info </a:t>
            </a:r>
            <a:r>
              <a:rPr lang="en" sz="1200"/>
              <a:t>- Customer will enter account login information</a:t>
            </a:r>
            <a:endParaRPr sz="1200"/>
          </a:p>
          <a:p>
            <a:pPr indent="0" lvl="0" marL="0" rtl="0" algn="l">
              <a:lnSpc>
                <a:spcPct val="115000"/>
              </a:lnSpc>
              <a:spcBef>
                <a:spcPts val="0"/>
              </a:spcBef>
              <a:spcAft>
                <a:spcPts val="0"/>
              </a:spcAft>
              <a:buNone/>
            </a:pPr>
            <a:r>
              <a:rPr b="1" lang="en" sz="1200"/>
              <a:t>Check Login Info </a:t>
            </a:r>
            <a:r>
              <a:rPr lang="en" sz="1200"/>
              <a:t>- Login information will be checked for correctness</a:t>
            </a:r>
            <a:endParaRPr sz="1200"/>
          </a:p>
          <a:p>
            <a:pPr indent="0" lvl="0" marL="0" rtl="0" algn="l">
              <a:lnSpc>
                <a:spcPct val="115000"/>
              </a:lnSpc>
              <a:spcBef>
                <a:spcPts val="0"/>
              </a:spcBef>
              <a:spcAft>
                <a:spcPts val="0"/>
              </a:spcAft>
              <a:buNone/>
            </a:pPr>
            <a:r>
              <a:rPr b="1" lang="en" sz="1200"/>
              <a:t>Incorrect Info </a:t>
            </a:r>
            <a:r>
              <a:rPr lang="en" sz="1200"/>
              <a:t>- The login information inputted was not correct and an error message will be sent to user</a:t>
            </a:r>
            <a:endParaRPr sz="1200"/>
          </a:p>
          <a:p>
            <a:pPr indent="0" lvl="0" marL="0" rtl="0" algn="l">
              <a:lnSpc>
                <a:spcPct val="115000"/>
              </a:lnSpc>
              <a:spcBef>
                <a:spcPts val="0"/>
              </a:spcBef>
              <a:spcAft>
                <a:spcPts val="0"/>
              </a:spcAft>
              <a:buNone/>
            </a:pPr>
            <a:r>
              <a:rPr b="1" lang="en" sz="1200"/>
              <a:t>Login Successful </a:t>
            </a:r>
            <a:r>
              <a:rPr lang="en" sz="1200"/>
              <a:t>- The login information was correct and the user will be able to access account </a:t>
            </a:r>
            <a:endParaRPr sz="1200"/>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1e03107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1e03107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t>Processes</a:t>
            </a:r>
            <a:endParaRPr b="1" sz="1200" u="sng"/>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lang="en" sz="1200"/>
              <a:t>Account Inquiry -</a:t>
            </a:r>
            <a:r>
              <a:rPr lang="en" sz="1200"/>
              <a:t>  Process will allow customer to request and receive information about their account</a:t>
            </a:r>
            <a:endParaRPr sz="1200"/>
          </a:p>
          <a:p>
            <a:pPr indent="0" lvl="0" marL="0" rtl="0" algn="l">
              <a:lnSpc>
                <a:spcPct val="115000"/>
              </a:lnSpc>
              <a:spcBef>
                <a:spcPts val="0"/>
              </a:spcBef>
              <a:spcAft>
                <a:spcPts val="0"/>
              </a:spcAft>
              <a:buNone/>
            </a:pPr>
            <a:r>
              <a:rPr b="1" lang="en" sz="1200"/>
              <a:t>Customer Info </a:t>
            </a:r>
            <a:r>
              <a:rPr lang="en" sz="1200"/>
              <a:t>- System will find and retrieve customer information from database</a:t>
            </a:r>
            <a:endParaRPr sz="1200"/>
          </a:p>
          <a:p>
            <a:pPr indent="0" lvl="0" marL="0" rtl="0" algn="l">
              <a:lnSpc>
                <a:spcPct val="115000"/>
              </a:lnSpc>
              <a:spcBef>
                <a:spcPts val="0"/>
              </a:spcBef>
              <a:spcAft>
                <a:spcPts val="0"/>
              </a:spcAft>
              <a:buNone/>
            </a:pPr>
            <a:r>
              <a:t/>
            </a:r>
            <a:endParaRPr b="1" sz="1200"/>
          </a:p>
          <a:p>
            <a:pPr indent="0" lvl="0" marL="0" rtl="0" algn="l">
              <a:lnSpc>
                <a:spcPct val="115000"/>
              </a:lnSpc>
              <a:spcBef>
                <a:spcPts val="0"/>
              </a:spcBef>
              <a:spcAft>
                <a:spcPts val="0"/>
              </a:spcAft>
              <a:buNone/>
            </a:pPr>
            <a:r>
              <a:rPr b="1" i="1" lang="en" sz="1200" u="sng"/>
              <a:t>Dataflow</a:t>
            </a:r>
            <a:endParaRPr b="1" i="1" sz="1200" u="sng"/>
          </a:p>
          <a:p>
            <a:pPr indent="0" lvl="0" marL="0" rtl="0" algn="l">
              <a:lnSpc>
                <a:spcPct val="115000"/>
              </a:lnSpc>
              <a:spcBef>
                <a:spcPts val="0"/>
              </a:spcBef>
              <a:spcAft>
                <a:spcPts val="0"/>
              </a:spcAft>
              <a:buNone/>
            </a:pPr>
            <a:r>
              <a:t/>
            </a:r>
            <a:endParaRPr b="1" i="1" sz="1200" u="sng"/>
          </a:p>
          <a:p>
            <a:pPr indent="0" lvl="0" marL="0" rtl="0" algn="l">
              <a:lnSpc>
                <a:spcPct val="115000"/>
              </a:lnSpc>
              <a:spcBef>
                <a:spcPts val="0"/>
              </a:spcBef>
              <a:spcAft>
                <a:spcPts val="0"/>
              </a:spcAft>
              <a:buNone/>
            </a:pPr>
            <a:r>
              <a:rPr b="1" lang="en" sz="1200"/>
              <a:t>Submit Request </a:t>
            </a:r>
            <a:r>
              <a:rPr lang="en" sz="1200"/>
              <a:t>- User submits request to access account inquiry</a:t>
            </a:r>
            <a:endParaRPr sz="1200"/>
          </a:p>
          <a:p>
            <a:pPr indent="0" lvl="0" marL="0" rtl="0" algn="l">
              <a:lnSpc>
                <a:spcPct val="115000"/>
              </a:lnSpc>
              <a:spcBef>
                <a:spcPts val="0"/>
              </a:spcBef>
              <a:spcAft>
                <a:spcPts val="0"/>
              </a:spcAft>
              <a:buNone/>
            </a:pPr>
            <a:r>
              <a:rPr b="1" lang="en" sz="1200"/>
              <a:t>Return Customer Info </a:t>
            </a:r>
            <a:r>
              <a:rPr lang="en" sz="1200"/>
              <a:t>- Customer information is returned</a:t>
            </a:r>
            <a:endParaRPr sz="1200"/>
          </a:p>
          <a:p>
            <a:pPr indent="0" lvl="0" marL="0" rtl="0" algn="l">
              <a:lnSpc>
                <a:spcPct val="115000"/>
              </a:lnSpc>
              <a:spcBef>
                <a:spcPts val="0"/>
              </a:spcBef>
              <a:spcAft>
                <a:spcPts val="0"/>
              </a:spcAft>
              <a:buNone/>
            </a:pPr>
            <a:r>
              <a:rPr b="1" lang="en" sz="1200"/>
              <a:t>Request Info </a:t>
            </a:r>
            <a:r>
              <a:rPr lang="en" sz="1200"/>
              <a:t>- System receives customer request to access information </a:t>
            </a:r>
            <a:endParaRPr sz="1200"/>
          </a:p>
          <a:p>
            <a:pPr indent="0" lvl="0" marL="0" rtl="0" algn="l">
              <a:lnSpc>
                <a:spcPct val="115000"/>
              </a:lnSpc>
              <a:spcBef>
                <a:spcPts val="0"/>
              </a:spcBef>
              <a:spcAft>
                <a:spcPts val="0"/>
              </a:spcAft>
              <a:buNone/>
            </a:pPr>
            <a:r>
              <a:rPr b="1" lang="en" sz="1200"/>
              <a:t>Return Info </a:t>
            </a:r>
            <a:r>
              <a:rPr lang="en" sz="1200"/>
              <a:t>- System retrieves customer information</a:t>
            </a:r>
            <a:endParaRPr sz="12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b1e03107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b1e03107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58644e3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58644e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61000" y="829799"/>
            <a:ext cx="8659200" cy="2176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3600">
                <a:solidFill>
                  <a:srgbClr val="FFFFFF"/>
                </a:solidFill>
                <a:latin typeface="Times New Roman"/>
                <a:ea typeface="Times New Roman"/>
                <a:cs typeface="Times New Roman"/>
                <a:sym typeface="Times New Roman"/>
              </a:rPr>
              <a:t>Nail Salon Management System</a:t>
            </a:r>
            <a:endParaRPr b="1" sz="36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 sz="3600">
                <a:solidFill>
                  <a:srgbClr val="FFFFFF"/>
                </a:solidFill>
                <a:latin typeface="Times New Roman"/>
                <a:ea typeface="Times New Roman"/>
                <a:cs typeface="Times New Roman"/>
                <a:sym typeface="Times New Roman"/>
              </a:rPr>
              <a:t>Deliverable 3/4: Design Phase</a:t>
            </a:r>
            <a:endParaRPr b="1" sz="3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solidFill>
                <a:srgbClr val="FFFFFF"/>
              </a:solidFill>
            </a:endParaRPr>
          </a:p>
        </p:txBody>
      </p:sp>
      <p:sp>
        <p:nvSpPr>
          <p:cNvPr id="86" name="Google Shape;86;p13"/>
          <p:cNvSpPr txBox="1"/>
          <p:nvPr>
            <p:ph idx="1" type="subTitle"/>
          </p:nvPr>
        </p:nvSpPr>
        <p:spPr>
          <a:xfrm>
            <a:off x="598100" y="2826636"/>
            <a:ext cx="8222100" cy="8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Calibri"/>
                <a:ea typeface="Calibri"/>
                <a:cs typeface="Calibri"/>
                <a:sym typeface="Calibri"/>
              </a:rPr>
              <a:t>Salman Khan, Hamza Mir, Thomas Zhang, Spencer Wilkins, Derek Luong, Asad Khan</a:t>
            </a:r>
            <a:endParaRPr sz="1600">
              <a:solidFill>
                <a:srgbClr val="FFFFFF"/>
              </a:solidFill>
              <a:latin typeface="Calibri"/>
              <a:ea typeface="Calibri"/>
              <a:cs typeface="Calibri"/>
              <a:sym typeface="Calibri"/>
            </a:endParaRPr>
          </a:p>
          <a:p>
            <a:pPr indent="0" lvl="0" marL="0" rtl="0" algn="ctr">
              <a:spcBef>
                <a:spcPts val="0"/>
              </a:spcBef>
              <a:spcAft>
                <a:spcPts val="0"/>
              </a:spcAft>
              <a:buNone/>
            </a:pPr>
            <a:r>
              <a:t/>
            </a:r>
            <a:endParaRPr sz="1600">
              <a:solidFill>
                <a:srgbClr val="000000"/>
              </a:solidFill>
              <a:latin typeface="Calibri"/>
              <a:ea typeface="Calibri"/>
              <a:cs typeface="Calibri"/>
              <a:sym typeface="Calibri"/>
            </a:endParaRPr>
          </a:p>
          <a:p>
            <a:pPr indent="0" lvl="0" marL="0" rtl="0" algn="ctr">
              <a:spcBef>
                <a:spcPts val="0"/>
              </a:spcBef>
              <a:spcAft>
                <a:spcPts val="0"/>
              </a:spcAft>
              <a:buNone/>
            </a:pPr>
            <a:r>
              <a:rPr lang="en" sz="1600">
                <a:solidFill>
                  <a:srgbClr val="FF9900"/>
                </a:solidFill>
                <a:latin typeface="Calibri"/>
                <a:ea typeface="Calibri"/>
                <a:cs typeface="Calibri"/>
                <a:sym typeface="Calibri"/>
              </a:rPr>
              <a:t>https://github.com/tzhang490/IS-436.git</a:t>
            </a:r>
            <a:endParaRPr sz="1600">
              <a:solidFill>
                <a:srgbClr val="FF9900"/>
              </a:solidFill>
              <a:latin typeface="Calibri"/>
              <a:ea typeface="Calibri"/>
              <a:cs typeface="Calibri"/>
              <a:sym typeface="Calibri"/>
            </a:endParaRPr>
          </a:p>
          <a:p>
            <a:pPr indent="0" lvl="0" marL="0" rtl="0" algn="ctr">
              <a:spcBef>
                <a:spcPts val="0"/>
              </a:spcBef>
              <a:spcAft>
                <a:spcPts val="0"/>
              </a:spcAft>
              <a:buNone/>
            </a:pPr>
            <a:r>
              <a:t/>
            </a:r>
            <a:endParaRPr sz="1600">
              <a:solidFill>
                <a:srgbClr val="AF7B51"/>
              </a:solidFill>
              <a:latin typeface="Calibri"/>
              <a:ea typeface="Calibri"/>
              <a:cs typeface="Calibri"/>
              <a:sym typeface="Calibri"/>
            </a:endParaRPr>
          </a:p>
          <a:p>
            <a:pPr indent="0" lvl="0" marL="0" rtl="0" algn="ctr">
              <a:spcBef>
                <a:spcPts val="0"/>
              </a:spcBef>
              <a:spcAft>
                <a:spcPts val="0"/>
              </a:spcAft>
              <a:buNone/>
            </a:pPr>
            <a:r>
              <a:t/>
            </a:r>
            <a:endParaRPr sz="16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129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Matrix</a:t>
            </a:r>
            <a:endParaRPr/>
          </a:p>
        </p:txBody>
      </p:sp>
      <p:sp>
        <p:nvSpPr>
          <p:cNvPr id="141" name="Google Shape;141;p22"/>
          <p:cNvSpPr txBox="1"/>
          <p:nvPr>
            <p:ph idx="1" type="body"/>
          </p:nvPr>
        </p:nvSpPr>
        <p:spPr>
          <a:xfrm>
            <a:off x="311700" y="997975"/>
            <a:ext cx="8520600" cy="35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Alternative 1(Cloud Based): </a:t>
            </a:r>
            <a:r>
              <a:rPr b="1" lang="en" sz="1400"/>
              <a:t>1765	</a:t>
            </a:r>
            <a:r>
              <a:rPr lang="en" sz="1400"/>
              <a:t>						Alternative 3 (Outsource): </a:t>
            </a:r>
            <a:r>
              <a:rPr b="1" lang="en" sz="1400"/>
              <a:t>1265</a:t>
            </a:r>
            <a:endParaRPr b="1" sz="1400"/>
          </a:p>
          <a:p>
            <a:pPr indent="0" lvl="0" marL="0" rtl="0" algn="l">
              <a:spcBef>
                <a:spcPts val="1600"/>
              </a:spcBef>
              <a:spcAft>
                <a:spcPts val="1600"/>
              </a:spcAft>
              <a:buNone/>
            </a:pPr>
            <a:r>
              <a:rPr lang="en" sz="1400"/>
              <a:t>Alternative 2(Self Maintained): </a:t>
            </a:r>
            <a:r>
              <a:rPr b="1" lang="en" sz="1400"/>
              <a:t>1130</a:t>
            </a:r>
            <a:endParaRPr b="1" sz="1400"/>
          </a:p>
        </p:txBody>
      </p:sp>
      <p:pic>
        <p:nvPicPr>
          <p:cNvPr id="142" name="Google Shape;142;p22"/>
          <p:cNvPicPr preferRelativeResize="0"/>
          <p:nvPr/>
        </p:nvPicPr>
        <p:blipFill rotWithShape="1">
          <a:blip r:embed="rId3">
            <a:alphaModFix/>
          </a:blip>
          <a:srcRect b="24058" l="2212" r="6746" t="24090"/>
          <a:stretch/>
        </p:blipFill>
        <p:spPr>
          <a:xfrm>
            <a:off x="311700" y="2057428"/>
            <a:ext cx="8832302" cy="28295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Matrix</a:t>
            </a:r>
            <a:endParaRPr/>
          </a:p>
        </p:txBody>
      </p:sp>
      <p:pic>
        <p:nvPicPr>
          <p:cNvPr id="148" name="Google Shape;148;p23"/>
          <p:cNvPicPr preferRelativeResize="0"/>
          <p:nvPr/>
        </p:nvPicPr>
        <p:blipFill rotWithShape="1">
          <a:blip r:embed="rId3">
            <a:alphaModFix/>
          </a:blip>
          <a:srcRect b="40905" l="1941" r="57867" t="24094"/>
          <a:stretch/>
        </p:blipFill>
        <p:spPr>
          <a:xfrm>
            <a:off x="237950" y="1242200"/>
            <a:ext cx="6307375" cy="310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Hardware/Software </a:t>
            </a:r>
            <a:r>
              <a:rPr lang="en"/>
              <a:t>Specifications</a:t>
            </a:r>
            <a:endParaRPr/>
          </a:p>
        </p:txBody>
      </p:sp>
      <p:pic>
        <p:nvPicPr>
          <p:cNvPr id="154" name="Google Shape;154;p24"/>
          <p:cNvPicPr preferRelativeResize="0"/>
          <p:nvPr/>
        </p:nvPicPr>
        <p:blipFill rotWithShape="1">
          <a:blip r:embed="rId3">
            <a:alphaModFix/>
          </a:blip>
          <a:srcRect b="54394" l="2128" r="44930" t="24104"/>
          <a:stretch/>
        </p:blipFill>
        <p:spPr>
          <a:xfrm>
            <a:off x="348575" y="1263600"/>
            <a:ext cx="8393198" cy="1917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Integration</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Customer database information will be shared using third party cloud server with </a:t>
            </a:r>
            <a:r>
              <a:rPr lang="en"/>
              <a:t>Paradise Pizza’s Restaurant. </a:t>
            </a:r>
            <a:endParaRPr/>
          </a:p>
          <a:p>
            <a:pPr indent="-342900" lvl="0" marL="457200" rtl="0" algn="l">
              <a:spcBef>
                <a:spcPts val="0"/>
              </a:spcBef>
              <a:spcAft>
                <a:spcPts val="0"/>
              </a:spcAft>
              <a:buSzPts val="1800"/>
              <a:buChar char="●"/>
            </a:pPr>
            <a:r>
              <a:rPr lang="en"/>
              <a:t>The account created can be used in both services.</a:t>
            </a:r>
            <a:endParaRPr/>
          </a:p>
          <a:p>
            <a:pPr indent="-342900" lvl="0" marL="457200" rtl="0" algn="l">
              <a:spcBef>
                <a:spcPts val="0"/>
              </a:spcBef>
              <a:spcAft>
                <a:spcPts val="0"/>
              </a:spcAft>
              <a:buSzPts val="1800"/>
              <a:buChar char="●"/>
            </a:pPr>
            <a:r>
              <a:rPr lang="en"/>
              <a:t>Using third party service will lessen security risks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2278800" cy="11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Plan: 3+4</a:t>
            </a:r>
            <a:endParaRPr/>
          </a:p>
          <a:p>
            <a:pPr indent="0" lvl="0" marL="0" rtl="0" algn="l">
              <a:spcBef>
                <a:spcPts val="0"/>
              </a:spcBef>
              <a:spcAft>
                <a:spcPts val="0"/>
              </a:spcAft>
              <a:buNone/>
            </a:pPr>
            <a:r>
              <a:t/>
            </a:r>
            <a:endParaRPr/>
          </a:p>
        </p:txBody>
      </p:sp>
      <p:pic>
        <p:nvPicPr>
          <p:cNvPr id="166" name="Google Shape;166;p26"/>
          <p:cNvPicPr preferRelativeResize="0"/>
          <p:nvPr/>
        </p:nvPicPr>
        <p:blipFill rotWithShape="1">
          <a:blip r:embed="rId3">
            <a:alphaModFix/>
          </a:blip>
          <a:srcRect b="27951" l="949" r="53174" t="44359"/>
          <a:stretch/>
        </p:blipFill>
        <p:spPr>
          <a:xfrm>
            <a:off x="2719100" y="110500"/>
            <a:ext cx="6424900" cy="2180000"/>
          </a:xfrm>
          <a:prstGeom prst="rect">
            <a:avLst/>
          </a:prstGeom>
          <a:noFill/>
          <a:ln>
            <a:noFill/>
          </a:ln>
        </p:spPr>
      </p:pic>
      <p:pic>
        <p:nvPicPr>
          <p:cNvPr id="167" name="Google Shape;167;p26"/>
          <p:cNvPicPr preferRelativeResize="0"/>
          <p:nvPr/>
        </p:nvPicPr>
        <p:blipFill rotWithShape="1">
          <a:blip r:embed="rId4">
            <a:alphaModFix/>
          </a:blip>
          <a:srcRect b="9836" l="42798" r="15163" t="59794"/>
          <a:stretch/>
        </p:blipFill>
        <p:spPr>
          <a:xfrm>
            <a:off x="2982650" y="2383150"/>
            <a:ext cx="6161350" cy="2509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69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Deliverable 3</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27"/>
          <p:cNvPicPr preferRelativeResize="0"/>
          <p:nvPr/>
        </p:nvPicPr>
        <p:blipFill>
          <a:blip r:embed="rId3">
            <a:alphaModFix/>
          </a:blip>
          <a:stretch>
            <a:fillRect/>
          </a:stretch>
        </p:blipFill>
        <p:spPr>
          <a:xfrm>
            <a:off x="126075" y="605125"/>
            <a:ext cx="8909175" cy="421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260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Kanban: Deliverable 4</a:t>
            </a:r>
            <a:endParaRPr/>
          </a:p>
          <a:p>
            <a:pPr indent="0" lvl="0" marL="0" rtl="0" algn="l">
              <a:spcBef>
                <a:spcPts val="0"/>
              </a:spcBef>
              <a:spcAft>
                <a:spcPts val="0"/>
              </a:spcAft>
              <a:buNone/>
            </a:pPr>
            <a:r>
              <a:t/>
            </a:r>
            <a:endParaRPr/>
          </a:p>
        </p:txBody>
      </p:sp>
      <p:sp>
        <p:nvSpPr>
          <p:cNvPr id="180" name="Google Shape;180;p28"/>
          <p:cNvSpPr txBox="1"/>
          <p:nvPr>
            <p:ph idx="1" type="body"/>
          </p:nvPr>
        </p:nvSpPr>
        <p:spPr>
          <a:xfrm>
            <a:off x="311700" y="807600"/>
            <a:ext cx="8520600" cy="389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8"/>
          <p:cNvPicPr preferRelativeResize="0"/>
          <p:nvPr/>
        </p:nvPicPr>
        <p:blipFill>
          <a:blip r:embed="rId3">
            <a:alphaModFix/>
          </a:blip>
          <a:stretch>
            <a:fillRect/>
          </a:stretch>
        </p:blipFill>
        <p:spPr>
          <a:xfrm>
            <a:off x="0" y="807606"/>
            <a:ext cx="9144001" cy="43358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Recap</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Refined the scope and design of the project.  </a:t>
            </a:r>
            <a:endParaRPr/>
          </a:p>
          <a:p>
            <a:pPr indent="-342900" lvl="0" marL="457200" rtl="0" algn="l">
              <a:spcBef>
                <a:spcPts val="1600"/>
              </a:spcBef>
              <a:spcAft>
                <a:spcPts val="0"/>
              </a:spcAft>
              <a:buSzPts val="1800"/>
              <a:buChar char="-"/>
            </a:pPr>
            <a:r>
              <a:rPr lang="en"/>
              <a:t>Changed to only be an app to schedule appointments, track customers, and customer loyalty program.</a:t>
            </a:r>
            <a:endParaRPr/>
          </a:p>
          <a:p>
            <a:pPr indent="-342900" lvl="0" marL="457200" rtl="0" algn="l">
              <a:spcBef>
                <a:spcPts val="0"/>
              </a:spcBef>
              <a:spcAft>
                <a:spcPts val="0"/>
              </a:spcAft>
              <a:buSzPts val="1800"/>
              <a:buChar char="-"/>
            </a:pPr>
            <a:r>
              <a:rPr lang="en"/>
              <a:t>Narrower, but more in depth. </a:t>
            </a:r>
            <a:endParaRPr/>
          </a:p>
          <a:p>
            <a:pPr indent="0" lvl="0" marL="0" rtl="0" algn="l">
              <a:spcBef>
                <a:spcPts val="1600"/>
              </a:spcBef>
              <a:spcAft>
                <a:spcPts val="1600"/>
              </a:spcAft>
              <a:buNone/>
            </a:pPr>
            <a:r>
              <a:rPr lang="en"/>
              <a:t>Still planning on designing an App for the customers to use and an interface for employees to access.  Depending on login credentials different access would be given.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29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0 diagram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5"/>
          <p:cNvPicPr preferRelativeResize="0"/>
          <p:nvPr/>
        </p:nvPicPr>
        <p:blipFill rotWithShape="1">
          <a:blip r:embed="rId3">
            <a:alphaModFix/>
          </a:blip>
          <a:srcRect b="12537" l="28435" r="35530" t="45275"/>
          <a:stretch/>
        </p:blipFill>
        <p:spPr>
          <a:xfrm>
            <a:off x="70600" y="1079225"/>
            <a:ext cx="5715850" cy="3764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Diagram</a:t>
            </a:r>
            <a:endParaRPr/>
          </a:p>
        </p:txBody>
      </p:sp>
      <p:pic>
        <p:nvPicPr>
          <p:cNvPr id="105" name="Google Shape;105;p16"/>
          <p:cNvPicPr preferRelativeResize="0"/>
          <p:nvPr/>
        </p:nvPicPr>
        <p:blipFill rotWithShape="1">
          <a:blip r:embed="rId3">
            <a:alphaModFix/>
          </a:blip>
          <a:srcRect b="10317" l="21703" r="23601" t="31722"/>
          <a:stretch/>
        </p:blipFill>
        <p:spPr>
          <a:xfrm>
            <a:off x="60550" y="1339275"/>
            <a:ext cx="6177950" cy="3416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Create Account</a:t>
            </a:r>
            <a:endParaRPr/>
          </a:p>
        </p:txBody>
      </p:sp>
      <p:pic>
        <p:nvPicPr>
          <p:cNvPr id="111" name="Google Shape;111;p17"/>
          <p:cNvPicPr preferRelativeResize="0"/>
          <p:nvPr/>
        </p:nvPicPr>
        <p:blipFill rotWithShape="1">
          <a:blip r:embed="rId3">
            <a:alphaModFix/>
          </a:blip>
          <a:srcRect b="48985" l="23208" r="32305" t="30222"/>
          <a:stretch/>
        </p:blipFill>
        <p:spPr>
          <a:xfrm>
            <a:off x="358800" y="1425975"/>
            <a:ext cx="7248773" cy="19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a:t>
            </a:r>
            <a:r>
              <a:rPr lang="en"/>
              <a:t>Accessing</a:t>
            </a:r>
            <a:r>
              <a:rPr lang="en"/>
              <a:t> Account</a:t>
            </a:r>
            <a:endParaRPr/>
          </a:p>
        </p:txBody>
      </p:sp>
      <p:pic>
        <p:nvPicPr>
          <p:cNvPr id="117" name="Google Shape;117;p18"/>
          <p:cNvPicPr preferRelativeResize="0"/>
          <p:nvPr/>
        </p:nvPicPr>
        <p:blipFill rotWithShape="1">
          <a:blip r:embed="rId3">
            <a:alphaModFix/>
          </a:blip>
          <a:srcRect b="29720" l="19097" r="50799" t="45474"/>
          <a:stretch/>
        </p:blipFill>
        <p:spPr>
          <a:xfrm>
            <a:off x="512350" y="1387461"/>
            <a:ext cx="5936174" cy="2751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Level 1- Process: Account Inquiry</a:t>
            </a:r>
            <a:endParaRPr/>
          </a:p>
          <a:p>
            <a:pPr indent="0" lvl="0" marL="0" rtl="0" algn="l">
              <a:spcBef>
                <a:spcPts val="0"/>
              </a:spcBef>
              <a:spcAft>
                <a:spcPts val="0"/>
              </a:spcAft>
              <a:buNone/>
            </a:pPr>
            <a:r>
              <a:t/>
            </a:r>
            <a:endParaRPr/>
          </a:p>
        </p:txBody>
      </p:sp>
      <p:pic>
        <p:nvPicPr>
          <p:cNvPr id="123" name="Google Shape;123;p19"/>
          <p:cNvPicPr preferRelativeResize="0"/>
          <p:nvPr/>
        </p:nvPicPr>
        <p:blipFill rotWithShape="1">
          <a:blip r:embed="rId3">
            <a:alphaModFix/>
          </a:blip>
          <a:srcRect b="11172" l="31641" r="46605" t="65428"/>
          <a:stretch/>
        </p:blipFill>
        <p:spPr>
          <a:xfrm>
            <a:off x="512300" y="1368250"/>
            <a:ext cx="4711574" cy="2850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58800" y="209175"/>
            <a:ext cx="8688600" cy="9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 to Requirement Documentation and Use Cases </a:t>
            </a:r>
            <a:endParaRPr/>
          </a:p>
        </p:txBody>
      </p:sp>
      <p:sp>
        <p:nvSpPr>
          <p:cNvPr id="129" name="Google Shape;129;p20"/>
          <p:cNvSpPr txBox="1"/>
          <p:nvPr>
            <p:ph idx="1" type="body"/>
          </p:nvPr>
        </p:nvSpPr>
        <p:spPr>
          <a:xfrm>
            <a:off x="227675" y="13602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Simplified project, removed </a:t>
            </a:r>
            <a:r>
              <a:rPr lang="en"/>
              <a:t>reward</a:t>
            </a:r>
            <a:r>
              <a:rPr lang="en"/>
              <a:t> system/ point tracking from </a:t>
            </a:r>
            <a:r>
              <a:rPr lang="en"/>
              <a:t>transaction</a:t>
            </a:r>
            <a:r>
              <a:rPr lang="en"/>
              <a:t> purchases and transaction tracking from process design</a:t>
            </a:r>
            <a:endParaRPr/>
          </a:p>
          <a:p>
            <a:pPr indent="-342900" lvl="0" marL="457200" rtl="0" algn="l">
              <a:spcBef>
                <a:spcPts val="0"/>
              </a:spcBef>
              <a:spcAft>
                <a:spcPts val="0"/>
              </a:spcAft>
              <a:buSzPts val="1800"/>
              <a:buChar char="●"/>
            </a:pPr>
            <a:r>
              <a:rPr lang="en"/>
              <a:t>Emphasized</a:t>
            </a:r>
            <a:r>
              <a:rPr lang="en"/>
              <a:t> account creation and appointment </a:t>
            </a:r>
            <a:r>
              <a:rPr lang="en"/>
              <a:t>scheduling</a:t>
            </a:r>
            <a:r>
              <a:rPr lang="en"/>
              <a:t> ability on process section. </a:t>
            </a:r>
            <a:endParaRPr/>
          </a:p>
          <a:p>
            <a:pPr indent="-342900" lvl="0" marL="457200" rtl="0" algn="l">
              <a:spcBef>
                <a:spcPts val="0"/>
              </a:spcBef>
              <a:spcAft>
                <a:spcPts val="0"/>
              </a:spcAft>
              <a:buSzPts val="1800"/>
              <a:buChar char="●"/>
            </a:pPr>
            <a:r>
              <a:rPr lang="en"/>
              <a:t>Updated information design </a:t>
            </a:r>
            <a:r>
              <a:rPr lang="en"/>
              <a:t>specifying</a:t>
            </a:r>
            <a:r>
              <a:rPr lang="en"/>
              <a:t> customer </a:t>
            </a:r>
            <a:r>
              <a:rPr lang="en"/>
              <a:t>ability</a:t>
            </a:r>
            <a:r>
              <a:rPr lang="en"/>
              <a:t>  to view appointment and account information </a:t>
            </a:r>
            <a:endParaRPr/>
          </a:p>
          <a:p>
            <a:pPr indent="-342900" lvl="0" marL="457200" rtl="0" algn="l">
              <a:spcBef>
                <a:spcPts val="0"/>
              </a:spcBef>
              <a:spcAft>
                <a:spcPts val="0"/>
              </a:spcAft>
              <a:buSzPts val="1800"/>
              <a:buChar char="●"/>
            </a:pPr>
            <a:r>
              <a:rPr lang="en"/>
              <a:t>Remove reward system use case</a:t>
            </a:r>
            <a:endParaRPr/>
          </a:p>
          <a:p>
            <a:pPr indent="-342900" lvl="0" marL="457200" rtl="0" algn="l">
              <a:spcBef>
                <a:spcPts val="0"/>
              </a:spcBef>
              <a:spcAft>
                <a:spcPts val="0"/>
              </a:spcAft>
              <a:buSzPts val="1800"/>
              <a:buChar char="●"/>
            </a:pPr>
            <a:r>
              <a:rPr lang="en"/>
              <a:t>Fixed and updated minor errors on remaining use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180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135" name="Google Shape;135;p21"/>
          <p:cNvPicPr preferRelativeResize="0"/>
          <p:nvPr/>
        </p:nvPicPr>
        <p:blipFill>
          <a:blip r:embed="rId3">
            <a:alphaModFix/>
          </a:blip>
          <a:stretch>
            <a:fillRect/>
          </a:stretch>
        </p:blipFill>
        <p:spPr>
          <a:xfrm>
            <a:off x="162975" y="788025"/>
            <a:ext cx="6181845" cy="404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