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4" r:id="rId2"/>
    <p:sldId id="415" r:id="rId3"/>
    <p:sldId id="416" r:id="rId4"/>
    <p:sldId id="417" r:id="rId5"/>
    <p:sldId id="426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EBEBEB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-71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D1B9-5EFD-4BE5-B9FC-D60261965A71}" type="datetimeFigureOut">
              <a:rPr lang="el-GR" smtClean="0"/>
              <a:pPr/>
              <a:t>9/4/2014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650E-1A6C-4E91-89EA-4FEC23E1B1D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43042" y="2928934"/>
            <a:ext cx="6000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3200" b="1" dirty="0" smtClean="0">
                <a:solidFill>
                  <a:srgbClr val="0000FF"/>
                </a:solidFill>
                <a:latin typeface="Bookman Old Style" pitchFamily="18" charset="0"/>
              </a:rPr>
              <a:t>Πίνακας Συμβόλων</a:t>
            </a:r>
            <a:endParaRPr lang="en-US" sz="4400" b="1" dirty="0">
              <a:latin typeface="Bookman Old Style" pitchFamily="18" charset="0"/>
            </a:endParaRP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091133"/>
            <a:ext cx="37623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- TextBox"/>
          <p:cNvSpPr txBox="1"/>
          <p:nvPr/>
        </p:nvSpPr>
        <p:spPr>
          <a:xfrm>
            <a:off x="5215007" y="5234009"/>
            <a:ext cx="299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smtClean="0">
                <a:solidFill>
                  <a:srgbClr val="0000FF"/>
                </a:solidFill>
                <a:latin typeface="+mj-lt"/>
              </a:rPr>
              <a:t>Γιώργος </a:t>
            </a:r>
            <a:r>
              <a:rPr lang="el-GR" sz="1400" b="1" smtClean="0">
                <a:solidFill>
                  <a:srgbClr val="0000FF"/>
                </a:solidFill>
                <a:latin typeface="+mj-lt"/>
              </a:rPr>
              <a:t>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sz="1800" dirty="0" smtClean="0"/>
          </a:p>
          <a:p>
            <a:r>
              <a:rPr lang="en-US" sz="1800" dirty="0" err="1" smtClean="0"/>
              <a:t>Διεύθυνση</a:t>
            </a:r>
            <a:r>
              <a:rPr lang="en-US" sz="1800" dirty="0" smtClean="0"/>
              <a:t> </a:t>
            </a:r>
            <a:r>
              <a:rPr lang="en-US" sz="1800" dirty="0" err="1"/>
              <a:t>επιστροφής</a:t>
            </a:r>
            <a:r>
              <a:rPr lang="en-US" sz="1800" dirty="0"/>
              <a:t>: η </a:t>
            </a:r>
            <a:r>
              <a:rPr lang="en-US" sz="1800" dirty="0" err="1"/>
              <a:t>διεύθυνση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οποία</a:t>
            </a:r>
            <a:r>
              <a:rPr lang="en-US" sz="1800" dirty="0"/>
              <a:t> </a:t>
            </a:r>
            <a:r>
              <a:rPr lang="en-US" sz="1800" dirty="0" err="1"/>
              <a:t>θα</a:t>
            </a:r>
            <a:r>
              <a:rPr lang="en-US" sz="1800" dirty="0"/>
              <a:t> </a:t>
            </a:r>
            <a:r>
              <a:rPr lang="en-US" sz="1800" dirty="0" err="1"/>
              <a:t>μεταβεί</a:t>
            </a:r>
            <a:r>
              <a:rPr lang="en-US" sz="1800" dirty="0"/>
              <a:t> η </a:t>
            </a:r>
            <a:r>
              <a:rPr lang="en-US" sz="1800" dirty="0" err="1"/>
              <a:t>ροή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προγράμματος</a:t>
            </a:r>
            <a:r>
              <a:rPr lang="en-US" sz="1800" dirty="0"/>
              <a:t>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ολοκληρωθεί</a:t>
            </a:r>
            <a:r>
              <a:rPr lang="en-US" sz="1800" dirty="0"/>
              <a:t> η </a:t>
            </a:r>
            <a:r>
              <a:rPr lang="en-US" sz="1800" dirty="0" err="1"/>
              <a:t>εκτέλεση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r>
              <a:rPr lang="en-US" sz="1800" dirty="0" err="1"/>
              <a:t>Σύνδεσμος</a:t>
            </a:r>
            <a:r>
              <a:rPr lang="en-US" sz="1800" dirty="0"/>
              <a:t> </a:t>
            </a:r>
            <a:r>
              <a:rPr lang="en-US" sz="1800" dirty="0" err="1"/>
              <a:t>Προσπέλασης</a:t>
            </a:r>
            <a:r>
              <a:rPr lang="en-US" sz="1800" dirty="0"/>
              <a:t>: </a:t>
            </a:r>
            <a:r>
              <a:rPr lang="en-US" sz="1800" dirty="0" err="1"/>
              <a:t>δείχνει</a:t>
            </a:r>
            <a:r>
              <a:rPr lang="en-US" sz="1800" dirty="0"/>
              <a:t> </a:t>
            </a:r>
            <a:r>
              <a:rPr lang="en-US" sz="1800" dirty="0" err="1"/>
              <a:t>στο</a:t>
            </a:r>
            <a:r>
              <a:rPr lang="en-US" sz="1800" dirty="0"/>
              <a:t> </a:t>
            </a:r>
            <a:r>
              <a:rPr lang="en-US" sz="1800" dirty="0" err="1"/>
              <a:t>εγγράφημα</a:t>
            </a:r>
            <a:r>
              <a:rPr lang="en-US" sz="1800" dirty="0"/>
              <a:t> </a:t>
            </a:r>
            <a:r>
              <a:rPr lang="en-US" sz="1800" dirty="0" err="1"/>
              <a:t>δραστηριοποίσης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πρέπει</a:t>
            </a:r>
            <a:r>
              <a:rPr lang="en-US" sz="1800" dirty="0"/>
              <a:t> </a:t>
            </a:r>
            <a:r>
              <a:rPr lang="en-US" sz="1800" dirty="0" err="1"/>
              <a:t>να</a:t>
            </a:r>
            <a:r>
              <a:rPr lang="en-US" sz="1800" dirty="0"/>
              <a:t> </a:t>
            </a:r>
            <a:r>
              <a:rPr lang="en-US" sz="1800" dirty="0" err="1"/>
              <a:t>αναζητηθούν</a:t>
            </a:r>
            <a:r>
              <a:rPr lang="en-US" sz="1800" dirty="0"/>
              <a:t> </a:t>
            </a:r>
            <a:r>
              <a:rPr lang="en-US" sz="1800" dirty="0" err="1"/>
              <a:t>μεταβλητές</a:t>
            </a:r>
            <a:r>
              <a:rPr lang="en-US" sz="1800" dirty="0"/>
              <a:t> </a:t>
            </a:r>
            <a:r>
              <a:rPr lang="en-US" sz="1800" dirty="0" err="1"/>
              <a:t>οι</a:t>
            </a:r>
            <a:r>
              <a:rPr lang="en-US" sz="1800" dirty="0"/>
              <a:t> </a:t>
            </a:r>
            <a:r>
              <a:rPr lang="en-US" sz="1800" dirty="0" err="1"/>
              <a:t>οποίες</a:t>
            </a:r>
            <a:r>
              <a:rPr lang="en-US" sz="1800" dirty="0"/>
              <a:t> </a:t>
            </a:r>
            <a:r>
              <a:rPr lang="en-US" sz="1800" dirty="0" err="1"/>
              <a:t>δεν</a:t>
            </a:r>
            <a:r>
              <a:rPr lang="en-US" sz="1800" dirty="0"/>
              <a:t> </a:t>
            </a:r>
            <a:r>
              <a:rPr lang="en-US" sz="1800" dirty="0" err="1"/>
              <a:t>είναι</a:t>
            </a:r>
            <a:r>
              <a:rPr lang="en-US" sz="1800" dirty="0"/>
              <a:t> </a:t>
            </a:r>
            <a:r>
              <a:rPr lang="en-US" sz="1800" dirty="0" err="1"/>
              <a:t>τοπικές</a:t>
            </a:r>
            <a:r>
              <a:rPr lang="en-US" sz="1800" dirty="0"/>
              <a:t> </a:t>
            </a:r>
            <a:r>
              <a:rPr lang="en-US" sz="1800" dirty="0" err="1"/>
              <a:t>αλλά</a:t>
            </a:r>
            <a:r>
              <a:rPr lang="en-US" sz="1800" dirty="0"/>
              <a:t> η </a:t>
            </a:r>
            <a:r>
              <a:rPr lang="en-US" sz="1800" dirty="0" err="1"/>
              <a:t>συνάρτηση</a:t>
            </a:r>
            <a:r>
              <a:rPr lang="en-US" sz="1800" dirty="0"/>
              <a:t> </a:t>
            </a:r>
            <a:r>
              <a:rPr lang="en-US" sz="1800" dirty="0" err="1"/>
              <a:t>έχει</a:t>
            </a:r>
            <a:r>
              <a:rPr lang="en-US" sz="1800" dirty="0"/>
              <a:t> </a:t>
            </a:r>
            <a:r>
              <a:rPr lang="en-US" sz="1800" dirty="0" err="1"/>
              <a:t>δικαίωμα</a:t>
            </a:r>
            <a:r>
              <a:rPr lang="en-US" sz="1800" dirty="0"/>
              <a:t> </a:t>
            </a:r>
            <a:r>
              <a:rPr lang="en-US" sz="1800" dirty="0" err="1"/>
              <a:t>να</a:t>
            </a:r>
            <a:r>
              <a:rPr lang="en-US" sz="1800" dirty="0"/>
              <a:t> </a:t>
            </a:r>
            <a:r>
              <a:rPr lang="en-US" sz="1800" dirty="0" err="1"/>
              <a:t>χρησιμοποιήσει</a:t>
            </a:r>
            <a:endParaRPr lang="en-US" sz="1800" dirty="0"/>
          </a:p>
          <a:p>
            <a:r>
              <a:rPr lang="en-US" sz="1800" dirty="0" err="1"/>
              <a:t>Επιστροφή</a:t>
            </a:r>
            <a:r>
              <a:rPr lang="en-US" sz="1800" dirty="0"/>
              <a:t> </a:t>
            </a:r>
            <a:r>
              <a:rPr lang="en-US" sz="1800" dirty="0" err="1"/>
              <a:t>τιμής</a:t>
            </a:r>
            <a:r>
              <a:rPr lang="en-US" sz="1800" dirty="0"/>
              <a:t>: η </a:t>
            </a:r>
            <a:r>
              <a:rPr lang="en-US" sz="1800" dirty="0" err="1"/>
              <a:t>διεύθυνση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οποία</a:t>
            </a:r>
            <a:r>
              <a:rPr lang="en-US" sz="1800" dirty="0"/>
              <a:t> </a:t>
            </a:r>
            <a:r>
              <a:rPr lang="en-US" sz="1800" dirty="0" err="1"/>
              <a:t>θα</a:t>
            </a:r>
            <a:r>
              <a:rPr lang="en-US" sz="1800" dirty="0"/>
              <a:t> </a:t>
            </a:r>
            <a:r>
              <a:rPr lang="en-US" sz="1800" dirty="0" err="1"/>
              <a:t>γραφεί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αποτέλεσμα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αυτό</a:t>
            </a:r>
            <a:r>
              <a:rPr lang="en-US" sz="1800" dirty="0"/>
              <a:t> </a:t>
            </a:r>
            <a:r>
              <a:rPr lang="en-US" sz="1800" dirty="0" err="1"/>
              <a:t>υπολογιστεί</a:t>
            </a:r>
            <a:endParaRPr lang="en-US" sz="1800" dirty="0"/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sz="1800" dirty="0" smtClean="0"/>
          </a:p>
          <a:p>
            <a:r>
              <a:rPr lang="en-US" sz="1800" dirty="0" err="1" smtClean="0"/>
              <a:t>Χώρος</a:t>
            </a:r>
            <a:r>
              <a:rPr lang="en-US" sz="1800" dirty="0" smtClean="0"/>
              <a:t> </a:t>
            </a:r>
            <a:r>
              <a:rPr lang="en-US" sz="1800" dirty="0" err="1"/>
              <a:t>αποθήκευσης</a:t>
            </a:r>
            <a:r>
              <a:rPr lang="en-US" sz="1800" dirty="0"/>
              <a:t> </a:t>
            </a:r>
            <a:r>
              <a:rPr lang="en-US" sz="1800" dirty="0" err="1"/>
              <a:t>παραμέτρων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pPr lvl="1"/>
            <a:r>
              <a:rPr lang="en-US" sz="1800" dirty="0" err="1"/>
              <a:t>αποθηκεύεται</a:t>
            </a:r>
            <a:r>
              <a:rPr lang="en-US" sz="1800" dirty="0"/>
              <a:t> η </a:t>
            </a:r>
            <a:r>
              <a:rPr lang="en-US" sz="1800" dirty="0" err="1"/>
              <a:t>τιμή</a:t>
            </a:r>
            <a:r>
              <a:rPr lang="en-US" sz="1800" dirty="0"/>
              <a:t>, 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πρόκειται</a:t>
            </a:r>
            <a:r>
              <a:rPr lang="en-US" sz="1800" dirty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πέρασμα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τιμή</a:t>
            </a:r>
            <a:endParaRPr lang="en-US" sz="1800" dirty="0"/>
          </a:p>
          <a:p>
            <a:pPr lvl="1"/>
            <a:r>
              <a:rPr lang="en-US" sz="1800" dirty="0" err="1"/>
              <a:t>αποθηκεύεται</a:t>
            </a:r>
            <a:r>
              <a:rPr lang="en-US" sz="1800" dirty="0"/>
              <a:t> η </a:t>
            </a:r>
            <a:r>
              <a:rPr lang="en-US" sz="1800" dirty="0" err="1"/>
              <a:t>διεύθυνση</a:t>
            </a:r>
            <a:r>
              <a:rPr lang="en-US" sz="1800" dirty="0"/>
              <a:t>, 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πρόκειται</a:t>
            </a:r>
            <a:r>
              <a:rPr lang="en-US" sz="1800" dirty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πέρασμα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αναφορά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Χώρος</a:t>
            </a:r>
            <a:r>
              <a:rPr lang="en-US" sz="1800" dirty="0"/>
              <a:t> </a:t>
            </a:r>
            <a:r>
              <a:rPr lang="en-US" sz="1800" dirty="0" err="1"/>
              <a:t>αποθήκευσης</a:t>
            </a:r>
            <a:r>
              <a:rPr lang="en-US" sz="1800" dirty="0"/>
              <a:t> </a:t>
            </a:r>
            <a:r>
              <a:rPr lang="en-US" sz="1800" dirty="0" err="1"/>
              <a:t>τοπικών</a:t>
            </a:r>
            <a:r>
              <a:rPr lang="en-US" sz="1800" dirty="0"/>
              <a:t> </a:t>
            </a:r>
            <a:r>
              <a:rPr lang="en-US" sz="1800" dirty="0" err="1"/>
              <a:t>μεταβλητών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Χώρος</a:t>
            </a:r>
            <a:r>
              <a:rPr lang="en-US" sz="1800" dirty="0"/>
              <a:t> </a:t>
            </a:r>
            <a:r>
              <a:rPr lang="en-US" sz="1800" dirty="0" err="1"/>
              <a:t>αποθήκευσης</a:t>
            </a:r>
            <a:r>
              <a:rPr lang="en-US" sz="1800" dirty="0"/>
              <a:t> </a:t>
            </a:r>
            <a:r>
              <a:rPr lang="en-US" sz="1800" dirty="0" err="1"/>
              <a:t>προσωρινών</a:t>
            </a:r>
            <a:r>
              <a:rPr lang="en-US" sz="1800" dirty="0"/>
              <a:t> </a:t>
            </a:r>
            <a:r>
              <a:rPr lang="en-US" sz="1800" dirty="0" err="1"/>
              <a:t>μεταβλητών</a:t>
            </a:r>
            <a:endParaRPr lang="el-GR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Ενέργειες στον Πίνακα Συμβόλων</a:t>
            </a:r>
            <a:endParaRPr lang="el-G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Προσθήκη</a:t>
            </a:r>
            <a:r>
              <a:rPr lang="en-US" sz="1800" dirty="0"/>
              <a:t> </a:t>
            </a:r>
            <a:r>
              <a:rPr lang="en-US" sz="1800" dirty="0" err="1"/>
              <a:t>νέου</a:t>
            </a:r>
            <a:r>
              <a:rPr lang="en-US" sz="1800" dirty="0"/>
              <a:t> Scope: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ξεκινάμε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μετάφραση</a:t>
            </a:r>
            <a:r>
              <a:rPr lang="en-US" sz="1800" dirty="0"/>
              <a:t> </a:t>
            </a:r>
            <a:r>
              <a:rPr lang="en-US" sz="1800" dirty="0" err="1"/>
              <a:t>μιας</a:t>
            </a:r>
            <a:r>
              <a:rPr lang="en-US" sz="1800" dirty="0"/>
              <a:t> </a:t>
            </a:r>
            <a:r>
              <a:rPr lang="en-US" sz="1800" dirty="0" err="1"/>
              <a:t>νέας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r>
              <a:rPr lang="en-US" sz="1800" dirty="0" err="1"/>
              <a:t>Διαφραφή</a:t>
            </a:r>
            <a:r>
              <a:rPr lang="en-US" sz="1800" dirty="0"/>
              <a:t> Scope: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τελειώνουμε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μετάφραση</a:t>
            </a:r>
            <a:r>
              <a:rPr lang="en-US" sz="1800" dirty="0"/>
              <a:t> </a:t>
            </a:r>
            <a:r>
              <a:rPr lang="en-US" sz="1800" dirty="0" err="1"/>
              <a:t>μιας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-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διαγραφή</a:t>
            </a:r>
            <a:r>
              <a:rPr lang="en-US" sz="1800" dirty="0"/>
              <a:t> </a:t>
            </a:r>
            <a:r>
              <a:rPr lang="en-US" sz="1800" dirty="0" err="1"/>
              <a:t>διαγράφουμε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εγγραφή</a:t>
            </a:r>
            <a:r>
              <a:rPr lang="en-US" sz="1800" dirty="0"/>
              <a:t> (record) </a:t>
            </a:r>
            <a:r>
              <a:rPr lang="en-US" sz="1800" dirty="0" err="1"/>
              <a:t>του</a:t>
            </a:r>
            <a:r>
              <a:rPr lang="en-US" sz="1800" dirty="0"/>
              <a:t> Scope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όλες</a:t>
            </a:r>
            <a:r>
              <a:rPr lang="en-US" sz="1800" dirty="0"/>
              <a:t> </a:t>
            </a:r>
            <a:r>
              <a:rPr lang="en-US" sz="1800" dirty="0" err="1"/>
              <a:t>τις</a:t>
            </a:r>
            <a:r>
              <a:rPr lang="en-US" sz="1800" dirty="0"/>
              <a:t> </a:t>
            </a:r>
            <a:r>
              <a:rPr lang="en-US" sz="1800" dirty="0" err="1"/>
              <a:t>λίστες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τα</a:t>
            </a:r>
            <a:r>
              <a:rPr lang="en-US" sz="1800" dirty="0"/>
              <a:t> Entity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τα</a:t>
            </a:r>
            <a:r>
              <a:rPr lang="en-US" sz="1800" dirty="0"/>
              <a:t> Argument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εξαρτώνται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αυτήν</a:t>
            </a:r>
            <a:endParaRPr lang="en-US" sz="1800" dirty="0"/>
          </a:p>
          <a:p>
            <a:r>
              <a:rPr lang="en-US" sz="1800" dirty="0" err="1"/>
              <a:t>Προσθήκη</a:t>
            </a:r>
            <a:r>
              <a:rPr lang="en-US" sz="1800" dirty="0"/>
              <a:t> </a:t>
            </a:r>
            <a:r>
              <a:rPr lang="en-US" sz="1800" dirty="0" err="1"/>
              <a:t>νέου</a:t>
            </a:r>
            <a:r>
              <a:rPr lang="en-US" sz="1800" dirty="0"/>
              <a:t> Entity</a:t>
            </a:r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μεταβλητής</a:t>
            </a:r>
            <a:endParaRPr lang="en-US" sz="1800" dirty="0"/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δημιουργείται</a:t>
            </a:r>
            <a:r>
              <a:rPr lang="en-US" sz="1800" dirty="0"/>
              <a:t> </a:t>
            </a:r>
            <a:r>
              <a:rPr lang="en-US" sz="1800" dirty="0" err="1"/>
              <a:t>νέα</a:t>
            </a:r>
            <a:r>
              <a:rPr lang="en-US" sz="1800" dirty="0"/>
              <a:t> </a:t>
            </a:r>
            <a:r>
              <a:rPr lang="en-US" sz="1800" dirty="0" err="1"/>
              <a:t>προσωρινή</a:t>
            </a:r>
            <a:r>
              <a:rPr lang="en-US" sz="1800" dirty="0"/>
              <a:t> </a:t>
            </a:r>
            <a:r>
              <a:rPr lang="en-US" sz="1800" dirty="0" err="1"/>
              <a:t>μεταβλητή</a:t>
            </a:r>
            <a:endParaRPr lang="en-US" sz="1800" dirty="0"/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νέας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τυπικής</a:t>
            </a:r>
            <a:r>
              <a:rPr lang="en-US" sz="1800" dirty="0"/>
              <a:t> </a:t>
            </a:r>
            <a:r>
              <a:rPr lang="en-US" sz="1800" dirty="0" err="1"/>
              <a:t>παραμέτρου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l-GR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Ενέργειες στον Πίνακα Συμβόλων</a:t>
            </a:r>
            <a:endParaRPr lang="el-GR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Προσθήκη</a:t>
            </a:r>
            <a:r>
              <a:rPr lang="en-US" sz="1800" dirty="0"/>
              <a:t> </a:t>
            </a:r>
            <a:r>
              <a:rPr lang="en-US" sz="1800" dirty="0" err="1"/>
              <a:t>νέου</a:t>
            </a:r>
            <a:r>
              <a:rPr lang="en-US" sz="1800" dirty="0"/>
              <a:t> Argument: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τυπικής</a:t>
            </a:r>
            <a:r>
              <a:rPr lang="en-US" sz="1800" dirty="0"/>
              <a:t> </a:t>
            </a:r>
            <a:r>
              <a:rPr lang="en-US" sz="1800" dirty="0" err="1"/>
              <a:t>παραμέτρου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r>
              <a:rPr lang="en-US" sz="1800" dirty="0" err="1"/>
              <a:t>Αναζήτηση</a:t>
            </a:r>
            <a:r>
              <a:rPr lang="en-US" sz="1800" dirty="0"/>
              <a:t>: </a:t>
            </a:r>
            <a:r>
              <a:rPr lang="en-US" sz="1800" dirty="0" err="1"/>
              <a:t>μπορεί</a:t>
            </a:r>
            <a:r>
              <a:rPr lang="en-US" sz="1800" dirty="0"/>
              <a:t> </a:t>
            </a:r>
            <a:r>
              <a:rPr lang="en-US" sz="1800" dirty="0" err="1"/>
              <a:t>να</a:t>
            </a:r>
            <a:r>
              <a:rPr lang="en-US" sz="1800" dirty="0"/>
              <a:t> </a:t>
            </a:r>
            <a:r>
              <a:rPr lang="en-US" sz="1800" dirty="0" err="1"/>
              <a:t>αναζητηθεί</a:t>
            </a:r>
            <a:r>
              <a:rPr lang="en-US" sz="1800" dirty="0"/>
              <a:t> </a:t>
            </a:r>
            <a:r>
              <a:rPr lang="en-US" sz="1800" dirty="0" err="1"/>
              <a:t>κάποιο</a:t>
            </a:r>
            <a:r>
              <a:rPr lang="en-US" sz="1800" dirty="0"/>
              <a:t> entity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βάση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όνομά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.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sz="1800" dirty="0"/>
              <a:t>Η </a:t>
            </a:r>
            <a:r>
              <a:rPr lang="en-US" sz="1800" dirty="0" err="1"/>
              <a:t>αναζήτηση</a:t>
            </a:r>
            <a:r>
              <a:rPr lang="en-US" sz="1800" dirty="0"/>
              <a:t> </a:t>
            </a:r>
            <a:r>
              <a:rPr lang="en-US" sz="1800" dirty="0" err="1"/>
              <a:t>ενός</a:t>
            </a:r>
            <a:r>
              <a:rPr lang="en-US" sz="1800" dirty="0"/>
              <a:t> entity </a:t>
            </a:r>
            <a:r>
              <a:rPr lang="en-US" sz="1800" dirty="0" err="1"/>
              <a:t>γίνεται</a:t>
            </a:r>
            <a:r>
              <a:rPr lang="en-US" sz="1800" dirty="0"/>
              <a:t> </a:t>
            </a:r>
            <a:r>
              <a:rPr lang="en-US" sz="1800" dirty="0" err="1"/>
              <a:t>ξεκινώντας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αρχή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πίνακα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πρώτη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γραμμή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δε</a:t>
            </a:r>
            <a:r>
              <a:rPr lang="en-US" sz="1800" dirty="0"/>
              <a:t> </a:t>
            </a:r>
            <a:r>
              <a:rPr lang="en-US" sz="1800" dirty="0" err="1"/>
              <a:t>βρεθεί</a:t>
            </a:r>
            <a:r>
              <a:rPr lang="en-US" sz="1800" dirty="0"/>
              <a:t> </a:t>
            </a:r>
            <a:r>
              <a:rPr lang="en-US" sz="1800" dirty="0" err="1"/>
              <a:t>πηγαίνουμε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επόμενη</a:t>
            </a:r>
            <a:r>
              <a:rPr lang="en-US" sz="1800" dirty="0"/>
              <a:t> </a:t>
            </a:r>
            <a:r>
              <a:rPr lang="en-US" sz="1800" dirty="0" err="1"/>
              <a:t>γραμμή</a:t>
            </a:r>
            <a:r>
              <a:rPr lang="en-US" sz="1800" dirty="0"/>
              <a:t> </a:t>
            </a:r>
            <a:r>
              <a:rPr lang="en-US" sz="1800" dirty="0" err="1"/>
              <a:t>έως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ότου</a:t>
            </a:r>
            <a:r>
              <a:rPr lang="en-US" sz="1800" dirty="0"/>
              <a:t> </a:t>
            </a:r>
            <a:r>
              <a:rPr lang="en-US" sz="1800" dirty="0" err="1"/>
              <a:t>βρεθεί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entity ή </a:t>
            </a:r>
            <a:r>
              <a:rPr lang="en-US" sz="1800" dirty="0" err="1"/>
              <a:t>τελειώσουν</a:t>
            </a:r>
            <a:r>
              <a:rPr lang="en-US" sz="1800" dirty="0"/>
              <a:t> </a:t>
            </a:r>
            <a:r>
              <a:rPr lang="en-US" sz="1800" dirty="0" err="1"/>
              <a:t>όλα</a:t>
            </a:r>
            <a:r>
              <a:rPr lang="en-US" sz="1800" dirty="0"/>
              <a:t>  </a:t>
            </a:r>
            <a:r>
              <a:rPr lang="en-US" sz="1800" dirty="0" err="1"/>
              <a:t>τα</a:t>
            </a:r>
            <a:r>
              <a:rPr lang="en-US" sz="1800" dirty="0"/>
              <a:t> entities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οπότε</a:t>
            </a:r>
            <a:r>
              <a:rPr lang="en-US" sz="1800" dirty="0"/>
              <a:t> </a:t>
            </a:r>
            <a:r>
              <a:rPr lang="en-US" sz="1800" dirty="0" err="1"/>
              <a:t>επιστρέφουμε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μήνυμα</a:t>
            </a:r>
            <a:r>
              <a:rPr lang="en-US" sz="1800" dirty="0"/>
              <a:t> </a:t>
            </a:r>
            <a:r>
              <a:rPr lang="en-US" sz="1800" dirty="0" err="1"/>
              <a:t>λάθους</a:t>
            </a:r>
            <a:r>
              <a:rPr lang="en-US" sz="1800" dirty="0"/>
              <a:t>. 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ζητούμενο</a:t>
            </a:r>
            <a:r>
              <a:rPr lang="en-US" sz="1800" dirty="0"/>
              <a:t> </a:t>
            </a:r>
            <a:r>
              <a:rPr lang="en-US" sz="1800" dirty="0" err="1"/>
              <a:t>όνομα</a:t>
            </a:r>
            <a:r>
              <a:rPr lang="en-US" sz="1800" dirty="0"/>
              <a:t> </a:t>
            </a:r>
            <a:r>
              <a:rPr lang="en-US" sz="1800" dirty="0" err="1"/>
              <a:t>υπάρχει</a:t>
            </a:r>
            <a:r>
              <a:rPr lang="en-US" sz="1800" dirty="0"/>
              <a:t> </a:t>
            </a:r>
            <a:r>
              <a:rPr lang="en-US" sz="1800" dirty="0" err="1"/>
              <a:t>πάνω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ένα</a:t>
            </a:r>
            <a:r>
              <a:rPr lang="en-US" sz="1800" dirty="0"/>
              <a:t> entity </a:t>
            </a:r>
            <a:r>
              <a:rPr lang="en-US" sz="1800" dirty="0" err="1"/>
              <a:t>τότε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επιστρέφουμε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πρώτο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θα</a:t>
            </a:r>
            <a:r>
              <a:rPr lang="en-US" sz="1800" dirty="0"/>
              <a:t> </a:t>
            </a:r>
            <a:r>
              <a:rPr lang="en-US" sz="1800" dirty="0" err="1"/>
              <a:t>συναντήσουμε</a:t>
            </a:r>
            <a:endParaRPr lang="el-GR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Πίνακας Συμβόλων</a:t>
            </a:r>
            <a:endParaRPr lang="el-GR"/>
          </a:p>
        </p:txBody>
      </p:sp>
      <p:graphicFrame>
        <p:nvGraphicFramePr>
          <p:cNvPr id="24592" name="Group 16"/>
          <p:cNvGraphicFramePr>
            <a:graphicFrameLocks noGrp="1"/>
          </p:cNvGraphicFramePr>
          <p:nvPr/>
        </p:nvGraphicFramePr>
        <p:xfrm>
          <a:off x="2743200" y="2057400"/>
          <a:ext cx="3962400" cy="4064001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λεκτική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συντακτική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σημασιολογική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παραγωγή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βελτιστοποίηση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παραγωγή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βελτιστοποίηση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46125" y="3443288"/>
            <a:ext cx="13227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</a:rPr>
              <a:t>Πίνακας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Συμβόλων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V="1">
            <a:off x="2286000" y="2895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 flipV="1">
            <a:off x="2286000" y="3505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22860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2286000" y="37338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Μορφή του Πίνακα Συμβόλων</a:t>
            </a:r>
            <a:endParaRPr lang="el-GR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066800" y="5638800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26365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1066800" y="4738688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263650" y="42052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1066800" y="3854450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1263650" y="33210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1066800" y="2943225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073275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4478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3382963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2757488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648200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022725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927725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530225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2073275" y="4754563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1447800" y="489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3382963" y="4754563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2757488" y="489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4648200" y="4754563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4022725" y="489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2073275" y="38703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1447800" y="40068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3382963" y="38703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2757488" y="40068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2073275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1447800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3382963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2757488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4648200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4022725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5927725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>
            <a:off x="5302250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7" name="AutoShape 51"/>
          <p:cNvSpPr>
            <a:spLocks noChangeArrowheads="1"/>
          </p:cNvSpPr>
          <p:nvPr/>
        </p:nvSpPr>
        <p:spPr bwMode="auto">
          <a:xfrm>
            <a:off x="5349875" y="4343400"/>
            <a:ext cx="685800" cy="274638"/>
          </a:xfrm>
          <a:prstGeom prst="triangl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4968875" y="4465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 flipV="1">
            <a:off x="4968875" y="4465638"/>
            <a:ext cx="54768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13" name="AutoShape 57"/>
          <p:cNvSpPr>
            <a:spLocks noChangeArrowheads="1"/>
          </p:cNvSpPr>
          <p:nvPr/>
        </p:nvSpPr>
        <p:spPr bwMode="auto">
          <a:xfrm>
            <a:off x="6249988" y="4343400"/>
            <a:ext cx="685800" cy="274638"/>
          </a:xfrm>
          <a:prstGeom prst="triangl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 flipV="1">
            <a:off x="5868988" y="4465638"/>
            <a:ext cx="54768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15" name="AutoShape 59"/>
          <p:cNvSpPr>
            <a:spLocks noChangeArrowheads="1"/>
          </p:cNvSpPr>
          <p:nvPr/>
        </p:nvSpPr>
        <p:spPr bwMode="auto">
          <a:xfrm>
            <a:off x="7178675" y="4343400"/>
            <a:ext cx="685800" cy="274638"/>
          </a:xfrm>
          <a:prstGeom prst="triangl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16" name="Line 60"/>
          <p:cNvSpPr>
            <a:spLocks noChangeShapeType="1"/>
          </p:cNvSpPr>
          <p:nvPr/>
        </p:nvSpPr>
        <p:spPr bwMode="auto">
          <a:xfrm flipV="1">
            <a:off x="6797675" y="4465638"/>
            <a:ext cx="54768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17" name="AutoShape 61"/>
          <p:cNvSpPr>
            <a:spLocks noChangeArrowheads="1"/>
          </p:cNvSpPr>
          <p:nvPr/>
        </p:nvSpPr>
        <p:spPr bwMode="auto">
          <a:xfrm>
            <a:off x="4084638" y="2546350"/>
            <a:ext cx="685800" cy="274638"/>
          </a:xfrm>
          <a:prstGeom prst="triangl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3703638" y="26685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 flipV="1">
            <a:off x="3703638" y="2668588"/>
            <a:ext cx="54768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0" name="AutoShape 64"/>
          <p:cNvSpPr>
            <a:spLocks noChangeArrowheads="1"/>
          </p:cNvSpPr>
          <p:nvPr/>
        </p:nvSpPr>
        <p:spPr bwMode="auto">
          <a:xfrm>
            <a:off x="4984750" y="2546350"/>
            <a:ext cx="685800" cy="274638"/>
          </a:xfrm>
          <a:prstGeom prst="triangl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21" name="Line 65"/>
          <p:cNvSpPr>
            <a:spLocks noChangeShapeType="1"/>
          </p:cNvSpPr>
          <p:nvPr/>
        </p:nvSpPr>
        <p:spPr bwMode="auto">
          <a:xfrm flipV="1">
            <a:off x="4603750" y="2668588"/>
            <a:ext cx="54768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2" name="AutoShape 66"/>
          <p:cNvSpPr>
            <a:spLocks noChangeArrowheads="1"/>
          </p:cNvSpPr>
          <p:nvPr/>
        </p:nvSpPr>
        <p:spPr bwMode="auto">
          <a:xfrm>
            <a:off x="5913438" y="2546350"/>
            <a:ext cx="685800" cy="274638"/>
          </a:xfrm>
          <a:prstGeom prst="triangl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23" name="Line 67"/>
          <p:cNvSpPr>
            <a:spLocks noChangeShapeType="1"/>
          </p:cNvSpPr>
          <p:nvPr/>
        </p:nvSpPr>
        <p:spPr bwMode="auto">
          <a:xfrm flipV="1">
            <a:off x="5532438" y="2668588"/>
            <a:ext cx="54768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4" name="AutoShape 68"/>
          <p:cNvSpPr>
            <a:spLocks noChangeArrowheads="1"/>
          </p:cNvSpPr>
          <p:nvPr/>
        </p:nvSpPr>
        <p:spPr bwMode="auto">
          <a:xfrm>
            <a:off x="4100513" y="3443288"/>
            <a:ext cx="685800" cy="274637"/>
          </a:xfrm>
          <a:prstGeom prst="triangl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3719513" y="35655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 flipV="1">
            <a:off x="3719513" y="3565525"/>
            <a:ext cx="547687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7" name="AutoShape 71"/>
          <p:cNvSpPr>
            <a:spLocks noChangeArrowheads="1"/>
          </p:cNvSpPr>
          <p:nvPr/>
        </p:nvSpPr>
        <p:spPr bwMode="auto">
          <a:xfrm>
            <a:off x="5000625" y="3443288"/>
            <a:ext cx="685800" cy="274637"/>
          </a:xfrm>
          <a:prstGeom prst="triangl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28" name="Line 72"/>
          <p:cNvSpPr>
            <a:spLocks noChangeShapeType="1"/>
          </p:cNvSpPr>
          <p:nvPr/>
        </p:nvSpPr>
        <p:spPr bwMode="auto">
          <a:xfrm flipV="1">
            <a:off x="4619625" y="3565525"/>
            <a:ext cx="54768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238125" y="3603625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ahoma" pitchFamily="34" charset="0"/>
              </a:rPr>
              <a:t>Scope</a:t>
            </a:r>
            <a:endParaRPr lang="el-GR" sz="16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6164263" y="5264150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ahoma" pitchFamily="34" charset="0"/>
              </a:rPr>
              <a:t>Entity</a:t>
            </a:r>
            <a:endParaRPr lang="el-GR" sz="16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5131" name="Rectangle 75"/>
          <p:cNvSpPr>
            <a:spLocks noChangeArrowheads="1"/>
          </p:cNvSpPr>
          <p:nvPr/>
        </p:nvSpPr>
        <p:spPr bwMode="auto">
          <a:xfrm>
            <a:off x="7399338" y="4000500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ahoma" pitchFamily="34" charset="0"/>
              </a:rPr>
              <a:t>Argument</a:t>
            </a:r>
            <a:endParaRPr lang="el-GR" sz="16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5133" name="Line 77"/>
          <p:cNvSpPr>
            <a:spLocks noChangeShapeType="1"/>
          </p:cNvSpPr>
          <p:nvPr/>
        </p:nvSpPr>
        <p:spPr bwMode="auto">
          <a:xfrm flipH="1">
            <a:off x="1385888" y="2376488"/>
            <a:ext cx="274637" cy="533400"/>
          </a:xfrm>
          <a:prstGeom prst="line">
            <a:avLst/>
          </a:prstGeom>
          <a:noFill/>
          <a:ln w="76200" cmpd="tri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34" name="Rectangle 78"/>
          <p:cNvSpPr>
            <a:spLocks noChangeArrowheads="1"/>
          </p:cNvSpPr>
          <p:nvPr/>
        </p:nvSpPr>
        <p:spPr bwMode="auto">
          <a:xfrm>
            <a:off x="1243013" y="2049463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ahoma" pitchFamily="34" charset="0"/>
              </a:rPr>
              <a:t>Αρχή</a:t>
            </a:r>
            <a:endParaRPr lang="el-GR" sz="1600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Εγγραφές στον Πίνακα</a:t>
            </a:r>
            <a:endParaRPr lang="el-G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58963"/>
            <a:ext cx="7772400" cy="457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l-GR" sz="1800" b="1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1800" b="1" dirty="0" smtClean="0"/>
              <a:t>Record </a:t>
            </a:r>
            <a:r>
              <a:rPr lang="en-US" sz="1800" b="1" dirty="0"/>
              <a:t>Entity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1800" dirty="0"/>
              <a:t>char[] name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τύπος</a:t>
            </a:r>
            <a:r>
              <a:rPr lang="en-US" sz="1800" dirty="0"/>
              <a:t>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μεταβλητή</a:t>
            </a:r>
            <a:r>
              <a:rPr lang="en-US" sz="1800" dirty="0"/>
              <a:t> </a:t>
            </a:r>
            <a:endParaRPr lang="el-GR" sz="1800" dirty="0" smtClean="0"/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type</a:t>
            </a:r>
            <a:endParaRPr lang="en-US" sz="1800" dirty="0"/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int</a:t>
            </a:r>
            <a:r>
              <a:rPr lang="en-US" sz="1800" dirty="0"/>
              <a:t> offset  (</a:t>
            </a:r>
            <a:r>
              <a:rPr lang="en-US" sz="1800" dirty="0" err="1"/>
              <a:t>απόσταση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κορυφή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στοίβας</a:t>
            </a:r>
            <a:r>
              <a:rPr lang="en-US" sz="1800" dirty="0"/>
              <a:t>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 smtClean="0"/>
              <a:t>συνάρτηση</a:t>
            </a:r>
            <a:endParaRPr lang="el-GR" sz="1800" dirty="0" smtClean="0"/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l-GR" sz="1800" dirty="0" smtClean="0"/>
              <a:t> </a:t>
            </a:r>
            <a:r>
              <a:rPr lang="en-US" sz="1800" dirty="0" smtClean="0"/>
              <a:t>type</a:t>
            </a:r>
            <a:endParaRPr lang="en-US" sz="1800" dirty="0"/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startQuad</a:t>
            </a:r>
            <a:r>
              <a:rPr lang="en-US" sz="1800" dirty="0"/>
              <a:t> (</a:t>
            </a:r>
            <a:r>
              <a:rPr lang="en-US" sz="1800" dirty="0" err="1"/>
              <a:t>ετικέτα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πρώτης</a:t>
            </a:r>
            <a:r>
              <a:rPr lang="en-US" sz="1800" dirty="0"/>
              <a:t> </a:t>
            </a:r>
            <a:r>
              <a:rPr lang="en-US" sz="1800" dirty="0" err="1"/>
              <a:t>τετράδας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κώδικα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)</a:t>
            </a:r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/>
              <a:t>list argument (</a:t>
            </a:r>
            <a:r>
              <a:rPr lang="en-US" sz="1800" dirty="0" err="1"/>
              <a:t>λίστα</a:t>
            </a:r>
            <a:r>
              <a:rPr lang="en-US" sz="1800" dirty="0"/>
              <a:t> </a:t>
            </a:r>
            <a:r>
              <a:rPr lang="en-US" sz="1800" dirty="0" err="1"/>
              <a:t>παραμέτρων</a:t>
            </a:r>
            <a:r>
              <a:rPr lang="en-US" sz="1800" dirty="0"/>
              <a:t>)</a:t>
            </a:r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framelength</a:t>
            </a:r>
            <a:r>
              <a:rPr lang="en-US" sz="1800" dirty="0"/>
              <a:t> (</a:t>
            </a:r>
            <a:r>
              <a:rPr lang="en-US" sz="1800" dirty="0" err="1"/>
              <a:t>μήκος</a:t>
            </a:r>
            <a:r>
              <a:rPr lang="en-US" sz="1800" dirty="0"/>
              <a:t> </a:t>
            </a:r>
            <a:r>
              <a:rPr lang="en-US" sz="1800" dirty="0" err="1"/>
              <a:t>εγγραφήματος</a:t>
            </a:r>
            <a:r>
              <a:rPr lang="en-US" sz="1800" dirty="0"/>
              <a:t> </a:t>
            </a:r>
            <a:r>
              <a:rPr lang="en-US" sz="1800" dirty="0" err="1"/>
              <a:t>δραστηριοποίησης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42913" y="37814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Εγγραφές</a:t>
            </a:r>
            <a:r>
              <a:rPr lang="en-US" dirty="0"/>
              <a:t> </a:t>
            </a:r>
            <a:r>
              <a:rPr lang="en-US" dirty="0" err="1"/>
              <a:t>στον</a:t>
            </a:r>
            <a:r>
              <a:rPr lang="en-US" dirty="0"/>
              <a:t> </a:t>
            </a:r>
            <a:r>
              <a:rPr lang="en-US" dirty="0" err="1"/>
              <a:t>Πίνακα</a:t>
            </a:r>
            <a:endParaRPr lang="el-G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58963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l-GR" sz="1800" b="1" dirty="0" smtClean="0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sz="1800" b="1" dirty="0" smtClean="0"/>
              <a:t>Record Entity</a:t>
            </a:r>
            <a:r>
              <a:rPr lang="el-GR" sz="1800" b="1" dirty="0" smtClean="0"/>
              <a:t> (συνέχεια)</a:t>
            </a:r>
            <a:endParaRPr lang="en-US" sz="1800" b="1" dirty="0"/>
          </a:p>
          <a:p>
            <a:pPr lvl="2">
              <a:lnSpc>
                <a:spcPct val="100000"/>
              </a:lnSpc>
            </a:pPr>
            <a:endParaRPr lang="el-GR" sz="2000" dirty="0" smtClean="0"/>
          </a:p>
          <a:p>
            <a:pPr lvl="2">
              <a:lnSpc>
                <a:spcPct val="100000"/>
              </a:lnSpc>
            </a:pPr>
            <a:r>
              <a:rPr lang="en-US" sz="1800" dirty="0" err="1" smtClean="0"/>
              <a:t>σταθερ</a:t>
            </a:r>
            <a:r>
              <a:rPr lang="el-GR" sz="1800" dirty="0" smtClean="0"/>
              <a:t>ά</a:t>
            </a:r>
            <a:endParaRPr lang="en-US" sz="1800" dirty="0"/>
          </a:p>
          <a:p>
            <a:pPr lvl="3">
              <a:lnSpc>
                <a:spcPct val="100000"/>
              </a:lnSpc>
            </a:pPr>
            <a:r>
              <a:rPr lang="en-US" sz="1800" dirty="0"/>
              <a:t>char[] value (</a:t>
            </a:r>
            <a:r>
              <a:rPr lang="en-US" sz="1800" dirty="0" err="1"/>
              <a:t>τιμή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σταθεράς</a:t>
            </a:r>
            <a:r>
              <a:rPr lang="en-US" sz="1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1800" dirty="0" err="1"/>
              <a:t>παράμετρος</a:t>
            </a:r>
            <a:endParaRPr lang="en-US" sz="1800" dirty="0"/>
          </a:p>
          <a:p>
            <a:pPr lvl="3">
              <a:lnSpc>
                <a:spcPct val="100000"/>
              </a:lnSpc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parMode</a:t>
            </a:r>
            <a:r>
              <a:rPr lang="en-US" sz="1800" dirty="0"/>
              <a:t> (</a:t>
            </a:r>
            <a:r>
              <a:rPr lang="en-US" sz="1800" dirty="0" err="1"/>
              <a:t>τρόπος</a:t>
            </a:r>
            <a:r>
              <a:rPr lang="en-US" sz="1800" dirty="0"/>
              <a:t> </a:t>
            </a:r>
            <a:r>
              <a:rPr lang="en-US" sz="1800" dirty="0" err="1"/>
              <a:t>περάσματος</a:t>
            </a:r>
            <a:r>
              <a:rPr lang="en-US" sz="1800" dirty="0"/>
              <a:t>)</a:t>
            </a:r>
          </a:p>
          <a:p>
            <a:pPr lvl="3">
              <a:lnSpc>
                <a:spcPct val="100000"/>
              </a:lnSpc>
            </a:pPr>
            <a:r>
              <a:rPr lang="en-US" sz="1800" dirty="0" err="1"/>
              <a:t>int</a:t>
            </a:r>
            <a:r>
              <a:rPr lang="en-US" sz="1800" dirty="0"/>
              <a:t> offset (</a:t>
            </a:r>
            <a:r>
              <a:rPr lang="en-US" sz="1800" dirty="0" err="1"/>
              <a:t>απόσταση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κορυφή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στοίβας</a:t>
            </a:r>
            <a:r>
              <a:rPr lang="en-US" sz="1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1800" dirty="0" err="1"/>
              <a:t>προσωρινή</a:t>
            </a:r>
            <a:r>
              <a:rPr lang="en-US" sz="1800" dirty="0"/>
              <a:t> </a:t>
            </a:r>
            <a:r>
              <a:rPr lang="en-US" sz="1800" dirty="0" err="1"/>
              <a:t>μεταβλητή</a:t>
            </a:r>
            <a:endParaRPr lang="en-US" sz="1800" dirty="0"/>
          </a:p>
          <a:p>
            <a:pPr lvl="3">
              <a:lnSpc>
                <a:spcPct val="100000"/>
              </a:lnSpc>
            </a:pPr>
            <a:r>
              <a:rPr lang="en-US" sz="1800" dirty="0" err="1"/>
              <a:t>int</a:t>
            </a:r>
            <a:r>
              <a:rPr lang="en-US" sz="1800" dirty="0"/>
              <a:t> offset (</a:t>
            </a:r>
            <a:r>
              <a:rPr lang="en-US" sz="1800" dirty="0" err="1"/>
              <a:t>απόσταση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κορυφή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στοίβας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pointer Entity next</a:t>
            </a:r>
            <a:endParaRPr lang="el-GR" sz="18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42913" y="37814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Εγγραφές στον Πίνακα</a:t>
            </a:r>
            <a:endParaRPr lang="el-G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Record Scope</a:t>
            </a:r>
          </a:p>
          <a:p>
            <a:pPr lvl="1"/>
            <a:r>
              <a:rPr lang="en-US" sz="1800" dirty="0"/>
              <a:t>pointer Entity (</a:t>
            </a:r>
            <a:r>
              <a:rPr lang="en-US" sz="1800" dirty="0" err="1"/>
              <a:t>λίστα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Entities)</a:t>
            </a:r>
          </a:p>
          <a:p>
            <a:pPr lvl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nestingLevel</a:t>
            </a:r>
            <a:r>
              <a:rPr lang="en-US" sz="1800" dirty="0"/>
              <a:t> (</a:t>
            </a:r>
            <a:r>
              <a:rPr lang="en-US" sz="1800" dirty="0" err="1"/>
              <a:t>βάθος</a:t>
            </a:r>
            <a:r>
              <a:rPr lang="en-US" sz="1800" dirty="0"/>
              <a:t> </a:t>
            </a:r>
            <a:r>
              <a:rPr lang="en-US" sz="1800" dirty="0" err="1"/>
              <a:t>φωλιάσματος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pointer Scope </a:t>
            </a:r>
            <a:r>
              <a:rPr lang="en-US" sz="1800" dirty="0" err="1"/>
              <a:t>enclosingScope</a:t>
            </a:r>
            <a:endParaRPr lang="en-US" sz="1800" dirty="0"/>
          </a:p>
          <a:p>
            <a:pPr lvl="1"/>
            <a:endParaRPr lang="el-GR" dirty="0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393700" y="3049588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Εγγραφές στον Πίνακα</a:t>
            </a:r>
            <a:endParaRPr lang="el-G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58963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1800" b="1" dirty="0"/>
              <a:t>Record Argument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parMode</a:t>
            </a:r>
            <a:r>
              <a:rPr lang="en-US" sz="1800" dirty="0"/>
              <a:t> (</a:t>
            </a:r>
            <a:r>
              <a:rPr lang="en-US" sz="1800" dirty="0" err="1"/>
              <a:t>τρόπος</a:t>
            </a:r>
            <a:r>
              <a:rPr lang="en-US" sz="1800" dirty="0"/>
              <a:t> </a:t>
            </a:r>
            <a:r>
              <a:rPr lang="en-US" sz="1800" dirty="0" err="1"/>
              <a:t>περάσματος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 smtClean="0"/>
              <a:t>int</a:t>
            </a:r>
            <a:r>
              <a:rPr lang="en-US" sz="1800" dirty="0" smtClean="0"/>
              <a:t> type (</a:t>
            </a:r>
            <a:r>
              <a:rPr lang="el-GR" sz="1800" dirty="0" smtClean="0"/>
              <a:t>τύπος μεταβλητής)</a:t>
            </a:r>
            <a:endParaRPr lang="en-US" sz="1800" dirty="0" smtClean="0"/>
          </a:p>
          <a:p>
            <a:pPr lvl="1"/>
            <a:r>
              <a:rPr lang="en-US" sz="1800" dirty="0" smtClean="0"/>
              <a:t>pointer </a:t>
            </a:r>
            <a:r>
              <a:rPr lang="en-US" sz="1800" dirty="0"/>
              <a:t>Argument next</a:t>
            </a:r>
            <a:endParaRPr lang="el-GR" sz="1800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304800" y="3125788"/>
            <a:ext cx="685800" cy="274637"/>
          </a:xfrm>
          <a:prstGeom prst="triangle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sz="1800" dirty="0" smtClean="0"/>
          </a:p>
          <a:p>
            <a:r>
              <a:rPr lang="en-US" sz="1800" dirty="0" err="1" smtClean="0"/>
              <a:t>Δημιουργείται</a:t>
            </a:r>
            <a:r>
              <a:rPr lang="en-US" sz="1800" dirty="0" smtClean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κάθε</a:t>
            </a:r>
            <a:r>
              <a:rPr lang="en-US" sz="1800" dirty="0"/>
              <a:t> </a:t>
            </a:r>
            <a:r>
              <a:rPr lang="en-US" sz="1800" dirty="0" err="1"/>
              <a:t>συνάρτηση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αυτήν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καλεί</a:t>
            </a:r>
            <a:endParaRPr lang="en-US" sz="1800" dirty="0"/>
          </a:p>
          <a:p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αρχίζει</a:t>
            </a:r>
            <a:r>
              <a:rPr lang="en-US" sz="1800" dirty="0"/>
              <a:t> η </a:t>
            </a:r>
            <a:r>
              <a:rPr lang="en-US" sz="1800" dirty="0" err="1"/>
              <a:t>εκτέλεση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ο </a:t>
            </a:r>
            <a:r>
              <a:rPr lang="en-US" sz="1800" dirty="0" err="1"/>
              <a:t>δείκτης</a:t>
            </a:r>
            <a:r>
              <a:rPr lang="en-US" sz="1800" dirty="0"/>
              <a:t> </a:t>
            </a:r>
            <a:r>
              <a:rPr lang="en-US" sz="1800" dirty="0" err="1"/>
              <a:t>στοίβας</a:t>
            </a:r>
            <a:r>
              <a:rPr lang="en-US" sz="1800" dirty="0"/>
              <a:t> </a:t>
            </a:r>
            <a:r>
              <a:rPr lang="en-US" sz="1800" dirty="0" err="1"/>
              <a:t>μεταφέρεται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αρχή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εγγρασήματος</a:t>
            </a:r>
            <a:r>
              <a:rPr lang="en-US" sz="1800" dirty="0"/>
              <a:t> </a:t>
            </a:r>
            <a:r>
              <a:rPr lang="en-US" sz="1800" dirty="0" err="1"/>
              <a:t>δραστηριοποίησης</a:t>
            </a:r>
            <a:endParaRPr lang="en-US" sz="1800" dirty="0"/>
          </a:p>
          <a:p>
            <a:r>
              <a:rPr lang="en-US" sz="1800" dirty="0" err="1"/>
              <a:t>Περιέχει</a:t>
            </a:r>
            <a:r>
              <a:rPr lang="en-US" sz="1800" dirty="0"/>
              <a:t> </a:t>
            </a:r>
            <a:r>
              <a:rPr lang="en-US" sz="1800" dirty="0" err="1"/>
              <a:t>πληροφορίες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χρησιμέυουν</a:t>
            </a:r>
            <a:r>
              <a:rPr lang="en-US" sz="1800" dirty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εκτέλεση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τον</a:t>
            </a:r>
            <a:r>
              <a:rPr lang="en-US" sz="1800" dirty="0"/>
              <a:t> </a:t>
            </a:r>
            <a:r>
              <a:rPr lang="en-US" sz="1800" dirty="0" err="1"/>
              <a:t>τερματισμό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</a:t>
            </a:r>
            <a:r>
              <a:rPr lang="en-US" sz="1800" dirty="0" err="1"/>
              <a:t>καθώς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πληροφορίες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σχετίζονται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τις</a:t>
            </a:r>
            <a:r>
              <a:rPr lang="en-US" sz="1800" dirty="0"/>
              <a:t> </a:t>
            </a:r>
            <a:r>
              <a:rPr lang="en-US" sz="1800" dirty="0" err="1"/>
              <a:t>μεταβλητές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χρησιμοποιεί</a:t>
            </a:r>
            <a:endParaRPr lang="en-US" sz="1800" dirty="0"/>
          </a:p>
          <a:p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τερματίζεται</a:t>
            </a:r>
            <a:r>
              <a:rPr lang="en-US" sz="1800" dirty="0"/>
              <a:t> η </a:t>
            </a:r>
            <a:r>
              <a:rPr lang="en-US" sz="1800" dirty="0" err="1"/>
              <a:t>συνάρτηση</a:t>
            </a:r>
            <a:r>
              <a:rPr lang="en-US" sz="1800" dirty="0"/>
              <a:t> ο </a:t>
            </a:r>
            <a:r>
              <a:rPr lang="en-US" sz="1800" dirty="0" err="1"/>
              <a:t>χώρος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καταλαμβάνει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εγγράφημα</a:t>
            </a:r>
            <a:r>
              <a:rPr lang="en-US" sz="1800" dirty="0"/>
              <a:t> </a:t>
            </a:r>
            <a:r>
              <a:rPr lang="en-US" sz="1800" dirty="0" err="1"/>
              <a:t>δραστηριοποίησης</a:t>
            </a:r>
            <a:r>
              <a:rPr lang="en-US" sz="1800" dirty="0"/>
              <a:t> </a:t>
            </a:r>
            <a:r>
              <a:rPr lang="en-US" sz="1800" dirty="0" err="1"/>
              <a:t>επιστρέφεται</a:t>
            </a:r>
            <a:r>
              <a:rPr lang="en-US" sz="1800" dirty="0"/>
              <a:t> </a:t>
            </a:r>
            <a:r>
              <a:rPr lang="en-US" sz="1800" dirty="0" err="1"/>
              <a:t>στο</a:t>
            </a:r>
            <a:r>
              <a:rPr lang="en-US" sz="1800" dirty="0"/>
              <a:t> </a:t>
            </a:r>
            <a:r>
              <a:rPr lang="en-US" sz="1800" dirty="0" err="1"/>
              <a:t>σύστημα</a:t>
            </a:r>
            <a:endParaRPr lang="el-GR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001963" y="1804988"/>
            <a:ext cx="0" cy="464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600325" y="2074863"/>
            <a:ext cx="339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600325" y="6345238"/>
            <a:ext cx="339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5768975" y="4425950"/>
            <a:ext cx="0" cy="1874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5772150" y="2138363"/>
            <a:ext cx="0" cy="131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087688" y="2109788"/>
            <a:ext cx="21637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Διεύθυνση Επιστροφής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3087688" y="2566988"/>
            <a:ext cx="21637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Σύνδεσμος Προσπέλασης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3087688" y="3024188"/>
            <a:ext cx="21637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Επιστροφή Τιμής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087688" y="3648075"/>
            <a:ext cx="216376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Τυπικές Παράμετροι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087688" y="4530725"/>
            <a:ext cx="216376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Τοπικές Μεταβλητές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3087688" y="5384800"/>
            <a:ext cx="216376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Προσωρινές Μεταβλητές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5364163" y="1804988"/>
            <a:ext cx="0" cy="464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5572125" y="3375025"/>
            <a:ext cx="22542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solidFill>
                  <a:srgbClr val="000000"/>
                </a:solidFill>
                <a:latin typeface="Tahoma" pitchFamily="34" charset="0"/>
              </a:rPr>
              <a:t>Μήκος</a:t>
            </a:r>
          </a:p>
          <a:p>
            <a:r>
              <a:rPr lang="en-US" sz="1400" b="1">
                <a:solidFill>
                  <a:srgbClr val="000000"/>
                </a:solidFill>
                <a:latin typeface="Tahoma" pitchFamily="34" charset="0"/>
              </a:rPr>
              <a:t>Εγγραφήματος</a:t>
            </a:r>
          </a:p>
          <a:p>
            <a:r>
              <a:rPr lang="en-US" sz="1400" b="1">
                <a:solidFill>
                  <a:srgbClr val="000000"/>
                </a:solidFill>
                <a:latin typeface="Tahoma" pitchFamily="34" charset="0"/>
              </a:rPr>
              <a:t>Δραστηριοποίησης</a:t>
            </a:r>
            <a:endParaRPr lang="el-GR" sz="1400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5656</TotalTime>
  <Words>454</Words>
  <Application>Microsoft Office PowerPoint</Application>
  <PresentationFormat>Προβολή στην οθόνη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Ρυζόχαρτο</vt:lpstr>
      <vt:lpstr>Διαφάνεια 1</vt:lpstr>
      <vt:lpstr>Πίνακας Συμβόλων</vt:lpstr>
      <vt:lpstr>Μορφή του Πίνακα Συμβόλων</vt:lpstr>
      <vt:lpstr>Εγγραφές στον Πίνακα</vt:lpstr>
      <vt:lpstr>Εγγραφές στον Πίνακα</vt:lpstr>
      <vt:lpstr>Εγγραφές στον Πίνακα</vt:lpstr>
      <vt:lpstr>Εγγραφές στον Πίνακα</vt:lpstr>
      <vt:lpstr>Εγγράφημα Δραστηριοποίησης</vt:lpstr>
      <vt:lpstr>Εγγράφημα Δραστηριοποίησης</vt:lpstr>
      <vt:lpstr>Εγγράφημα Δραστηριοποίησης</vt:lpstr>
      <vt:lpstr>Εγγράφημα Δραστηριοποίησης</vt:lpstr>
      <vt:lpstr>Ενέργειες στον Πίνακα Συμβόλων</vt:lpstr>
      <vt:lpstr>Ενέργειες στον Πίνακα Συμβόλων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giorgos</cp:lastModifiedBy>
  <cp:revision>178</cp:revision>
  <dcterms:created xsi:type="dcterms:W3CDTF">2003-02-10T08:36:46Z</dcterms:created>
  <dcterms:modified xsi:type="dcterms:W3CDTF">2014-04-09T12:30:02Z</dcterms:modified>
</cp:coreProperties>
</file>