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4;p12" descr=""/>
          <p:cNvPicPr/>
          <p:nvPr/>
        </p:nvPicPr>
        <p:blipFill>
          <a:blip r:embed="rId2"/>
          <a:stretch/>
        </p:blipFill>
        <p:spPr>
          <a:xfrm>
            <a:off x="117360" y="6311880"/>
            <a:ext cx="1056240" cy="54504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5;p12"/>
          <p:cNvSpPr/>
          <p:nvPr/>
        </p:nvSpPr>
        <p:spPr>
          <a:xfrm>
            <a:off x="10911600" y="-773640"/>
            <a:ext cx="2110320" cy="2110320"/>
          </a:xfrm>
          <a:prstGeom prst="ellipse">
            <a:avLst/>
          </a:prstGeom>
          <a:solidFill>
            <a:srgbClr val="98a1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2" name="Google Shape;16;p12"/>
          <p:cNvSpPr/>
          <p:nvPr/>
        </p:nvSpPr>
        <p:spPr>
          <a:xfrm rot="18807000">
            <a:off x="11308320" y="4498920"/>
            <a:ext cx="3548520" cy="2469240"/>
          </a:xfrm>
          <a:prstGeom prst="rect">
            <a:avLst/>
          </a:prstGeom>
          <a:solidFill>
            <a:srgbClr val="66ffd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3" name="Google Shape;17;p12"/>
          <p:cNvSpPr/>
          <p:nvPr/>
        </p:nvSpPr>
        <p:spPr>
          <a:xfrm rot="20597400">
            <a:off x="-580320" y="-551160"/>
            <a:ext cx="1395720" cy="1334520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20;p13" descr=""/>
          <p:cNvPicPr/>
          <p:nvPr/>
        </p:nvPicPr>
        <p:blipFill>
          <a:blip r:embed="rId2"/>
          <a:stretch/>
        </p:blipFill>
        <p:spPr>
          <a:xfrm>
            <a:off x="465480" y="5432400"/>
            <a:ext cx="2005920" cy="103536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21;p13" descr=""/>
          <p:cNvPicPr/>
          <p:nvPr/>
        </p:nvPicPr>
        <p:blipFill>
          <a:blip r:embed="rId3"/>
          <a:stretch/>
        </p:blipFill>
        <p:spPr>
          <a:xfrm>
            <a:off x="465480" y="5432400"/>
            <a:ext cx="2005920" cy="103536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22;p13"/>
          <p:cNvSpPr/>
          <p:nvPr/>
        </p:nvSpPr>
        <p:spPr>
          <a:xfrm rot="20597400">
            <a:off x="11243160" y="903960"/>
            <a:ext cx="1846800" cy="1846800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23;p13"/>
          <p:cNvSpPr/>
          <p:nvPr/>
        </p:nvSpPr>
        <p:spPr>
          <a:xfrm>
            <a:off x="-546840" y="-936000"/>
            <a:ext cx="1870560" cy="1870560"/>
          </a:xfrm>
          <a:prstGeom prst="ellipse">
            <a:avLst/>
          </a:prstGeom>
          <a:solidFill>
            <a:srgbClr val="66ffd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25;p13" descr=""/>
          <p:cNvPicPr/>
          <p:nvPr/>
        </p:nvPicPr>
        <p:blipFill>
          <a:blip r:embed="rId4"/>
          <a:stretch/>
        </p:blipFill>
        <p:spPr>
          <a:xfrm>
            <a:off x="7339680" y="2521800"/>
            <a:ext cx="7146720" cy="685692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26;p13"/>
          <p:cNvSpPr/>
          <p:nvPr/>
        </p:nvSpPr>
        <p:spPr>
          <a:xfrm>
            <a:off x="8712720" y="4447080"/>
            <a:ext cx="2300760" cy="2342520"/>
          </a:xfrm>
          <a:prstGeom prst="roundRect">
            <a:avLst>
              <a:gd name="adj" fmla="val 9719"/>
            </a:avLst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27;p13" descr=""/>
          <p:cNvPicPr/>
          <p:nvPr/>
        </p:nvPicPr>
        <p:blipFill>
          <a:blip r:embed="rId6"/>
          <a:stretch/>
        </p:blipFill>
        <p:spPr>
          <a:xfrm>
            <a:off x="10716480" y="3236040"/>
            <a:ext cx="7146720" cy="68569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Dla kursanta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Przed rozpoczęciem obrony prześlij wypełnioną prezentację do trenera.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Dostarcz wszystkie wytworzone artefakty (testy, kod) np. w postaci PDF lub adresu na Githubie/Gitlabie.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Zapewnij dostępy do narzędzi z których korzystałeś (np. Test Rail lub JIRA), tak aby trener mógł zweryfikować twoją pracę i ją ocenić.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Materiały dostarcz przynajmniej 24h przed rozpoczęciem obrony na adres mailowy trenera (trener skontaktuje się z Tobą indywidualnie).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Selenium IDE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Nagrywanie testów za pomocą Narzędzia Selenium IDE.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Korzystanie z narzędzi deweloperskich w przeglądarce internetowej.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Wysyłanie request’ów za pomocą narzędzia Postman, (GET, POST, PUT, DELETE).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Przepisanie wybranego przypadku testowego za pomocą Behavior Driven Development.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Selenium IDE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Nagrywanie testów za pomocą Narzędzia Selenium IDE.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Korzystanie z narzędzi deweloperskich w przeglądarce internetowej.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Wysyłanie request’ów za pomocą narzędzia Postman, (GET, POST, PUT, DELETE).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Przepisanie wybranego przypadku testowego za pomocą Behavior Driven Development.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Postman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0800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zapytania API wykonane za pomocą narzędzia Postman, (GET)</a:t>
            </a: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80000" y="2340000"/>
            <a:ext cx="1005048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Postman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2294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zapytania API wykonane za pomocą narzędzia Postman, (PUT)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82400" y="2352960"/>
            <a:ext cx="8337240" cy="39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Postman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2294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zapytania API wykonane za pomocą narzędzia Postman, (DELETE)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145160" y="2503080"/>
            <a:ext cx="10591920" cy="34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Postman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20000" y="12600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zapytania API wykonane za pomocą narzędzia Postman, (POST)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60000" y="2340000"/>
            <a:ext cx="9539640" cy="43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Elementy dodatkowe – Selenium IDE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W narzędziu Selenium IDE wykonano zapis przykładowego testu omawianej platformy – kontroli jakości tłumaczenia w różnych wersjach językowych. Plik przesłano emailem/do repozytorium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8800" y="1041480"/>
            <a:ext cx="6949440" cy="238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000" spc="-1" strike="noStrike">
                <a:solidFill>
                  <a:srgbClr val="000000"/>
                </a:solidFill>
                <a:latin typeface="Poppins"/>
                <a:ea typeface="Poppins"/>
              </a:rPr>
              <a:t>Projekt Końcowy</a:t>
            </a:r>
            <a:endParaRPr b="0" lang="pl-PL" sz="50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88800" y="3496320"/>
            <a:ext cx="694944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57200" indent="-40644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Poppins"/>
                <a:ea typeface="Poppins"/>
              </a:rPr>
              <a:t>Tomasz Zielenkiewicz </a:t>
            </a:r>
            <a:endParaRPr b="0" lang="pl-PL" sz="2400" spc="-1" strike="noStrike">
              <a:latin typeface="Arial"/>
            </a:endParaRPr>
          </a:p>
          <a:p>
            <a:pPr marL="457200" indent="-40644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Poppins"/>
                <a:ea typeface="Poppins"/>
              </a:rPr>
              <a:t>ZDTESTpol106</a:t>
            </a:r>
            <a:endParaRPr b="0" lang="pl-PL" sz="2400" spc="-1" strike="noStrike">
              <a:latin typeface="Arial"/>
            </a:endParaRPr>
          </a:p>
          <a:p>
            <a:pPr marL="457200" indent="-40644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Poppins"/>
                <a:ea typeface="Poppins"/>
              </a:rPr>
              <a:t>Wybrane metody testowania nowopowstałego portalu ofert pracy</a:t>
            </a:r>
            <a:br>
              <a:rPr sz="2400"/>
            </a:br>
            <a:endParaRPr b="0" lang="pl-P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Krótko o projekcie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71680" indent="-361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Testowany jest portal dla pracowników z Ukrainy i pracodawców, którzy są nimi zainteresowani (test.ukrainianinpoland.pl).</a:t>
            </a:r>
            <a:endParaRPr b="0" lang="pl-PL" sz="2100" spc="-1" strike="noStrike">
              <a:latin typeface="Arial"/>
            </a:endParaRPr>
          </a:p>
          <a:p>
            <a:pPr marL="571680" indent="-361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Portal testowałem na podstawie wymagań zaprezentowanych przez jego autora</a:t>
            </a:r>
            <a:endParaRPr b="0" lang="pl-PL" sz="2100" spc="-1" strike="noStrike">
              <a:latin typeface="Arial"/>
            </a:endParaRPr>
          </a:p>
          <a:p>
            <a:pPr marL="571680" indent="-361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Co udało się zrobić np:</a:t>
            </a:r>
            <a:endParaRPr b="0" lang="pl-PL" sz="2100" spc="-1" strike="noStrike">
              <a:latin typeface="Arial"/>
            </a:endParaRPr>
          </a:p>
          <a:p>
            <a:pPr lvl="1" marL="1028880" indent="-361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Przypadki testowe w narzędziu Test Rail</a:t>
            </a:r>
            <a:endParaRPr b="0" lang="pl-PL" sz="2100" spc="-1" strike="noStrike">
              <a:latin typeface="Arial"/>
            </a:endParaRPr>
          </a:p>
          <a:p>
            <a:pPr lvl="1" marL="1028880" indent="-361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Zgłoszenia defektów w JIRA</a:t>
            </a:r>
            <a:endParaRPr b="0" lang="pl-PL" sz="2100" spc="-1" strike="noStrike">
              <a:latin typeface="Arial"/>
            </a:endParaRPr>
          </a:p>
          <a:p>
            <a:pPr lvl="1" marL="1028880" indent="-361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Testy w narzędziu Selenium IDE</a:t>
            </a:r>
            <a:endParaRPr b="0" lang="pl-PL" sz="2100" spc="-1" strike="noStrike">
              <a:latin typeface="Arial"/>
            </a:endParaRPr>
          </a:p>
          <a:p>
            <a:pPr lvl="1" marL="1028880" indent="-361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Poppins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Poppins"/>
                <a:ea typeface="Poppins"/>
              </a:rPr>
              <a:t>Scenariusze napisane w BDD</a:t>
            </a:r>
            <a:endParaRPr b="0" lang="pl-PL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Specyfikacja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wyprowadzone warunki testowe/przypadki testowe na podstawie specyfikacji.</a:t>
            </a:r>
            <a:endParaRPr b="0" lang="pl-P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Przykładowe ryzyka Projektowe oraz Produktowe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1584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Ryzyko Projektowe</a:t>
            </a:r>
            <a:endParaRPr b="0" lang="pl-PL" sz="2000" spc="-1" strike="noStrike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3200" spc="-1" strike="noStrike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Ryzyko Produktowe</a:t>
            </a:r>
            <a:endParaRPr b="0" lang="pl-PL" sz="2000" spc="-1" strike="noStrike">
              <a:latin typeface="Arial"/>
            </a:endParaRPr>
          </a:p>
        </p:txBody>
      </p:sp>
      <p:graphicFrame>
        <p:nvGraphicFramePr>
          <p:cNvPr id="97" name=""/>
          <p:cNvGraphicFramePr/>
          <p:nvPr/>
        </p:nvGraphicFramePr>
        <p:xfrm>
          <a:off x="286200" y="2201760"/>
          <a:ext cx="11699640" cy="1502280"/>
        </p:xfrm>
        <a:graphic>
          <a:graphicData uri="http://schemas.openxmlformats.org/drawingml/2006/table">
            <a:tbl>
              <a:tblPr/>
              <a:tblGrid>
                <a:gridCol w="7380360"/>
                <a:gridCol w="2395080"/>
                <a:gridCol w="939960"/>
                <a:gridCol w="98460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800" spc="-1" strike="noStrike">
                          <a:latin typeface="Arial"/>
                        </a:rPr>
                        <a:t>Ryzyko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Prawdopodobieństwo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Wpływ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Poziom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01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Brak odpowiedniego środowiska testerskiego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Duży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2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Brak zapewnienia odpowiednich narzędzi testerskich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Ograniczone zasoby ludzkie i sprzętowe (niszowy projekt non-profit)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"/>
          <p:cNvGraphicFramePr/>
          <p:nvPr/>
        </p:nvGraphicFramePr>
        <p:xfrm>
          <a:off x="341280" y="4372200"/>
          <a:ext cx="11699640" cy="1544400"/>
        </p:xfrm>
        <a:graphic>
          <a:graphicData uri="http://schemas.openxmlformats.org/drawingml/2006/table">
            <a:tbl>
              <a:tblPr/>
              <a:tblGrid>
                <a:gridCol w="7140240"/>
                <a:gridCol w="2394720"/>
                <a:gridCol w="1068840"/>
                <a:gridCol w="1096200"/>
              </a:tblGrid>
              <a:tr h="386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800" spc="-1" strike="noStrike">
                          <a:latin typeface="Arial"/>
                        </a:rPr>
                        <a:t>Ryzyko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Prawdopodobieństwo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Wpływ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l-PL" sz="1600" spc="-1" strike="noStrike">
                          <a:latin typeface="Arial"/>
                        </a:rPr>
                        <a:t>Poziom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6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Skomplikowanie aplikacji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62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Ataki hakerskie/słabe zabezpieczenia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Duży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5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Możliwość przeciążenia zbyt dużą liczbą użytkowników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Średni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l-PL" sz="1800" spc="-1" strike="noStrike">
                          <a:latin typeface="Arial"/>
                        </a:rPr>
                        <a:t>Mały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Przypadki testowe w narzędziu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Zrzut ekranu przykładowego przypadku testowego.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9359640" cy="44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Sesja eksploracyjna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Uzupełnij poniższą kartę sesji eksploracyjnej</a:t>
            </a:r>
            <a:endParaRPr b="0" lang="pl-PL" sz="2000" spc="-1" strike="noStrike">
              <a:latin typeface="Arial"/>
            </a:endParaRPr>
          </a:p>
        </p:txBody>
      </p:sp>
      <p:graphicFrame>
        <p:nvGraphicFramePr>
          <p:cNvPr id="104" name="Google Shape;107;p7"/>
          <p:cNvGraphicFramePr/>
          <p:nvPr/>
        </p:nvGraphicFramePr>
        <p:xfrm>
          <a:off x="1129320" y="1682280"/>
          <a:ext cx="9855720" cy="3195000"/>
        </p:xfrm>
        <a:graphic>
          <a:graphicData uri="http://schemas.openxmlformats.org/drawingml/2006/table">
            <a:tbl>
              <a:tblPr/>
              <a:tblGrid>
                <a:gridCol w="2313000"/>
                <a:gridCol w="707040"/>
                <a:gridCol w="707040"/>
                <a:gridCol w="707040"/>
                <a:gridCol w="1296360"/>
                <a:gridCol w="707040"/>
                <a:gridCol w="707040"/>
                <a:gridCol w="707040"/>
                <a:gridCol w="1296360"/>
                <a:gridCol w="708120"/>
              </a:tblGrid>
              <a:tr h="878040"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 Sesji: TZ01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5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359640"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Tester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Tomasz Zielenkiewicz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27.09.2022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647640"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Czas Rozpoczęcia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2"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Czas Zakończenia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 lIns="7560" rIns="75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647640">
                <a:tc>
                  <a:txBody>
                    <a:bodyPr lIns="7560" rIns="75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Cel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ctr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9"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Przetestowanie głównych funkcjonalności portalu z ofertami pracy test.ukrainianinpoland.pl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30840">
                <a:tc>
                  <a:txBody>
                    <a:bodyPr lIns="7560" rIns="75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Znalezione Błedy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ctr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9"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Niekompletne tłumaczenie strony w innych wersjach językowych</a:t>
                      </a: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 Brak możliwości przejścia na stronę kategorii poprzez kliknięcie w nazwę kategorii</a:t>
                      </a:r>
                      <a:endParaRPr b="0" lang="pl-PL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Nieprawidłowe działanie wyszukiwarki ofert (nie uwzględnia lokalizacji)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31560">
                <a:tc>
                  <a:txBody>
                    <a:bodyPr lIns="7560" rIns="75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Dalsza analiza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ctr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gridSpan="9">
                  <a:txBody>
                    <a:bodyPr lIns="7560" rIns="75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Kontrola poszczególnych funkcjonalności pod kątem kompletności tłumaczenia, kontrola szczegółów ofert pod kątem lokalizacji</a:t>
                      </a:r>
                      <a:endParaRPr b="0" lang="pl-PL" sz="1100" spc="-1" strike="noStrike">
                        <a:latin typeface="Arial"/>
                      </a:endParaRPr>
                    </a:p>
                  </a:txBody>
                  <a:tcPr anchor="t"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Raportowanie defektów w narzędziu JIRA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W narzędziu Jira zaraportowano przykładowe trzy awarie.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8240" y="1941840"/>
            <a:ext cx="11666520" cy="3998160"/>
          </a:xfrm>
          <a:prstGeom prst="rect">
            <a:avLst/>
          </a:prstGeom>
          <a:ln w="0">
            <a:solidFill>
              <a:srgbClr val="3465a4"/>
            </a:solidFill>
            <a:prstDash val="sysDash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95688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Poppins"/>
                <a:ea typeface="Poppins"/>
              </a:rPr>
              <a:t>Raportowanie defektów w narzędziu JIRA</a:t>
            </a:r>
            <a:endParaRPr b="0" lang="pl-PL" sz="35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995688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Zrzut ekranu przykładowego raportu z awarii.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260000" y="1800000"/>
            <a:ext cx="10080000" cy="4943880"/>
          </a:xfrm>
          <a:prstGeom prst="rect">
            <a:avLst/>
          </a:prstGeom>
          <a:ln w="0">
            <a:solidFill>
              <a:srgbClr val="3465a4"/>
            </a:solidFill>
            <a:prstDash val="sysDash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2022-09-28T16:41:38Z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