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0" r:id="rId2"/>
    <p:sldId id="259" r:id="rId3"/>
    <p:sldId id="293" r:id="rId4"/>
    <p:sldId id="292" r:id="rId5"/>
    <p:sldId id="310" r:id="rId6"/>
    <p:sldId id="320" r:id="rId7"/>
    <p:sldId id="299" r:id="rId8"/>
    <p:sldId id="321" r:id="rId9"/>
    <p:sldId id="322" r:id="rId10"/>
    <p:sldId id="301" r:id="rId11"/>
    <p:sldId id="300" r:id="rId12"/>
    <p:sldId id="316" r:id="rId13"/>
    <p:sldId id="302" r:id="rId14"/>
    <p:sldId id="303" r:id="rId15"/>
    <p:sldId id="308" r:id="rId16"/>
    <p:sldId id="317" r:id="rId17"/>
    <p:sldId id="304" r:id="rId18"/>
    <p:sldId id="307" r:id="rId19"/>
    <p:sldId id="318" r:id="rId20"/>
    <p:sldId id="319" r:id="rId21"/>
    <p:sldId id="323" r:id="rId22"/>
    <p:sldId id="324" r:id="rId23"/>
    <p:sldId id="306"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81420" autoAdjust="0"/>
  </p:normalViewPr>
  <p:slideViewPr>
    <p:cSldViewPr snapToGrid="0">
      <p:cViewPr varScale="1">
        <p:scale>
          <a:sx n="128" d="100"/>
          <a:sy n="128" d="100"/>
        </p:scale>
        <p:origin x="123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helpdesk.worldbank.org/knowledgebase/articles/906519-world-bank-country-and-lending-group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3</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Dryad</a:t>
            </a:r>
            <a:r>
              <a:rPr lang="en-GB" dirty="0"/>
              <a:t> is an international open-access repository of research data.  It is a </a:t>
            </a:r>
            <a:r>
              <a:rPr lang="en-GB" dirty="0" err="1"/>
              <a:t>nonprofit</a:t>
            </a:r>
            <a:r>
              <a:rPr lang="en-GB" dirty="0"/>
              <a:t> organization that provides long-term access to its contents at no cost to users. The base DPC per data submission is $150 USD unless </a:t>
            </a:r>
            <a:r>
              <a:rPr lang="en-GB" b="0" i="0" dirty="0">
                <a:solidFill>
                  <a:srgbClr val="1E1E1E"/>
                </a:solidFill>
                <a:effectLst/>
                <a:latin typeface="Roboto Slab"/>
              </a:rPr>
              <a:t>funded by the institution, publishers or funders.</a:t>
            </a:r>
            <a:endParaRPr lang="en-GB" dirty="0"/>
          </a:p>
          <a:p>
            <a:r>
              <a:rPr lang="en-GB" sz="1200" b="0" i="0" kern="1200" dirty="0">
                <a:solidFill>
                  <a:schemeClr val="tx1"/>
                </a:solidFill>
                <a:effectLst/>
                <a:latin typeface="+mn-lt"/>
                <a:ea typeface="+mn-ea"/>
                <a:cs typeface="+mn-cs"/>
              </a:rPr>
              <a:t>Fee waivers are automatically granted for submissions originating from researchers based in countries classified by the </a:t>
            </a:r>
            <a:r>
              <a:rPr lang="en-GB" sz="1200" b="0" i="0" kern="1200" dirty="0">
                <a:solidFill>
                  <a:schemeClr val="tx1"/>
                </a:solidFill>
                <a:effectLst/>
                <a:latin typeface="+mn-lt"/>
                <a:ea typeface="+mn-ea"/>
                <a:cs typeface="+mn-cs"/>
                <a:hlinkClick r:id="rId3"/>
              </a:rPr>
              <a:t>World Bank</a:t>
            </a:r>
            <a:r>
              <a:rPr lang="en-GB" sz="1200" b="0" i="0" kern="1200" dirty="0">
                <a:solidFill>
                  <a:schemeClr val="tx1"/>
                </a:solidFill>
                <a:effectLst/>
                <a:latin typeface="+mn-lt"/>
                <a:ea typeface="+mn-ea"/>
                <a:cs typeface="+mn-cs"/>
              </a:rPr>
              <a:t> as low-income or lower-middle-income economies. </a:t>
            </a:r>
            <a:r>
              <a:rPr lang="en-GB" dirty="0"/>
              <a:t> Access is free. </a:t>
            </a:r>
          </a:p>
          <a:p>
            <a:endParaRPr lang="en-GB" dirty="0"/>
          </a:p>
          <a:p>
            <a:r>
              <a:rPr lang="en-GB" b="1" dirty="0"/>
              <a:t>Zenodo </a:t>
            </a:r>
            <a:r>
              <a:rPr lang="en-GB" dirty="0"/>
              <a:t>built and operated by CERN and </a:t>
            </a:r>
            <a:r>
              <a:rPr lang="en-GB" dirty="0" err="1"/>
              <a:t>OpenAIRE</a:t>
            </a:r>
            <a:r>
              <a:rPr lang="en-GB" dirty="0"/>
              <a:t> to ensure that everyone can join in Open Science. Free, up to 50 GB per dataset, </a:t>
            </a:r>
            <a:r>
              <a:rPr lang="en-GB" b="0" i="0" dirty="0">
                <a:solidFill>
                  <a:srgbClr val="1E1E1E"/>
                </a:solidFill>
                <a:effectLst/>
                <a:latin typeface="Roboto Slab"/>
              </a:rPr>
              <a:t>Higher quotas can be requested and granted on a case-by-case basis. </a:t>
            </a:r>
            <a:r>
              <a:rPr lang="en-GB" dirty="0"/>
              <a:t>but you can upload several datasets, no size limits. </a:t>
            </a:r>
          </a:p>
          <a:p>
            <a:endParaRPr lang="en-GB" dirty="0"/>
          </a:p>
          <a:p>
            <a:r>
              <a:rPr lang="en-GB" b="1" dirty="0"/>
              <a:t>Figshare</a:t>
            </a:r>
            <a:r>
              <a:rPr lang="en-GB" dirty="0"/>
              <a:t> is an online open access repository free to upload content and free to access – upload up to 20 GB.  of open data. Company supported by Digital Science, a subsidiary of Springer Nature. </a:t>
            </a:r>
            <a:r>
              <a:rPr lang="en-GB" b="1" i="0" dirty="0">
                <a:solidFill>
                  <a:srgbClr val="464646"/>
                </a:solidFill>
                <a:effectLst/>
                <a:latin typeface="Arial" panose="020B0604020202020204" pitchFamily="34" charset="0"/>
              </a:rPr>
              <a:t>100GB = $450 but can upload up 2TB if you pay 7.000 or more. </a:t>
            </a:r>
          </a:p>
          <a:p>
            <a:endParaRPr lang="en-GB" dirty="0"/>
          </a:p>
          <a:p>
            <a:r>
              <a:rPr lang="en-GB" b="1"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E1E1E"/>
                </a:solidFill>
                <a:effectLst/>
                <a:latin typeface="Roboto Slab"/>
              </a:rPr>
              <a:t>Harvard </a:t>
            </a:r>
            <a:r>
              <a:rPr lang="en-GB" b="0" i="0" dirty="0" err="1">
                <a:solidFill>
                  <a:srgbClr val="1E1E1E"/>
                </a:solidFill>
                <a:effectLst/>
                <a:latin typeface="Roboto Slab"/>
              </a:rPr>
              <a:t>Dataverse</a:t>
            </a:r>
            <a:r>
              <a:rPr lang="en-GB" b="0" i="0" dirty="0">
                <a:solidFill>
                  <a:srgbClr val="1E1E1E"/>
                </a:solidFill>
                <a:effectLst/>
                <a:latin typeface="Roboto Slab"/>
              </a:rPr>
              <a:t> Repository is </a:t>
            </a:r>
            <a:r>
              <a:rPr lang="en-GB" b="1" i="0" dirty="0">
                <a:solidFill>
                  <a:srgbClr val="1E1E1E"/>
                </a:solidFill>
                <a:effectLst/>
                <a:latin typeface="Roboto Slab"/>
              </a:rPr>
              <a:t>free for all researchers worldwide (up to 1 TB). </a:t>
            </a:r>
            <a:r>
              <a:rPr lang="en-GB" b="0" i="0" dirty="0">
                <a:solidFill>
                  <a:srgbClr val="1E1E1E"/>
                </a:solidFill>
                <a:effectLst/>
                <a:latin typeface="Roboto Slab"/>
              </a:rPr>
              <a:t>Provides free consultation and paid curation services to help collection managers develop their collections to ensure FAIR deposit of content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OSF:</a:t>
            </a:r>
            <a:r>
              <a:rPr lang="en-GB" dirty="0"/>
              <a:t> </a:t>
            </a:r>
            <a:r>
              <a:rPr lang="en-GB" b="0" i="0" dirty="0">
                <a:solidFill>
                  <a:srgbClr val="FFFFFF"/>
                </a:solidFill>
                <a:effectLst/>
                <a:latin typeface="Open Sans" panose="020B0606030504020204" pitchFamily="34" charset="0"/>
              </a:rPr>
              <a:t>free, open platform to share projects, preprints or datasets. </a:t>
            </a:r>
            <a:r>
              <a:rPr lang="en-GB" b="1" i="0" dirty="0">
                <a:solidFill>
                  <a:srgbClr val="1E1E1E"/>
                </a:solidFill>
                <a:effectLst/>
                <a:latin typeface="Roboto Slab"/>
              </a:rPr>
              <a:t>Public Projects Storage Limit</a:t>
            </a:r>
            <a:r>
              <a:rPr lang="en-GB" b="0" i="0" dirty="0">
                <a:solidFill>
                  <a:srgbClr val="1E1E1E"/>
                </a:solidFill>
                <a:effectLst/>
                <a:latin typeface="Roboto Slab"/>
              </a:rPr>
              <a:t>: </a:t>
            </a:r>
            <a:r>
              <a:rPr lang="en-GB" b="1" i="0" dirty="0">
                <a:solidFill>
                  <a:srgbClr val="1E1E1E"/>
                </a:solidFill>
                <a:effectLst/>
                <a:latin typeface="Roboto Slab"/>
              </a:rPr>
              <a:t>50 GB; File Size Limit:</a:t>
            </a:r>
            <a:r>
              <a:rPr lang="en-GB" b="0" i="0" dirty="0">
                <a:solidFill>
                  <a:srgbClr val="1E1E1E"/>
                </a:solidFill>
                <a:effectLst/>
                <a:latin typeface="Roboto Slab"/>
              </a:rPr>
              <a:t> 5GB/file upload limit for native OSF Storage</a:t>
            </a:r>
            <a:endParaRPr lang="en-GB" b="1" i="0" dirty="0">
              <a:solidFill>
                <a:srgbClr val="FFFFFF"/>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1E1E1E"/>
              </a:solidFill>
              <a:effectLst/>
              <a:latin typeface="Roboto Slab"/>
            </a:endParaRPr>
          </a:p>
          <a:p>
            <a:r>
              <a:rPr lang="en-GB" dirty="0"/>
              <a:t>Dryad, Figshare and </a:t>
            </a:r>
            <a:r>
              <a:rPr lang="en-GB" dirty="0" err="1"/>
              <a:t>Dataverse</a:t>
            </a:r>
            <a:r>
              <a:rPr lang="en-GB" dirty="0"/>
              <a:t> work with institutions and funders to have independent installations and the affiliated institutions will often have more features and will allow higher storage caps. </a:t>
            </a:r>
          </a:p>
          <a:p>
            <a:endParaRPr lang="en-GB" dirty="0"/>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4</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19</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21/03/2024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DMS/Suggested+data+repositories" TargetMode="External"/><Relationship Id="rId2" Type="http://schemas.openxmlformats.org/officeDocument/2006/relationships/hyperlink" Target="https://nerc.ukri.org/research/sites/environmental-data-service-eds/poli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zenodo.org/record/7728016#.ZCWRkXbMKU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osf.io/" TargetMode="External"/><Relationship Id="rId13" Type="http://schemas.openxmlformats.org/officeDocument/2006/relationships/image" Target="../media/image13.jpeg"/><Relationship Id="rId3" Type="http://schemas.openxmlformats.org/officeDocument/2006/relationships/image" Target="../media/image1.png"/><Relationship Id="rId7" Type="http://schemas.openxmlformats.org/officeDocument/2006/relationships/hyperlink" Target="http://dataverse.org/" TargetMode="External"/><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11.png"/><Relationship Id="rId5" Type="http://schemas.openxmlformats.org/officeDocument/2006/relationships/hyperlink" Target="http://zenodo.org/" TargetMode="External"/><Relationship Id="rId10" Type="http://schemas.openxmlformats.org/officeDocument/2006/relationships/image" Target="../media/image10.png"/><Relationship Id="rId4" Type="http://schemas.openxmlformats.org/officeDocument/2006/relationships/hyperlink" Target="http://datadryad.org/" TargetMode="Externa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3139321"/>
          </a:xfrm>
          <a:prstGeom prst="rect">
            <a:avLst/>
          </a:prstGeom>
        </p:spPr>
        <p:txBody>
          <a:bodyPr wrap="square">
            <a:spAutoFit/>
          </a:bodyPr>
          <a:lstStyle/>
          <a:p>
            <a:pPr marL="285750" indent="-285750">
              <a:spcBef>
                <a:spcPts val="600"/>
              </a:spcBef>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spcBef>
                <a:spcPts val="600"/>
              </a:spcBef>
              <a:buFont typeface="Arial" panose="020B0604020202020204" pitchFamily="34" charset="0"/>
              <a:buChar char="•"/>
            </a:pPr>
            <a:r>
              <a:rPr lang="pl-PL" sz="2400" dirty="0">
                <a:solidFill>
                  <a:srgbClr val="0070C0"/>
                </a:solidFill>
              </a:rPr>
              <a:t>Data specific features (e.g.</a:t>
            </a:r>
            <a:r>
              <a:rPr lang="en-GB" sz="2400" dirty="0">
                <a:solidFill>
                  <a:srgbClr val="0070C0"/>
                </a:solidFill>
              </a:rPr>
              <a:t>,</a:t>
            </a:r>
            <a:r>
              <a:rPr lang="pl-PL" sz="2400" dirty="0">
                <a:solidFill>
                  <a:srgbClr val="0070C0"/>
                </a:solidFill>
              </a:rPr>
              <a:t> </a:t>
            </a:r>
            <a:r>
              <a:rPr lang="en-GB" sz="2400" dirty="0">
                <a:solidFill>
                  <a:srgbClr val="0070C0"/>
                </a:solidFill>
              </a:rPr>
              <a:t>v</a:t>
            </a:r>
            <a:r>
              <a:rPr lang="pl-PL" sz="2400" dirty="0">
                <a:solidFill>
                  <a:srgbClr val="0070C0"/>
                </a:solidFill>
              </a:rPr>
              <a:t>isu</a:t>
            </a:r>
            <a:r>
              <a:rPr lang="en-GB" sz="2400" dirty="0">
                <a:solidFill>
                  <a:srgbClr val="0070C0"/>
                </a:solidFill>
              </a:rPr>
              <a:t>a</a:t>
            </a:r>
            <a:r>
              <a:rPr lang="pl-PL" sz="2400" dirty="0">
                <a:solidFill>
                  <a:srgbClr val="0070C0"/>
                </a:solidFill>
              </a:rPr>
              <a:t>lization)</a:t>
            </a:r>
          </a:p>
          <a:p>
            <a:pPr marL="285750" indent="-285750">
              <a:spcBef>
                <a:spcPts val="600"/>
              </a:spcBef>
              <a:buFont typeface="Arial" panose="020B0604020202020204" pitchFamily="34" charset="0"/>
              <a:buChar char="•"/>
            </a:pPr>
            <a:r>
              <a:rPr lang="pl-PL" sz="2400" dirty="0">
                <a:solidFill>
                  <a:srgbClr val="0070C0"/>
                </a:solidFill>
              </a:rPr>
              <a:t>Enforced minimal metadata</a:t>
            </a:r>
          </a:p>
          <a:p>
            <a:pPr marL="285750" indent="-285750">
              <a:spcBef>
                <a:spcPts val="600"/>
              </a:spcBef>
              <a:buFont typeface="Arial" panose="020B0604020202020204" pitchFamily="34" charset="0"/>
              <a:buChar char="•"/>
            </a:pPr>
            <a:r>
              <a:rPr lang="pl-PL" sz="2400" dirty="0">
                <a:solidFill>
                  <a:srgbClr val="0070C0"/>
                </a:solidFill>
              </a:rPr>
              <a:t>API for data retri</a:t>
            </a:r>
            <a:r>
              <a:rPr lang="en-GB" sz="2400" dirty="0">
                <a:solidFill>
                  <a:srgbClr val="0070C0"/>
                </a:solidFill>
              </a:rPr>
              <a:t>e</a:t>
            </a:r>
            <a:r>
              <a:rPr lang="pl-PL" sz="2400" dirty="0">
                <a:solidFill>
                  <a:srgbClr val="0070C0"/>
                </a:solidFill>
              </a:rPr>
              <a:t>val / ag</a:t>
            </a:r>
            <a:r>
              <a:rPr lang="en-GB" sz="2400" dirty="0">
                <a:solidFill>
                  <a:srgbClr val="0070C0"/>
                </a:solidFill>
              </a:rPr>
              <a:t>g</a:t>
            </a:r>
            <a:r>
              <a:rPr lang="pl-PL" sz="2400" dirty="0">
                <a:solidFill>
                  <a:srgbClr val="0070C0"/>
                </a:solidFill>
              </a:rPr>
              <a:t>regation /searching</a:t>
            </a:r>
          </a:p>
          <a:p>
            <a:pPr marL="285750" indent="-285750">
              <a:spcBef>
                <a:spcPts val="600"/>
              </a:spcBef>
              <a:buFont typeface="Arial" panose="020B0604020202020204" pitchFamily="34" charset="0"/>
              <a:buChar char="•"/>
            </a:pPr>
            <a:r>
              <a:rPr lang="pl-PL" sz="2400" dirty="0">
                <a:solidFill>
                  <a:srgbClr val="0070C0"/>
                </a:solidFill>
              </a:rPr>
              <a:t>Curated data</a:t>
            </a:r>
          </a:p>
          <a:p>
            <a:pPr marL="285750" indent="-285750">
              <a:spcBef>
                <a:spcPts val="600"/>
              </a:spcBef>
              <a:buFont typeface="Arial" panose="020B0604020202020204" pitchFamily="34" charset="0"/>
              <a:buChar char="•"/>
            </a:pPr>
            <a:r>
              <a:rPr lang="pl-PL" sz="2400" dirty="0">
                <a:solidFill>
                  <a:srgbClr val="0070C0"/>
                </a:solidFill>
              </a:rPr>
              <a:t>Better searching</a:t>
            </a:r>
          </a:p>
          <a:p>
            <a:pPr marL="285750" indent="-285750">
              <a:spcBef>
                <a:spcPts val="600"/>
              </a:spcBef>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704263"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 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 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 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492384"/>
          </a:xfrm>
          <a:prstGeom prst="rect">
            <a:avLst/>
          </a:prstGeom>
        </p:spPr>
        <p:txBody>
          <a:bodyPr wrap="square">
            <a:spAutoFit/>
          </a:bodyPr>
          <a:lstStyle/>
          <a:p>
            <a:r>
              <a:rPr lang="pl-PL" sz="2000" dirty="0">
                <a:solidFill>
                  <a:srgbClr val="0070C0"/>
                </a:solidFill>
              </a:rPr>
              <a:t>Majority of the publishers have their lists, for example</a:t>
            </a:r>
          </a:p>
          <a:p>
            <a:endParaRPr lang="pl-PL" sz="2000" dirty="0">
              <a:solidFill>
                <a:srgbClr val="0070C0"/>
              </a:solidFill>
            </a:endParaRPr>
          </a:p>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endParaRPr lang="pl-PL" sz="2000" dirty="0">
              <a:solidFill>
                <a:srgbClr val="0070C0"/>
              </a:solidFill>
            </a:endParaRPr>
          </a:p>
          <a:p>
            <a:r>
              <a:rPr lang="pl-PL" sz="2000" dirty="0">
                <a:solidFill>
                  <a:srgbClr val="0070C0"/>
                </a:solidFill>
              </a:rPr>
              <a:t>Or funders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a:t>
            </a:r>
            <a:r>
              <a:rPr lang="en-GB" sz="2000" dirty="0">
                <a:solidFill>
                  <a:srgbClr val="0070C0"/>
                </a:solidFill>
                <a:hlinkClick r:id="rId2"/>
              </a:rPr>
              <a:t>https://nerc.ukri.org/research/sites/environmental-data-service-eds/policy/</a:t>
            </a:r>
            <a:r>
              <a:rPr lang="en-GB" sz="2000" dirty="0">
                <a:solidFill>
                  <a:srgbClr val="0070C0"/>
                </a:solidFill>
              </a:rPr>
              <a:t>)</a:t>
            </a:r>
            <a:endParaRPr lang="pl-PL" sz="2000" dirty="0">
              <a:solidFill>
                <a:srgbClr val="0070C0"/>
              </a:solidFill>
            </a:endParaRPr>
          </a:p>
          <a:p>
            <a:pPr marL="285750" indent="-285750">
              <a:buFont typeface="Arial" panose="020B0604020202020204" pitchFamily="34" charset="0"/>
              <a:buChar char="•"/>
            </a:pPr>
            <a:endParaRPr lang="pl-PL" sz="2000" dirty="0">
              <a:solidFill>
                <a:srgbClr val="0070C0"/>
              </a:solidFill>
            </a:endParaRPr>
          </a:p>
          <a:p>
            <a:r>
              <a:rPr lang="pl-PL" sz="2000" dirty="0">
                <a:solidFill>
                  <a:srgbClr val="0070C0"/>
                </a:solidFill>
              </a:rPr>
              <a:t>Or our curated list</a:t>
            </a:r>
          </a:p>
          <a:p>
            <a:pPr marL="342900" indent="-342900">
              <a:buFont typeface="Arial" panose="020B0604020202020204" pitchFamily="34" charset="0"/>
              <a:buChar char="•"/>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https://www.wiki.ed.ac.uk/display/RDMS/Suggested+data+repositories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GB" sz="20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785652"/>
          </a:xfrm>
          <a:prstGeom prst="rect">
            <a:avLst/>
          </a:prstGeom>
        </p:spPr>
        <p:txBody>
          <a:bodyPr wrap="square">
            <a:spAutoFit/>
          </a:bodyPr>
          <a:lstStyle/>
          <a:p>
            <a:r>
              <a:rPr lang="pl-PL" sz="2400" dirty="0">
                <a:solidFill>
                  <a:srgbClr val="0070C0"/>
                </a:solidFill>
              </a:rPr>
              <a:t>FAIRSharing.org – search engine</a:t>
            </a: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a:p>
            <a:endParaRPr lang="en-GB" sz="2400" dirty="0">
              <a:solidFill>
                <a:srgbClr val="0070C0"/>
              </a:solidFill>
            </a:endParaRPr>
          </a:p>
          <a:p>
            <a:r>
              <a:rPr lang="en-GB" sz="2400" dirty="0">
                <a:solidFill>
                  <a:srgbClr val="0070C0"/>
                </a:solidFill>
              </a:rPr>
              <a:t>-Inventory of identified trusted repositories (ERCEA)</a:t>
            </a:r>
          </a:p>
          <a:p>
            <a:r>
              <a:rPr lang="en-GB" sz="2400" dirty="0">
                <a:solidFill>
                  <a:srgbClr val="0070C0"/>
                </a:solidFill>
                <a:hlinkClick r:id="rId2"/>
              </a:rPr>
              <a:t>https://zenodo.org/record/7728016#.ZCWRkXbMKUm</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GitHub? </a:t>
            </a:r>
          </a:p>
        </p:txBody>
      </p:sp>
      <p:sp>
        <p:nvSpPr>
          <p:cNvPr id="5" name="TextBox 4">
            <a:extLst>
              <a:ext uri="{FF2B5EF4-FFF2-40B4-BE49-F238E27FC236}">
                <a16:creationId xmlns:a16="http://schemas.microsoft.com/office/drawing/2014/main" id="{1EF43E33-0E7B-4B21-9546-9C820EA0355B}"/>
              </a:ext>
            </a:extLst>
          </p:cNvPr>
          <p:cNvSpPr txBox="1"/>
          <p:nvPr/>
        </p:nvSpPr>
        <p:spPr>
          <a:xfrm>
            <a:off x="3561302" y="1372820"/>
            <a:ext cx="6332137" cy="2123658"/>
          </a:xfrm>
          <a:prstGeom prst="rect">
            <a:avLst/>
          </a:prstGeom>
          <a:solidFill>
            <a:schemeClr val="accent1">
              <a:lumMod val="20000"/>
              <a:lumOff val="80000"/>
            </a:schemeClr>
          </a:solidFill>
        </p:spPr>
        <p:txBody>
          <a:bodyPr wrap="square">
            <a:spAutoFit/>
          </a:bodyPr>
          <a:lstStyle/>
          <a:p>
            <a:pPr algn="just"/>
            <a:r>
              <a:rPr lang="en-GB" sz="2200" b="0" i="0" dirty="0">
                <a:solidFill>
                  <a:srgbClr val="333333"/>
                </a:solidFill>
                <a:effectLst/>
                <a:latin typeface="Ubuntu"/>
              </a:rPr>
              <a:t>To make </a:t>
            </a:r>
            <a:r>
              <a:rPr lang="pl-PL" sz="2200" b="0" i="0" dirty="0">
                <a:solidFill>
                  <a:srgbClr val="333333"/>
                </a:solidFill>
                <a:effectLst/>
                <a:latin typeface="Ubuntu"/>
              </a:rPr>
              <a:t>the exact version of </a:t>
            </a:r>
            <a:r>
              <a:rPr lang="en-GB" sz="2200" b="0" i="0" dirty="0">
                <a:solidFill>
                  <a:srgbClr val="333333"/>
                </a:solidFill>
                <a:effectLst/>
                <a:latin typeface="Ubuntu"/>
              </a:rPr>
              <a:t>your code reference</a:t>
            </a:r>
            <a:r>
              <a:rPr lang="pl-PL" sz="2200" b="0" i="0" dirty="0">
                <a:solidFill>
                  <a:srgbClr val="333333"/>
                </a:solidFill>
                <a:effectLst/>
                <a:latin typeface="Ubuntu"/>
              </a:rPr>
              <a:t>d</a:t>
            </a:r>
            <a:r>
              <a:rPr lang="en-GB" sz="2200" b="0" i="0" dirty="0">
                <a:solidFill>
                  <a:srgbClr val="333333"/>
                </a:solidFill>
                <a:effectLst/>
                <a:latin typeface="Ubuntu"/>
              </a:rPr>
              <a:t> in </a:t>
            </a:r>
            <a:r>
              <a:rPr lang="pl-PL" sz="2200" b="0" i="0" dirty="0">
                <a:solidFill>
                  <a:srgbClr val="333333"/>
                </a:solidFill>
                <a:effectLst/>
                <a:latin typeface="Ubuntu"/>
              </a:rPr>
              <a:t>a publication</a:t>
            </a:r>
            <a:r>
              <a:rPr lang="en-GB" sz="2200" b="0" i="0" dirty="0">
                <a:solidFill>
                  <a:srgbClr val="333333"/>
                </a:solidFill>
                <a:effectLst/>
                <a:latin typeface="Ubuntu"/>
              </a:rPr>
              <a:t>, you can create </a:t>
            </a:r>
            <a:r>
              <a:rPr lang="pl-PL" sz="2200" b="0" i="0" dirty="0">
                <a:solidFill>
                  <a:srgbClr val="333333"/>
                </a:solidFill>
                <a:effectLst/>
                <a:latin typeface="Ubuntu"/>
              </a:rPr>
              <a:t>snapshot of the repository and obtain a </a:t>
            </a:r>
            <a:r>
              <a:rPr lang="en-GB" sz="2200" b="0" i="0" dirty="0">
                <a:solidFill>
                  <a:srgbClr val="333333"/>
                </a:solidFill>
                <a:effectLst/>
                <a:latin typeface="Ubuntu"/>
              </a:rPr>
              <a:t>DOI</a:t>
            </a:r>
            <a:r>
              <a:rPr lang="pl-PL" sz="2200" b="0" i="0" dirty="0">
                <a:solidFill>
                  <a:srgbClr val="333333"/>
                </a:solidFill>
                <a:effectLst/>
                <a:latin typeface="Ubuntu"/>
              </a:rPr>
              <a:t> for it</a:t>
            </a:r>
            <a:r>
              <a:rPr lang="en-GB" sz="2200" b="0" i="0" dirty="0">
                <a:solidFill>
                  <a:srgbClr val="333333"/>
                </a:solidFill>
                <a:effectLst/>
                <a:latin typeface="Ubuntu"/>
              </a:rPr>
              <a:t>. </a:t>
            </a:r>
            <a:endParaRPr lang="pl-PL" sz="2200" b="0" i="0" dirty="0">
              <a:solidFill>
                <a:srgbClr val="333333"/>
              </a:solidFill>
              <a:effectLst/>
              <a:latin typeface="Ubuntu"/>
            </a:endParaRPr>
          </a:p>
          <a:p>
            <a:pPr algn="just"/>
            <a:br>
              <a:rPr lang="pl-PL" sz="2200" b="0" i="0" dirty="0">
                <a:solidFill>
                  <a:srgbClr val="333333"/>
                </a:solidFill>
                <a:effectLst/>
                <a:latin typeface="Ubuntu"/>
              </a:rPr>
            </a:br>
            <a:r>
              <a:rPr lang="pl-PL" sz="2200" b="0" i="0" dirty="0">
                <a:solidFill>
                  <a:srgbClr val="333333"/>
                </a:solidFill>
                <a:effectLst/>
                <a:latin typeface="Ubuntu"/>
              </a:rPr>
              <a:t>For example</a:t>
            </a:r>
            <a:r>
              <a:rPr lang="en-GB" sz="2200" b="0" i="0" dirty="0">
                <a:solidFill>
                  <a:srgbClr val="333333"/>
                </a:solidFill>
                <a:effectLst/>
                <a:latin typeface="Ubuntu"/>
              </a:rPr>
              <a:t>, you can use the data archiving tool in Zenodo (or Figshare) to archive a GitHub repository.</a:t>
            </a:r>
            <a:endParaRPr lang="en-GB" sz="22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Zenodo.</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307501" y="4444831"/>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a:t>
            </a:r>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Repository records are another form of scientific output!</a:t>
            </a:r>
          </a:p>
          <a:p>
            <a:pPr marL="285750" indent="-285750">
              <a:lnSpc>
                <a:spcPct val="150000"/>
              </a:lnSpc>
              <a:buFont typeface="Arial" panose="020B0604020202020204" pitchFamily="34" charset="0"/>
              <a:buChar char="•"/>
            </a:pPr>
            <a:r>
              <a:rPr lang="en-GB" sz="2400" dirty="0">
                <a:solidFill>
                  <a:srgbClr val="0070C0"/>
                </a:solidFill>
              </a:rPr>
              <a:t>Add a good Data Availability</a:t>
            </a:r>
            <a:r>
              <a:rPr lang="pl-PL" sz="2400" dirty="0">
                <a:solidFill>
                  <a:srgbClr val="0070C0"/>
                </a:solidFill>
              </a:rPr>
              <a:t> </a:t>
            </a:r>
            <a:r>
              <a:rPr lang="en-GB" sz="2400" dirty="0">
                <a:solidFill>
                  <a:srgbClr val="0070C0"/>
                </a:solidFill>
              </a:rPr>
              <a:t>Statement</a:t>
            </a:r>
            <a:r>
              <a:rPr lang="pl-PL" sz="2400" dirty="0">
                <a:solidFill>
                  <a:srgbClr val="0070C0"/>
                </a:solidFill>
              </a:rPr>
              <a:t> to your papers and list all the public </a:t>
            </a:r>
            <a:r>
              <a:rPr lang="en-GB" sz="2400" dirty="0">
                <a:solidFill>
                  <a:srgbClr val="0070C0"/>
                </a:solidFill>
              </a:rPr>
              <a:t>r</a:t>
            </a:r>
            <a:r>
              <a:rPr lang="pl-PL" sz="2400" dirty="0">
                <a:solidFill>
                  <a:srgbClr val="0070C0"/>
                </a:solidFill>
              </a:rPr>
              <a:t>ecords</a:t>
            </a:r>
          </a:p>
          <a:p>
            <a:pPr marL="285750" indent="-285750">
              <a:lnSpc>
                <a:spcPct val="150000"/>
              </a:lnSpc>
              <a:buFont typeface="Arial" panose="020B0604020202020204" pitchFamily="34" charset="0"/>
              <a:buChar char="•"/>
            </a:pPr>
            <a:r>
              <a:rPr lang="pl-PL" sz="2400" dirty="0">
                <a:solidFill>
                  <a:srgbClr val="0070C0"/>
                </a:solidFill>
              </a:rPr>
              <a:t>List data sets in </a:t>
            </a:r>
            <a:r>
              <a:rPr lang="en-GB" sz="2400" dirty="0">
                <a:solidFill>
                  <a:srgbClr val="0070C0"/>
                </a:solidFill>
              </a:rPr>
              <a:t>your </a:t>
            </a:r>
            <a:r>
              <a:rPr lang="pl-PL" sz="2400" dirty="0">
                <a:solidFill>
                  <a:srgbClr val="0070C0"/>
                </a:solidFill>
              </a:rPr>
              <a:t>ORCID</a:t>
            </a:r>
            <a:r>
              <a:rPr lang="en-GB" sz="2400" dirty="0">
                <a:solidFill>
                  <a:srgbClr val="0070C0"/>
                </a:solidFill>
              </a:rPr>
              <a:t> record</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423763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data are generated</a:t>
            </a:r>
          </a:p>
          <a:p>
            <a:pPr marL="285750" indent="-285750">
              <a:lnSpc>
                <a:spcPct val="150000"/>
              </a:lnSpc>
              <a:buFont typeface="Arial" panose="020B0604020202020204" pitchFamily="34" charset="0"/>
              <a:buChar char="•"/>
            </a:pPr>
            <a:r>
              <a:rPr lang="en-GB" sz="2400">
                <a:solidFill>
                  <a:srgbClr val="0070C0"/>
                </a:solidFill>
              </a:rPr>
              <a:t>If the </a:t>
            </a:r>
            <a:r>
              <a:rPr lang="en-GB" sz="2400" dirty="0">
                <a:solidFill>
                  <a:srgbClr val="0070C0"/>
                </a:solidFill>
              </a:rPr>
              <a:t>repository </a:t>
            </a:r>
            <a:r>
              <a:rPr lang="en-GB" sz="2400">
                <a:solidFill>
                  <a:srgbClr val="0070C0"/>
                </a:solidFill>
              </a:rPr>
              <a:t>permits embargo, deposit your data </a:t>
            </a:r>
            <a:r>
              <a:rPr lang="en-GB" sz="2400" dirty="0">
                <a:solidFill>
                  <a:srgbClr val="0070C0"/>
                </a:solidFill>
              </a:rPr>
              <a:t>as soon as they are obtained </a:t>
            </a:r>
            <a:br>
              <a:rPr lang="en-GB" sz="2400" dirty="0">
                <a:solidFill>
                  <a:srgbClr val="0070C0"/>
                </a:solidFill>
              </a:rPr>
            </a:br>
            <a:r>
              <a:rPr lang="en-GB" sz="2400" dirty="0">
                <a:solidFill>
                  <a:srgbClr val="0070C0"/>
                </a:solidFill>
              </a:rPr>
              <a:t>(especially if analysed by 3</a:t>
            </a:r>
            <a:r>
              <a:rPr lang="en-GB" sz="2400" baseline="30000" dirty="0">
                <a:solidFill>
                  <a:srgbClr val="0070C0"/>
                </a:solidFill>
              </a:rPr>
              <a:t>rd</a:t>
            </a:r>
            <a:r>
              <a:rPr lang="en-GB" sz="2400" dirty="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t>
            </a:r>
            <a:r>
              <a:rPr lang="en-GB" sz="2400">
                <a:solidFill>
                  <a:srgbClr val="0070C0"/>
                </a:solidFill>
              </a:rPr>
              <a:t>a 'mainstream</a:t>
            </a:r>
            <a:r>
              <a:rPr lang="en-GB" sz="2400" dirty="0">
                <a:solidFill>
                  <a:srgbClr val="0070C0"/>
                </a:solidFill>
              </a:rPr>
              <a:t>'</a:t>
            </a:r>
            <a:r>
              <a:rPr lang="en-GB" sz="2400">
                <a:solidFill>
                  <a:srgbClr val="0070C0"/>
                </a:solidFill>
              </a:rPr>
              <a:t> one</a:t>
            </a:r>
            <a:r>
              <a:rPr lang="pl-PL" sz="2400">
                <a:solidFill>
                  <a:srgbClr val="0070C0"/>
                </a:solidFill>
              </a:rPr>
              <a:t> (</a:t>
            </a:r>
            <a:r>
              <a:rPr lang="en-GB" sz="2400">
                <a:solidFill>
                  <a:srgbClr val="0070C0"/>
                </a:solidFill>
              </a:rPr>
              <a:t>for </a:t>
            </a:r>
            <a:r>
              <a:rPr lang="pl-PL" sz="2400">
                <a:solidFill>
                  <a:srgbClr val="0070C0"/>
                </a:solidFill>
              </a:rPr>
              <a:t>better </a:t>
            </a:r>
            <a:r>
              <a:rPr lang="en-GB" sz="2400">
                <a:solidFill>
                  <a:srgbClr val="0070C0"/>
                </a:solidFill>
              </a:rPr>
              <a:t>findability</a:t>
            </a:r>
            <a:r>
              <a:rPr lang="pl-PL" sz="2400">
                <a:solidFill>
                  <a:srgbClr val="0070C0"/>
                </a:solidFill>
              </a:rPr>
              <a:t>)</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Cross link repositories’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7A6BA4-1EAD-4C82-8F7B-0B5FE9570DCC}"/>
              </a:ext>
            </a:extLst>
          </p:cNvPr>
          <p:cNvSpPr txBox="1"/>
          <p:nvPr/>
        </p:nvSpPr>
        <p:spPr>
          <a:xfrm>
            <a:off x="875490" y="680378"/>
            <a:ext cx="6096000" cy="5847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3200" b="0" i="0" u="none" strike="noStrike" kern="1200" cap="none" spc="0" normalizeH="0" baseline="0" noProof="0" dirty="0">
                <a:ln>
                  <a:noFill/>
                </a:ln>
                <a:solidFill>
                  <a:srgbClr val="0070C0"/>
                </a:solidFill>
                <a:effectLst/>
                <a:uLnTx/>
                <a:uFillTx/>
                <a:latin typeface="Calibri" panose="020F0502020204030204"/>
                <a:ea typeface="+mn-ea"/>
                <a:cs typeface="+mn-cs"/>
              </a:rPr>
              <a:t>Repositories are crucial for</a:t>
            </a:r>
          </a:p>
        </p:txBody>
      </p:sp>
      <p:sp>
        <p:nvSpPr>
          <p:cNvPr id="7" name="Rectangle: Rounded Corners 6">
            <a:extLst>
              <a:ext uri="{FF2B5EF4-FFF2-40B4-BE49-F238E27FC236}">
                <a16:creationId xmlns:a16="http://schemas.microsoft.com/office/drawing/2014/main" id="{A99EFA72-12DA-40BA-AD21-69D9F3B2995B}"/>
              </a:ext>
            </a:extLst>
          </p:cNvPr>
          <p:cNvSpPr/>
          <p:nvPr/>
        </p:nvSpPr>
        <p:spPr>
          <a:xfrm>
            <a:off x="1258111" y="1835285"/>
            <a:ext cx="4416357" cy="4079132"/>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849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36277" y="1574824"/>
            <a:ext cx="10601608" cy="3682226"/>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 (</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Zenodo (</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FigShare</a:t>
            </a:r>
            <a:r>
              <a:rPr lang="en-GB" sz="2400" dirty="0">
                <a:solidFill>
                  <a:srgbClr val="0070C0"/>
                </a:solidFill>
              </a:rPr>
              <a:t> (</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Dataverse</a:t>
            </a:r>
            <a:r>
              <a:rPr lang="en-GB" sz="2400" dirty="0">
                <a:solidFill>
                  <a:srgbClr val="0070C0"/>
                </a:solidFill>
              </a:rPr>
              <a:t> (</a:t>
            </a:r>
            <a:r>
              <a:rPr lang="en-GB" sz="2400" dirty="0">
                <a:solidFill>
                  <a:srgbClr val="0070C0"/>
                </a:solidFill>
                <a:hlinkClick r:id="rId7"/>
              </a:rPr>
              <a:t>http://dataverse.org</a:t>
            </a:r>
            <a:r>
              <a:rPr lang="en-GB" sz="2400" dirty="0">
                <a:solidFill>
                  <a:srgbClr val="0070C0"/>
                </a:solidFill>
              </a:rPr>
              <a:t>)</a:t>
            </a:r>
          </a:p>
          <a:p>
            <a:pPr marL="285750" indent="-285750">
              <a:lnSpc>
                <a:spcPct val="200000"/>
              </a:lnSpc>
              <a:buFont typeface="Arial" panose="020B0604020202020204" pitchFamily="34" charset="0"/>
              <a:buChar char="•"/>
            </a:pPr>
            <a:r>
              <a:rPr lang="en-GB" sz="2400" dirty="0">
                <a:solidFill>
                  <a:srgbClr val="0070C0"/>
                </a:solidFill>
              </a:rPr>
              <a:t>Open Science Framework (</a:t>
            </a:r>
            <a:r>
              <a:rPr lang="en-GB" sz="2400" dirty="0">
                <a:solidFill>
                  <a:srgbClr val="0070C0"/>
                </a:solidFill>
                <a:hlinkClick r:id="rId8"/>
              </a:rPr>
              <a:t>https://osf.io/</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6058162" y="174896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6160125" y="2138980"/>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37148" y="2925683"/>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1102" y="3729094"/>
            <a:ext cx="2456534" cy="9383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SF">
            <a:extLst>
              <a:ext uri="{FF2B5EF4-FFF2-40B4-BE49-F238E27FC236}">
                <a16:creationId xmlns:a16="http://schemas.microsoft.com/office/drawing/2014/main" id="{DC245F48-95EE-41EC-A2A6-03AFC6E96A02}"/>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5369" t="30712" r="22848" b="26010"/>
          <a:stretch/>
        </p:blipFill>
        <p:spPr bwMode="auto">
          <a:xfrm>
            <a:off x="6464859" y="4770239"/>
            <a:ext cx="2041256" cy="8043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7D697D-8A22-425E-964E-DDA95C072A41}"/>
              </a:ext>
            </a:extLst>
          </p:cNvPr>
          <p:cNvSpPr txBox="1"/>
          <p:nvPr/>
        </p:nvSpPr>
        <p:spPr>
          <a:xfrm>
            <a:off x="736277" y="6075167"/>
            <a:ext cx="6802183" cy="369332"/>
          </a:xfrm>
          <a:prstGeom prst="rect">
            <a:avLst/>
          </a:prstGeom>
          <a:noFill/>
        </p:spPr>
        <p:txBody>
          <a:bodyPr wrap="none" rtlCol="0">
            <a:spAutoFit/>
          </a:bodyPr>
          <a:lstStyle/>
          <a:p>
            <a:r>
              <a:rPr lang="en-GB" dirty="0">
                <a:solidFill>
                  <a:schemeClr val="accent1"/>
                </a:solidFill>
              </a:rPr>
              <a:t>Or your own institutional repository - e.g., University of Edinburgh has </a:t>
            </a:r>
          </a:p>
        </p:txBody>
      </p:sp>
      <p:pic>
        <p:nvPicPr>
          <p:cNvPr id="7" name="Picture 6">
            <a:extLst>
              <a:ext uri="{FF2B5EF4-FFF2-40B4-BE49-F238E27FC236}">
                <a16:creationId xmlns:a16="http://schemas.microsoft.com/office/drawing/2014/main" id="{AD37FBA7-B976-4C04-B8D2-35B1F2916957}"/>
              </a:ext>
            </a:extLst>
          </p:cNvPr>
          <p:cNvPicPr>
            <a:picLocks noChangeAspect="1"/>
          </p:cNvPicPr>
          <p:nvPr/>
        </p:nvPicPr>
        <p:blipFill>
          <a:blip r:embed="rId14"/>
          <a:stretch>
            <a:fillRect/>
          </a:stretch>
        </p:blipFill>
        <p:spPr>
          <a:xfrm>
            <a:off x="7485487" y="5933980"/>
            <a:ext cx="1289214" cy="558065"/>
          </a:xfrm>
          <a:prstGeom prst="rect">
            <a:avLst/>
          </a:prstGeom>
        </p:spPr>
      </p:pic>
      <p:sp>
        <p:nvSpPr>
          <p:cNvPr id="8" name="TextBox 7">
            <a:extLst>
              <a:ext uri="{FF2B5EF4-FFF2-40B4-BE49-F238E27FC236}">
                <a16:creationId xmlns:a16="http://schemas.microsoft.com/office/drawing/2014/main" id="{5790CD04-A026-4CEA-8988-87B25CD19CAA}"/>
              </a:ext>
            </a:extLst>
          </p:cNvPr>
          <p:cNvSpPr txBox="1"/>
          <p:nvPr/>
        </p:nvSpPr>
        <p:spPr>
          <a:xfrm>
            <a:off x="8515930" y="1746232"/>
            <a:ext cx="1918987" cy="369332"/>
          </a:xfrm>
          <a:prstGeom prst="rect">
            <a:avLst/>
          </a:prstGeom>
          <a:noFill/>
        </p:spPr>
        <p:txBody>
          <a:bodyPr wrap="none" rtlCol="0">
            <a:spAutoFit/>
          </a:bodyPr>
          <a:lstStyle/>
          <a:p>
            <a:r>
              <a:rPr lang="en-GB" dirty="0"/>
              <a:t>$ (but can be free)</a:t>
            </a:r>
          </a:p>
        </p:txBody>
      </p:sp>
      <p:sp>
        <p:nvSpPr>
          <p:cNvPr id="13" name="TextBox 12">
            <a:extLst>
              <a:ext uri="{FF2B5EF4-FFF2-40B4-BE49-F238E27FC236}">
                <a16:creationId xmlns:a16="http://schemas.microsoft.com/office/drawing/2014/main" id="{9BB48D65-2D0E-406C-9251-4A6A52BD8C06}"/>
              </a:ext>
            </a:extLst>
          </p:cNvPr>
          <p:cNvSpPr txBox="1"/>
          <p:nvPr/>
        </p:nvSpPr>
        <p:spPr>
          <a:xfrm>
            <a:off x="8774701" y="3180318"/>
            <a:ext cx="1175515" cy="369332"/>
          </a:xfrm>
          <a:prstGeom prst="rect">
            <a:avLst/>
          </a:prstGeom>
          <a:noFill/>
        </p:spPr>
        <p:txBody>
          <a:bodyPr wrap="none" rtlCol="0">
            <a:spAutoFit/>
          </a:bodyPr>
          <a:lstStyle/>
          <a:p>
            <a:r>
              <a:rPr lang="en-GB" dirty="0"/>
              <a:t>Free and $</a:t>
            </a:r>
          </a:p>
        </p:txBody>
      </p:sp>
      <p:sp>
        <p:nvSpPr>
          <p:cNvPr id="15" name="TextBox 14">
            <a:extLst>
              <a:ext uri="{FF2B5EF4-FFF2-40B4-BE49-F238E27FC236}">
                <a16:creationId xmlns:a16="http://schemas.microsoft.com/office/drawing/2014/main" id="{671D8711-15F2-4453-8620-597C0B8DB6F8}"/>
              </a:ext>
            </a:extLst>
          </p:cNvPr>
          <p:cNvSpPr txBox="1"/>
          <p:nvPr/>
        </p:nvSpPr>
        <p:spPr>
          <a:xfrm>
            <a:off x="8623858" y="2428535"/>
            <a:ext cx="909886" cy="369332"/>
          </a:xfrm>
          <a:prstGeom prst="rect">
            <a:avLst/>
          </a:prstGeom>
          <a:noFill/>
        </p:spPr>
        <p:txBody>
          <a:bodyPr wrap="square">
            <a:spAutoFit/>
          </a:bodyPr>
          <a:lstStyle/>
          <a:p>
            <a:r>
              <a:rPr lang="en-GB" dirty="0"/>
              <a:t>Free</a:t>
            </a:r>
          </a:p>
        </p:txBody>
      </p:sp>
      <p:sp>
        <p:nvSpPr>
          <p:cNvPr id="16" name="TextBox 15">
            <a:extLst>
              <a:ext uri="{FF2B5EF4-FFF2-40B4-BE49-F238E27FC236}">
                <a16:creationId xmlns:a16="http://schemas.microsoft.com/office/drawing/2014/main" id="{F45CD299-C331-4F20-8CB4-0374AA622D39}"/>
              </a:ext>
            </a:extLst>
          </p:cNvPr>
          <p:cNvSpPr txBox="1"/>
          <p:nvPr/>
        </p:nvSpPr>
        <p:spPr>
          <a:xfrm>
            <a:off x="8817616" y="4013626"/>
            <a:ext cx="909886" cy="369332"/>
          </a:xfrm>
          <a:prstGeom prst="rect">
            <a:avLst/>
          </a:prstGeom>
          <a:noFill/>
        </p:spPr>
        <p:txBody>
          <a:bodyPr wrap="square">
            <a:spAutoFit/>
          </a:bodyPr>
          <a:lstStyle/>
          <a:p>
            <a:r>
              <a:rPr lang="en-GB" dirty="0"/>
              <a:t>Free</a:t>
            </a:r>
          </a:p>
        </p:txBody>
      </p:sp>
      <p:sp>
        <p:nvSpPr>
          <p:cNvPr id="17" name="TextBox 16">
            <a:extLst>
              <a:ext uri="{FF2B5EF4-FFF2-40B4-BE49-F238E27FC236}">
                <a16:creationId xmlns:a16="http://schemas.microsoft.com/office/drawing/2014/main" id="{58414539-425D-4B9D-B5E9-0E010EDF2657}"/>
              </a:ext>
            </a:extLst>
          </p:cNvPr>
          <p:cNvSpPr txBox="1"/>
          <p:nvPr/>
        </p:nvSpPr>
        <p:spPr>
          <a:xfrm>
            <a:off x="8817616" y="4977440"/>
            <a:ext cx="909886" cy="369332"/>
          </a:xfrm>
          <a:prstGeom prst="rect">
            <a:avLst/>
          </a:prstGeom>
          <a:noFill/>
        </p:spPr>
        <p:txBody>
          <a:bodyPr wrap="square">
            <a:spAutoFit/>
          </a:bodyPr>
          <a:lstStyle/>
          <a:p>
            <a:r>
              <a:rPr lang="en-GB" dirty="0"/>
              <a:t>Free</a:t>
            </a:r>
          </a:p>
        </p:txBody>
      </p:sp>
    </p:spTree>
    <p:extLst>
      <p:ext uri="{BB962C8B-B14F-4D97-AF65-F5344CB8AC3E}">
        <p14:creationId xmlns:p14="http://schemas.microsoft.com/office/powerpoint/2010/main" val="134411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3785652"/>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code</a:t>
            </a: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BioImage</a:t>
            </a:r>
            <a:r>
              <a:rPr lang="en-GB" sz="2400" dirty="0">
                <a:solidFill>
                  <a:srgbClr val="0070C0"/>
                </a:solidFill>
              </a:rPr>
              <a:t> Archive](https://www.ebi.ac.uk/bioimage-archive/) – for images </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01740" y="3727567"/>
            <a:ext cx="2191517" cy="12327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7414007" y="5365117"/>
            <a:ext cx="2942569" cy="410371"/>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6"/>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Exercise 1. </a:t>
            </a:r>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en-GB" sz="4000" dirty="0">
                <a:solidFill>
                  <a:srgbClr val="0070C0"/>
                </a:solidFill>
              </a:rPr>
              <a:t>1a. Dataset description</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157303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sz="4400" dirty="0">
                <a:solidFill>
                  <a:srgbClr val="0070C0"/>
                </a:solidFill>
              </a:rPr>
              <a:t>Exercise</a:t>
            </a:r>
            <a:r>
              <a:rPr lang="en-GB" sz="4400" dirty="0">
                <a:solidFill>
                  <a:srgbClr val="0070C0"/>
                </a:solidFill>
              </a:rPr>
              <a:t> </a:t>
            </a:r>
            <a:r>
              <a:rPr lang="en-GB" dirty="0"/>
              <a:t>1b. </a:t>
            </a:r>
            <a:r>
              <a:rPr lang="pl-PL" dirty="0">
                <a:solidFill>
                  <a:srgbClr val="0070C0"/>
                </a:solidFill>
              </a:rPr>
              <a:t>Dataset discovery</a:t>
            </a:r>
            <a:endParaRPr lang="en-GB" dirty="0">
              <a:solidFill>
                <a:srgbClr val="0070C0"/>
              </a:solidFill>
            </a:endParaRPr>
          </a:p>
        </p:txBody>
      </p:sp>
    </p:spTree>
    <p:extLst>
      <p:ext uri="{BB962C8B-B14F-4D97-AF65-F5344CB8AC3E}">
        <p14:creationId xmlns:p14="http://schemas.microsoft.com/office/powerpoint/2010/main" val="216083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a:t>
            </a:r>
            <a:r>
              <a:rPr lang="en-GB" sz="2400" b="0" i="0">
                <a:solidFill>
                  <a:srgbClr val="333333"/>
                </a:solidFill>
                <a:effectLst/>
                <a:latin typeface="Ubuntu"/>
              </a:rPr>
              <a:t>from your paper</a:t>
            </a:r>
            <a:r>
              <a:rPr lang="en-GB" sz="2400" b="0" i="0" dirty="0">
                <a:solidFill>
                  <a:srgbClr val="333333"/>
                </a:solidFill>
                <a:effectLst/>
                <a:latin typeface="Ubuntu"/>
              </a:rPr>
              <a:t>. It gives access to all files, allowing you to cite the data as well (or instead of) </a:t>
            </a:r>
            <a:r>
              <a:rPr lang="en-GB" sz="2400" b="0" i="0">
                <a:solidFill>
                  <a:srgbClr val="333333"/>
                </a:solidFill>
                <a:effectLst/>
                <a:latin typeface="Ubuntu"/>
              </a:rPr>
              <a:t>the paper. </a:t>
            </a:r>
          </a:p>
          <a:p>
            <a:endParaRPr lang="en-GB" sz="2400">
              <a:solidFill>
                <a:srgbClr val="333333"/>
              </a:solidFill>
              <a:latin typeface="Ubuntu"/>
            </a:endParaRPr>
          </a:p>
          <a:p>
            <a:r>
              <a:rPr lang="en-GB" sz="2400" b="0" i="0">
                <a:solidFill>
                  <a:srgbClr val="333333"/>
                </a:solidFill>
                <a:effectLst/>
                <a:latin typeface="Ubuntu"/>
              </a:rPr>
              <a:t>However</a:t>
            </a:r>
            <a:r>
              <a:rPr lang="en-GB" sz="2400" b="0" i="0" dirty="0">
                <a:solidFill>
                  <a:srgbClr val="333333"/>
                </a:solidFill>
                <a:effectLst/>
                <a:latin typeface="Ubuntu"/>
              </a:rPr>
              <a:t>, it is not (always) good for discovery, and does not </a:t>
            </a:r>
            <a:r>
              <a:rPr lang="en-GB" sz="2400" b="0" i="0">
                <a:solidFill>
                  <a:srgbClr val="333333"/>
                </a:solidFill>
                <a:effectLst/>
                <a:latin typeface="Ubuntu"/>
              </a:rPr>
              <a:t>enforce metadata standards, except that a very few </a:t>
            </a:r>
            <a:r>
              <a:rPr lang="pl-PL" sz="2400" b="0" i="0">
                <a:solidFill>
                  <a:srgbClr val="333333"/>
                </a:solidFill>
                <a:effectLst/>
                <a:latin typeface="Ubuntu"/>
              </a:rPr>
              <a:t>m</a:t>
            </a:r>
            <a:r>
              <a:rPr lang="en-GB" sz="2400" b="0" i="0">
                <a:solidFill>
                  <a:srgbClr val="333333"/>
                </a:solidFill>
                <a:effectLst/>
                <a:latin typeface="Ubuntu"/>
              </a:rPr>
              <a:t>etadata fields are mandatory! </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630977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4354</TotalTime>
  <Words>1611</Words>
  <Application>Microsoft Office PowerPoint</Application>
  <PresentationFormat>Widescreen</PresentationFormat>
  <Paragraphs>156</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Open Sans</vt:lpstr>
      <vt:lpstr>Roboto Slab</vt:lpstr>
      <vt:lpstr>Ubuntu</vt:lpstr>
      <vt:lpstr>Office Theme</vt:lpstr>
      <vt:lpstr>PowerPoint Presentation</vt:lpstr>
      <vt:lpstr>PowerPoint Presentation</vt:lpstr>
      <vt:lpstr>PowerPoint Presentation</vt:lpstr>
      <vt:lpstr>There are general “data agnostic” repositories</vt:lpstr>
      <vt:lpstr>Or “domain” (type) specific repositories</vt:lpstr>
      <vt:lpstr>Exercise 1. Public record</vt:lpstr>
      <vt:lpstr>Minimal data set (after PLOS)</vt:lpstr>
      <vt:lpstr>Exercise 1b. Dataset discovery</vt:lpstr>
      <vt:lpstr>Dataset discovery - Solution</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vt:lpstr>
      <vt:lpstr>What about the ReadMe file?</vt:lpstr>
      <vt:lpstr>Repositories Summary</vt:lpstr>
      <vt:lpstr>Repositories Summary</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Livia Scorza</cp:lastModifiedBy>
  <cp:revision>111</cp:revision>
  <dcterms:created xsi:type="dcterms:W3CDTF">2021-06-07T08:35:11Z</dcterms:created>
  <dcterms:modified xsi:type="dcterms:W3CDTF">2024-03-21T10:39:29Z</dcterms:modified>
</cp:coreProperties>
</file>