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80" r:id="rId2"/>
    <p:sldId id="259" r:id="rId3"/>
    <p:sldId id="293" r:id="rId4"/>
    <p:sldId id="292" r:id="rId5"/>
    <p:sldId id="310" r:id="rId6"/>
    <p:sldId id="320" r:id="rId7"/>
    <p:sldId id="299" r:id="rId8"/>
    <p:sldId id="321" r:id="rId9"/>
    <p:sldId id="322" r:id="rId10"/>
    <p:sldId id="301" r:id="rId11"/>
    <p:sldId id="300" r:id="rId12"/>
    <p:sldId id="316" r:id="rId13"/>
    <p:sldId id="302" r:id="rId14"/>
    <p:sldId id="303" r:id="rId15"/>
    <p:sldId id="308" r:id="rId16"/>
    <p:sldId id="317" r:id="rId17"/>
    <p:sldId id="304" r:id="rId18"/>
    <p:sldId id="307" r:id="rId19"/>
    <p:sldId id="318" r:id="rId20"/>
    <p:sldId id="319" r:id="rId21"/>
    <p:sldId id="323" r:id="rId22"/>
    <p:sldId id="324" r:id="rId23"/>
    <p:sldId id="306" r:id="rId24"/>
    <p:sldId id="29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99"/>
    <a:srgbClr val="0070C0"/>
    <a:srgbClr val="3A729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7" autoAdjust="0"/>
    <p:restoredTop sz="92791" autoAdjust="0"/>
  </p:normalViewPr>
  <p:slideViewPr>
    <p:cSldViewPr snapToGrid="0">
      <p:cViewPr varScale="1">
        <p:scale>
          <a:sx n="97" d="100"/>
          <a:sy n="97" d="100"/>
        </p:scale>
        <p:origin x="108" y="11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5C48AE-4A1E-9A43-835F-510354165F99}" type="datetimeFigureOut">
              <a:rPr lang="en-GB" smtClean="0"/>
              <a:t>01/03/2024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61C124-7373-F149-A166-BB8240B9FE77}" type="slidenum">
              <a:rPr lang="en-GB" smtClean="0"/>
              <a:t>‹#›</a:t>
            </a:fld>
            <a:endParaRPr lang="en-GB"/>
          </a:p>
        </p:txBody>
      </p:sp>
    </p:spTree>
    <p:extLst>
      <p:ext uri="{BB962C8B-B14F-4D97-AF65-F5344CB8AC3E}">
        <p14:creationId xmlns:p14="http://schemas.microsoft.com/office/powerpoint/2010/main" val="1855713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atahelpdesk.worldbank.org/knowledgebase/articles/906519-world-bank-country-and-lending-groups"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Findable -&gt; </a:t>
            </a:r>
            <a:r>
              <a:rPr lang="en-GB" b="0" i="0" dirty="0">
                <a:solidFill>
                  <a:srgbClr val="000000"/>
                </a:solidFill>
                <a:effectLst/>
                <a:latin typeface="Open Sans" panose="020B0606030504020204" pitchFamily="34" charset="0"/>
              </a:rPr>
              <a:t>means that the data can be discovered by both humans and machines</a:t>
            </a:r>
            <a:endParaRPr lang="en-GB" dirty="0"/>
          </a:p>
          <a:p>
            <a:r>
              <a:rPr lang="en-GB" dirty="0"/>
              <a:t>Accessible -&gt; </a:t>
            </a:r>
            <a:r>
              <a:rPr lang="en-GB" b="0" i="0" dirty="0">
                <a:solidFill>
                  <a:srgbClr val="000000"/>
                </a:solidFill>
                <a:effectLst/>
                <a:latin typeface="Open Sans" panose="020B0606030504020204" pitchFamily="34" charset="0"/>
              </a:rPr>
              <a:t>means that the data are archived in long-term storage and can be made available using standard technical procedures</a:t>
            </a:r>
            <a:endParaRPr lang="en-GB" dirty="0"/>
          </a:p>
          <a:p>
            <a:r>
              <a:rPr lang="en-GB" dirty="0"/>
              <a:t>Interoperable -&gt; </a:t>
            </a:r>
            <a:r>
              <a:rPr lang="en-GB" b="0" i="0" dirty="0">
                <a:solidFill>
                  <a:srgbClr val="000000"/>
                </a:solidFill>
                <a:effectLst/>
                <a:latin typeface="Open Sans" panose="020B0606030504020204" pitchFamily="34" charset="0"/>
              </a:rPr>
              <a:t> data can be exchanged and used across different applications and systems</a:t>
            </a:r>
          </a:p>
          <a:p>
            <a:r>
              <a:rPr lang="en-GB" b="0" i="0" dirty="0">
                <a:solidFill>
                  <a:srgbClr val="000000"/>
                </a:solidFill>
                <a:effectLst/>
                <a:latin typeface="Open Sans" panose="020B0606030504020204" pitchFamily="34" charset="0"/>
              </a:rPr>
              <a:t>Reusable -&gt; means that the data are well documented and curated and provide rich information about the context of data creation</a:t>
            </a:r>
            <a:endParaRPr lang="en-GB" dirty="0"/>
          </a:p>
        </p:txBody>
      </p:sp>
      <p:sp>
        <p:nvSpPr>
          <p:cNvPr id="4" name="Slide Number Placeholder 3"/>
          <p:cNvSpPr>
            <a:spLocks noGrp="1"/>
          </p:cNvSpPr>
          <p:nvPr>
            <p:ph type="sldNum" sz="quarter" idx="5"/>
          </p:nvPr>
        </p:nvSpPr>
        <p:spPr/>
        <p:txBody>
          <a:bodyPr/>
          <a:lstStyle/>
          <a:p>
            <a:fld id="{B361C124-7373-F149-A166-BB8240B9FE77}" type="slidenum">
              <a:rPr lang="en-GB" smtClean="0"/>
              <a:t>3</a:t>
            </a:fld>
            <a:endParaRPr lang="en-GB"/>
          </a:p>
        </p:txBody>
      </p:sp>
    </p:spTree>
    <p:extLst>
      <p:ext uri="{BB962C8B-B14F-4D97-AF65-F5344CB8AC3E}">
        <p14:creationId xmlns:p14="http://schemas.microsoft.com/office/powerpoint/2010/main" val="2319824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Dryad is an international open-access repository of research data.  It is a </a:t>
            </a:r>
            <a:r>
              <a:rPr lang="en-GB" dirty="0" err="1"/>
              <a:t>nonprofit</a:t>
            </a:r>
            <a:r>
              <a:rPr lang="en-GB" dirty="0"/>
              <a:t> organization that provides long-term access to its contents at no cost to users. The base DPC per data submission is $150 USD. </a:t>
            </a:r>
            <a:r>
              <a:rPr lang="en-GB" sz="1200" b="0" i="0" kern="1200" dirty="0">
                <a:solidFill>
                  <a:schemeClr val="tx1"/>
                </a:solidFill>
                <a:effectLst/>
                <a:latin typeface="+mn-lt"/>
                <a:ea typeface="+mn-ea"/>
                <a:cs typeface="+mn-cs"/>
              </a:rPr>
              <a:t>Fee waivers are automatically granted for submissions originating from researchers based in countries classified by the </a:t>
            </a:r>
            <a:r>
              <a:rPr lang="en-GB" sz="1200" b="0" i="0" kern="1200" dirty="0">
                <a:solidFill>
                  <a:schemeClr val="tx1"/>
                </a:solidFill>
                <a:effectLst/>
                <a:latin typeface="+mn-lt"/>
                <a:ea typeface="+mn-ea"/>
                <a:cs typeface="+mn-cs"/>
                <a:hlinkClick r:id="rId3"/>
              </a:rPr>
              <a:t>World Bank</a:t>
            </a:r>
            <a:r>
              <a:rPr lang="en-GB" sz="1200" b="0" i="0" kern="1200" dirty="0">
                <a:solidFill>
                  <a:schemeClr val="tx1"/>
                </a:solidFill>
                <a:effectLst/>
                <a:latin typeface="+mn-lt"/>
                <a:ea typeface="+mn-ea"/>
                <a:cs typeface="+mn-cs"/>
              </a:rPr>
              <a:t> as low-income or lower-middle-income economies. </a:t>
            </a:r>
            <a:r>
              <a:rPr lang="en-GB" dirty="0"/>
              <a:t> Access is free.</a:t>
            </a:r>
          </a:p>
          <a:p>
            <a:endParaRPr lang="en-GB" dirty="0"/>
          </a:p>
          <a:p>
            <a:r>
              <a:rPr lang="en-GB" dirty="0" err="1"/>
              <a:t>Zenodo</a:t>
            </a:r>
            <a:r>
              <a:rPr lang="en-GB" dirty="0"/>
              <a:t> built and operated by CERN and </a:t>
            </a:r>
            <a:r>
              <a:rPr lang="en-GB" dirty="0" err="1"/>
              <a:t>OpenAIRE</a:t>
            </a:r>
            <a:r>
              <a:rPr lang="en-GB" dirty="0"/>
              <a:t> to ensure that everyone can join in Open Science.</a:t>
            </a:r>
          </a:p>
          <a:p>
            <a:endParaRPr lang="en-GB" dirty="0"/>
          </a:p>
          <a:p>
            <a:r>
              <a:rPr lang="en-GB" dirty="0" err="1"/>
              <a:t>Figshare</a:t>
            </a:r>
            <a:r>
              <a:rPr lang="en-GB" dirty="0"/>
              <a:t> is an online open access repository where researchers can preserve and share their research outputs, including figures, datasets, images, and videos. It is free to upload content and free to access, in adherence to the principle of open data. </a:t>
            </a:r>
            <a:r>
              <a:rPr lang="en-GB" dirty="0" err="1"/>
              <a:t>Figshare</a:t>
            </a:r>
            <a:r>
              <a:rPr lang="en-GB" dirty="0"/>
              <a:t> is one of a number of portfolio businesses supported by Digital Science, a subsidiary of Springer Nature.</a:t>
            </a:r>
          </a:p>
          <a:p>
            <a:endParaRPr lang="en-GB" dirty="0"/>
          </a:p>
          <a:p>
            <a:r>
              <a:rPr lang="en-GB" dirty="0" err="1"/>
              <a:t>Dataverse</a:t>
            </a:r>
            <a:r>
              <a:rPr lang="en-GB" dirty="0"/>
              <a:t> is funded by Harvard with additional support from the Alfred P. Sloan Foundation, National Science Foundation, National Institutes of Health, Helmsley Charitable Trust, IQSS's Henry A. Murray Research Archive, and many others. </a:t>
            </a:r>
          </a:p>
        </p:txBody>
      </p:sp>
      <p:sp>
        <p:nvSpPr>
          <p:cNvPr id="4" name="Slide Number Placeholder 3"/>
          <p:cNvSpPr>
            <a:spLocks noGrp="1"/>
          </p:cNvSpPr>
          <p:nvPr>
            <p:ph type="sldNum" sz="quarter" idx="5"/>
          </p:nvPr>
        </p:nvSpPr>
        <p:spPr/>
        <p:txBody>
          <a:bodyPr/>
          <a:lstStyle/>
          <a:p>
            <a:fld id="{B361C124-7373-F149-A166-BB8240B9FE77}" type="slidenum">
              <a:rPr lang="en-GB" smtClean="0"/>
              <a:t>4</a:t>
            </a:fld>
            <a:endParaRPr lang="en-GB"/>
          </a:p>
        </p:txBody>
      </p:sp>
    </p:spTree>
    <p:extLst>
      <p:ext uri="{BB962C8B-B14F-4D97-AF65-F5344CB8AC3E}">
        <p14:creationId xmlns:p14="http://schemas.microsoft.com/office/powerpoint/2010/main" val="27428577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https://docs.github.com/en/repositories/archiving-a-github-repository/referencing-and-citing-content</a:t>
            </a:r>
          </a:p>
          <a:p>
            <a:endParaRPr lang="en-GB" dirty="0"/>
          </a:p>
        </p:txBody>
      </p:sp>
      <p:sp>
        <p:nvSpPr>
          <p:cNvPr id="4" name="Slide Number Placeholder 3"/>
          <p:cNvSpPr>
            <a:spLocks noGrp="1"/>
          </p:cNvSpPr>
          <p:nvPr>
            <p:ph type="sldNum" sz="quarter" idx="5"/>
          </p:nvPr>
        </p:nvSpPr>
        <p:spPr/>
        <p:txBody>
          <a:bodyPr/>
          <a:lstStyle/>
          <a:p>
            <a:fld id="{B361C124-7373-F149-A166-BB8240B9FE77}" type="slidenum">
              <a:rPr lang="en-GB" smtClean="0"/>
              <a:t>19</a:t>
            </a:fld>
            <a:endParaRPr lang="en-GB"/>
          </a:p>
        </p:txBody>
      </p:sp>
    </p:spTree>
    <p:extLst>
      <p:ext uri="{BB962C8B-B14F-4D97-AF65-F5344CB8AC3E}">
        <p14:creationId xmlns:p14="http://schemas.microsoft.com/office/powerpoint/2010/main" val="42856376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630D4-0C36-4BFB-BAF2-725D48E554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371F8D2-6385-43A9-BA0E-8F767753C1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D3DD78A-9797-4BC6-96D1-EFFF7257ECE7}"/>
              </a:ext>
            </a:extLst>
          </p:cNvPr>
          <p:cNvSpPr>
            <a:spLocks noGrp="1"/>
          </p:cNvSpPr>
          <p:nvPr>
            <p:ph type="dt" sz="half" idx="10"/>
          </p:nvPr>
        </p:nvSpPr>
        <p:spPr/>
        <p:txBody>
          <a:bodyPr/>
          <a:lstStyle/>
          <a:p>
            <a:fld id="{5913FB77-D8DB-4AB9-8EA5-EE8C3B57A5E1}" type="datetimeFigureOut">
              <a:rPr lang="en-GB" smtClean="0"/>
              <a:t>01/03/2024</a:t>
            </a:fld>
            <a:endParaRPr lang="en-GB"/>
          </a:p>
        </p:txBody>
      </p:sp>
      <p:sp>
        <p:nvSpPr>
          <p:cNvPr id="5" name="Footer Placeholder 4">
            <a:extLst>
              <a:ext uri="{FF2B5EF4-FFF2-40B4-BE49-F238E27FC236}">
                <a16:creationId xmlns:a16="http://schemas.microsoft.com/office/drawing/2014/main" id="{59E9ECC2-94C6-448C-85BF-A008EA52A2F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0ABBEB8-7214-41EC-9FEA-4687A94CBDFA}"/>
              </a:ext>
            </a:extLst>
          </p:cNvPr>
          <p:cNvSpPr>
            <a:spLocks noGrp="1"/>
          </p:cNvSpPr>
          <p:nvPr>
            <p:ph type="sldNum" sz="quarter" idx="12"/>
          </p:nvPr>
        </p:nvSpPr>
        <p:spPr/>
        <p:txBody>
          <a:bodyPr/>
          <a:lstStyle/>
          <a:p>
            <a:fld id="{16ADC165-5060-4138-94DB-52D3146D23E9}" type="slidenum">
              <a:rPr lang="en-GB" smtClean="0"/>
              <a:t>‹#›</a:t>
            </a:fld>
            <a:endParaRPr lang="en-GB"/>
          </a:p>
        </p:txBody>
      </p:sp>
      <p:pic>
        <p:nvPicPr>
          <p:cNvPr id="7" name="Picture 2" descr="Ed_DaSH">
            <a:extLst>
              <a:ext uri="{FF2B5EF4-FFF2-40B4-BE49-F238E27FC236}">
                <a16:creationId xmlns:a16="http://schemas.microsoft.com/office/drawing/2014/main" id="{4D7DF530-8261-DE4B-83AC-B7B087461FE6}"/>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6506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B1C18-9981-4FD9-A045-4CAF34B1536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F433DE0-F6C2-427D-AA74-4CBD02C722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91744B3-2B8C-4870-BBEB-2B62428B6DA5}"/>
              </a:ext>
            </a:extLst>
          </p:cNvPr>
          <p:cNvSpPr>
            <a:spLocks noGrp="1"/>
          </p:cNvSpPr>
          <p:nvPr>
            <p:ph type="dt" sz="half" idx="10"/>
          </p:nvPr>
        </p:nvSpPr>
        <p:spPr/>
        <p:txBody>
          <a:bodyPr/>
          <a:lstStyle/>
          <a:p>
            <a:fld id="{5913FB77-D8DB-4AB9-8EA5-EE8C3B57A5E1}" type="datetimeFigureOut">
              <a:rPr lang="en-GB" smtClean="0"/>
              <a:t>01/03/2024</a:t>
            </a:fld>
            <a:endParaRPr lang="en-GB"/>
          </a:p>
        </p:txBody>
      </p:sp>
      <p:sp>
        <p:nvSpPr>
          <p:cNvPr id="5" name="Footer Placeholder 4">
            <a:extLst>
              <a:ext uri="{FF2B5EF4-FFF2-40B4-BE49-F238E27FC236}">
                <a16:creationId xmlns:a16="http://schemas.microsoft.com/office/drawing/2014/main" id="{A660C58E-3365-499C-9347-84EBF50C181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EB1E9AE-A98C-442F-A5EB-F48C07B10CCF}"/>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666014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B48275-1B47-40CA-8660-644781B2C4C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3994C31-1905-41F4-B793-A3FAFA9E5B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111FE96-C409-4EA7-8AA8-492FB239FD73}"/>
              </a:ext>
            </a:extLst>
          </p:cNvPr>
          <p:cNvSpPr>
            <a:spLocks noGrp="1"/>
          </p:cNvSpPr>
          <p:nvPr>
            <p:ph type="dt" sz="half" idx="10"/>
          </p:nvPr>
        </p:nvSpPr>
        <p:spPr/>
        <p:txBody>
          <a:bodyPr/>
          <a:lstStyle/>
          <a:p>
            <a:fld id="{5913FB77-D8DB-4AB9-8EA5-EE8C3B57A5E1}" type="datetimeFigureOut">
              <a:rPr lang="en-GB" smtClean="0"/>
              <a:t>01/03/2024</a:t>
            </a:fld>
            <a:endParaRPr lang="en-GB"/>
          </a:p>
        </p:txBody>
      </p:sp>
      <p:sp>
        <p:nvSpPr>
          <p:cNvPr id="5" name="Footer Placeholder 4">
            <a:extLst>
              <a:ext uri="{FF2B5EF4-FFF2-40B4-BE49-F238E27FC236}">
                <a16:creationId xmlns:a16="http://schemas.microsoft.com/office/drawing/2014/main" id="{3FD1B5C9-1BCA-4813-A293-95870B48855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04AD43C-957C-4850-A82A-EEDA653619B2}"/>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2876990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B8F71-8E35-46CC-9B95-E847E2EEFC2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93E57E1-4D76-4BA6-B235-F4D8D24590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CD25748-DC14-491C-8CF7-4C864FEEAAB1}"/>
              </a:ext>
            </a:extLst>
          </p:cNvPr>
          <p:cNvSpPr>
            <a:spLocks noGrp="1"/>
          </p:cNvSpPr>
          <p:nvPr>
            <p:ph type="dt" sz="half" idx="10"/>
          </p:nvPr>
        </p:nvSpPr>
        <p:spPr/>
        <p:txBody>
          <a:bodyPr/>
          <a:lstStyle/>
          <a:p>
            <a:fld id="{5913FB77-D8DB-4AB9-8EA5-EE8C3B57A5E1}" type="datetimeFigureOut">
              <a:rPr lang="en-GB" smtClean="0"/>
              <a:t>01/03/2024</a:t>
            </a:fld>
            <a:endParaRPr lang="en-GB"/>
          </a:p>
        </p:txBody>
      </p:sp>
      <p:sp>
        <p:nvSpPr>
          <p:cNvPr id="5" name="Footer Placeholder 4">
            <a:extLst>
              <a:ext uri="{FF2B5EF4-FFF2-40B4-BE49-F238E27FC236}">
                <a16:creationId xmlns:a16="http://schemas.microsoft.com/office/drawing/2014/main" id="{A9162EFD-DD11-45E8-8AB0-D31F83E408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B8464E4-DFC8-44DB-AB71-2DA48A701FAF}"/>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454492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955D9-1AB5-4884-AE41-3F5855B33B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BB578D9-6D64-4FF4-A07A-DBC2D9CAAE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FE4EA8-E3B0-4EF4-8AB0-FE79110B047D}"/>
              </a:ext>
            </a:extLst>
          </p:cNvPr>
          <p:cNvSpPr>
            <a:spLocks noGrp="1"/>
          </p:cNvSpPr>
          <p:nvPr>
            <p:ph type="dt" sz="half" idx="10"/>
          </p:nvPr>
        </p:nvSpPr>
        <p:spPr/>
        <p:txBody>
          <a:bodyPr/>
          <a:lstStyle/>
          <a:p>
            <a:fld id="{5913FB77-D8DB-4AB9-8EA5-EE8C3B57A5E1}" type="datetimeFigureOut">
              <a:rPr lang="en-GB" smtClean="0"/>
              <a:t>01/03/2024</a:t>
            </a:fld>
            <a:endParaRPr lang="en-GB"/>
          </a:p>
        </p:txBody>
      </p:sp>
      <p:sp>
        <p:nvSpPr>
          <p:cNvPr id="5" name="Footer Placeholder 4">
            <a:extLst>
              <a:ext uri="{FF2B5EF4-FFF2-40B4-BE49-F238E27FC236}">
                <a16:creationId xmlns:a16="http://schemas.microsoft.com/office/drawing/2014/main" id="{1AFD026C-261F-479D-BC0D-64316A5C4BF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43A6FA4-623D-4762-977F-9E0591AEA042}"/>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530867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FF0BE-DBA0-4E80-B324-BD541F05148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5F6D3B-4C54-438F-BA2E-2F12CE5039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BEDABDC-4911-49C4-8369-813FE6A5D5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6FEA388-FACC-4601-8717-5D48DCFD317B}"/>
              </a:ext>
            </a:extLst>
          </p:cNvPr>
          <p:cNvSpPr>
            <a:spLocks noGrp="1"/>
          </p:cNvSpPr>
          <p:nvPr>
            <p:ph type="dt" sz="half" idx="10"/>
          </p:nvPr>
        </p:nvSpPr>
        <p:spPr/>
        <p:txBody>
          <a:bodyPr/>
          <a:lstStyle/>
          <a:p>
            <a:fld id="{5913FB77-D8DB-4AB9-8EA5-EE8C3B57A5E1}" type="datetimeFigureOut">
              <a:rPr lang="en-GB" smtClean="0"/>
              <a:t>01/03/2024</a:t>
            </a:fld>
            <a:endParaRPr lang="en-GB"/>
          </a:p>
        </p:txBody>
      </p:sp>
      <p:sp>
        <p:nvSpPr>
          <p:cNvPr id="6" name="Footer Placeholder 5">
            <a:extLst>
              <a:ext uri="{FF2B5EF4-FFF2-40B4-BE49-F238E27FC236}">
                <a16:creationId xmlns:a16="http://schemas.microsoft.com/office/drawing/2014/main" id="{115F2A95-1451-47F8-8CC6-E323D684CA4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E1EFBD8-061A-487C-9B79-3B39BFD16F56}"/>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447419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20422-D245-4CB8-8F6A-005B09468A5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2C404E1-923E-41BA-A0C1-CD42658C91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81B117-28D4-4DBE-912D-B2E8C60FCF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44B8DD0-4C48-4D0F-80CE-95EC8E746A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1173B2-79A5-4EF5-867C-BDA931A97A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61A3CD3-5048-4262-8E83-EED55731806D}"/>
              </a:ext>
            </a:extLst>
          </p:cNvPr>
          <p:cNvSpPr>
            <a:spLocks noGrp="1"/>
          </p:cNvSpPr>
          <p:nvPr>
            <p:ph type="dt" sz="half" idx="10"/>
          </p:nvPr>
        </p:nvSpPr>
        <p:spPr/>
        <p:txBody>
          <a:bodyPr/>
          <a:lstStyle/>
          <a:p>
            <a:fld id="{5913FB77-D8DB-4AB9-8EA5-EE8C3B57A5E1}" type="datetimeFigureOut">
              <a:rPr lang="en-GB" smtClean="0"/>
              <a:t>01/03/2024</a:t>
            </a:fld>
            <a:endParaRPr lang="en-GB"/>
          </a:p>
        </p:txBody>
      </p:sp>
      <p:sp>
        <p:nvSpPr>
          <p:cNvPr id="8" name="Footer Placeholder 7">
            <a:extLst>
              <a:ext uri="{FF2B5EF4-FFF2-40B4-BE49-F238E27FC236}">
                <a16:creationId xmlns:a16="http://schemas.microsoft.com/office/drawing/2014/main" id="{F7BEB6A3-A365-4F32-A3E7-2F05A5CD8EF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3C75B75-19CF-4244-9AF7-7DD5C4D0859F}"/>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929241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D7C25-764A-4422-84FD-DE697B97993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0D0B4FC-9736-49D2-A668-FEB2F9793340}"/>
              </a:ext>
            </a:extLst>
          </p:cNvPr>
          <p:cNvSpPr>
            <a:spLocks noGrp="1"/>
          </p:cNvSpPr>
          <p:nvPr>
            <p:ph type="dt" sz="half" idx="10"/>
          </p:nvPr>
        </p:nvSpPr>
        <p:spPr/>
        <p:txBody>
          <a:bodyPr/>
          <a:lstStyle/>
          <a:p>
            <a:fld id="{5913FB77-D8DB-4AB9-8EA5-EE8C3B57A5E1}" type="datetimeFigureOut">
              <a:rPr lang="en-GB" smtClean="0"/>
              <a:t>01/03/2024</a:t>
            </a:fld>
            <a:endParaRPr lang="en-GB"/>
          </a:p>
        </p:txBody>
      </p:sp>
      <p:sp>
        <p:nvSpPr>
          <p:cNvPr id="4" name="Footer Placeholder 3">
            <a:extLst>
              <a:ext uri="{FF2B5EF4-FFF2-40B4-BE49-F238E27FC236}">
                <a16:creationId xmlns:a16="http://schemas.microsoft.com/office/drawing/2014/main" id="{D7E52064-48AE-4809-AB71-9D8B52DBBE7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293631F-C0A3-4585-BB19-0CF3342C7B78}"/>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695465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66722A-FDE7-4D98-AAE6-32CD525FF7C4}"/>
              </a:ext>
            </a:extLst>
          </p:cNvPr>
          <p:cNvSpPr>
            <a:spLocks noGrp="1"/>
          </p:cNvSpPr>
          <p:nvPr>
            <p:ph type="dt" sz="half" idx="10"/>
          </p:nvPr>
        </p:nvSpPr>
        <p:spPr/>
        <p:txBody>
          <a:bodyPr/>
          <a:lstStyle/>
          <a:p>
            <a:fld id="{5913FB77-D8DB-4AB9-8EA5-EE8C3B57A5E1}" type="datetimeFigureOut">
              <a:rPr lang="en-GB" smtClean="0"/>
              <a:t>01/03/2024</a:t>
            </a:fld>
            <a:endParaRPr lang="en-GB"/>
          </a:p>
        </p:txBody>
      </p:sp>
      <p:sp>
        <p:nvSpPr>
          <p:cNvPr id="3" name="Footer Placeholder 2">
            <a:extLst>
              <a:ext uri="{FF2B5EF4-FFF2-40B4-BE49-F238E27FC236}">
                <a16:creationId xmlns:a16="http://schemas.microsoft.com/office/drawing/2014/main" id="{41B09DC5-5E7B-4D59-B9FF-7213580D436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569DABE-679F-47B5-A80D-1DEBE65951E4}"/>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014619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0AF1-EA4A-486F-AECE-A6B272FC2B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A340AB2-689C-4B31-BF73-FE6CE4233B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DC61042-3CDA-409B-ACE1-474751900A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5B6390-2276-406E-8C54-B14662C10A90}"/>
              </a:ext>
            </a:extLst>
          </p:cNvPr>
          <p:cNvSpPr>
            <a:spLocks noGrp="1"/>
          </p:cNvSpPr>
          <p:nvPr>
            <p:ph type="dt" sz="half" idx="10"/>
          </p:nvPr>
        </p:nvSpPr>
        <p:spPr/>
        <p:txBody>
          <a:bodyPr/>
          <a:lstStyle/>
          <a:p>
            <a:fld id="{5913FB77-D8DB-4AB9-8EA5-EE8C3B57A5E1}" type="datetimeFigureOut">
              <a:rPr lang="en-GB" smtClean="0"/>
              <a:t>01/03/2024</a:t>
            </a:fld>
            <a:endParaRPr lang="en-GB"/>
          </a:p>
        </p:txBody>
      </p:sp>
      <p:sp>
        <p:nvSpPr>
          <p:cNvPr id="6" name="Footer Placeholder 5">
            <a:extLst>
              <a:ext uri="{FF2B5EF4-FFF2-40B4-BE49-F238E27FC236}">
                <a16:creationId xmlns:a16="http://schemas.microsoft.com/office/drawing/2014/main" id="{634210BB-1204-47DB-8F99-C932B215B9A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902992C-F8B8-41C2-91E9-6A424AB51E04}"/>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536913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F39AA-4489-442C-B0C5-AA401DB05D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C4591F4-3880-440A-BD90-55137317E4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0CE3BD0-5911-412B-B3AD-6F523CA215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F65983-894C-48DE-A636-F5CD275F412A}"/>
              </a:ext>
            </a:extLst>
          </p:cNvPr>
          <p:cNvSpPr>
            <a:spLocks noGrp="1"/>
          </p:cNvSpPr>
          <p:nvPr>
            <p:ph type="dt" sz="half" idx="10"/>
          </p:nvPr>
        </p:nvSpPr>
        <p:spPr/>
        <p:txBody>
          <a:bodyPr/>
          <a:lstStyle/>
          <a:p>
            <a:fld id="{5913FB77-D8DB-4AB9-8EA5-EE8C3B57A5E1}" type="datetimeFigureOut">
              <a:rPr lang="en-GB" smtClean="0"/>
              <a:t>01/03/2024</a:t>
            </a:fld>
            <a:endParaRPr lang="en-GB"/>
          </a:p>
        </p:txBody>
      </p:sp>
      <p:sp>
        <p:nvSpPr>
          <p:cNvPr id="6" name="Footer Placeholder 5">
            <a:extLst>
              <a:ext uri="{FF2B5EF4-FFF2-40B4-BE49-F238E27FC236}">
                <a16:creationId xmlns:a16="http://schemas.microsoft.com/office/drawing/2014/main" id="{351F088F-E413-491B-A9B4-7AFF7BE14EA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0DD055B-0CD5-48E4-A4C0-6D8A77B0B676}"/>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245779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1240E2-03CF-4E56-8533-AA1149ACFB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A499F10-7EDC-434D-8212-0E6CADF042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DC2D7A-A3F0-4C02-96F0-77A9558BFD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rgbClr val="0070C0"/>
                </a:solidFill>
              </a:defRPr>
            </a:lvl1pPr>
          </a:lstStyle>
          <a:p>
            <a:fld id="{5913FB77-D8DB-4AB9-8EA5-EE8C3B57A5E1}" type="datetimeFigureOut">
              <a:rPr lang="en-GB" smtClean="0"/>
              <a:pPr/>
              <a:t>01/03/2024</a:t>
            </a:fld>
            <a:endParaRPr lang="en-GB"/>
          </a:p>
        </p:txBody>
      </p:sp>
      <p:sp>
        <p:nvSpPr>
          <p:cNvPr id="5" name="Footer Placeholder 4">
            <a:extLst>
              <a:ext uri="{FF2B5EF4-FFF2-40B4-BE49-F238E27FC236}">
                <a16:creationId xmlns:a16="http://schemas.microsoft.com/office/drawing/2014/main" id="{8AAF89DE-6E33-482F-BF9A-4F5A2876B9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0070C0"/>
                </a:solidFill>
              </a:defRPr>
            </a:lvl1pPr>
          </a:lstStyle>
          <a:p>
            <a:endParaRPr lang="en-GB"/>
          </a:p>
        </p:txBody>
      </p:sp>
      <p:sp>
        <p:nvSpPr>
          <p:cNvPr id="6" name="Slide Number Placeholder 5">
            <a:extLst>
              <a:ext uri="{FF2B5EF4-FFF2-40B4-BE49-F238E27FC236}">
                <a16:creationId xmlns:a16="http://schemas.microsoft.com/office/drawing/2014/main" id="{344E0A2A-0FC3-4F13-87FD-288ABC0383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0070C0"/>
                </a:solidFill>
              </a:defRPr>
            </a:lvl1pPr>
          </a:lstStyle>
          <a:p>
            <a:fld id="{16ADC165-5060-4138-94DB-52D3146D23E9}" type="slidenum">
              <a:rPr lang="en-GB" smtClean="0"/>
              <a:pPr/>
              <a:t>‹#›</a:t>
            </a:fld>
            <a:endParaRPr lang="en-GB"/>
          </a:p>
        </p:txBody>
      </p:sp>
      <p:pic>
        <p:nvPicPr>
          <p:cNvPr id="7" name="Picture 2" descr="Ed_DaSH">
            <a:extLst>
              <a:ext uri="{FF2B5EF4-FFF2-40B4-BE49-F238E27FC236}">
                <a16:creationId xmlns:a16="http://schemas.microsoft.com/office/drawing/2014/main" id="{B1FCB703-AEB2-6B45-A282-530EAF26BCBD}"/>
              </a:ext>
            </a:extLst>
          </p:cNvPr>
          <p:cNvPicPr>
            <a:picLocks noChangeAspect="1" noChangeArrowheads="1"/>
          </p:cNvPicPr>
          <p:nvPr userDrawn="1"/>
        </p:nvPicPr>
        <p:blipFill>
          <a:blip r:embed="rId1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7648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rgbClr val="0070C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70C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70C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70C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wiki.ed.ac.uk/display/RDMS/Suggested+data+repositories" TargetMode="External"/><Relationship Id="rId2" Type="http://schemas.openxmlformats.org/officeDocument/2006/relationships/hyperlink" Target="https://nerc.ukri.org/research/sites/environmental-data-service-eds/policy/"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zenodo.org/record/7728016#.ZCWRkXbMKU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hyperlink" Target="https://www.wiki.ed.ac.uk/x/XbRVHQ"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hyperlink" Target="http://thedata.org/"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hyperlink" Target="http://figshare.com/" TargetMode="External"/><Relationship Id="rId11" Type="http://schemas.openxmlformats.org/officeDocument/2006/relationships/image" Target="../media/image12.png"/><Relationship Id="rId5" Type="http://schemas.openxmlformats.org/officeDocument/2006/relationships/hyperlink" Target="http://zenodo.org/" TargetMode="External"/><Relationship Id="rId10" Type="http://schemas.openxmlformats.org/officeDocument/2006/relationships/image" Target="../media/image11.png"/><Relationship Id="rId4" Type="http://schemas.openxmlformats.org/officeDocument/2006/relationships/hyperlink" Target="http://datadryad.org/" TargetMode="External"/><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8676" y="2663036"/>
            <a:ext cx="5955476" cy="1015663"/>
          </a:xfrm>
          <a:prstGeom prst="rect">
            <a:avLst/>
          </a:prstGeom>
        </p:spPr>
        <p:txBody>
          <a:bodyPr wrap="none">
            <a:spAutoFit/>
          </a:bodyPr>
          <a:lstStyle/>
          <a:p>
            <a:r>
              <a:rPr lang="pl-PL" sz="6000" dirty="0">
                <a:solidFill>
                  <a:srgbClr val="0070C0"/>
                </a:solidFill>
              </a:rPr>
              <a:t>Public repositories</a:t>
            </a:r>
            <a:endParaRPr lang="en-GB" sz="6000" dirty="0">
              <a:solidFill>
                <a:srgbClr val="0070C0"/>
              </a:solidFill>
            </a:endParaRPr>
          </a:p>
        </p:txBody>
      </p:sp>
    </p:spTree>
    <p:extLst>
      <p:ext uri="{BB962C8B-B14F-4D97-AF65-F5344CB8AC3E}">
        <p14:creationId xmlns:p14="http://schemas.microsoft.com/office/powerpoint/2010/main" val="1265313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742384" y="2064189"/>
            <a:ext cx="10981854" cy="2677656"/>
          </a:xfrm>
          <a:prstGeom prst="rect">
            <a:avLst/>
          </a:prstGeom>
        </p:spPr>
        <p:txBody>
          <a:bodyPr wrap="square">
            <a:spAutoFit/>
          </a:bodyPr>
          <a:lstStyle/>
          <a:p>
            <a:pPr marL="285750" indent="-285750">
              <a:buFont typeface="Arial" panose="020B0604020202020204" pitchFamily="34" charset="0"/>
              <a:buChar char="•"/>
            </a:pPr>
            <a:r>
              <a:rPr lang="en-GB" sz="2400" dirty="0">
                <a:solidFill>
                  <a:srgbClr val="0070C0"/>
                </a:solidFill>
              </a:rPr>
              <a:t>Higher exposure</a:t>
            </a:r>
            <a:endParaRPr lang="pl-PL" sz="2400" dirty="0">
              <a:solidFill>
                <a:srgbClr val="0070C0"/>
              </a:solidFill>
            </a:endParaRPr>
          </a:p>
          <a:p>
            <a:pPr marL="285750" indent="-285750">
              <a:buFont typeface="Arial" panose="020B0604020202020204" pitchFamily="34" charset="0"/>
              <a:buChar char="•"/>
            </a:pPr>
            <a:r>
              <a:rPr lang="pl-PL" sz="2400" dirty="0">
                <a:solidFill>
                  <a:srgbClr val="0070C0"/>
                </a:solidFill>
              </a:rPr>
              <a:t>Data specific features (e.g. Visulization)</a:t>
            </a:r>
          </a:p>
          <a:p>
            <a:pPr marL="285750" indent="-285750">
              <a:buFont typeface="Arial" panose="020B0604020202020204" pitchFamily="34" charset="0"/>
              <a:buChar char="•"/>
            </a:pPr>
            <a:r>
              <a:rPr lang="pl-PL" sz="2400" dirty="0">
                <a:solidFill>
                  <a:srgbClr val="0070C0"/>
                </a:solidFill>
              </a:rPr>
              <a:t>Enforced minimal metadata</a:t>
            </a:r>
          </a:p>
          <a:p>
            <a:pPr marL="285750" indent="-285750">
              <a:buFont typeface="Arial" panose="020B0604020202020204" pitchFamily="34" charset="0"/>
              <a:buChar char="•"/>
            </a:pPr>
            <a:r>
              <a:rPr lang="pl-PL" sz="2400" dirty="0">
                <a:solidFill>
                  <a:srgbClr val="0070C0"/>
                </a:solidFill>
              </a:rPr>
              <a:t>API for data retrival / agregation /searching</a:t>
            </a:r>
          </a:p>
          <a:p>
            <a:pPr marL="285750" indent="-285750">
              <a:buFont typeface="Arial" panose="020B0604020202020204" pitchFamily="34" charset="0"/>
              <a:buChar char="•"/>
            </a:pPr>
            <a:r>
              <a:rPr lang="pl-PL" sz="2400" dirty="0">
                <a:solidFill>
                  <a:srgbClr val="0070C0"/>
                </a:solidFill>
              </a:rPr>
              <a:t>Curated data</a:t>
            </a:r>
          </a:p>
          <a:p>
            <a:pPr marL="285750" indent="-285750">
              <a:buFont typeface="Arial" panose="020B0604020202020204" pitchFamily="34" charset="0"/>
              <a:buChar char="•"/>
            </a:pPr>
            <a:r>
              <a:rPr lang="pl-PL" sz="2400" dirty="0">
                <a:solidFill>
                  <a:srgbClr val="0070C0"/>
                </a:solidFill>
              </a:rPr>
              <a:t>Better searching</a:t>
            </a:r>
          </a:p>
          <a:p>
            <a:pPr marL="285750" indent="-285750">
              <a:buFont typeface="Arial" panose="020B0604020202020204" pitchFamily="34" charset="0"/>
              <a:buChar char="•"/>
            </a:pPr>
            <a:r>
              <a:rPr lang="pl-PL" sz="2400" dirty="0">
                <a:solidFill>
                  <a:srgbClr val="0070C0"/>
                </a:solidFill>
              </a:rPr>
              <a:t>Interlinking between data </a:t>
            </a:r>
            <a:r>
              <a:rPr lang="pl-PL" sz="2400" dirty="0" err="1">
                <a:solidFill>
                  <a:srgbClr val="0070C0"/>
                </a:solidFill>
              </a:rPr>
              <a:t>types</a:t>
            </a:r>
            <a:endParaRPr lang="pl-PL" sz="2400" dirty="0">
              <a:solidFill>
                <a:srgbClr val="0070C0"/>
              </a:solidFill>
            </a:endParaRP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Domain specific repositories</a:t>
            </a:r>
            <a:endParaRPr lang="en-GB" dirty="0">
              <a:solidFill>
                <a:srgbClr val="0070C0"/>
              </a:solidFill>
            </a:endParaRPr>
          </a:p>
        </p:txBody>
      </p:sp>
    </p:spTree>
    <p:extLst>
      <p:ext uri="{BB962C8B-B14F-4D97-AF65-F5344CB8AC3E}">
        <p14:creationId xmlns:p14="http://schemas.microsoft.com/office/powerpoint/2010/main" val="1646562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Domain specific repositories</a:t>
            </a:r>
            <a:endParaRPr lang="en-GB" dirty="0">
              <a:solidFill>
                <a:srgbClr val="0070C0"/>
              </a:solidFill>
            </a:endParaRPr>
          </a:p>
        </p:txBody>
      </p:sp>
      <p:sp>
        <p:nvSpPr>
          <p:cNvPr id="6" name="Rectangle 5"/>
          <p:cNvSpPr/>
          <p:nvPr/>
        </p:nvSpPr>
        <p:spPr>
          <a:xfrm>
            <a:off x="605073" y="1977256"/>
            <a:ext cx="10981854" cy="1323439"/>
          </a:xfrm>
          <a:prstGeom prst="rect">
            <a:avLst/>
          </a:prstGeom>
        </p:spPr>
        <p:txBody>
          <a:bodyPr wrap="square">
            <a:spAutoFit/>
          </a:bodyPr>
          <a:lstStyle/>
          <a:p>
            <a:pPr algn="ctr"/>
            <a:r>
              <a:rPr lang="pl-PL" sz="4000" dirty="0">
                <a:solidFill>
                  <a:srgbClr val="0070C0"/>
                </a:solidFill>
              </a:rPr>
              <a:t>Exercise</a:t>
            </a:r>
            <a:r>
              <a:rPr lang="en-GB" sz="4000" dirty="0">
                <a:solidFill>
                  <a:srgbClr val="0070C0"/>
                </a:solidFill>
              </a:rPr>
              <a:t> 3</a:t>
            </a:r>
            <a:endParaRPr lang="pl-PL" sz="4000" dirty="0">
              <a:solidFill>
                <a:srgbClr val="0070C0"/>
              </a:solidFill>
            </a:endParaRPr>
          </a:p>
          <a:p>
            <a:pPr marL="285750" indent="-285750" algn="ctr">
              <a:buFont typeface="Arial" panose="020B0604020202020204" pitchFamily="34" charset="0"/>
              <a:buChar char="•"/>
            </a:pPr>
            <a:endParaRPr lang="en-GB" sz="4000" dirty="0">
              <a:solidFill>
                <a:srgbClr val="0070C0"/>
              </a:solidFill>
            </a:endParaRPr>
          </a:p>
        </p:txBody>
      </p:sp>
    </p:spTree>
    <p:extLst>
      <p:ext uri="{BB962C8B-B14F-4D97-AF65-F5344CB8AC3E}">
        <p14:creationId xmlns:p14="http://schemas.microsoft.com/office/powerpoint/2010/main" val="4258755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11E7DE7-A0AD-425E-8044-DF65BF838ED7}"/>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0070C0"/>
                </a:solidFill>
                <a:latin typeface="+mj-lt"/>
                <a:ea typeface="+mj-ea"/>
                <a:cs typeface="+mj-cs"/>
              </a:defRPr>
            </a:lvl1pPr>
          </a:lstStyle>
          <a:p>
            <a:r>
              <a:rPr lang="pl-PL" dirty="0"/>
              <a:t>Dataset discovery</a:t>
            </a:r>
            <a:r>
              <a:rPr lang="en-GB" dirty="0"/>
              <a:t> - Solution</a:t>
            </a:r>
          </a:p>
        </p:txBody>
      </p:sp>
      <p:sp>
        <p:nvSpPr>
          <p:cNvPr id="5" name="TextBox 4">
            <a:extLst>
              <a:ext uri="{FF2B5EF4-FFF2-40B4-BE49-F238E27FC236}">
                <a16:creationId xmlns:a16="http://schemas.microsoft.com/office/drawing/2014/main" id="{1C55261F-33BF-4ECB-A99F-446565AB2E20}"/>
              </a:ext>
            </a:extLst>
          </p:cNvPr>
          <p:cNvSpPr txBox="1"/>
          <p:nvPr/>
        </p:nvSpPr>
        <p:spPr>
          <a:xfrm>
            <a:off x="1168958" y="2209850"/>
            <a:ext cx="10158884" cy="2805063"/>
          </a:xfrm>
          <a:prstGeom prst="rect">
            <a:avLst/>
          </a:prstGeom>
          <a:solidFill>
            <a:schemeClr val="accent1">
              <a:lumMod val="20000"/>
              <a:lumOff val="80000"/>
            </a:schemeClr>
          </a:solidFill>
        </p:spPr>
        <p:txBody>
          <a:bodyPr wrap="square">
            <a:spAutoFit/>
          </a:bodyPr>
          <a:lstStyle/>
          <a:p>
            <a:pPr algn="l">
              <a:lnSpc>
                <a:spcPct val="150000"/>
              </a:lnSpc>
            </a:pPr>
            <a:r>
              <a:rPr lang="en-GB" sz="2400" b="1" i="0" dirty="0">
                <a:solidFill>
                  <a:srgbClr val="333333"/>
                </a:solidFill>
                <a:effectLst/>
                <a:latin typeface="Ubuntu"/>
              </a:rPr>
              <a:t>Some advantages are:</a:t>
            </a:r>
          </a:p>
          <a:p>
            <a:pPr algn="l">
              <a:lnSpc>
                <a:spcPct val="150000"/>
              </a:lnSpc>
              <a:buFont typeface="Arial" panose="020B0604020202020204" pitchFamily="34" charset="0"/>
              <a:buChar char="•"/>
            </a:pPr>
            <a:r>
              <a:rPr lang="en-GB" sz="2400" b="0" i="0" dirty="0">
                <a:solidFill>
                  <a:srgbClr val="333333"/>
                </a:solidFill>
                <a:effectLst/>
                <a:latin typeface="Ubuntu"/>
              </a:rPr>
              <a:t>The repository is more relevant to your discipline than a generalist one.</a:t>
            </a:r>
          </a:p>
          <a:p>
            <a:pPr algn="l">
              <a:lnSpc>
                <a:spcPct val="150000"/>
              </a:lnSpc>
              <a:buFont typeface="Arial" panose="020B0604020202020204" pitchFamily="34" charset="0"/>
              <a:buChar char="•"/>
            </a:pPr>
            <a:r>
              <a:rPr lang="en-GB" sz="2400" b="0" i="0" dirty="0">
                <a:solidFill>
                  <a:srgbClr val="333333"/>
                </a:solidFill>
                <a:effectLst/>
                <a:latin typeface="Ubuntu"/>
              </a:rPr>
              <a:t>Higher exposure (people looking for those specific types of data will usually first look at the specific repository).</a:t>
            </a:r>
          </a:p>
          <a:p>
            <a:pPr algn="l">
              <a:lnSpc>
                <a:spcPct val="150000"/>
              </a:lnSpc>
              <a:buFont typeface="Arial" panose="020B0604020202020204" pitchFamily="34" charset="0"/>
              <a:buChar char="•"/>
            </a:pPr>
            <a:r>
              <a:rPr lang="en-GB" sz="2400" b="0" i="0" dirty="0">
                <a:solidFill>
                  <a:srgbClr val="333333"/>
                </a:solidFill>
                <a:effectLst/>
                <a:latin typeface="Ubuntu"/>
              </a:rPr>
              <a:t>Higher number of citations (see above).</a:t>
            </a:r>
          </a:p>
        </p:txBody>
      </p:sp>
    </p:spTree>
    <p:extLst>
      <p:ext uri="{BB962C8B-B14F-4D97-AF65-F5344CB8AC3E}">
        <p14:creationId xmlns:p14="http://schemas.microsoft.com/office/powerpoint/2010/main" val="1656222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1483424"/>
            <a:ext cx="10981854" cy="4492384"/>
          </a:xfrm>
          <a:prstGeom prst="rect">
            <a:avLst/>
          </a:prstGeom>
        </p:spPr>
        <p:txBody>
          <a:bodyPr wrap="square">
            <a:spAutoFit/>
          </a:bodyPr>
          <a:lstStyle/>
          <a:p>
            <a:r>
              <a:rPr lang="pl-PL" sz="2000" dirty="0">
                <a:solidFill>
                  <a:srgbClr val="0070C0"/>
                </a:solidFill>
              </a:rPr>
              <a:t>Majority of the publishers have their lists, for example</a:t>
            </a:r>
          </a:p>
          <a:p>
            <a:endParaRPr lang="pl-PL" sz="2000" dirty="0">
              <a:solidFill>
                <a:srgbClr val="0070C0"/>
              </a:solidFill>
            </a:endParaRPr>
          </a:p>
          <a:p>
            <a:pPr marL="285750" indent="-285750">
              <a:buFont typeface="Arial" panose="020B0604020202020204" pitchFamily="34" charset="0"/>
              <a:buChar char="•"/>
            </a:pPr>
            <a:r>
              <a:rPr lang="en-GB" sz="2000" dirty="0">
                <a:solidFill>
                  <a:srgbClr val="0070C0"/>
                </a:solidFill>
              </a:rPr>
              <a:t>[BioMed Central / Springer Nature] - (https://www.springernature.com/gp/authors/research-data-policy/recommended-repositories)</a:t>
            </a:r>
          </a:p>
          <a:p>
            <a:pPr marL="285750" indent="-285750">
              <a:buFont typeface="Arial" panose="020B0604020202020204" pitchFamily="34" charset="0"/>
              <a:buChar char="•"/>
            </a:pPr>
            <a:r>
              <a:rPr lang="en-GB" sz="2000" dirty="0">
                <a:solidFill>
                  <a:srgbClr val="0070C0"/>
                </a:solidFill>
              </a:rPr>
              <a:t>[Elsevier] - (https://www.elsevier.com/about/policies/research-data)</a:t>
            </a:r>
          </a:p>
          <a:p>
            <a:pPr marL="285750" indent="-285750">
              <a:buFont typeface="Arial" panose="020B0604020202020204" pitchFamily="34" charset="0"/>
              <a:buChar char="•"/>
            </a:pPr>
            <a:r>
              <a:rPr lang="en-GB" sz="2000" dirty="0">
                <a:solidFill>
                  <a:srgbClr val="0070C0"/>
                </a:solidFill>
              </a:rPr>
              <a:t>[</a:t>
            </a:r>
            <a:r>
              <a:rPr lang="en-GB" sz="2000" dirty="0" err="1">
                <a:solidFill>
                  <a:srgbClr val="0070C0"/>
                </a:solidFill>
              </a:rPr>
              <a:t>PLoS</a:t>
            </a:r>
            <a:r>
              <a:rPr lang="en-GB" sz="2000" dirty="0">
                <a:solidFill>
                  <a:srgbClr val="0070C0"/>
                </a:solidFill>
              </a:rPr>
              <a:t>] - (https://journals.plos.org/plosbiology/s/recommended-repositories)</a:t>
            </a:r>
          </a:p>
          <a:p>
            <a:endParaRPr lang="pl-PL" sz="2000" dirty="0">
              <a:solidFill>
                <a:srgbClr val="0070C0"/>
              </a:solidFill>
            </a:endParaRPr>
          </a:p>
          <a:p>
            <a:r>
              <a:rPr lang="pl-PL" sz="2000" dirty="0">
                <a:solidFill>
                  <a:srgbClr val="0070C0"/>
                </a:solidFill>
              </a:rPr>
              <a:t>Or funders</a:t>
            </a:r>
          </a:p>
          <a:p>
            <a:pPr marL="285750" indent="-285750">
              <a:buFont typeface="Arial" panose="020B0604020202020204" pitchFamily="34" charset="0"/>
              <a:buChar char="•"/>
            </a:pPr>
            <a:r>
              <a:rPr lang="en-GB" sz="2000" dirty="0">
                <a:solidFill>
                  <a:srgbClr val="0070C0"/>
                </a:solidFill>
              </a:rPr>
              <a:t>[BBSRC] - (https://bbsrc.ukri.org/research/resources/)</a:t>
            </a:r>
          </a:p>
          <a:p>
            <a:pPr marL="285750" indent="-285750">
              <a:buFont typeface="Arial" panose="020B0604020202020204" pitchFamily="34" charset="0"/>
              <a:buChar char="•"/>
            </a:pPr>
            <a:r>
              <a:rPr lang="en-GB" sz="2000" dirty="0">
                <a:solidFill>
                  <a:srgbClr val="0070C0"/>
                </a:solidFill>
              </a:rPr>
              <a:t>[NERC] - (</a:t>
            </a:r>
            <a:r>
              <a:rPr lang="en-GB" sz="2000" dirty="0">
                <a:solidFill>
                  <a:srgbClr val="0070C0"/>
                </a:solidFill>
                <a:hlinkClick r:id="rId2"/>
              </a:rPr>
              <a:t>https://nerc.ukri.org/research/sites/environmental-data-service-eds/policy/</a:t>
            </a:r>
            <a:r>
              <a:rPr lang="en-GB" sz="2000" dirty="0">
                <a:solidFill>
                  <a:srgbClr val="0070C0"/>
                </a:solidFill>
              </a:rPr>
              <a:t>)</a:t>
            </a:r>
            <a:endParaRPr lang="pl-PL" sz="2000" dirty="0">
              <a:solidFill>
                <a:srgbClr val="0070C0"/>
              </a:solidFill>
            </a:endParaRPr>
          </a:p>
          <a:p>
            <a:pPr marL="285750" indent="-285750">
              <a:buFont typeface="Arial" panose="020B0604020202020204" pitchFamily="34" charset="0"/>
              <a:buChar char="•"/>
            </a:pPr>
            <a:endParaRPr lang="pl-PL" sz="2000" dirty="0">
              <a:solidFill>
                <a:srgbClr val="0070C0"/>
              </a:solidFill>
            </a:endParaRPr>
          </a:p>
          <a:p>
            <a:r>
              <a:rPr lang="pl-PL" sz="2000" dirty="0">
                <a:solidFill>
                  <a:srgbClr val="0070C0"/>
                </a:solidFill>
              </a:rPr>
              <a:t>Or our curated list</a:t>
            </a:r>
          </a:p>
          <a:p>
            <a:pPr marL="342900" indent="-342900">
              <a:buFont typeface="Arial" panose="020B0604020202020204" pitchFamily="34" charset="0"/>
              <a:buChar char="•"/>
            </a:pPr>
            <a:r>
              <a:rPr lang="en-GB"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https://www.wiki.ed.ac.uk/display/RDMS/Suggested+data+repositories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endParaRPr lang="en-GB" sz="2000" dirty="0">
              <a:solidFill>
                <a:srgbClr val="0070C0"/>
              </a:solidFill>
            </a:endParaRP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err="1">
                <a:solidFill>
                  <a:srgbClr val="0070C0"/>
                </a:solidFill>
              </a:rPr>
              <a:t>Finding</a:t>
            </a:r>
            <a:r>
              <a:rPr lang="pl-PL" dirty="0">
                <a:solidFill>
                  <a:srgbClr val="0070C0"/>
                </a:solidFill>
              </a:rPr>
              <a:t> </a:t>
            </a:r>
            <a:r>
              <a:rPr lang="pl-PL" dirty="0" err="1">
                <a:solidFill>
                  <a:srgbClr val="0070C0"/>
                </a:solidFill>
              </a:rPr>
              <a:t>repositories</a:t>
            </a:r>
            <a:r>
              <a:rPr lang="pl-PL" dirty="0">
                <a:solidFill>
                  <a:srgbClr val="0070C0"/>
                </a:solidFill>
              </a:rPr>
              <a:t> – </a:t>
            </a:r>
            <a:r>
              <a:rPr lang="pl-PL" dirty="0" err="1">
                <a:solidFill>
                  <a:srgbClr val="0070C0"/>
                </a:solidFill>
              </a:rPr>
              <a:t>use</a:t>
            </a:r>
            <a:r>
              <a:rPr lang="pl-PL" dirty="0">
                <a:solidFill>
                  <a:srgbClr val="0070C0"/>
                </a:solidFill>
              </a:rPr>
              <a:t> </a:t>
            </a:r>
            <a:r>
              <a:rPr lang="pl-PL" dirty="0" err="1">
                <a:solidFill>
                  <a:srgbClr val="0070C0"/>
                </a:solidFill>
              </a:rPr>
              <a:t>recommendations</a:t>
            </a:r>
            <a:endParaRPr lang="en-GB" dirty="0">
              <a:solidFill>
                <a:srgbClr val="0070C0"/>
              </a:solidFill>
            </a:endParaRPr>
          </a:p>
        </p:txBody>
      </p:sp>
    </p:spTree>
    <p:extLst>
      <p:ext uri="{BB962C8B-B14F-4D97-AF65-F5344CB8AC3E}">
        <p14:creationId xmlns:p14="http://schemas.microsoft.com/office/powerpoint/2010/main" val="2392727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2384" y="2064189"/>
            <a:ext cx="10981854" cy="3785652"/>
          </a:xfrm>
          <a:prstGeom prst="rect">
            <a:avLst/>
          </a:prstGeom>
        </p:spPr>
        <p:txBody>
          <a:bodyPr wrap="square">
            <a:spAutoFit/>
          </a:bodyPr>
          <a:lstStyle/>
          <a:p>
            <a:r>
              <a:rPr lang="pl-PL" sz="2400" dirty="0">
                <a:solidFill>
                  <a:srgbClr val="0070C0"/>
                </a:solidFill>
              </a:rPr>
              <a:t>FAIRSharing.org – search engine</a:t>
            </a:r>
          </a:p>
          <a:p>
            <a:endParaRPr lang="pl-PL" sz="2400" dirty="0">
              <a:solidFill>
                <a:srgbClr val="0070C0"/>
              </a:solidFill>
            </a:endParaRPr>
          </a:p>
          <a:p>
            <a:pPr marL="342900" indent="-342900">
              <a:buFont typeface="Arial" panose="020B0604020202020204" pitchFamily="34" charset="0"/>
              <a:buChar char="•"/>
            </a:pPr>
            <a:r>
              <a:rPr lang="pl-PL" sz="2400" dirty="0">
                <a:solidFill>
                  <a:srgbClr val="0070C0"/>
                </a:solidFill>
              </a:rPr>
              <a:t>Repositories</a:t>
            </a:r>
          </a:p>
          <a:p>
            <a:pPr marL="342900" indent="-342900">
              <a:buFont typeface="Arial" panose="020B0604020202020204" pitchFamily="34" charset="0"/>
              <a:buChar char="•"/>
            </a:pPr>
            <a:r>
              <a:rPr lang="pl-PL" sz="2400" dirty="0">
                <a:solidFill>
                  <a:srgbClr val="0070C0"/>
                </a:solidFill>
              </a:rPr>
              <a:t>Data standards</a:t>
            </a:r>
          </a:p>
          <a:p>
            <a:pPr marL="342900" indent="-342900">
              <a:buFont typeface="Arial" panose="020B0604020202020204" pitchFamily="34" charset="0"/>
              <a:buChar char="•"/>
            </a:pPr>
            <a:r>
              <a:rPr lang="pl-PL" sz="2400" dirty="0">
                <a:solidFill>
                  <a:srgbClr val="0070C0"/>
                </a:solidFill>
              </a:rPr>
              <a:t>Policies</a:t>
            </a:r>
          </a:p>
          <a:p>
            <a:pPr marL="285750" indent="-285750">
              <a:buFontTx/>
              <a:buChar char="-"/>
            </a:pPr>
            <a:endParaRPr lang="pl-PL" sz="2400" dirty="0">
              <a:solidFill>
                <a:srgbClr val="0070C0"/>
              </a:solidFill>
            </a:endParaRPr>
          </a:p>
          <a:p>
            <a:r>
              <a:rPr lang="pl-PL" sz="2400" dirty="0">
                <a:solidFill>
                  <a:srgbClr val="0070C0"/>
                </a:solidFill>
              </a:rPr>
              <a:t>(too) many options for each type</a:t>
            </a:r>
            <a:endParaRPr lang="en-GB" sz="2400" dirty="0">
              <a:solidFill>
                <a:srgbClr val="0070C0"/>
              </a:solidFill>
            </a:endParaRPr>
          </a:p>
          <a:p>
            <a:endParaRPr lang="en-GB" sz="2400" dirty="0">
              <a:solidFill>
                <a:srgbClr val="0070C0"/>
              </a:solidFill>
            </a:endParaRPr>
          </a:p>
          <a:p>
            <a:r>
              <a:rPr lang="en-GB" sz="2400" dirty="0">
                <a:solidFill>
                  <a:srgbClr val="0070C0"/>
                </a:solidFill>
              </a:rPr>
              <a:t>-Inventory of identified trusted repositories (ERCEA)</a:t>
            </a:r>
          </a:p>
          <a:p>
            <a:r>
              <a:rPr lang="en-GB" sz="2400" dirty="0">
                <a:solidFill>
                  <a:srgbClr val="0070C0"/>
                </a:solidFill>
                <a:hlinkClick r:id="rId2"/>
              </a:rPr>
              <a:t>https://zenodo.org/record/7728016#.ZCWRkXbMKUm</a:t>
            </a:r>
            <a:endParaRPr lang="en-GB" sz="2400" dirty="0">
              <a:solidFill>
                <a:srgbClr val="0070C0"/>
              </a:solidFill>
            </a:endParaRP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err="1">
                <a:solidFill>
                  <a:srgbClr val="0070C0"/>
                </a:solidFill>
              </a:rPr>
              <a:t>Finding</a:t>
            </a:r>
            <a:r>
              <a:rPr lang="pl-PL" dirty="0">
                <a:solidFill>
                  <a:srgbClr val="0070C0"/>
                </a:solidFill>
              </a:rPr>
              <a:t> </a:t>
            </a:r>
            <a:r>
              <a:rPr lang="pl-PL" dirty="0" err="1">
                <a:solidFill>
                  <a:srgbClr val="0070C0"/>
                </a:solidFill>
              </a:rPr>
              <a:t>repositories</a:t>
            </a:r>
            <a:endParaRPr lang="en-GB" dirty="0">
              <a:solidFill>
                <a:srgbClr val="0070C0"/>
              </a:solidFill>
            </a:endParaRPr>
          </a:p>
        </p:txBody>
      </p:sp>
    </p:spTree>
    <p:extLst>
      <p:ext uri="{BB962C8B-B14F-4D97-AF65-F5344CB8AC3E}">
        <p14:creationId xmlns:p14="http://schemas.microsoft.com/office/powerpoint/2010/main" val="1889911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Finding repository</a:t>
            </a:r>
            <a:endParaRPr lang="en-GB" dirty="0">
              <a:solidFill>
                <a:srgbClr val="0070C0"/>
              </a:solidFill>
            </a:endParaRPr>
          </a:p>
        </p:txBody>
      </p:sp>
      <p:sp>
        <p:nvSpPr>
          <p:cNvPr id="6" name="Rectangle 5">
            <a:extLst>
              <a:ext uri="{FF2B5EF4-FFF2-40B4-BE49-F238E27FC236}">
                <a16:creationId xmlns:a16="http://schemas.microsoft.com/office/drawing/2014/main" id="{22F34A1D-F400-3A41-84C5-6FDD05616677}"/>
              </a:ext>
            </a:extLst>
          </p:cNvPr>
          <p:cNvSpPr/>
          <p:nvPr/>
        </p:nvSpPr>
        <p:spPr>
          <a:xfrm>
            <a:off x="693616" y="2951946"/>
            <a:ext cx="10981854" cy="1323439"/>
          </a:xfrm>
          <a:prstGeom prst="rect">
            <a:avLst/>
          </a:prstGeom>
        </p:spPr>
        <p:txBody>
          <a:bodyPr wrap="square">
            <a:spAutoFit/>
          </a:bodyPr>
          <a:lstStyle/>
          <a:p>
            <a:pPr algn="ctr"/>
            <a:r>
              <a:rPr lang="pl-PL" sz="4000" dirty="0">
                <a:solidFill>
                  <a:srgbClr val="0070C0"/>
                </a:solidFill>
              </a:rPr>
              <a:t>Exercise</a:t>
            </a:r>
            <a:r>
              <a:rPr lang="en-GB" sz="4000" dirty="0">
                <a:solidFill>
                  <a:srgbClr val="0070C0"/>
                </a:solidFill>
              </a:rPr>
              <a:t> 4</a:t>
            </a:r>
            <a:endParaRPr lang="pl-PL" sz="4000" dirty="0">
              <a:solidFill>
                <a:srgbClr val="0070C0"/>
              </a:solidFill>
            </a:endParaRPr>
          </a:p>
          <a:p>
            <a:pPr marL="285750" indent="-285750" algn="ctr">
              <a:buFont typeface="Arial" panose="020B0604020202020204" pitchFamily="34" charset="0"/>
              <a:buChar char="•"/>
            </a:pPr>
            <a:endParaRPr lang="en-GB" sz="4000" dirty="0">
              <a:solidFill>
                <a:srgbClr val="0070C0"/>
              </a:solidFill>
            </a:endParaRPr>
          </a:p>
        </p:txBody>
      </p:sp>
    </p:spTree>
    <p:extLst>
      <p:ext uri="{BB962C8B-B14F-4D97-AF65-F5344CB8AC3E}">
        <p14:creationId xmlns:p14="http://schemas.microsoft.com/office/powerpoint/2010/main" val="213822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Finding repository</a:t>
            </a:r>
            <a:r>
              <a:rPr lang="en-GB" dirty="0">
                <a:solidFill>
                  <a:srgbClr val="0070C0"/>
                </a:solidFill>
              </a:rPr>
              <a:t> - Solution</a:t>
            </a:r>
          </a:p>
        </p:txBody>
      </p:sp>
      <p:sp>
        <p:nvSpPr>
          <p:cNvPr id="7" name="TextBox 6">
            <a:extLst>
              <a:ext uri="{FF2B5EF4-FFF2-40B4-BE49-F238E27FC236}">
                <a16:creationId xmlns:a16="http://schemas.microsoft.com/office/drawing/2014/main" id="{20AB0459-2566-4B4F-B318-FA9C6A08F0E4}"/>
              </a:ext>
            </a:extLst>
          </p:cNvPr>
          <p:cNvSpPr txBox="1"/>
          <p:nvPr/>
        </p:nvSpPr>
        <p:spPr>
          <a:xfrm>
            <a:off x="1831311" y="2021691"/>
            <a:ext cx="7754815" cy="1429622"/>
          </a:xfrm>
          <a:prstGeom prst="rect">
            <a:avLst/>
          </a:prstGeom>
          <a:noFill/>
        </p:spPr>
        <p:txBody>
          <a:bodyPr wrap="square">
            <a:spAutoFit/>
          </a:bodyPr>
          <a:lstStyle/>
          <a:p>
            <a:pPr>
              <a:lnSpc>
                <a:spcPct val="150000"/>
              </a:lnSpc>
            </a:pPr>
            <a:r>
              <a:rPr lang="en-GB" sz="2000" b="1" i="0" dirty="0">
                <a:solidFill>
                  <a:srgbClr val="333333"/>
                </a:solidFill>
                <a:effectLst/>
                <a:latin typeface="Ubuntu"/>
              </a:rPr>
              <a:t>Find a repo for genomics data:</a:t>
            </a:r>
          </a:p>
          <a:p>
            <a:pPr>
              <a:lnSpc>
                <a:spcPct val="150000"/>
              </a:lnSpc>
            </a:pPr>
            <a:r>
              <a:rPr lang="en-GB" sz="2000" b="0" i="0" dirty="0">
                <a:solidFill>
                  <a:srgbClr val="333333"/>
                </a:solidFill>
                <a:effectLst/>
                <a:latin typeface="Ubuntu"/>
              </a:rPr>
              <a:t>GEO/SRA and ENA/</a:t>
            </a:r>
            <a:r>
              <a:rPr lang="en-GB" sz="2000" b="0" i="0" dirty="0" err="1">
                <a:solidFill>
                  <a:srgbClr val="333333"/>
                </a:solidFill>
                <a:effectLst/>
                <a:latin typeface="Ubuntu"/>
              </a:rPr>
              <a:t>ArrayExpress</a:t>
            </a:r>
            <a:r>
              <a:rPr lang="en-GB" sz="2000" b="0" i="0" dirty="0">
                <a:solidFill>
                  <a:srgbClr val="333333"/>
                </a:solidFill>
                <a:effectLst/>
                <a:latin typeface="Ubuntu"/>
              </a:rPr>
              <a:t> are good examples. Interestingly these repositories do not issue a DOI.</a:t>
            </a:r>
          </a:p>
        </p:txBody>
      </p:sp>
    </p:spTree>
    <p:extLst>
      <p:ext uri="{BB962C8B-B14F-4D97-AF65-F5344CB8AC3E}">
        <p14:creationId xmlns:p14="http://schemas.microsoft.com/office/powerpoint/2010/main" val="489845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2384" y="1451031"/>
            <a:ext cx="10981854" cy="5016758"/>
          </a:xfrm>
          <a:prstGeom prst="rect">
            <a:avLst/>
          </a:prstGeom>
        </p:spPr>
        <p:txBody>
          <a:bodyPr wrap="square">
            <a:spAutoFit/>
          </a:bodyPr>
          <a:lstStyle/>
          <a:p>
            <a:r>
              <a:rPr lang="pl-PL" sz="2000" b="1" dirty="0">
                <a:solidFill>
                  <a:srgbClr val="0070C0"/>
                </a:solidFill>
              </a:rPr>
              <a:t>1. </a:t>
            </a:r>
            <a:r>
              <a:rPr lang="pl-PL" sz="2000" b="1" dirty="0" err="1">
                <a:solidFill>
                  <a:srgbClr val="0070C0"/>
                </a:solidFill>
              </a:rPr>
              <a:t>Who</a:t>
            </a:r>
            <a:r>
              <a:rPr lang="pl-PL" sz="2000" b="1" dirty="0">
                <a:solidFill>
                  <a:srgbClr val="0070C0"/>
                </a:solidFill>
              </a:rPr>
              <a:t> is behind it? What is its funding?</a:t>
            </a:r>
          </a:p>
          <a:p>
            <a:endParaRPr lang="pl-PL" sz="2000" dirty="0">
              <a:solidFill>
                <a:srgbClr val="0070C0"/>
              </a:solidFill>
            </a:endParaRPr>
          </a:p>
          <a:p>
            <a:r>
              <a:rPr lang="pl-PL" sz="2000" b="1" dirty="0">
                <a:solidFill>
                  <a:srgbClr val="0070C0"/>
                </a:solidFill>
              </a:rPr>
              <a:t>2. Q</a:t>
            </a:r>
            <a:r>
              <a:rPr lang="en-GB" sz="2000" b="1" dirty="0" err="1">
                <a:solidFill>
                  <a:srgbClr val="0070C0"/>
                </a:solidFill>
              </a:rPr>
              <a:t>uality</a:t>
            </a:r>
            <a:r>
              <a:rPr lang="en-GB" sz="2000" b="1" dirty="0">
                <a:solidFill>
                  <a:srgbClr val="0070C0"/>
                </a:solidFill>
              </a:rPr>
              <a:t> of interaction</a:t>
            </a:r>
            <a:r>
              <a:rPr lang="pl-PL" sz="2000" b="1" dirty="0">
                <a:solidFill>
                  <a:srgbClr val="0070C0"/>
                </a:solidFill>
              </a:rPr>
              <a:t>/interface</a:t>
            </a:r>
            <a:r>
              <a:rPr lang="en-GB" sz="2000" b="1" dirty="0">
                <a:solidFill>
                  <a:srgbClr val="0070C0"/>
                </a:solidFill>
              </a:rPr>
              <a:t>: </a:t>
            </a:r>
            <a:br>
              <a:rPr lang="pl-PL" sz="2000" dirty="0">
                <a:solidFill>
                  <a:srgbClr val="0070C0"/>
                </a:solidFill>
              </a:rPr>
            </a:br>
            <a:r>
              <a:rPr lang="pl-PL" sz="2000" dirty="0">
                <a:solidFill>
                  <a:srgbClr val="0070C0"/>
                </a:solidFill>
              </a:rPr>
              <a:t>	</a:t>
            </a:r>
            <a:r>
              <a:rPr lang="en-GB" sz="2000" dirty="0">
                <a:solidFill>
                  <a:srgbClr val="0070C0"/>
                </a:solidFill>
              </a:rPr>
              <a:t>is the interaction for purposes of data deposit or reuse efficient, </a:t>
            </a:r>
          </a:p>
          <a:p>
            <a:r>
              <a:rPr lang="en-GB" sz="2000" dirty="0">
                <a:solidFill>
                  <a:srgbClr val="0070C0"/>
                </a:solidFill>
              </a:rPr>
              <a:t>	effective and satisfactory for you?</a:t>
            </a:r>
          </a:p>
          <a:p>
            <a:endParaRPr lang="pl-PL" sz="2000" dirty="0">
              <a:solidFill>
                <a:srgbClr val="0070C0"/>
              </a:solidFill>
            </a:endParaRPr>
          </a:p>
          <a:p>
            <a:r>
              <a:rPr lang="pl-PL" sz="2000" b="1" dirty="0">
                <a:solidFill>
                  <a:srgbClr val="0070C0"/>
                </a:solidFill>
              </a:rPr>
              <a:t>3. T</a:t>
            </a:r>
            <a:r>
              <a:rPr lang="en-GB" sz="2000" b="1" dirty="0" err="1">
                <a:solidFill>
                  <a:srgbClr val="0070C0"/>
                </a:solidFill>
              </a:rPr>
              <a:t>ake</a:t>
            </a:r>
            <a:r>
              <a:rPr lang="en-GB" sz="2000" b="1" dirty="0">
                <a:solidFill>
                  <a:srgbClr val="0070C0"/>
                </a:solidFill>
              </a:rPr>
              <a:t>-up and impact: </a:t>
            </a:r>
            <a:endParaRPr lang="pl-PL" sz="2000" b="1" dirty="0">
              <a:solidFill>
                <a:srgbClr val="0070C0"/>
              </a:solidFill>
            </a:endParaRPr>
          </a:p>
          <a:p>
            <a:r>
              <a:rPr lang="pl-PL" sz="2000" dirty="0">
                <a:solidFill>
                  <a:srgbClr val="0070C0"/>
                </a:solidFill>
              </a:rPr>
              <a:t>	</a:t>
            </a:r>
            <a:r>
              <a:rPr lang="en-GB" sz="2000" dirty="0">
                <a:solidFill>
                  <a:srgbClr val="0070C0"/>
                </a:solidFill>
              </a:rPr>
              <a:t>what can I put in it? </a:t>
            </a:r>
            <a:br>
              <a:rPr lang="pl-PL" sz="2000" dirty="0">
                <a:solidFill>
                  <a:srgbClr val="0070C0"/>
                </a:solidFill>
              </a:rPr>
            </a:br>
            <a:r>
              <a:rPr lang="pl-PL" sz="2000" dirty="0">
                <a:solidFill>
                  <a:srgbClr val="0070C0"/>
                </a:solidFill>
              </a:rPr>
              <a:t>	i</a:t>
            </a:r>
            <a:r>
              <a:rPr lang="en-GB" sz="2000" dirty="0">
                <a:solidFill>
                  <a:srgbClr val="0070C0"/>
                </a:solidFill>
              </a:rPr>
              <a:t>s anyone else using it? </a:t>
            </a:r>
            <a:br>
              <a:rPr lang="pl-PL" sz="2000" dirty="0">
                <a:solidFill>
                  <a:srgbClr val="0070C0"/>
                </a:solidFill>
              </a:rPr>
            </a:br>
            <a:r>
              <a:rPr lang="pl-PL" sz="2000" dirty="0">
                <a:solidFill>
                  <a:srgbClr val="0070C0"/>
                </a:solidFill>
              </a:rPr>
              <a:t>	w</a:t>
            </a:r>
            <a:r>
              <a:rPr lang="en-GB" sz="2000" dirty="0">
                <a:solidFill>
                  <a:srgbClr val="0070C0"/>
                </a:solidFill>
              </a:rPr>
              <a:t>ill others be able to find stuff deposited in it?</a:t>
            </a:r>
            <a:br>
              <a:rPr lang="pl-PL" sz="2000" dirty="0">
                <a:solidFill>
                  <a:srgbClr val="0070C0"/>
                </a:solidFill>
              </a:rPr>
            </a:br>
            <a:r>
              <a:rPr lang="pl-PL" sz="2000" dirty="0">
                <a:solidFill>
                  <a:srgbClr val="0070C0"/>
                </a:solidFill>
              </a:rPr>
              <a:t>	is</a:t>
            </a:r>
            <a:r>
              <a:rPr lang="en-GB" sz="2000" dirty="0">
                <a:solidFill>
                  <a:srgbClr val="0070C0"/>
                </a:solidFill>
              </a:rPr>
              <a:t> the repository linked to other data repositories</a:t>
            </a:r>
            <a:r>
              <a:rPr lang="pl-PL" sz="2000" dirty="0">
                <a:solidFill>
                  <a:srgbClr val="0070C0"/>
                </a:solidFill>
              </a:rPr>
              <a:t>?</a:t>
            </a:r>
            <a:br>
              <a:rPr lang="pl-PL" sz="2000" dirty="0">
                <a:solidFill>
                  <a:srgbClr val="0070C0"/>
                </a:solidFill>
              </a:rPr>
            </a:br>
            <a:r>
              <a:rPr lang="pl-PL" sz="2000" dirty="0">
                <a:solidFill>
                  <a:srgbClr val="0070C0"/>
                </a:solidFill>
              </a:rPr>
              <a:t>	c</a:t>
            </a:r>
            <a:r>
              <a:rPr lang="en-GB" sz="2000" dirty="0">
                <a:solidFill>
                  <a:srgbClr val="0070C0"/>
                </a:solidFill>
              </a:rPr>
              <a:t>an others cite the data?</a:t>
            </a:r>
            <a:endParaRPr lang="pl-PL" sz="2000" dirty="0">
              <a:solidFill>
                <a:srgbClr val="0070C0"/>
              </a:solidFill>
            </a:endParaRPr>
          </a:p>
          <a:p>
            <a:endParaRPr lang="en-GB" sz="2000" dirty="0">
              <a:solidFill>
                <a:srgbClr val="0070C0"/>
              </a:solidFill>
            </a:endParaRPr>
          </a:p>
          <a:p>
            <a:r>
              <a:rPr lang="pl-PL" sz="2000" b="1" dirty="0">
                <a:solidFill>
                  <a:srgbClr val="0070C0"/>
                </a:solidFill>
              </a:rPr>
              <a:t>4. P</a:t>
            </a:r>
            <a:r>
              <a:rPr lang="en-GB" sz="2000" b="1" dirty="0" err="1">
                <a:solidFill>
                  <a:srgbClr val="0070C0"/>
                </a:solidFill>
              </a:rPr>
              <a:t>olicy</a:t>
            </a:r>
            <a:r>
              <a:rPr lang="en-GB" sz="2000" b="1" dirty="0">
                <a:solidFill>
                  <a:srgbClr val="0070C0"/>
                </a:solidFill>
              </a:rPr>
              <a:t> and process: </a:t>
            </a:r>
            <a:br>
              <a:rPr lang="pl-PL" sz="2000" dirty="0">
                <a:solidFill>
                  <a:srgbClr val="0070C0"/>
                </a:solidFill>
              </a:rPr>
            </a:br>
            <a:r>
              <a:rPr lang="pl-PL" sz="2000" dirty="0">
                <a:solidFill>
                  <a:srgbClr val="0070C0"/>
                </a:solidFill>
              </a:rPr>
              <a:t>	d</a:t>
            </a:r>
            <a:r>
              <a:rPr lang="en-GB" sz="2000" dirty="0" err="1">
                <a:solidFill>
                  <a:srgbClr val="0070C0"/>
                </a:solidFill>
              </a:rPr>
              <a:t>oes</a:t>
            </a:r>
            <a:r>
              <a:rPr lang="en-GB" sz="2000" dirty="0">
                <a:solidFill>
                  <a:srgbClr val="0070C0"/>
                </a:solidFill>
              </a:rPr>
              <a:t> it help meet</a:t>
            </a:r>
            <a:r>
              <a:rPr lang="pl-PL" sz="2000" dirty="0">
                <a:solidFill>
                  <a:srgbClr val="0070C0"/>
                </a:solidFill>
              </a:rPr>
              <a:t>ing</a:t>
            </a:r>
            <a:r>
              <a:rPr lang="en-GB" sz="2000" dirty="0">
                <a:solidFill>
                  <a:srgbClr val="0070C0"/>
                </a:solidFill>
              </a:rPr>
              <a:t> community standards</a:t>
            </a:r>
            <a:r>
              <a:rPr lang="pl-PL" sz="2000" dirty="0">
                <a:solidFill>
                  <a:srgbClr val="0070C0"/>
                </a:solidFill>
              </a:rPr>
              <a:t>,</a:t>
            </a:r>
            <a:r>
              <a:rPr lang="en-GB" sz="2000" dirty="0">
                <a:solidFill>
                  <a:srgbClr val="0070C0"/>
                </a:solidFill>
              </a:rPr>
              <a:t> good practice</a:t>
            </a:r>
            <a:r>
              <a:rPr lang="pl-PL" sz="2000" dirty="0">
                <a:solidFill>
                  <a:srgbClr val="0070C0"/>
                </a:solidFill>
              </a:rPr>
              <a:t>s</a:t>
            </a:r>
            <a:r>
              <a:rPr lang="en-GB" sz="2000" dirty="0">
                <a:solidFill>
                  <a:srgbClr val="0070C0"/>
                </a:solidFill>
              </a:rPr>
              <a:t> </a:t>
            </a:r>
            <a:r>
              <a:rPr lang="pl-PL" sz="2000" dirty="0">
                <a:solidFill>
                  <a:srgbClr val="0070C0"/>
                </a:solidFill>
              </a:rPr>
              <a:t>and</a:t>
            </a:r>
            <a:r>
              <a:rPr lang="en-GB" sz="2000" dirty="0">
                <a:solidFill>
                  <a:srgbClr val="0070C0"/>
                </a:solidFill>
              </a:rPr>
              <a:t> policies</a:t>
            </a:r>
            <a:r>
              <a:rPr lang="pl-PL" sz="2000" dirty="0">
                <a:solidFill>
                  <a:srgbClr val="0070C0"/>
                </a:solidFill>
              </a:rPr>
              <a:t>?</a:t>
            </a:r>
            <a:br>
              <a:rPr lang="pl-PL" sz="2000" dirty="0">
                <a:solidFill>
                  <a:srgbClr val="0070C0"/>
                </a:solidFill>
              </a:rPr>
            </a:br>
            <a:r>
              <a:rPr lang="pl-PL" sz="2000" dirty="0">
                <a:solidFill>
                  <a:srgbClr val="0070C0"/>
                </a:solidFill>
              </a:rPr>
              <a:t>	is </a:t>
            </a:r>
            <a:r>
              <a:rPr lang="pl-PL" sz="2000" dirty="0" err="1">
                <a:solidFill>
                  <a:srgbClr val="0070C0"/>
                </a:solidFill>
              </a:rPr>
              <a:t>it</a:t>
            </a:r>
            <a:r>
              <a:rPr lang="pl-PL" sz="2000" dirty="0">
                <a:solidFill>
                  <a:srgbClr val="0070C0"/>
                </a:solidFill>
              </a:rPr>
              <a:t> </a:t>
            </a:r>
            <a:r>
              <a:rPr lang="pl-PL" sz="2000" dirty="0" err="1">
                <a:solidFill>
                  <a:srgbClr val="0070C0"/>
                </a:solidFill>
              </a:rPr>
              <a:t>curated</a:t>
            </a:r>
            <a:r>
              <a:rPr lang="pl-PL" sz="2000" dirty="0">
                <a:solidFill>
                  <a:srgbClr val="0070C0"/>
                </a:solidFill>
              </a:rPr>
              <a:t>?</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en-GB" dirty="0">
                <a:solidFill>
                  <a:srgbClr val="0070C0"/>
                </a:solidFill>
              </a:rPr>
              <a:t>Evaluating a data repository</a:t>
            </a:r>
          </a:p>
        </p:txBody>
      </p:sp>
    </p:spTree>
    <p:extLst>
      <p:ext uri="{BB962C8B-B14F-4D97-AF65-F5344CB8AC3E}">
        <p14:creationId xmlns:p14="http://schemas.microsoft.com/office/powerpoint/2010/main" val="24103125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0192" y="1690688"/>
            <a:ext cx="10981854" cy="4467057"/>
          </a:xfrm>
          <a:prstGeom prst="rect">
            <a:avLst/>
          </a:prstGeom>
        </p:spPr>
        <p:txBody>
          <a:bodyPr wrap="square">
            <a:spAutoFit/>
          </a:bodyPr>
          <a:lstStyle/>
          <a:p>
            <a:pPr marL="285750" indent="-285750">
              <a:lnSpc>
                <a:spcPct val="150000"/>
              </a:lnSpc>
              <a:buFont typeface="Arial" panose="020B0604020202020204" pitchFamily="34" charset="0"/>
              <a:buChar char="•"/>
            </a:pPr>
            <a:r>
              <a:rPr lang="en-GB" sz="2400" dirty="0">
                <a:solidFill>
                  <a:srgbClr val="0070C0"/>
                </a:solidFill>
              </a:rPr>
              <a:t>Find suitable repository(</a:t>
            </a:r>
            <a:r>
              <a:rPr lang="en-GB" sz="2400" dirty="0" err="1">
                <a:solidFill>
                  <a:srgbClr val="0070C0"/>
                </a:solidFill>
              </a:rPr>
              <a:t>ies</a:t>
            </a:r>
            <a:r>
              <a:rPr lang="en-GB" sz="2400" dirty="0">
                <a:solidFill>
                  <a:srgbClr val="0070C0"/>
                </a:solidFill>
              </a:rPr>
              <a:t>) as soon as you get your data</a:t>
            </a:r>
          </a:p>
          <a:p>
            <a:pPr marL="285750" indent="-285750">
              <a:lnSpc>
                <a:spcPct val="150000"/>
              </a:lnSpc>
              <a:buFont typeface="Arial" panose="020B0604020202020204" pitchFamily="34" charset="0"/>
              <a:buChar char="•"/>
            </a:pPr>
            <a:r>
              <a:rPr lang="en-GB" sz="2400" dirty="0">
                <a:solidFill>
                  <a:srgbClr val="0070C0"/>
                </a:solidFill>
              </a:rPr>
              <a:t>If repository permits embargo deposit data as soon as you get it (especially if analysed externally)</a:t>
            </a:r>
            <a:endParaRPr lang="pl-PL" sz="2400" dirty="0">
              <a:solidFill>
                <a:srgbClr val="0070C0"/>
              </a:solidFill>
            </a:endParaRPr>
          </a:p>
          <a:p>
            <a:pPr marL="285750" indent="-285750">
              <a:lnSpc>
                <a:spcPct val="150000"/>
              </a:lnSpc>
              <a:buFont typeface="Arial" panose="020B0604020202020204" pitchFamily="34" charset="0"/>
              <a:buChar char="•"/>
            </a:pPr>
            <a:r>
              <a:rPr lang="en-GB" sz="2400" dirty="0">
                <a:solidFill>
                  <a:srgbClr val="0070C0"/>
                </a:solidFill>
              </a:rPr>
              <a:t>Deposit simultaneously to a very specialized repo and a „main stream” one</a:t>
            </a:r>
            <a:r>
              <a:rPr lang="pl-PL" sz="2400" dirty="0">
                <a:solidFill>
                  <a:srgbClr val="0070C0"/>
                </a:solidFill>
              </a:rPr>
              <a:t> (better </a:t>
            </a:r>
            <a:r>
              <a:rPr lang="pl-PL" sz="2400" dirty="0" err="1">
                <a:solidFill>
                  <a:srgbClr val="0070C0"/>
                </a:solidFill>
              </a:rPr>
              <a:t>discovery</a:t>
            </a:r>
            <a:r>
              <a:rPr lang="pl-PL" sz="2400" dirty="0">
                <a:solidFill>
                  <a:srgbClr val="0070C0"/>
                </a:solidFill>
              </a:rPr>
              <a:t>)</a:t>
            </a:r>
          </a:p>
          <a:p>
            <a:pPr marL="285750" indent="-285750">
              <a:lnSpc>
                <a:spcPct val="150000"/>
              </a:lnSpc>
              <a:buFont typeface="Arial" panose="020B0604020202020204" pitchFamily="34" charset="0"/>
              <a:buChar char="•"/>
            </a:pPr>
            <a:r>
              <a:rPr lang="en-GB" sz="2400" dirty="0">
                <a:solidFill>
                  <a:srgbClr val="0070C0"/>
                </a:solidFill>
              </a:rPr>
              <a:t>Cross link your repositories’ records </a:t>
            </a:r>
            <a:endParaRPr lang="pl-PL" sz="2400" dirty="0">
              <a:solidFill>
                <a:srgbClr val="0070C0"/>
              </a:solidFill>
            </a:endParaRPr>
          </a:p>
          <a:p>
            <a:pPr marL="285750" indent="-285750">
              <a:lnSpc>
                <a:spcPct val="150000"/>
              </a:lnSpc>
              <a:buFont typeface="Arial" panose="020B0604020202020204" pitchFamily="34" charset="0"/>
              <a:buChar char="•"/>
            </a:pPr>
            <a:r>
              <a:rPr lang="en-GB" sz="2400" dirty="0">
                <a:solidFill>
                  <a:srgbClr val="0070C0"/>
                </a:solidFill>
              </a:rPr>
              <a:t>Add data availability</a:t>
            </a:r>
            <a:r>
              <a:rPr lang="pl-PL" sz="2400" dirty="0">
                <a:solidFill>
                  <a:srgbClr val="0070C0"/>
                </a:solidFill>
              </a:rPr>
              <a:t> section to your papers and list all the public </a:t>
            </a:r>
            <a:r>
              <a:rPr lang="pl-PL" sz="2400" dirty="0" err="1">
                <a:solidFill>
                  <a:srgbClr val="0070C0"/>
                </a:solidFill>
              </a:rPr>
              <a:t>records</a:t>
            </a:r>
            <a:endParaRPr lang="pl-PL" sz="2400" dirty="0">
              <a:solidFill>
                <a:srgbClr val="0070C0"/>
              </a:solidFill>
            </a:endParaRPr>
          </a:p>
          <a:p>
            <a:pPr marL="285750" indent="-285750">
              <a:lnSpc>
                <a:spcPct val="150000"/>
              </a:lnSpc>
              <a:buFont typeface="Arial" panose="020B0604020202020204" pitchFamily="34" charset="0"/>
              <a:buChar char="•"/>
            </a:pPr>
            <a:r>
              <a:rPr lang="pl-PL" sz="2400" dirty="0">
                <a:solidFill>
                  <a:srgbClr val="0070C0"/>
                </a:solidFill>
              </a:rPr>
              <a:t>List your data sets in ORCID</a:t>
            </a:r>
            <a:r>
              <a:rPr lang="en-GB" sz="2400" dirty="0">
                <a:solidFill>
                  <a:srgbClr val="0070C0"/>
                </a:solidFill>
              </a:rPr>
              <a:t> </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Repositories Summary</a:t>
            </a:r>
            <a:endParaRPr lang="en-GB" dirty="0">
              <a:solidFill>
                <a:srgbClr val="0070C0"/>
              </a:solidFill>
            </a:endParaRPr>
          </a:p>
        </p:txBody>
      </p:sp>
    </p:spTree>
    <p:extLst>
      <p:ext uri="{BB962C8B-B14F-4D97-AF65-F5344CB8AC3E}">
        <p14:creationId xmlns:p14="http://schemas.microsoft.com/office/powerpoint/2010/main" val="24644848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4B4C3-AD1C-4994-814E-0100950A4C17}"/>
              </a:ext>
            </a:extLst>
          </p:cNvPr>
          <p:cNvSpPr>
            <a:spLocks noGrp="1"/>
          </p:cNvSpPr>
          <p:nvPr>
            <p:ph type="title"/>
          </p:nvPr>
        </p:nvSpPr>
        <p:spPr>
          <a:xfrm>
            <a:off x="305637" y="180211"/>
            <a:ext cx="10515600" cy="1325563"/>
          </a:xfrm>
        </p:spPr>
        <p:txBody>
          <a:bodyPr/>
          <a:lstStyle/>
          <a:p>
            <a:r>
              <a:rPr lang="en-GB" dirty="0"/>
              <a:t>What about </a:t>
            </a:r>
            <a:r>
              <a:rPr lang="en-GB" dirty="0" err="1"/>
              <a:t>Github</a:t>
            </a:r>
            <a:r>
              <a:rPr lang="en-GB" dirty="0"/>
              <a:t>? </a:t>
            </a:r>
          </a:p>
        </p:txBody>
      </p:sp>
      <p:sp>
        <p:nvSpPr>
          <p:cNvPr id="5" name="TextBox 4">
            <a:extLst>
              <a:ext uri="{FF2B5EF4-FFF2-40B4-BE49-F238E27FC236}">
                <a16:creationId xmlns:a16="http://schemas.microsoft.com/office/drawing/2014/main" id="{1EF43E33-0E7B-4B21-9546-9C820EA0355B}"/>
              </a:ext>
            </a:extLst>
          </p:cNvPr>
          <p:cNvSpPr txBox="1"/>
          <p:nvPr/>
        </p:nvSpPr>
        <p:spPr>
          <a:xfrm>
            <a:off x="3763133" y="1231312"/>
            <a:ext cx="6332137" cy="2308324"/>
          </a:xfrm>
          <a:prstGeom prst="rect">
            <a:avLst/>
          </a:prstGeom>
          <a:solidFill>
            <a:schemeClr val="accent1">
              <a:lumMod val="20000"/>
              <a:lumOff val="80000"/>
            </a:schemeClr>
          </a:solidFill>
        </p:spPr>
        <p:txBody>
          <a:bodyPr wrap="square">
            <a:spAutoFit/>
          </a:bodyPr>
          <a:lstStyle/>
          <a:p>
            <a:pPr algn="just"/>
            <a:r>
              <a:rPr lang="en-GB" sz="2400" b="0" i="0" dirty="0">
                <a:solidFill>
                  <a:srgbClr val="333333"/>
                </a:solidFill>
                <a:effectLst/>
                <a:latin typeface="Ubuntu"/>
              </a:rPr>
              <a:t>To make </a:t>
            </a:r>
            <a:r>
              <a:rPr lang="pl-PL" sz="2400" b="0" i="0" dirty="0">
                <a:solidFill>
                  <a:srgbClr val="333333"/>
                </a:solidFill>
                <a:effectLst/>
                <a:latin typeface="Ubuntu"/>
              </a:rPr>
              <a:t>the exact version of </a:t>
            </a:r>
            <a:r>
              <a:rPr lang="en-GB" sz="2400" b="0" i="0" dirty="0">
                <a:solidFill>
                  <a:srgbClr val="333333"/>
                </a:solidFill>
                <a:effectLst/>
                <a:latin typeface="Ubuntu"/>
              </a:rPr>
              <a:t>your code reference</a:t>
            </a:r>
            <a:r>
              <a:rPr lang="pl-PL" sz="2400" b="0" i="0" dirty="0">
                <a:solidFill>
                  <a:srgbClr val="333333"/>
                </a:solidFill>
                <a:effectLst/>
                <a:latin typeface="Ubuntu"/>
              </a:rPr>
              <a:t>d</a:t>
            </a:r>
            <a:r>
              <a:rPr lang="en-GB" sz="2400" b="0" i="0" dirty="0">
                <a:solidFill>
                  <a:srgbClr val="333333"/>
                </a:solidFill>
                <a:effectLst/>
                <a:latin typeface="Ubuntu"/>
              </a:rPr>
              <a:t> in </a:t>
            </a:r>
            <a:r>
              <a:rPr lang="pl-PL" sz="2400" b="0" i="0" dirty="0">
                <a:solidFill>
                  <a:srgbClr val="333333"/>
                </a:solidFill>
                <a:effectLst/>
                <a:latin typeface="Ubuntu"/>
              </a:rPr>
              <a:t>a publication</a:t>
            </a:r>
            <a:r>
              <a:rPr lang="en-GB" sz="2400" b="0" i="0" dirty="0">
                <a:solidFill>
                  <a:srgbClr val="333333"/>
                </a:solidFill>
                <a:effectLst/>
                <a:latin typeface="Ubuntu"/>
              </a:rPr>
              <a:t>, you can create </a:t>
            </a:r>
            <a:r>
              <a:rPr lang="pl-PL" sz="2400" b="0" i="0" dirty="0">
                <a:solidFill>
                  <a:srgbClr val="333333"/>
                </a:solidFill>
                <a:effectLst/>
                <a:latin typeface="Ubuntu"/>
              </a:rPr>
              <a:t>snapshot of the repository and obtain a doi for it</a:t>
            </a:r>
            <a:r>
              <a:rPr lang="en-GB" sz="2400" b="0" i="0" dirty="0">
                <a:solidFill>
                  <a:srgbClr val="333333"/>
                </a:solidFill>
                <a:effectLst/>
                <a:latin typeface="Ubuntu"/>
              </a:rPr>
              <a:t>. </a:t>
            </a:r>
            <a:endParaRPr lang="pl-PL" sz="2400" b="0" i="0" dirty="0">
              <a:solidFill>
                <a:srgbClr val="333333"/>
              </a:solidFill>
              <a:effectLst/>
              <a:latin typeface="Ubuntu"/>
            </a:endParaRPr>
          </a:p>
          <a:p>
            <a:pPr algn="just"/>
            <a:br>
              <a:rPr lang="pl-PL" sz="2400" b="0" i="0" dirty="0">
                <a:solidFill>
                  <a:srgbClr val="333333"/>
                </a:solidFill>
                <a:effectLst/>
                <a:latin typeface="Ubuntu"/>
              </a:rPr>
            </a:br>
            <a:r>
              <a:rPr lang="pl-PL" sz="2400" b="0" i="0" dirty="0">
                <a:solidFill>
                  <a:srgbClr val="333333"/>
                </a:solidFill>
                <a:effectLst/>
                <a:latin typeface="Ubuntu"/>
              </a:rPr>
              <a:t>For example</a:t>
            </a:r>
            <a:r>
              <a:rPr lang="en-GB" sz="2400" b="0" i="0" dirty="0">
                <a:solidFill>
                  <a:srgbClr val="333333"/>
                </a:solidFill>
                <a:effectLst/>
                <a:latin typeface="Ubuntu"/>
              </a:rPr>
              <a:t>, you can use the data archiving tool in </a:t>
            </a:r>
            <a:r>
              <a:rPr lang="en-GB" sz="2400" b="0" i="0" dirty="0" err="1">
                <a:solidFill>
                  <a:srgbClr val="333333"/>
                </a:solidFill>
                <a:effectLst/>
                <a:latin typeface="Ubuntu"/>
              </a:rPr>
              <a:t>Zenodo</a:t>
            </a:r>
            <a:r>
              <a:rPr lang="en-GB" sz="2400" b="0" i="0" dirty="0">
                <a:solidFill>
                  <a:srgbClr val="333333"/>
                </a:solidFill>
                <a:effectLst/>
                <a:latin typeface="Ubuntu"/>
              </a:rPr>
              <a:t> to archive a GitHub repository.</a:t>
            </a:r>
            <a:endParaRPr lang="en-GB" sz="2400" dirty="0"/>
          </a:p>
        </p:txBody>
      </p:sp>
      <p:sp>
        <p:nvSpPr>
          <p:cNvPr id="6" name="TextBox 5">
            <a:extLst>
              <a:ext uri="{FF2B5EF4-FFF2-40B4-BE49-F238E27FC236}">
                <a16:creationId xmlns:a16="http://schemas.microsoft.com/office/drawing/2014/main" id="{98A9A35A-D4DA-4FB2-979C-061380BA5A75}"/>
              </a:ext>
            </a:extLst>
          </p:cNvPr>
          <p:cNvSpPr txBox="1"/>
          <p:nvPr/>
        </p:nvSpPr>
        <p:spPr>
          <a:xfrm>
            <a:off x="1896343" y="1862254"/>
            <a:ext cx="1082156" cy="707886"/>
          </a:xfrm>
          <a:prstGeom prst="rect">
            <a:avLst/>
          </a:prstGeom>
          <a:noFill/>
        </p:spPr>
        <p:txBody>
          <a:bodyPr wrap="none" rtlCol="0">
            <a:spAutoFit/>
          </a:bodyPr>
          <a:lstStyle/>
          <a:p>
            <a:r>
              <a:rPr lang="en-GB" sz="4000" dirty="0">
                <a:solidFill>
                  <a:srgbClr val="0070C0"/>
                </a:solidFill>
              </a:rPr>
              <a:t>YES!</a:t>
            </a:r>
          </a:p>
        </p:txBody>
      </p:sp>
      <p:pic>
        <p:nvPicPr>
          <p:cNvPr id="1028" name="Picture 4" descr="What Exactly Is GitHub Anyway? | TechCrunch">
            <a:extLst>
              <a:ext uri="{FF2B5EF4-FFF2-40B4-BE49-F238E27FC236}">
                <a16:creationId xmlns:a16="http://schemas.microsoft.com/office/drawing/2014/main" id="{0268865A-4811-4E7A-AB2F-DDC778793847}"/>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3561302" y="5487182"/>
            <a:ext cx="1084382" cy="108438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zenodo-is-launched">
            <a:extLst>
              <a:ext uri="{FF2B5EF4-FFF2-40B4-BE49-F238E27FC236}">
                <a16:creationId xmlns:a16="http://schemas.microsoft.com/office/drawing/2014/main" id="{06F62E6D-3784-4F16-9DD9-1AFE853583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2674" y="4634695"/>
            <a:ext cx="3571875" cy="170497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What Exactly Is GitHub Anyway? | TechCrunch">
            <a:extLst>
              <a:ext uri="{FF2B5EF4-FFF2-40B4-BE49-F238E27FC236}">
                <a16:creationId xmlns:a16="http://schemas.microsoft.com/office/drawing/2014/main" id="{496F2BA2-FD40-4CF9-94E1-A384457ACA16}"/>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4310483" y="3971218"/>
            <a:ext cx="1084382" cy="108438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What Exactly Is GitHub Anyway? | TechCrunch">
            <a:extLst>
              <a:ext uri="{FF2B5EF4-FFF2-40B4-BE49-F238E27FC236}">
                <a16:creationId xmlns:a16="http://schemas.microsoft.com/office/drawing/2014/main" id="{E02671B7-7972-43B1-8257-CE7A202A329B}"/>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5937056" y="3559433"/>
            <a:ext cx="1084382" cy="108438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What Exactly Is GitHub Anyway? | TechCrunch">
            <a:extLst>
              <a:ext uri="{FF2B5EF4-FFF2-40B4-BE49-F238E27FC236}">
                <a16:creationId xmlns:a16="http://schemas.microsoft.com/office/drawing/2014/main" id="{C30661E2-0F2E-4230-8E51-ACBF66279A61}"/>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8041722" y="3921735"/>
            <a:ext cx="1084382" cy="108438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What Exactly Is GitHub Anyway? | TechCrunch">
            <a:extLst>
              <a:ext uri="{FF2B5EF4-FFF2-40B4-BE49-F238E27FC236}">
                <a16:creationId xmlns:a16="http://schemas.microsoft.com/office/drawing/2014/main" id="{9BAB43FF-0190-40F9-BD07-2BF85AE5053E}"/>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8089348" y="5487182"/>
            <a:ext cx="1084382" cy="108438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What Exactly Is GitHub Anyway? | TechCrunch">
            <a:extLst>
              <a:ext uri="{FF2B5EF4-FFF2-40B4-BE49-F238E27FC236}">
                <a16:creationId xmlns:a16="http://schemas.microsoft.com/office/drawing/2014/main" id="{5047CE5C-BA72-42AC-92A2-7A13E0D35128}"/>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6619664" y="5797479"/>
            <a:ext cx="1084382" cy="108438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A61927E-39C9-4171-9DD7-41B4704B8A30}"/>
              </a:ext>
            </a:extLst>
          </p:cNvPr>
          <p:cNvSpPr txBox="1"/>
          <p:nvPr/>
        </p:nvSpPr>
        <p:spPr>
          <a:xfrm>
            <a:off x="100019" y="6169709"/>
            <a:ext cx="2892715" cy="646331"/>
          </a:xfrm>
          <a:prstGeom prst="rect">
            <a:avLst/>
          </a:prstGeom>
          <a:noFill/>
        </p:spPr>
        <p:txBody>
          <a:bodyPr wrap="none" rtlCol="0">
            <a:spAutoFit/>
          </a:bodyPr>
          <a:lstStyle/>
          <a:p>
            <a:r>
              <a:rPr lang="en-GB" sz="1200" dirty="0"/>
              <a:t>Image credits:</a:t>
            </a:r>
          </a:p>
          <a:p>
            <a:pPr marL="285750" indent="-285750">
              <a:buFont typeface="Arial" panose="020B0604020202020204" pitchFamily="34" charset="0"/>
              <a:buChar char="•"/>
            </a:pPr>
            <a:r>
              <a:rPr lang="en-GB" sz="1200" dirty="0" err="1"/>
              <a:t>Zenodo</a:t>
            </a:r>
            <a:r>
              <a:rPr lang="en-GB" sz="1200" dirty="0"/>
              <a:t> logo: Openaire.eu</a:t>
            </a:r>
          </a:p>
          <a:p>
            <a:pPr marL="285750" indent="-285750">
              <a:buFont typeface="Arial" panose="020B0604020202020204" pitchFamily="34" charset="0"/>
              <a:buChar char="•"/>
            </a:pPr>
            <a:r>
              <a:rPr lang="en-GB" sz="1200" dirty="0" err="1"/>
              <a:t>Github</a:t>
            </a:r>
            <a:r>
              <a:rPr lang="en-GB" sz="1200" dirty="0"/>
              <a:t> logo: </a:t>
            </a:r>
            <a:r>
              <a:rPr lang="en-GB" sz="1200" dirty="0" err="1"/>
              <a:t>Klint</a:t>
            </a:r>
            <a:r>
              <a:rPr lang="en-GB" sz="1200" dirty="0"/>
              <a:t> Finley (TechCrunch+)</a:t>
            </a:r>
          </a:p>
        </p:txBody>
      </p:sp>
    </p:spTree>
    <p:extLst>
      <p:ext uri="{BB962C8B-B14F-4D97-AF65-F5344CB8AC3E}">
        <p14:creationId xmlns:p14="http://schemas.microsoft.com/office/powerpoint/2010/main" val="4074167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948099" y="1355649"/>
            <a:ext cx="8837169" cy="3970318"/>
          </a:xfrm>
          <a:prstGeom prst="rect">
            <a:avLst/>
          </a:prstGeom>
          <a:noFill/>
        </p:spPr>
        <p:txBody>
          <a:bodyPr wrap="square">
            <a:spAutoFit/>
          </a:bodyPr>
          <a:lstStyle/>
          <a:p>
            <a:r>
              <a:rPr lang="en-GB" sz="2800" dirty="0">
                <a:solidFill>
                  <a:srgbClr val="0070C0"/>
                </a:solidFill>
              </a:rPr>
              <a:t>Research data repositories are online repositories that enable the preservation, curation and publication of research ‘products’:</a:t>
            </a:r>
            <a:endParaRPr lang="pl-PL" sz="2800" dirty="0">
              <a:solidFill>
                <a:srgbClr val="0070C0"/>
              </a:solidFill>
            </a:endParaRPr>
          </a:p>
          <a:p>
            <a:endParaRPr lang="en-GB" sz="2800" dirty="0">
              <a:solidFill>
                <a:srgbClr val="0070C0"/>
              </a:solidFill>
            </a:endParaRPr>
          </a:p>
          <a:p>
            <a:pPr marL="457200" indent="-457200">
              <a:buFont typeface="Arial" panose="020B0604020202020204" pitchFamily="34" charset="0"/>
              <a:buChar char="•"/>
            </a:pPr>
            <a:r>
              <a:rPr lang="pl-PL" sz="2800" dirty="0">
                <a:solidFill>
                  <a:srgbClr val="0070C0"/>
                </a:solidFill>
              </a:rPr>
              <a:t>data</a:t>
            </a:r>
            <a:endParaRPr lang="en-GB" sz="2800" dirty="0">
              <a:solidFill>
                <a:srgbClr val="0070C0"/>
              </a:solidFill>
            </a:endParaRPr>
          </a:p>
          <a:p>
            <a:pPr marL="457200" indent="-457200">
              <a:buFont typeface="Arial" panose="020B0604020202020204" pitchFamily="34" charset="0"/>
              <a:buChar char="•"/>
            </a:pPr>
            <a:r>
              <a:rPr lang="pl-PL" sz="2800" dirty="0">
                <a:solidFill>
                  <a:srgbClr val="0070C0"/>
                </a:solidFill>
              </a:rPr>
              <a:t>code</a:t>
            </a:r>
          </a:p>
          <a:p>
            <a:pPr marL="457200" indent="-457200">
              <a:buFont typeface="Arial" panose="020B0604020202020204" pitchFamily="34" charset="0"/>
              <a:buChar char="•"/>
            </a:pPr>
            <a:r>
              <a:rPr lang="pl-PL" sz="2800" dirty="0">
                <a:solidFill>
                  <a:srgbClr val="0070C0"/>
                </a:solidFill>
              </a:rPr>
              <a:t>protocols</a:t>
            </a:r>
            <a:endParaRPr lang="en-GB" sz="2800" dirty="0">
              <a:solidFill>
                <a:srgbClr val="0070C0"/>
              </a:solidFill>
            </a:endParaRPr>
          </a:p>
          <a:p>
            <a:pPr marL="457200" indent="-457200">
              <a:buFont typeface="Arial" panose="020B0604020202020204" pitchFamily="34" charset="0"/>
              <a:buChar char="•"/>
            </a:pPr>
            <a:endParaRPr lang="en-GB" sz="2800" dirty="0">
              <a:solidFill>
                <a:srgbClr val="0070C0"/>
              </a:solidFill>
            </a:endParaRPr>
          </a:p>
          <a:p>
            <a:endParaRPr lang="en-GB" sz="2800" dirty="0">
              <a:solidFill>
                <a:srgbClr val="0070C0"/>
              </a:solidFill>
            </a:endParaRPr>
          </a:p>
        </p:txBody>
      </p:sp>
      <p:pic>
        <p:nvPicPr>
          <p:cNvPr id="3" name="Graphic 2" descr="Usb Stick with solid fill">
            <a:extLst>
              <a:ext uri="{FF2B5EF4-FFF2-40B4-BE49-F238E27FC236}">
                <a16:creationId xmlns:a16="http://schemas.microsoft.com/office/drawing/2014/main" id="{CED09855-7FFC-C248-84D7-0014A731526B}"/>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27845" y="2794705"/>
            <a:ext cx="634295" cy="634295"/>
          </a:xfrm>
          <a:prstGeom prst="rect">
            <a:avLst/>
          </a:prstGeom>
        </p:spPr>
      </p:pic>
      <p:pic>
        <p:nvPicPr>
          <p:cNvPr id="7" name="Graphic 6" descr="Cmd Terminal outline">
            <a:extLst>
              <a:ext uri="{FF2B5EF4-FFF2-40B4-BE49-F238E27FC236}">
                <a16:creationId xmlns:a16="http://schemas.microsoft.com/office/drawing/2014/main" id="{FC126C71-DC0E-F149-A3AA-1A73419575CF}"/>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52667" y="3340808"/>
            <a:ext cx="709473" cy="709473"/>
          </a:xfrm>
          <a:prstGeom prst="rect">
            <a:avLst/>
          </a:prstGeom>
        </p:spPr>
      </p:pic>
      <p:pic>
        <p:nvPicPr>
          <p:cNvPr id="9" name="Graphic 8" descr="Document outline">
            <a:extLst>
              <a:ext uri="{FF2B5EF4-FFF2-40B4-BE49-F238E27FC236}">
                <a16:creationId xmlns:a16="http://schemas.microsoft.com/office/drawing/2014/main" id="{BC7F7B91-F570-D340-8806-56918934776B}"/>
              </a:ext>
            </a:extLst>
          </p:cNvPr>
          <p:cNvPicPr>
            <a:picLocks noChangeAspect="1"/>
          </p:cNvPicPr>
          <p:nvPr/>
        </p:nvPicPr>
        <p:blipFill>
          <a:blip r:embed="rId6" cstate="hq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662140" y="3735321"/>
            <a:ext cx="709473" cy="709473"/>
          </a:xfrm>
          <a:prstGeom prst="rect">
            <a:avLst/>
          </a:prstGeom>
        </p:spPr>
      </p:pic>
    </p:spTree>
    <p:extLst>
      <p:ext uri="{BB962C8B-B14F-4D97-AF65-F5344CB8AC3E}">
        <p14:creationId xmlns:p14="http://schemas.microsoft.com/office/powerpoint/2010/main" val="42860879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4B4C3-AD1C-4994-814E-0100950A4C17}"/>
              </a:ext>
            </a:extLst>
          </p:cNvPr>
          <p:cNvSpPr>
            <a:spLocks noGrp="1"/>
          </p:cNvSpPr>
          <p:nvPr>
            <p:ph type="title"/>
          </p:nvPr>
        </p:nvSpPr>
        <p:spPr>
          <a:xfrm>
            <a:off x="305637" y="180211"/>
            <a:ext cx="10515600" cy="1325563"/>
          </a:xfrm>
        </p:spPr>
        <p:txBody>
          <a:bodyPr/>
          <a:lstStyle/>
          <a:p>
            <a:r>
              <a:rPr lang="en-GB" dirty="0"/>
              <a:t>What about the ReadMe file?</a:t>
            </a:r>
          </a:p>
        </p:txBody>
      </p:sp>
      <p:sp>
        <p:nvSpPr>
          <p:cNvPr id="5" name="TextBox 4">
            <a:extLst>
              <a:ext uri="{FF2B5EF4-FFF2-40B4-BE49-F238E27FC236}">
                <a16:creationId xmlns:a16="http://schemas.microsoft.com/office/drawing/2014/main" id="{1EF43E33-0E7B-4B21-9546-9C820EA0355B}"/>
              </a:ext>
            </a:extLst>
          </p:cNvPr>
          <p:cNvSpPr txBox="1"/>
          <p:nvPr/>
        </p:nvSpPr>
        <p:spPr>
          <a:xfrm>
            <a:off x="2766714" y="2228671"/>
            <a:ext cx="6296130" cy="1200329"/>
          </a:xfrm>
          <a:prstGeom prst="rect">
            <a:avLst/>
          </a:prstGeom>
          <a:solidFill>
            <a:schemeClr val="accent1">
              <a:lumMod val="20000"/>
              <a:lumOff val="80000"/>
            </a:schemeClr>
          </a:solidFill>
        </p:spPr>
        <p:txBody>
          <a:bodyPr wrap="square">
            <a:spAutoFit/>
          </a:bodyPr>
          <a:lstStyle/>
          <a:p>
            <a:pPr algn="ctr"/>
            <a:r>
              <a:rPr lang="en-GB" sz="2400" b="0" i="0" dirty="0">
                <a:solidFill>
                  <a:srgbClr val="333333"/>
                </a:solidFill>
                <a:effectLst/>
                <a:latin typeface="Ubuntu"/>
              </a:rPr>
              <a:t>Always include a ReadMe file when you deposit in “General” research data public repositories, such as </a:t>
            </a:r>
            <a:r>
              <a:rPr lang="en-GB" sz="2400" b="0" i="0" dirty="0" err="1">
                <a:solidFill>
                  <a:srgbClr val="333333"/>
                </a:solidFill>
                <a:effectLst/>
                <a:latin typeface="Ubuntu"/>
              </a:rPr>
              <a:t>DataShare</a:t>
            </a:r>
            <a:r>
              <a:rPr lang="en-GB" sz="2400" b="0" i="0" dirty="0">
                <a:solidFill>
                  <a:srgbClr val="333333"/>
                </a:solidFill>
                <a:effectLst/>
                <a:latin typeface="Ubuntu"/>
              </a:rPr>
              <a:t> or </a:t>
            </a:r>
            <a:r>
              <a:rPr lang="en-GB" sz="2400" b="0" i="0" dirty="0" err="1">
                <a:solidFill>
                  <a:srgbClr val="333333"/>
                </a:solidFill>
                <a:effectLst/>
                <a:latin typeface="Ubuntu"/>
              </a:rPr>
              <a:t>Zenodo</a:t>
            </a:r>
            <a:r>
              <a:rPr lang="en-GB" sz="2400" b="0" i="0" dirty="0">
                <a:solidFill>
                  <a:srgbClr val="333333"/>
                </a:solidFill>
                <a:effectLst/>
                <a:latin typeface="Ubuntu"/>
              </a:rPr>
              <a:t>.</a:t>
            </a:r>
            <a:endParaRPr lang="en-GB" sz="2400" dirty="0"/>
          </a:p>
        </p:txBody>
      </p:sp>
      <p:sp>
        <p:nvSpPr>
          <p:cNvPr id="16" name="TextBox 15">
            <a:extLst>
              <a:ext uri="{FF2B5EF4-FFF2-40B4-BE49-F238E27FC236}">
                <a16:creationId xmlns:a16="http://schemas.microsoft.com/office/drawing/2014/main" id="{F48D18B6-429B-4ACA-B9AC-8341B6F657F3}"/>
              </a:ext>
            </a:extLst>
          </p:cNvPr>
          <p:cNvSpPr txBox="1"/>
          <p:nvPr/>
        </p:nvSpPr>
        <p:spPr>
          <a:xfrm>
            <a:off x="7352472" y="4571050"/>
            <a:ext cx="6094324" cy="369332"/>
          </a:xfrm>
          <a:prstGeom prst="rect">
            <a:avLst/>
          </a:prstGeom>
          <a:noFill/>
        </p:spPr>
        <p:txBody>
          <a:bodyPr wrap="square">
            <a:spAutoFit/>
          </a:bodyPr>
          <a:lstStyle/>
          <a:p>
            <a:r>
              <a:rPr lang="en-GB" dirty="0">
                <a:hlinkClick r:id="rId2"/>
              </a:rPr>
              <a:t>https://www.wiki.ed.ac.uk/x/XbRVHQ</a:t>
            </a:r>
            <a:r>
              <a:rPr lang="en-GB" dirty="0"/>
              <a:t> </a:t>
            </a:r>
          </a:p>
        </p:txBody>
      </p:sp>
      <p:sp>
        <p:nvSpPr>
          <p:cNvPr id="8" name="TextBox 7">
            <a:extLst>
              <a:ext uri="{FF2B5EF4-FFF2-40B4-BE49-F238E27FC236}">
                <a16:creationId xmlns:a16="http://schemas.microsoft.com/office/drawing/2014/main" id="{97160006-7E89-4AA4-86CC-F661B527EF12}"/>
              </a:ext>
            </a:extLst>
          </p:cNvPr>
          <p:cNvSpPr txBox="1"/>
          <p:nvPr/>
        </p:nvSpPr>
        <p:spPr>
          <a:xfrm>
            <a:off x="1939332" y="4306332"/>
            <a:ext cx="3975447" cy="646331"/>
          </a:xfrm>
          <a:prstGeom prst="rect">
            <a:avLst/>
          </a:prstGeom>
          <a:noFill/>
        </p:spPr>
        <p:txBody>
          <a:bodyPr wrap="none" rtlCol="0">
            <a:spAutoFit/>
          </a:bodyPr>
          <a:lstStyle/>
          <a:p>
            <a:pPr algn="ctr"/>
            <a:r>
              <a:rPr lang="en-GB" dirty="0"/>
              <a:t>An example readme file can be found at </a:t>
            </a:r>
          </a:p>
          <a:p>
            <a:pPr algn="ctr"/>
            <a:r>
              <a:rPr lang="en-GB" dirty="0" err="1"/>
              <a:t>BioRDM’s</a:t>
            </a:r>
            <a:r>
              <a:rPr lang="en-GB" dirty="0"/>
              <a:t> Wiki Page for </a:t>
            </a:r>
            <a:r>
              <a:rPr lang="en-GB" dirty="0" err="1"/>
              <a:t>DataShare</a:t>
            </a:r>
            <a:endParaRPr lang="en-GB" dirty="0"/>
          </a:p>
        </p:txBody>
      </p:sp>
      <p:sp>
        <p:nvSpPr>
          <p:cNvPr id="9" name="Arrow: Right 8">
            <a:extLst>
              <a:ext uri="{FF2B5EF4-FFF2-40B4-BE49-F238E27FC236}">
                <a16:creationId xmlns:a16="http://schemas.microsoft.com/office/drawing/2014/main" id="{3FA85775-6AD8-4E37-B1B9-6BAA1BAA3DA0}"/>
              </a:ext>
            </a:extLst>
          </p:cNvPr>
          <p:cNvSpPr/>
          <p:nvPr/>
        </p:nvSpPr>
        <p:spPr>
          <a:xfrm>
            <a:off x="6277223" y="4318612"/>
            <a:ext cx="884255" cy="6217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074447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0192" y="1690688"/>
            <a:ext cx="10981854" cy="1754326"/>
          </a:xfrm>
          <a:prstGeom prst="rect">
            <a:avLst/>
          </a:prstGeom>
        </p:spPr>
        <p:txBody>
          <a:bodyPr wrap="square">
            <a:spAutoFit/>
          </a:bodyPr>
          <a:lstStyle/>
          <a:p>
            <a:pPr marL="285750" indent="-285750">
              <a:lnSpc>
                <a:spcPct val="150000"/>
              </a:lnSpc>
              <a:buFont typeface="Arial" panose="020B0604020202020204" pitchFamily="34" charset="0"/>
              <a:buChar char="•"/>
            </a:pPr>
            <a:r>
              <a:rPr lang="en-GB" sz="2400" dirty="0">
                <a:solidFill>
                  <a:srgbClr val="0070C0"/>
                </a:solidFill>
              </a:rPr>
              <a:t>Repository records are another form of scientific output!</a:t>
            </a:r>
          </a:p>
          <a:p>
            <a:pPr marL="285750" indent="-285750">
              <a:lnSpc>
                <a:spcPct val="150000"/>
              </a:lnSpc>
              <a:buFont typeface="Arial" panose="020B0604020202020204" pitchFamily="34" charset="0"/>
              <a:buChar char="•"/>
            </a:pPr>
            <a:r>
              <a:rPr lang="en-GB" sz="2400" dirty="0">
                <a:solidFill>
                  <a:srgbClr val="0070C0"/>
                </a:solidFill>
              </a:rPr>
              <a:t>Add a good Data Availability</a:t>
            </a:r>
            <a:r>
              <a:rPr lang="pl-PL" sz="2400" dirty="0">
                <a:solidFill>
                  <a:srgbClr val="0070C0"/>
                </a:solidFill>
              </a:rPr>
              <a:t> </a:t>
            </a:r>
            <a:r>
              <a:rPr lang="en-GB" sz="2400" dirty="0">
                <a:solidFill>
                  <a:srgbClr val="0070C0"/>
                </a:solidFill>
              </a:rPr>
              <a:t>Statement</a:t>
            </a:r>
            <a:r>
              <a:rPr lang="pl-PL" sz="2400" dirty="0">
                <a:solidFill>
                  <a:srgbClr val="0070C0"/>
                </a:solidFill>
              </a:rPr>
              <a:t> to your papers and list all the public </a:t>
            </a:r>
            <a:r>
              <a:rPr lang="en-GB" sz="2400" dirty="0">
                <a:solidFill>
                  <a:srgbClr val="0070C0"/>
                </a:solidFill>
              </a:rPr>
              <a:t>r</a:t>
            </a:r>
            <a:r>
              <a:rPr lang="pl-PL" sz="2400" dirty="0">
                <a:solidFill>
                  <a:srgbClr val="0070C0"/>
                </a:solidFill>
              </a:rPr>
              <a:t>ecords</a:t>
            </a:r>
          </a:p>
          <a:p>
            <a:pPr marL="285750" indent="-285750">
              <a:lnSpc>
                <a:spcPct val="150000"/>
              </a:lnSpc>
              <a:buFont typeface="Arial" panose="020B0604020202020204" pitchFamily="34" charset="0"/>
              <a:buChar char="•"/>
            </a:pPr>
            <a:r>
              <a:rPr lang="pl-PL" sz="2400" dirty="0">
                <a:solidFill>
                  <a:srgbClr val="0070C0"/>
                </a:solidFill>
              </a:rPr>
              <a:t>List data sets in </a:t>
            </a:r>
            <a:r>
              <a:rPr lang="en-GB" sz="2400" dirty="0">
                <a:solidFill>
                  <a:srgbClr val="0070C0"/>
                </a:solidFill>
              </a:rPr>
              <a:t>your </a:t>
            </a:r>
            <a:r>
              <a:rPr lang="pl-PL" sz="2400" dirty="0">
                <a:solidFill>
                  <a:srgbClr val="0070C0"/>
                </a:solidFill>
              </a:rPr>
              <a:t>ORCID</a:t>
            </a:r>
            <a:r>
              <a:rPr lang="en-GB" sz="2400" dirty="0">
                <a:solidFill>
                  <a:srgbClr val="0070C0"/>
                </a:solidFill>
              </a:rPr>
              <a:t> record</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Repositories Summary</a:t>
            </a:r>
            <a:endParaRPr lang="en-GB" dirty="0">
              <a:solidFill>
                <a:srgbClr val="0070C0"/>
              </a:solidFill>
            </a:endParaRPr>
          </a:p>
        </p:txBody>
      </p:sp>
    </p:spTree>
    <p:extLst>
      <p:ext uri="{BB962C8B-B14F-4D97-AF65-F5344CB8AC3E}">
        <p14:creationId xmlns:p14="http://schemas.microsoft.com/office/powerpoint/2010/main" val="4237630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0192" y="1690688"/>
            <a:ext cx="10981854" cy="3416320"/>
          </a:xfrm>
          <a:prstGeom prst="rect">
            <a:avLst/>
          </a:prstGeom>
        </p:spPr>
        <p:txBody>
          <a:bodyPr wrap="square">
            <a:spAutoFit/>
          </a:bodyPr>
          <a:lstStyle/>
          <a:p>
            <a:pPr marL="285750" indent="-285750">
              <a:lnSpc>
                <a:spcPct val="150000"/>
              </a:lnSpc>
              <a:buFont typeface="Arial" panose="020B0604020202020204" pitchFamily="34" charset="0"/>
              <a:buChar char="•"/>
            </a:pPr>
            <a:r>
              <a:rPr lang="en-GB" sz="2400" dirty="0">
                <a:solidFill>
                  <a:srgbClr val="0070C0"/>
                </a:solidFill>
              </a:rPr>
              <a:t>Find suitable repository(ies) as soon as data are generated</a:t>
            </a:r>
          </a:p>
          <a:p>
            <a:pPr marL="285750" indent="-285750">
              <a:lnSpc>
                <a:spcPct val="150000"/>
              </a:lnSpc>
              <a:buFont typeface="Arial" panose="020B0604020202020204" pitchFamily="34" charset="0"/>
              <a:buChar char="•"/>
            </a:pPr>
            <a:r>
              <a:rPr lang="en-GB" sz="2400">
                <a:solidFill>
                  <a:srgbClr val="0070C0"/>
                </a:solidFill>
              </a:rPr>
              <a:t>If the </a:t>
            </a:r>
            <a:r>
              <a:rPr lang="en-GB" sz="2400" dirty="0">
                <a:solidFill>
                  <a:srgbClr val="0070C0"/>
                </a:solidFill>
              </a:rPr>
              <a:t>repository </a:t>
            </a:r>
            <a:r>
              <a:rPr lang="en-GB" sz="2400">
                <a:solidFill>
                  <a:srgbClr val="0070C0"/>
                </a:solidFill>
              </a:rPr>
              <a:t>permits embargo, deposit your data </a:t>
            </a:r>
            <a:r>
              <a:rPr lang="en-GB" sz="2400" dirty="0">
                <a:solidFill>
                  <a:srgbClr val="0070C0"/>
                </a:solidFill>
              </a:rPr>
              <a:t>as soon as they are obtained </a:t>
            </a:r>
            <a:br>
              <a:rPr lang="en-GB" sz="2400" dirty="0">
                <a:solidFill>
                  <a:srgbClr val="0070C0"/>
                </a:solidFill>
              </a:rPr>
            </a:br>
            <a:r>
              <a:rPr lang="en-GB" sz="2400" dirty="0">
                <a:solidFill>
                  <a:srgbClr val="0070C0"/>
                </a:solidFill>
              </a:rPr>
              <a:t>(especially if analysed by 3</a:t>
            </a:r>
            <a:r>
              <a:rPr lang="en-GB" sz="2400" baseline="30000" dirty="0">
                <a:solidFill>
                  <a:srgbClr val="0070C0"/>
                </a:solidFill>
              </a:rPr>
              <a:t>rd</a:t>
            </a:r>
            <a:r>
              <a:rPr lang="en-GB" sz="2400" dirty="0">
                <a:solidFill>
                  <a:srgbClr val="0070C0"/>
                </a:solidFill>
              </a:rPr>
              <a:t> party)</a:t>
            </a:r>
            <a:endParaRPr lang="pl-PL" sz="2400" dirty="0">
              <a:solidFill>
                <a:srgbClr val="0070C0"/>
              </a:solidFill>
            </a:endParaRPr>
          </a:p>
          <a:p>
            <a:pPr marL="285750" indent="-285750">
              <a:lnSpc>
                <a:spcPct val="150000"/>
              </a:lnSpc>
              <a:buFont typeface="Arial" panose="020B0604020202020204" pitchFamily="34" charset="0"/>
              <a:buChar char="•"/>
            </a:pPr>
            <a:r>
              <a:rPr lang="en-GB" sz="2400" dirty="0">
                <a:solidFill>
                  <a:srgbClr val="0070C0"/>
                </a:solidFill>
              </a:rPr>
              <a:t>Deposit simultaneously to a very specialized repo and </a:t>
            </a:r>
            <a:r>
              <a:rPr lang="en-GB" sz="2400">
                <a:solidFill>
                  <a:srgbClr val="0070C0"/>
                </a:solidFill>
              </a:rPr>
              <a:t>a 'mainstream</a:t>
            </a:r>
            <a:r>
              <a:rPr lang="en-GB" sz="2400" dirty="0">
                <a:solidFill>
                  <a:srgbClr val="0070C0"/>
                </a:solidFill>
              </a:rPr>
              <a:t>'</a:t>
            </a:r>
            <a:r>
              <a:rPr lang="en-GB" sz="2400">
                <a:solidFill>
                  <a:srgbClr val="0070C0"/>
                </a:solidFill>
              </a:rPr>
              <a:t> one</a:t>
            </a:r>
            <a:r>
              <a:rPr lang="pl-PL" sz="2400">
                <a:solidFill>
                  <a:srgbClr val="0070C0"/>
                </a:solidFill>
              </a:rPr>
              <a:t> (</a:t>
            </a:r>
            <a:r>
              <a:rPr lang="en-GB" sz="2400">
                <a:solidFill>
                  <a:srgbClr val="0070C0"/>
                </a:solidFill>
              </a:rPr>
              <a:t>for </a:t>
            </a:r>
            <a:r>
              <a:rPr lang="pl-PL" sz="2400">
                <a:solidFill>
                  <a:srgbClr val="0070C0"/>
                </a:solidFill>
              </a:rPr>
              <a:t>better </a:t>
            </a:r>
            <a:r>
              <a:rPr lang="en-GB" sz="2400">
                <a:solidFill>
                  <a:srgbClr val="0070C0"/>
                </a:solidFill>
              </a:rPr>
              <a:t>findability</a:t>
            </a:r>
            <a:r>
              <a:rPr lang="pl-PL" sz="2400">
                <a:solidFill>
                  <a:srgbClr val="0070C0"/>
                </a:solidFill>
              </a:rPr>
              <a:t>)</a:t>
            </a:r>
            <a:endParaRPr lang="pl-PL" sz="2400" dirty="0">
              <a:solidFill>
                <a:srgbClr val="0070C0"/>
              </a:solidFill>
            </a:endParaRPr>
          </a:p>
          <a:p>
            <a:pPr marL="285750" indent="-285750">
              <a:lnSpc>
                <a:spcPct val="150000"/>
              </a:lnSpc>
              <a:buFont typeface="Arial" panose="020B0604020202020204" pitchFamily="34" charset="0"/>
              <a:buChar char="•"/>
            </a:pPr>
            <a:r>
              <a:rPr lang="en-GB" sz="2400" dirty="0">
                <a:solidFill>
                  <a:srgbClr val="0070C0"/>
                </a:solidFill>
              </a:rPr>
              <a:t>Cross link repositories’ records </a:t>
            </a:r>
            <a:endParaRPr lang="pl-PL" sz="2400" dirty="0">
              <a:solidFill>
                <a:srgbClr val="0070C0"/>
              </a:solidFill>
            </a:endParaRP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Repositories Summary</a:t>
            </a:r>
            <a:endParaRPr lang="en-GB" dirty="0">
              <a:solidFill>
                <a:srgbClr val="0070C0"/>
              </a:solidFill>
            </a:endParaRPr>
          </a:p>
        </p:txBody>
      </p:sp>
    </p:spTree>
    <p:extLst>
      <p:ext uri="{BB962C8B-B14F-4D97-AF65-F5344CB8AC3E}">
        <p14:creationId xmlns:p14="http://schemas.microsoft.com/office/powerpoint/2010/main" val="8941393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742384" y="2064189"/>
            <a:ext cx="10981854" cy="2677656"/>
          </a:xfrm>
          <a:prstGeom prst="rect">
            <a:avLst/>
          </a:prstGeom>
        </p:spPr>
        <p:txBody>
          <a:bodyPr wrap="square">
            <a:spAutoFit/>
          </a:bodyPr>
          <a:lstStyle/>
          <a:p>
            <a:endParaRPr lang="pl-PL" sz="2400" dirty="0" err="1"/>
          </a:p>
          <a:p>
            <a:r>
              <a:rPr lang="en-GB" sz="2400" dirty="0">
                <a:solidFill>
                  <a:srgbClr val="0070C0"/>
                </a:solidFill>
              </a:rPr>
              <a:t>Why is choosing a domain specific repository over </a:t>
            </a:r>
            <a:r>
              <a:rPr lang="en-GB" sz="2400" dirty="0" err="1">
                <a:solidFill>
                  <a:srgbClr val="0070C0"/>
                </a:solidFill>
              </a:rPr>
              <a:t>Zenodo</a:t>
            </a:r>
            <a:r>
              <a:rPr lang="en-GB" sz="2400" dirty="0">
                <a:solidFill>
                  <a:srgbClr val="0070C0"/>
                </a:solidFill>
              </a:rPr>
              <a:t> more FAIR?</a:t>
            </a:r>
            <a:endParaRPr lang="pl-PL" sz="2400" dirty="0">
              <a:solidFill>
                <a:srgbClr val="0070C0"/>
              </a:solidFill>
            </a:endParaRPr>
          </a:p>
          <a:p>
            <a:endParaRPr lang="en-GB" sz="2400" dirty="0">
              <a:solidFill>
                <a:srgbClr val="0070C0"/>
              </a:solidFill>
            </a:endParaRPr>
          </a:p>
          <a:p>
            <a:r>
              <a:rPr lang="en-GB" sz="2400" dirty="0">
                <a:solidFill>
                  <a:srgbClr val="0070C0"/>
                </a:solidFill>
              </a:rPr>
              <a:t>How can selecting a repository for your data as soon as you do an experiment (or even before!) benefit you research and help your data become FAIR?</a:t>
            </a:r>
            <a:endParaRPr lang="pl-PL" sz="2400" dirty="0">
              <a:solidFill>
                <a:srgbClr val="0070C0"/>
              </a:solidFill>
            </a:endParaRPr>
          </a:p>
          <a:p>
            <a:endParaRPr lang="en-GB" sz="2400" dirty="0">
              <a:solidFill>
                <a:srgbClr val="0070C0"/>
              </a:solidFill>
            </a:endParaRPr>
          </a:p>
          <a:p>
            <a:r>
              <a:rPr lang="en-GB" sz="2400" dirty="0">
                <a:solidFill>
                  <a:srgbClr val="0070C0"/>
                </a:solidFill>
              </a:rPr>
              <a:t>What’s your favourite research data repository? Why?</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Repositories and FAIR</a:t>
            </a:r>
            <a:r>
              <a:rPr lang="en-GB" dirty="0">
                <a:solidFill>
                  <a:srgbClr val="0070C0"/>
                </a:solidFill>
              </a:rPr>
              <a:t> – Exercise 5</a:t>
            </a:r>
          </a:p>
        </p:txBody>
      </p:sp>
    </p:spTree>
    <p:extLst>
      <p:ext uri="{BB962C8B-B14F-4D97-AF65-F5344CB8AC3E}">
        <p14:creationId xmlns:p14="http://schemas.microsoft.com/office/powerpoint/2010/main" val="18155627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09458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2.bp.blogspot.com/-pSVlRf9P_q0/V-zHNtoNHmI/AAAAAAAALGU/mVlaYp0n1DMtmp9rRMtAwV_a0Jj-MD2fwCK4B/s1600/FAIR.png">
            <a:extLst>
              <a:ext uri="{FF2B5EF4-FFF2-40B4-BE49-F238E27FC236}">
                <a16:creationId xmlns:a16="http://schemas.microsoft.com/office/drawing/2014/main" id="{F1145B5C-E672-4E3C-B4D6-B2EC43366A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6968" y="2190209"/>
            <a:ext cx="9036496" cy="306679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87A6BA4-1EAD-4C82-8F7B-0B5FE9570DCC}"/>
              </a:ext>
            </a:extLst>
          </p:cNvPr>
          <p:cNvSpPr txBox="1"/>
          <p:nvPr/>
        </p:nvSpPr>
        <p:spPr>
          <a:xfrm>
            <a:off x="875490" y="680378"/>
            <a:ext cx="6096000" cy="584775"/>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l-PL" sz="3200" b="0" i="0" u="none" strike="noStrike" kern="1200" cap="none" spc="0" normalizeH="0" baseline="0" noProof="0" dirty="0">
                <a:ln>
                  <a:noFill/>
                </a:ln>
                <a:solidFill>
                  <a:srgbClr val="0070C0"/>
                </a:solidFill>
                <a:effectLst/>
                <a:uLnTx/>
                <a:uFillTx/>
                <a:latin typeface="Calibri" panose="020F0502020204030204"/>
                <a:ea typeface="+mn-ea"/>
                <a:cs typeface="+mn-cs"/>
              </a:rPr>
              <a:t>Repositories are crucial for</a:t>
            </a:r>
          </a:p>
        </p:txBody>
      </p:sp>
      <p:sp>
        <p:nvSpPr>
          <p:cNvPr id="7" name="Rectangle: Rounded Corners 6">
            <a:extLst>
              <a:ext uri="{FF2B5EF4-FFF2-40B4-BE49-F238E27FC236}">
                <a16:creationId xmlns:a16="http://schemas.microsoft.com/office/drawing/2014/main" id="{A99EFA72-12DA-40BA-AD21-69D9F3B2995B}"/>
              </a:ext>
            </a:extLst>
          </p:cNvPr>
          <p:cNvSpPr/>
          <p:nvPr/>
        </p:nvSpPr>
        <p:spPr>
          <a:xfrm>
            <a:off x="1258111" y="1835285"/>
            <a:ext cx="4416357" cy="4079132"/>
          </a:xfrm>
          <a:prstGeom prst="roundRect">
            <a:avLst/>
          </a:prstGeom>
          <a:noFill/>
          <a:ln w="381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08499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24689" y="1774196"/>
            <a:ext cx="10601608" cy="3046988"/>
          </a:xfrm>
          <a:prstGeom prst="rect">
            <a:avLst/>
          </a:prstGeom>
        </p:spPr>
        <p:txBody>
          <a:bodyPr wrap="square">
            <a:spAutoFit/>
          </a:bodyPr>
          <a:lstStyle/>
          <a:p>
            <a:pPr marL="285750" indent="-285750">
              <a:lnSpc>
                <a:spcPct val="200000"/>
              </a:lnSpc>
              <a:buFont typeface="Arial" panose="020B0604020202020204" pitchFamily="34" charset="0"/>
              <a:buChar char="•"/>
            </a:pPr>
            <a:r>
              <a:rPr lang="en-GB" sz="2400" dirty="0">
                <a:solidFill>
                  <a:srgbClr val="0070C0"/>
                </a:solidFill>
              </a:rPr>
              <a:t>[Dryad](</a:t>
            </a:r>
            <a:r>
              <a:rPr lang="en-GB" sz="2400" dirty="0">
                <a:solidFill>
                  <a:srgbClr val="0070C0"/>
                </a:solidFill>
                <a:hlinkClick r:id="rId4"/>
              </a:rPr>
              <a:t>http://datadryad.org</a:t>
            </a:r>
            <a:r>
              <a:rPr lang="en-GB" sz="2400" dirty="0">
                <a:solidFill>
                  <a:srgbClr val="0070C0"/>
                </a:solidFill>
              </a:rPr>
              <a:t>)</a:t>
            </a:r>
            <a:endParaRPr lang="pl-PL" sz="2400" dirty="0">
              <a:solidFill>
                <a:srgbClr val="0070C0"/>
              </a:solidFill>
            </a:endParaRPr>
          </a:p>
          <a:p>
            <a:pPr marL="285750" indent="-285750">
              <a:lnSpc>
                <a:spcPct val="200000"/>
              </a:lnSpc>
              <a:buFont typeface="Arial" panose="020B0604020202020204" pitchFamily="34" charset="0"/>
              <a:buChar char="•"/>
            </a:pPr>
            <a:r>
              <a:rPr lang="en-GB" sz="2400" dirty="0">
                <a:solidFill>
                  <a:srgbClr val="0070C0"/>
                </a:solidFill>
              </a:rPr>
              <a:t>[</a:t>
            </a:r>
            <a:r>
              <a:rPr lang="en-GB" sz="2400" dirty="0" err="1">
                <a:solidFill>
                  <a:srgbClr val="0070C0"/>
                </a:solidFill>
              </a:rPr>
              <a:t>Zenodo</a:t>
            </a:r>
            <a:r>
              <a:rPr lang="en-GB" sz="2400" dirty="0">
                <a:solidFill>
                  <a:srgbClr val="0070C0"/>
                </a:solidFill>
              </a:rPr>
              <a:t>](</a:t>
            </a:r>
            <a:r>
              <a:rPr lang="en-GB" sz="2400" dirty="0">
                <a:solidFill>
                  <a:srgbClr val="0070C0"/>
                </a:solidFill>
                <a:hlinkClick r:id="rId5"/>
              </a:rPr>
              <a:t>http://zenodo.org</a:t>
            </a:r>
            <a:r>
              <a:rPr lang="en-GB" sz="2400" dirty="0">
                <a:solidFill>
                  <a:srgbClr val="0070C0"/>
                </a:solidFill>
              </a:rPr>
              <a:t>)</a:t>
            </a:r>
            <a:endParaRPr lang="pl-PL" sz="2400" dirty="0">
              <a:solidFill>
                <a:srgbClr val="0070C0"/>
              </a:solidFill>
            </a:endParaRPr>
          </a:p>
          <a:p>
            <a:pPr marL="285750" indent="-285750">
              <a:lnSpc>
                <a:spcPct val="200000"/>
              </a:lnSpc>
              <a:buFont typeface="Arial" panose="020B0604020202020204" pitchFamily="34" charset="0"/>
              <a:buChar char="•"/>
            </a:pPr>
            <a:r>
              <a:rPr lang="en-GB" sz="2400" dirty="0">
                <a:solidFill>
                  <a:srgbClr val="0070C0"/>
                </a:solidFill>
              </a:rPr>
              <a:t>[</a:t>
            </a:r>
            <a:r>
              <a:rPr lang="en-GB" sz="2400" dirty="0" err="1">
                <a:solidFill>
                  <a:srgbClr val="0070C0"/>
                </a:solidFill>
              </a:rPr>
              <a:t>FigShare</a:t>
            </a:r>
            <a:r>
              <a:rPr lang="en-GB" sz="2400" dirty="0">
                <a:solidFill>
                  <a:srgbClr val="0070C0"/>
                </a:solidFill>
              </a:rPr>
              <a:t>](</a:t>
            </a:r>
            <a:r>
              <a:rPr lang="en-GB" sz="2400" dirty="0">
                <a:solidFill>
                  <a:srgbClr val="0070C0"/>
                </a:solidFill>
                <a:hlinkClick r:id="rId6"/>
              </a:rPr>
              <a:t>http://figshare.com</a:t>
            </a:r>
            <a:r>
              <a:rPr lang="en-GB" sz="2400" dirty="0">
                <a:solidFill>
                  <a:srgbClr val="0070C0"/>
                </a:solidFill>
              </a:rPr>
              <a:t>)</a:t>
            </a:r>
            <a:endParaRPr lang="pl-PL" sz="2400" dirty="0">
              <a:solidFill>
                <a:srgbClr val="0070C0"/>
              </a:solidFill>
            </a:endParaRPr>
          </a:p>
          <a:p>
            <a:pPr marL="285750" indent="-285750">
              <a:lnSpc>
                <a:spcPct val="200000"/>
              </a:lnSpc>
              <a:buFont typeface="Arial" panose="020B0604020202020204" pitchFamily="34" charset="0"/>
              <a:buChar char="•"/>
            </a:pPr>
            <a:r>
              <a:rPr lang="en-GB" sz="2400" dirty="0">
                <a:solidFill>
                  <a:srgbClr val="0070C0"/>
                </a:solidFill>
              </a:rPr>
              <a:t>[</a:t>
            </a:r>
            <a:r>
              <a:rPr lang="en-GB" sz="2400" dirty="0" err="1">
                <a:solidFill>
                  <a:srgbClr val="0070C0"/>
                </a:solidFill>
              </a:rPr>
              <a:t>Dataverse</a:t>
            </a:r>
            <a:r>
              <a:rPr lang="en-GB" sz="2400" dirty="0">
                <a:solidFill>
                  <a:srgbClr val="0070C0"/>
                </a:solidFill>
              </a:rPr>
              <a:t>](</a:t>
            </a:r>
            <a:r>
              <a:rPr lang="en-GB" sz="2400" dirty="0">
                <a:solidFill>
                  <a:srgbClr val="0070C0"/>
                </a:solidFill>
                <a:hlinkClick r:id="rId7"/>
              </a:rPr>
              <a:t>http://dataverse.org</a:t>
            </a:r>
            <a:r>
              <a:rPr lang="en-GB" sz="2400" dirty="0">
                <a:solidFill>
                  <a:srgbClr val="0070C0"/>
                </a:solidFill>
              </a:rPr>
              <a:t>)</a:t>
            </a:r>
            <a:endParaRPr lang="pl-PL" sz="2400" dirty="0">
              <a:solidFill>
                <a:srgbClr val="0070C0"/>
              </a:solidFill>
            </a:endParaRPr>
          </a:p>
        </p:txBody>
      </p:sp>
      <p:sp>
        <p:nvSpPr>
          <p:cNvPr id="3" name="Title 2">
            <a:extLst>
              <a:ext uri="{FF2B5EF4-FFF2-40B4-BE49-F238E27FC236}">
                <a16:creationId xmlns:a16="http://schemas.microsoft.com/office/drawing/2014/main" id="{458D2671-D341-1A47-93B5-8F74B6359CCC}"/>
              </a:ext>
            </a:extLst>
          </p:cNvPr>
          <p:cNvSpPr>
            <a:spLocks noGrp="1"/>
          </p:cNvSpPr>
          <p:nvPr>
            <p:ph type="title"/>
          </p:nvPr>
        </p:nvSpPr>
        <p:spPr/>
        <p:txBody>
          <a:bodyPr/>
          <a:lstStyle/>
          <a:p>
            <a:r>
              <a:rPr lang="en-GB" dirty="0"/>
              <a:t>There are general “data agnostic” repositories</a:t>
            </a:r>
          </a:p>
        </p:txBody>
      </p:sp>
      <p:pic>
        <p:nvPicPr>
          <p:cNvPr id="1026" name="Picture 2" descr="Dryad logo">
            <a:extLst>
              <a:ext uri="{FF2B5EF4-FFF2-40B4-BE49-F238E27FC236}">
                <a16:creationId xmlns:a16="http://schemas.microsoft.com/office/drawing/2014/main" id="{FD13CCC6-FF70-664E-9D62-F8D78FC0542C}"/>
              </a:ext>
            </a:extLst>
          </p:cNvPr>
          <p:cNvPicPr>
            <a:picLocks noChangeAspect="1" noChangeArrowheads="1"/>
          </p:cNvPicPr>
          <p:nvPr/>
        </p:nvPicPr>
        <p:blipFill>
          <a:blip r:embed="rId8" cstate="hqprint">
            <a:extLst>
              <a:ext uri="{28A0092B-C50C-407E-A947-70E740481C1C}">
                <a14:useLocalDpi xmlns:a14="http://schemas.microsoft.com/office/drawing/2010/main" val="0"/>
              </a:ext>
            </a:extLst>
          </a:blip>
          <a:srcRect/>
          <a:stretch>
            <a:fillRect/>
          </a:stretch>
        </p:blipFill>
        <p:spPr bwMode="auto">
          <a:xfrm>
            <a:off x="5216889" y="1903853"/>
            <a:ext cx="2186570" cy="36385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Zenodo">
            <a:extLst>
              <a:ext uri="{FF2B5EF4-FFF2-40B4-BE49-F238E27FC236}">
                <a16:creationId xmlns:a16="http://schemas.microsoft.com/office/drawing/2014/main" id="{3EA31408-8C89-B44B-BCE8-86BEFAFAB098}"/>
              </a:ext>
            </a:extLst>
          </p:cNvPr>
          <p:cNvPicPr>
            <a:picLocks noChangeAspect="1" noChangeArrowheads="1"/>
          </p:cNvPicPr>
          <p:nvPr/>
        </p:nvPicPr>
        <p:blipFill>
          <a:blip r:embed="rId9" cstate="hqprint">
            <a:extLst>
              <a:ext uri="{28A0092B-C50C-407E-A947-70E740481C1C}">
                <a14:useLocalDpi xmlns:a14="http://schemas.microsoft.com/office/drawing/2010/main" val="0"/>
              </a:ext>
            </a:extLst>
          </a:blip>
          <a:srcRect/>
          <a:stretch>
            <a:fillRect/>
          </a:stretch>
        </p:blipFill>
        <p:spPr bwMode="auto">
          <a:xfrm>
            <a:off x="4923005" y="2443283"/>
            <a:ext cx="2345990" cy="93839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logo-figshare - GO FAIR">
            <a:extLst>
              <a:ext uri="{FF2B5EF4-FFF2-40B4-BE49-F238E27FC236}">
                <a16:creationId xmlns:a16="http://schemas.microsoft.com/office/drawing/2014/main" id="{5DA97348-6718-D047-AAE3-2B80210E074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87577" y="3282766"/>
            <a:ext cx="2286870" cy="86264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The Dataverse Project">
            <a:extLst>
              <a:ext uri="{FF2B5EF4-FFF2-40B4-BE49-F238E27FC236}">
                <a16:creationId xmlns:a16="http://schemas.microsoft.com/office/drawing/2014/main" id="{9B5A3390-95C5-904F-8C3F-581730E9C1E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46498" y="4195974"/>
            <a:ext cx="2456534" cy="938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4113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a:extLst>
              <a:ext uri="{FF2B5EF4-FFF2-40B4-BE49-F238E27FC236}">
                <a16:creationId xmlns:a16="http://schemas.microsoft.com/office/drawing/2014/main" id="{FD98CFB6-B4AA-AC41-8774-90BD2B9506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8109" y="3551872"/>
            <a:ext cx="2938780" cy="117551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24689" y="1690688"/>
            <a:ext cx="10601608" cy="3785652"/>
          </a:xfrm>
          <a:prstGeom prst="rect">
            <a:avLst/>
          </a:prstGeom>
        </p:spPr>
        <p:txBody>
          <a:bodyPr wrap="square">
            <a:spAutoFit/>
          </a:bodyPr>
          <a:lstStyle/>
          <a:p>
            <a:pPr marL="285750" indent="-285750">
              <a:lnSpc>
                <a:spcPct val="200000"/>
              </a:lnSpc>
              <a:buFont typeface="Arial" panose="020B0604020202020204" pitchFamily="34" charset="0"/>
              <a:buChar char="•"/>
            </a:pPr>
            <a:r>
              <a:rPr lang="en-GB" sz="2400" dirty="0">
                <a:solidFill>
                  <a:srgbClr val="0070C0"/>
                </a:solidFill>
              </a:rPr>
              <a:t>[</a:t>
            </a:r>
            <a:r>
              <a:rPr lang="en-GB" sz="2400" dirty="0" err="1">
                <a:solidFill>
                  <a:srgbClr val="0070C0"/>
                </a:solidFill>
              </a:rPr>
              <a:t>UniProt</a:t>
            </a:r>
            <a:r>
              <a:rPr lang="en-GB" sz="2400" dirty="0">
                <a:solidFill>
                  <a:srgbClr val="0070C0"/>
                </a:solidFill>
              </a:rPr>
              <a:t>](https://www.uniprot.org/) – protein data</a:t>
            </a:r>
            <a:endParaRPr lang="pl-PL" sz="2400" dirty="0">
              <a:solidFill>
                <a:srgbClr val="0070C0"/>
              </a:solidFill>
            </a:endParaRPr>
          </a:p>
          <a:p>
            <a:pPr marL="285750" indent="-285750">
              <a:lnSpc>
                <a:spcPct val="200000"/>
              </a:lnSpc>
              <a:buFont typeface="Arial" panose="020B0604020202020204" pitchFamily="34" charset="0"/>
              <a:buChar char="•"/>
            </a:pPr>
            <a:r>
              <a:rPr lang="en-GB" sz="2400" dirty="0">
                <a:solidFill>
                  <a:srgbClr val="0070C0"/>
                </a:solidFill>
              </a:rPr>
              <a:t>[GenBank](https://www.ncbi.nlm.nih.gov/genbank/) – sequence data</a:t>
            </a:r>
            <a:endParaRPr lang="pl-PL" sz="2400" dirty="0">
              <a:solidFill>
                <a:srgbClr val="0070C0"/>
              </a:solidFill>
            </a:endParaRPr>
          </a:p>
          <a:p>
            <a:pPr marL="285750" indent="-285750">
              <a:lnSpc>
                <a:spcPct val="200000"/>
              </a:lnSpc>
              <a:buFont typeface="Arial" panose="020B0604020202020204" pitchFamily="34" charset="0"/>
              <a:buChar char="•"/>
            </a:pPr>
            <a:r>
              <a:rPr lang="en-GB" sz="2400" dirty="0">
                <a:solidFill>
                  <a:srgbClr val="0070C0"/>
                </a:solidFill>
              </a:rPr>
              <a:t>[</a:t>
            </a:r>
            <a:r>
              <a:rPr lang="en-GB" sz="2400" dirty="0" err="1">
                <a:solidFill>
                  <a:srgbClr val="0070C0"/>
                </a:solidFill>
              </a:rPr>
              <a:t>MetaboLights</a:t>
            </a:r>
            <a:r>
              <a:rPr lang="en-GB" sz="2400" dirty="0">
                <a:solidFill>
                  <a:srgbClr val="0070C0"/>
                </a:solidFill>
              </a:rPr>
              <a:t>](https://www.ebi.ac.uk/metabolights/) – metabolomics data</a:t>
            </a:r>
            <a:endParaRPr lang="pl-PL" sz="2400" dirty="0">
              <a:solidFill>
                <a:srgbClr val="0070C0"/>
              </a:solidFill>
            </a:endParaRPr>
          </a:p>
          <a:p>
            <a:pPr marL="285750" indent="-285750">
              <a:lnSpc>
                <a:spcPct val="200000"/>
              </a:lnSpc>
              <a:buFont typeface="Arial" panose="020B0604020202020204" pitchFamily="34" charset="0"/>
              <a:buChar char="•"/>
            </a:pPr>
            <a:r>
              <a:rPr lang="en-GB" sz="2400" dirty="0">
                <a:solidFill>
                  <a:srgbClr val="0070C0"/>
                </a:solidFill>
              </a:rPr>
              <a:t>[GitHub](https://github.com/) – for code</a:t>
            </a:r>
          </a:p>
          <a:p>
            <a:pPr marL="285750" indent="-285750">
              <a:lnSpc>
                <a:spcPct val="200000"/>
              </a:lnSpc>
              <a:buFont typeface="Arial" panose="020B0604020202020204" pitchFamily="34" charset="0"/>
              <a:buChar char="•"/>
            </a:pPr>
            <a:r>
              <a:rPr lang="en-GB" sz="2400" dirty="0">
                <a:solidFill>
                  <a:srgbClr val="0070C0"/>
                </a:solidFill>
              </a:rPr>
              <a:t>[</a:t>
            </a:r>
            <a:r>
              <a:rPr lang="en-GB" sz="2400" dirty="0" err="1">
                <a:solidFill>
                  <a:srgbClr val="0070C0"/>
                </a:solidFill>
              </a:rPr>
              <a:t>BioImage</a:t>
            </a:r>
            <a:r>
              <a:rPr lang="en-GB" sz="2400" dirty="0">
                <a:solidFill>
                  <a:srgbClr val="0070C0"/>
                </a:solidFill>
              </a:rPr>
              <a:t> Archive](https://www.ebi.ac.uk/bioimage-archive/) – for images </a:t>
            </a:r>
          </a:p>
        </p:txBody>
      </p:sp>
      <p:sp>
        <p:nvSpPr>
          <p:cNvPr id="3" name="Title 2">
            <a:extLst>
              <a:ext uri="{FF2B5EF4-FFF2-40B4-BE49-F238E27FC236}">
                <a16:creationId xmlns:a16="http://schemas.microsoft.com/office/drawing/2014/main" id="{458D2671-D341-1A47-93B5-8F74B6359CCC}"/>
              </a:ext>
            </a:extLst>
          </p:cNvPr>
          <p:cNvSpPr>
            <a:spLocks noGrp="1"/>
          </p:cNvSpPr>
          <p:nvPr>
            <p:ph type="title"/>
          </p:nvPr>
        </p:nvSpPr>
        <p:spPr/>
        <p:txBody>
          <a:bodyPr/>
          <a:lstStyle/>
          <a:p>
            <a:r>
              <a:rPr lang="en-GB" dirty="0"/>
              <a:t>Or “domain” (type) specific repositories</a:t>
            </a:r>
          </a:p>
        </p:txBody>
      </p:sp>
      <p:pic>
        <p:nvPicPr>
          <p:cNvPr id="2050" name="Picture 2" descr="UniProt">
            <a:extLst>
              <a:ext uri="{FF2B5EF4-FFF2-40B4-BE49-F238E27FC236}">
                <a16:creationId xmlns:a16="http://schemas.microsoft.com/office/drawing/2014/main" id="{3E325F39-92E3-B641-B988-F7B0F994C5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0780" y="1804416"/>
            <a:ext cx="1688779" cy="77317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he European Bioinformatics Institute &amp;lt; EMBL-EBI">
            <a:extLst>
              <a:ext uri="{FF2B5EF4-FFF2-40B4-BE49-F238E27FC236}">
                <a16:creationId xmlns:a16="http://schemas.microsoft.com/office/drawing/2014/main" id="{C448B260-5264-EC48-8176-47F5383767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39785" y="2577592"/>
            <a:ext cx="1350264" cy="67513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GitHub Logo, history, meaning, symbol, PNG">
            <a:extLst>
              <a:ext uri="{FF2B5EF4-FFF2-40B4-BE49-F238E27FC236}">
                <a16:creationId xmlns:a16="http://schemas.microsoft.com/office/drawing/2014/main" id="{D77323BD-87F2-9F4B-9997-733371BECEB4}"/>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6301740" y="3727567"/>
            <a:ext cx="2191517" cy="1232728"/>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a:grpSpLocks noChangeAspect="1"/>
          </p:cNvGrpSpPr>
          <p:nvPr/>
        </p:nvGrpSpPr>
        <p:grpSpPr>
          <a:xfrm>
            <a:off x="7414007" y="5365117"/>
            <a:ext cx="2942569" cy="410371"/>
            <a:chOff x="3479518" y="5476339"/>
            <a:chExt cx="4011262" cy="559412"/>
          </a:xfrm>
        </p:grpSpPr>
        <p:sp>
          <p:nvSpPr>
            <p:cNvPr id="5" name="Rectangle 4"/>
            <p:cNvSpPr/>
            <p:nvPr/>
          </p:nvSpPr>
          <p:spPr>
            <a:xfrm>
              <a:off x="3479518" y="5476339"/>
              <a:ext cx="4011262" cy="559412"/>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p:cNvPicPr>
              <a:picLocks noChangeAspect="1"/>
            </p:cNvPicPr>
            <p:nvPr/>
          </p:nvPicPr>
          <p:blipFill>
            <a:blip r:embed="rId6"/>
            <a:stretch>
              <a:fillRect/>
            </a:stretch>
          </p:blipFill>
          <p:spPr>
            <a:xfrm>
              <a:off x="3528301" y="5566461"/>
              <a:ext cx="3783542" cy="414952"/>
            </a:xfrm>
            <a:prstGeom prst="rect">
              <a:avLst/>
            </a:prstGeom>
          </p:spPr>
        </p:pic>
      </p:grpSp>
    </p:spTree>
    <p:extLst>
      <p:ext uri="{BB962C8B-B14F-4D97-AF65-F5344CB8AC3E}">
        <p14:creationId xmlns:p14="http://schemas.microsoft.com/office/powerpoint/2010/main" val="2471315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13663" y="3343857"/>
            <a:ext cx="5364674" cy="461665"/>
          </a:xfrm>
          <a:prstGeom prst="rect">
            <a:avLst/>
          </a:prstGeom>
        </p:spPr>
        <p:txBody>
          <a:bodyPr wrap="none">
            <a:spAutoFit/>
          </a:bodyPr>
          <a:lstStyle/>
          <a:p>
            <a:r>
              <a:rPr lang="en-GB" sz="2400" dirty="0">
                <a:solidFill>
                  <a:srgbClr val="0070C0"/>
                </a:solidFill>
              </a:rPr>
              <a:t>https://doi.org/10.5281/zenodo.5045374</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en-GB" dirty="0">
                <a:solidFill>
                  <a:srgbClr val="0070C0"/>
                </a:solidFill>
              </a:rPr>
              <a:t>Exercise 1. </a:t>
            </a:r>
            <a:r>
              <a:rPr lang="pl-PL" dirty="0">
                <a:solidFill>
                  <a:srgbClr val="0070C0"/>
                </a:solidFill>
              </a:rPr>
              <a:t>Public record</a:t>
            </a:r>
            <a:endParaRPr lang="en-GB" dirty="0">
              <a:solidFill>
                <a:srgbClr val="0070C0"/>
              </a:solidFill>
            </a:endParaRPr>
          </a:p>
        </p:txBody>
      </p:sp>
      <p:sp>
        <p:nvSpPr>
          <p:cNvPr id="4" name="Rectangle 3">
            <a:extLst>
              <a:ext uri="{FF2B5EF4-FFF2-40B4-BE49-F238E27FC236}">
                <a16:creationId xmlns:a16="http://schemas.microsoft.com/office/drawing/2014/main" id="{08FEDCDC-2830-4683-8748-8A358CD9A38A}"/>
              </a:ext>
            </a:extLst>
          </p:cNvPr>
          <p:cNvSpPr/>
          <p:nvPr/>
        </p:nvSpPr>
        <p:spPr>
          <a:xfrm>
            <a:off x="605073" y="1977256"/>
            <a:ext cx="10981854" cy="1323439"/>
          </a:xfrm>
          <a:prstGeom prst="rect">
            <a:avLst/>
          </a:prstGeom>
        </p:spPr>
        <p:txBody>
          <a:bodyPr wrap="square">
            <a:spAutoFit/>
          </a:bodyPr>
          <a:lstStyle/>
          <a:p>
            <a:pPr algn="ctr"/>
            <a:r>
              <a:rPr lang="en-GB" sz="4000" dirty="0">
                <a:solidFill>
                  <a:srgbClr val="0070C0"/>
                </a:solidFill>
              </a:rPr>
              <a:t>1a. Dataset description</a:t>
            </a:r>
            <a:endParaRPr lang="pl-PL" sz="4000" dirty="0">
              <a:solidFill>
                <a:srgbClr val="0070C0"/>
              </a:solidFill>
            </a:endParaRPr>
          </a:p>
          <a:p>
            <a:pPr marL="285750" indent="-285750" algn="ctr">
              <a:buFont typeface="Arial" panose="020B0604020202020204" pitchFamily="34" charset="0"/>
              <a:buChar char="•"/>
            </a:pPr>
            <a:endParaRPr lang="en-GB" sz="4000" dirty="0">
              <a:solidFill>
                <a:srgbClr val="0070C0"/>
              </a:solidFill>
            </a:endParaRPr>
          </a:p>
        </p:txBody>
      </p:sp>
    </p:spTree>
    <p:extLst>
      <p:ext uri="{BB962C8B-B14F-4D97-AF65-F5344CB8AC3E}">
        <p14:creationId xmlns:p14="http://schemas.microsoft.com/office/powerpoint/2010/main" val="1573033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1599228"/>
            <a:ext cx="10515600" cy="4893647"/>
          </a:xfrm>
          <a:prstGeom prst="rect">
            <a:avLst/>
          </a:prstGeom>
        </p:spPr>
        <p:txBody>
          <a:bodyPr wrap="square">
            <a:spAutoFit/>
          </a:bodyPr>
          <a:lstStyle/>
          <a:p>
            <a:r>
              <a:rPr lang="pl-PL" sz="2400" dirty="0">
                <a:solidFill>
                  <a:srgbClr val="0070C0"/>
                </a:solidFill>
              </a:rPr>
              <a:t>M</a:t>
            </a:r>
            <a:r>
              <a:rPr lang="en-GB" sz="2400" dirty="0" err="1">
                <a:solidFill>
                  <a:srgbClr val="0070C0"/>
                </a:solidFill>
              </a:rPr>
              <a:t>inimal</a:t>
            </a:r>
            <a:r>
              <a:rPr lang="en-GB" sz="2400" dirty="0">
                <a:solidFill>
                  <a:srgbClr val="0070C0"/>
                </a:solidFill>
              </a:rPr>
              <a:t> data set to consist of the data required to replicate all study findings reported in the article, as well as related metadata and methods</a:t>
            </a:r>
            <a:r>
              <a:rPr lang="pl-PL" sz="2400" dirty="0">
                <a:solidFill>
                  <a:srgbClr val="0070C0"/>
                </a:solidFill>
              </a:rPr>
              <a:t>.</a:t>
            </a:r>
          </a:p>
          <a:p>
            <a:endParaRPr lang="pl-PL" sz="2400" dirty="0">
              <a:solidFill>
                <a:srgbClr val="0070C0"/>
              </a:solidFill>
            </a:endParaRPr>
          </a:p>
          <a:p>
            <a:endParaRPr lang="pl-PL" sz="2400" dirty="0">
              <a:solidFill>
                <a:srgbClr val="0070C0"/>
              </a:solidFill>
            </a:endParaRPr>
          </a:p>
          <a:p>
            <a:pPr marL="285750" indent="-285750">
              <a:buFont typeface="Arial" panose="020B0604020202020204" pitchFamily="34" charset="0"/>
              <a:buChar char="•"/>
            </a:pPr>
            <a:r>
              <a:rPr lang="en-GB" sz="2400" dirty="0">
                <a:solidFill>
                  <a:srgbClr val="0070C0"/>
                </a:solidFill>
              </a:rPr>
              <a:t>The values behind the means, standard deviations and other measures reported</a:t>
            </a:r>
          </a:p>
          <a:p>
            <a:pPr marL="285750" indent="-285750">
              <a:buFont typeface="Arial" panose="020B0604020202020204" pitchFamily="34" charset="0"/>
              <a:buChar char="•"/>
            </a:pPr>
            <a:r>
              <a:rPr lang="en-GB" sz="2400" dirty="0">
                <a:solidFill>
                  <a:srgbClr val="0070C0"/>
                </a:solidFill>
              </a:rPr>
              <a:t>The values used to build graphs</a:t>
            </a:r>
          </a:p>
          <a:p>
            <a:pPr marL="285750" indent="-285750">
              <a:buFont typeface="Arial" panose="020B0604020202020204" pitchFamily="34" charset="0"/>
              <a:buChar char="•"/>
            </a:pPr>
            <a:r>
              <a:rPr lang="en-GB" sz="2400" dirty="0">
                <a:solidFill>
                  <a:srgbClr val="0070C0"/>
                </a:solidFill>
              </a:rPr>
              <a:t>The points extracted from images for analysis.</a:t>
            </a:r>
          </a:p>
          <a:p>
            <a:endParaRPr lang="pl-PL" sz="2400" dirty="0">
              <a:solidFill>
                <a:srgbClr val="0070C0"/>
              </a:solidFill>
            </a:endParaRPr>
          </a:p>
          <a:p>
            <a:r>
              <a:rPr lang="pl-PL" sz="2400" dirty="0">
                <a:solidFill>
                  <a:srgbClr val="0070C0"/>
                </a:solidFill>
              </a:rPr>
              <a:t>(no need for </a:t>
            </a:r>
            <a:r>
              <a:rPr lang="en-GB" sz="2400" dirty="0">
                <a:solidFill>
                  <a:srgbClr val="0070C0"/>
                </a:solidFill>
              </a:rPr>
              <a:t>raw data if the standard in the field is to share data that have been processed</a:t>
            </a:r>
            <a:r>
              <a:rPr lang="pl-PL" sz="2400" dirty="0">
                <a:solidFill>
                  <a:srgbClr val="0070C0"/>
                </a:solidFill>
              </a:rPr>
              <a:t>)</a:t>
            </a:r>
          </a:p>
          <a:p>
            <a:endParaRPr lang="pl-PL" sz="2400" dirty="0">
              <a:solidFill>
                <a:srgbClr val="0070C0"/>
              </a:solidFill>
            </a:endParaRPr>
          </a:p>
          <a:p>
            <a:endParaRPr lang="pl-PL" sz="2400" dirty="0">
              <a:solidFill>
                <a:srgbClr val="0070C0"/>
              </a:solidFill>
            </a:endParaRPr>
          </a:p>
          <a:p>
            <a:r>
              <a:rPr lang="en-GB" sz="2400" dirty="0">
                <a:solidFill>
                  <a:srgbClr val="0070C0"/>
                </a:solidFill>
              </a:rPr>
              <a:t>https://journals.plos.org/plosbiology/s/data-availability</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Minimal data set (after PLOS)</a:t>
            </a:r>
            <a:endParaRPr lang="en-GB" dirty="0">
              <a:solidFill>
                <a:srgbClr val="0070C0"/>
              </a:solidFill>
            </a:endParaRPr>
          </a:p>
        </p:txBody>
      </p:sp>
    </p:spTree>
    <p:extLst>
      <p:ext uri="{BB962C8B-B14F-4D97-AF65-F5344CB8AC3E}">
        <p14:creationId xmlns:p14="http://schemas.microsoft.com/office/powerpoint/2010/main" val="757247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13663" y="3198167"/>
            <a:ext cx="5364674" cy="461665"/>
          </a:xfrm>
          <a:prstGeom prst="rect">
            <a:avLst/>
          </a:prstGeom>
        </p:spPr>
        <p:txBody>
          <a:bodyPr wrap="none">
            <a:spAutoFit/>
          </a:bodyPr>
          <a:lstStyle/>
          <a:p>
            <a:r>
              <a:rPr lang="en-GB" sz="2400" dirty="0">
                <a:solidFill>
                  <a:srgbClr val="0070C0"/>
                </a:solidFill>
              </a:rPr>
              <a:t>https://doi.org/10.5281/zenodo.5045374</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sz="4400" dirty="0">
                <a:solidFill>
                  <a:srgbClr val="0070C0"/>
                </a:solidFill>
              </a:rPr>
              <a:t>Exercise</a:t>
            </a:r>
            <a:r>
              <a:rPr lang="en-GB" sz="4400" dirty="0">
                <a:solidFill>
                  <a:srgbClr val="0070C0"/>
                </a:solidFill>
              </a:rPr>
              <a:t> </a:t>
            </a:r>
            <a:r>
              <a:rPr lang="en-GB" dirty="0"/>
              <a:t>1b. </a:t>
            </a:r>
            <a:r>
              <a:rPr lang="pl-PL" dirty="0">
                <a:solidFill>
                  <a:srgbClr val="0070C0"/>
                </a:solidFill>
              </a:rPr>
              <a:t>Dataset discovery</a:t>
            </a:r>
            <a:endParaRPr lang="en-GB" dirty="0">
              <a:solidFill>
                <a:srgbClr val="0070C0"/>
              </a:solidFill>
            </a:endParaRPr>
          </a:p>
        </p:txBody>
      </p:sp>
    </p:spTree>
    <p:extLst>
      <p:ext uri="{BB962C8B-B14F-4D97-AF65-F5344CB8AC3E}">
        <p14:creationId xmlns:p14="http://schemas.microsoft.com/office/powerpoint/2010/main" val="2160837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ADF90D3-6D01-481A-8133-6B0A81743C1D}"/>
              </a:ext>
            </a:extLst>
          </p:cNvPr>
          <p:cNvSpPr txBox="1"/>
          <p:nvPr/>
        </p:nvSpPr>
        <p:spPr>
          <a:xfrm>
            <a:off x="838200" y="2649841"/>
            <a:ext cx="10827702" cy="2308324"/>
          </a:xfrm>
          <a:prstGeom prst="rect">
            <a:avLst/>
          </a:prstGeom>
          <a:solidFill>
            <a:schemeClr val="accent1">
              <a:lumMod val="20000"/>
              <a:lumOff val="80000"/>
            </a:schemeClr>
          </a:solidFill>
        </p:spPr>
        <p:txBody>
          <a:bodyPr wrap="square">
            <a:spAutoFit/>
          </a:bodyPr>
          <a:lstStyle/>
          <a:p>
            <a:r>
              <a:rPr lang="en-GB" sz="2400" b="0" i="0" dirty="0">
                <a:solidFill>
                  <a:srgbClr val="333333"/>
                </a:solidFill>
                <a:effectLst/>
                <a:latin typeface="Ubuntu"/>
              </a:rPr>
              <a:t>Zenodo is a good place to keep your data separate </a:t>
            </a:r>
            <a:r>
              <a:rPr lang="en-GB" sz="2400" b="0" i="0">
                <a:solidFill>
                  <a:srgbClr val="333333"/>
                </a:solidFill>
                <a:effectLst/>
                <a:latin typeface="Ubuntu"/>
              </a:rPr>
              <a:t>from your paper</a:t>
            </a:r>
            <a:r>
              <a:rPr lang="en-GB" sz="2400" b="0" i="0" dirty="0">
                <a:solidFill>
                  <a:srgbClr val="333333"/>
                </a:solidFill>
                <a:effectLst/>
                <a:latin typeface="Ubuntu"/>
              </a:rPr>
              <a:t>. It gives access to all files, allowing you to cite the data as well (or instead of) </a:t>
            </a:r>
            <a:r>
              <a:rPr lang="en-GB" sz="2400" b="0" i="0">
                <a:solidFill>
                  <a:srgbClr val="333333"/>
                </a:solidFill>
                <a:effectLst/>
                <a:latin typeface="Ubuntu"/>
              </a:rPr>
              <a:t>the paper. </a:t>
            </a:r>
          </a:p>
          <a:p>
            <a:endParaRPr lang="en-GB" sz="2400">
              <a:solidFill>
                <a:srgbClr val="333333"/>
              </a:solidFill>
              <a:latin typeface="Ubuntu"/>
            </a:endParaRPr>
          </a:p>
          <a:p>
            <a:r>
              <a:rPr lang="en-GB" sz="2400" b="0" i="0">
                <a:solidFill>
                  <a:srgbClr val="333333"/>
                </a:solidFill>
                <a:effectLst/>
                <a:latin typeface="Ubuntu"/>
              </a:rPr>
              <a:t>However</a:t>
            </a:r>
            <a:r>
              <a:rPr lang="en-GB" sz="2400" b="0" i="0" dirty="0">
                <a:solidFill>
                  <a:srgbClr val="333333"/>
                </a:solidFill>
                <a:effectLst/>
                <a:latin typeface="Ubuntu"/>
              </a:rPr>
              <a:t>, it is not (always) good for discovery, and does not </a:t>
            </a:r>
            <a:r>
              <a:rPr lang="en-GB" sz="2400" b="0" i="0">
                <a:solidFill>
                  <a:srgbClr val="333333"/>
                </a:solidFill>
                <a:effectLst/>
                <a:latin typeface="Ubuntu"/>
              </a:rPr>
              <a:t>enforce metadata standards, except that a very few </a:t>
            </a:r>
            <a:r>
              <a:rPr lang="pl-PL" sz="2400" b="0" i="0">
                <a:solidFill>
                  <a:srgbClr val="333333"/>
                </a:solidFill>
                <a:effectLst/>
                <a:latin typeface="Ubuntu"/>
              </a:rPr>
              <a:t>m</a:t>
            </a:r>
            <a:r>
              <a:rPr lang="en-GB" sz="2400" b="0" i="0">
                <a:solidFill>
                  <a:srgbClr val="333333"/>
                </a:solidFill>
                <a:effectLst/>
                <a:latin typeface="Ubuntu"/>
              </a:rPr>
              <a:t>etadata fields are mandatory! </a:t>
            </a:r>
            <a:endParaRPr lang="en-GB" sz="2400" dirty="0"/>
          </a:p>
        </p:txBody>
      </p:sp>
      <p:sp>
        <p:nvSpPr>
          <p:cNvPr id="6" name="Title 1">
            <a:extLst>
              <a:ext uri="{FF2B5EF4-FFF2-40B4-BE49-F238E27FC236}">
                <a16:creationId xmlns:a16="http://schemas.microsoft.com/office/drawing/2014/main" id="{666F9E5E-D8A2-49C1-876A-84EDD1D6D868}"/>
              </a:ext>
            </a:extLst>
          </p:cNvPr>
          <p:cNvSpPr>
            <a:spLocks noGrp="1"/>
          </p:cNvSpPr>
          <p:nvPr>
            <p:ph type="title"/>
          </p:nvPr>
        </p:nvSpPr>
        <p:spPr>
          <a:xfrm>
            <a:off x="838200" y="365125"/>
            <a:ext cx="10515600" cy="1325563"/>
          </a:xfrm>
        </p:spPr>
        <p:txBody>
          <a:bodyPr/>
          <a:lstStyle/>
          <a:p>
            <a:r>
              <a:rPr lang="pl-PL" dirty="0">
                <a:solidFill>
                  <a:srgbClr val="0070C0"/>
                </a:solidFill>
              </a:rPr>
              <a:t>Dataset discovery</a:t>
            </a:r>
            <a:r>
              <a:rPr lang="en-GB" dirty="0">
                <a:solidFill>
                  <a:srgbClr val="0070C0"/>
                </a:solidFill>
              </a:rPr>
              <a:t> - Solution</a:t>
            </a:r>
          </a:p>
        </p:txBody>
      </p:sp>
    </p:spTree>
    <p:extLst>
      <p:ext uri="{BB962C8B-B14F-4D97-AF65-F5344CB8AC3E}">
        <p14:creationId xmlns:p14="http://schemas.microsoft.com/office/powerpoint/2010/main" val="6309775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4289</TotalTime>
  <Words>1439</Words>
  <Application>Microsoft Office PowerPoint</Application>
  <PresentationFormat>Widescreen</PresentationFormat>
  <Paragraphs>143</Paragraphs>
  <Slides>24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Open Sans</vt:lpstr>
      <vt:lpstr>Ubuntu</vt:lpstr>
      <vt:lpstr>Office Theme</vt:lpstr>
      <vt:lpstr>PowerPoint Presentation</vt:lpstr>
      <vt:lpstr>PowerPoint Presentation</vt:lpstr>
      <vt:lpstr>PowerPoint Presentation</vt:lpstr>
      <vt:lpstr>There are general “data agnostic” repositories</vt:lpstr>
      <vt:lpstr>Or “domain” (type) specific repositories</vt:lpstr>
      <vt:lpstr>Exercise 1. Public record</vt:lpstr>
      <vt:lpstr>Minimal data set (after PLOS)</vt:lpstr>
      <vt:lpstr>Exercise 1b. Dataset discovery</vt:lpstr>
      <vt:lpstr>Dataset discovery - Solution</vt:lpstr>
      <vt:lpstr>Domain specific repositories</vt:lpstr>
      <vt:lpstr>Domain specific repositories</vt:lpstr>
      <vt:lpstr>PowerPoint Presentation</vt:lpstr>
      <vt:lpstr>Finding repositories – use recommendations</vt:lpstr>
      <vt:lpstr>Finding repositories</vt:lpstr>
      <vt:lpstr>Finding repository</vt:lpstr>
      <vt:lpstr>Finding repository - Solution</vt:lpstr>
      <vt:lpstr>Evaluating a data repository</vt:lpstr>
      <vt:lpstr>Repositories Summary</vt:lpstr>
      <vt:lpstr>What about Github? </vt:lpstr>
      <vt:lpstr>What about the ReadMe file?</vt:lpstr>
      <vt:lpstr>Repositories Summary</vt:lpstr>
      <vt:lpstr>Repositories Summary</vt:lpstr>
      <vt:lpstr>Repositories and FAIR – Exercise 5</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ROMANOWSKI Andrew</dc:creator>
  <cp:lastModifiedBy>Tomasz Zielinski</cp:lastModifiedBy>
  <cp:revision>104</cp:revision>
  <dcterms:created xsi:type="dcterms:W3CDTF">2021-06-07T08:35:11Z</dcterms:created>
  <dcterms:modified xsi:type="dcterms:W3CDTF">2024-03-01T00:37:05Z</dcterms:modified>
</cp:coreProperties>
</file>