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0" r:id="rId2"/>
    <p:sldId id="259" r:id="rId3"/>
    <p:sldId id="293" r:id="rId4"/>
    <p:sldId id="292" r:id="rId5"/>
    <p:sldId id="310" r:id="rId6"/>
    <p:sldId id="320" r:id="rId7"/>
    <p:sldId id="299" r:id="rId8"/>
    <p:sldId id="321" r:id="rId9"/>
    <p:sldId id="322" r:id="rId10"/>
    <p:sldId id="301" r:id="rId11"/>
    <p:sldId id="300" r:id="rId12"/>
    <p:sldId id="316" r:id="rId13"/>
    <p:sldId id="302" r:id="rId14"/>
    <p:sldId id="303" r:id="rId15"/>
    <p:sldId id="308" r:id="rId16"/>
    <p:sldId id="317" r:id="rId17"/>
    <p:sldId id="304" r:id="rId18"/>
    <p:sldId id="318" r:id="rId19"/>
    <p:sldId id="319" r:id="rId20"/>
    <p:sldId id="325" r:id="rId21"/>
    <p:sldId id="306" r:id="rId22"/>
    <p:sldId id="323"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9999"/>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7" autoAdjust="0"/>
    <p:restoredTop sz="81420" autoAdjust="0"/>
  </p:normalViewPr>
  <p:slideViewPr>
    <p:cSldViewPr snapToGrid="0">
      <p:cViewPr varScale="1">
        <p:scale>
          <a:sx n="87" d="100"/>
          <a:sy n="87" d="100"/>
        </p:scale>
        <p:origin x="5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22/03/2024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helpdesk.worldbank.org/knowledgebase/articles/906519-world-bank-country-and-lending-group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3</a:t>
            </a:fld>
            <a:endParaRPr lang="en-GB"/>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Dryad</a:t>
            </a:r>
            <a:r>
              <a:rPr lang="en-GB" dirty="0"/>
              <a:t> is an international open-access repository of research data.  It is a </a:t>
            </a:r>
            <a:r>
              <a:rPr lang="en-GB" dirty="0" err="1"/>
              <a:t>nonprofit</a:t>
            </a:r>
            <a:r>
              <a:rPr lang="en-GB" dirty="0"/>
              <a:t> organization that provides long-term access to its contents at no cost to users. The base DPC per data submission is $150 USD unless </a:t>
            </a:r>
            <a:r>
              <a:rPr lang="en-GB" b="0" i="0" dirty="0">
                <a:solidFill>
                  <a:srgbClr val="1E1E1E"/>
                </a:solidFill>
                <a:effectLst/>
                <a:latin typeface="Roboto Slab"/>
              </a:rPr>
              <a:t>funded by the institution, publishers or funders.</a:t>
            </a:r>
            <a:endParaRPr lang="en-GB" dirty="0"/>
          </a:p>
          <a:p>
            <a:r>
              <a:rPr lang="en-GB" sz="1200" b="0" i="0" kern="1200" dirty="0">
                <a:solidFill>
                  <a:schemeClr val="tx1"/>
                </a:solidFill>
                <a:effectLst/>
                <a:latin typeface="+mn-lt"/>
                <a:ea typeface="+mn-ea"/>
                <a:cs typeface="+mn-cs"/>
              </a:rPr>
              <a:t>Fee waivers are automatically granted for submissions originating from researchers based in countries classified by the </a:t>
            </a:r>
            <a:r>
              <a:rPr lang="en-GB" sz="1200" b="0" i="0" kern="1200" dirty="0">
                <a:solidFill>
                  <a:schemeClr val="tx1"/>
                </a:solidFill>
                <a:effectLst/>
                <a:latin typeface="+mn-lt"/>
                <a:ea typeface="+mn-ea"/>
                <a:cs typeface="+mn-cs"/>
                <a:hlinkClick r:id="rId3"/>
              </a:rPr>
              <a:t>World Bank</a:t>
            </a:r>
            <a:r>
              <a:rPr lang="en-GB" sz="1200" b="0" i="0" kern="1200" dirty="0">
                <a:solidFill>
                  <a:schemeClr val="tx1"/>
                </a:solidFill>
                <a:effectLst/>
                <a:latin typeface="+mn-lt"/>
                <a:ea typeface="+mn-ea"/>
                <a:cs typeface="+mn-cs"/>
              </a:rPr>
              <a:t> as low-income or lower-middle-income economies. </a:t>
            </a:r>
            <a:r>
              <a:rPr lang="en-GB" dirty="0"/>
              <a:t> Access is free. </a:t>
            </a:r>
          </a:p>
          <a:p>
            <a:endParaRPr lang="en-GB" dirty="0"/>
          </a:p>
          <a:p>
            <a:r>
              <a:rPr lang="en-GB" b="1" dirty="0"/>
              <a:t>Zenodo </a:t>
            </a:r>
            <a:r>
              <a:rPr lang="en-GB" dirty="0"/>
              <a:t>built and operated by CERN and </a:t>
            </a:r>
            <a:r>
              <a:rPr lang="en-GB" dirty="0" err="1"/>
              <a:t>OpenAIRE</a:t>
            </a:r>
            <a:r>
              <a:rPr lang="en-GB" dirty="0"/>
              <a:t> to ensure that everyone can join in Open Science. Free, up to 50 GB per dataset, </a:t>
            </a:r>
            <a:r>
              <a:rPr lang="en-GB" b="0" i="0" dirty="0">
                <a:solidFill>
                  <a:srgbClr val="1E1E1E"/>
                </a:solidFill>
                <a:effectLst/>
                <a:latin typeface="Roboto Slab"/>
              </a:rPr>
              <a:t>Higher quotas can be requested and granted on a case-by-case basis. </a:t>
            </a:r>
            <a:r>
              <a:rPr lang="en-GB" dirty="0"/>
              <a:t>but you can upload several datasets, no size limits. </a:t>
            </a:r>
          </a:p>
          <a:p>
            <a:endParaRPr lang="en-GB" dirty="0"/>
          </a:p>
          <a:p>
            <a:r>
              <a:rPr lang="en-GB" b="1" dirty="0"/>
              <a:t>Figshare</a:t>
            </a:r>
            <a:r>
              <a:rPr lang="en-GB" dirty="0"/>
              <a:t> is an online open access repository free to upload content and free to access – upload up to 20 GB.  of open data. Company supported by Digital Science, a subsidiary of Springer Nature. </a:t>
            </a:r>
            <a:r>
              <a:rPr lang="en-GB" b="1" i="0" dirty="0">
                <a:solidFill>
                  <a:srgbClr val="464646"/>
                </a:solidFill>
                <a:effectLst/>
                <a:latin typeface="Arial" panose="020B0604020202020204" pitchFamily="34" charset="0"/>
              </a:rPr>
              <a:t>100GB = $450 but can upload up 2TB if you pay 7.000 or more. </a:t>
            </a:r>
          </a:p>
          <a:p>
            <a:endParaRPr lang="en-GB" dirty="0"/>
          </a:p>
          <a:p>
            <a:r>
              <a:rPr lang="en-GB" b="1" dirty="0" err="1"/>
              <a:t>Dataverse</a:t>
            </a:r>
            <a:r>
              <a:rPr lang="en-GB" dirty="0"/>
              <a:t> is funded by Harvard with additional support from the Alfred P. Sloan Foundation, National Science Foundation, National Institutes of Health, Helmsley Charitable Trust, IQSS's Henry A. Murray Research Archive, and many others.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E1E1E"/>
                </a:solidFill>
                <a:effectLst/>
                <a:latin typeface="Roboto Slab"/>
              </a:rPr>
              <a:t>Harvard </a:t>
            </a:r>
            <a:r>
              <a:rPr lang="en-GB" b="0" i="0" dirty="0" err="1">
                <a:solidFill>
                  <a:srgbClr val="1E1E1E"/>
                </a:solidFill>
                <a:effectLst/>
                <a:latin typeface="Roboto Slab"/>
              </a:rPr>
              <a:t>Dataverse</a:t>
            </a:r>
            <a:r>
              <a:rPr lang="en-GB" b="0" i="0" dirty="0">
                <a:solidFill>
                  <a:srgbClr val="1E1E1E"/>
                </a:solidFill>
                <a:effectLst/>
                <a:latin typeface="Roboto Slab"/>
              </a:rPr>
              <a:t> Repository is </a:t>
            </a:r>
            <a:r>
              <a:rPr lang="en-GB" b="1" i="0" dirty="0">
                <a:solidFill>
                  <a:srgbClr val="1E1E1E"/>
                </a:solidFill>
                <a:effectLst/>
                <a:latin typeface="Roboto Slab"/>
              </a:rPr>
              <a:t>free for all researchers worldwide (up to 1 TB). </a:t>
            </a:r>
            <a:r>
              <a:rPr lang="en-GB" b="0" i="0" dirty="0">
                <a:solidFill>
                  <a:srgbClr val="1E1E1E"/>
                </a:solidFill>
                <a:effectLst/>
                <a:latin typeface="Roboto Slab"/>
              </a:rPr>
              <a:t>Provides free consultation and paid curation services to help collection managers develop their collections to ensure FAIR deposit of content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OSF:</a:t>
            </a:r>
            <a:r>
              <a:rPr lang="en-GB" dirty="0"/>
              <a:t> </a:t>
            </a:r>
            <a:r>
              <a:rPr lang="en-GB" b="0" i="0" dirty="0">
                <a:solidFill>
                  <a:srgbClr val="FFFFFF"/>
                </a:solidFill>
                <a:effectLst/>
                <a:latin typeface="Open Sans" panose="020B0606030504020204" pitchFamily="34" charset="0"/>
              </a:rPr>
              <a:t>free, open platform to share projects, preprints or datasets. </a:t>
            </a:r>
            <a:r>
              <a:rPr lang="en-GB" b="1" i="0" dirty="0">
                <a:solidFill>
                  <a:srgbClr val="1E1E1E"/>
                </a:solidFill>
                <a:effectLst/>
                <a:latin typeface="Roboto Slab"/>
              </a:rPr>
              <a:t>Public Projects Storage Limit</a:t>
            </a:r>
            <a:r>
              <a:rPr lang="en-GB" b="0" i="0" dirty="0">
                <a:solidFill>
                  <a:srgbClr val="1E1E1E"/>
                </a:solidFill>
                <a:effectLst/>
                <a:latin typeface="Roboto Slab"/>
              </a:rPr>
              <a:t>: </a:t>
            </a:r>
            <a:r>
              <a:rPr lang="en-GB" b="1" i="0" dirty="0">
                <a:solidFill>
                  <a:srgbClr val="1E1E1E"/>
                </a:solidFill>
                <a:effectLst/>
                <a:latin typeface="Roboto Slab"/>
              </a:rPr>
              <a:t>50 GB; File Size Limit:</a:t>
            </a:r>
            <a:r>
              <a:rPr lang="en-GB" b="0" i="0" dirty="0">
                <a:solidFill>
                  <a:srgbClr val="1E1E1E"/>
                </a:solidFill>
                <a:effectLst/>
                <a:latin typeface="Roboto Slab"/>
              </a:rPr>
              <a:t> 5GB/file upload limit for native OSF Storage</a:t>
            </a:r>
            <a:endParaRPr lang="en-GB" b="1" i="0" dirty="0">
              <a:solidFill>
                <a:srgbClr val="FFFFFF"/>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1E1E1E"/>
              </a:solidFill>
              <a:effectLst/>
              <a:latin typeface="Roboto Slab"/>
            </a:endParaRPr>
          </a:p>
          <a:p>
            <a:r>
              <a:rPr lang="en-GB" dirty="0"/>
              <a:t>Dryad, Figshare and </a:t>
            </a:r>
            <a:r>
              <a:rPr lang="en-GB" dirty="0" err="1"/>
              <a:t>Dataverse</a:t>
            </a:r>
            <a:r>
              <a:rPr lang="en-GB" dirty="0"/>
              <a:t> work with institutions and funders to have independent installations and the affiliated institutions will often have more features and will allow higher storage caps. </a:t>
            </a:r>
          </a:p>
          <a:p>
            <a:endParaRPr lang="en-GB" dirty="0"/>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4</a:t>
            </a:fld>
            <a:endParaRPr lang="en-GB"/>
          </a:p>
        </p:txBody>
      </p:sp>
    </p:spTree>
    <p:extLst>
      <p:ext uri="{BB962C8B-B14F-4D97-AF65-F5344CB8AC3E}">
        <p14:creationId xmlns:p14="http://schemas.microsoft.com/office/powerpoint/2010/main" val="274285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https://docs.github.com/en/repositories/archiving-a-github-repository/referencing-and-citing-content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18</a:t>
            </a:fld>
            <a:endParaRPr lang="en-GB"/>
          </a:p>
        </p:txBody>
      </p:sp>
    </p:spTree>
    <p:extLst>
      <p:ext uri="{BB962C8B-B14F-4D97-AF65-F5344CB8AC3E}">
        <p14:creationId xmlns:p14="http://schemas.microsoft.com/office/powerpoint/2010/main" val="4285637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22/03/2024</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22/03/2024</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iki.ed.ac.uk/display/RDMS/Suggested+data+repositories" TargetMode="External"/><Relationship Id="rId2" Type="http://schemas.openxmlformats.org/officeDocument/2006/relationships/hyperlink" Target="https://nerc.ukri.org/research/sites/environmental-data-service-eds/polic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zenodo.org/record/7728016#.ZCWRkXbMKU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hyperlink" Target="https://www.wiki.ed.ac.uk/x/XbRVHQ"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osf.io/" TargetMode="External"/><Relationship Id="rId13" Type="http://schemas.openxmlformats.org/officeDocument/2006/relationships/image" Target="../media/image13.jpeg"/><Relationship Id="rId3" Type="http://schemas.openxmlformats.org/officeDocument/2006/relationships/image" Target="../media/image1.png"/><Relationship Id="rId7" Type="http://schemas.openxmlformats.org/officeDocument/2006/relationships/hyperlink" Target="http://dataverse.org/" TargetMode="External"/><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11.png"/><Relationship Id="rId5" Type="http://schemas.openxmlformats.org/officeDocument/2006/relationships/hyperlink" Target="http://zenodo.org/" TargetMode="External"/><Relationship Id="rId10" Type="http://schemas.openxmlformats.org/officeDocument/2006/relationships/image" Target="../media/image10.png"/><Relationship Id="rId4" Type="http://schemas.openxmlformats.org/officeDocument/2006/relationships/hyperlink" Target="http://datadryad.org/" TargetMode="Externa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jpe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protocols.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3139321"/>
          </a:xfrm>
          <a:prstGeom prst="rect">
            <a:avLst/>
          </a:prstGeom>
        </p:spPr>
        <p:txBody>
          <a:bodyPr wrap="square">
            <a:spAutoFit/>
          </a:bodyPr>
          <a:lstStyle/>
          <a:p>
            <a:pPr marL="285750" indent="-285750">
              <a:spcBef>
                <a:spcPts val="600"/>
              </a:spcBef>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spcBef>
                <a:spcPts val="600"/>
              </a:spcBef>
              <a:buFont typeface="Arial" panose="020B0604020202020204" pitchFamily="34" charset="0"/>
              <a:buChar char="•"/>
            </a:pPr>
            <a:r>
              <a:rPr lang="pl-PL" sz="2400" dirty="0">
                <a:solidFill>
                  <a:srgbClr val="0070C0"/>
                </a:solidFill>
              </a:rPr>
              <a:t>Data specific features (e.g.</a:t>
            </a:r>
            <a:r>
              <a:rPr lang="en-GB" sz="2400" dirty="0">
                <a:solidFill>
                  <a:srgbClr val="0070C0"/>
                </a:solidFill>
              </a:rPr>
              <a:t>,</a:t>
            </a:r>
            <a:r>
              <a:rPr lang="pl-PL" sz="2400" dirty="0">
                <a:solidFill>
                  <a:srgbClr val="0070C0"/>
                </a:solidFill>
              </a:rPr>
              <a:t> </a:t>
            </a:r>
            <a:r>
              <a:rPr lang="en-GB" sz="2400" dirty="0">
                <a:solidFill>
                  <a:srgbClr val="0070C0"/>
                </a:solidFill>
              </a:rPr>
              <a:t>v</a:t>
            </a:r>
            <a:r>
              <a:rPr lang="pl-PL" sz="2400" dirty="0">
                <a:solidFill>
                  <a:srgbClr val="0070C0"/>
                </a:solidFill>
              </a:rPr>
              <a:t>isu</a:t>
            </a:r>
            <a:r>
              <a:rPr lang="en-GB" sz="2400" dirty="0">
                <a:solidFill>
                  <a:srgbClr val="0070C0"/>
                </a:solidFill>
              </a:rPr>
              <a:t>a</a:t>
            </a:r>
            <a:r>
              <a:rPr lang="pl-PL" sz="2400" dirty="0">
                <a:solidFill>
                  <a:srgbClr val="0070C0"/>
                </a:solidFill>
              </a:rPr>
              <a:t>lization)</a:t>
            </a:r>
          </a:p>
          <a:p>
            <a:pPr marL="285750" indent="-285750">
              <a:spcBef>
                <a:spcPts val="600"/>
              </a:spcBef>
              <a:buFont typeface="Arial" panose="020B0604020202020204" pitchFamily="34" charset="0"/>
              <a:buChar char="•"/>
            </a:pPr>
            <a:r>
              <a:rPr lang="pl-PL" sz="2400" dirty="0">
                <a:solidFill>
                  <a:srgbClr val="0070C0"/>
                </a:solidFill>
              </a:rPr>
              <a:t>Enforced minimal metadata</a:t>
            </a:r>
          </a:p>
          <a:p>
            <a:pPr marL="285750" indent="-285750">
              <a:spcBef>
                <a:spcPts val="600"/>
              </a:spcBef>
              <a:buFont typeface="Arial" panose="020B0604020202020204" pitchFamily="34" charset="0"/>
              <a:buChar char="•"/>
            </a:pPr>
            <a:r>
              <a:rPr lang="pl-PL" sz="2400" dirty="0">
                <a:solidFill>
                  <a:srgbClr val="0070C0"/>
                </a:solidFill>
              </a:rPr>
              <a:t>API for data retri</a:t>
            </a:r>
            <a:r>
              <a:rPr lang="en-GB" sz="2400" dirty="0">
                <a:solidFill>
                  <a:srgbClr val="0070C0"/>
                </a:solidFill>
              </a:rPr>
              <a:t>e</a:t>
            </a:r>
            <a:r>
              <a:rPr lang="pl-PL" sz="2400" dirty="0">
                <a:solidFill>
                  <a:srgbClr val="0070C0"/>
                </a:solidFill>
              </a:rPr>
              <a:t>val / ag</a:t>
            </a:r>
            <a:r>
              <a:rPr lang="en-GB" sz="2400" dirty="0">
                <a:solidFill>
                  <a:srgbClr val="0070C0"/>
                </a:solidFill>
              </a:rPr>
              <a:t>g</a:t>
            </a:r>
            <a:r>
              <a:rPr lang="pl-PL" sz="2400" dirty="0">
                <a:solidFill>
                  <a:srgbClr val="0070C0"/>
                </a:solidFill>
              </a:rPr>
              <a:t>regation /searching</a:t>
            </a:r>
          </a:p>
          <a:p>
            <a:pPr marL="285750" indent="-285750">
              <a:spcBef>
                <a:spcPts val="600"/>
              </a:spcBef>
              <a:buFont typeface="Arial" panose="020B0604020202020204" pitchFamily="34" charset="0"/>
              <a:buChar char="•"/>
            </a:pPr>
            <a:r>
              <a:rPr lang="pl-PL" sz="2400" dirty="0">
                <a:solidFill>
                  <a:srgbClr val="0070C0"/>
                </a:solidFill>
              </a:rPr>
              <a:t>Curated data</a:t>
            </a:r>
          </a:p>
          <a:p>
            <a:pPr marL="285750" indent="-285750">
              <a:spcBef>
                <a:spcPts val="600"/>
              </a:spcBef>
              <a:buFont typeface="Arial" panose="020B0604020202020204" pitchFamily="34" charset="0"/>
              <a:buChar char="•"/>
            </a:pPr>
            <a:r>
              <a:rPr lang="pl-PL" sz="2400" dirty="0">
                <a:solidFill>
                  <a:srgbClr val="0070C0"/>
                </a:solidFill>
              </a:rPr>
              <a:t>Better searching</a:t>
            </a:r>
          </a:p>
          <a:p>
            <a:pPr marL="285750" indent="-285750">
              <a:spcBef>
                <a:spcPts val="600"/>
              </a:spcBef>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704263" y="2209850"/>
            <a:ext cx="10158884" cy="2805063"/>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en-GB" sz="2400" b="0" i="0" dirty="0">
                <a:solidFill>
                  <a:srgbClr val="333333"/>
                </a:solidFill>
                <a:effectLst/>
                <a:latin typeface="Ubuntu"/>
              </a:rPr>
              <a:t> The repository is more relevant to your discipline than a generalist one.</a:t>
            </a:r>
          </a:p>
          <a:p>
            <a:pPr algn="l">
              <a:lnSpc>
                <a:spcPct val="150000"/>
              </a:lnSpc>
              <a:buFont typeface="Arial" panose="020B0604020202020204" pitchFamily="34" charset="0"/>
              <a:buChar char="•"/>
            </a:pPr>
            <a:r>
              <a:rPr lang="en-GB" sz="2400" b="0" i="0" dirty="0">
                <a:solidFill>
                  <a:srgbClr val="333333"/>
                </a:solidFill>
                <a:effectLst/>
                <a:latin typeface="Ubuntu"/>
              </a:rPr>
              <a:t> Higher exposure (people looking for those specific types of data will usually first look at the specific repository).</a:t>
            </a:r>
          </a:p>
          <a:p>
            <a:pPr algn="l">
              <a:lnSpc>
                <a:spcPct val="150000"/>
              </a:lnSpc>
              <a:buFont typeface="Arial" panose="020B0604020202020204" pitchFamily="34" charset="0"/>
              <a:buChar char="•"/>
            </a:pPr>
            <a:r>
              <a:rPr lang="en-GB" sz="2400" b="0" i="0" dirty="0">
                <a:solidFill>
                  <a:srgbClr val="333333"/>
                </a:solidFill>
                <a:effectLst/>
                <a:latin typeface="Ubuntu"/>
              </a:rPr>
              <a:t> 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492384"/>
          </a:xfrm>
          <a:prstGeom prst="rect">
            <a:avLst/>
          </a:prstGeom>
        </p:spPr>
        <p:txBody>
          <a:bodyPr wrap="square">
            <a:spAutoFit/>
          </a:bodyPr>
          <a:lstStyle/>
          <a:p>
            <a:r>
              <a:rPr lang="pl-PL" sz="2000" dirty="0">
                <a:solidFill>
                  <a:srgbClr val="0070C0"/>
                </a:solidFill>
              </a:rPr>
              <a:t>Majority of the publishers have their lists, for example</a:t>
            </a:r>
          </a:p>
          <a:p>
            <a:endParaRPr lang="pl-PL" sz="2000" dirty="0">
              <a:solidFill>
                <a:srgbClr val="0070C0"/>
              </a:solidFill>
            </a:endParaRPr>
          </a:p>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PLoS</a:t>
            </a:r>
            <a:r>
              <a:rPr lang="en-GB" sz="2000" dirty="0">
                <a:solidFill>
                  <a:srgbClr val="0070C0"/>
                </a:solidFill>
              </a:rPr>
              <a:t>] - (https://journals.plos.org/plosbiology/s/recommended-repositories)</a:t>
            </a:r>
          </a:p>
          <a:p>
            <a:endParaRPr lang="pl-PL" sz="2000" dirty="0">
              <a:solidFill>
                <a:srgbClr val="0070C0"/>
              </a:solidFill>
            </a:endParaRPr>
          </a:p>
          <a:p>
            <a:r>
              <a:rPr lang="pl-PL" sz="2000" dirty="0">
                <a:solidFill>
                  <a:srgbClr val="0070C0"/>
                </a:solidFill>
              </a:rPr>
              <a:t>Or funders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a:t>
            </a:r>
            <a:r>
              <a:rPr lang="en-GB" sz="2000" dirty="0">
                <a:solidFill>
                  <a:srgbClr val="0070C0"/>
                </a:solidFill>
                <a:hlinkClick r:id="rId2"/>
              </a:rPr>
              <a:t>https://nerc.ukri.org/research/sites/environmental-data-service-eds/policy/</a:t>
            </a:r>
            <a:r>
              <a:rPr lang="en-GB" sz="2000" dirty="0">
                <a:solidFill>
                  <a:srgbClr val="0070C0"/>
                </a:solidFill>
              </a:rPr>
              <a:t>)</a:t>
            </a:r>
            <a:endParaRPr lang="pl-PL" sz="2000" dirty="0">
              <a:solidFill>
                <a:srgbClr val="0070C0"/>
              </a:solidFill>
            </a:endParaRPr>
          </a:p>
          <a:p>
            <a:pPr marL="285750" indent="-285750">
              <a:buFont typeface="Arial" panose="020B0604020202020204" pitchFamily="34" charset="0"/>
              <a:buChar char="•"/>
            </a:pPr>
            <a:endParaRPr lang="pl-PL" sz="2000" dirty="0">
              <a:solidFill>
                <a:srgbClr val="0070C0"/>
              </a:solidFill>
            </a:endParaRPr>
          </a:p>
          <a:p>
            <a:r>
              <a:rPr lang="pl-PL" sz="2000" dirty="0">
                <a:solidFill>
                  <a:srgbClr val="0070C0"/>
                </a:solidFill>
              </a:rPr>
              <a:t>Or our curated list</a:t>
            </a:r>
          </a:p>
          <a:p>
            <a:pPr marL="342900" indent="-342900">
              <a:buFont typeface="Arial" panose="020B0604020202020204" pitchFamily="34" charset="0"/>
              <a:buChar char="•"/>
            </a:pP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https://www.wiki.ed.ac.uk/display/RDMS/Suggested+data+repositories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GB" sz="20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r>
              <a:rPr lang="pl-PL" dirty="0">
                <a:solidFill>
                  <a:srgbClr val="0070C0"/>
                </a:solidFill>
              </a:rPr>
              <a:t> – </a:t>
            </a:r>
            <a:r>
              <a:rPr lang="pl-PL" dirty="0" err="1">
                <a:solidFill>
                  <a:srgbClr val="0070C0"/>
                </a:solidFill>
              </a:rPr>
              <a:t>use</a:t>
            </a:r>
            <a:r>
              <a:rPr lang="pl-PL" dirty="0">
                <a:solidFill>
                  <a:srgbClr val="0070C0"/>
                </a:solidFill>
              </a:rPr>
              <a:t> </a:t>
            </a:r>
            <a:r>
              <a:rPr lang="pl-PL" dirty="0" err="1">
                <a:solidFill>
                  <a:srgbClr val="0070C0"/>
                </a:solidFill>
              </a:rPr>
              <a:t>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785652"/>
          </a:xfrm>
          <a:prstGeom prst="rect">
            <a:avLst/>
          </a:prstGeom>
        </p:spPr>
        <p:txBody>
          <a:bodyPr wrap="square">
            <a:spAutoFit/>
          </a:bodyPr>
          <a:lstStyle/>
          <a:p>
            <a:r>
              <a:rPr lang="pl-PL" sz="2400" dirty="0">
                <a:solidFill>
                  <a:srgbClr val="0070C0"/>
                </a:solidFill>
              </a:rPr>
              <a:t>FAIRSharing.org – search engine</a:t>
            </a: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a:p>
            <a:endParaRPr lang="en-GB" sz="2400" dirty="0">
              <a:solidFill>
                <a:srgbClr val="0070C0"/>
              </a:solidFill>
            </a:endParaRPr>
          </a:p>
          <a:p>
            <a:r>
              <a:rPr lang="en-GB" sz="2400" dirty="0">
                <a:solidFill>
                  <a:srgbClr val="0070C0"/>
                </a:solidFill>
              </a:rPr>
              <a:t>-Inventory of identified trusted repositories (ERCEA)</a:t>
            </a:r>
          </a:p>
          <a:p>
            <a:r>
              <a:rPr lang="en-GB" sz="2400" dirty="0">
                <a:solidFill>
                  <a:srgbClr val="0070C0"/>
                </a:solidFill>
                <a:hlinkClick r:id="rId2"/>
              </a:rPr>
              <a:t>https://zenodo.org/record/7728016#.ZCWRkXbMKUm</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29622"/>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t>
            </a:r>
            <a:r>
              <a:rPr lang="en-GB" sz="2000" b="0" i="0" dirty="0" err="1">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pl-PL" sz="2000" b="1" dirty="0">
                <a:solidFill>
                  <a:srgbClr val="0070C0"/>
                </a:solidFill>
              </a:rPr>
              <a:t>1. </a:t>
            </a:r>
            <a:r>
              <a:rPr lang="pl-PL" sz="2000" b="1" dirty="0" err="1">
                <a:solidFill>
                  <a:srgbClr val="0070C0"/>
                </a:solidFill>
              </a:rPr>
              <a:t>Who</a:t>
            </a:r>
            <a:r>
              <a:rPr lang="pl-PL" sz="2000" b="1" dirty="0">
                <a:solidFill>
                  <a:srgbClr val="0070C0"/>
                </a:solidFill>
              </a:rPr>
              <a:t> is behind it? What is its funding?</a:t>
            </a:r>
          </a:p>
          <a:p>
            <a:endParaRPr lang="pl-PL" sz="2000" dirty="0">
              <a:solidFill>
                <a:srgbClr val="0070C0"/>
              </a:solidFill>
            </a:endParaRPr>
          </a:p>
          <a:p>
            <a:r>
              <a:rPr lang="pl-PL" sz="2000" b="1" dirty="0">
                <a:solidFill>
                  <a:srgbClr val="0070C0"/>
                </a:solidFill>
              </a:rPr>
              <a:t>2. Q</a:t>
            </a:r>
            <a:r>
              <a:rPr lang="en-GB" sz="2000" b="1" dirty="0" err="1">
                <a:solidFill>
                  <a:srgbClr val="0070C0"/>
                </a:solidFill>
              </a:rPr>
              <a:t>uality</a:t>
            </a:r>
            <a:r>
              <a:rPr lang="en-GB" sz="2000" b="1" dirty="0">
                <a:solidFill>
                  <a:srgbClr val="0070C0"/>
                </a:solidFill>
              </a:rPr>
              <a:t> of interaction</a:t>
            </a:r>
            <a:r>
              <a:rPr lang="pl-PL" sz="2000" b="1" dirty="0">
                <a:solidFill>
                  <a:srgbClr val="0070C0"/>
                </a:solidFill>
              </a:rPr>
              <a:t>/interface</a:t>
            </a:r>
            <a:r>
              <a:rPr lang="en-GB" sz="2000" b="1" dirty="0">
                <a:solidFill>
                  <a:srgbClr val="0070C0"/>
                </a:solidFill>
              </a:rPr>
              <a:t>: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T</a:t>
            </a:r>
            <a:r>
              <a:rPr lang="en-GB" sz="2000" b="1" dirty="0" err="1">
                <a:solidFill>
                  <a:srgbClr val="0070C0"/>
                </a:solidFill>
              </a:rPr>
              <a:t>ake</a:t>
            </a:r>
            <a:r>
              <a:rPr lang="en-GB" sz="2000" b="1" dirty="0">
                <a:solidFill>
                  <a:srgbClr val="0070C0"/>
                </a:solidFill>
              </a:rPr>
              <a:t>-up 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P</a:t>
            </a:r>
            <a:r>
              <a:rPr lang="en-GB" sz="2000" b="1" dirty="0" err="1">
                <a:solidFill>
                  <a:srgbClr val="0070C0"/>
                </a:solidFill>
              </a:rPr>
              <a:t>olicy</a:t>
            </a:r>
            <a:r>
              <a:rPr lang="en-GB" sz="2000" b="1" dirty="0">
                <a:solidFill>
                  <a:srgbClr val="0070C0"/>
                </a:solidFill>
              </a:rPr>
              <a:t> and process: </a:t>
            </a:r>
            <a:br>
              <a:rPr lang="pl-PL" sz="2000" dirty="0">
                <a:solidFill>
                  <a:srgbClr val="0070C0"/>
                </a:solidFill>
              </a:rPr>
            </a:br>
            <a:r>
              <a:rPr lang="pl-PL" sz="2000" dirty="0">
                <a:solidFill>
                  <a:srgbClr val="0070C0"/>
                </a:solidFill>
              </a:rPr>
              <a:t>	d</a:t>
            </a:r>
            <a:r>
              <a:rPr lang="en-GB" sz="2000" dirty="0" err="1">
                <a:solidFill>
                  <a:srgbClr val="0070C0"/>
                </a:solidFill>
              </a:rPr>
              <a:t>oes</a:t>
            </a:r>
            <a:r>
              <a:rPr lang="en-GB" sz="2000" dirty="0">
                <a:solidFill>
                  <a:srgbClr val="0070C0"/>
                </a:solidFill>
              </a:rPr>
              <a:t> 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pl-PL" sz="2000" dirty="0" err="1">
                <a:solidFill>
                  <a:srgbClr val="0070C0"/>
                </a:solidFill>
              </a:rPr>
              <a:t>it</a:t>
            </a:r>
            <a:r>
              <a:rPr lang="pl-PL" sz="2000" dirty="0">
                <a:solidFill>
                  <a:srgbClr val="0070C0"/>
                </a:solidFill>
              </a:rPr>
              <a:t> </a:t>
            </a:r>
            <a:r>
              <a:rPr lang="pl-PL" sz="2000" dirty="0" err="1">
                <a:solidFill>
                  <a:srgbClr val="0070C0"/>
                </a:solidFill>
              </a:rPr>
              <a:t>curated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GitHub? </a:t>
            </a:r>
          </a:p>
        </p:txBody>
      </p:sp>
      <p:sp>
        <p:nvSpPr>
          <p:cNvPr id="5" name="TextBox 4">
            <a:extLst>
              <a:ext uri="{FF2B5EF4-FFF2-40B4-BE49-F238E27FC236}">
                <a16:creationId xmlns:a16="http://schemas.microsoft.com/office/drawing/2014/main" id="{1EF43E33-0E7B-4B21-9546-9C820EA0355B}"/>
              </a:ext>
            </a:extLst>
          </p:cNvPr>
          <p:cNvSpPr txBox="1"/>
          <p:nvPr/>
        </p:nvSpPr>
        <p:spPr>
          <a:xfrm>
            <a:off x="3561302" y="1372820"/>
            <a:ext cx="6332137" cy="2123658"/>
          </a:xfrm>
          <a:prstGeom prst="rect">
            <a:avLst/>
          </a:prstGeom>
          <a:solidFill>
            <a:schemeClr val="accent1">
              <a:lumMod val="20000"/>
              <a:lumOff val="80000"/>
            </a:schemeClr>
          </a:solidFill>
        </p:spPr>
        <p:txBody>
          <a:bodyPr wrap="square">
            <a:spAutoFit/>
          </a:bodyPr>
          <a:lstStyle/>
          <a:p>
            <a:pPr algn="just"/>
            <a:r>
              <a:rPr lang="en-GB" sz="2200" b="0" i="0" dirty="0">
                <a:solidFill>
                  <a:srgbClr val="333333"/>
                </a:solidFill>
                <a:effectLst/>
                <a:latin typeface="Ubuntu"/>
              </a:rPr>
              <a:t>To make </a:t>
            </a:r>
            <a:r>
              <a:rPr lang="pl-PL" sz="2200" b="0" i="0" dirty="0">
                <a:solidFill>
                  <a:srgbClr val="333333"/>
                </a:solidFill>
                <a:effectLst/>
                <a:latin typeface="Ubuntu"/>
              </a:rPr>
              <a:t>the exact version of </a:t>
            </a:r>
            <a:r>
              <a:rPr lang="en-GB" sz="2200" b="0" i="0" dirty="0">
                <a:solidFill>
                  <a:srgbClr val="333333"/>
                </a:solidFill>
                <a:effectLst/>
                <a:latin typeface="Ubuntu"/>
              </a:rPr>
              <a:t>your code reference</a:t>
            </a:r>
            <a:r>
              <a:rPr lang="pl-PL" sz="2200" b="0" i="0" dirty="0">
                <a:solidFill>
                  <a:srgbClr val="333333"/>
                </a:solidFill>
                <a:effectLst/>
                <a:latin typeface="Ubuntu"/>
              </a:rPr>
              <a:t>d</a:t>
            </a:r>
            <a:r>
              <a:rPr lang="en-GB" sz="2200" b="0" i="0" dirty="0">
                <a:solidFill>
                  <a:srgbClr val="333333"/>
                </a:solidFill>
                <a:effectLst/>
                <a:latin typeface="Ubuntu"/>
              </a:rPr>
              <a:t> in </a:t>
            </a:r>
            <a:r>
              <a:rPr lang="pl-PL" sz="2200" b="0" i="0" dirty="0">
                <a:solidFill>
                  <a:srgbClr val="333333"/>
                </a:solidFill>
                <a:effectLst/>
                <a:latin typeface="Ubuntu"/>
              </a:rPr>
              <a:t>a publication</a:t>
            </a:r>
            <a:r>
              <a:rPr lang="en-GB" sz="2200" b="0" i="0" dirty="0">
                <a:solidFill>
                  <a:srgbClr val="333333"/>
                </a:solidFill>
                <a:effectLst/>
                <a:latin typeface="Ubuntu"/>
              </a:rPr>
              <a:t>, you can create </a:t>
            </a:r>
            <a:r>
              <a:rPr lang="pl-PL" sz="2200" b="0" i="0" dirty="0">
                <a:solidFill>
                  <a:srgbClr val="333333"/>
                </a:solidFill>
                <a:effectLst/>
                <a:latin typeface="Ubuntu"/>
              </a:rPr>
              <a:t>snapshot of the repository and obtain a </a:t>
            </a:r>
            <a:r>
              <a:rPr lang="en-GB" sz="2200" b="0" i="0" dirty="0">
                <a:solidFill>
                  <a:srgbClr val="333333"/>
                </a:solidFill>
                <a:effectLst/>
                <a:latin typeface="Ubuntu"/>
              </a:rPr>
              <a:t>DOI</a:t>
            </a:r>
            <a:r>
              <a:rPr lang="pl-PL" sz="2200" b="0" i="0" dirty="0">
                <a:solidFill>
                  <a:srgbClr val="333333"/>
                </a:solidFill>
                <a:effectLst/>
                <a:latin typeface="Ubuntu"/>
              </a:rPr>
              <a:t> for it</a:t>
            </a:r>
            <a:r>
              <a:rPr lang="en-GB" sz="2200" b="0" i="0" dirty="0">
                <a:solidFill>
                  <a:srgbClr val="333333"/>
                </a:solidFill>
                <a:effectLst/>
                <a:latin typeface="Ubuntu"/>
              </a:rPr>
              <a:t>. </a:t>
            </a:r>
            <a:endParaRPr lang="pl-PL" sz="2200" b="0" i="0" dirty="0">
              <a:solidFill>
                <a:srgbClr val="333333"/>
              </a:solidFill>
              <a:effectLst/>
              <a:latin typeface="Ubuntu"/>
            </a:endParaRPr>
          </a:p>
          <a:p>
            <a:pPr algn="just"/>
            <a:br>
              <a:rPr lang="pl-PL" sz="2200" b="0" i="0" dirty="0">
                <a:solidFill>
                  <a:srgbClr val="333333"/>
                </a:solidFill>
                <a:effectLst/>
                <a:latin typeface="Ubuntu"/>
              </a:rPr>
            </a:br>
            <a:r>
              <a:rPr lang="pl-PL" sz="2200" b="0" i="0" dirty="0">
                <a:solidFill>
                  <a:srgbClr val="333333"/>
                </a:solidFill>
                <a:effectLst/>
                <a:latin typeface="Ubuntu"/>
              </a:rPr>
              <a:t>For example</a:t>
            </a:r>
            <a:r>
              <a:rPr lang="en-GB" sz="2200" b="0" i="0" dirty="0">
                <a:solidFill>
                  <a:srgbClr val="333333"/>
                </a:solidFill>
                <a:effectLst/>
                <a:latin typeface="Ubuntu"/>
              </a:rPr>
              <a:t>, you can use the data archiving tool in Zenodo (or Figshare) to archive a GitHub repository.</a:t>
            </a:r>
            <a:endParaRPr lang="en-GB" sz="2200" dirty="0"/>
          </a:p>
        </p:txBody>
      </p:sp>
      <p:sp>
        <p:nvSpPr>
          <p:cNvPr id="6" name="TextBox 5">
            <a:extLst>
              <a:ext uri="{FF2B5EF4-FFF2-40B4-BE49-F238E27FC236}">
                <a16:creationId xmlns:a16="http://schemas.microsoft.com/office/drawing/2014/main" id="{98A9A35A-D4DA-4FB2-979C-061380BA5A75}"/>
              </a:ext>
            </a:extLst>
          </p:cNvPr>
          <p:cNvSpPr txBox="1"/>
          <p:nvPr/>
        </p:nvSpPr>
        <p:spPr>
          <a:xfrm>
            <a:off x="1896343" y="1862254"/>
            <a:ext cx="1082156" cy="707886"/>
          </a:xfrm>
          <a:prstGeom prst="rect">
            <a:avLst/>
          </a:prstGeom>
          <a:noFill/>
        </p:spPr>
        <p:txBody>
          <a:bodyPr wrap="none" rtlCol="0">
            <a:spAutoFit/>
          </a:bodyPr>
          <a:lstStyle/>
          <a:p>
            <a:r>
              <a:rPr lang="en-GB" sz="4000" dirty="0">
                <a:solidFill>
                  <a:srgbClr val="0070C0"/>
                </a:solidFill>
              </a:rPr>
              <a:t>YES!</a:t>
            </a:r>
          </a:p>
        </p:txBody>
      </p:sp>
      <p:pic>
        <p:nvPicPr>
          <p:cNvPr id="1028" name="Picture 4" descr="What Exactly Is GitHub Anyway? | TechCrunch">
            <a:extLst>
              <a:ext uri="{FF2B5EF4-FFF2-40B4-BE49-F238E27FC236}">
                <a16:creationId xmlns:a16="http://schemas.microsoft.com/office/drawing/2014/main" id="{0268865A-4811-4E7A-AB2F-DDC77879384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561302"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is-launched">
            <a:extLst>
              <a:ext uri="{FF2B5EF4-FFF2-40B4-BE49-F238E27FC236}">
                <a16:creationId xmlns:a16="http://schemas.microsoft.com/office/drawing/2014/main" id="{06F62E6D-3784-4F16-9DD9-1AFE85358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674" y="4634695"/>
            <a:ext cx="35718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hat Exactly Is GitHub Anyway? | TechCrunch">
            <a:extLst>
              <a:ext uri="{FF2B5EF4-FFF2-40B4-BE49-F238E27FC236}">
                <a16:creationId xmlns:a16="http://schemas.microsoft.com/office/drawing/2014/main" id="{496F2BA2-FD40-4CF9-94E1-A384457ACA1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10483" y="3971218"/>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hat Exactly Is GitHub Anyway? | TechCrunch">
            <a:extLst>
              <a:ext uri="{FF2B5EF4-FFF2-40B4-BE49-F238E27FC236}">
                <a16:creationId xmlns:a16="http://schemas.microsoft.com/office/drawing/2014/main" id="{E02671B7-7972-43B1-8257-CE7A202A329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7056" y="3559433"/>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hat Exactly Is GitHub Anyway? | TechCrunch">
            <a:extLst>
              <a:ext uri="{FF2B5EF4-FFF2-40B4-BE49-F238E27FC236}">
                <a16:creationId xmlns:a16="http://schemas.microsoft.com/office/drawing/2014/main" id="{C30661E2-0F2E-4230-8E51-ACBF66279A6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41722" y="3921735"/>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hat Exactly Is GitHub Anyway? | TechCrunch">
            <a:extLst>
              <a:ext uri="{FF2B5EF4-FFF2-40B4-BE49-F238E27FC236}">
                <a16:creationId xmlns:a16="http://schemas.microsoft.com/office/drawing/2014/main" id="{9BAB43FF-0190-40F9-BD07-2BF85AE5053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89348"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hat Exactly Is GitHub Anyway? | TechCrunch">
            <a:extLst>
              <a:ext uri="{FF2B5EF4-FFF2-40B4-BE49-F238E27FC236}">
                <a16:creationId xmlns:a16="http://schemas.microsoft.com/office/drawing/2014/main" id="{5047CE5C-BA72-42AC-92A2-7A13E0D3512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19664" y="5797479"/>
            <a:ext cx="1084382" cy="10843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61927E-39C9-4171-9DD7-41B4704B8A30}"/>
              </a:ext>
            </a:extLst>
          </p:cNvPr>
          <p:cNvSpPr txBox="1"/>
          <p:nvPr/>
        </p:nvSpPr>
        <p:spPr>
          <a:xfrm>
            <a:off x="100019" y="6169709"/>
            <a:ext cx="2892715" cy="646331"/>
          </a:xfrm>
          <a:prstGeom prst="rect">
            <a:avLst/>
          </a:prstGeom>
          <a:noFill/>
        </p:spPr>
        <p:txBody>
          <a:bodyPr wrap="none" rtlCol="0">
            <a:spAutoFit/>
          </a:bodyPr>
          <a:lstStyle/>
          <a:p>
            <a:r>
              <a:rPr lang="en-GB" sz="1200" dirty="0"/>
              <a:t>Image credits:</a:t>
            </a:r>
          </a:p>
          <a:p>
            <a:pPr marL="285750" indent="-285750">
              <a:buFont typeface="Arial" panose="020B0604020202020204" pitchFamily="34" charset="0"/>
              <a:buChar char="•"/>
            </a:pPr>
            <a:r>
              <a:rPr lang="en-GB" sz="1200" dirty="0" err="1"/>
              <a:t>Zenodo</a:t>
            </a:r>
            <a:r>
              <a:rPr lang="en-GB" sz="1200" dirty="0"/>
              <a:t> logo: Openaire.eu</a:t>
            </a:r>
          </a:p>
          <a:p>
            <a:pPr marL="285750" indent="-285750">
              <a:buFont typeface="Arial" panose="020B0604020202020204" pitchFamily="34" charset="0"/>
              <a:buChar char="•"/>
            </a:pPr>
            <a:r>
              <a:rPr lang="en-GB" sz="1200" dirty="0" err="1"/>
              <a:t>Github</a:t>
            </a:r>
            <a:r>
              <a:rPr lang="en-GB" sz="1200" dirty="0"/>
              <a:t> logo: </a:t>
            </a:r>
            <a:r>
              <a:rPr lang="en-GB" sz="1200" dirty="0" err="1"/>
              <a:t>Klint</a:t>
            </a:r>
            <a:r>
              <a:rPr lang="en-GB" sz="1200" dirty="0"/>
              <a:t> Finley (TechCrunch+)</a:t>
            </a:r>
          </a:p>
        </p:txBody>
      </p:sp>
    </p:spTree>
    <p:extLst>
      <p:ext uri="{BB962C8B-B14F-4D97-AF65-F5344CB8AC3E}">
        <p14:creationId xmlns:p14="http://schemas.microsoft.com/office/powerpoint/2010/main" val="4074167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the ReadMe file?</a:t>
            </a:r>
          </a:p>
        </p:txBody>
      </p:sp>
      <p:sp>
        <p:nvSpPr>
          <p:cNvPr id="5" name="TextBox 4">
            <a:extLst>
              <a:ext uri="{FF2B5EF4-FFF2-40B4-BE49-F238E27FC236}">
                <a16:creationId xmlns:a16="http://schemas.microsoft.com/office/drawing/2014/main" id="{1EF43E33-0E7B-4B21-9546-9C820EA0355B}"/>
              </a:ext>
            </a:extLst>
          </p:cNvPr>
          <p:cNvSpPr txBox="1"/>
          <p:nvPr/>
        </p:nvSpPr>
        <p:spPr>
          <a:xfrm>
            <a:off x="2766714" y="2228671"/>
            <a:ext cx="6296130" cy="1200329"/>
          </a:xfrm>
          <a:prstGeom prst="rect">
            <a:avLst/>
          </a:prstGeom>
          <a:solidFill>
            <a:schemeClr val="accent1">
              <a:lumMod val="20000"/>
              <a:lumOff val="80000"/>
            </a:schemeClr>
          </a:solidFill>
        </p:spPr>
        <p:txBody>
          <a:bodyPr wrap="square">
            <a:spAutoFit/>
          </a:bodyPr>
          <a:lstStyle/>
          <a:p>
            <a:pPr algn="ctr"/>
            <a:r>
              <a:rPr lang="en-GB" sz="2400" b="0" i="0" dirty="0">
                <a:solidFill>
                  <a:srgbClr val="333333"/>
                </a:solidFill>
                <a:effectLst/>
                <a:latin typeface="Ubuntu"/>
              </a:rPr>
              <a:t>Always include a ReadMe file when you deposit in “General” research data public repositories, such as Zenodo.</a:t>
            </a:r>
            <a:endParaRPr lang="en-GB" sz="2400" dirty="0"/>
          </a:p>
        </p:txBody>
      </p:sp>
      <p:sp>
        <p:nvSpPr>
          <p:cNvPr id="16" name="TextBox 15">
            <a:extLst>
              <a:ext uri="{FF2B5EF4-FFF2-40B4-BE49-F238E27FC236}">
                <a16:creationId xmlns:a16="http://schemas.microsoft.com/office/drawing/2014/main" id="{F48D18B6-429B-4ACA-B9AC-8341B6F657F3}"/>
              </a:ext>
            </a:extLst>
          </p:cNvPr>
          <p:cNvSpPr txBox="1"/>
          <p:nvPr/>
        </p:nvSpPr>
        <p:spPr>
          <a:xfrm>
            <a:off x="7307501" y="4444831"/>
            <a:ext cx="6094324" cy="369332"/>
          </a:xfrm>
          <a:prstGeom prst="rect">
            <a:avLst/>
          </a:prstGeom>
          <a:noFill/>
        </p:spPr>
        <p:txBody>
          <a:bodyPr wrap="square">
            <a:spAutoFit/>
          </a:bodyPr>
          <a:lstStyle/>
          <a:p>
            <a:r>
              <a:rPr lang="en-GB" dirty="0">
                <a:hlinkClick r:id="rId2"/>
              </a:rPr>
              <a:t>https://www.wiki.ed.ac.uk/x/XbRVHQ</a:t>
            </a:r>
            <a:r>
              <a:rPr lang="en-GB" dirty="0"/>
              <a:t> </a:t>
            </a:r>
          </a:p>
        </p:txBody>
      </p:sp>
      <p:sp>
        <p:nvSpPr>
          <p:cNvPr id="8" name="TextBox 7">
            <a:extLst>
              <a:ext uri="{FF2B5EF4-FFF2-40B4-BE49-F238E27FC236}">
                <a16:creationId xmlns:a16="http://schemas.microsoft.com/office/drawing/2014/main" id="{97160006-7E89-4AA4-86CC-F661B527EF12}"/>
              </a:ext>
            </a:extLst>
          </p:cNvPr>
          <p:cNvSpPr txBox="1"/>
          <p:nvPr/>
        </p:nvSpPr>
        <p:spPr>
          <a:xfrm>
            <a:off x="1939332" y="4306332"/>
            <a:ext cx="3975447" cy="646331"/>
          </a:xfrm>
          <a:prstGeom prst="rect">
            <a:avLst/>
          </a:prstGeom>
          <a:noFill/>
        </p:spPr>
        <p:txBody>
          <a:bodyPr wrap="none" rtlCol="0">
            <a:spAutoFit/>
          </a:bodyPr>
          <a:lstStyle/>
          <a:p>
            <a:pPr algn="ctr"/>
            <a:r>
              <a:rPr lang="en-GB" dirty="0"/>
              <a:t>An example readme file can be found at </a:t>
            </a:r>
          </a:p>
          <a:p>
            <a:pPr algn="ctr"/>
            <a:r>
              <a:rPr lang="en-GB" dirty="0" err="1"/>
              <a:t>BioRDM’s</a:t>
            </a:r>
            <a:r>
              <a:rPr lang="en-GB" dirty="0"/>
              <a:t> Wiki Page</a:t>
            </a:r>
          </a:p>
        </p:txBody>
      </p:sp>
      <p:sp>
        <p:nvSpPr>
          <p:cNvPr id="9" name="Arrow: Right 8">
            <a:extLst>
              <a:ext uri="{FF2B5EF4-FFF2-40B4-BE49-F238E27FC236}">
                <a16:creationId xmlns:a16="http://schemas.microsoft.com/office/drawing/2014/main" id="{3FA85775-6AD8-4E37-B1B9-6BAA1BAA3DA0}"/>
              </a:ext>
            </a:extLst>
          </p:cNvPr>
          <p:cNvSpPr/>
          <p:nvPr/>
        </p:nvSpPr>
        <p:spPr>
          <a:xfrm>
            <a:off x="6277223" y="4318612"/>
            <a:ext cx="884255" cy="621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44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395EA-2E17-4116-83D1-64C170ADF7D1}"/>
              </a:ext>
            </a:extLst>
          </p:cNvPr>
          <p:cNvSpPr txBox="1"/>
          <p:nvPr/>
        </p:nvSpPr>
        <p:spPr>
          <a:xfrm>
            <a:off x="1059366" y="2207941"/>
            <a:ext cx="8132354" cy="2246769"/>
          </a:xfrm>
          <a:prstGeom prst="rect">
            <a:avLst/>
          </a:prstGeom>
          <a:noFill/>
        </p:spPr>
        <p:txBody>
          <a:bodyPr wrap="none" rtlCol="0">
            <a:spAutoFit/>
          </a:bodyPr>
          <a:lstStyle/>
          <a:p>
            <a:pPr>
              <a:spcBef>
                <a:spcPts val="600"/>
              </a:spcBef>
            </a:pPr>
            <a:r>
              <a:rPr lang="en-GB" sz="2400" dirty="0">
                <a:solidFill>
                  <a:schemeClr val="accent1"/>
                </a:solidFill>
              </a:rPr>
              <a:t> -  Limited amount of data that can be uploaded</a:t>
            </a:r>
          </a:p>
          <a:p>
            <a:pPr marL="285750" indent="-285750">
              <a:spcBef>
                <a:spcPts val="600"/>
              </a:spcBef>
              <a:buFontTx/>
              <a:buChar char="-"/>
            </a:pPr>
            <a:r>
              <a:rPr lang="en-GB" sz="2400" dirty="0">
                <a:solidFill>
                  <a:schemeClr val="accent1"/>
                </a:solidFill>
              </a:rPr>
              <a:t>Dataset not easily discovered on its own</a:t>
            </a:r>
          </a:p>
          <a:p>
            <a:pPr marL="285750" indent="-285750">
              <a:spcBef>
                <a:spcPts val="600"/>
              </a:spcBef>
              <a:buFontTx/>
              <a:buChar char="-"/>
            </a:pPr>
            <a:r>
              <a:rPr lang="en-GB" sz="2400" dirty="0">
                <a:solidFill>
                  <a:schemeClr val="accent1"/>
                </a:solidFill>
              </a:rPr>
              <a:t>Publication might not be OA</a:t>
            </a:r>
          </a:p>
          <a:p>
            <a:pPr marL="285750" indent="-285750">
              <a:spcBef>
                <a:spcPts val="600"/>
              </a:spcBef>
              <a:buFontTx/>
              <a:buChar char="-"/>
            </a:pPr>
            <a:r>
              <a:rPr lang="en-GB" sz="2400" dirty="0">
                <a:solidFill>
                  <a:schemeClr val="accent1"/>
                </a:solidFill>
              </a:rPr>
              <a:t>Does not provide a DOI for the dataset </a:t>
            </a:r>
          </a:p>
          <a:p>
            <a:pPr marL="285750" indent="-285750">
              <a:spcBef>
                <a:spcPts val="600"/>
              </a:spcBef>
              <a:buFontTx/>
              <a:buChar char="-"/>
            </a:pPr>
            <a:r>
              <a:rPr lang="en-GB" sz="2400" dirty="0">
                <a:solidFill>
                  <a:schemeClr val="accent1"/>
                </a:solidFill>
              </a:rPr>
              <a:t>Repositories hold records that are not related to publications </a:t>
            </a:r>
          </a:p>
        </p:txBody>
      </p:sp>
      <p:sp>
        <p:nvSpPr>
          <p:cNvPr id="4" name="Title 1">
            <a:extLst>
              <a:ext uri="{FF2B5EF4-FFF2-40B4-BE49-F238E27FC236}">
                <a16:creationId xmlns:a16="http://schemas.microsoft.com/office/drawing/2014/main" id="{BD371B7D-557C-4738-8371-44A1DED72542}"/>
              </a:ext>
            </a:extLst>
          </p:cNvPr>
          <p:cNvSpPr txBox="1">
            <a:spLocks/>
          </p:cNvSpPr>
          <p:nvPr/>
        </p:nvSpPr>
        <p:spPr>
          <a:xfrm>
            <a:off x="305637" y="369782"/>
            <a:ext cx="1119127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en-GB" sz="4400" dirty="0">
                <a:solidFill>
                  <a:schemeClr val="accent1"/>
                </a:solidFill>
              </a:rPr>
              <a:t>What about sharing data as “Supplementary Information”? </a:t>
            </a:r>
          </a:p>
        </p:txBody>
      </p:sp>
    </p:spTree>
    <p:extLst>
      <p:ext uri="{BB962C8B-B14F-4D97-AF65-F5344CB8AC3E}">
        <p14:creationId xmlns:p14="http://schemas.microsoft.com/office/powerpoint/2010/main" val="149315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215991"/>
          </a:xfrm>
          <a:prstGeom prst="rect">
            <a:avLst/>
          </a:prstGeom>
        </p:spPr>
        <p:txBody>
          <a:bodyPr wrap="square">
            <a:spAutoFit/>
          </a:bodyPr>
          <a:lstStyle/>
          <a:p>
            <a:r>
              <a:rPr lang="en-GB" sz="1800" dirty="0">
                <a:solidFill>
                  <a:srgbClr val="0070C0"/>
                </a:solidFill>
                <a:effectLst/>
                <a:latin typeface="Open Sans" panose="020B0606030504020204" pitchFamily="34" charset="0"/>
                <a:ea typeface="DejaVu Sans"/>
              </a:rPr>
              <a:t>Why is choosing a domain specific repositories over </a:t>
            </a:r>
            <a:r>
              <a:rPr lang="en-GB" sz="1800" dirty="0" err="1">
                <a:solidFill>
                  <a:srgbClr val="0070C0"/>
                </a:solidFill>
                <a:effectLst/>
                <a:latin typeface="Open Sans" panose="020B0606030504020204" pitchFamily="34" charset="0"/>
                <a:ea typeface="DejaVu Sans"/>
              </a:rPr>
              <a:t>zenodo</a:t>
            </a:r>
            <a:r>
              <a:rPr lang="en-GB" sz="1800" dirty="0">
                <a:solidFill>
                  <a:srgbClr val="0070C0"/>
                </a:solidFill>
                <a:effectLst/>
                <a:latin typeface="Open Sans" panose="020B0606030504020204" pitchFamily="34" charset="0"/>
                <a:ea typeface="DejaVu Sans"/>
              </a:rPr>
              <a:t> more FAIR?</a:t>
            </a:r>
            <a:endParaRPr lang="pl-PL" sz="2400" dirty="0" err="1">
              <a:solidFill>
                <a:srgbClr val="0070C0"/>
              </a:solidFill>
            </a:endParaRPr>
          </a:p>
          <a:p>
            <a:endParaRPr lang="en-GB" sz="2400" dirty="0">
              <a:solidFill>
                <a:srgbClr val="0070C0"/>
              </a:solidFill>
            </a:endParaRPr>
          </a:p>
          <a:p>
            <a:r>
              <a:rPr lang="en-GB" sz="2400" dirty="0">
                <a:solidFill>
                  <a:srgbClr val="0070C0"/>
                </a:solidFill>
              </a:rPr>
              <a:t>How can selecting a repository for your data as soon as you do an experiment (or even before!) benefit you research and help your data become FAIR?</a:t>
            </a:r>
            <a:endParaRPr lang="pl-PL" sz="2400" dirty="0">
              <a:solidFill>
                <a:srgbClr val="0070C0"/>
              </a:solidFill>
            </a:endParaRPr>
          </a:p>
          <a:p>
            <a:endParaRPr lang="en-GB" sz="2400" dirty="0">
              <a:solidFill>
                <a:srgbClr val="0070C0"/>
              </a:solidFill>
            </a:endParaRPr>
          </a:p>
          <a:p>
            <a:r>
              <a:rPr lang="en-GB" sz="2400" dirty="0">
                <a:solidFill>
                  <a:srgbClr val="0070C0"/>
                </a:solidFill>
              </a:rPr>
              <a:t>What’s your favourite research data repository? Why?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and FAIR</a:t>
            </a:r>
            <a:r>
              <a:rPr lang="en-GB" dirty="0">
                <a:solidFill>
                  <a:srgbClr val="0070C0"/>
                </a:solidFill>
              </a:rPr>
              <a:t> – Exercise 5</a:t>
            </a:r>
          </a:p>
        </p:txBody>
      </p:sp>
    </p:spTree>
    <p:extLst>
      <p:ext uri="{BB962C8B-B14F-4D97-AF65-F5344CB8AC3E}">
        <p14:creationId xmlns:p14="http://schemas.microsoft.com/office/powerpoint/2010/main" val="1815562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1143070"/>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Repository records are another form of scientific output!</a:t>
            </a:r>
          </a:p>
          <a:p>
            <a:pPr marL="285750" indent="-285750">
              <a:lnSpc>
                <a:spcPct val="150000"/>
              </a:lnSpc>
              <a:buFont typeface="Arial" panose="020B0604020202020204" pitchFamily="34" charset="0"/>
              <a:buChar char="•"/>
            </a:pPr>
            <a:r>
              <a:rPr lang="en-GB" sz="2400" dirty="0">
                <a:solidFill>
                  <a:srgbClr val="0070C0"/>
                </a:solidFill>
              </a:rPr>
              <a:t>Add a Data Availability</a:t>
            </a:r>
            <a:r>
              <a:rPr lang="pl-PL" sz="2400" dirty="0">
                <a:solidFill>
                  <a:srgbClr val="0070C0"/>
                </a:solidFill>
              </a:rPr>
              <a:t> </a:t>
            </a:r>
            <a:r>
              <a:rPr lang="en-GB" sz="2400" dirty="0">
                <a:solidFill>
                  <a:srgbClr val="0070C0"/>
                </a:solidFill>
              </a:rPr>
              <a:t>Statement</a:t>
            </a:r>
            <a:r>
              <a:rPr lang="pl-PL" sz="2400" dirty="0">
                <a:solidFill>
                  <a:srgbClr val="0070C0"/>
                </a:solidFill>
              </a:rPr>
              <a:t> to your papers and list all the public </a:t>
            </a:r>
            <a:r>
              <a:rPr lang="en-GB" sz="2400" dirty="0">
                <a:solidFill>
                  <a:srgbClr val="0070C0"/>
                </a:solidFill>
              </a:rPr>
              <a:t>r</a:t>
            </a:r>
            <a:r>
              <a:rPr lang="pl-PL" sz="2400" dirty="0">
                <a:solidFill>
                  <a:srgbClr val="0070C0"/>
                </a:solidFill>
              </a:rPr>
              <a:t>ecords</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423763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913059"/>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a:t>
            </a:r>
            <a:r>
              <a:rPr lang="en-GB" sz="2400" dirty="0" err="1">
                <a:solidFill>
                  <a:srgbClr val="0070C0"/>
                </a:solidFill>
              </a:rPr>
              <a:t>ies</a:t>
            </a:r>
            <a:r>
              <a:rPr lang="en-GB" sz="2400" dirty="0">
                <a:solidFill>
                  <a:srgbClr val="0070C0"/>
                </a:solidFill>
              </a:rPr>
              <a:t>) as soon as you get your data</a:t>
            </a:r>
          </a:p>
          <a:p>
            <a:pPr marL="285750" indent="-285750">
              <a:lnSpc>
                <a:spcPct val="150000"/>
              </a:lnSpc>
              <a:buFont typeface="Arial" panose="020B0604020202020204" pitchFamily="34" charset="0"/>
              <a:buChar char="•"/>
            </a:pPr>
            <a:r>
              <a:rPr lang="en-GB" sz="2400" dirty="0">
                <a:solidFill>
                  <a:srgbClr val="0070C0"/>
                </a:solidFill>
              </a:rPr>
              <a:t>If repository permits embargo deposit data as soon as you get it (especially if analysed externally)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pl-PL" sz="2400" dirty="0" err="1">
                <a:solidFill>
                  <a:srgbClr val="0070C0"/>
                </a:solidFill>
              </a:rPr>
              <a:t>discovery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your repositories’ records </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your data sets in ORCID</a:t>
            </a:r>
            <a:r>
              <a:rPr lang="en-GB" sz="2400" dirty="0">
                <a:solidFill>
                  <a:srgbClr val="0070C0"/>
                </a:solidFill>
              </a:rPr>
              <a:t>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7A6BA4-1EAD-4C82-8F7B-0B5FE9570DCC}"/>
              </a:ext>
            </a:extLst>
          </p:cNvPr>
          <p:cNvSpPr txBox="1"/>
          <p:nvPr/>
        </p:nvSpPr>
        <p:spPr>
          <a:xfrm>
            <a:off x="875490" y="680378"/>
            <a:ext cx="6096000" cy="584775"/>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3200" b="0" i="0" u="none" strike="noStrike" kern="1200" cap="none" spc="0" normalizeH="0" baseline="0" noProof="0" dirty="0">
                <a:ln>
                  <a:noFill/>
                </a:ln>
                <a:solidFill>
                  <a:srgbClr val="0070C0"/>
                </a:solidFill>
                <a:effectLst/>
                <a:uLnTx/>
                <a:uFillTx/>
                <a:latin typeface="Calibri" panose="020F0502020204030204"/>
                <a:ea typeface="+mn-ea"/>
                <a:cs typeface="+mn-cs"/>
              </a:rPr>
              <a:t>Repositories are crucial for</a:t>
            </a:r>
          </a:p>
        </p:txBody>
      </p:sp>
      <p:sp>
        <p:nvSpPr>
          <p:cNvPr id="7" name="Rectangle: Rounded Corners 6">
            <a:extLst>
              <a:ext uri="{FF2B5EF4-FFF2-40B4-BE49-F238E27FC236}">
                <a16:creationId xmlns:a16="http://schemas.microsoft.com/office/drawing/2014/main" id="{A99EFA72-12DA-40BA-AD21-69D9F3B2995B}"/>
              </a:ext>
            </a:extLst>
          </p:cNvPr>
          <p:cNvSpPr/>
          <p:nvPr/>
        </p:nvSpPr>
        <p:spPr>
          <a:xfrm>
            <a:off x="1258111" y="1835285"/>
            <a:ext cx="4416357" cy="4079132"/>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849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36277" y="1574824"/>
            <a:ext cx="10601608" cy="3682226"/>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 (</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Zenodo (</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err="1">
                <a:solidFill>
                  <a:srgbClr val="0070C0"/>
                </a:solidFill>
              </a:rPr>
              <a:t>FigShare</a:t>
            </a:r>
            <a:r>
              <a:rPr lang="en-GB" sz="2400" dirty="0">
                <a:solidFill>
                  <a:srgbClr val="0070C0"/>
                </a:solidFill>
              </a:rPr>
              <a:t> (</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err="1">
                <a:solidFill>
                  <a:srgbClr val="0070C0"/>
                </a:solidFill>
              </a:rPr>
              <a:t>Dataverse</a:t>
            </a:r>
            <a:r>
              <a:rPr lang="en-GB" sz="2400" dirty="0">
                <a:solidFill>
                  <a:srgbClr val="0070C0"/>
                </a:solidFill>
              </a:rPr>
              <a:t> (</a:t>
            </a:r>
            <a:r>
              <a:rPr lang="en-GB" sz="2400" dirty="0">
                <a:solidFill>
                  <a:srgbClr val="0070C0"/>
                </a:solidFill>
                <a:hlinkClick r:id="rId7"/>
              </a:rPr>
              <a:t>http://dataverse.org</a:t>
            </a:r>
            <a:r>
              <a:rPr lang="en-GB" sz="2400" dirty="0">
                <a:solidFill>
                  <a:srgbClr val="0070C0"/>
                </a:solidFill>
              </a:rPr>
              <a:t>)</a:t>
            </a:r>
          </a:p>
          <a:p>
            <a:pPr marL="285750" indent="-285750">
              <a:lnSpc>
                <a:spcPct val="200000"/>
              </a:lnSpc>
              <a:buFont typeface="Arial" panose="020B0604020202020204" pitchFamily="34" charset="0"/>
              <a:buChar char="•"/>
            </a:pPr>
            <a:r>
              <a:rPr lang="en-GB" sz="2400" dirty="0">
                <a:solidFill>
                  <a:srgbClr val="0070C0"/>
                </a:solidFill>
              </a:rPr>
              <a:t>Open Science Framework (</a:t>
            </a:r>
            <a:r>
              <a:rPr lang="en-GB" sz="2400" dirty="0">
                <a:solidFill>
                  <a:srgbClr val="0070C0"/>
                </a:solidFill>
                <a:hlinkClick r:id="rId8"/>
              </a:rPr>
              <a:t>https://osf.io/</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6058162" y="1748969"/>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6160125" y="2138980"/>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37148" y="2925683"/>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31102" y="3729094"/>
            <a:ext cx="2456534" cy="9383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SF">
            <a:extLst>
              <a:ext uri="{FF2B5EF4-FFF2-40B4-BE49-F238E27FC236}">
                <a16:creationId xmlns:a16="http://schemas.microsoft.com/office/drawing/2014/main" id="{DC245F48-95EE-41EC-A2A6-03AFC6E96A02}"/>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5369" t="30712" r="22848" b="26010"/>
          <a:stretch/>
        </p:blipFill>
        <p:spPr bwMode="auto">
          <a:xfrm>
            <a:off x="6464859" y="4770239"/>
            <a:ext cx="2041256" cy="8043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7D697D-8A22-425E-964E-DDA95C072A41}"/>
              </a:ext>
            </a:extLst>
          </p:cNvPr>
          <p:cNvSpPr txBox="1"/>
          <p:nvPr/>
        </p:nvSpPr>
        <p:spPr>
          <a:xfrm>
            <a:off x="736277" y="6075167"/>
            <a:ext cx="6802183" cy="369332"/>
          </a:xfrm>
          <a:prstGeom prst="rect">
            <a:avLst/>
          </a:prstGeom>
          <a:noFill/>
        </p:spPr>
        <p:txBody>
          <a:bodyPr wrap="none" rtlCol="0">
            <a:spAutoFit/>
          </a:bodyPr>
          <a:lstStyle/>
          <a:p>
            <a:r>
              <a:rPr lang="en-GB" dirty="0">
                <a:solidFill>
                  <a:schemeClr val="accent1"/>
                </a:solidFill>
              </a:rPr>
              <a:t>Or your own institutional repository - e.g., University of Edinburgh has </a:t>
            </a:r>
          </a:p>
        </p:txBody>
      </p:sp>
      <p:pic>
        <p:nvPicPr>
          <p:cNvPr id="7" name="Picture 6">
            <a:extLst>
              <a:ext uri="{FF2B5EF4-FFF2-40B4-BE49-F238E27FC236}">
                <a16:creationId xmlns:a16="http://schemas.microsoft.com/office/drawing/2014/main" id="{AD37FBA7-B976-4C04-B8D2-35B1F2916957}"/>
              </a:ext>
            </a:extLst>
          </p:cNvPr>
          <p:cNvPicPr>
            <a:picLocks noChangeAspect="1"/>
          </p:cNvPicPr>
          <p:nvPr/>
        </p:nvPicPr>
        <p:blipFill>
          <a:blip r:embed="rId14"/>
          <a:stretch>
            <a:fillRect/>
          </a:stretch>
        </p:blipFill>
        <p:spPr>
          <a:xfrm>
            <a:off x="7485487" y="5933980"/>
            <a:ext cx="1289214" cy="558065"/>
          </a:xfrm>
          <a:prstGeom prst="rect">
            <a:avLst/>
          </a:prstGeom>
        </p:spPr>
      </p:pic>
      <p:sp>
        <p:nvSpPr>
          <p:cNvPr id="8" name="TextBox 7">
            <a:extLst>
              <a:ext uri="{FF2B5EF4-FFF2-40B4-BE49-F238E27FC236}">
                <a16:creationId xmlns:a16="http://schemas.microsoft.com/office/drawing/2014/main" id="{5790CD04-A026-4CEA-8988-87B25CD19CAA}"/>
              </a:ext>
            </a:extLst>
          </p:cNvPr>
          <p:cNvSpPr txBox="1"/>
          <p:nvPr/>
        </p:nvSpPr>
        <p:spPr>
          <a:xfrm>
            <a:off x="8515930" y="1746232"/>
            <a:ext cx="1918987" cy="369332"/>
          </a:xfrm>
          <a:prstGeom prst="rect">
            <a:avLst/>
          </a:prstGeom>
          <a:noFill/>
        </p:spPr>
        <p:txBody>
          <a:bodyPr wrap="none" rtlCol="0">
            <a:spAutoFit/>
          </a:bodyPr>
          <a:lstStyle/>
          <a:p>
            <a:r>
              <a:rPr lang="en-GB" dirty="0"/>
              <a:t>$ (but can be free)</a:t>
            </a:r>
          </a:p>
        </p:txBody>
      </p:sp>
      <p:sp>
        <p:nvSpPr>
          <p:cNvPr id="13" name="TextBox 12">
            <a:extLst>
              <a:ext uri="{FF2B5EF4-FFF2-40B4-BE49-F238E27FC236}">
                <a16:creationId xmlns:a16="http://schemas.microsoft.com/office/drawing/2014/main" id="{9BB48D65-2D0E-406C-9251-4A6A52BD8C06}"/>
              </a:ext>
            </a:extLst>
          </p:cNvPr>
          <p:cNvSpPr txBox="1"/>
          <p:nvPr/>
        </p:nvSpPr>
        <p:spPr>
          <a:xfrm>
            <a:off x="8774701" y="3180318"/>
            <a:ext cx="1175515" cy="369332"/>
          </a:xfrm>
          <a:prstGeom prst="rect">
            <a:avLst/>
          </a:prstGeom>
          <a:noFill/>
        </p:spPr>
        <p:txBody>
          <a:bodyPr wrap="none" rtlCol="0">
            <a:spAutoFit/>
          </a:bodyPr>
          <a:lstStyle/>
          <a:p>
            <a:r>
              <a:rPr lang="en-GB" dirty="0"/>
              <a:t>Free and $</a:t>
            </a:r>
          </a:p>
        </p:txBody>
      </p:sp>
      <p:sp>
        <p:nvSpPr>
          <p:cNvPr id="15" name="TextBox 14">
            <a:extLst>
              <a:ext uri="{FF2B5EF4-FFF2-40B4-BE49-F238E27FC236}">
                <a16:creationId xmlns:a16="http://schemas.microsoft.com/office/drawing/2014/main" id="{671D8711-15F2-4453-8620-597C0B8DB6F8}"/>
              </a:ext>
            </a:extLst>
          </p:cNvPr>
          <p:cNvSpPr txBox="1"/>
          <p:nvPr/>
        </p:nvSpPr>
        <p:spPr>
          <a:xfrm>
            <a:off x="8623858" y="2428535"/>
            <a:ext cx="909886" cy="369332"/>
          </a:xfrm>
          <a:prstGeom prst="rect">
            <a:avLst/>
          </a:prstGeom>
          <a:noFill/>
        </p:spPr>
        <p:txBody>
          <a:bodyPr wrap="square">
            <a:spAutoFit/>
          </a:bodyPr>
          <a:lstStyle/>
          <a:p>
            <a:r>
              <a:rPr lang="en-GB" dirty="0"/>
              <a:t>Free</a:t>
            </a:r>
          </a:p>
        </p:txBody>
      </p:sp>
      <p:sp>
        <p:nvSpPr>
          <p:cNvPr id="16" name="TextBox 15">
            <a:extLst>
              <a:ext uri="{FF2B5EF4-FFF2-40B4-BE49-F238E27FC236}">
                <a16:creationId xmlns:a16="http://schemas.microsoft.com/office/drawing/2014/main" id="{F45CD299-C331-4F20-8CB4-0374AA622D39}"/>
              </a:ext>
            </a:extLst>
          </p:cNvPr>
          <p:cNvSpPr txBox="1"/>
          <p:nvPr/>
        </p:nvSpPr>
        <p:spPr>
          <a:xfrm>
            <a:off x="8817616" y="4013626"/>
            <a:ext cx="909886" cy="369332"/>
          </a:xfrm>
          <a:prstGeom prst="rect">
            <a:avLst/>
          </a:prstGeom>
          <a:noFill/>
        </p:spPr>
        <p:txBody>
          <a:bodyPr wrap="square">
            <a:spAutoFit/>
          </a:bodyPr>
          <a:lstStyle/>
          <a:p>
            <a:r>
              <a:rPr lang="en-GB" dirty="0"/>
              <a:t>Free</a:t>
            </a:r>
          </a:p>
        </p:txBody>
      </p:sp>
      <p:sp>
        <p:nvSpPr>
          <p:cNvPr id="17" name="TextBox 16">
            <a:extLst>
              <a:ext uri="{FF2B5EF4-FFF2-40B4-BE49-F238E27FC236}">
                <a16:creationId xmlns:a16="http://schemas.microsoft.com/office/drawing/2014/main" id="{58414539-425D-4B9D-B5E9-0E010EDF2657}"/>
              </a:ext>
            </a:extLst>
          </p:cNvPr>
          <p:cNvSpPr txBox="1"/>
          <p:nvPr/>
        </p:nvSpPr>
        <p:spPr>
          <a:xfrm>
            <a:off x="8817616" y="4977440"/>
            <a:ext cx="909886" cy="369332"/>
          </a:xfrm>
          <a:prstGeom prst="rect">
            <a:avLst/>
          </a:prstGeom>
          <a:noFill/>
        </p:spPr>
        <p:txBody>
          <a:bodyPr wrap="square">
            <a:spAutoFit/>
          </a:bodyPr>
          <a:lstStyle/>
          <a:p>
            <a:r>
              <a:rPr lang="en-GB" dirty="0"/>
              <a:t>Free</a:t>
            </a:r>
          </a:p>
        </p:txBody>
      </p:sp>
    </p:spTree>
    <p:extLst>
      <p:ext uri="{BB962C8B-B14F-4D97-AF65-F5344CB8AC3E}">
        <p14:creationId xmlns:p14="http://schemas.microsoft.com/office/powerpoint/2010/main" val="134411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tocols.io">
            <a:extLst>
              <a:ext uri="{FF2B5EF4-FFF2-40B4-BE49-F238E27FC236}">
                <a16:creationId xmlns:a16="http://schemas.microsoft.com/office/drawing/2014/main" id="{3B1DE40E-2E4E-4176-9AA4-563A9AC42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607" y="5633233"/>
            <a:ext cx="1582442" cy="7912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8109" y="3551872"/>
            <a:ext cx="2938780" cy="11755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690688"/>
            <a:ext cx="10601608" cy="4420890"/>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err="1">
                <a:solidFill>
                  <a:srgbClr val="0070C0"/>
                </a:solidFill>
              </a:rPr>
              <a:t>UniProt</a:t>
            </a:r>
            <a:r>
              <a:rPr lang="en-GB" sz="2400" dirty="0">
                <a:solidFill>
                  <a:srgbClr val="0070C0"/>
                </a:solidFill>
              </a:rPr>
              <a:t> (https://www.uniprot.org/)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 (https://www.ncbi.nlm.nih.gov/genbank/)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err="1">
                <a:solidFill>
                  <a:srgbClr val="0070C0"/>
                </a:solidFill>
              </a:rPr>
              <a:t>MetaboLights</a:t>
            </a:r>
            <a:r>
              <a:rPr lang="en-GB" sz="2400" dirty="0">
                <a:solidFill>
                  <a:srgbClr val="0070C0"/>
                </a:solidFill>
              </a:rPr>
              <a:t> (https://www.ebi.ac.uk/metabolights/)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 (https://github.com/) – for code</a:t>
            </a:r>
          </a:p>
          <a:p>
            <a:pPr marL="285750" indent="-285750">
              <a:lnSpc>
                <a:spcPct val="200000"/>
              </a:lnSpc>
              <a:buFont typeface="Arial" panose="020B0604020202020204" pitchFamily="34" charset="0"/>
              <a:buChar char="•"/>
            </a:pPr>
            <a:r>
              <a:rPr lang="en-GB" sz="2400" dirty="0" err="1">
                <a:solidFill>
                  <a:srgbClr val="0070C0"/>
                </a:solidFill>
              </a:rPr>
              <a:t>BioImage</a:t>
            </a:r>
            <a:r>
              <a:rPr lang="en-GB" sz="2400" dirty="0">
                <a:solidFill>
                  <a:srgbClr val="0070C0"/>
                </a:solidFill>
              </a:rPr>
              <a:t> Archive (https://www.ebi.ac.uk/bioimage-archive/) – for images</a:t>
            </a:r>
          </a:p>
          <a:p>
            <a:pPr marL="285750" indent="-285750">
              <a:lnSpc>
                <a:spcPct val="200000"/>
              </a:lnSpc>
              <a:buFont typeface="Arial" panose="020B0604020202020204" pitchFamily="34" charset="0"/>
              <a:buChar char="•"/>
            </a:pPr>
            <a:r>
              <a:rPr lang="en-GB" sz="2400" dirty="0">
                <a:solidFill>
                  <a:srgbClr val="0070C0"/>
                </a:solidFill>
              </a:rPr>
              <a:t>Protocols.io (</a:t>
            </a:r>
            <a:r>
              <a:rPr lang="en-GB" sz="2400" dirty="0">
                <a:solidFill>
                  <a:srgbClr val="0070C0"/>
                </a:solidFill>
                <a:hlinkClick r:id="rId4"/>
              </a:rPr>
              <a:t>https://www.protocols.io/</a:t>
            </a:r>
            <a:r>
              <a:rPr lang="en-GB" sz="2400" dirty="0">
                <a:solidFill>
                  <a:srgbClr val="0070C0"/>
                </a:solidFill>
              </a:rPr>
              <a:t>) –for protocols</a:t>
            </a: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Or “domain”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9330" y="1750758"/>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7084" y="2489681"/>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6139428" y="3879829"/>
            <a:ext cx="1918434" cy="107911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a:grpSpLocks noChangeAspect="1"/>
          </p:cNvGrpSpPr>
          <p:nvPr/>
        </p:nvGrpSpPr>
        <p:grpSpPr>
          <a:xfrm>
            <a:off x="8795225" y="5352116"/>
            <a:ext cx="2673696" cy="372874"/>
            <a:chOff x="3479518" y="5476339"/>
            <a:chExt cx="4011262" cy="559412"/>
          </a:xfrm>
        </p:grpSpPr>
        <p:sp>
          <p:nvSpPr>
            <p:cNvPr id="5" name="Rectangle 4"/>
            <p:cNvSpPr/>
            <p:nvPr/>
          </p:nvSpPr>
          <p:spPr>
            <a:xfrm>
              <a:off x="3479518" y="5476339"/>
              <a:ext cx="4011262" cy="559412"/>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8"/>
            <a:stretch>
              <a:fillRect/>
            </a:stretch>
          </p:blipFill>
          <p:spPr>
            <a:xfrm>
              <a:off x="3528301" y="5566461"/>
              <a:ext cx="3783542" cy="414952"/>
            </a:xfrm>
            <a:prstGeom prst="rect">
              <a:avLst/>
            </a:prstGeom>
          </p:spPr>
        </p:pic>
      </p:grpSp>
    </p:spTree>
    <p:extLst>
      <p:ext uri="{BB962C8B-B14F-4D97-AF65-F5344CB8AC3E}">
        <p14:creationId xmlns:p14="http://schemas.microsoft.com/office/powerpoint/2010/main" val="247131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Exercise 1. </a:t>
            </a:r>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en-GB" sz="4000" dirty="0">
                <a:solidFill>
                  <a:srgbClr val="0070C0"/>
                </a:solidFill>
              </a:rPr>
              <a:t>1a. Dataset description</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157303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99228"/>
            <a:ext cx="10515600" cy="4893647"/>
          </a:xfrm>
          <a:prstGeom prst="rect">
            <a:avLst/>
          </a:prstGeom>
        </p:spPr>
        <p:txBody>
          <a:bodyPr wrap="square">
            <a:spAutoFit/>
          </a:bodyPr>
          <a:lstStyle/>
          <a:p>
            <a:r>
              <a:rPr lang="pl-PL" sz="2400" dirty="0">
                <a:solidFill>
                  <a:srgbClr val="0070C0"/>
                </a:solidFill>
              </a:rPr>
              <a:t>M</a:t>
            </a:r>
            <a:r>
              <a:rPr lang="en-GB" sz="2400" dirty="0" err="1">
                <a:solidFill>
                  <a:srgbClr val="0070C0"/>
                </a:solidFill>
              </a:rPr>
              <a:t>inimal</a:t>
            </a:r>
            <a:r>
              <a:rPr lang="en-GB" sz="2400" dirty="0">
                <a:solidFill>
                  <a:srgbClr val="0070C0"/>
                </a:solidFill>
              </a:rPr>
              <a:t> data set to consist of the data required to replicate all study findings reported in the article, as well as related metadata and methods</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The values behind the means, standard deviations and other measures reported</a:t>
            </a:r>
          </a:p>
          <a:p>
            <a:pPr marL="285750" indent="-285750">
              <a:buFont typeface="Arial" panose="020B0604020202020204" pitchFamily="34" charset="0"/>
              <a:buChar char="•"/>
            </a:pPr>
            <a:r>
              <a:rPr lang="en-GB" sz="2400" dirty="0">
                <a:solidFill>
                  <a:srgbClr val="0070C0"/>
                </a:solidFill>
              </a:rPr>
              <a:t>The values used to build graphs</a:t>
            </a:r>
          </a:p>
          <a:p>
            <a:pPr marL="285750" indent="-285750">
              <a:buFont typeface="Arial" panose="020B0604020202020204" pitchFamily="34" charset="0"/>
              <a:buChar char="•"/>
            </a:pPr>
            <a:r>
              <a:rPr lang="en-GB" sz="2400" dirty="0">
                <a:solidFill>
                  <a:srgbClr val="0070C0"/>
                </a:solidFill>
              </a:rPr>
              <a:t>The points extracted from images for analysis.</a:t>
            </a:r>
          </a:p>
          <a:p>
            <a:endParaRPr lang="pl-PL" sz="2400" dirty="0">
              <a:solidFill>
                <a:srgbClr val="0070C0"/>
              </a:solidFill>
            </a:endParaRPr>
          </a:p>
          <a:p>
            <a:r>
              <a:rPr lang="pl-PL" sz="2400" dirty="0">
                <a:solidFill>
                  <a:srgbClr val="0070C0"/>
                </a:solidFill>
              </a:rPr>
              <a:t>(no need for </a:t>
            </a:r>
            <a:r>
              <a:rPr lang="en-GB" sz="2400" dirty="0">
                <a:solidFill>
                  <a:srgbClr val="0070C0"/>
                </a:solidFill>
              </a:rPr>
              <a:t>raw data if the standard in the field is to share data that have been processed</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r>
              <a:rPr lang="en-GB" sz="2400" dirty="0">
                <a:solidFill>
                  <a:srgbClr val="0070C0"/>
                </a:solidFill>
              </a:rPr>
              <a:t>https://journals.plos.org/plosbiology/s/data-availability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Minimal data set (after PLOS)</a:t>
            </a:r>
            <a:endParaRPr lang="en-GB" dirty="0">
              <a:solidFill>
                <a:srgbClr val="0070C0"/>
              </a:solidFill>
            </a:endParaRPr>
          </a:p>
        </p:txBody>
      </p:sp>
    </p:spTree>
    <p:extLst>
      <p:ext uri="{BB962C8B-B14F-4D97-AF65-F5344CB8AC3E}">
        <p14:creationId xmlns:p14="http://schemas.microsoft.com/office/powerpoint/2010/main" val="75724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sz="4400" dirty="0">
                <a:solidFill>
                  <a:srgbClr val="0070C0"/>
                </a:solidFill>
              </a:rPr>
              <a:t>Exercise</a:t>
            </a:r>
            <a:r>
              <a:rPr lang="en-GB" sz="4400" dirty="0">
                <a:solidFill>
                  <a:srgbClr val="0070C0"/>
                </a:solidFill>
              </a:rPr>
              <a:t> </a:t>
            </a:r>
            <a:r>
              <a:rPr lang="en-GB" dirty="0"/>
              <a:t>1b. </a:t>
            </a:r>
            <a:r>
              <a:rPr lang="pl-PL" dirty="0">
                <a:solidFill>
                  <a:srgbClr val="0070C0"/>
                </a:solidFill>
              </a:rPr>
              <a:t>Dataset discovery</a:t>
            </a:r>
            <a:endParaRPr lang="en-GB" dirty="0">
              <a:solidFill>
                <a:srgbClr val="0070C0"/>
              </a:solidFill>
            </a:endParaRPr>
          </a:p>
        </p:txBody>
      </p:sp>
    </p:spTree>
    <p:extLst>
      <p:ext uri="{BB962C8B-B14F-4D97-AF65-F5344CB8AC3E}">
        <p14:creationId xmlns:p14="http://schemas.microsoft.com/office/powerpoint/2010/main" val="216083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a:t>
            </a:r>
            <a:r>
              <a:rPr lang="en-GB" sz="2400" b="0" i="0">
                <a:solidFill>
                  <a:srgbClr val="333333"/>
                </a:solidFill>
                <a:effectLst/>
                <a:latin typeface="Ubuntu"/>
              </a:rPr>
              <a:t>from your paper</a:t>
            </a:r>
            <a:r>
              <a:rPr lang="en-GB" sz="2400" b="0" i="0" dirty="0">
                <a:solidFill>
                  <a:srgbClr val="333333"/>
                </a:solidFill>
                <a:effectLst/>
                <a:latin typeface="Ubuntu"/>
              </a:rPr>
              <a:t>. It gives access to all files, allowing you to cite the data as well (or instead of) </a:t>
            </a:r>
            <a:r>
              <a:rPr lang="en-GB" sz="2400" b="0" i="0">
                <a:solidFill>
                  <a:srgbClr val="333333"/>
                </a:solidFill>
                <a:effectLst/>
                <a:latin typeface="Ubuntu"/>
              </a:rPr>
              <a:t>the paper. </a:t>
            </a:r>
          </a:p>
          <a:p>
            <a:endParaRPr lang="en-GB" sz="2400">
              <a:solidFill>
                <a:srgbClr val="333333"/>
              </a:solidFill>
              <a:latin typeface="Ubuntu"/>
            </a:endParaRPr>
          </a:p>
          <a:p>
            <a:r>
              <a:rPr lang="en-GB" sz="2400" b="0" i="0">
                <a:solidFill>
                  <a:srgbClr val="333333"/>
                </a:solidFill>
                <a:effectLst/>
                <a:latin typeface="Ubuntu"/>
              </a:rPr>
              <a:t>However</a:t>
            </a:r>
            <a:r>
              <a:rPr lang="en-GB" sz="2400" b="0" i="0" dirty="0">
                <a:solidFill>
                  <a:srgbClr val="333333"/>
                </a:solidFill>
                <a:effectLst/>
                <a:latin typeface="Ubuntu"/>
              </a:rPr>
              <a:t>, it is not (always) good for discovery, and does not </a:t>
            </a:r>
            <a:r>
              <a:rPr lang="en-GB" sz="2400" b="0" i="0">
                <a:solidFill>
                  <a:srgbClr val="333333"/>
                </a:solidFill>
                <a:effectLst/>
                <a:latin typeface="Ubuntu"/>
              </a:rPr>
              <a:t>enforce metadata standards, except that a very few </a:t>
            </a:r>
            <a:r>
              <a:rPr lang="pl-PL" sz="2400" b="0" i="0">
                <a:solidFill>
                  <a:srgbClr val="333333"/>
                </a:solidFill>
                <a:effectLst/>
                <a:latin typeface="Ubuntu"/>
              </a:rPr>
              <a:t>m</a:t>
            </a:r>
            <a:r>
              <a:rPr lang="en-GB" sz="2400" b="0" i="0">
                <a:solidFill>
                  <a:srgbClr val="333333"/>
                </a:solidFill>
                <a:effectLst/>
                <a:latin typeface="Ubuntu"/>
              </a:rPr>
              <a:t>etadata fields are mandatory! </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630977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4381</TotalTime>
  <Words>1588</Words>
  <Application>Microsoft Office PowerPoint</Application>
  <PresentationFormat>Widescreen</PresentationFormat>
  <Paragraphs>155</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Open Sans</vt:lpstr>
      <vt:lpstr>Roboto Slab</vt:lpstr>
      <vt:lpstr>Ubuntu</vt:lpstr>
      <vt:lpstr>Office Theme</vt:lpstr>
      <vt:lpstr>PowerPoint Presentation</vt:lpstr>
      <vt:lpstr>PowerPoint Presentation</vt:lpstr>
      <vt:lpstr>PowerPoint Presentation</vt:lpstr>
      <vt:lpstr>There are general “data agnostic” repositories</vt:lpstr>
      <vt:lpstr>Or “domain” (type) specific repositories</vt:lpstr>
      <vt:lpstr>Exercise 1. Public record</vt:lpstr>
      <vt:lpstr>Minimal data set (after PLOS)</vt:lpstr>
      <vt:lpstr>Exercise 1b. Dataset discovery</vt:lpstr>
      <vt:lpstr>Dataset discovery - Solution</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What about GitHub? </vt:lpstr>
      <vt:lpstr>What about the ReadMe file?</vt:lpstr>
      <vt:lpstr>PowerPoint Presentation</vt:lpstr>
      <vt:lpstr>Repositories and FAIR – Exercise 5</vt:lpstr>
      <vt:lpstr>Repositories Summary</vt:lpstr>
      <vt:lpstr>Repositories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116</cp:revision>
  <dcterms:created xsi:type="dcterms:W3CDTF">2021-06-07T08:35:11Z</dcterms:created>
  <dcterms:modified xsi:type="dcterms:W3CDTF">2024-03-22T22:39:00Z</dcterms:modified>
</cp:coreProperties>
</file>