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4" r:id="rId3"/>
    <p:sldId id="283" r:id="rId4"/>
    <p:sldId id="293" r:id="rId5"/>
    <p:sldId id="295" r:id="rId6"/>
    <p:sldId id="288" r:id="rId7"/>
    <p:sldId id="296" r:id="rId8"/>
    <p:sldId id="287" r:id="rId9"/>
    <p:sldId id="259" r:id="rId10"/>
    <p:sldId id="302" r:id="rId11"/>
    <p:sldId id="312" r:id="rId12"/>
    <p:sldId id="382" r:id="rId13"/>
    <p:sldId id="383" r:id="rId14"/>
    <p:sldId id="384" r:id="rId15"/>
    <p:sldId id="386" r:id="rId16"/>
    <p:sldId id="289" r:id="rId17"/>
    <p:sldId id="297" r:id="rId18"/>
    <p:sldId id="298" r:id="rId19"/>
    <p:sldId id="299" r:id="rId20"/>
    <p:sldId id="300" r:id="rId21"/>
    <p:sldId id="301" r:id="rId22"/>
    <p:sldId id="280" r:id="rId23"/>
    <p:sldId id="394" r:id="rId24"/>
    <p:sldId id="395" r:id="rId25"/>
    <p:sldId id="396" r:id="rId26"/>
    <p:sldId id="398" r:id="rId27"/>
    <p:sldId id="402" r:id="rId28"/>
    <p:sldId id="399" r:id="rId29"/>
    <p:sldId id="400" r:id="rId30"/>
    <p:sldId id="4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0" autoAdjust="0"/>
    <p:restoredTop sz="88571"/>
  </p:normalViewPr>
  <p:slideViewPr>
    <p:cSldViewPr snapToGrid="0">
      <p:cViewPr varScale="1">
        <p:scale>
          <a:sx n="95" d="100"/>
          <a:sy n="95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30D80054-AAD8-3E41-9782-EAC1974618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B3513E8-7D70-6842-BB23-28F7E9EA7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87" y="591943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Excel</a:t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0,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6211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3" name="Obraz 2" descr="Obraz zawierający stół&#10;&#10;Opis wygenerowany automatycznie">
            <a:extLst>
              <a:ext uri="{FF2B5EF4-FFF2-40B4-BE49-F238E27FC236}">
                <a16:creationId xmlns:a16="http://schemas.microsoft.com/office/drawing/2014/main" id="{B5ECF34D-35AF-4A27-B42A-598906ACB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30" y="314325"/>
            <a:ext cx="8408340" cy="6229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D1F1C-260E-4430-8522-B397A67548BC}"/>
              </a:ext>
            </a:extLst>
          </p:cNvPr>
          <p:cNvSpPr txBox="1"/>
          <p:nvPr/>
        </p:nvSpPr>
        <p:spPr>
          <a:xfrm>
            <a:off x="1891830" y="632655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White et al. Nine simple ways to make it easier to (re)use your data</a:t>
            </a:r>
          </a:p>
          <a:p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doi:10.4033/iee.2013.6b.6.f</a:t>
            </a:r>
          </a:p>
        </p:txBody>
      </p:sp>
    </p:spTree>
    <p:extLst>
      <p:ext uri="{BB962C8B-B14F-4D97-AF65-F5344CB8AC3E}">
        <p14:creationId xmlns:p14="http://schemas.microsoft.com/office/powerpoint/2010/main" val="287775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38199" y="2230796"/>
            <a:ext cx="969247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formatting to convey information organising data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70C0"/>
                </a:solidFill>
              </a:rPr>
              <a:t>Computers can’t interpret formatting easily. Better to keep a column/ field to record that data. </a:t>
            </a:r>
            <a:endParaRPr lang="pl-PL" sz="2000" dirty="0">
              <a:solidFill>
                <a:srgbClr val="0070C0"/>
              </a:solidFill>
            </a:endParaRPr>
          </a:p>
          <a:p>
            <a:pPr marL="800100" lvl="1" indent="-342900">
              <a:buFontTx/>
              <a:buChar char="-"/>
            </a:pPr>
            <a:endParaRPr lang="pl-PL" sz="2000" dirty="0">
              <a:solidFill>
                <a:srgbClr val="0070C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70C0"/>
                </a:solidFill>
              </a:rPr>
              <a:t>Don’t merge cells</a:t>
            </a:r>
            <a:r>
              <a:rPr lang="pl-PL" sz="2000" dirty="0">
                <a:solidFill>
                  <a:srgbClr val="0070C0"/>
                </a:solidFill>
              </a:rPr>
              <a:t> (scrambled rows and columns on export)</a:t>
            </a:r>
            <a:r>
              <a:rPr lang="en-GB" sz="2000" dirty="0">
                <a:solidFill>
                  <a:srgbClr val="0070C0"/>
                </a:solidFill>
              </a:rPr>
              <a:t>.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When excell is exported formating is lost toghehter with the information it encodes</a:t>
            </a: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3830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252928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344" y="1493057"/>
            <a:ext cx="6612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Placing comments or units in cells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Needs aditional cleaning for calculations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Entering 1 &lt; piece of information in a cell</a:t>
            </a:r>
            <a:endParaRPr lang="en-GB" sz="2000" dirty="0">
              <a:solidFill>
                <a:srgbClr val="0070C0"/>
              </a:solidFill>
            </a:endParaRP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Keep 1 data in each cell, and use as many cells as necessary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Male 30</a:t>
            </a:r>
          </a:p>
          <a:p>
            <a:pPr lvl="1"/>
            <a:r>
              <a:rPr lang="pl-PL" sz="2000" dirty="0" err="1">
                <a:solidFill>
                  <a:srgbClr val="0070C0"/>
                </a:solidFill>
              </a:rPr>
              <a:t>Female</a:t>
            </a:r>
            <a:r>
              <a:rPr lang="pl-PL" sz="2000" dirty="0">
                <a:solidFill>
                  <a:srgbClr val="0070C0"/>
                </a:solidFill>
              </a:rPr>
              <a:t> 28</a:t>
            </a: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 30C SUC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 15C NO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SD 30C NO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46574" y="3407742"/>
          <a:ext cx="271678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392">
                  <a:extLst>
                    <a:ext uri="{9D8B030D-6E8A-4147-A177-3AD203B41FA5}">
                      <a16:colId xmlns:a16="http://schemas.microsoft.com/office/drawing/2014/main" val="1654218153"/>
                    </a:ext>
                  </a:extLst>
                </a:gridCol>
                <a:gridCol w="1358392">
                  <a:extLst>
                    <a:ext uri="{9D8B030D-6E8A-4147-A177-3AD203B41FA5}">
                      <a16:colId xmlns:a16="http://schemas.microsoft.com/office/drawing/2014/main" val="1813320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rgbClr val="0070C0"/>
                          </a:solidFill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Age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0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rgbClr val="0070C0"/>
                          </a:solidFill>
                        </a:rPr>
                        <a:t>Male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8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rgbClr val="0070C0"/>
                          </a:solidFill>
                        </a:rPr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rgbClr val="0070C0"/>
                          </a:solidFill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2066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72752" y="4836814"/>
          <a:ext cx="4178808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099">
                  <a:extLst>
                    <a:ext uri="{9D8B030D-6E8A-4147-A177-3AD203B41FA5}">
                      <a16:colId xmlns:a16="http://schemas.microsoft.com/office/drawing/2014/main" val="1654218153"/>
                    </a:ext>
                  </a:extLst>
                </a:gridCol>
                <a:gridCol w="1027773">
                  <a:extLst>
                    <a:ext uri="{9D8B030D-6E8A-4147-A177-3AD203B41FA5}">
                      <a16:colId xmlns:a16="http://schemas.microsoft.com/office/drawing/2014/main" val="1813320277"/>
                    </a:ext>
                  </a:extLst>
                </a:gridCol>
                <a:gridCol w="1392936">
                  <a:extLst>
                    <a:ext uri="{9D8B030D-6E8A-4147-A177-3AD203B41FA5}">
                      <a16:colId xmlns:a16="http://schemas.microsoft.com/office/drawing/2014/main" val="3686260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rgbClr val="0070C0"/>
                          </a:solidFill>
                        </a:rPr>
                        <a:t>Day_length</a:t>
                      </a:r>
                      <a:endParaRPr lang="en-GB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solidFill>
                            <a:srgbClr val="0070C0"/>
                          </a:solidFill>
                        </a:rPr>
                        <a:t>Temp_C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Added_ Sucrose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0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LD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8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SD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NO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2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NO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1911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175472" y="405993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50860" y="5273040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3830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256906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661960" y="1749089"/>
            <a:ext cx="61868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Inconsistency in used values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 consistent and try to use a formal naming system defined in your field.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en-GB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field names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Underscores not spaces. Avoid abbreviations. </a:t>
            </a:r>
            <a:br>
              <a:rPr lang="en-GB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Include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FA501745-EA5F-4C65-84ED-E19B31EE588B}"/>
              </a:ext>
            </a:extLst>
          </p:cNvPr>
          <p:cNvGraphicFramePr>
            <a:graphicFrameLocks noGrp="1"/>
          </p:cNvGraphicFramePr>
          <p:nvPr/>
        </p:nvGraphicFramePr>
        <p:xfrm>
          <a:off x="6321806" y="3891572"/>
          <a:ext cx="5041138" cy="2621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8628">
                  <a:extLst>
                    <a:ext uri="{9D8B030D-6E8A-4147-A177-3AD203B41FA5}">
                      <a16:colId xmlns:a16="http://schemas.microsoft.com/office/drawing/2014/main" val="1521812324"/>
                    </a:ext>
                  </a:extLst>
                </a:gridCol>
                <a:gridCol w="1565148">
                  <a:extLst>
                    <a:ext uri="{9D8B030D-6E8A-4147-A177-3AD203B41FA5}">
                      <a16:colId xmlns:a16="http://schemas.microsoft.com/office/drawing/2014/main" val="30777578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52369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Name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Alternative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Avoid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0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Max_temp_C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MaxTemp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Maximum Temp (°C)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93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Precipitation_mm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Precipitation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precmm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42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Mean_year_growth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MeanYearGrowth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 growth/year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141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M/F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567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888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cell_type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 Type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5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Observation_01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first_observation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1st </a:t>
                      </a:r>
                      <a:r>
                        <a:rPr lang="en-GB" sz="1400" dirty="0" err="1">
                          <a:effectLst/>
                        </a:rPr>
                        <a:t>Obs</a:t>
                      </a:r>
                      <a:endParaRPr lang="en-GB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959419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3830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Common Spreadsheet errors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68662" y="2220166"/>
            <a:ext cx="3225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E. Coli, EColi, Escherichia coli </a:t>
            </a:r>
          </a:p>
        </p:txBody>
      </p:sp>
    </p:spTree>
    <p:extLst>
      <p:ext uri="{BB962C8B-B14F-4D97-AF65-F5344CB8AC3E}">
        <p14:creationId xmlns:p14="http://schemas.microsoft.com/office/powerpoint/2010/main" val="151207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 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Software still</a:t>
            </a:r>
            <a:r>
              <a:rPr lang="en-GB" sz="2000" dirty="0">
                <a:solidFill>
                  <a:srgbClr val="0070C0"/>
                </a:solidFill>
              </a:rPr>
              <a:t>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4" name="Curved Right Arrow 3"/>
          <p:cNvSpPr/>
          <p:nvPr/>
        </p:nvSpPr>
        <p:spPr>
          <a:xfrm>
            <a:off x="1837944" y="4221860"/>
            <a:ext cx="522922" cy="9993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73870" y="3772384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4256">
                  <a:extLst>
                    <a:ext uri="{9D8B030D-6E8A-4147-A177-3AD203B41FA5}">
                      <a16:colId xmlns:a16="http://schemas.microsoft.com/office/drawing/2014/main" val="206622435"/>
                    </a:ext>
                  </a:extLst>
                </a:gridCol>
                <a:gridCol w="1253744">
                  <a:extLst>
                    <a:ext uri="{9D8B030D-6E8A-4147-A177-3AD203B41FA5}">
                      <a16:colId xmlns:a16="http://schemas.microsoft.com/office/drawing/2014/main" val="206728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Ann Smart and Daniele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baseline="0" dirty="0" err="1">
                          <a:solidFill>
                            <a:schemeClr val="tx1"/>
                          </a:solidFill>
                        </a:rPr>
                        <a:t>Hardwork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2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Starch content in Arabidopsis under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different light conditions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8683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73870" y="4972988"/>
          <a:ext cx="812800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30">
                  <a:extLst>
                    <a:ext uri="{9D8B030D-6E8A-4147-A177-3AD203B41FA5}">
                      <a16:colId xmlns:a16="http://schemas.microsoft.com/office/drawing/2014/main" val="206622435"/>
                    </a:ext>
                  </a:extLst>
                </a:gridCol>
                <a:gridCol w="2899346">
                  <a:extLst>
                    <a:ext uri="{9D8B030D-6E8A-4147-A177-3AD203B41FA5}">
                      <a16:colId xmlns:a16="http://schemas.microsoft.com/office/drawing/2014/main" val="2067286545"/>
                    </a:ext>
                  </a:extLst>
                </a:gridCol>
                <a:gridCol w="4040124">
                  <a:extLst>
                    <a:ext uri="{9D8B030D-6E8A-4147-A177-3AD203B41FA5}">
                      <a16:colId xmlns:a16="http://schemas.microsoft.com/office/drawing/2014/main" val="408130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Authors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Ann Smart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Daniele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baseline="0" dirty="0" err="1">
                          <a:solidFill>
                            <a:schemeClr val="tx1"/>
                          </a:solidFill>
                        </a:rPr>
                        <a:t>Hardwork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2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Starch content in Arabidopsis under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different light conditions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8683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590092" y="1515716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! “ # $ % &amp; '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7868" y="1850625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óęłńöüä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3830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369920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DB68B3-A24E-064C-9F03-DD6D1EE3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</a:t>
            </a:r>
            <a:r>
              <a:rPr lang="en-GB" sz="4400" dirty="0">
                <a:solidFill>
                  <a:srgbClr val="0070C0"/>
                </a:solidFill>
              </a:rPr>
              <a:t>Spotting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24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5604AC-0DD8-6C4E-9594-4FFC6D49C639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4B1366-48EA-7149-A3A4-8CCDE9AD7A54}"/>
              </a:ext>
            </a:extLst>
          </p:cNvPr>
          <p:cNvSpPr/>
          <p:nvPr/>
        </p:nvSpPr>
        <p:spPr>
          <a:xfrm>
            <a:off x="114074" y="4321107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830B45-463D-F347-9950-82B2D77E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7992CE-A95E-4FE6-AEA5-F2B49AE3147E}"/>
              </a:ext>
            </a:extLst>
          </p:cNvPr>
          <p:cNvCxnSpPr>
            <a:cxnSpLocks/>
          </p:cNvCxnSpPr>
          <p:nvPr/>
        </p:nvCxnSpPr>
        <p:spPr>
          <a:xfrm>
            <a:off x="855742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3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17ABA3-5226-DB4F-B3C5-4055603526AB}"/>
              </a:ext>
            </a:extLst>
          </p:cNvPr>
          <p:cNvSpPr/>
          <p:nvPr/>
        </p:nvSpPr>
        <p:spPr>
          <a:xfrm>
            <a:off x="117312" y="3523673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450D9-9134-7A4C-9143-717ADB012828}"/>
              </a:ext>
            </a:extLst>
          </p:cNvPr>
          <p:cNvSpPr/>
          <p:nvPr/>
        </p:nvSpPr>
        <p:spPr>
          <a:xfrm>
            <a:off x="136023" y="544636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5E0C9B-99FA-6A4D-B2D7-DCC1E11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7D94E2-5FFE-4CA5-8D6E-F02E6088A80B}"/>
              </a:ext>
            </a:extLst>
          </p:cNvPr>
          <p:cNvCxnSpPr>
            <a:cxnSpLocks/>
          </p:cNvCxnSpPr>
          <p:nvPr/>
        </p:nvCxnSpPr>
        <p:spPr>
          <a:xfrm>
            <a:off x="2710915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1363B9-4FA8-0E48-9D5C-181826D52CD1}"/>
              </a:ext>
            </a:extLst>
          </p:cNvPr>
          <p:cNvSpPr/>
          <p:nvPr/>
        </p:nvSpPr>
        <p:spPr>
          <a:xfrm>
            <a:off x="114074" y="4055452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33873-6C81-A944-A81E-18A42A2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78ACE4-C41B-4CEB-930E-0B1DB37B35BE}"/>
              </a:ext>
            </a:extLst>
          </p:cNvPr>
          <p:cNvCxnSpPr>
            <a:cxnSpLocks/>
          </p:cNvCxnSpPr>
          <p:nvPr/>
        </p:nvCxnSpPr>
        <p:spPr>
          <a:xfrm>
            <a:off x="4513334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2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What can go wrong with data in 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47"/>
          <a:stretch/>
        </p:blipFill>
        <p:spPr>
          <a:xfrm>
            <a:off x="1102728" y="1341300"/>
            <a:ext cx="9971354" cy="52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92B99-581E-FC4A-A0B5-E02D5CFA310C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D0365-667E-D04E-B581-EF0DDEEC91A7}"/>
              </a:ext>
            </a:extLst>
          </p:cNvPr>
          <p:cNvSpPr/>
          <p:nvPr/>
        </p:nvSpPr>
        <p:spPr>
          <a:xfrm>
            <a:off x="114074" y="295412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1B541E-AA43-F649-9A43-0DE58FBD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836C9A-0915-4007-AC43-3F3FC59D36CD}"/>
              </a:ext>
            </a:extLst>
          </p:cNvPr>
          <p:cNvCxnSpPr>
            <a:cxnSpLocks/>
          </p:cNvCxnSpPr>
          <p:nvPr/>
        </p:nvCxnSpPr>
        <p:spPr>
          <a:xfrm>
            <a:off x="6438846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94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2E826-CFC3-9341-BF9B-2062F2A67E34}"/>
              </a:ext>
            </a:extLst>
          </p:cNvPr>
          <p:cNvSpPr txBox="1"/>
          <p:nvPr/>
        </p:nvSpPr>
        <p:spPr>
          <a:xfrm>
            <a:off x="9212313" y="6078106"/>
            <a:ext cx="30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b="1" dirty="0">
                <a:solidFill>
                  <a:srgbClr val="0070C0"/>
                </a:solidFill>
              </a:rPr>
              <a:t>4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2EFC01-1274-134B-AD89-B1366F9B2BA0}"/>
              </a:ext>
            </a:extLst>
          </p:cNvPr>
          <p:cNvSpPr/>
          <p:nvPr/>
        </p:nvSpPr>
        <p:spPr>
          <a:xfrm>
            <a:off x="104816" y="1891588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DCECFA8-F847-284D-822E-C2EE69BC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F0243-8D5D-4BDB-83C6-74B5A118D17D}"/>
              </a:ext>
            </a:extLst>
          </p:cNvPr>
          <p:cNvCxnSpPr>
            <a:cxnSpLocks/>
          </p:cNvCxnSpPr>
          <p:nvPr/>
        </p:nvCxnSpPr>
        <p:spPr>
          <a:xfrm>
            <a:off x="8206105" y="6452318"/>
            <a:ext cx="1300592" cy="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2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390292" y="1314782"/>
            <a:ext cx="33342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Do you think it would take more effort to record the data this way compared to the example before?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long do you think it t</a:t>
            </a:r>
            <a:r>
              <a:rPr lang="pl-PL" sz="2400" dirty="0">
                <a:solidFill>
                  <a:srgbClr val="0070C0"/>
                </a:solidFill>
              </a:rPr>
              <a:t>akes</a:t>
            </a:r>
            <a:r>
              <a:rPr lang="en-GB" sz="2400" dirty="0">
                <a:solidFill>
                  <a:srgbClr val="0070C0"/>
                </a:solidFill>
              </a:rPr>
              <a:t> to "clean" the original, problematic data?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9CF7E-7173-3C44-B791-35E206FA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Better metadata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9BABDF-F3C2-46DB-A2A4-9D529F44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42" r="44844" b="21944"/>
          <a:stretch/>
        </p:blipFill>
        <p:spPr>
          <a:xfrm>
            <a:off x="3803321" y="1092959"/>
            <a:ext cx="8986374" cy="52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9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2348356" y="1393675"/>
            <a:ext cx="77434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Open excel and type following values into the cells:</a:t>
            </a: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Is what you see what you typed?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Can you force it?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Do you know which year the dates represent?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9325" y="2123765"/>
          <a:ext cx="5613211" cy="11658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93335254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108244873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74242777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31343739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862957782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561140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Gene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SEPT2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Sample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0013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12/5/4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 March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Mar-1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1-3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14/3/20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43904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7023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428D25-FD8F-D145-8597-237D6F0D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318996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3661003"/>
            <a:ext cx="1012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Roughly 1 in 5 of 3,600 genetics papers investigated included errors in their gene lists that were due to Excel automatically converting gene names to things like calendar dates or random numbers.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1" y="1185345"/>
            <a:ext cx="6763694" cy="2343477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1874" y="5296561"/>
            <a:ext cx="8586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GB" sz="2400" dirty="0">
                <a:solidFill>
                  <a:srgbClr val="0070C0"/>
                </a:solidFill>
              </a:rPr>
              <a:t>Always document what format you are using to represent dates when using text files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 .</a:t>
            </a:r>
            <a:endParaRPr lang="en-GB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FA242-B1AA-F347-BB72-5103FAD4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Outsmarted by Excel</a:t>
            </a:r>
          </a:p>
        </p:txBody>
      </p:sp>
    </p:spTree>
    <p:extLst>
      <p:ext uri="{BB962C8B-B14F-4D97-AF65-F5344CB8AC3E}">
        <p14:creationId xmlns:p14="http://schemas.microsoft.com/office/powerpoint/2010/main" val="212153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118A60B-B2CA-7641-96EA-606547BA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8" y="1690298"/>
            <a:ext cx="10160000" cy="4064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F2FB4C-8ADF-CC4D-B8D2-A520B725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193615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Store dates in 3 columns for year, month and day</a:t>
            </a: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Store the date as an ISO string: YYYYMMDD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YYYY-MM-DD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15C912-169C-4569-B47B-7A160DDA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3309937"/>
            <a:ext cx="4486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11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FC496-4444-4BD2-84B6-AD604376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7" y="1242399"/>
            <a:ext cx="6033211" cy="4724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27D1C-D00A-46AE-8055-4D55D0FE3CB3}"/>
              </a:ext>
            </a:extLst>
          </p:cNvPr>
          <p:cNvSpPr txBox="1"/>
          <p:nvPr/>
        </p:nvSpPr>
        <p:spPr>
          <a:xfrm>
            <a:off x="6799118" y="1908732"/>
            <a:ext cx="41748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accent5">
                    <a:lumMod val="75000"/>
                  </a:schemeClr>
                </a:solidFill>
                <a:effectLst/>
                <a:latin typeface="GuardianTextEgyptian"/>
              </a:rPr>
              <a:t>One lab had sent its daily test report to PHE in the form of a CSV file </a:t>
            </a:r>
          </a:p>
          <a:p>
            <a:endParaRPr lang="en-GB" dirty="0">
              <a:solidFill>
                <a:schemeClr val="accent5">
                  <a:lumMod val="75000"/>
                </a:schemeClr>
              </a:solidFill>
              <a:latin typeface="GuardianTextEgyptian"/>
            </a:endParaRP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GuardianTextEgyptian"/>
              </a:rPr>
              <a:t>PHE </a:t>
            </a:r>
            <a:r>
              <a:rPr lang="en-GB" b="0" i="0" dirty="0">
                <a:solidFill>
                  <a:schemeClr val="accent5">
                    <a:lumMod val="75000"/>
                  </a:schemeClr>
                </a:solidFill>
                <a:effectLst/>
                <a:latin typeface="GuardianTextEgyptian"/>
              </a:rPr>
              <a:t>loaded into Microsoft Excel, and the new tests at the bottom were added to the main database</a:t>
            </a:r>
          </a:p>
          <a:p>
            <a:endParaRPr lang="en-GB" dirty="0">
              <a:solidFill>
                <a:schemeClr val="accent5">
                  <a:lumMod val="75000"/>
                </a:schemeClr>
              </a:solidFill>
              <a:latin typeface="GuardianTextEgyptian"/>
            </a:endParaRP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GuardianTextEgyptian"/>
              </a:rPr>
              <a:t>But Microsoft Excel files can only be 1,048,576 rows long or even less in older versions </a:t>
            </a:r>
          </a:p>
          <a:p>
            <a:endParaRPr lang="en-GB" dirty="0">
              <a:solidFill>
                <a:schemeClr val="accent5">
                  <a:lumMod val="75000"/>
                </a:schemeClr>
              </a:solidFill>
              <a:latin typeface="GuardianTextEgyptian"/>
            </a:endParaRPr>
          </a:p>
          <a:p>
            <a:r>
              <a:rPr lang="en-GB" b="0" i="0" dirty="0">
                <a:solidFill>
                  <a:schemeClr val="accent5">
                    <a:lumMod val="75000"/>
                  </a:schemeClr>
                </a:solidFill>
                <a:effectLst/>
                <a:latin typeface="GuardianTextEgyptian"/>
              </a:rPr>
              <a:t>the bottom rows got cut off and were no longer displayed once the limit was reached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0082E2-90F4-488C-A02A-43A7E4403020}"/>
              </a:ext>
            </a:extLst>
          </p:cNvPr>
          <p:cNvSpPr txBox="1">
            <a:spLocks/>
          </p:cNvSpPr>
          <p:nvPr/>
        </p:nvSpPr>
        <p:spPr>
          <a:xfrm>
            <a:off x="838200" y="10056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Other potential limitation</a:t>
            </a:r>
          </a:p>
        </p:txBody>
      </p:sp>
    </p:spTree>
    <p:extLst>
      <p:ext uri="{BB962C8B-B14F-4D97-AF65-F5344CB8AC3E}">
        <p14:creationId xmlns:p14="http://schemas.microsoft.com/office/powerpoint/2010/main" val="1911221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1418029"/>
            <a:ext cx="10127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Excel file format .xlsx is now open, and nowadays it is admissible as being FAIR.</a:t>
            </a:r>
          </a:p>
          <a:p>
            <a:br>
              <a:rPr lang="en-GB" sz="2400" dirty="0">
                <a:solidFill>
                  <a:srgbClr val="0070C0"/>
                </a:solidFill>
              </a:rPr>
            </a:br>
            <a:r>
              <a:rPr lang="en-GB" sz="2400" dirty="0">
                <a:solidFill>
                  <a:srgbClr val="0070C0"/>
                </a:solidFill>
              </a:rPr>
              <a:t>However, plain text files like coma or tab separated values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 can be accessed without any special software and also be easily imported into other formats and environments, such as SQLite and R. They’re good for maximum portability and endurance.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If you only use Excel, and so does your community, just keep using it. Just be aware of possible pitfalls, especially when working with genes(protein)' names(accession numbers).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4E9D5B-32F4-6648-8F82-26E5DBE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To use or not to use Excel</a:t>
            </a:r>
          </a:p>
        </p:txBody>
      </p:sp>
    </p:spTree>
    <p:extLst>
      <p:ext uri="{BB962C8B-B14F-4D97-AF65-F5344CB8AC3E}">
        <p14:creationId xmlns:p14="http://schemas.microsoft.com/office/powerpoint/2010/main" val="835113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85174" y="1891794"/>
            <a:ext cx="6799461" cy="3570208"/>
            <a:chOff x="772218" y="2293239"/>
            <a:chExt cx="6799461" cy="3570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6A8BB-6E1B-5E43-83C2-4F8F05A73369}"/>
                </a:ext>
              </a:extLst>
            </p:cNvPr>
            <p:cNvSpPr txBox="1"/>
            <p:nvPr/>
          </p:nvSpPr>
          <p:spPr>
            <a:xfrm>
              <a:off x="772218" y="2816459"/>
              <a:ext cx="6799461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GB" sz="2400" dirty="0">
                  <a:solidFill>
                    <a:srgbClr val="0070C0"/>
                  </a:solidFill>
                </a:rPr>
                <a:t>A powerful tool for working with messy data: cleaning it; transforming it from one format into another.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algn="just"/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F</a:t>
              </a:r>
              <a:r>
                <a:rPr lang="en-US" sz="2400" dirty="0" err="1">
                  <a:solidFill>
                    <a:srgbClr val="0070C0"/>
                  </a:solidFill>
                </a:rPr>
                <a:t>ind</a:t>
              </a:r>
              <a:r>
                <a:rPr lang="en-US" sz="2400" dirty="0">
                  <a:solidFill>
                    <a:srgbClr val="0070C0"/>
                  </a:solidFill>
                </a:rPr>
                <a:t> and merge the synonyms</a:t>
              </a:r>
              <a:r>
                <a:rPr lang="pl-PL" sz="2400" dirty="0">
                  <a:solidFill>
                    <a:srgbClr val="0070C0"/>
                  </a:solidFill>
                </a:rPr>
                <a:t> </a:t>
              </a:r>
              <a:r>
                <a:rPr lang="pl-PL" sz="2400" dirty="0" err="1">
                  <a:solidFill>
                    <a:srgbClr val="0070C0"/>
                  </a:solidFill>
                </a:rPr>
                <a:t>like</a:t>
              </a:r>
              <a:r>
                <a:rPr lang="en-US" sz="2400" dirty="0">
                  <a:solidFill>
                    <a:srgbClr val="0070C0"/>
                  </a:solidFill>
                </a:rPr>
                <a:t>: E. Coli, </a:t>
              </a:r>
              <a:r>
                <a:rPr lang="en-US" sz="2400" dirty="0" err="1">
                  <a:solidFill>
                    <a:srgbClr val="0070C0"/>
                  </a:solidFill>
                </a:rPr>
                <a:t>EColi</a:t>
              </a:r>
              <a:r>
                <a:rPr lang="en-US" sz="2400" dirty="0">
                  <a:solidFill>
                    <a:srgbClr val="0070C0"/>
                  </a:solidFill>
                </a:rPr>
                <a:t>, Escherichia coli into one, 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S</a:t>
              </a:r>
              <a:r>
                <a:rPr lang="en-US" sz="2400" dirty="0" err="1">
                  <a:solidFill>
                    <a:srgbClr val="0070C0"/>
                  </a:solidFill>
                </a:rPr>
                <a:t>plit</a:t>
              </a:r>
              <a:r>
                <a:rPr lang="en-US" sz="2400" dirty="0">
                  <a:solidFill>
                    <a:srgbClr val="0070C0"/>
                  </a:solidFill>
                </a:rPr>
                <a:t> values in the Name field into FirstName and </a:t>
              </a:r>
              <a:r>
                <a:rPr lang="en-US" sz="2400" dirty="0" err="1">
                  <a:solidFill>
                    <a:srgbClr val="0070C0"/>
                  </a:solidFill>
                </a:rPr>
                <a:t>LastName</a:t>
              </a:r>
              <a:r>
                <a:rPr lang="en-US" sz="2400" dirty="0">
                  <a:solidFill>
                    <a:srgbClr val="0070C0"/>
                  </a:solidFill>
                </a:rPr>
                <a:t>.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72218" y="2293239"/>
              <a:ext cx="3622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</a:rPr>
                <a:t>https://openrefine.org/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85" y="1891794"/>
            <a:ext cx="2572109" cy="1905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174" y="5696364"/>
            <a:ext cx="7578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70C0"/>
                </a:solidFill>
              </a:rPr>
              <a:t>There is a carpentry course available: Data Cleaning with </a:t>
            </a:r>
            <a:r>
              <a:rPr lang="en-GB" sz="2400" dirty="0" err="1">
                <a:solidFill>
                  <a:srgbClr val="0070C0"/>
                </a:solidFill>
              </a:rPr>
              <a:t>OpenRefine</a:t>
            </a:r>
            <a:r>
              <a:rPr lang="en-GB" sz="2400" dirty="0">
                <a:solidFill>
                  <a:srgbClr val="0070C0"/>
                </a:solidFill>
              </a:rPr>
              <a:t> for Ecologists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6F3B0F-A590-1C47-A68D-1EC90FA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Cleaning data with </a:t>
            </a:r>
            <a:r>
              <a:rPr lang="en-GB" dirty="0" err="1"/>
              <a:t>OpenRefine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37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272572" y="1656273"/>
            <a:ext cx="2913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are the data in two tables, are period measurement related to the </a:t>
            </a:r>
            <a:r>
              <a:rPr lang="en-GB" sz="2000" dirty="0" err="1">
                <a:solidFill>
                  <a:srgbClr val="0070C0"/>
                </a:solidFill>
              </a:rPr>
              <a:t>metabolics</a:t>
            </a:r>
            <a:r>
              <a:rPr lang="en-GB" sz="2000" dirty="0">
                <a:solidFill>
                  <a:srgbClr val="0070C0"/>
                </a:solidFill>
              </a:rPr>
              <a:t> i.e. same samples?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Do colours in </a:t>
            </a:r>
            <a:r>
              <a:rPr lang="pl-PL" sz="2000" dirty="0">
                <a:solidFill>
                  <a:srgbClr val="0070C0"/>
                </a:solidFill>
              </a:rPr>
              <a:t>metabolite and </a:t>
            </a:r>
            <a:r>
              <a:rPr lang="en-GB" sz="2000" dirty="0">
                <a:solidFill>
                  <a:srgbClr val="0070C0"/>
                </a:solidFill>
              </a:rPr>
              <a:t>period table</a:t>
            </a:r>
            <a:r>
              <a:rPr lang="pl-PL" sz="2000" dirty="0">
                <a:solidFill>
                  <a:srgbClr val="0070C0"/>
                </a:solidFill>
              </a:rPr>
              <a:t>s</a:t>
            </a:r>
            <a:r>
              <a:rPr lang="en-GB" sz="2000" dirty="0">
                <a:solidFill>
                  <a:srgbClr val="0070C0"/>
                </a:solidFill>
              </a:rPr>
              <a:t> have the same meaning?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13699" r="30062"/>
          <a:stretch/>
        </p:blipFill>
        <p:spPr>
          <a:xfrm>
            <a:off x="3398808" y="1595886"/>
            <a:ext cx="6031519" cy="4031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855963-05CD-FA41-B49B-2616AA75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9" t="13699" b="43462"/>
          <a:stretch/>
        </p:blipFill>
        <p:spPr>
          <a:xfrm>
            <a:off x="9855200" y="1656273"/>
            <a:ext cx="2236800" cy="20013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713562-96F0-C740-A0E2-F0B325CC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What can go wrong with data in Excel</a:t>
            </a:r>
          </a:p>
        </p:txBody>
      </p:sp>
    </p:spTree>
    <p:extLst>
      <p:ext uri="{BB962C8B-B14F-4D97-AF65-F5344CB8AC3E}">
        <p14:creationId xmlns:p14="http://schemas.microsoft.com/office/powerpoint/2010/main" val="3899388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69" y="1157551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</a:t>
            </a:r>
            <a:r>
              <a:rPr lang="pl-PL" dirty="0">
                <a:solidFill>
                  <a:srgbClr val="0070C0"/>
                </a:solidFill>
              </a:rPr>
              <a:t>tables</a:t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19579" y="22277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Never use formatting to encode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Include only one piece of information in a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It is easier to store data in the correct form than to clean data for reuse</a:t>
            </a:r>
          </a:p>
        </p:txBody>
      </p:sp>
    </p:spTree>
    <p:extLst>
      <p:ext uri="{BB962C8B-B14F-4D97-AF65-F5344CB8AC3E}">
        <p14:creationId xmlns:p14="http://schemas.microsoft.com/office/powerpoint/2010/main" val="205825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33794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is row 22 is red </a:t>
            </a:r>
            <a:r>
              <a:rPr lang="pl-PL" sz="2000" dirty="0">
                <a:solidFill>
                  <a:srgbClr val="0070C0"/>
                </a:solidFill>
              </a:rPr>
              <a:t>or why</a:t>
            </a:r>
            <a:r>
              <a:rPr lang="en-GB" sz="2000" dirty="0">
                <a:solidFill>
                  <a:srgbClr val="0070C0"/>
                </a:solidFill>
              </a:rPr>
              <a:t> does H13 says error?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76414" r="30790" b="19039"/>
          <a:stretch/>
        </p:blipFill>
        <p:spPr>
          <a:xfrm>
            <a:off x="3398808" y="4525818"/>
            <a:ext cx="5966865" cy="212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BE61E0-3650-9348-BA38-F31269C38F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2" t="44979" r="30790" b="50474"/>
          <a:stretch/>
        </p:blipFill>
        <p:spPr>
          <a:xfrm>
            <a:off x="8580582" y="3057236"/>
            <a:ext cx="785091" cy="2124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1A56A7-284D-7C41-AA31-6297680A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733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625600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Are the genotypes same in different blocks or not?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3" t="16510" r="70407" b="7572"/>
          <a:stretch/>
        </p:blipFill>
        <p:spPr>
          <a:xfrm>
            <a:off x="5033818" y="1727200"/>
            <a:ext cx="812800" cy="3546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6493B-2B43-E846-8909-FB230BAB4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5" t="16509" b="43752"/>
          <a:stretch/>
        </p:blipFill>
        <p:spPr>
          <a:xfrm>
            <a:off x="9864436" y="1727200"/>
            <a:ext cx="2236190" cy="18565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24B3C-D970-2F4B-89D2-E4F0963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What can go wrong with data in Excel</a:t>
            </a:r>
          </a:p>
        </p:txBody>
      </p:sp>
    </p:spTree>
    <p:extLst>
      <p:ext uri="{BB962C8B-B14F-4D97-AF65-F5344CB8AC3E}">
        <p14:creationId xmlns:p14="http://schemas.microsoft.com/office/powerpoint/2010/main" val="168150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199" y="1531865"/>
            <a:ext cx="40273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Before averaging the biomass, weight needs conversion to the same unit, and the unit should be removed from the text.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14253" r="54290" b="8379"/>
          <a:stretch/>
        </p:blipFill>
        <p:spPr>
          <a:xfrm>
            <a:off x="6711351" y="1621766"/>
            <a:ext cx="566904" cy="36144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517E10-571F-D948-84C7-23F4C530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What can go wrong with data in Excel</a:t>
            </a:r>
          </a:p>
        </p:txBody>
      </p:sp>
    </p:spTree>
    <p:extLst>
      <p:ext uri="{BB962C8B-B14F-4D97-AF65-F5344CB8AC3E}">
        <p14:creationId xmlns:p14="http://schemas.microsoft.com/office/powerpoint/2010/main" val="381476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426124"/>
            <a:ext cx="38692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Averaging per genotype needs manual selection of the suitable entries</a:t>
            </a:r>
            <a:r>
              <a:rPr lang="pl-PL" sz="2000" dirty="0">
                <a:solidFill>
                  <a:srgbClr val="0070C0"/>
                </a:solidFill>
              </a:rPr>
              <a:t> (lack of consitency)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t="15522" r="70927" b="10023"/>
          <a:stretch/>
        </p:blipFill>
        <p:spPr>
          <a:xfrm>
            <a:off x="4941454" y="1681018"/>
            <a:ext cx="858981" cy="34784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DDA7F4-2D4A-E642-801E-776D435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What can go wrong with data in Excel</a:t>
            </a:r>
          </a:p>
        </p:txBody>
      </p:sp>
    </p:spTree>
    <p:extLst>
      <p:ext uri="{BB962C8B-B14F-4D97-AF65-F5344CB8AC3E}">
        <p14:creationId xmlns:p14="http://schemas.microsoft.com/office/powerpoint/2010/main" val="202517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717920" y="1613118"/>
            <a:ext cx="9957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dirty="0" err="1">
                <a:solidFill>
                  <a:srgbClr val="0070C0"/>
                </a:solidFill>
              </a:rPr>
              <a:t>Saving</a:t>
            </a:r>
            <a:r>
              <a:rPr lang="pl-PL" sz="2400" dirty="0">
                <a:solidFill>
                  <a:srgbClr val="0070C0"/>
                </a:solidFill>
              </a:rPr>
              <a:t> to </a:t>
            </a:r>
            <a:r>
              <a:rPr lang="pl-PL" sz="2400" dirty="0" err="1">
                <a:solidFill>
                  <a:srgbClr val="0070C0"/>
                </a:solidFill>
              </a:rPr>
              <a:t>text</a:t>
            </a: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Information about light conditions is completely lost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header columns are scrambled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update date may change its meaning depending on the locale (switch year with day)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DC620-6DCD-E24B-95B4-BB3436DF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What can go wrong with data in Excel</a:t>
            </a:r>
          </a:p>
        </p:txBody>
      </p:sp>
    </p:spTree>
    <p:extLst>
      <p:ext uri="{BB962C8B-B14F-4D97-AF65-F5344CB8AC3E}">
        <p14:creationId xmlns:p14="http://schemas.microsoft.com/office/powerpoint/2010/main" val="85720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tables</a:t>
            </a:r>
          </a:p>
          <a:p>
            <a:pPr lvl="1" algn="just"/>
            <a:r>
              <a:rPr lang="pl-PL" sz="2000" dirty="0">
                <a:solidFill>
                  <a:srgbClr val="0070C0"/>
                </a:solidFill>
              </a:rPr>
              <a:t>Don’t! It c</a:t>
            </a:r>
            <a:r>
              <a:rPr lang="en-GB" sz="2000" dirty="0" err="1">
                <a:solidFill>
                  <a:srgbClr val="0070C0"/>
                </a:solidFill>
              </a:rPr>
              <a:t>onfuses</a:t>
            </a:r>
            <a:r>
              <a:rPr lang="en-GB" sz="2000" dirty="0">
                <a:solidFill>
                  <a:srgbClr val="0070C0"/>
                </a:solidFill>
              </a:rPr>
              <a:t> both humans and computers.</a:t>
            </a:r>
            <a:endParaRPr lang="pl-PL" sz="2000" dirty="0">
              <a:solidFill>
                <a:srgbClr val="0070C0"/>
              </a:solidFill>
            </a:endParaRPr>
          </a:p>
          <a:p>
            <a:pPr lvl="1" algn="just"/>
            <a:endParaRPr lang="en-GB" sz="20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Harder to do programmatic analysis and </a:t>
            </a:r>
            <a:r>
              <a:rPr lang="pl-PL" sz="2000" dirty="0">
                <a:solidFill>
                  <a:srgbClr val="0070C0"/>
                </a:solidFill>
              </a:rPr>
              <a:t>extra sheets could </a:t>
            </a:r>
            <a:r>
              <a:rPr lang="en-GB" sz="2000" dirty="0">
                <a:solidFill>
                  <a:srgbClr val="0070C0"/>
                </a:solidFill>
              </a:rPr>
              <a:t>be </a:t>
            </a:r>
            <a:r>
              <a:rPr lang="pl-PL" sz="2000" dirty="0">
                <a:solidFill>
                  <a:srgbClr val="0070C0"/>
                </a:solidFill>
              </a:rPr>
              <a:t>overlooked</a:t>
            </a:r>
            <a:r>
              <a:rPr lang="en-GB" sz="2000" dirty="0">
                <a:solidFill>
                  <a:srgbClr val="0070C0"/>
                </a:solidFill>
              </a:rPr>
              <a:t>, but can be a good place to put secondary data</a:t>
            </a:r>
            <a:r>
              <a:rPr lang="pl-PL" sz="2000" dirty="0">
                <a:solidFill>
                  <a:srgbClr val="0070C0"/>
                </a:solidFill>
              </a:rPr>
              <a:t> or metadata</a:t>
            </a:r>
            <a:r>
              <a:rPr lang="en-GB" sz="2000" dirty="0">
                <a:solidFill>
                  <a:srgbClr val="0070C0"/>
                </a:solidFill>
              </a:rPr>
              <a:t>. Use with caution.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1629</Words>
  <Application>Microsoft Office PowerPoint</Application>
  <PresentationFormat>Widescreen</PresentationFormat>
  <Paragraphs>290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GuardianTextEgyptian</vt:lpstr>
      <vt:lpstr>Office Theme</vt:lpstr>
      <vt:lpstr>(Meta)data in Excel </vt:lpstr>
      <vt:lpstr>PowerPoint Presentation</vt:lpstr>
      <vt:lpstr>What can go wrong with data in Excel</vt:lpstr>
      <vt:lpstr>Exercise 1: Solution</vt:lpstr>
      <vt:lpstr>What can go wrong with data in Excel</vt:lpstr>
      <vt:lpstr>What can go wrong with data in Excel</vt:lpstr>
      <vt:lpstr>What can go wrong with data in Excel</vt:lpstr>
      <vt:lpstr>What can go wrong with data in Excel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Exercise 2: Spotting problems</vt:lpstr>
      <vt:lpstr>Exercise 2: Solution</vt:lpstr>
      <vt:lpstr>Exercise 2: Solution</vt:lpstr>
      <vt:lpstr>Exercise 2: Solution</vt:lpstr>
      <vt:lpstr>Exercise 2: Solution</vt:lpstr>
      <vt:lpstr>Exercise 2: Solution</vt:lpstr>
      <vt:lpstr>Better metadata</vt:lpstr>
      <vt:lpstr>Exercise 3</vt:lpstr>
      <vt:lpstr>Outsmarted by Excel</vt:lpstr>
      <vt:lpstr>Dates</vt:lpstr>
      <vt:lpstr>Dates</vt:lpstr>
      <vt:lpstr>PowerPoint Presentation</vt:lpstr>
      <vt:lpstr>To use or not to use Excel</vt:lpstr>
      <vt:lpstr>Cleaning data with OpenRefine</vt:lpstr>
      <vt:lpstr>(Meta)data in tables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75</cp:revision>
  <dcterms:created xsi:type="dcterms:W3CDTF">2021-06-07T08:35:11Z</dcterms:created>
  <dcterms:modified xsi:type="dcterms:W3CDTF">2024-03-22T19:57:33Z</dcterms:modified>
</cp:coreProperties>
</file>