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4" r:id="rId3"/>
    <p:sldId id="283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302" r:id="rId12"/>
    <p:sldId id="312" r:id="rId13"/>
    <p:sldId id="382" r:id="rId14"/>
    <p:sldId id="383" r:id="rId15"/>
    <p:sldId id="384" r:id="rId16"/>
    <p:sldId id="386" r:id="rId17"/>
    <p:sldId id="279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402" r:id="rId31"/>
    <p:sldId id="399" r:id="rId32"/>
    <p:sldId id="400" r:id="rId33"/>
    <p:sldId id="4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0" autoAdjust="0"/>
    <p:restoredTop sz="88571"/>
  </p:normalViewPr>
  <p:slideViewPr>
    <p:cSldViewPr snapToGrid="0">
      <p:cViewPr varScale="1">
        <p:scale>
          <a:sx n="69" d="100"/>
          <a:sy n="69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pl-PL" sz="2000" dirty="0">
                <a:solidFill>
                  <a:srgbClr val="0070C0"/>
                </a:solidFill>
              </a:rPr>
              <a:t>Don’t! It c</a:t>
            </a:r>
            <a:r>
              <a:rPr lang="en-GB" sz="2000" dirty="0" err="1">
                <a:solidFill>
                  <a:srgbClr val="0070C0"/>
                </a:solidFill>
              </a:rPr>
              <a:t>onfuses</a:t>
            </a:r>
            <a:r>
              <a:rPr lang="en-GB" sz="2000" dirty="0">
                <a:solidFill>
                  <a:srgbClr val="0070C0"/>
                </a:solidFill>
              </a:rPr>
              <a:t>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</a:t>
            </a:r>
            <a:r>
              <a:rPr lang="pl-PL" sz="2000" dirty="0">
                <a:solidFill>
                  <a:srgbClr val="0070C0"/>
                </a:solidFill>
              </a:rPr>
              <a:t>extra sheets could </a:t>
            </a:r>
            <a:r>
              <a:rPr lang="en-GB" sz="2000" dirty="0">
                <a:solidFill>
                  <a:srgbClr val="0070C0"/>
                </a:solidFill>
              </a:rPr>
              <a:t>be </a:t>
            </a:r>
            <a:r>
              <a:rPr lang="pl-PL" sz="2000" dirty="0">
                <a:solidFill>
                  <a:srgbClr val="0070C0"/>
                </a:solidFill>
              </a:rPr>
              <a:t>overlooked</a:t>
            </a:r>
            <a:r>
              <a:rPr lang="en-GB" sz="2000" dirty="0">
                <a:solidFill>
                  <a:srgbClr val="0070C0"/>
                </a:solidFill>
              </a:rPr>
              <a:t>, but can be a good place to put secondary data</a:t>
            </a:r>
            <a:r>
              <a:rPr lang="pl-PL" sz="2000" dirty="0">
                <a:solidFill>
                  <a:srgbClr val="0070C0"/>
                </a:solidFill>
              </a:rPr>
              <a:t> or metadata</a:t>
            </a:r>
            <a:r>
              <a:rPr lang="en-GB" sz="2000" dirty="0">
                <a:solidFill>
                  <a:srgbClr val="0070C0"/>
                </a:solidFill>
              </a:rPr>
              <a:t>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D1F1C-260E-4430-8522-B397A67548BC}"/>
              </a:ext>
            </a:extLst>
          </p:cNvPr>
          <p:cNvSpPr txBox="1"/>
          <p:nvPr/>
        </p:nvSpPr>
        <p:spPr>
          <a:xfrm>
            <a:off x="1891830" y="632655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White et al. Nine simple ways to make it easier to (re)use your data</a:t>
            </a:r>
          </a:p>
          <a:p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doi:10.4033/iee.2013.6b.6.f</a:t>
            </a:r>
          </a:p>
        </p:txBody>
      </p:sp>
    </p:spTree>
    <p:extLst>
      <p:ext uri="{BB962C8B-B14F-4D97-AF65-F5344CB8AC3E}">
        <p14:creationId xmlns:p14="http://schemas.microsoft.com/office/powerpoint/2010/main" val="28777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38200" y="2230796"/>
            <a:ext cx="87172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- Computers can’t interpret formatting easily. Better to keep a column/ field to record that data.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- 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52928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344" y="1493057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</a:t>
            </a:r>
          </a:p>
          <a:p>
            <a:pPr lvl="1"/>
            <a:r>
              <a:rPr lang="pl-PL" sz="2000" dirty="0" err="1">
                <a:solidFill>
                  <a:srgbClr val="0070C0"/>
                </a:solidFill>
              </a:rPr>
              <a:t>Female</a:t>
            </a:r>
            <a:r>
              <a:rPr lang="pl-PL" sz="2000" dirty="0">
                <a:solidFill>
                  <a:srgbClr val="0070C0"/>
                </a:solidFill>
              </a:rPr>
              <a:t> 28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30C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15C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 30C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46574" y="3407742"/>
          <a:ext cx="27167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392">
                  <a:extLst>
                    <a:ext uri="{9D8B030D-6E8A-4147-A177-3AD203B41FA5}">
                      <a16:colId xmlns:a16="http://schemas.microsoft.com/office/drawing/2014/main" val="1654218153"/>
                    </a:ext>
                  </a:extLst>
                </a:gridCol>
                <a:gridCol w="1358392">
                  <a:extLst>
                    <a:ext uri="{9D8B030D-6E8A-4147-A177-3AD203B41FA5}">
                      <a16:colId xmlns:a16="http://schemas.microsoft.com/office/drawing/2014/main" val="181332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0070C0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Age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0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Male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206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72752" y="4836814"/>
          <a:ext cx="417880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99">
                  <a:extLst>
                    <a:ext uri="{9D8B030D-6E8A-4147-A177-3AD203B41FA5}">
                      <a16:colId xmlns:a16="http://schemas.microsoft.com/office/drawing/2014/main" val="1654218153"/>
                    </a:ext>
                  </a:extLst>
                </a:gridCol>
                <a:gridCol w="1027773">
                  <a:extLst>
                    <a:ext uri="{9D8B030D-6E8A-4147-A177-3AD203B41FA5}">
                      <a16:colId xmlns:a16="http://schemas.microsoft.com/office/drawing/2014/main" val="1813320277"/>
                    </a:ext>
                  </a:extLst>
                </a:gridCol>
                <a:gridCol w="1392936">
                  <a:extLst>
                    <a:ext uri="{9D8B030D-6E8A-4147-A177-3AD203B41FA5}">
                      <a16:colId xmlns:a16="http://schemas.microsoft.com/office/drawing/2014/main" val="368626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>
                          <a:solidFill>
                            <a:srgbClr val="0070C0"/>
                          </a:solidFill>
                        </a:rPr>
                        <a:t>Day_length</a:t>
                      </a:r>
                      <a:endParaRPr lang="en-GB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solidFill>
                            <a:srgbClr val="0070C0"/>
                          </a:solidFill>
                        </a:rPr>
                        <a:t>Temp_C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Added_ Sucrose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0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LD</a:t>
                      </a:r>
                      <a:endParaRPr lang="en-GB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rgbClr val="0070C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YES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SD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NO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2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</a:rPr>
                        <a:t>NO</a:t>
                      </a:r>
                      <a:endParaRPr lang="pl-PL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19110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175472" y="405993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0860" y="5273040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56906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661960" y="1749089"/>
            <a:ext cx="61868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 and try to use a formal naming system defined in your field.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/>
        </p:nvGraphicFramePr>
        <p:xfrm>
          <a:off x="6321806" y="3891572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68662" y="2220166"/>
            <a:ext cx="322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E. Coli, EColi, Escherichia coli </a:t>
            </a:r>
          </a:p>
        </p:txBody>
      </p:sp>
    </p:spTree>
    <p:extLst>
      <p:ext uri="{BB962C8B-B14F-4D97-AF65-F5344CB8AC3E}">
        <p14:creationId xmlns:p14="http://schemas.microsoft.com/office/powerpoint/2010/main" val="151207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1837944" y="4221860"/>
            <a:ext cx="522922" cy="9993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73870" y="3772384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4256">
                  <a:extLst>
                    <a:ext uri="{9D8B030D-6E8A-4147-A177-3AD203B41FA5}">
                      <a16:colId xmlns:a16="http://schemas.microsoft.com/office/drawing/2014/main" val="206622435"/>
                    </a:ext>
                  </a:extLst>
                </a:gridCol>
                <a:gridCol w="1253744">
                  <a:extLst>
                    <a:ext uri="{9D8B030D-6E8A-4147-A177-3AD203B41FA5}">
                      <a16:colId xmlns:a16="http://schemas.microsoft.com/office/drawing/2014/main" val="20672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Ann Smart and Daniele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Hardwork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Starch content in Arabidopsis under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different light conditions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8683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73870" y="4972988"/>
          <a:ext cx="81280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30">
                  <a:extLst>
                    <a:ext uri="{9D8B030D-6E8A-4147-A177-3AD203B41FA5}">
                      <a16:colId xmlns:a16="http://schemas.microsoft.com/office/drawing/2014/main" val="206622435"/>
                    </a:ext>
                  </a:extLst>
                </a:gridCol>
                <a:gridCol w="2899346">
                  <a:extLst>
                    <a:ext uri="{9D8B030D-6E8A-4147-A177-3AD203B41FA5}">
                      <a16:colId xmlns:a16="http://schemas.microsoft.com/office/drawing/2014/main" val="2067286545"/>
                    </a:ext>
                  </a:extLst>
                </a:gridCol>
                <a:gridCol w="4040124">
                  <a:extLst>
                    <a:ext uri="{9D8B030D-6E8A-4147-A177-3AD203B41FA5}">
                      <a16:colId xmlns:a16="http://schemas.microsoft.com/office/drawing/2014/main" val="408130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Authors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Ann Smart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Daniele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</a:rPr>
                        <a:t>Hardwork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2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Starch content in Arabidopsis under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different light conditions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8683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90092" y="1515716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! “ # $ % &amp; '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7868" y="1850625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óęłńöüä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383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69920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-43"/>
          <a:stretch/>
        </p:blipFill>
        <p:spPr>
          <a:xfrm>
            <a:off x="914400" y="1202626"/>
            <a:ext cx="10159682" cy="5355736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03D28-8CC3-4646-81CF-16E1F45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43093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7700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85874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95419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78434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Row 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17312" y="1610234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133065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8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18996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4" y="5296561"/>
            <a:ext cx="8586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>
                <a:solidFill>
                  <a:srgbClr val="0070C0"/>
                </a:solidFill>
              </a:rPr>
              <a:t>Always document what format you are using to represent dates 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212153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93615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7D0F6-D0EA-CF4F-8BB2-7D8C6A3E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100"/>
            <a:ext cx="68580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9545-5BE9-5D41-8CA9-B55FD1675BF7}"/>
              </a:ext>
            </a:extLst>
          </p:cNvPr>
          <p:cNvSpPr txBox="1"/>
          <p:nvPr/>
        </p:nvSpPr>
        <p:spPr>
          <a:xfrm>
            <a:off x="0" y="654050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CC BY @</a:t>
            </a:r>
            <a:r>
              <a:rPr lang="en-GB" dirty="0" err="1">
                <a:solidFill>
                  <a:srgbClr val="0070C0"/>
                </a:solidFill>
              </a:rPr>
              <a:t>ExcelPope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6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the date as an ISO string: YYYYMMDD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YYYY-MM-DD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</a:t>
            </a:r>
            <a:r>
              <a:rPr lang="pl-PL" sz="2000" dirty="0">
                <a:solidFill>
                  <a:srgbClr val="0070C0"/>
                </a:solidFill>
              </a:rPr>
              <a:t>metabolite and </a:t>
            </a:r>
            <a:r>
              <a:rPr lang="en-GB" sz="2000" dirty="0">
                <a:solidFill>
                  <a:srgbClr val="0070C0"/>
                </a:solidFill>
              </a:rPr>
              <a:t>period table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have the same meaning?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FC496-4444-4BD2-84B6-AD604376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7" y="1242399"/>
            <a:ext cx="6033211" cy="4724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7D1C-D00A-46AE-8055-4D55D0FE3CB3}"/>
              </a:ext>
            </a:extLst>
          </p:cNvPr>
          <p:cNvSpPr txBox="1"/>
          <p:nvPr/>
        </p:nvSpPr>
        <p:spPr>
          <a:xfrm>
            <a:off x="6799118" y="1908732"/>
            <a:ext cx="41748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accent5">
                    <a:lumMod val="75000"/>
                  </a:schemeClr>
                </a:solidFill>
                <a:effectLst/>
                <a:latin typeface="GuardianTextEgyptian"/>
              </a:rPr>
              <a:t>One lab had sent its daily test report to PHE in the form of a CSV file 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GuardianTextEgyptian"/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GuardianTextEgyptian"/>
              </a:rPr>
              <a:t>PHE </a:t>
            </a:r>
            <a:r>
              <a:rPr lang="en-GB" b="0" i="0" dirty="0">
                <a:solidFill>
                  <a:schemeClr val="accent5">
                    <a:lumMod val="75000"/>
                  </a:schemeClr>
                </a:solidFill>
                <a:effectLst/>
                <a:latin typeface="GuardianTextEgyptian"/>
              </a:rPr>
              <a:t>loaded into Microsoft Excel, and the new tests at the bottom were added to the main database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GuardianTextEgyptian"/>
            </a:endParaRP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GuardianTextEgyptian"/>
              </a:rPr>
              <a:t>But Microsoft Excel files can only be 1,048,576 rows long or even less in older versions </a:t>
            </a:r>
          </a:p>
          <a:p>
            <a:endParaRPr lang="en-GB" dirty="0">
              <a:solidFill>
                <a:schemeClr val="accent5">
                  <a:lumMod val="75000"/>
                </a:schemeClr>
              </a:solidFill>
              <a:latin typeface="GuardianTextEgyptian"/>
            </a:endParaRPr>
          </a:p>
          <a:p>
            <a:r>
              <a:rPr lang="en-GB" b="0" i="0" dirty="0">
                <a:solidFill>
                  <a:schemeClr val="accent5">
                    <a:lumMod val="75000"/>
                  </a:schemeClr>
                </a:solidFill>
                <a:effectLst/>
                <a:latin typeface="GuardianTextEgyptian"/>
              </a:rPr>
              <a:t>the bottom rows got cut off and were no longer displayed once the limit was reached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0082E2-90F4-488C-A02A-43A7E4403020}"/>
              </a:ext>
            </a:extLst>
          </p:cNvPr>
          <p:cNvSpPr txBox="1">
            <a:spLocks/>
          </p:cNvSpPr>
          <p:nvPr/>
        </p:nvSpPr>
        <p:spPr>
          <a:xfrm>
            <a:off x="838200" y="10056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Other potential limitation</a:t>
            </a:r>
          </a:p>
        </p:txBody>
      </p:sp>
    </p:spTree>
    <p:extLst>
      <p:ext uri="{BB962C8B-B14F-4D97-AF65-F5344CB8AC3E}">
        <p14:creationId xmlns:p14="http://schemas.microsoft.com/office/powerpoint/2010/main" val="1911221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35113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37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69" y="1157551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</a:t>
            </a:r>
            <a:r>
              <a:rPr lang="pl-PL" dirty="0">
                <a:solidFill>
                  <a:srgbClr val="0070C0"/>
                </a:solidFill>
              </a:rPr>
              <a:t>tables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9579" y="22277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Never use formatting to encode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Include only one piece of information in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It is easier to store data in the correct form than to clean data for reuse</a:t>
            </a:r>
          </a:p>
        </p:txBody>
      </p:sp>
    </p:spTree>
    <p:extLst>
      <p:ext uri="{BB962C8B-B14F-4D97-AF65-F5344CB8AC3E}">
        <p14:creationId xmlns:p14="http://schemas.microsoft.com/office/powerpoint/2010/main" val="20582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1608</Words>
  <Application>Microsoft Office PowerPoint</Application>
  <PresentationFormat>Widescreen</PresentationFormat>
  <Paragraphs>294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GuardianTextEgyptian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</vt:lpstr>
      <vt:lpstr>Exercise 2: Solution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Dates</vt:lpstr>
      <vt:lpstr>PowerPoint Presentation</vt:lpstr>
      <vt:lpstr>To use or not to use Excel</vt:lpstr>
      <vt:lpstr>Cleaning data with OpenRefine</vt:lpstr>
      <vt:lpstr>(Meta)data in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Livia Scorza</cp:lastModifiedBy>
  <cp:revision>73</cp:revision>
  <dcterms:created xsi:type="dcterms:W3CDTF">2021-06-07T08:35:11Z</dcterms:created>
  <dcterms:modified xsi:type="dcterms:W3CDTF">2024-03-20T14:02:33Z</dcterms:modified>
</cp:coreProperties>
</file>