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21" r:id="rId3"/>
    <p:sldId id="258" r:id="rId4"/>
    <p:sldId id="261" r:id="rId5"/>
    <p:sldId id="259" r:id="rId6"/>
    <p:sldId id="335" r:id="rId7"/>
    <p:sldId id="263" r:id="rId8"/>
    <p:sldId id="310" r:id="rId9"/>
    <p:sldId id="329" r:id="rId10"/>
    <p:sldId id="334" r:id="rId11"/>
    <p:sldId id="331" r:id="rId12"/>
    <p:sldId id="332" r:id="rId13"/>
    <p:sldId id="333" r:id="rId14"/>
    <p:sldId id="312" r:id="rId15"/>
    <p:sldId id="313" r:id="rId16"/>
    <p:sldId id="257" r:id="rId17"/>
    <p:sldId id="274" r:id="rId18"/>
    <p:sldId id="336" r:id="rId19"/>
    <p:sldId id="337" r:id="rId20"/>
    <p:sldId id="279" r:id="rId21"/>
    <p:sldId id="260" r:id="rId22"/>
    <p:sldId id="338" r:id="rId23"/>
    <p:sldId id="265" r:id="rId24"/>
    <p:sldId id="345" r:id="rId25"/>
    <p:sldId id="269" r:id="rId26"/>
    <p:sldId id="346" r:id="rId27"/>
    <p:sldId id="273" r:id="rId28"/>
    <p:sldId id="344" r:id="rId29"/>
    <p:sldId id="277" r:id="rId30"/>
    <p:sldId id="31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6BB563-3184-4751-B634-C2ED236A45C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26720-633B-4847-8A7D-E93CD4DCD03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Scientific knowledge is a product of social collaboration and its ownership belongs to the community. </a:t>
          </a:r>
          <a:endParaRPr lang="en-US"/>
        </a:p>
      </dgm:t>
    </dgm:pt>
    <dgm:pt modelId="{1E0ED545-2D00-400B-819E-24E4A6689C5E}" type="parTrans" cxnId="{1E73E9AA-A59C-4D23-9ACB-80FDA3B04574}">
      <dgm:prSet/>
      <dgm:spPr/>
      <dgm:t>
        <a:bodyPr/>
        <a:lstStyle/>
        <a:p>
          <a:endParaRPr lang="en-US"/>
        </a:p>
      </dgm:t>
    </dgm:pt>
    <dgm:pt modelId="{F9C6DD09-D97C-427D-9007-619854CB578E}" type="sibTrans" cxnId="{1E73E9AA-A59C-4D23-9ACB-80FDA3B04574}">
      <dgm:prSet/>
      <dgm:spPr/>
      <dgm:t>
        <a:bodyPr/>
        <a:lstStyle/>
        <a:p>
          <a:endParaRPr lang="en-US"/>
        </a:p>
      </dgm:t>
    </dgm:pt>
    <dgm:pt modelId="{F1F53886-96DE-476C-A076-6C086E840F2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From an economic point of view, scientific outputs generated by public research are a public good that everyone should be able to use at no cost.</a:t>
          </a:r>
          <a:endParaRPr lang="en-US"/>
        </a:p>
      </dgm:t>
    </dgm:pt>
    <dgm:pt modelId="{E5586B52-C14F-40E5-A437-DCC8CF3806CE}" type="parTrans" cxnId="{3F6BA0E0-BC38-4A2D-B408-2EF79E4B31DB}">
      <dgm:prSet/>
      <dgm:spPr/>
      <dgm:t>
        <a:bodyPr/>
        <a:lstStyle/>
        <a:p>
          <a:endParaRPr lang="en-US"/>
        </a:p>
      </dgm:t>
    </dgm:pt>
    <dgm:pt modelId="{A11F4D61-E800-49C2-9607-467E743F049D}" type="sibTrans" cxnId="{3F6BA0E0-BC38-4A2D-B408-2EF79E4B31DB}">
      <dgm:prSet/>
      <dgm:spPr/>
      <dgm:t>
        <a:bodyPr/>
        <a:lstStyle/>
        <a:p>
          <a:endParaRPr lang="en-US"/>
        </a:p>
      </dgm:t>
    </dgm:pt>
    <dgm:pt modelId="{CCD68109-C08C-4EAE-9A76-F59AD514B3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€10.2bn lost every year because of not accessible data</a:t>
          </a:r>
          <a:br>
            <a:rPr lang="en-GB"/>
          </a:br>
          <a:r>
            <a:rPr lang="en-GB"/>
            <a:t>(plus additional 16bn if accounting for re-use and research quality).</a:t>
          </a:r>
          <a:br>
            <a:rPr lang="en-GB"/>
          </a:br>
          <a:endParaRPr lang="en-US"/>
        </a:p>
      </dgm:t>
    </dgm:pt>
    <dgm:pt modelId="{6B4614D2-BA0A-4B45-9EC6-E66A580DD9F7}" type="parTrans" cxnId="{A5008DE2-9B0C-4057-9992-D6DD3E47FC43}">
      <dgm:prSet/>
      <dgm:spPr/>
      <dgm:t>
        <a:bodyPr/>
        <a:lstStyle/>
        <a:p>
          <a:endParaRPr lang="en-US"/>
        </a:p>
      </dgm:t>
    </dgm:pt>
    <dgm:pt modelId="{038EE38D-9C32-4FE9-AE17-F092D3856403}" type="sibTrans" cxnId="{A5008DE2-9B0C-4057-9992-D6DD3E47FC43}">
      <dgm:prSet/>
      <dgm:spPr/>
      <dgm:t>
        <a:bodyPr/>
        <a:lstStyle/>
        <a:p>
          <a:endParaRPr lang="en-US"/>
        </a:p>
      </dgm:t>
    </dgm:pt>
    <dgm:pt modelId="{F0341A1B-5233-440D-B49F-A1ABE5AB8325}" type="pres">
      <dgm:prSet presAssocID="{7F6BB563-3184-4751-B634-C2ED236A45C0}" presName="root" presStyleCnt="0">
        <dgm:presLayoutVars>
          <dgm:dir/>
          <dgm:resizeHandles val="exact"/>
        </dgm:presLayoutVars>
      </dgm:prSet>
      <dgm:spPr/>
    </dgm:pt>
    <dgm:pt modelId="{44569766-13A7-4326-9877-A0FE82A3E806}" type="pres">
      <dgm:prSet presAssocID="{24526720-633B-4847-8A7D-E93CD4DCD035}" presName="compNode" presStyleCnt="0"/>
      <dgm:spPr/>
    </dgm:pt>
    <dgm:pt modelId="{B2138258-21E1-4937-9293-F4B5EF3BB4CC}" type="pres">
      <dgm:prSet presAssocID="{24526720-633B-4847-8A7D-E93CD4DCD035}" presName="bgRect" presStyleLbl="bgShp" presStyleIdx="0" presStyleCnt="3"/>
      <dgm:spPr/>
    </dgm:pt>
    <dgm:pt modelId="{BA67A323-EB23-4CAC-AC83-017650EE9C72}" type="pres">
      <dgm:prSet presAssocID="{24526720-633B-4847-8A7D-E93CD4DCD035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E4C2E97-594F-46A1-8E01-FAEB3D0827BC}" type="pres">
      <dgm:prSet presAssocID="{24526720-633B-4847-8A7D-E93CD4DCD035}" presName="spaceRect" presStyleCnt="0"/>
      <dgm:spPr/>
    </dgm:pt>
    <dgm:pt modelId="{F0C8DCE1-3FA4-46A8-83DE-958053DC6F2C}" type="pres">
      <dgm:prSet presAssocID="{24526720-633B-4847-8A7D-E93CD4DCD035}" presName="parTx" presStyleLbl="revTx" presStyleIdx="0" presStyleCnt="3">
        <dgm:presLayoutVars>
          <dgm:chMax val="0"/>
          <dgm:chPref val="0"/>
        </dgm:presLayoutVars>
      </dgm:prSet>
      <dgm:spPr/>
    </dgm:pt>
    <dgm:pt modelId="{934F6E83-1427-4EDD-9694-F282E1DCEF5B}" type="pres">
      <dgm:prSet presAssocID="{F9C6DD09-D97C-427D-9007-619854CB578E}" presName="sibTrans" presStyleCnt="0"/>
      <dgm:spPr/>
    </dgm:pt>
    <dgm:pt modelId="{C80711C6-3E86-4CC0-922F-E2C888684FAB}" type="pres">
      <dgm:prSet presAssocID="{F1F53886-96DE-476C-A076-6C086E840F28}" presName="compNode" presStyleCnt="0"/>
      <dgm:spPr/>
    </dgm:pt>
    <dgm:pt modelId="{4F9A9F71-9E7B-445D-BE35-6FE8B646388B}" type="pres">
      <dgm:prSet presAssocID="{F1F53886-96DE-476C-A076-6C086E840F28}" presName="bgRect" presStyleLbl="bgShp" presStyleIdx="1" presStyleCnt="3"/>
      <dgm:spPr/>
    </dgm:pt>
    <dgm:pt modelId="{0ACE7B9A-320F-4442-ACCC-E16BE3B50953}" type="pres">
      <dgm:prSet presAssocID="{F1F53886-96DE-476C-A076-6C086E840F28}" presName="iconRect" presStyleLbl="node1" presStyleIdx="1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92D3746-7571-4C96-A53D-7CE11BD24663}" type="pres">
      <dgm:prSet presAssocID="{F1F53886-96DE-476C-A076-6C086E840F28}" presName="spaceRect" presStyleCnt="0"/>
      <dgm:spPr/>
    </dgm:pt>
    <dgm:pt modelId="{1361B918-1D3D-4A07-AEA2-2C0B4CBD73A6}" type="pres">
      <dgm:prSet presAssocID="{F1F53886-96DE-476C-A076-6C086E840F28}" presName="parTx" presStyleLbl="revTx" presStyleIdx="1" presStyleCnt="3">
        <dgm:presLayoutVars>
          <dgm:chMax val="0"/>
          <dgm:chPref val="0"/>
        </dgm:presLayoutVars>
      </dgm:prSet>
      <dgm:spPr/>
    </dgm:pt>
    <dgm:pt modelId="{E49A2A8A-DD60-4DF1-857E-E01A037BB4DA}" type="pres">
      <dgm:prSet presAssocID="{A11F4D61-E800-49C2-9607-467E743F049D}" presName="sibTrans" presStyleCnt="0"/>
      <dgm:spPr/>
    </dgm:pt>
    <dgm:pt modelId="{B2B78E3A-15AD-49C0-9673-8F457DB6272D}" type="pres">
      <dgm:prSet presAssocID="{CCD68109-C08C-4EAE-9A76-F59AD514B340}" presName="compNode" presStyleCnt="0"/>
      <dgm:spPr/>
    </dgm:pt>
    <dgm:pt modelId="{6D725E6F-2AEF-4F17-B2D4-4E540379135F}" type="pres">
      <dgm:prSet presAssocID="{CCD68109-C08C-4EAE-9A76-F59AD514B340}" presName="bgRect" presStyleLbl="bgShp" presStyleIdx="2" presStyleCnt="3"/>
      <dgm:spPr/>
    </dgm:pt>
    <dgm:pt modelId="{88B9A662-9349-4CFC-A207-A35DB7B22090}" type="pres">
      <dgm:prSet presAssocID="{CCD68109-C08C-4EAE-9A76-F59AD514B340}" presName="iconRect" presStyleLbl="node1" presStyleIdx="2" presStyleCnt="3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F018C27-495F-482B-A2BB-B528B4BB42F8}" type="pres">
      <dgm:prSet presAssocID="{CCD68109-C08C-4EAE-9A76-F59AD514B340}" presName="spaceRect" presStyleCnt="0"/>
      <dgm:spPr/>
    </dgm:pt>
    <dgm:pt modelId="{BFF8B58D-65E0-4392-9A4F-E3A875CEC201}" type="pres">
      <dgm:prSet presAssocID="{CCD68109-C08C-4EAE-9A76-F59AD514B3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04190F-F088-4350-B4B4-59A2EAE96D4C}" type="presOf" srcId="{CCD68109-C08C-4EAE-9A76-F59AD514B340}" destId="{BFF8B58D-65E0-4392-9A4F-E3A875CEC201}" srcOrd="0" destOrd="0" presId="urn:microsoft.com/office/officeart/2018/2/layout/IconVerticalSolidList"/>
    <dgm:cxn modelId="{D1227336-AA88-4BB2-8F49-ADE3D8264BD5}" type="presOf" srcId="{24526720-633B-4847-8A7D-E93CD4DCD035}" destId="{F0C8DCE1-3FA4-46A8-83DE-958053DC6F2C}" srcOrd="0" destOrd="0" presId="urn:microsoft.com/office/officeart/2018/2/layout/IconVerticalSolidList"/>
    <dgm:cxn modelId="{41DEE693-71AC-44DF-8CDC-8D9C3D825F7E}" type="presOf" srcId="{F1F53886-96DE-476C-A076-6C086E840F28}" destId="{1361B918-1D3D-4A07-AEA2-2C0B4CBD73A6}" srcOrd="0" destOrd="0" presId="urn:microsoft.com/office/officeart/2018/2/layout/IconVerticalSolidList"/>
    <dgm:cxn modelId="{9AAD4CA7-D038-4675-A84D-892924499FB1}" type="presOf" srcId="{7F6BB563-3184-4751-B634-C2ED236A45C0}" destId="{F0341A1B-5233-440D-B49F-A1ABE5AB8325}" srcOrd="0" destOrd="0" presId="urn:microsoft.com/office/officeart/2018/2/layout/IconVerticalSolidList"/>
    <dgm:cxn modelId="{1E73E9AA-A59C-4D23-9ACB-80FDA3B04574}" srcId="{7F6BB563-3184-4751-B634-C2ED236A45C0}" destId="{24526720-633B-4847-8A7D-E93CD4DCD035}" srcOrd="0" destOrd="0" parTransId="{1E0ED545-2D00-400B-819E-24E4A6689C5E}" sibTransId="{F9C6DD09-D97C-427D-9007-619854CB578E}"/>
    <dgm:cxn modelId="{3F6BA0E0-BC38-4A2D-B408-2EF79E4B31DB}" srcId="{7F6BB563-3184-4751-B634-C2ED236A45C0}" destId="{F1F53886-96DE-476C-A076-6C086E840F28}" srcOrd="1" destOrd="0" parTransId="{E5586B52-C14F-40E5-A437-DCC8CF3806CE}" sibTransId="{A11F4D61-E800-49C2-9607-467E743F049D}"/>
    <dgm:cxn modelId="{A5008DE2-9B0C-4057-9992-D6DD3E47FC43}" srcId="{7F6BB563-3184-4751-B634-C2ED236A45C0}" destId="{CCD68109-C08C-4EAE-9A76-F59AD514B340}" srcOrd="2" destOrd="0" parTransId="{6B4614D2-BA0A-4B45-9EC6-E66A580DD9F7}" sibTransId="{038EE38D-9C32-4FE9-AE17-F092D3856403}"/>
    <dgm:cxn modelId="{0103AEFB-1101-4CBE-8ED4-4143F7817DA7}" type="presParOf" srcId="{F0341A1B-5233-440D-B49F-A1ABE5AB8325}" destId="{44569766-13A7-4326-9877-A0FE82A3E806}" srcOrd="0" destOrd="0" presId="urn:microsoft.com/office/officeart/2018/2/layout/IconVerticalSolidList"/>
    <dgm:cxn modelId="{FADC5368-CABC-486F-82F9-9A43AA09B56B}" type="presParOf" srcId="{44569766-13A7-4326-9877-A0FE82A3E806}" destId="{B2138258-21E1-4937-9293-F4B5EF3BB4CC}" srcOrd="0" destOrd="0" presId="urn:microsoft.com/office/officeart/2018/2/layout/IconVerticalSolidList"/>
    <dgm:cxn modelId="{A4D65A14-DCBD-43CF-9EC3-8E0D7B1EA2B9}" type="presParOf" srcId="{44569766-13A7-4326-9877-A0FE82A3E806}" destId="{BA67A323-EB23-4CAC-AC83-017650EE9C72}" srcOrd="1" destOrd="0" presId="urn:microsoft.com/office/officeart/2018/2/layout/IconVerticalSolidList"/>
    <dgm:cxn modelId="{C7A7DD3F-C3EF-401F-927B-35FB149C6344}" type="presParOf" srcId="{44569766-13A7-4326-9877-A0FE82A3E806}" destId="{CE4C2E97-594F-46A1-8E01-FAEB3D0827BC}" srcOrd="2" destOrd="0" presId="urn:microsoft.com/office/officeart/2018/2/layout/IconVerticalSolidList"/>
    <dgm:cxn modelId="{92CE3623-27C0-4F64-BEF7-0378AD9181EF}" type="presParOf" srcId="{44569766-13A7-4326-9877-A0FE82A3E806}" destId="{F0C8DCE1-3FA4-46A8-83DE-958053DC6F2C}" srcOrd="3" destOrd="0" presId="urn:microsoft.com/office/officeart/2018/2/layout/IconVerticalSolidList"/>
    <dgm:cxn modelId="{F471E120-2088-41DE-9F0F-46D81B830A74}" type="presParOf" srcId="{F0341A1B-5233-440D-B49F-A1ABE5AB8325}" destId="{934F6E83-1427-4EDD-9694-F282E1DCEF5B}" srcOrd="1" destOrd="0" presId="urn:microsoft.com/office/officeart/2018/2/layout/IconVerticalSolidList"/>
    <dgm:cxn modelId="{D74833EE-D869-4934-B49F-CA5DD24F3BBB}" type="presParOf" srcId="{F0341A1B-5233-440D-B49F-A1ABE5AB8325}" destId="{C80711C6-3E86-4CC0-922F-E2C888684FAB}" srcOrd="2" destOrd="0" presId="urn:microsoft.com/office/officeart/2018/2/layout/IconVerticalSolidList"/>
    <dgm:cxn modelId="{7ABDA8BD-3C4B-44C1-8ED0-724F74E3B9F9}" type="presParOf" srcId="{C80711C6-3E86-4CC0-922F-E2C888684FAB}" destId="{4F9A9F71-9E7B-445D-BE35-6FE8B646388B}" srcOrd="0" destOrd="0" presId="urn:microsoft.com/office/officeart/2018/2/layout/IconVerticalSolidList"/>
    <dgm:cxn modelId="{A49358E1-FFC2-420E-B617-DEA99C8BF8D1}" type="presParOf" srcId="{C80711C6-3E86-4CC0-922F-E2C888684FAB}" destId="{0ACE7B9A-320F-4442-ACCC-E16BE3B50953}" srcOrd="1" destOrd="0" presId="urn:microsoft.com/office/officeart/2018/2/layout/IconVerticalSolidList"/>
    <dgm:cxn modelId="{6D0D3E5F-AB63-4FC5-B190-EE2DAE93F3E1}" type="presParOf" srcId="{C80711C6-3E86-4CC0-922F-E2C888684FAB}" destId="{E92D3746-7571-4C96-A53D-7CE11BD24663}" srcOrd="2" destOrd="0" presId="urn:microsoft.com/office/officeart/2018/2/layout/IconVerticalSolidList"/>
    <dgm:cxn modelId="{BF468DEA-1E05-4A85-BAEC-BB53AA199183}" type="presParOf" srcId="{C80711C6-3E86-4CC0-922F-E2C888684FAB}" destId="{1361B918-1D3D-4A07-AEA2-2C0B4CBD73A6}" srcOrd="3" destOrd="0" presId="urn:microsoft.com/office/officeart/2018/2/layout/IconVerticalSolidList"/>
    <dgm:cxn modelId="{CD786281-5D2E-4C25-A2EC-F05C0C157C76}" type="presParOf" srcId="{F0341A1B-5233-440D-B49F-A1ABE5AB8325}" destId="{E49A2A8A-DD60-4DF1-857E-E01A037BB4DA}" srcOrd="3" destOrd="0" presId="urn:microsoft.com/office/officeart/2018/2/layout/IconVerticalSolidList"/>
    <dgm:cxn modelId="{BBE69D75-2D1A-41CA-AD2F-D1D0CBDB9D6C}" type="presParOf" srcId="{F0341A1B-5233-440D-B49F-A1ABE5AB8325}" destId="{B2B78E3A-15AD-49C0-9673-8F457DB6272D}" srcOrd="4" destOrd="0" presId="urn:microsoft.com/office/officeart/2018/2/layout/IconVerticalSolidList"/>
    <dgm:cxn modelId="{93AC5B22-F672-4FD5-AEE5-B0EA0FAFE744}" type="presParOf" srcId="{B2B78E3A-15AD-49C0-9673-8F457DB6272D}" destId="{6D725E6F-2AEF-4F17-B2D4-4E540379135F}" srcOrd="0" destOrd="0" presId="urn:microsoft.com/office/officeart/2018/2/layout/IconVerticalSolidList"/>
    <dgm:cxn modelId="{8227C4E5-87B4-450F-8B5A-B235EAF0A7AF}" type="presParOf" srcId="{B2B78E3A-15AD-49C0-9673-8F457DB6272D}" destId="{88B9A662-9349-4CFC-A207-A35DB7B22090}" srcOrd="1" destOrd="0" presId="urn:microsoft.com/office/officeart/2018/2/layout/IconVerticalSolidList"/>
    <dgm:cxn modelId="{4939DAAA-5B77-4654-A07C-62ACE10E8EE5}" type="presParOf" srcId="{B2B78E3A-15AD-49C0-9673-8F457DB6272D}" destId="{7F018C27-495F-482B-A2BB-B528B4BB42F8}" srcOrd="2" destOrd="0" presId="urn:microsoft.com/office/officeart/2018/2/layout/IconVerticalSolidList"/>
    <dgm:cxn modelId="{FE39BE6D-A312-4DEB-8836-E5236086387D}" type="presParOf" srcId="{B2B78E3A-15AD-49C0-9673-8F457DB6272D}" destId="{BFF8B58D-65E0-4392-9A4F-E3A875CEC2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38258-21E1-4937-9293-F4B5EF3BB4C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7A323-EB23-4CAC-AC83-017650EE9C7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8DCE1-3FA4-46A8-83DE-958053DC6F2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Scientific knowledge is a product of social collaboration and its ownership belongs to the community. </a:t>
          </a:r>
          <a:endParaRPr lang="en-US" sz="2100" kern="1200"/>
        </a:p>
      </dsp:txBody>
      <dsp:txXfrm>
        <a:off x="1435590" y="531"/>
        <a:ext cx="9080009" cy="1242935"/>
      </dsp:txXfrm>
    </dsp:sp>
    <dsp:sp modelId="{4F9A9F71-9E7B-445D-BE35-6FE8B646388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E7B9A-320F-4442-ACCC-E16BE3B5095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1B918-1D3D-4A07-AEA2-2C0B4CBD73A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From an economic point of view, scientific outputs generated by public research are a public good that everyone should be able to use at no cost.</a:t>
          </a:r>
          <a:endParaRPr lang="en-US" sz="2100" kern="1200"/>
        </a:p>
      </dsp:txBody>
      <dsp:txXfrm>
        <a:off x="1435590" y="1554201"/>
        <a:ext cx="9080009" cy="1242935"/>
      </dsp:txXfrm>
    </dsp:sp>
    <dsp:sp modelId="{6D725E6F-2AEF-4F17-B2D4-4E540379135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9A662-9349-4CFC-A207-A35DB7B2209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8B58D-65E0-4392-9A4F-E3A875CEC20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€10.2bn lost every year because of not accessible data</a:t>
          </a:r>
          <a:br>
            <a:rPr lang="en-GB" sz="2100" kern="1200"/>
          </a:br>
          <a:r>
            <a:rPr lang="en-GB" sz="2100" kern="1200"/>
            <a:t>(plus additional 16bn if accounting for re-use and research quality).</a:t>
          </a:r>
          <a:br>
            <a:rPr lang="en-GB" sz="2100" kern="1200"/>
          </a:b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2CE42-142C-46E9-B5ED-4B7D239019FA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7BDC8-0B9A-406A-A6FE-0A7508B6E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0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Wellcome</a:t>
            </a:r>
            <a:r>
              <a:rPr lang="en-US" dirty="0"/>
              <a:t> example: https://wellcome.ac.uk/news/how-we-judge-research-outputs-when-making-funding-decisions</a:t>
            </a:r>
          </a:p>
          <a:p>
            <a:r>
              <a:rPr lang="en-US" dirty="0"/>
              <a:t>Cancer Research</a:t>
            </a:r>
            <a:r>
              <a:rPr lang="en-US" baseline="0" dirty="0"/>
              <a:t> UK example: https://www.cancerresearchuk.org/funding-for-researchers/research-features/2018-02-20-improving-research-evaluation-dora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9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B9AA-954F-48E6-A7D0-B2B47D1D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E808-221F-4B18-B154-C3AC62B4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2D39-1C4E-49DC-B2AB-0D2E671E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1BDB93A-9A91-4ACD-99A9-997668C686B7}" type="datetimeFigureOut">
              <a:rPr lang="en-GB" smtClean="0"/>
              <a:pPr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1973-A511-4F69-861E-67C7B196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AEA8-FD19-42FF-B274-062F34B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88633D63-089F-4804-9A00-C5DF2DDFAC2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CA8197DF-E71F-E549-9EA4-18B3DE735A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38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BE22-C653-4683-8D9D-2A7362C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D79BC-702D-4E20-B234-4E501DFD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2BB5-4422-48DE-8ADA-A6F5591D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095B-1FB6-47DD-BE66-19333FA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4536-3332-4855-9E4D-FAF3D1C0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58EB7-4718-4485-9921-977F42F59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67E31-3DF1-4259-B739-DF2EB12D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A41F-291E-4A1B-BB5B-0AB1E9A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B40C-D906-4230-BB6A-DF67320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91B8-7E0F-4897-B080-4C8AE56E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67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45833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4AA-02E7-4683-B861-603CD959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77E3-2270-4DCC-96F0-549AA3F7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0EE9-C5AB-427B-8DBF-78724EDB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96F4-F1D7-47F0-8414-25A1D469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460E-CA28-4D5A-8120-AD8F4B66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8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457A-FDCE-4532-B340-96F99CEA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7FB2-CD59-4770-9DB7-2AF4C410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E782-FF87-45BF-B84D-0628DD84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F095-EBFC-4A39-B395-06ACB8E3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040-14D7-4D7F-B00E-9241A855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78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3D46-B7CB-4FD2-93B6-D0B590E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A79E-00B0-4CE0-ADDD-AB5FAEDD0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6AC-7EF1-4717-9BEC-B50C74BE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D950-5138-4FC2-87B3-1E0B5F3C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CB2A-76BF-4183-9A0E-B419DC1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E859-3579-48A6-B31F-2F228774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3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D12-75B1-4B86-AA38-D828C48E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03C8-23C6-4166-B35F-175B8309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12B7-05CA-4019-9E08-4EB5FE0A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70490-4D08-4517-A931-198D56F25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83C5D-6623-41D7-8A90-4FC742B34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606B-6603-40EA-AAEF-9C5E734A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930A-D025-4F78-8912-2BB0EB9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810B5-55E9-4821-B581-F1A4246C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6326-5DCE-4D9B-8B15-1B00421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6649F-0B13-48E0-B792-63CD3DA4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15912-5A8A-435B-9F1A-E0E95ED1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278E5-1999-4633-AD37-B3A68EAA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1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537C-4476-44B6-9996-295C1D5A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C5AE9-5248-4917-8CA5-F5013F1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E365-C8AE-469C-AEFF-C48DF26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49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9F89-8B68-49A3-B155-C525FEBE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C925-4D88-4613-BF20-60EDE110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095E-F658-41A5-9BD7-946A6249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4A36-20FC-44FE-B45D-5B07F105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1188-BDB1-48D4-BE6B-796D2603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248E-5A87-4790-A75F-F3E9D75A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2D4C-34A8-4E30-AC07-2F277337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B0CE8-9787-47B5-B3E2-895B2CDB8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7B032-D6D0-4A50-A0E9-E45464CD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909B-9FE6-436B-9143-55B6D3D1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05E5-F71C-4B0B-8050-F016079D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4C21-B408-4F55-9C87-A2651412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3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A552A-8358-4F78-8456-988296AA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86C5-A189-474B-BBA6-4F80FF97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2737-7BD7-47AE-A9C6-1699993C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41BDB93A-9A91-4ACD-99A9-997668C686B7}" type="datetimeFigureOut">
              <a:rPr lang="en-GB" smtClean="0"/>
              <a:pPr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85E5-B35B-4B77-8D41-B27E0865E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12F-FE52-4ABA-AEBA-182633A6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88633D63-089F-4804-9A00-C5DF2DDFAC2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896C9EE9-1810-7F4F-ACB3-31487B569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70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bi.ac.uk/metabolights/" TargetMode="External"/><Relationship Id="rId3" Type="http://schemas.openxmlformats.org/officeDocument/2006/relationships/hyperlink" Target="http://zenodo.org/" TargetMode="External"/><Relationship Id="rId7" Type="http://schemas.openxmlformats.org/officeDocument/2006/relationships/hyperlink" Target="https://www.ncbi.nlm.nih.gov/genbank/" TargetMode="External"/><Relationship Id="rId2" Type="http://schemas.openxmlformats.org/officeDocument/2006/relationships/hyperlink" Target="http://datadrya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prot.org/" TargetMode="External"/><Relationship Id="rId5" Type="http://schemas.openxmlformats.org/officeDocument/2006/relationships/hyperlink" Target="http://thedata.org/" TargetMode="External"/><Relationship Id="rId4" Type="http://schemas.openxmlformats.org/officeDocument/2006/relationships/hyperlink" Target="http://figshare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40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633963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B3A7-AEA3-478C-8D73-EC67C3465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Open Science</a:t>
            </a:r>
            <a:r>
              <a:rPr lang="pl-PL" dirty="0"/>
              <a:t> and FAIR principles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79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hatch\Desktop\dora-logo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3"/>
          <a:stretch/>
        </p:blipFill>
        <p:spPr bwMode="auto">
          <a:xfrm>
            <a:off x="609725" y="1790992"/>
            <a:ext cx="4821257" cy="215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94" y="4045992"/>
            <a:ext cx="2119876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 err="1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Wellcome</a:t>
            </a:r>
            <a:endParaRPr lang="en-US" sz="1600" dirty="0">
              <a:solidFill>
                <a:srgbClr val="0070C0"/>
              </a:solidFill>
              <a:ea typeface="Helvetica Neue"/>
              <a:cs typeface="Helvetica Neue"/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United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293" y="3927847"/>
            <a:ext cx="1713418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Cancer Research UK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5293" y="4556250"/>
            <a:ext cx="4557316" cy="2021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Summary of 3-5 achievements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Space to describe other measures of impact</a:t>
            </a:r>
          </a:p>
          <a:p>
            <a:pPr lvl="3"/>
            <a:endParaRPr lang="en-US" sz="1600" dirty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Reminds peer reviewers and committee 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members of DORA principles throughout 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funding process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194" y="4712039"/>
            <a:ext cx="5315681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Contributions to mentorship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Output sharing plan to advance potential health benefits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Plans for public engagement</a:t>
            </a:r>
          </a:p>
          <a:p>
            <a:pPr defTabSz="412750" hangingPunct="0"/>
            <a:endParaRPr lang="en-US" sz="1600" dirty="0">
              <a:solidFill>
                <a:srgbClr val="0070C0"/>
              </a:solidFill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Guidance provided to advisory panel members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93" y="2295462"/>
            <a:ext cx="4662488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215662" y="365125"/>
            <a:ext cx="9138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GB" dirty="0"/>
              <a:t>DORA: Funders adoption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09725" y="6486884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</a:t>
            </a:r>
            <a:r>
              <a:rPr lang="pl-PL" sz="1400" dirty="0"/>
              <a:t>5</a:t>
            </a:r>
            <a:r>
              <a:rPr lang="en-GB" sz="1400" dirty="0"/>
              <a:t>] CC BY</a:t>
            </a:r>
          </a:p>
        </p:txBody>
      </p:sp>
    </p:spTree>
    <p:extLst>
      <p:ext uri="{BB962C8B-B14F-4D97-AF65-F5344CB8AC3E}">
        <p14:creationId xmlns:p14="http://schemas.microsoft.com/office/powerpoint/2010/main" val="24051108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Narrative 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Generation of Knowledge</a:t>
            </a:r>
            <a:endParaRPr lang="en-GB" dirty="0"/>
          </a:p>
          <a:p>
            <a:pPr lvl="0"/>
            <a:r>
              <a:rPr lang="en-IE" dirty="0"/>
              <a:t>Development of Individuals and Collaborations  </a:t>
            </a:r>
            <a:endParaRPr lang="en-GB" dirty="0"/>
          </a:p>
          <a:p>
            <a:pPr lvl="0"/>
            <a:r>
              <a:rPr lang="en-IE" dirty="0"/>
              <a:t>Supporting Broader Society and the Economy  </a:t>
            </a:r>
            <a:endParaRPr lang="en-GB" dirty="0"/>
          </a:p>
          <a:p>
            <a:pPr lvl="0"/>
            <a:r>
              <a:rPr lang="en-IE" dirty="0"/>
              <a:t>Supporting the Research Community 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0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Narrative 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broad definition of ‘output’ is used, such as datasets, patents and software.</a:t>
            </a:r>
          </a:p>
          <a:p>
            <a:r>
              <a:rPr lang="en-GB" dirty="0"/>
              <a:t>Special attention is paid to Open Science, which outputs are openly available.</a:t>
            </a:r>
          </a:p>
          <a:p>
            <a:r>
              <a:rPr lang="en-US" dirty="0"/>
              <a:t>New metrics: retweets, online views and downloads, discussions, presence in mass media technology platforms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81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is </a:t>
            </a:r>
            <a:r>
              <a:rPr lang="pl-PL" dirty="0"/>
              <a:t>easier to be prep</a:t>
            </a:r>
            <a:r>
              <a:rPr lang="en-GB" dirty="0"/>
              <a:t>a</a:t>
            </a:r>
            <a:r>
              <a:rPr lang="pl-PL" dirty="0"/>
              <a:t>red than to fake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takes time to make the outputs public</a:t>
            </a:r>
          </a:p>
          <a:p>
            <a:r>
              <a:rPr lang="en-GB" dirty="0"/>
              <a:t>The quality of open outputs is easy to assess</a:t>
            </a:r>
          </a:p>
          <a:p>
            <a:endParaRPr lang="en-GB" dirty="0"/>
          </a:p>
          <a:p>
            <a:r>
              <a:rPr lang="en-GB" dirty="0"/>
              <a:t>Timestamps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6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are not doing Open Science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C1ED6655-99B8-4141-B04D-0310CB8B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1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are not doing Open Science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lack</a:t>
            </a:r>
            <a:r>
              <a:rPr lang="pl-PL" dirty="0"/>
              <a:t> of </a:t>
            </a:r>
            <a:r>
              <a:rPr lang="en-GB" dirty="0"/>
              <a:t>expertise</a:t>
            </a:r>
          </a:p>
          <a:p>
            <a:pPr>
              <a:lnSpc>
                <a:spcPct val="150000"/>
              </a:lnSpc>
            </a:pPr>
            <a:r>
              <a:rPr lang="en-GB" dirty="0"/>
              <a:t>sensitive data</a:t>
            </a:r>
          </a:p>
          <a:p>
            <a:pPr>
              <a:lnSpc>
                <a:spcPct val="150000"/>
              </a:lnSpc>
            </a:pPr>
            <a:r>
              <a:rPr lang="en-GB" dirty="0"/>
              <a:t>misuse (fake news)</a:t>
            </a:r>
          </a:p>
          <a:p>
            <a:pPr>
              <a:lnSpc>
                <a:spcPct val="150000"/>
              </a:lnSpc>
            </a:pPr>
            <a:r>
              <a:rPr lang="en-GB" dirty="0"/>
              <a:t>lack of confidence (the fear of critics)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the costs in $ and in time</a:t>
            </a:r>
          </a:p>
          <a:p>
            <a:pPr>
              <a:lnSpc>
                <a:spcPct val="150000"/>
              </a:lnSpc>
            </a:pPr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9CCF3C30-FAA2-344D-BFE7-AADFBAB5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1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data</a:t>
            </a:r>
            <a:r>
              <a:rPr lang="pl-PL" sz="4000" dirty="0"/>
              <a:t> to share</a:t>
            </a:r>
            <a:endParaRPr lang="en-GB" sz="4000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93" y="1267832"/>
            <a:ext cx="5258180" cy="5154621"/>
          </a:xfrm>
        </p:spPr>
        <p:txBody>
          <a:bodyPr anchor="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Data does not only mean Excel files with recorded measurements from a machine.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b="1" dirty="0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1600" dirty="0"/>
              <a:t>Information about </a:t>
            </a:r>
            <a:r>
              <a:rPr lang="pl-PL" sz="1600" dirty="0"/>
              <a:t>biological</a:t>
            </a:r>
            <a:r>
              <a:rPr lang="en-GB" sz="1600" dirty="0"/>
              <a:t> samples:</a:t>
            </a:r>
            <a:endParaRPr lang="pl-PL" sz="1600" dirty="0"/>
          </a:p>
          <a:p>
            <a:pPr lvl="1">
              <a:lnSpc>
                <a:spcPct val="100000"/>
              </a:lnSpc>
            </a:pPr>
            <a:r>
              <a:rPr lang="pl-PL" sz="1400" dirty="0"/>
              <a:t>patient (ilness, demographic, sample type)</a:t>
            </a:r>
            <a:endParaRPr lang="en-GB" sz="1400" dirty="0"/>
          </a:p>
          <a:p>
            <a:pPr lvl="1">
              <a:lnSpc>
                <a:spcPct val="100000"/>
              </a:lnSpc>
            </a:pPr>
            <a:r>
              <a:rPr lang="en-GB" sz="1400" dirty="0"/>
              <a:t>animal/ plant tissue (live, in culture, frozen, etc)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bacterial / yeast stocks etc </a:t>
            </a:r>
          </a:p>
          <a:p>
            <a:pPr>
              <a:lnSpc>
                <a:spcPct val="120000"/>
              </a:lnSpc>
            </a:pPr>
            <a:r>
              <a:rPr lang="en-GB" sz="1600" dirty="0"/>
              <a:t>Quantitative / numerical data: Spreadsheets (tables), csv files</a:t>
            </a:r>
          </a:p>
          <a:p>
            <a:pPr>
              <a:lnSpc>
                <a:spcPct val="120000"/>
              </a:lnSpc>
            </a:pPr>
            <a:r>
              <a:rPr lang="en-GB" sz="1600" dirty="0"/>
              <a:t>Images (pictures, microscopy images, 3D scans)</a:t>
            </a:r>
          </a:p>
          <a:p>
            <a:pPr>
              <a:lnSpc>
                <a:spcPct val="120000"/>
              </a:lnSpc>
            </a:pPr>
            <a:r>
              <a:rPr lang="en-GB" sz="1600" dirty="0"/>
              <a:t>Code (Software programs, analysis codes, algorithms) </a:t>
            </a:r>
          </a:p>
          <a:p>
            <a:pPr>
              <a:lnSpc>
                <a:spcPct val="120000"/>
              </a:lnSpc>
            </a:pPr>
            <a:r>
              <a:rPr lang="en-GB" sz="1600" dirty="0"/>
              <a:t>DNA/RNA sequences (plasmids, sequencing files, etc)</a:t>
            </a:r>
          </a:p>
          <a:p>
            <a:pPr>
              <a:lnSpc>
                <a:spcPct val="120000"/>
              </a:lnSpc>
            </a:pPr>
            <a:r>
              <a:rPr lang="en-GB" sz="1600" dirty="0"/>
              <a:t>Protocols (recipes, laboratory and measurement protocols)</a:t>
            </a:r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2710759"/>
            <a:ext cx="10515600" cy="1325563"/>
          </a:xfrm>
        </p:spPr>
        <p:txBody>
          <a:bodyPr/>
          <a:lstStyle/>
          <a:p>
            <a:r>
              <a:rPr lang="pl-PL">
                <a:solidFill>
                  <a:srgbClr val="0070C0"/>
                </a:solidFill>
              </a:rPr>
              <a:t>But how (not) to share in practice</a:t>
            </a:r>
            <a:endParaRPr lang="en-GB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6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en-GB" sz="2400" dirty="0"/>
              <a:t>Open science is transparent and accessible knowledge </a:t>
            </a:r>
            <a:endParaRPr lang="pl-PL" sz="2400" dirty="0"/>
          </a:p>
          <a:p>
            <a:pPr marL="0" indent="0">
              <a:buNone/>
            </a:pPr>
            <a:r>
              <a:rPr lang="en-GB" sz="2400" dirty="0"/>
              <a:t>that is shared and developed </a:t>
            </a:r>
            <a:endParaRPr lang="pl-PL" sz="2400" dirty="0"/>
          </a:p>
          <a:p>
            <a:pPr marL="0" indent="0">
              <a:buNone/>
            </a:pPr>
            <a:r>
              <a:rPr lang="en-GB" sz="2400" dirty="0"/>
              <a:t>through collaborative networks.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Graphic 4" descr="Unlock with solid fill">
            <a:extLst>
              <a:ext uri="{FF2B5EF4-FFF2-40B4-BE49-F238E27FC236}">
                <a16:creationId xmlns:a16="http://schemas.microsoft.com/office/drawing/2014/main" id="{9AE8233F-980D-4B4E-97AE-75879E609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9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</a:t>
            </a:r>
            <a:r>
              <a:rPr lang="pl-PL" dirty="0"/>
              <a:t>averag</a:t>
            </a:r>
            <a:r>
              <a:rPr lang="en-GB" dirty="0"/>
              <a:t>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fin</a:t>
            </a:r>
            <a:r>
              <a:rPr lang="en-GB" dirty="0"/>
              <a:t>d</a:t>
            </a:r>
            <a:r>
              <a:rPr lang="pl-PL" dirty="0"/>
              <a:t> the righ</a:t>
            </a:r>
            <a:r>
              <a:rPr lang="en-GB" dirty="0"/>
              <a:t>t</a:t>
            </a:r>
            <a:r>
              <a:rPr lang="pl-PL" dirty="0"/>
              <a:t> data tabl</a:t>
            </a:r>
            <a:r>
              <a:rPr lang="en-GB" dirty="0"/>
              <a:t>e</a:t>
            </a:r>
            <a:r>
              <a:rPr lang="pl-PL" dirty="0"/>
              <a:t> and colum</a:t>
            </a:r>
            <a:r>
              <a:rPr lang="en-GB" dirty="0"/>
              <a:t>n</a:t>
            </a:r>
            <a:endParaRPr lang="pl-PL" dirty="0"/>
          </a:p>
          <a:p>
            <a:r>
              <a:rPr lang="pl-PL" dirty="0"/>
              <a:t>Numerica</a:t>
            </a:r>
            <a:r>
              <a:rPr lang="en-GB" dirty="0"/>
              <a:t>l</a:t>
            </a:r>
            <a:r>
              <a:rPr lang="pl-PL" dirty="0"/>
              <a:t> data in pdf not suitabl</a:t>
            </a:r>
            <a:r>
              <a:rPr lang="en-GB" dirty="0"/>
              <a:t>e</a:t>
            </a:r>
            <a:r>
              <a:rPr lang="pl-PL" dirty="0"/>
              <a:t> for calculation</a:t>
            </a:r>
            <a:r>
              <a:rPr lang="en-GB" dirty="0"/>
              <a:t>s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protocol difficult 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76771C-B2F6-4E5B-B128-C9FDB872F544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[5] CC BY</a:t>
            </a:r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 dirty="0">
                <a:solidFill>
                  <a:srgbClr val="0070C0"/>
                </a:solidFill>
              </a:rPr>
              <a:t>: 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persistent identifiers pointing </a:t>
            </a:r>
            <a:r>
              <a:rPr lang="pl-PL" sz="2000" dirty="0">
                <a:solidFill>
                  <a:srgbClr val="0070C0"/>
                </a:solidFill>
              </a:rPr>
              <a:t>to the data</a:t>
            </a:r>
            <a:endParaRPr lang="pl-PL" sz="2000" dirty="0">
              <a:solidFill>
                <a:srgbClr val="0070C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descriptions that allow discovery</a:t>
            </a:r>
            <a:r>
              <a:rPr lang="pl-PL" sz="2000" dirty="0">
                <a:solidFill>
                  <a:srgbClr val="0070C0"/>
                </a:solidFill>
              </a:rPr>
              <a:t> by</a:t>
            </a:r>
            <a:r>
              <a:rPr lang="en-GB" sz="2000" dirty="0">
                <a:solidFill>
                  <a:srgbClr val="0070C0"/>
                </a:solidFill>
              </a:rPr>
              <a:t> both humans and computers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(meta)data retrieval</a:t>
            </a:r>
            <a:r>
              <a:rPr lang="pl-PL" sz="2000" dirty="0">
                <a:solidFill>
                  <a:srgbClr val="0070C0"/>
                </a:solidFill>
              </a:rPr>
              <a:t> by standard protocols (http)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metadata available even when the data are no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(meta)data saved in open/common format (</a:t>
            </a:r>
            <a:r>
              <a:rPr lang="en-GB" sz="2000" dirty="0">
                <a:solidFill>
                  <a:srgbClr val="0070C0"/>
                </a:solidFill>
              </a:rPr>
              <a:t>interpretable for various tools</a:t>
            </a:r>
            <a:r>
              <a:rPr lang="pl-PL" sz="20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pl-PL" sz="2000" dirty="0">
                <a:solidFill>
                  <a:srgbClr val="0070C0"/>
                </a:solidFill>
              </a:rPr>
              <a:t>m</a:t>
            </a:r>
            <a:r>
              <a:rPr lang="en-GB" sz="2000" dirty="0">
                <a:solidFill>
                  <a:srgbClr val="0070C0"/>
                </a:solidFill>
              </a:rPr>
              <a:t>eta)data should use vocabularies that follow FAIR principles.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data should be well-described so that they can be replicated and/or combined in different settings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conditions of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r>
              <a:rPr lang="en-GB" sz="2000" dirty="0">
                <a:solidFill>
                  <a:srgbClr val="0070C0"/>
                </a:solidFill>
              </a:rPr>
              <a:t>he reuse should be stated with </a:t>
            </a:r>
            <a:r>
              <a:rPr lang="pl-PL" sz="2000" dirty="0">
                <a:solidFill>
                  <a:srgbClr val="0070C0"/>
                </a:solidFill>
              </a:rPr>
              <a:t>a </a:t>
            </a:r>
            <a:r>
              <a:rPr lang="en-GB" sz="2000" dirty="0">
                <a:solidFill>
                  <a:srgbClr val="0070C0"/>
                </a:solidFill>
              </a:rPr>
              <a:t>clear license</a:t>
            </a:r>
          </a:p>
        </p:txBody>
      </p:sp>
    </p:spTree>
    <p:extLst>
      <p:ext uri="{BB962C8B-B14F-4D97-AF65-F5344CB8AC3E}">
        <p14:creationId xmlns:p14="http://schemas.microsoft.com/office/powerpoint/2010/main" val="59580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Findable &amp; Accessible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61257"/>
            <a:ext cx="109256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Deposit data to an external, reputable public repository.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Repositories provide </a:t>
            </a:r>
            <a:r>
              <a:rPr lang="en-GB" sz="2400" b="1" dirty="0">
                <a:solidFill>
                  <a:srgbClr val="0070C0"/>
                </a:solidFill>
              </a:rPr>
              <a:t>persistent identifiers </a:t>
            </a:r>
            <a:r>
              <a:rPr lang="en-GB" sz="2400" dirty="0">
                <a:solidFill>
                  <a:srgbClr val="0070C0"/>
                </a:solidFill>
              </a:rPr>
              <a:t>(PIDs), catalogue options, advanced metadata searching, and download statistics. Some repositories can also host private data or provide embargo periods, meaning access to all data can be delayed.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There are general “data agnostic” repositories,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Dryad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FigShare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Dataverse</a:t>
            </a:r>
            <a:r>
              <a:rPr lang="en-GB" sz="2400" dirty="0">
                <a:solidFill>
                  <a:srgbClr val="0070C0"/>
                </a:solidFill>
              </a:rPr>
              <a:t>.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Or domain specific,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UniProt</a:t>
            </a:r>
            <a:r>
              <a:rPr lang="en-GB" sz="2400" dirty="0">
                <a:solidFill>
                  <a:srgbClr val="0070C0"/>
                </a:solidFill>
              </a:rPr>
              <a:t> – protein data, </a:t>
            </a:r>
            <a:r>
              <a:rPr lang="en-GB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GenBank</a:t>
            </a:r>
            <a:r>
              <a:rPr lang="en-GB" sz="2400" dirty="0">
                <a:solidFill>
                  <a:srgbClr val="0070C0"/>
                </a:solidFill>
              </a:rPr>
              <a:t> – sequence data, </a:t>
            </a:r>
            <a:r>
              <a:rPr lang="en-GB" sz="2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MetaboLights</a:t>
            </a:r>
            <a:r>
              <a:rPr lang="en-GB" sz="2400" dirty="0">
                <a:solidFill>
                  <a:srgbClr val="0070C0"/>
                </a:solidFill>
              </a:rPr>
              <a:t> – metabolomics data.</a:t>
            </a:r>
          </a:p>
        </p:txBody>
      </p:sp>
    </p:spTree>
    <p:extLst>
      <p:ext uri="{BB962C8B-B14F-4D97-AF65-F5344CB8AC3E}">
        <p14:creationId xmlns:p14="http://schemas.microsoft.com/office/powerpoint/2010/main" val="3399547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write a README file describing the data</a:t>
            </a:r>
            <a:r>
              <a:rPr lang="pl-PL" dirty="0"/>
              <a:t> or </a:t>
            </a:r>
            <a:r>
              <a:rPr lang="en-GB" dirty="0"/>
              <a:t>embed it in tables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endParaRPr lang="pl-PL" dirty="0"/>
          </a:p>
          <a:p>
            <a:r>
              <a:rPr lang="en-GB" dirty="0"/>
              <a:t>use (meta)data formats (e.g. SBML, SBOL)</a:t>
            </a:r>
          </a:p>
          <a:p>
            <a:r>
              <a:rPr lang="en-GB" dirty="0"/>
              <a:t>use commonly known terms and PIDs in descriptions</a:t>
            </a:r>
          </a:p>
          <a:p>
            <a:r>
              <a:rPr lang="en-GB" dirty="0"/>
              <a:t>follow recommendations</a:t>
            </a:r>
            <a:r>
              <a:rPr lang="pl-PL" dirty="0"/>
              <a:t> </a:t>
            </a:r>
            <a:r>
              <a:rPr lang="en-GB" dirty="0"/>
              <a:t>Minimum Information Standards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terms by 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FAIR </a:t>
            </a:r>
            <a:r>
              <a:rPr lang="pl-PL" dirty="0">
                <a:solidFill>
                  <a:srgbClr val="0070C0"/>
                </a:solidFill>
              </a:rPr>
              <a:t>exercise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CREDITS [5] CC BY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What makes it FAIR</a:t>
            </a: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u="sng" dirty="0">
                <a:hlinkClick r:id="rId2"/>
              </a:rPr>
              <a:t>https://doi.org/10.5281/zenodo.6339631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46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!=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842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 dirty="0"/>
              <a:t>of </a:t>
            </a:r>
            <a:r>
              <a:rPr lang="pl-PL" dirty="0"/>
              <a:t>the </a:t>
            </a:r>
            <a:r>
              <a:rPr lang="en-GB" dirty="0"/>
              <a:t>society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90372" y="3691621"/>
            <a:ext cx="29817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publications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data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physical samples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3218" y="3476178"/>
            <a:ext cx="2519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teachers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7" name="Graphic 6" descr="Usb Stick with solid fill">
            <a:extLst>
              <a:ext uri="{FF2B5EF4-FFF2-40B4-BE49-F238E27FC236}">
                <a16:creationId xmlns:a16="http://schemas.microsoft.com/office/drawing/2014/main" id="{0824A22B-7EDC-7B4B-99C0-D318FC607C0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273" y="3698950"/>
            <a:ext cx="914400" cy="914400"/>
          </a:xfrm>
          <a:prstGeom prst="rect">
            <a:avLst/>
          </a:prstGeom>
        </p:spPr>
      </p:pic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E2CE479D-158F-3544-ADF0-05F3A0E7E92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6432" y="5106390"/>
            <a:ext cx="914400" cy="914400"/>
          </a:xfrm>
          <a:prstGeom prst="rect">
            <a:avLst/>
          </a:prstGeom>
        </p:spPr>
      </p:pic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1E604FE0-9CA1-324D-B619-1BE92AA12E0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877" y="4860363"/>
            <a:ext cx="914400" cy="914400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21DA01AD-FA62-AF43-85A0-6C8F63CC969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1541" y="2951014"/>
            <a:ext cx="914400" cy="914400"/>
          </a:xfrm>
          <a:prstGeom prst="rect">
            <a:avLst/>
          </a:prstGeom>
        </p:spPr>
      </p:pic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BD8B41C8-9E7C-2D49-9C40-01FA39B4433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5469" y="3957606"/>
            <a:ext cx="655744" cy="655744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B2811472-3906-BF4A-A506-9361E6DC65CE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3456" y="39576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5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6184806" cy="1461778"/>
          </a:xfrm>
        </p:spPr>
        <p:txBody>
          <a:bodyPr>
            <a:normAutofit/>
          </a:bodyPr>
          <a:lstStyle/>
          <a:p>
            <a:r>
              <a:rPr lang="en-GB" sz="4000" dirty="0"/>
              <a:t>Open Science </a:t>
            </a:r>
            <a:r>
              <a:rPr lang="pl-PL" sz="4000" dirty="0"/>
              <a:t>and FAIR </a:t>
            </a:r>
            <a:r>
              <a:rPr lang="en-GB" sz="4000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GB" sz="2400"/>
              <a:t>…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02CE7069-253F-AF44-8C83-23BBE5DB1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  <a:r>
              <a:rPr lang="pl-PL" dirty="0"/>
              <a:t> - Charactersitics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b="1" dirty="0"/>
              <a:t>W</a:t>
            </a:r>
            <a:r>
              <a:rPr lang="en-GB" b="1" dirty="0"/>
              <a:t>eb-based tools</a:t>
            </a:r>
            <a:r>
              <a:rPr lang="en-GB" dirty="0"/>
              <a:t> to facilitate information exchange collaboration </a:t>
            </a:r>
            <a:endParaRPr lang="en-GB" b="1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GB" b="1" dirty="0"/>
              <a:t>Transparency</a:t>
            </a:r>
            <a:r>
              <a:rPr lang="en-GB" dirty="0"/>
              <a:t> in experimental methodology, observation, and collection of data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GB" b="1" dirty="0"/>
              <a:t>Public availability</a:t>
            </a:r>
            <a:r>
              <a:rPr lang="en-GB" dirty="0"/>
              <a:t> and reusability of scientific data</a:t>
            </a:r>
            <a:r>
              <a:rPr lang="pl-PL" dirty="0"/>
              <a:t>, methods and </a:t>
            </a:r>
            <a:r>
              <a:rPr lang="en-GB" dirty="0"/>
              <a:t>communication</a:t>
            </a:r>
            <a:r>
              <a:rPr lang="pl-PL" dirty="0"/>
              <a:t>s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05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370097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l-PL" sz="4000"/>
              <a:t>Outcomes</a:t>
            </a:r>
            <a:r>
              <a:rPr lang="en-GB" sz="4000"/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pl-PL" sz="2400" dirty="0"/>
              <a:t>Collaboration</a:t>
            </a:r>
          </a:p>
          <a:p>
            <a:r>
              <a:rPr lang="en-GB" sz="2400" b="1" dirty="0"/>
              <a:t>Speed</a:t>
            </a:r>
            <a:endParaRPr lang="pl-PL" sz="2400" b="1" dirty="0"/>
          </a:p>
          <a:p>
            <a:r>
              <a:rPr lang="pl-PL" sz="2400" dirty="0"/>
              <a:t>Unpublished/negative results</a:t>
            </a:r>
          </a:p>
          <a:p>
            <a:r>
              <a:rPr lang="pl-PL" sz="2400" dirty="0"/>
              <a:t>Re-u</a:t>
            </a:r>
            <a:r>
              <a:rPr lang="en-GB" sz="2400" dirty="0"/>
              <a:t>se</a:t>
            </a:r>
            <a:endParaRPr lang="pl-PL" sz="2400" dirty="0"/>
          </a:p>
          <a:p>
            <a:r>
              <a:rPr lang="pl-PL" sz="2400" b="1" dirty="0"/>
              <a:t>Lear</a:t>
            </a:r>
            <a:r>
              <a:rPr lang="en-GB" sz="2400" b="1" dirty="0"/>
              <a:t>n</a:t>
            </a:r>
            <a:r>
              <a:rPr lang="pl-PL" sz="2400" b="1" dirty="0"/>
              <a:t> by exampl</a:t>
            </a:r>
            <a:r>
              <a:rPr lang="en-GB" sz="2400" b="1" dirty="0"/>
              <a:t>e</a:t>
            </a:r>
            <a:endParaRPr lang="pl-PL" sz="2400" b="1" dirty="0"/>
          </a:p>
          <a:p>
            <a:r>
              <a:rPr lang="pl-PL" sz="2400" dirty="0"/>
              <a:t>Feedback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7" name="Graphic 6" descr="Questionnaire">
            <a:extLst>
              <a:ext uri="{FF2B5EF4-FFF2-40B4-BE49-F238E27FC236}">
                <a16:creationId xmlns:a16="http://schemas.microsoft.com/office/drawing/2014/main" id="{EF48B542-D926-429F-B4A1-391E8A5A4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4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motivation: Money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AE9B752-4EE1-4343-B663-6BCD07DA08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5C64BBD-E704-234B-94C1-470457B567DD}"/>
              </a:ext>
            </a:extLst>
          </p:cNvPr>
          <p:cNvSpPr/>
          <p:nvPr/>
        </p:nvSpPr>
        <p:spPr>
          <a:xfrm>
            <a:off x="0" y="6492875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Source: Credits [2]</a:t>
            </a:r>
          </a:p>
        </p:txBody>
      </p:sp>
    </p:spTree>
    <p:extLst>
      <p:ext uri="{BB962C8B-B14F-4D97-AF65-F5344CB8AC3E}">
        <p14:creationId xmlns:p14="http://schemas.microsoft.com/office/powerpoint/2010/main" val="340015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“stick”</a:t>
            </a:r>
          </a:p>
          <a:p>
            <a:r>
              <a:rPr lang="en-GB" sz="2400" dirty="0"/>
              <a:t>Large UK funding bodies such as The </a:t>
            </a:r>
            <a:r>
              <a:rPr lang="en-GB" sz="2400" dirty="0" err="1"/>
              <a:t>Wellcome</a:t>
            </a:r>
            <a:r>
              <a:rPr lang="en-GB" sz="2400" dirty="0"/>
              <a:t> Trust are big supporters of Open Science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“carrot”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r>
              <a:rPr lang="en-GB" sz="2000" dirty="0"/>
              <a:t>	Exercise</a:t>
            </a:r>
          </a:p>
        </p:txBody>
      </p:sp>
      <p:pic>
        <p:nvPicPr>
          <p:cNvPr id="5" name="Picture 4" descr="Fresh carrots laid on a wooden floor">
            <a:extLst>
              <a:ext uri="{FF2B5EF4-FFF2-40B4-BE49-F238E27FC236}">
                <a16:creationId xmlns:a16="http://schemas.microsoft.com/office/drawing/2014/main" id="{D7082A1C-E979-9F47-8CBA-140D0B148B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5" r="2141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770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hatch\Desktop\dora-logo 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5125"/>
            <a:ext cx="9138138" cy="1325563"/>
          </a:xfrm>
        </p:spPr>
        <p:txBody>
          <a:bodyPr/>
          <a:lstStyle/>
          <a:p>
            <a:r>
              <a:rPr lang="en-GB" dirty="0"/>
              <a:t>DORA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Declaration on Research Assessment</a:t>
            </a:r>
          </a:p>
          <a:p>
            <a:r>
              <a:rPr lang="en-GB" dirty="0"/>
              <a:t>the need to eliminate the use of journal-based metrics, such as Journal Impact Factors, in funding, appointment, and promotion considerations;</a:t>
            </a:r>
          </a:p>
          <a:p>
            <a:r>
              <a:rPr lang="en-GB" dirty="0"/>
              <a:t>the need to assess research on its own merits rather than on the basis of the journal </a:t>
            </a:r>
          </a:p>
          <a:p>
            <a:r>
              <a:rPr lang="en-GB" dirty="0"/>
              <a:t>the need to capitalise on the opportunities provided by online publication (such as relaxing unnecessary limits … exploring new indicators of significance and impact)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</a:t>
            </a:r>
            <a:r>
              <a:rPr lang="pl-PL" sz="1400" dirty="0"/>
              <a:t>5</a:t>
            </a:r>
            <a:r>
              <a:rPr lang="en-GB" sz="1400" dirty="0"/>
              <a:t>] CC BY</a:t>
            </a:r>
          </a:p>
        </p:txBody>
      </p:sp>
    </p:spTree>
    <p:extLst>
      <p:ext uri="{BB962C8B-B14F-4D97-AF65-F5344CB8AC3E}">
        <p14:creationId xmlns:p14="http://schemas.microsoft.com/office/powerpoint/2010/main" val="313048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1202</Words>
  <Application>Microsoft Office PowerPoint</Application>
  <PresentationFormat>Widescreen</PresentationFormat>
  <Paragraphs>199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Office Theme</vt:lpstr>
      <vt:lpstr>Introduction to Open Science and FAIR principles</vt:lpstr>
      <vt:lpstr>Open Science</vt:lpstr>
      <vt:lpstr>Open Science</vt:lpstr>
      <vt:lpstr>Open Science - Charactersitics</vt:lpstr>
      <vt:lpstr>Open Science</vt:lpstr>
      <vt:lpstr>Outcomes of Openness</vt:lpstr>
      <vt:lpstr>Open Science motivation: Money</vt:lpstr>
      <vt:lpstr>Motivation</vt:lpstr>
      <vt:lpstr>DORA</vt:lpstr>
      <vt:lpstr>PowerPoint Presentation</vt:lpstr>
      <vt:lpstr>Narrative CV</vt:lpstr>
      <vt:lpstr>Narrative CV</vt:lpstr>
      <vt:lpstr>It is easier to be prepared than to fake it</vt:lpstr>
      <vt:lpstr>Why we are not doing Open Science already</vt:lpstr>
      <vt:lpstr>Why we are not doing Open Science already</vt:lpstr>
      <vt:lpstr>What data to share</vt:lpstr>
      <vt:lpstr>But how (not) to share in practice</vt:lpstr>
      <vt:lpstr>Data from publications</vt:lpstr>
      <vt:lpstr>Impossible protocol</vt:lpstr>
      <vt:lpstr>Impossible average</vt:lpstr>
      <vt:lpstr>Common problems</vt:lpstr>
      <vt:lpstr>Common problems</vt:lpstr>
      <vt:lpstr>FAIR principles</vt:lpstr>
      <vt:lpstr>FAIR principles</vt:lpstr>
      <vt:lpstr>Findable &amp; Accessible</vt:lpstr>
      <vt:lpstr>Reusable</vt:lpstr>
      <vt:lpstr>Reusable</vt:lpstr>
      <vt:lpstr>FAIR exercise</vt:lpstr>
      <vt:lpstr>FAIR vs Open Science</vt:lpstr>
      <vt:lpstr>Open Science and FAIR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 Science</dc:title>
  <dc:creator>ZIELINSKI Tomasz</dc:creator>
  <cp:lastModifiedBy>Tomasz Zielinski</cp:lastModifiedBy>
  <cp:revision>39</cp:revision>
  <dcterms:created xsi:type="dcterms:W3CDTF">2021-05-18T16:34:01Z</dcterms:created>
  <dcterms:modified xsi:type="dcterms:W3CDTF">2024-02-25T00:36:18Z</dcterms:modified>
</cp:coreProperties>
</file>