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83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302" r:id="rId12"/>
    <p:sldId id="304" r:id="rId13"/>
    <p:sldId id="303" r:id="rId14"/>
    <p:sldId id="282" r:id="rId15"/>
    <p:sldId id="305" r:id="rId16"/>
    <p:sldId id="307" r:id="rId17"/>
    <p:sldId id="308" r:id="rId18"/>
    <p:sldId id="289" r:id="rId19"/>
    <p:sldId id="297" r:id="rId20"/>
    <p:sldId id="298" r:id="rId21"/>
    <p:sldId id="299" r:id="rId22"/>
    <p:sldId id="300" r:id="rId23"/>
    <p:sldId id="301" r:id="rId24"/>
    <p:sldId id="280" r:id="rId25"/>
    <p:sldId id="262" r:id="rId26"/>
    <p:sldId id="277" r:id="rId27"/>
    <p:sldId id="290" r:id="rId28"/>
    <p:sldId id="309" r:id="rId29"/>
    <p:sldId id="310" r:id="rId30"/>
    <p:sldId id="291" r:id="rId31"/>
    <p:sldId id="272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109" d="100"/>
          <a:sy n="109" d="100"/>
        </p:scale>
        <p:origin x="1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pl-PL" sz="2000" dirty="0">
                <a:solidFill>
                  <a:srgbClr val="0070C0"/>
                </a:solidFill>
              </a:rPr>
              <a:t>Don’t! It c</a:t>
            </a:r>
            <a:r>
              <a:rPr lang="en-GB" sz="2000" dirty="0" err="1">
                <a:solidFill>
                  <a:srgbClr val="0070C0"/>
                </a:solidFill>
              </a:rPr>
              <a:t>onfuses</a:t>
            </a:r>
            <a:r>
              <a:rPr lang="en-GB" sz="2000" dirty="0">
                <a:solidFill>
                  <a:srgbClr val="0070C0"/>
                </a:solidFill>
              </a:rPr>
              <a:t>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</a:t>
            </a:r>
            <a:r>
              <a:rPr lang="pl-PL" sz="2000" dirty="0">
                <a:solidFill>
                  <a:srgbClr val="0070C0"/>
                </a:solidFill>
              </a:rPr>
              <a:t>extra sheets could </a:t>
            </a:r>
            <a:r>
              <a:rPr lang="en-GB" sz="2000" dirty="0">
                <a:solidFill>
                  <a:srgbClr val="0070C0"/>
                </a:solidFill>
              </a:rPr>
              <a:t>be </a:t>
            </a:r>
            <a:r>
              <a:rPr lang="pl-PL" sz="2000" dirty="0">
                <a:solidFill>
                  <a:srgbClr val="0070C0"/>
                </a:solidFill>
              </a:rPr>
              <a:t>overlooked</a:t>
            </a:r>
            <a:r>
              <a:rPr lang="en-GB" sz="2000" dirty="0">
                <a:solidFill>
                  <a:srgbClr val="0070C0"/>
                </a:solidFill>
              </a:rPr>
              <a:t>, but can be a good place to put secondary data</a:t>
            </a:r>
            <a:r>
              <a:rPr lang="pl-PL" sz="2000" dirty="0">
                <a:solidFill>
                  <a:srgbClr val="0070C0"/>
                </a:solidFill>
              </a:rPr>
              <a:t> or metadata</a:t>
            </a:r>
            <a:r>
              <a:rPr lang="en-GB" sz="2000" dirty="0">
                <a:solidFill>
                  <a:srgbClr val="0070C0"/>
                </a:solidFill>
              </a:rPr>
              <a:t>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M30	=&gt; Male | 30</a:t>
            </a:r>
          </a:p>
          <a:p>
            <a:pPr lvl="1"/>
            <a:r>
              <a:rPr lang="pl-PL" sz="2000">
                <a:solidFill>
                  <a:srgbClr val="0070C0"/>
                </a:solidFill>
              </a:rPr>
              <a:t>F28		=&gt; </a:t>
            </a:r>
            <a:r>
              <a:rPr lang="pl-PL" sz="2000" dirty="0">
                <a:solidFill>
                  <a:srgbClr val="0070C0"/>
                </a:solidFill>
              </a:rPr>
              <a:t>Female | 30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LD30C SUC	=&gt; LD | 30C |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LD15C NO	=&gt; LD | 15C |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SD30C NO	=&gt; SD | 30C |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</a:t>
            </a:r>
            <a:r>
              <a:rPr lang="pl-PL" sz="2400" dirty="0">
                <a:solidFill>
                  <a:srgbClr val="0070C0"/>
                </a:solidFill>
              </a:rPr>
              <a:t>/column</a:t>
            </a:r>
            <a:r>
              <a:rPr lang="en-GB" sz="2400" dirty="0">
                <a:solidFill>
                  <a:srgbClr val="0070C0"/>
                </a:solidFill>
              </a:rPr>
              <a:t>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It easier to process data in R/Python if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there no spacec in columns headers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Programs still</a:t>
            </a:r>
            <a:r>
              <a:rPr lang="en-GB" sz="2000" dirty="0">
                <a:solidFill>
                  <a:srgbClr val="0070C0"/>
                </a:solidFill>
              </a:rPr>
              <a:t>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Programs still</a:t>
            </a:r>
            <a:r>
              <a:rPr lang="en-GB" sz="2000" dirty="0">
                <a:solidFill>
                  <a:srgbClr val="0070C0"/>
                </a:solidFill>
              </a:rPr>
              <a:t>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</a:t>
            </a:r>
            <a:r>
              <a:rPr lang="en-GB" sz="4400" dirty="0">
                <a:solidFill>
                  <a:srgbClr val="0070C0"/>
                </a:solidFill>
              </a:rPr>
              <a:t>Spotting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992CE-A95E-4FE6-AEA5-F2B49AE3147E}"/>
              </a:ext>
            </a:extLst>
          </p:cNvPr>
          <p:cNvCxnSpPr>
            <a:cxnSpLocks/>
          </p:cNvCxnSpPr>
          <p:nvPr/>
        </p:nvCxnSpPr>
        <p:spPr>
          <a:xfrm>
            <a:off x="855742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7D94E2-5FFE-4CA5-8D6E-F02E6088A80B}"/>
              </a:ext>
            </a:extLst>
          </p:cNvPr>
          <p:cNvCxnSpPr>
            <a:cxnSpLocks/>
          </p:cNvCxnSpPr>
          <p:nvPr/>
        </p:nvCxnSpPr>
        <p:spPr>
          <a:xfrm>
            <a:off x="271091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78ACE4-C41B-4CEB-930E-0B1DB37B35BE}"/>
              </a:ext>
            </a:extLst>
          </p:cNvPr>
          <p:cNvCxnSpPr>
            <a:cxnSpLocks/>
          </p:cNvCxnSpPr>
          <p:nvPr/>
        </p:nvCxnSpPr>
        <p:spPr>
          <a:xfrm>
            <a:off x="4513334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836C9A-0915-4007-AC43-3F3FC59D36CD}"/>
              </a:ext>
            </a:extLst>
          </p:cNvPr>
          <p:cNvCxnSpPr>
            <a:cxnSpLocks/>
          </p:cNvCxnSpPr>
          <p:nvPr/>
        </p:nvCxnSpPr>
        <p:spPr>
          <a:xfrm>
            <a:off x="6438846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solidFill>
                  <a:srgbClr val="0070C0"/>
                </a:solidFill>
              </a:rPr>
              <a:t>4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04816" y="1891588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0243-8D5D-4BDB-83C6-74B5A118D17D}"/>
              </a:ext>
            </a:extLst>
          </p:cNvPr>
          <p:cNvCxnSpPr>
            <a:cxnSpLocks/>
          </p:cNvCxnSpPr>
          <p:nvPr/>
        </p:nvCxnSpPr>
        <p:spPr>
          <a:xfrm>
            <a:off x="820610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</a:t>
            </a:r>
            <a:r>
              <a:rPr lang="pl-PL" sz="2400" dirty="0">
                <a:solidFill>
                  <a:srgbClr val="0070C0"/>
                </a:solidFill>
              </a:rPr>
              <a:t>akes</a:t>
            </a:r>
            <a:r>
              <a:rPr lang="en-GB" sz="2400" dirty="0">
                <a:solidFill>
                  <a:srgbClr val="0070C0"/>
                </a:solidFill>
              </a:rPr>
              <a:t>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1" y="1182161"/>
            <a:ext cx="872365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 (Excel mostlikely change the format when saving it csv)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YYYYMMDD</a:t>
            </a:r>
            <a:r>
              <a:rPr lang="pl-PL" sz="2000" dirty="0">
                <a:solidFill>
                  <a:srgbClr val="0070C0"/>
                </a:solidFill>
              </a:rPr>
              <a:t> (Excel resistant)</a:t>
            </a:r>
            <a:br>
              <a:rPr lang="pl-PL" sz="2000" dirty="0">
                <a:solidFill>
                  <a:srgbClr val="0070C0"/>
                </a:solidFill>
              </a:rPr>
            </a:b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</a:t>
            </a:r>
            <a:r>
              <a:rPr lang="pl-PL" sz="2000" dirty="0">
                <a:solidFill>
                  <a:srgbClr val="0070C0"/>
                </a:solidFill>
              </a:rPr>
              <a:t>metabolite and </a:t>
            </a:r>
            <a:r>
              <a:rPr lang="en-GB" sz="2000" dirty="0">
                <a:solidFill>
                  <a:srgbClr val="0070C0"/>
                </a:solidFill>
              </a:rPr>
              <a:t>period table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69" y="1157551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</a:t>
            </a:r>
            <a:r>
              <a:rPr lang="pl-PL" dirty="0">
                <a:solidFill>
                  <a:srgbClr val="0070C0"/>
                </a:solidFill>
              </a:rPr>
              <a:t>tables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9579" y="222770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Never use formatting to encode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Include only one piece of information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It is easier to store data in the correct form than to clean data for reuse</a:t>
            </a: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DO THE QUIZ!!!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1524</Words>
  <Application>Microsoft Office PowerPoint</Application>
  <PresentationFormat>Widescreen</PresentationFormat>
  <Paragraphs>263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 Spotting problems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To use or not to use Excel</vt:lpstr>
      <vt:lpstr>Cleaning data with OpenRefine</vt:lpstr>
      <vt:lpstr>(Meta)data in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67</cp:revision>
  <dcterms:created xsi:type="dcterms:W3CDTF">2021-06-07T08:35:11Z</dcterms:created>
  <dcterms:modified xsi:type="dcterms:W3CDTF">2024-02-27T23:18:44Z</dcterms:modified>
</cp:coreProperties>
</file>