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sldIdLst>
    <p:sldId id="256" r:id="rId2"/>
    <p:sldId id="257" r:id="rId3"/>
    <p:sldId id="258" r:id="rId4"/>
    <p:sldId id="259" r:id="rId5"/>
    <p:sldId id="261" r:id="rId6"/>
    <p:sldId id="264" r:id="rId7"/>
    <p:sldId id="273" r:id="rId8"/>
    <p:sldId id="274" r:id="rId9"/>
    <p:sldId id="275" r:id="rId10"/>
    <p:sldId id="260" r:id="rId11"/>
    <p:sldId id="269" r:id="rId12"/>
    <p:sldId id="270" r:id="rId13"/>
    <p:sldId id="271" r:id="rId14"/>
    <p:sldId id="272"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58" d="100"/>
          <a:sy n="58" d="100"/>
        </p:scale>
        <p:origin x="96" y="12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EB8136-4330-4480-80D9-0F6FD970617C}"/>
              </a:ext>
            </a:extLst>
          </p:cNvPr>
          <p:cNvSpPr>
            <a:spLocks noGrp="1"/>
          </p:cNvSpPr>
          <p:nvPr>
            <p:ph type="ctrTitle"/>
          </p:nvPr>
        </p:nvSpPr>
        <p:spPr>
          <a:xfrm>
            <a:off x="576072" y="1124712"/>
            <a:ext cx="11036808" cy="3172968"/>
          </a:xfrm>
        </p:spPr>
        <p:txBody>
          <a:bodyPr anchor="b">
            <a:normAutofit/>
          </a:bodyPr>
          <a:lstStyle>
            <a:lvl1pPr algn="l">
              <a:defRPr sz="8000"/>
            </a:lvl1pPr>
          </a:lstStyle>
          <a:p>
            <a:r>
              <a:rPr lang="en-US" dirty="0"/>
              <a:t>Click to edit Master title style</a:t>
            </a:r>
          </a:p>
        </p:txBody>
      </p:sp>
      <p:sp>
        <p:nvSpPr>
          <p:cNvPr id="3" name="Subtitle 2">
            <a:extLst>
              <a:ext uri="{FF2B5EF4-FFF2-40B4-BE49-F238E27FC236}">
                <a16:creationId xmlns:a16="http://schemas.microsoft.com/office/drawing/2014/main" id="{566E5739-DD96-45FB-B609-3E3447A52FED}"/>
              </a:ext>
            </a:extLst>
          </p:cNvPr>
          <p:cNvSpPr>
            <a:spLocks noGrp="1"/>
          </p:cNvSpPr>
          <p:nvPr>
            <p:ph type="subTitle" idx="1"/>
          </p:nvPr>
        </p:nvSpPr>
        <p:spPr>
          <a:xfrm>
            <a:off x="576072" y="4727448"/>
            <a:ext cx="11036808" cy="1481328"/>
          </a:xfrm>
        </p:spPr>
        <p:txBody>
          <a:bodyPr>
            <a:normAutofit/>
          </a:bodyPr>
          <a:lstStyle>
            <a:lvl1pPr marL="0" indent="0" algn="l">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1B9FF558-51F9-42A2-9944-DBE23DA8B224}"/>
              </a:ext>
            </a:extLst>
          </p:cNvPr>
          <p:cNvSpPr>
            <a:spLocks noGrp="1"/>
          </p:cNvSpPr>
          <p:nvPr>
            <p:ph type="dt" sz="half" idx="10"/>
          </p:nvPr>
        </p:nvSpPr>
        <p:spPr>
          <a:xfrm>
            <a:off x="576072" y="6356350"/>
            <a:ext cx="2743200" cy="365125"/>
          </a:xfrm>
        </p:spPr>
        <p:txBody>
          <a:bodyPr/>
          <a:lstStyle/>
          <a:p>
            <a:fld id="{02AC24A9-CCB6-4F8D-B8DB-C2F3692CFA5A}" type="datetimeFigureOut">
              <a:rPr lang="en-US" smtClean="0"/>
              <a:t>1/26/2022</a:t>
            </a:fld>
            <a:endParaRPr lang="en-US" dirty="0"/>
          </a:p>
        </p:txBody>
      </p:sp>
      <p:sp>
        <p:nvSpPr>
          <p:cNvPr id="5" name="Footer Placeholder 4">
            <a:extLst>
              <a:ext uri="{FF2B5EF4-FFF2-40B4-BE49-F238E27FC236}">
                <a16:creationId xmlns:a16="http://schemas.microsoft.com/office/drawing/2014/main" id="{8B8C0E86-A7F7-4BDC-A637-254E5252DED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C3D10ADE-E9DA-4E57-BF57-1CCB65219839}"/>
              </a:ext>
            </a:extLst>
          </p:cNvPr>
          <p:cNvSpPr>
            <a:spLocks noGrp="1"/>
          </p:cNvSpPr>
          <p:nvPr>
            <p:ph type="sldNum" sz="quarter" idx="12"/>
          </p:nvPr>
        </p:nvSpPr>
        <p:spPr>
          <a:xfrm>
            <a:off x="8869680" y="6356350"/>
            <a:ext cx="2743200" cy="365125"/>
          </a:xfrm>
        </p:spPr>
        <p:txBody>
          <a:bodyPr/>
          <a:lstStyle/>
          <a:p>
            <a:fld id="{B2DC25EE-239B-4C5F-AAD1-255A7D5F1EE2}" type="slidenum">
              <a:rPr lang="en-US" smtClean="0"/>
              <a:t>‹Nº›</a:t>
            </a:fld>
            <a:endParaRPr lang="en-US" dirty="0"/>
          </a:p>
        </p:txBody>
      </p:sp>
      <p:sp>
        <p:nvSpPr>
          <p:cNvPr id="8" name="Rectangle 7">
            <a:extLst>
              <a:ext uri="{FF2B5EF4-FFF2-40B4-BE49-F238E27FC236}">
                <a16:creationId xmlns:a16="http://schemas.microsoft.com/office/drawing/2014/main" id="{8D06CE56-3881-4ADA-8CEF-D18B02C242A3}"/>
              </a:ext>
            </a:extLst>
          </p:cNvPr>
          <p:cNvSpPr/>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79F3C543-62EC-4433-9C93-A2CD8764E9B4}"/>
              </a:ext>
            </a:extLst>
          </p:cNvPr>
          <p:cNvSpPr/>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998414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32C18-E430-4EC7-BD7C-99D86D012231}"/>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8FC5012F-7119-4D94-9717-3862E1C9384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ED9A4A-D287-4207-9037-70DB007A1707}"/>
              </a:ext>
            </a:extLst>
          </p:cNvPr>
          <p:cNvSpPr>
            <a:spLocks noGrp="1"/>
          </p:cNvSpPr>
          <p:nvPr>
            <p:ph type="dt" sz="half" idx="10"/>
          </p:nvPr>
        </p:nvSpPr>
        <p:spPr/>
        <p:txBody>
          <a:bodyPr/>
          <a:lstStyle/>
          <a:p>
            <a:fld id="{02AC24A9-CCB6-4F8D-B8DB-C2F3692CFA5A}" type="datetimeFigureOut">
              <a:rPr lang="en-US" smtClean="0"/>
              <a:t>1/26/2022</a:t>
            </a:fld>
            <a:endParaRPr lang="en-US"/>
          </a:p>
        </p:txBody>
      </p:sp>
      <p:sp>
        <p:nvSpPr>
          <p:cNvPr id="5" name="Footer Placeholder 4">
            <a:extLst>
              <a:ext uri="{FF2B5EF4-FFF2-40B4-BE49-F238E27FC236}">
                <a16:creationId xmlns:a16="http://schemas.microsoft.com/office/drawing/2014/main" id="{61ECFCAC-80DB-43BB-B3F1-AC22BACEE36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679730-3487-4D94-A0DC-C21684963AB3}"/>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7877911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43C89D-929E-4CD1-BCCC-72A14C0335D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ED450EA-A577-4B76-A12F-650BEB20FD8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D2603B-9ACE-4FA9-805B-9B91EB63DF7D}"/>
              </a:ext>
            </a:extLst>
          </p:cNvPr>
          <p:cNvSpPr>
            <a:spLocks noGrp="1"/>
          </p:cNvSpPr>
          <p:nvPr>
            <p:ph type="dt" sz="half" idx="10"/>
          </p:nvPr>
        </p:nvSpPr>
        <p:spPr/>
        <p:txBody>
          <a:bodyPr/>
          <a:lstStyle/>
          <a:p>
            <a:fld id="{02AC24A9-CCB6-4F8D-B8DB-C2F3692CFA5A}" type="datetimeFigureOut">
              <a:rPr lang="en-US" smtClean="0"/>
              <a:t>1/26/2022</a:t>
            </a:fld>
            <a:endParaRPr lang="en-US"/>
          </a:p>
        </p:txBody>
      </p:sp>
      <p:sp>
        <p:nvSpPr>
          <p:cNvPr id="5" name="Footer Placeholder 4">
            <a:extLst>
              <a:ext uri="{FF2B5EF4-FFF2-40B4-BE49-F238E27FC236}">
                <a16:creationId xmlns:a16="http://schemas.microsoft.com/office/drawing/2014/main" id="{7ECE18AC-D6A9-4A61-885D-68E2B684A4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5197AE4-AA47-4E14-8FFE-171FAE47F49E}"/>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151024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2D6FBB9D-1CAA-4D05-AB33-BABDFE17B843}"/>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0" name="Rectangle 9">
            <a:extLst>
              <a:ext uri="{FF2B5EF4-FFF2-40B4-BE49-F238E27FC236}">
                <a16:creationId xmlns:a16="http://schemas.microsoft.com/office/drawing/2014/main" id="{04727B71-B4B6-4823-80A1-68C40B475118}"/>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79A6DB05-9FB5-4B07-8675-74C23D4FD89D}"/>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8D358CF-0758-490A-A084-C46443B9ABE8}"/>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1671183-B3CE-4F45-92FB-98290CA0E2CA}"/>
              </a:ext>
            </a:extLst>
          </p:cNvPr>
          <p:cNvSpPr>
            <a:spLocks noGrp="1"/>
          </p:cNvSpPr>
          <p:nvPr>
            <p:ph idx="1"/>
          </p:nvPr>
        </p:nvSpPr>
        <p:spPr>
          <a:xfrm>
            <a:off x="1115568" y="2478024"/>
            <a:ext cx="10168128"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3D7DED67-27EC-4D43-A21C-093C1DB0481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1/26/2022</a:t>
            </a:fld>
            <a:endParaRPr lang="en-US"/>
          </a:p>
        </p:txBody>
      </p:sp>
      <p:sp>
        <p:nvSpPr>
          <p:cNvPr id="5" name="Footer Placeholder 4">
            <a:extLst>
              <a:ext uri="{FF2B5EF4-FFF2-40B4-BE49-F238E27FC236}">
                <a16:creationId xmlns:a16="http://schemas.microsoft.com/office/drawing/2014/main" id="{36747CE3-4890-4BC1-94DB-5D49D02C993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3C5AD3-D79A-4D46-B25B-822FE0252511}"/>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15100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AEDC5C-2E87-49C6-AB07-A95E5F39ED8E}"/>
              </a:ext>
            </a:extLst>
          </p:cNvPr>
          <p:cNvSpPr/>
          <p:nvPr/>
        </p:nvSpPr>
        <p:spPr>
          <a:xfrm>
            <a:off x="558210" y="4981421"/>
            <a:ext cx="11134956" cy="822960"/>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0" name="Rectangle 9">
            <a:extLst>
              <a:ext uri="{FF2B5EF4-FFF2-40B4-BE49-F238E27FC236}">
                <a16:creationId xmlns:a16="http://schemas.microsoft.com/office/drawing/2014/main" id="{A57D88DE-E462-4C8A-BF99-609390DFB781}"/>
              </a:ext>
            </a:extLst>
          </p:cNvPr>
          <p:cNvSpPr/>
          <p:nvPr/>
        </p:nvSpPr>
        <p:spPr>
          <a:xfrm>
            <a:off x="498834" y="5118581"/>
            <a:ext cx="146304"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B8E44900-E8BF-4B12-8BCB-41076E2B68C7}"/>
              </a:ext>
            </a:extLst>
          </p:cNvPr>
          <p:cNvSpPr>
            <a:spLocks noGrp="1"/>
          </p:cNvSpPr>
          <p:nvPr>
            <p:ph type="title"/>
          </p:nvPr>
        </p:nvSpPr>
        <p:spPr>
          <a:xfrm>
            <a:off x="557784" y="640080"/>
            <a:ext cx="10890504" cy="4114800"/>
          </a:xfrm>
        </p:spPr>
        <p:txBody>
          <a:bodyPr anchor="b">
            <a:normAutofit/>
          </a:bodyPr>
          <a:lstStyle>
            <a:lvl1pPr>
              <a:defRPr sz="6600"/>
            </a:lvl1pPr>
          </a:lstStyle>
          <a:p>
            <a:r>
              <a:rPr lang="en-US" dirty="0"/>
              <a:t>Click to edit Master title style</a:t>
            </a:r>
          </a:p>
        </p:txBody>
      </p:sp>
      <p:sp>
        <p:nvSpPr>
          <p:cNvPr id="3" name="Text Placeholder 2">
            <a:extLst>
              <a:ext uri="{FF2B5EF4-FFF2-40B4-BE49-F238E27FC236}">
                <a16:creationId xmlns:a16="http://schemas.microsoft.com/office/drawing/2014/main" id="{917741F9-B00F-4463-A257-6B66DABD9B4E}"/>
              </a:ext>
            </a:extLst>
          </p:cNvPr>
          <p:cNvSpPr>
            <a:spLocks noGrp="1"/>
          </p:cNvSpPr>
          <p:nvPr>
            <p:ph type="body" idx="1"/>
          </p:nvPr>
        </p:nvSpPr>
        <p:spPr>
          <a:xfrm>
            <a:off x="841248" y="5102352"/>
            <a:ext cx="10607040" cy="585216"/>
          </a:xfrm>
        </p:spPr>
        <p:txBody>
          <a:bodyPr anchor="ct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D48BFA7D-4401-4285-802B-1579165F0D6D}"/>
              </a:ext>
            </a:extLst>
          </p:cNvPr>
          <p:cNvSpPr>
            <a:spLocks noGrp="1"/>
          </p:cNvSpPr>
          <p:nvPr>
            <p:ph type="dt" sz="half" idx="10"/>
          </p:nvPr>
        </p:nvSpPr>
        <p:spPr/>
        <p:txBody>
          <a:bodyPr/>
          <a:lstStyle/>
          <a:p>
            <a:fld id="{02AC24A9-CCB6-4F8D-B8DB-C2F3692CFA5A}" type="datetimeFigureOut">
              <a:rPr lang="en-US" smtClean="0"/>
              <a:t>1/26/2022</a:t>
            </a:fld>
            <a:endParaRPr lang="en-US"/>
          </a:p>
        </p:txBody>
      </p:sp>
      <p:sp>
        <p:nvSpPr>
          <p:cNvPr id="5" name="Footer Placeholder 4">
            <a:extLst>
              <a:ext uri="{FF2B5EF4-FFF2-40B4-BE49-F238E27FC236}">
                <a16:creationId xmlns:a16="http://schemas.microsoft.com/office/drawing/2014/main" id="{49A909C5-AA19-4195-8376-9002D5DF46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AC3F32-46E0-47C8-8565-5969A475FDB0}"/>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7378574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076262E-36A0-40C6-ADE6-90CD9FB9B9EA}"/>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1" name="Rectangle 10">
            <a:extLst>
              <a:ext uri="{FF2B5EF4-FFF2-40B4-BE49-F238E27FC236}">
                <a16:creationId xmlns:a16="http://schemas.microsoft.com/office/drawing/2014/main" id="{42677A9B-4D1D-4D80-912C-24570140A650}"/>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3" name="Rectangle 12">
            <a:extLst>
              <a:ext uri="{FF2B5EF4-FFF2-40B4-BE49-F238E27FC236}">
                <a16:creationId xmlns:a16="http://schemas.microsoft.com/office/drawing/2014/main" id="{03DC8C98-510F-48C9-82B2-9E4F760A68DF}"/>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17A078AE-0BC3-48F9-87EC-2DB0CCE7E2AE}"/>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Content Placeholder 2">
            <a:extLst>
              <a:ext uri="{FF2B5EF4-FFF2-40B4-BE49-F238E27FC236}">
                <a16:creationId xmlns:a16="http://schemas.microsoft.com/office/drawing/2014/main" id="{292A20DF-0829-4336-B59F-FF9D7AA9D8B6}"/>
              </a:ext>
            </a:extLst>
          </p:cNvPr>
          <p:cNvSpPr>
            <a:spLocks noGrp="1"/>
          </p:cNvSpPr>
          <p:nvPr>
            <p:ph sz="half" idx="1"/>
          </p:nvPr>
        </p:nvSpPr>
        <p:spPr>
          <a:xfrm>
            <a:off x="1115568"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935D01C-CF67-4DF6-B96C-FFC9D5BF847B}"/>
              </a:ext>
            </a:extLst>
          </p:cNvPr>
          <p:cNvSpPr>
            <a:spLocks noGrp="1"/>
          </p:cNvSpPr>
          <p:nvPr>
            <p:ph sz="half" idx="2"/>
          </p:nvPr>
        </p:nvSpPr>
        <p:spPr>
          <a:xfrm>
            <a:off x="6345936" y="2478024"/>
            <a:ext cx="4937760" cy="3694176"/>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29BBD797-6031-4F82-8726-EAB757027FF5}"/>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1/26/2022</a:t>
            </a:fld>
            <a:endParaRPr lang="en-US"/>
          </a:p>
        </p:txBody>
      </p:sp>
      <p:sp>
        <p:nvSpPr>
          <p:cNvPr id="6" name="Footer Placeholder 5">
            <a:extLst>
              <a:ext uri="{FF2B5EF4-FFF2-40B4-BE49-F238E27FC236}">
                <a16:creationId xmlns:a16="http://schemas.microsoft.com/office/drawing/2014/main" id="{76B3F71C-B897-4909-A75E-8716AD49C1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78BC14-5BB1-405F-A6F3-C07230F085C8}"/>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9121625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6B671BDE-E45C-41A1-9B98-4A607D703855}"/>
              </a:ext>
            </a:extLst>
          </p:cNvPr>
          <p:cNvSpPr/>
          <p:nvPr/>
        </p:nvSpPr>
        <p:spPr>
          <a:xfrm>
            <a:off x="558209" y="0"/>
            <a:ext cx="11167447" cy="2018806"/>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Rectangle 12">
            <a:extLst>
              <a:ext uri="{FF2B5EF4-FFF2-40B4-BE49-F238E27FC236}">
                <a16:creationId xmlns:a16="http://schemas.microsoft.com/office/drawing/2014/main" id="{299500CE-917A-4D03-A7DF-71D8EBBC1537}"/>
              </a:ext>
            </a:extLst>
          </p:cNvPr>
          <p:cNvSpPr/>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C3D0D377-28B0-417D-886B-9483AF064975}"/>
              </a:ext>
            </a:extLst>
          </p:cNvPr>
          <p:cNvSpPr/>
          <p:nvPr/>
        </p:nvSpPr>
        <p:spPr>
          <a:xfrm>
            <a:off x="498834" y="787352"/>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F8F91F8-0767-40B5-A3AA-72931FC192EA}"/>
              </a:ext>
            </a:extLst>
          </p:cNvPr>
          <p:cNvSpPr>
            <a:spLocks noGrp="1"/>
          </p:cNvSpPr>
          <p:nvPr>
            <p:ph type="title"/>
          </p:nvPr>
        </p:nvSpPr>
        <p:spPr>
          <a:xfrm>
            <a:off x="1115568" y="548640"/>
            <a:ext cx="10168128" cy="1179576"/>
          </a:xfrm>
        </p:spPr>
        <p:txBody>
          <a:bodyPr>
            <a:normAutofit/>
          </a:bodyPr>
          <a:lstStyle>
            <a:lvl1pPr>
              <a:defRPr sz="4000"/>
            </a:lvl1pPr>
          </a:lstStyle>
          <a:p>
            <a:r>
              <a:rPr lang="en-US" dirty="0"/>
              <a:t>Click to edit Master title style</a:t>
            </a:r>
          </a:p>
        </p:txBody>
      </p:sp>
      <p:sp>
        <p:nvSpPr>
          <p:cNvPr id="3" name="Text Placeholder 2">
            <a:extLst>
              <a:ext uri="{FF2B5EF4-FFF2-40B4-BE49-F238E27FC236}">
                <a16:creationId xmlns:a16="http://schemas.microsoft.com/office/drawing/2014/main" id="{AAAE0554-8BEE-4BF6-9519-51B8475D35E1}"/>
              </a:ext>
            </a:extLst>
          </p:cNvPr>
          <p:cNvSpPr>
            <a:spLocks noGrp="1"/>
          </p:cNvSpPr>
          <p:nvPr>
            <p:ph type="body" idx="1"/>
          </p:nvPr>
        </p:nvSpPr>
        <p:spPr>
          <a:xfrm>
            <a:off x="1115568"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FD4A358D-C930-48E0-B372-06A826B74C47}"/>
              </a:ext>
            </a:extLst>
          </p:cNvPr>
          <p:cNvSpPr>
            <a:spLocks noGrp="1"/>
          </p:cNvSpPr>
          <p:nvPr>
            <p:ph sz="half" idx="2"/>
          </p:nvPr>
        </p:nvSpPr>
        <p:spPr>
          <a:xfrm>
            <a:off x="1115568" y="3203688"/>
            <a:ext cx="4937760" cy="2968512"/>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83B6615E-4966-4150-83B6-C47591B36383}"/>
              </a:ext>
            </a:extLst>
          </p:cNvPr>
          <p:cNvSpPr>
            <a:spLocks noGrp="1"/>
          </p:cNvSpPr>
          <p:nvPr>
            <p:ph type="body" sz="quarter" idx="3"/>
          </p:nvPr>
        </p:nvSpPr>
        <p:spPr>
          <a:xfrm>
            <a:off x="6345936" y="2372650"/>
            <a:ext cx="4937760" cy="823912"/>
          </a:xfrm>
        </p:spPr>
        <p:txBody>
          <a:bodyPr anchor="b"/>
          <a:lstStyle>
            <a:lvl1pPr marL="0" indent="0">
              <a:buNone/>
              <a:defRPr sz="2400" b="1" cap="none"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BD409F6B-C17B-4B4F-9F35-5068BDC4E2FD}"/>
              </a:ext>
            </a:extLst>
          </p:cNvPr>
          <p:cNvSpPr>
            <a:spLocks noGrp="1"/>
          </p:cNvSpPr>
          <p:nvPr>
            <p:ph sz="quarter" idx="4"/>
          </p:nvPr>
        </p:nvSpPr>
        <p:spPr>
          <a:xfrm>
            <a:off x="6345936" y="3203687"/>
            <a:ext cx="4937760" cy="2968511"/>
          </a:xfrm>
        </p:spPr>
        <p:txBody>
          <a:bodyPr/>
          <a:lstStyle>
            <a:lvl1pPr>
              <a:defRPr sz="2400"/>
            </a:lvl1pPr>
            <a:lvl2pPr>
              <a:defRPr sz="2000"/>
            </a:lvl2pPr>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C8BC356D-052B-4A9B-8B2F-6665FD325AB3}"/>
              </a:ext>
            </a:extLst>
          </p:cNvPr>
          <p:cNvSpPr>
            <a:spLocks noGrp="1"/>
          </p:cNvSpPr>
          <p:nvPr>
            <p:ph type="dt" sz="half" idx="10"/>
          </p:nvPr>
        </p:nvSpPr>
        <p:spPr>
          <a:xfrm>
            <a:off x="1115568" y="6356350"/>
            <a:ext cx="2743200" cy="365125"/>
          </a:xfrm>
        </p:spPr>
        <p:txBody>
          <a:bodyPr/>
          <a:lstStyle/>
          <a:p>
            <a:fld id="{02AC24A9-CCB6-4F8D-B8DB-C2F3692CFA5A}" type="datetimeFigureOut">
              <a:rPr lang="en-US" smtClean="0"/>
              <a:t>1/26/2022</a:t>
            </a:fld>
            <a:endParaRPr lang="en-US"/>
          </a:p>
        </p:txBody>
      </p:sp>
      <p:sp>
        <p:nvSpPr>
          <p:cNvPr id="8" name="Footer Placeholder 7">
            <a:extLst>
              <a:ext uri="{FF2B5EF4-FFF2-40B4-BE49-F238E27FC236}">
                <a16:creationId xmlns:a16="http://schemas.microsoft.com/office/drawing/2014/main" id="{69C5E5FA-26A9-467C-93E3-8476142D1D4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79E50C-1E40-4B48-871B-E392428D20A3}"/>
              </a:ext>
            </a:extLst>
          </p:cNvPr>
          <p:cNvSpPr>
            <a:spLocks noGrp="1"/>
          </p:cNvSpPr>
          <p:nvPr>
            <p:ph type="sldNum" sz="quarter" idx="12"/>
          </p:nvPr>
        </p:nvSpPr>
        <p:spPr>
          <a:xfrm>
            <a:off x="8540496" y="6356350"/>
            <a:ext cx="2743200" cy="365125"/>
          </a:xfrm>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8869351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8C0689C4-0DB3-408B-A956-40326B4AE4C4}"/>
              </a:ext>
            </a:extLst>
          </p:cNvPr>
          <p:cNvSpPr/>
          <p:nvPr/>
        </p:nvSpPr>
        <p:spPr>
          <a:xfrm>
            <a:off x="665853" y="1533525"/>
            <a:ext cx="10917063" cy="3790950"/>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56E1D10E-1C30-41BF-8C3B-C460C9B5597B}"/>
              </a:ext>
            </a:extLst>
          </p:cNvPr>
          <p:cNvSpPr/>
          <p:nvPr/>
        </p:nvSpPr>
        <p:spPr>
          <a:xfrm>
            <a:off x="609084" y="2971798"/>
            <a:ext cx="128016" cy="914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779454F2-0EE5-4888-AF4C-82F825E6226E}"/>
              </a:ext>
            </a:extLst>
          </p:cNvPr>
          <p:cNvSpPr>
            <a:spLocks noGrp="1"/>
          </p:cNvSpPr>
          <p:nvPr>
            <p:ph type="title"/>
          </p:nvPr>
        </p:nvSpPr>
        <p:spPr>
          <a:xfrm>
            <a:off x="1078992" y="1938528"/>
            <a:ext cx="10177272" cy="2990088"/>
          </a:xfrm>
        </p:spPr>
        <p:txBody>
          <a:bodyPr>
            <a:normAutofit/>
          </a:bodyPr>
          <a:lstStyle>
            <a:lvl1pPr>
              <a:defRPr sz="5400"/>
            </a:lvl1pPr>
          </a:lstStyle>
          <a:p>
            <a:r>
              <a:rPr lang="en-US" dirty="0"/>
              <a:t>Click to edit Master title style</a:t>
            </a:r>
          </a:p>
        </p:txBody>
      </p:sp>
      <p:sp>
        <p:nvSpPr>
          <p:cNvPr id="3" name="Date Placeholder 2">
            <a:extLst>
              <a:ext uri="{FF2B5EF4-FFF2-40B4-BE49-F238E27FC236}">
                <a16:creationId xmlns:a16="http://schemas.microsoft.com/office/drawing/2014/main" id="{67C91241-A315-4643-91E5-CF2C25CC903A}"/>
              </a:ext>
            </a:extLst>
          </p:cNvPr>
          <p:cNvSpPr>
            <a:spLocks noGrp="1"/>
          </p:cNvSpPr>
          <p:nvPr>
            <p:ph type="dt" sz="half" idx="10"/>
          </p:nvPr>
        </p:nvSpPr>
        <p:spPr/>
        <p:txBody>
          <a:bodyPr/>
          <a:lstStyle/>
          <a:p>
            <a:fld id="{02AC24A9-CCB6-4F8D-B8DB-C2F3692CFA5A}" type="datetimeFigureOut">
              <a:rPr lang="en-US" smtClean="0"/>
              <a:t>1/26/2022</a:t>
            </a:fld>
            <a:endParaRPr lang="en-US"/>
          </a:p>
        </p:txBody>
      </p:sp>
      <p:sp>
        <p:nvSpPr>
          <p:cNvPr id="4" name="Footer Placeholder 3">
            <a:extLst>
              <a:ext uri="{FF2B5EF4-FFF2-40B4-BE49-F238E27FC236}">
                <a16:creationId xmlns:a16="http://schemas.microsoft.com/office/drawing/2014/main" id="{22706D86-5479-487D-94C8-76093D84F3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7739411-CED6-43D4-868D-A65C4161A72B}"/>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4993015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AC447E0-1D4D-4EF2-B81B-4B2400EE3EDB}"/>
              </a:ext>
            </a:extLst>
          </p:cNvPr>
          <p:cNvSpPr>
            <a:spLocks noGrp="1"/>
          </p:cNvSpPr>
          <p:nvPr>
            <p:ph type="dt" sz="half" idx="10"/>
          </p:nvPr>
        </p:nvSpPr>
        <p:spPr/>
        <p:txBody>
          <a:bodyPr/>
          <a:lstStyle/>
          <a:p>
            <a:fld id="{02AC24A9-CCB6-4F8D-B8DB-C2F3692CFA5A}" type="datetimeFigureOut">
              <a:rPr lang="en-US" smtClean="0"/>
              <a:t>1/26/2022</a:t>
            </a:fld>
            <a:endParaRPr lang="en-US"/>
          </a:p>
        </p:txBody>
      </p:sp>
      <p:sp>
        <p:nvSpPr>
          <p:cNvPr id="3" name="Footer Placeholder 2">
            <a:extLst>
              <a:ext uri="{FF2B5EF4-FFF2-40B4-BE49-F238E27FC236}">
                <a16:creationId xmlns:a16="http://schemas.microsoft.com/office/drawing/2014/main" id="{C9984CA0-2A78-4600-9F3D-19B09E790FE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440955-B18E-49D3-AE7B-B331200E34C5}"/>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31592285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FA417FE-CD1A-486F-A4AC-E4000A2FB18E}"/>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1318F0F5-812B-472C-9408-B80F2553F5E0}"/>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47F7751B-CD8F-4F5B-A903-1DCE5D1E8306}"/>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Content Placeholder 2">
            <a:extLst>
              <a:ext uri="{FF2B5EF4-FFF2-40B4-BE49-F238E27FC236}">
                <a16:creationId xmlns:a16="http://schemas.microsoft.com/office/drawing/2014/main" id="{EFA55C8A-A0BB-441D-976F-EB56D4382DB6}"/>
              </a:ext>
            </a:extLst>
          </p:cNvPr>
          <p:cNvSpPr>
            <a:spLocks noGrp="1"/>
          </p:cNvSpPr>
          <p:nvPr>
            <p:ph idx="1"/>
          </p:nvPr>
        </p:nvSpPr>
        <p:spPr>
          <a:xfrm>
            <a:off x="4965192" y="1709928"/>
            <a:ext cx="6729984" cy="4096512"/>
          </a:xfrm>
        </p:spPr>
        <p:txBody>
          <a:bodyPr/>
          <a:lstStyle>
            <a:lvl1pPr>
              <a:defRPr sz="2800"/>
            </a:lvl1pPr>
            <a:lvl2pPr>
              <a:defRPr sz="2400"/>
            </a:lvl2pPr>
            <a:lvl3pPr>
              <a:defRPr sz="2000"/>
            </a:lvl3pPr>
            <a:lvl4pP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37DE6A51-A2E5-4BFA-B571-9FDFE1BBFB44}"/>
              </a:ext>
            </a:extLst>
          </p:cNvPr>
          <p:cNvSpPr>
            <a:spLocks noGrp="1"/>
          </p:cNvSpPr>
          <p:nvPr>
            <p:ph type="body" sz="half" idx="2"/>
          </p:nvPr>
        </p:nvSpPr>
        <p:spPr>
          <a:xfrm>
            <a:off x="868680" y="3429000"/>
            <a:ext cx="3099816" cy="206654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3D92778A-DD4C-4651-9C53-8B0C44CD8805}"/>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1/26/2022</a:t>
            </a:fld>
            <a:endParaRPr lang="en-US" dirty="0"/>
          </a:p>
        </p:txBody>
      </p:sp>
      <p:sp>
        <p:nvSpPr>
          <p:cNvPr id="6" name="Footer Placeholder 5">
            <a:extLst>
              <a:ext uri="{FF2B5EF4-FFF2-40B4-BE49-F238E27FC236}">
                <a16:creationId xmlns:a16="http://schemas.microsoft.com/office/drawing/2014/main" id="{9D6C7F66-2DFA-4146-BE1A-CE2890FE45E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85D185-B1B6-4D62-81BE-BE82C80ACA6C}"/>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12142733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68B77B5-211C-456E-B79F-306CC3619347}"/>
              </a:ext>
            </a:extLst>
          </p:cNvPr>
          <p:cNvSpPr/>
          <p:nvPr/>
        </p:nvSpPr>
        <p:spPr>
          <a:xfrm>
            <a:off x="558210" y="1162033"/>
            <a:ext cx="3740740" cy="4643344"/>
          </a:xfrm>
          <a:prstGeom prst="rect">
            <a:avLst/>
          </a:prstGeom>
          <a:ln w="12700">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1" name="Rectangle 10">
            <a:extLst>
              <a:ext uri="{FF2B5EF4-FFF2-40B4-BE49-F238E27FC236}">
                <a16:creationId xmlns:a16="http://schemas.microsoft.com/office/drawing/2014/main" id="{3B63C338-194D-4F23-ABEC-60A7EA96F302}"/>
              </a:ext>
            </a:extLst>
          </p:cNvPr>
          <p:cNvSpPr/>
          <p:nvPr/>
        </p:nvSpPr>
        <p:spPr>
          <a:xfrm>
            <a:off x="498834" y="1618375"/>
            <a:ext cx="146304" cy="8229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C04DCC-0E3E-4F05-9FAC-9FA6CA4B2BAE}"/>
              </a:ext>
            </a:extLst>
          </p:cNvPr>
          <p:cNvSpPr>
            <a:spLocks noGrp="1"/>
          </p:cNvSpPr>
          <p:nvPr>
            <p:ph type="title"/>
          </p:nvPr>
        </p:nvSpPr>
        <p:spPr>
          <a:xfrm>
            <a:off x="868680" y="1709928"/>
            <a:ext cx="3099816" cy="1709928"/>
          </a:xfrm>
        </p:spPr>
        <p:txBody>
          <a:bodyPr tIns="45720" anchor="t">
            <a:normAutofit/>
          </a:bodyPr>
          <a:lstStyle>
            <a:lvl1pPr>
              <a:lnSpc>
                <a:spcPct val="100000"/>
              </a:lnSpc>
              <a:defRPr sz="3400"/>
            </a:lvl1pPr>
          </a:lstStyle>
          <a:p>
            <a:r>
              <a:rPr lang="en-US" dirty="0"/>
              <a:t>Click to edit Master title style</a:t>
            </a:r>
          </a:p>
        </p:txBody>
      </p:sp>
      <p:sp>
        <p:nvSpPr>
          <p:cNvPr id="3" name="Picture Placeholder 2">
            <a:extLst>
              <a:ext uri="{FF2B5EF4-FFF2-40B4-BE49-F238E27FC236}">
                <a16:creationId xmlns:a16="http://schemas.microsoft.com/office/drawing/2014/main" id="{EBA29649-B19F-499E-8E9A-3577EAC8F031}"/>
              </a:ext>
            </a:extLst>
          </p:cNvPr>
          <p:cNvSpPr>
            <a:spLocks noGrp="1"/>
          </p:cNvSpPr>
          <p:nvPr>
            <p:ph type="pic" idx="1"/>
          </p:nvPr>
        </p:nvSpPr>
        <p:spPr>
          <a:xfrm>
            <a:off x="4965192" y="1161288"/>
            <a:ext cx="6729984" cy="4645152"/>
          </a:xfrm>
        </p:spPr>
        <p:txBody>
          <a:bodyPr>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a:extLst>
              <a:ext uri="{FF2B5EF4-FFF2-40B4-BE49-F238E27FC236}">
                <a16:creationId xmlns:a16="http://schemas.microsoft.com/office/drawing/2014/main" id="{1BC9EF2E-A8CD-41A1-B11A-0D8842797A98}"/>
              </a:ext>
            </a:extLst>
          </p:cNvPr>
          <p:cNvSpPr>
            <a:spLocks noGrp="1"/>
          </p:cNvSpPr>
          <p:nvPr>
            <p:ph type="body" sz="half" idx="2"/>
          </p:nvPr>
        </p:nvSpPr>
        <p:spPr>
          <a:xfrm>
            <a:off x="868680" y="3438144"/>
            <a:ext cx="3099816" cy="205740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dirty="0"/>
              <a:t>Click to edit Master text styles</a:t>
            </a:r>
          </a:p>
        </p:txBody>
      </p:sp>
      <p:sp>
        <p:nvSpPr>
          <p:cNvPr id="5" name="Date Placeholder 4">
            <a:extLst>
              <a:ext uri="{FF2B5EF4-FFF2-40B4-BE49-F238E27FC236}">
                <a16:creationId xmlns:a16="http://schemas.microsoft.com/office/drawing/2014/main" id="{B44257B5-0DE0-401F-9171-E8687A97DBA7}"/>
              </a:ext>
            </a:extLst>
          </p:cNvPr>
          <p:cNvSpPr>
            <a:spLocks noGrp="1"/>
          </p:cNvSpPr>
          <p:nvPr>
            <p:ph type="dt" sz="half" idx="10"/>
          </p:nvPr>
        </p:nvSpPr>
        <p:spPr>
          <a:xfrm>
            <a:off x="868680" y="6356350"/>
            <a:ext cx="2743200" cy="365125"/>
          </a:xfrm>
        </p:spPr>
        <p:txBody>
          <a:bodyPr/>
          <a:lstStyle/>
          <a:p>
            <a:fld id="{02AC24A9-CCB6-4F8D-B8DB-C2F3692CFA5A}" type="datetimeFigureOut">
              <a:rPr lang="en-US" smtClean="0"/>
              <a:t>1/26/2022</a:t>
            </a:fld>
            <a:endParaRPr lang="en-US"/>
          </a:p>
        </p:txBody>
      </p:sp>
      <p:sp>
        <p:nvSpPr>
          <p:cNvPr id="6" name="Footer Placeholder 5">
            <a:extLst>
              <a:ext uri="{FF2B5EF4-FFF2-40B4-BE49-F238E27FC236}">
                <a16:creationId xmlns:a16="http://schemas.microsoft.com/office/drawing/2014/main" id="{788CD9AD-D667-4FD4-AA34-428AA0BCD0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8770FB6-F273-4BA6-8B97-9835AC537871}"/>
              </a:ext>
            </a:extLst>
          </p:cNvPr>
          <p:cNvSpPr>
            <a:spLocks noGrp="1"/>
          </p:cNvSpPr>
          <p:nvPr>
            <p:ph type="sldNum" sz="quarter" idx="12"/>
          </p:nvPr>
        </p:nvSpPr>
        <p:spPr/>
        <p:txBody>
          <a:bodyPr/>
          <a:lstStyle/>
          <a:p>
            <a:fld id="{B2DC25EE-239B-4C5F-AAD1-255A7D5F1EE2}" type="slidenum">
              <a:rPr lang="en-US" smtClean="0"/>
              <a:t>‹Nº›</a:t>
            </a:fld>
            <a:endParaRPr lang="en-US"/>
          </a:p>
        </p:txBody>
      </p:sp>
    </p:spTree>
    <p:extLst>
      <p:ext uri="{BB962C8B-B14F-4D97-AF65-F5344CB8AC3E}">
        <p14:creationId xmlns:p14="http://schemas.microsoft.com/office/powerpoint/2010/main" val="2628567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325BDE-35A4-4AAD-960B-C1415864ADD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BE459C78-0CC4-4552-93DD-49B4194D005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6744A3C-9C54-46A6-B3EF-5B36362423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AC24A9-CCB6-4F8D-B8DB-C2F3692CFA5A}" type="datetimeFigureOut">
              <a:rPr lang="en-US" smtClean="0"/>
              <a:t>1/26/2022</a:t>
            </a:fld>
            <a:endParaRPr lang="en-US"/>
          </a:p>
        </p:txBody>
      </p:sp>
      <p:sp>
        <p:nvSpPr>
          <p:cNvPr id="5" name="Footer Placeholder 4">
            <a:extLst>
              <a:ext uri="{FF2B5EF4-FFF2-40B4-BE49-F238E27FC236}">
                <a16:creationId xmlns:a16="http://schemas.microsoft.com/office/drawing/2014/main" id="{07D5A696-7B4B-4181-A961-7D66556D507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3038CB5-8F4A-401D-A3A9-B27DC15B7A8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DC25EE-239B-4C5F-AAD1-255A7D5F1EE2}" type="slidenum">
              <a:rPr lang="en-US" smtClean="0"/>
              <a:t>‹Nº›</a:t>
            </a:fld>
            <a:endParaRPr lang="en-US"/>
          </a:p>
        </p:txBody>
      </p:sp>
    </p:spTree>
    <p:extLst>
      <p:ext uri="{BB962C8B-B14F-4D97-AF65-F5344CB8AC3E}">
        <p14:creationId xmlns:p14="http://schemas.microsoft.com/office/powerpoint/2010/main" val="334140724"/>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49" r:id="rId6"/>
    <p:sldLayoutId id="2147483745" r:id="rId7"/>
    <p:sldLayoutId id="2147483746" r:id="rId8"/>
    <p:sldLayoutId id="2147483747" r:id="rId9"/>
    <p:sldLayoutId id="2147483748"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124" name="Rectangle 70">
            <a:extLst>
              <a:ext uri="{FF2B5EF4-FFF2-40B4-BE49-F238E27FC236}">
                <a16:creationId xmlns:a16="http://schemas.microsoft.com/office/drawing/2014/main" id="{E91DC736-0EF8-4F87-9146-EBF1D2EE4D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122" name="Picture 2" descr="Qué es el color?">
            <a:extLst>
              <a:ext uri="{FF2B5EF4-FFF2-40B4-BE49-F238E27FC236}">
                <a16:creationId xmlns:a16="http://schemas.microsoft.com/office/drawing/2014/main" id="{D4E8498D-DDE5-4D7D-A398-3D65D6CC8EB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9257" r="6369" b="-1"/>
          <a:stretch/>
        </p:blipFill>
        <p:spPr bwMode="auto">
          <a:xfrm>
            <a:off x="3523488" y="10"/>
            <a:ext cx="8668512" cy="6857990"/>
          </a:xfrm>
          <a:prstGeom prst="rect">
            <a:avLst/>
          </a:prstGeom>
          <a:noFill/>
          <a:extLst>
            <a:ext uri="{909E8E84-426E-40DD-AFC4-6F175D3DCCD1}">
              <a14:hiddenFill xmlns:a14="http://schemas.microsoft.com/office/drawing/2010/main">
                <a:solidFill>
                  <a:srgbClr val="FFFFFF"/>
                </a:solidFill>
              </a14:hiddenFill>
            </a:ext>
          </a:extLst>
        </p:spPr>
      </p:pic>
      <p:sp>
        <p:nvSpPr>
          <p:cNvPr id="5125" name="Rectangle 72">
            <a:extLst>
              <a:ext uri="{FF2B5EF4-FFF2-40B4-BE49-F238E27FC236}">
                <a16:creationId xmlns:a16="http://schemas.microsoft.com/office/drawing/2014/main" id="{097CD68E-23E3-4007-8847-CD0944C4F7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756601" cy="6858000"/>
          </a:xfrm>
          <a:prstGeom prst="rect">
            <a:avLst/>
          </a:prstGeom>
          <a:gradFill>
            <a:gsLst>
              <a:gs pos="58000">
                <a:schemeClr val="bg1"/>
              </a:gs>
              <a:gs pos="35000">
                <a:schemeClr val="bg1">
                  <a:alpha val="79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6D4FEFDB-D2EF-43C4-9EC8-D600371AEA33}"/>
              </a:ext>
            </a:extLst>
          </p:cNvPr>
          <p:cNvSpPr>
            <a:spLocks noGrp="1"/>
          </p:cNvSpPr>
          <p:nvPr>
            <p:ph type="ctrTitle"/>
          </p:nvPr>
        </p:nvSpPr>
        <p:spPr>
          <a:xfrm>
            <a:off x="477981" y="1122363"/>
            <a:ext cx="4023360" cy="3204134"/>
          </a:xfrm>
        </p:spPr>
        <p:txBody>
          <a:bodyPr anchor="b">
            <a:normAutofit/>
          </a:bodyPr>
          <a:lstStyle/>
          <a:p>
            <a:r>
              <a:rPr lang="es-MX" sz="3400" dirty="0"/>
              <a:t>PROGRAMACIÓN ORIENTADA A OBJETOS (POO)</a:t>
            </a:r>
          </a:p>
        </p:txBody>
      </p:sp>
      <p:sp>
        <p:nvSpPr>
          <p:cNvPr id="3" name="Subtítulo 2">
            <a:extLst>
              <a:ext uri="{FF2B5EF4-FFF2-40B4-BE49-F238E27FC236}">
                <a16:creationId xmlns:a16="http://schemas.microsoft.com/office/drawing/2014/main" id="{9CC0426C-6EDD-4DDD-A313-5FEDEC1B61C8}"/>
              </a:ext>
            </a:extLst>
          </p:cNvPr>
          <p:cNvSpPr>
            <a:spLocks noGrp="1"/>
          </p:cNvSpPr>
          <p:nvPr>
            <p:ph type="subTitle" idx="1"/>
          </p:nvPr>
        </p:nvSpPr>
        <p:spPr>
          <a:xfrm>
            <a:off x="477980" y="4872922"/>
            <a:ext cx="4958993" cy="1208141"/>
          </a:xfrm>
        </p:spPr>
        <p:txBody>
          <a:bodyPr>
            <a:normAutofit/>
          </a:bodyPr>
          <a:lstStyle/>
          <a:p>
            <a:r>
              <a:rPr lang="es-MX" sz="2000" dirty="0"/>
              <a:t> M. en A. Rosalinda Avendaño López</a:t>
            </a:r>
          </a:p>
        </p:txBody>
      </p:sp>
      <p:sp>
        <p:nvSpPr>
          <p:cNvPr id="5126" name="Rectangle 7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127" name="Rectangle 7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052095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C41BF0F-39ED-4CE5-B4C8-136235553107}"/>
              </a:ext>
            </a:extLst>
          </p:cNvPr>
          <p:cNvPicPr>
            <a:picLocks noChangeAspect="1"/>
          </p:cNvPicPr>
          <p:nvPr/>
        </p:nvPicPr>
        <p:blipFill rotWithShape="1">
          <a:blip r:embed="rId2"/>
          <a:srcRect r="28900"/>
          <a:stretch/>
        </p:blipFill>
        <p:spPr>
          <a:xfrm>
            <a:off x="6372664" y="10"/>
            <a:ext cx="5819335" cy="6857990"/>
          </a:xfrm>
          <a:prstGeom prst="rect">
            <a:avLst/>
          </a:prstGeom>
        </p:spPr>
      </p:pic>
      <p:sp>
        <p:nvSpPr>
          <p:cNvPr id="2" name="Título 1">
            <a:extLst>
              <a:ext uri="{FF2B5EF4-FFF2-40B4-BE49-F238E27FC236}">
                <a16:creationId xmlns:a16="http://schemas.microsoft.com/office/drawing/2014/main" id="{CBA1766F-7A7E-463A-ACED-F213D26CFDAB}"/>
              </a:ext>
            </a:extLst>
          </p:cNvPr>
          <p:cNvSpPr>
            <a:spLocks noGrp="1"/>
          </p:cNvSpPr>
          <p:nvPr>
            <p:ph type="title"/>
          </p:nvPr>
        </p:nvSpPr>
        <p:spPr>
          <a:xfrm>
            <a:off x="371094" y="1161288"/>
            <a:ext cx="3438144" cy="1124712"/>
          </a:xfrm>
        </p:spPr>
        <p:txBody>
          <a:bodyPr anchor="b">
            <a:normAutofit/>
          </a:bodyPr>
          <a:lstStyle/>
          <a:p>
            <a:r>
              <a:rPr lang="es-MX" sz="2800" b="1" dirty="0"/>
              <a:t>Breve Reseña</a:t>
            </a:r>
            <a:endParaRPr lang="es-MX" sz="2800" dirty="0"/>
          </a:p>
        </p:txBody>
      </p:sp>
      <p:sp>
        <p:nvSpPr>
          <p:cNvPr id="3" name="Marcador de contenido 2">
            <a:extLst>
              <a:ext uri="{FF2B5EF4-FFF2-40B4-BE49-F238E27FC236}">
                <a16:creationId xmlns:a16="http://schemas.microsoft.com/office/drawing/2014/main" id="{1C08018E-E983-431A-AF9D-9E351365CC65}"/>
              </a:ext>
            </a:extLst>
          </p:cNvPr>
          <p:cNvSpPr>
            <a:spLocks noGrp="1"/>
          </p:cNvSpPr>
          <p:nvPr>
            <p:ph idx="1"/>
          </p:nvPr>
        </p:nvSpPr>
        <p:spPr>
          <a:xfrm>
            <a:off x="371093" y="2718054"/>
            <a:ext cx="5326321" cy="3207258"/>
          </a:xfrm>
        </p:spPr>
        <p:txBody>
          <a:bodyPr anchor="t">
            <a:normAutofit fontScale="62500" lnSpcReduction="20000"/>
          </a:bodyPr>
          <a:lstStyle/>
          <a:p>
            <a:pPr algn="just"/>
            <a:r>
              <a:rPr lang="es-MX" dirty="0"/>
              <a:t>La Programación Orientada a Objetos (P.O.O.) surge en Noruega en la década de los 60’s con un lenguaje llamado Simula 67, desarrollado por Kristen </a:t>
            </a:r>
            <a:r>
              <a:rPr lang="es-MX" dirty="0" err="1"/>
              <a:t>Nygaard</a:t>
            </a:r>
            <a:r>
              <a:rPr lang="es-MX" dirty="0"/>
              <a:t> y Ole-Johan Dahl, en el centro de Centro de Cómputo Noruego,</a:t>
            </a:r>
          </a:p>
          <a:p>
            <a:pPr algn="just"/>
            <a:endParaRPr lang="es-MX" dirty="0"/>
          </a:p>
          <a:p>
            <a:pPr algn="just"/>
            <a:r>
              <a:rPr lang="es-MX" dirty="0"/>
              <a:t>Simula 67 introdujo por primera vez los conceptos de clases, </a:t>
            </a:r>
            <a:r>
              <a:rPr lang="es-MX" dirty="0" err="1"/>
              <a:t>corrutinas</a:t>
            </a:r>
            <a:r>
              <a:rPr lang="es-MX" dirty="0"/>
              <a:t> y subclases (conceptos muy similares a los lenguajes Orientados a Objetos de hoy en día).</a:t>
            </a:r>
            <a:endParaRPr lang="es-MX" sz="1700" dirty="0"/>
          </a:p>
        </p:txBody>
      </p:sp>
    </p:spTree>
    <p:extLst>
      <p:ext uri="{BB962C8B-B14F-4D97-AF65-F5344CB8AC3E}">
        <p14:creationId xmlns:p14="http://schemas.microsoft.com/office/powerpoint/2010/main" val="5733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C41BF0F-39ED-4CE5-B4C8-136235553107}"/>
              </a:ext>
            </a:extLst>
          </p:cNvPr>
          <p:cNvPicPr>
            <a:picLocks noChangeAspect="1"/>
          </p:cNvPicPr>
          <p:nvPr/>
        </p:nvPicPr>
        <p:blipFill rotWithShape="1">
          <a:blip r:embed="rId2"/>
          <a:srcRect r="28900"/>
          <a:stretch/>
        </p:blipFill>
        <p:spPr>
          <a:xfrm>
            <a:off x="6372664" y="10"/>
            <a:ext cx="5819335" cy="6857990"/>
          </a:xfrm>
          <a:prstGeom prst="rect">
            <a:avLst/>
          </a:prstGeom>
        </p:spPr>
      </p:pic>
      <p:sp>
        <p:nvSpPr>
          <p:cNvPr id="2" name="Título 1">
            <a:extLst>
              <a:ext uri="{FF2B5EF4-FFF2-40B4-BE49-F238E27FC236}">
                <a16:creationId xmlns:a16="http://schemas.microsoft.com/office/drawing/2014/main" id="{CBA1766F-7A7E-463A-ACED-F213D26CFDAB}"/>
              </a:ext>
            </a:extLst>
          </p:cNvPr>
          <p:cNvSpPr>
            <a:spLocks noGrp="1"/>
          </p:cNvSpPr>
          <p:nvPr>
            <p:ph type="title"/>
          </p:nvPr>
        </p:nvSpPr>
        <p:spPr>
          <a:xfrm>
            <a:off x="371094" y="1161288"/>
            <a:ext cx="3438144" cy="1124712"/>
          </a:xfrm>
        </p:spPr>
        <p:txBody>
          <a:bodyPr anchor="b">
            <a:normAutofit/>
          </a:bodyPr>
          <a:lstStyle/>
          <a:p>
            <a:r>
              <a:rPr lang="es-MX" sz="2800" b="1" dirty="0"/>
              <a:t>Breve Reseña</a:t>
            </a:r>
            <a:endParaRPr lang="es-MX" sz="2800" dirty="0"/>
          </a:p>
        </p:txBody>
      </p:sp>
      <p:sp>
        <p:nvSpPr>
          <p:cNvPr id="3" name="Marcador de contenido 2">
            <a:extLst>
              <a:ext uri="{FF2B5EF4-FFF2-40B4-BE49-F238E27FC236}">
                <a16:creationId xmlns:a16="http://schemas.microsoft.com/office/drawing/2014/main" id="{1C08018E-E983-431A-AF9D-9E351365CC65}"/>
              </a:ext>
            </a:extLst>
          </p:cNvPr>
          <p:cNvSpPr>
            <a:spLocks noGrp="1"/>
          </p:cNvSpPr>
          <p:nvPr>
            <p:ph idx="1"/>
          </p:nvPr>
        </p:nvSpPr>
        <p:spPr>
          <a:xfrm>
            <a:off x="371093" y="2718054"/>
            <a:ext cx="5326321" cy="3207258"/>
          </a:xfrm>
        </p:spPr>
        <p:txBody>
          <a:bodyPr anchor="t">
            <a:normAutofit fontScale="92500" lnSpcReduction="20000"/>
          </a:bodyPr>
          <a:lstStyle/>
          <a:p>
            <a:pPr algn="just"/>
            <a:r>
              <a:rPr lang="es-MX" b="0" i="0" dirty="0">
                <a:solidFill>
                  <a:srgbClr val="282828"/>
                </a:solidFill>
                <a:effectLst/>
                <a:latin typeface="Roboto" panose="02000000000000000000" pitchFamily="2" charset="0"/>
              </a:rPr>
              <a:t>Con Simula I (1961-1965) y Simula 67, </a:t>
            </a:r>
            <a:r>
              <a:rPr lang="es-MX" b="0" i="0" dirty="0" err="1">
                <a:solidFill>
                  <a:srgbClr val="282828"/>
                </a:solidFill>
                <a:effectLst/>
                <a:latin typeface="Roboto" panose="02000000000000000000" pitchFamily="2" charset="0"/>
              </a:rPr>
              <a:t>Nygaard</a:t>
            </a:r>
            <a:r>
              <a:rPr lang="es-MX" b="0" i="0" dirty="0">
                <a:solidFill>
                  <a:srgbClr val="282828"/>
                </a:solidFill>
                <a:effectLst/>
                <a:latin typeface="Roboto" panose="02000000000000000000" pitchFamily="2" charset="0"/>
              </a:rPr>
              <a:t> y Dahl introducían los conceptos bajo los cuales más tarde todos los lenguajes de programación orientada a objetos serian construidos: objetos, clases, herencia, etc.</a:t>
            </a:r>
          </a:p>
        </p:txBody>
      </p:sp>
    </p:spTree>
    <p:extLst>
      <p:ext uri="{BB962C8B-B14F-4D97-AF65-F5344CB8AC3E}">
        <p14:creationId xmlns:p14="http://schemas.microsoft.com/office/powerpoint/2010/main" val="4314704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BC41BF0F-39ED-4CE5-B4C8-136235553107}"/>
              </a:ext>
            </a:extLst>
          </p:cNvPr>
          <p:cNvPicPr>
            <a:picLocks noChangeAspect="1"/>
          </p:cNvPicPr>
          <p:nvPr/>
        </p:nvPicPr>
        <p:blipFill rotWithShape="1">
          <a:blip r:embed="rId2"/>
          <a:srcRect r="28900"/>
          <a:stretch/>
        </p:blipFill>
        <p:spPr>
          <a:xfrm>
            <a:off x="6372664" y="10"/>
            <a:ext cx="5819335" cy="6857990"/>
          </a:xfrm>
          <a:prstGeom prst="rect">
            <a:avLst/>
          </a:prstGeom>
        </p:spPr>
      </p:pic>
      <p:sp>
        <p:nvSpPr>
          <p:cNvPr id="2" name="Título 1">
            <a:extLst>
              <a:ext uri="{FF2B5EF4-FFF2-40B4-BE49-F238E27FC236}">
                <a16:creationId xmlns:a16="http://schemas.microsoft.com/office/drawing/2014/main" id="{CBA1766F-7A7E-463A-ACED-F213D26CFDAB}"/>
              </a:ext>
            </a:extLst>
          </p:cNvPr>
          <p:cNvSpPr>
            <a:spLocks noGrp="1"/>
          </p:cNvSpPr>
          <p:nvPr>
            <p:ph type="title"/>
          </p:nvPr>
        </p:nvSpPr>
        <p:spPr>
          <a:xfrm>
            <a:off x="371094" y="1161288"/>
            <a:ext cx="3438144" cy="1124712"/>
          </a:xfrm>
        </p:spPr>
        <p:txBody>
          <a:bodyPr anchor="b">
            <a:normAutofit/>
          </a:bodyPr>
          <a:lstStyle/>
          <a:p>
            <a:r>
              <a:rPr lang="es-MX" sz="2800" b="1" dirty="0"/>
              <a:t>Breve Reseña</a:t>
            </a:r>
            <a:endParaRPr lang="es-MX" sz="2800" dirty="0"/>
          </a:p>
        </p:txBody>
      </p:sp>
      <p:sp>
        <p:nvSpPr>
          <p:cNvPr id="3" name="Marcador de contenido 2">
            <a:extLst>
              <a:ext uri="{FF2B5EF4-FFF2-40B4-BE49-F238E27FC236}">
                <a16:creationId xmlns:a16="http://schemas.microsoft.com/office/drawing/2014/main" id="{1C08018E-E983-431A-AF9D-9E351365CC65}"/>
              </a:ext>
            </a:extLst>
          </p:cNvPr>
          <p:cNvSpPr>
            <a:spLocks noGrp="1"/>
          </p:cNvSpPr>
          <p:nvPr>
            <p:ph idx="1"/>
          </p:nvPr>
        </p:nvSpPr>
        <p:spPr>
          <a:xfrm>
            <a:off x="371093" y="2718054"/>
            <a:ext cx="5326321" cy="3207258"/>
          </a:xfrm>
        </p:spPr>
        <p:txBody>
          <a:bodyPr anchor="t">
            <a:normAutofit fontScale="85000" lnSpcReduction="20000"/>
          </a:bodyPr>
          <a:lstStyle/>
          <a:p>
            <a:pPr algn="just"/>
            <a:r>
              <a:rPr lang="es-MX" b="0" i="0" dirty="0">
                <a:solidFill>
                  <a:srgbClr val="282828"/>
                </a:solidFill>
                <a:effectLst/>
                <a:latin typeface="Roboto" panose="02000000000000000000" pitchFamily="2" charset="0"/>
              </a:rPr>
              <a:t>Después de Simula 67, se desarrollaron más lenguajes de programación de este tipo entre los que destacan Smalltalk (de Alan Kay), </a:t>
            </a:r>
            <a:r>
              <a:rPr lang="es-MX" b="0" i="0" dirty="0" err="1">
                <a:solidFill>
                  <a:srgbClr val="282828"/>
                </a:solidFill>
                <a:effectLst/>
                <a:latin typeface="Roboto" panose="02000000000000000000" pitchFamily="2" charset="0"/>
              </a:rPr>
              <a:t>Objective</a:t>
            </a:r>
            <a:r>
              <a:rPr lang="es-MX" b="0" i="0" dirty="0">
                <a:solidFill>
                  <a:srgbClr val="282828"/>
                </a:solidFill>
                <a:effectLst/>
                <a:latin typeface="Roboto" panose="02000000000000000000" pitchFamily="2" charset="0"/>
              </a:rPr>
              <a:t> C (de Brad Cox), C++, Eiffel, </a:t>
            </a:r>
            <a:r>
              <a:rPr lang="es-MX" b="0" i="0" dirty="0" err="1">
                <a:solidFill>
                  <a:srgbClr val="282828"/>
                </a:solidFill>
                <a:effectLst/>
                <a:latin typeface="Roboto" panose="02000000000000000000" pitchFamily="2" charset="0"/>
              </a:rPr>
              <a:t>Oberon</a:t>
            </a:r>
            <a:r>
              <a:rPr lang="es-MX" b="0" i="0" dirty="0">
                <a:solidFill>
                  <a:srgbClr val="282828"/>
                </a:solidFill>
                <a:effectLst/>
                <a:latin typeface="Roboto" panose="02000000000000000000" pitchFamily="2" charset="0"/>
              </a:rPr>
              <a:t> (de </a:t>
            </a:r>
            <a:r>
              <a:rPr lang="es-MX" b="0" i="0" dirty="0" err="1">
                <a:solidFill>
                  <a:srgbClr val="282828"/>
                </a:solidFill>
                <a:effectLst/>
                <a:latin typeface="Roboto" panose="02000000000000000000" pitchFamily="2" charset="0"/>
              </a:rPr>
              <a:t>Niklaus</a:t>
            </a:r>
            <a:r>
              <a:rPr lang="es-MX" b="0" i="0" dirty="0">
                <a:solidFill>
                  <a:srgbClr val="282828"/>
                </a:solidFill>
                <a:effectLst/>
                <a:latin typeface="Roboto" panose="02000000000000000000" pitchFamily="2" charset="0"/>
              </a:rPr>
              <a:t> Wirth), Java y más recientemente Python, Perl, PHP, C # y Visual Basic .NET. </a:t>
            </a:r>
          </a:p>
        </p:txBody>
      </p:sp>
    </p:spTree>
    <p:extLst>
      <p:ext uri="{BB962C8B-B14F-4D97-AF65-F5344CB8AC3E}">
        <p14:creationId xmlns:p14="http://schemas.microsoft.com/office/powerpoint/2010/main" val="15951792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Rectangle 67">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CB839A2-5519-428D-AE6E-46961528E3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b="1"/>
              <a:t>Ventajas de la POO</a:t>
            </a:r>
            <a:endParaRPr lang="en-US" sz="2800" dirty="0"/>
          </a:p>
        </p:txBody>
      </p:sp>
      <p:sp>
        <p:nvSpPr>
          <p:cNvPr id="72" name="Rectangle: Rounded Corners 7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 name="Marcador de contenido 2">
            <a:extLst>
              <a:ext uri="{FF2B5EF4-FFF2-40B4-BE49-F238E27FC236}">
                <a16:creationId xmlns:a16="http://schemas.microsoft.com/office/drawing/2014/main" id="{C9A6A4FB-EDAA-49C9-8A97-A98DD7B37285}"/>
              </a:ext>
            </a:extLst>
          </p:cNvPr>
          <p:cNvSpPr>
            <a:spLocks noGrp="1"/>
          </p:cNvSpPr>
          <p:nvPr>
            <p:ph idx="1"/>
          </p:nvPr>
        </p:nvSpPr>
        <p:spPr>
          <a:xfrm>
            <a:off x="930696" y="2179990"/>
            <a:ext cx="10682652" cy="4256948"/>
          </a:xfrm>
        </p:spPr>
        <p:txBody>
          <a:bodyPr>
            <a:normAutofit fontScale="85000" lnSpcReduction="20000"/>
          </a:bodyPr>
          <a:lstStyle/>
          <a:p>
            <a:pPr marL="0" indent="0" algn="just">
              <a:buNone/>
            </a:pPr>
            <a:r>
              <a:rPr lang="es-MX" b="1" dirty="0"/>
              <a:t>Reusabilidad.</a:t>
            </a:r>
            <a:r>
              <a:rPr lang="es-MX" dirty="0"/>
              <a:t> Cuando hemos diseñado adecuadamente las clases, se pueden usar en distintas partes del programa y en numerosos proyectos.</a:t>
            </a:r>
          </a:p>
          <a:p>
            <a:pPr marL="0" indent="0" algn="just">
              <a:buNone/>
            </a:pPr>
            <a:r>
              <a:rPr lang="es-MX" b="1" dirty="0"/>
              <a:t>Mantenibilidad</a:t>
            </a:r>
            <a:r>
              <a:rPr lang="es-MX" dirty="0"/>
              <a:t>. Debido a la sencillez para abstraer el problema, los programas orientados a objetos son más sencillos de leer y comprender, pues nos permiten ocultar detalles de implementación dejando visibles sólo aquellos detalles más relevantes.</a:t>
            </a:r>
          </a:p>
          <a:p>
            <a:pPr marL="0" indent="0" algn="just">
              <a:buNone/>
            </a:pPr>
            <a:r>
              <a:rPr lang="es-MX" b="1" dirty="0"/>
              <a:t>Modificabilidad.</a:t>
            </a:r>
            <a:r>
              <a:rPr lang="es-MX" dirty="0"/>
              <a:t> La facilidad de añadir, suprimir o modificar nuevos objetos nos permite hacer modificaciones de una forma muy sencilla.</a:t>
            </a:r>
          </a:p>
          <a:p>
            <a:pPr marL="0" indent="0" algn="just">
              <a:buNone/>
            </a:pPr>
            <a:r>
              <a:rPr lang="es-MX" b="1" dirty="0"/>
              <a:t>Fiabilidad.</a:t>
            </a:r>
            <a:r>
              <a:rPr lang="es-MX" dirty="0"/>
              <a:t> Al dividir el problema en partes más pequeñas podemos probarlas de manera independiente y aislar mucho más fácilmente los posibles errores que puedan surgir.</a:t>
            </a:r>
          </a:p>
        </p:txBody>
      </p:sp>
      <p:pic>
        <p:nvPicPr>
          <p:cNvPr id="3076" name="Picture 4" descr="Ventajas de ser una persona altamente sensible - Eva Perea">
            <a:extLst>
              <a:ext uri="{FF2B5EF4-FFF2-40B4-BE49-F238E27FC236}">
                <a16:creationId xmlns:a16="http://schemas.microsoft.com/office/drawing/2014/main" id="{49FC361B-EFB1-4135-91D4-875E5D777E5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158241" y="379893"/>
            <a:ext cx="1502037" cy="13326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85746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 name="Rectangle 63">
            <a:extLst>
              <a:ext uri="{FF2B5EF4-FFF2-40B4-BE49-F238E27FC236}">
                <a16:creationId xmlns:a16="http://schemas.microsoft.com/office/drawing/2014/main" id="{8D06CE56-3881-4ADA-8CEF-D18B02C242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7544" y="346791"/>
            <a:ext cx="146304"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6" name="Rectangle 65">
            <a:extLst>
              <a:ext uri="{FF2B5EF4-FFF2-40B4-BE49-F238E27FC236}">
                <a16:creationId xmlns:a16="http://schemas.microsoft.com/office/drawing/2014/main" id="{79F3C543-62EC-4433-9C93-A2CD8764E9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578652" y="4501201"/>
            <a:ext cx="11034696"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8" name="Rectangle 67">
            <a:extLst>
              <a:ext uri="{FF2B5EF4-FFF2-40B4-BE49-F238E27FC236}">
                <a16:creationId xmlns:a16="http://schemas.microsoft.com/office/drawing/2014/main" id="{96646FC9-C66D-4EC7-8310-0DD4ACC49C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0" name="Rectangle 69">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chemeClr val="tx2">
                <a:lumMod val="10000"/>
                <a:lumOff val="90000"/>
              </a:schemeClr>
            </a:solidFill>
          </a:ln>
          <a:effectLst>
            <a:outerShdw blurRad="50800" dist="38100" dir="2700000" algn="tl" rotWithShape="0">
              <a:schemeClr val="bg2">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ECB839A2-5519-428D-AE6E-46961528E3C3}"/>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2800" b="1" dirty="0" err="1"/>
              <a:t>Desventajas</a:t>
            </a:r>
            <a:r>
              <a:rPr lang="en-US" sz="2800" b="1" dirty="0"/>
              <a:t> de la POO</a:t>
            </a:r>
            <a:endParaRPr lang="en-US" sz="2800" dirty="0"/>
          </a:p>
        </p:txBody>
      </p:sp>
      <p:sp>
        <p:nvSpPr>
          <p:cNvPr id="72" name="Rectangle: Rounded Corners 71">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sp>
        <p:nvSpPr>
          <p:cNvPr id="12" name="Marcador de contenido 2">
            <a:extLst>
              <a:ext uri="{FF2B5EF4-FFF2-40B4-BE49-F238E27FC236}">
                <a16:creationId xmlns:a16="http://schemas.microsoft.com/office/drawing/2014/main" id="{C9A6A4FB-EDAA-49C9-8A97-A98DD7B37285}"/>
              </a:ext>
            </a:extLst>
          </p:cNvPr>
          <p:cNvSpPr>
            <a:spLocks noGrp="1"/>
          </p:cNvSpPr>
          <p:nvPr>
            <p:ph idx="1"/>
          </p:nvPr>
        </p:nvSpPr>
        <p:spPr>
          <a:xfrm>
            <a:off x="930696" y="2179990"/>
            <a:ext cx="10682652" cy="4256948"/>
          </a:xfrm>
        </p:spPr>
        <p:txBody>
          <a:bodyPr>
            <a:normAutofit/>
          </a:bodyPr>
          <a:lstStyle/>
          <a:p>
            <a:pPr algn="just"/>
            <a:r>
              <a:rPr lang="es-MX" dirty="0"/>
              <a:t>Cambio en la forma de pensar de la programación tradicional a la orientada a objetos.</a:t>
            </a:r>
          </a:p>
          <a:p>
            <a:pPr algn="just"/>
            <a:r>
              <a:rPr lang="es-MX" dirty="0"/>
              <a:t>La instanciación de objetos (Creación de objetos), consume mucha memoria.</a:t>
            </a:r>
          </a:p>
          <a:p>
            <a:pPr algn="just"/>
            <a:r>
              <a:rPr lang="es-MX" dirty="0"/>
              <a:t>La ejecución de programas orientados a objetos es más lenta.</a:t>
            </a:r>
          </a:p>
        </p:txBody>
      </p:sp>
      <p:pic>
        <p:nvPicPr>
          <p:cNvPr id="4098" name="Picture 2" descr="Ventajas del Transporte de Mercancías por Carretera - NovaTrans®">
            <a:extLst>
              <a:ext uri="{FF2B5EF4-FFF2-40B4-BE49-F238E27FC236}">
                <a16:creationId xmlns:a16="http://schemas.microsoft.com/office/drawing/2014/main" id="{E5A48425-EF0D-43B8-AB36-D2950C0F4B8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88879" y="167931"/>
            <a:ext cx="1809117" cy="18091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10409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8E4B8D-13AE-4425-B1A5-78A27136D5E6}"/>
              </a:ext>
            </a:extLst>
          </p:cNvPr>
          <p:cNvSpPr>
            <a:spLocks noGrp="1"/>
          </p:cNvSpPr>
          <p:nvPr>
            <p:ph type="title"/>
          </p:nvPr>
        </p:nvSpPr>
        <p:spPr>
          <a:xfrm>
            <a:off x="612648" y="1078992"/>
            <a:ext cx="6268770" cy="1536192"/>
          </a:xfrm>
        </p:spPr>
        <p:txBody>
          <a:bodyPr anchor="b">
            <a:normAutofit/>
          </a:bodyPr>
          <a:lstStyle/>
          <a:p>
            <a:r>
              <a:rPr lang="es-MX" sz="2100" dirty="0"/>
              <a:t>Introducción</a:t>
            </a:r>
            <a:br>
              <a:rPr lang="es-MX" sz="2100" dirty="0"/>
            </a:br>
            <a:r>
              <a:rPr lang="es-MX" sz="2100" dirty="0"/>
              <a:t> </a:t>
            </a:r>
            <a:br>
              <a:rPr lang="es-MX" sz="2100" dirty="0"/>
            </a:br>
            <a:br>
              <a:rPr lang="es-MX" sz="2100" dirty="0"/>
            </a:br>
            <a:endParaRPr lang="es-MX" sz="2100" dirty="0"/>
          </a:p>
        </p:txBody>
      </p:sp>
      <p:sp>
        <p:nvSpPr>
          <p:cNvPr id="18"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F07F6BE9-B8A5-432F-BD2B-6856541EF664}"/>
              </a:ext>
            </a:extLst>
          </p:cNvPr>
          <p:cNvSpPr>
            <a:spLocks noGrp="1"/>
          </p:cNvSpPr>
          <p:nvPr>
            <p:ph idx="1"/>
          </p:nvPr>
        </p:nvSpPr>
        <p:spPr>
          <a:xfrm>
            <a:off x="612648" y="3429000"/>
            <a:ext cx="6268770" cy="2825496"/>
          </a:xfrm>
        </p:spPr>
        <p:txBody>
          <a:bodyPr>
            <a:normAutofit fontScale="77500" lnSpcReduction="20000"/>
          </a:bodyPr>
          <a:lstStyle/>
          <a:p>
            <a:pPr algn="just">
              <a:lnSpc>
                <a:spcPct val="100000"/>
              </a:lnSpc>
            </a:pPr>
            <a:r>
              <a:rPr lang="es-MX" dirty="0"/>
              <a:t>Información y Conocimiento son los dos elementos claves del nuevo milenio, ninguna sociedad podrá alcanzar ni puede ignorar este nuevo esquema. Las naciones ya no se miden por su riqueza industrial, ni sus activos físicos, ni por su poder militar, sino por la cantidad de información que produce y consume, así como por la recombinación de información nueva en un conocimiento de grado superior.</a:t>
            </a:r>
          </a:p>
          <a:p>
            <a:pPr>
              <a:lnSpc>
                <a:spcPct val="100000"/>
              </a:lnSpc>
            </a:pPr>
            <a:endParaRPr lang="es-MX" sz="1500" dirty="0"/>
          </a:p>
        </p:txBody>
      </p:sp>
      <p:pic>
        <p:nvPicPr>
          <p:cNvPr id="4" name="Imagen 3">
            <a:extLst>
              <a:ext uri="{FF2B5EF4-FFF2-40B4-BE49-F238E27FC236}">
                <a16:creationId xmlns:a16="http://schemas.microsoft.com/office/drawing/2014/main" id="{E4CFBF4D-257F-4A3E-AF68-B7E63154F545}"/>
              </a:ext>
            </a:extLst>
          </p:cNvPr>
          <p:cNvPicPr>
            <a:picLocks noChangeAspect="1"/>
          </p:cNvPicPr>
          <p:nvPr/>
        </p:nvPicPr>
        <p:blipFill rotWithShape="1">
          <a:blip r:embed="rId2"/>
          <a:srcRect l="38868" r="17254" b="-1"/>
          <a:stretch/>
        </p:blipFill>
        <p:spPr>
          <a:xfrm>
            <a:off x="7684006" y="10"/>
            <a:ext cx="4507993" cy="6857990"/>
          </a:xfrm>
          <a:prstGeom prst="rect">
            <a:avLst/>
          </a:prstGeom>
        </p:spPr>
      </p:pic>
    </p:spTree>
    <p:extLst>
      <p:ext uri="{BB962C8B-B14F-4D97-AF65-F5344CB8AC3E}">
        <p14:creationId xmlns:p14="http://schemas.microsoft.com/office/powerpoint/2010/main" val="4884149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7" name="Rectangle 76">
            <a:extLst>
              <a:ext uri="{FF2B5EF4-FFF2-40B4-BE49-F238E27FC236}">
                <a16:creationId xmlns:a16="http://schemas.microsoft.com/office/drawing/2014/main" id="{E45CA849-654C-4173-AD99-B3A2528275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ECB839A2-5519-428D-AE6E-46961528E3C3}"/>
              </a:ext>
            </a:extLst>
          </p:cNvPr>
          <p:cNvSpPr>
            <a:spLocks noGrp="1"/>
          </p:cNvSpPr>
          <p:nvPr>
            <p:ph type="title"/>
          </p:nvPr>
        </p:nvSpPr>
        <p:spPr>
          <a:xfrm>
            <a:off x="429768" y="411480"/>
            <a:ext cx="11201400" cy="1106424"/>
          </a:xfrm>
        </p:spPr>
        <p:txBody>
          <a:bodyPr vert="horz" lIns="91440" tIns="45720" rIns="91440" bIns="45720" rtlCol="0">
            <a:normAutofit/>
          </a:bodyPr>
          <a:lstStyle/>
          <a:p>
            <a:r>
              <a:rPr lang="en-US" sz="3600" b="1"/>
              <a:t>LA POO y los Sistemas de Información</a:t>
            </a:r>
            <a:br>
              <a:rPr lang="en-US" sz="3600"/>
            </a:br>
            <a:endParaRPr lang="en-US" sz="3600"/>
          </a:p>
        </p:txBody>
      </p:sp>
      <p:sp>
        <p:nvSpPr>
          <p:cNvPr id="79" name="Rectangle 78">
            <a:extLst>
              <a:ext uri="{FF2B5EF4-FFF2-40B4-BE49-F238E27FC236}">
                <a16:creationId xmlns:a16="http://schemas.microsoft.com/office/drawing/2014/main" id="{3E23A947-2D45-4208-AE2B-64948C87A3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87931"/>
            <a:ext cx="128016" cy="70408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1" name="Imagen 10">
            <a:extLst>
              <a:ext uri="{FF2B5EF4-FFF2-40B4-BE49-F238E27FC236}">
                <a16:creationId xmlns:a16="http://schemas.microsoft.com/office/drawing/2014/main" id="{C84BE74C-88C4-45C4-801C-95B7B5FE2AF9}"/>
              </a:ext>
            </a:extLst>
          </p:cNvPr>
          <p:cNvPicPr>
            <a:picLocks noChangeAspect="1"/>
          </p:cNvPicPr>
          <p:nvPr/>
        </p:nvPicPr>
        <p:blipFill rotWithShape="1">
          <a:blip r:embed="rId2"/>
          <a:srcRect t="3127" r="-3" b="-3"/>
          <a:stretch/>
        </p:blipFill>
        <p:spPr>
          <a:xfrm>
            <a:off x="429768" y="1721922"/>
            <a:ext cx="6704891" cy="4520559"/>
          </a:xfrm>
          <a:prstGeom prst="rect">
            <a:avLst/>
          </a:prstGeom>
        </p:spPr>
      </p:pic>
      <p:sp useBgFill="1">
        <p:nvSpPr>
          <p:cNvPr id="81" name="Rectangle 80">
            <a:extLst>
              <a:ext uri="{FF2B5EF4-FFF2-40B4-BE49-F238E27FC236}">
                <a16:creationId xmlns:a16="http://schemas.microsoft.com/office/drawing/2014/main" id="{E5BBB0F9-6A59-4D02-A9C7-A2D6516684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43801" y="1721922"/>
            <a:ext cx="4218432" cy="4520560"/>
          </a:xfrm>
          <a:prstGeom prst="rect">
            <a:avLst/>
          </a:prstGeom>
          <a:ln w="9525">
            <a:solidFill>
              <a:schemeClr val="tx2">
                <a:lumMod val="10000"/>
                <a:lumOff val="90000"/>
              </a:schemeClr>
            </a:solidFill>
          </a:ln>
          <a:effectLst>
            <a:outerShdw blurRad="50800" dist="38100" dir="2700000" algn="t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0" name="Marcador de contenido 2">
            <a:extLst>
              <a:ext uri="{FF2B5EF4-FFF2-40B4-BE49-F238E27FC236}">
                <a16:creationId xmlns:a16="http://schemas.microsoft.com/office/drawing/2014/main" id="{EF640C37-4EC0-4B26-B064-02D6A4277ACB}"/>
              </a:ext>
            </a:extLst>
          </p:cNvPr>
          <p:cNvSpPr>
            <a:spLocks noGrp="1"/>
          </p:cNvSpPr>
          <p:nvPr>
            <p:ph idx="1"/>
          </p:nvPr>
        </p:nvSpPr>
        <p:spPr>
          <a:xfrm>
            <a:off x="7436411" y="1414162"/>
            <a:ext cx="3957438" cy="5136077"/>
          </a:xfrm>
        </p:spPr>
        <p:txBody>
          <a:bodyPr anchor="ctr">
            <a:normAutofit/>
          </a:bodyPr>
          <a:lstStyle/>
          <a:p>
            <a:pPr algn="just"/>
            <a:r>
              <a:rPr lang="es-MX" sz="2600" dirty="0"/>
              <a:t>Nuevos sistemas de información, tienden a ser cada vez de mayor alcance y complejidad sobre todo cuando se toman en cuenta las nuevas necesidades de información y conocimiento que demandan las nuevas organizaciones.</a:t>
            </a:r>
          </a:p>
          <a:p>
            <a:endParaRPr lang="es-MX" sz="1700" dirty="0"/>
          </a:p>
        </p:txBody>
      </p:sp>
    </p:spTree>
    <p:extLst>
      <p:ext uri="{BB962C8B-B14F-4D97-AF65-F5344CB8AC3E}">
        <p14:creationId xmlns:p14="http://schemas.microsoft.com/office/powerpoint/2010/main" val="12441441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8">
            <a:extLst>
              <a:ext uri="{FF2B5EF4-FFF2-40B4-BE49-F238E27FC236}">
                <a16:creationId xmlns:a16="http://schemas.microsoft.com/office/drawing/2014/main" id="{560AFAAC-EA6C-45A9-9E03-C9C9F0193B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descr="Imagen que contiene persona, tabla, frente, laptop&#10;&#10;Descripción generada automáticamente">
            <a:extLst>
              <a:ext uri="{FF2B5EF4-FFF2-40B4-BE49-F238E27FC236}">
                <a16:creationId xmlns:a16="http://schemas.microsoft.com/office/drawing/2014/main" id="{8D769E39-FA90-4B8D-BC0E-5746B051120A}"/>
              </a:ext>
            </a:extLst>
          </p:cNvPr>
          <p:cNvPicPr>
            <a:picLocks noChangeAspect="1"/>
          </p:cNvPicPr>
          <p:nvPr/>
        </p:nvPicPr>
        <p:blipFill rotWithShape="1">
          <a:blip r:embed="rId2"/>
          <a:srcRect l="10173" r="14564" b="-1"/>
          <a:stretch/>
        </p:blipFill>
        <p:spPr>
          <a:xfrm>
            <a:off x="5805297" y="596358"/>
            <a:ext cx="6295465" cy="5907014"/>
          </a:xfrm>
          <a:custGeom>
            <a:avLst/>
            <a:gdLst/>
            <a:ahLst/>
            <a:cxnLst/>
            <a:rect l="l" t="t" r="r" b="b"/>
            <a:pathLst>
              <a:path w="7308978" h="6858000">
                <a:moveTo>
                  <a:pt x="0" y="0"/>
                </a:moveTo>
                <a:lnTo>
                  <a:pt x="7308978" y="0"/>
                </a:lnTo>
                <a:lnTo>
                  <a:pt x="7308978" y="6858000"/>
                </a:lnTo>
                <a:lnTo>
                  <a:pt x="0" y="6858000"/>
                </a:lnTo>
                <a:lnTo>
                  <a:pt x="62983" y="6788730"/>
                </a:lnTo>
                <a:cubicBezTo>
                  <a:pt x="773509" y="5928900"/>
                  <a:pt x="1212978" y="4741056"/>
                  <a:pt x="1212978" y="3429000"/>
                </a:cubicBezTo>
                <a:cubicBezTo>
                  <a:pt x="1212978" y="2116944"/>
                  <a:pt x="773509" y="929100"/>
                  <a:pt x="62983" y="69271"/>
                </a:cubicBezTo>
                <a:close/>
              </a:path>
            </a:pathLst>
          </a:custGeom>
        </p:spPr>
      </p:pic>
      <p:sp useBgFill="1">
        <p:nvSpPr>
          <p:cNvPr id="19" name="Freeform: Shape 10">
            <a:extLst>
              <a:ext uri="{FF2B5EF4-FFF2-40B4-BE49-F238E27FC236}">
                <a16:creationId xmlns:a16="http://schemas.microsoft.com/office/drawing/2014/main" id="{83549E37-C86B-4401-90BD-D8BF83859F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96001" cy="6858000"/>
          </a:xfrm>
          <a:custGeom>
            <a:avLst/>
            <a:gdLst>
              <a:gd name="connsiteX0" fmla="*/ 0 w 6096001"/>
              <a:gd name="connsiteY0" fmla="*/ 0 h 6858000"/>
              <a:gd name="connsiteX1" fmla="*/ 4883023 w 6096001"/>
              <a:gd name="connsiteY1" fmla="*/ 0 h 6858000"/>
              <a:gd name="connsiteX2" fmla="*/ 4946006 w 6096001"/>
              <a:gd name="connsiteY2" fmla="*/ 69271 h 6858000"/>
              <a:gd name="connsiteX3" fmla="*/ 6096001 w 6096001"/>
              <a:gd name="connsiteY3" fmla="*/ 3429000 h 6858000"/>
              <a:gd name="connsiteX4" fmla="*/ 4946006 w 6096001"/>
              <a:gd name="connsiteY4" fmla="*/ 6788730 h 6858000"/>
              <a:gd name="connsiteX5" fmla="*/ 4883023 w 6096001"/>
              <a:gd name="connsiteY5" fmla="*/ 6858000 h 6858000"/>
              <a:gd name="connsiteX6" fmla="*/ 0 w 609600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96001" h="6858000">
                <a:moveTo>
                  <a:pt x="0" y="0"/>
                </a:moveTo>
                <a:lnTo>
                  <a:pt x="4883023" y="0"/>
                </a:lnTo>
                <a:lnTo>
                  <a:pt x="4946006" y="69271"/>
                </a:lnTo>
                <a:cubicBezTo>
                  <a:pt x="5656532" y="929100"/>
                  <a:pt x="6096001" y="2116944"/>
                  <a:pt x="6096001" y="3429000"/>
                </a:cubicBezTo>
                <a:cubicBezTo>
                  <a:pt x="6096001" y="4741056"/>
                  <a:pt x="5656532" y="5928900"/>
                  <a:pt x="4946006" y="6788730"/>
                </a:cubicBezTo>
                <a:lnTo>
                  <a:pt x="4883023"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20" name="Freeform: Shape 12">
            <a:extLst>
              <a:ext uri="{FF2B5EF4-FFF2-40B4-BE49-F238E27FC236}">
                <a16:creationId xmlns:a16="http://schemas.microsoft.com/office/drawing/2014/main" id="{8A17784E-76D8-4521-A77D-0D2EBB9230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6086857" cy="6858000"/>
          </a:xfrm>
          <a:custGeom>
            <a:avLst/>
            <a:gdLst>
              <a:gd name="connsiteX0" fmla="*/ 0 w 6086857"/>
              <a:gd name="connsiteY0" fmla="*/ 0 h 6858000"/>
              <a:gd name="connsiteX1" fmla="*/ 4873879 w 6086857"/>
              <a:gd name="connsiteY1" fmla="*/ 0 h 6858000"/>
              <a:gd name="connsiteX2" fmla="*/ 4936862 w 6086857"/>
              <a:gd name="connsiteY2" fmla="*/ 69271 h 6858000"/>
              <a:gd name="connsiteX3" fmla="*/ 6086857 w 6086857"/>
              <a:gd name="connsiteY3" fmla="*/ 3429000 h 6858000"/>
              <a:gd name="connsiteX4" fmla="*/ 4936862 w 6086857"/>
              <a:gd name="connsiteY4" fmla="*/ 6788730 h 6858000"/>
              <a:gd name="connsiteX5" fmla="*/ 4873879 w 6086857"/>
              <a:gd name="connsiteY5" fmla="*/ 6858000 h 6858000"/>
              <a:gd name="connsiteX6" fmla="*/ 0 w 608685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086857" h="6858000">
                <a:moveTo>
                  <a:pt x="0" y="0"/>
                </a:moveTo>
                <a:lnTo>
                  <a:pt x="4873879" y="0"/>
                </a:lnTo>
                <a:lnTo>
                  <a:pt x="4936862" y="69271"/>
                </a:lnTo>
                <a:cubicBezTo>
                  <a:pt x="5647388" y="929100"/>
                  <a:pt x="6086857" y="2116944"/>
                  <a:pt x="6086857" y="3429000"/>
                </a:cubicBezTo>
                <a:cubicBezTo>
                  <a:pt x="6086857" y="4741056"/>
                  <a:pt x="5647388" y="5928900"/>
                  <a:pt x="4936862" y="6788730"/>
                </a:cubicBezTo>
                <a:lnTo>
                  <a:pt x="487387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A2F6355A-F362-4876-97CB-B2DF5F232E0A}"/>
              </a:ext>
            </a:extLst>
          </p:cNvPr>
          <p:cNvSpPr>
            <a:spLocks noGrp="1"/>
          </p:cNvSpPr>
          <p:nvPr>
            <p:ph type="title"/>
          </p:nvPr>
        </p:nvSpPr>
        <p:spPr>
          <a:xfrm>
            <a:off x="374904" y="856488"/>
            <a:ext cx="4992624" cy="1243584"/>
          </a:xfrm>
        </p:spPr>
        <p:txBody>
          <a:bodyPr anchor="ctr">
            <a:normAutofit/>
          </a:bodyPr>
          <a:lstStyle/>
          <a:p>
            <a:r>
              <a:rPr lang="es-MX" sz="3400" b="1" dirty="0"/>
              <a:t>La POO</a:t>
            </a:r>
            <a:br>
              <a:rPr lang="es-MX" sz="3400" dirty="0"/>
            </a:br>
            <a:endParaRPr lang="es-MX" sz="3400" dirty="0"/>
          </a:p>
        </p:txBody>
      </p:sp>
      <p:sp>
        <p:nvSpPr>
          <p:cNvPr id="21" name="Rectangle 14">
            <a:extLst>
              <a:ext uri="{FF2B5EF4-FFF2-40B4-BE49-F238E27FC236}">
                <a16:creationId xmlns:a16="http://schemas.microsoft.com/office/drawing/2014/main" id="{C0036C6B-F09C-4EAB-AE02-8D056EE748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124325"/>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7" name="Rectangle 16">
            <a:extLst>
              <a:ext uri="{FF2B5EF4-FFF2-40B4-BE49-F238E27FC236}">
                <a16:creationId xmlns:a16="http://schemas.microsoft.com/office/drawing/2014/main" id="{FC8D5885-2804-4D3C-BE31-902E4D327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37769" y="2195336"/>
            <a:ext cx="49834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C1A79628-52BF-4D31-9DA0-0F30CA16661F}"/>
              </a:ext>
            </a:extLst>
          </p:cNvPr>
          <p:cNvSpPr>
            <a:spLocks noGrp="1"/>
          </p:cNvSpPr>
          <p:nvPr>
            <p:ph idx="1"/>
          </p:nvPr>
        </p:nvSpPr>
        <p:spPr>
          <a:xfrm>
            <a:off x="437769" y="2540972"/>
            <a:ext cx="5649088" cy="3402363"/>
          </a:xfrm>
        </p:spPr>
        <p:txBody>
          <a:bodyPr anchor="t">
            <a:normAutofit fontScale="92500"/>
          </a:bodyPr>
          <a:lstStyle/>
          <a:p>
            <a:pPr algn="just"/>
            <a:r>
              <a:rPr lang="es-MX" dirty="0"/>
              <a:t>La Programación orientada a objetos es el paradigma de programación más popular hoy en día.</a:t>
            </a:r>
          </a:p>
          <a:p>
            <a:pPr algn="just"/>
            <a:r>
              <a:rPr lang="es-MX" dirty="0"/>
              <a:t>Programar bajo este paradigma es como tratar de simular o modelar objetos del mundo real.</a:t>
            </a:r>
          </a:p>
          <a:p>
            <a:endParaRPr lang="es-MX" sz="1800" dirty="0"/>
          </a:p>
        </p:txBody>
      </p:sp>
    </p:spTree>
    <p:extLst>
      <p:ext uri="{BB962C8B-B14F-4D97-AF65-F5344CB8AC3E}">
        <p14:creationId xmlns:p14="http://schemas.microsoft.com/office/powerpoint/2010/main" val="27243701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8">
            <a:extLst>
              <a:ext uri="{FF2B5EF4-FFF2-40B4-BE49-F238E27FC236}">
                <a16:creationId xmlns:a16="http://schemas.microsoft.com/office/drawing/2014/main" id="{8FC9BE17-9A7B-462D-AE50-3D87773873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n 3">
            <a:extLst>
              <a:ext uri="{FF2B5EF4-FFF2-40B4-BE49-F238E27FC236}">
                <a16:creationId xmlns:a16="http://schemas.microsoft.com/office/drawing/2014/main" id="{2999282F-95AC-4081-A1FE-E95B93A83DC4}"/>
              </a:ext>
            </a:extLst>
          </p:cNvPr>
          <p:cNvPicPr>
            <a:picLocks noChangeAspect="1"/>
          </p:cNvPicPr>
          <p:nvPr/>
        </p:nvPicPr>
        <p:blipFill rotWithShape="1">
          <a:blip r:embed="rId2"/>
          <a:srcRect r="16744" b="-1"/>
          <a:stretch/>
        </p:blipFill>
        <p:spPr>
          <a:xfrm>
            <a:off x="7304135" y="843534"/>
            <a:ext cx="4904935" cy="4663416"/>
          </a:xfrm>
          <a:prstGeom prst="rect">
            <a:avLst/>
          </a:prstGeom>
        </p:spPr>
      </p:pic>
      <p:sp>
        <p:nvSpPr>
          <p:cNvPr id="17" name="Rectangle 10">
            <a:extLst>
              <a:ext uri="{FF2B5EF4-FFF2-40B4-BE49-F238E27FC236}">
                <a16:creationId xmlns:a16="http://schemas.microsoft.com/office/drawing/2014/main" id="{3EBE8569-6AEC-4B8C-8D53-2DE337CDBA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9756601" cy="6858000"/>
          </a:xfrm>
          <a:prstGeom prst="rect">
            <a:avLst/>
          </a:prstGeom>
          <a:gradFill>
            <a:gsLst>
              <a:gs pos="58000">
                <a:schemeClr val="bg1"/>
              </a:gs>
              <a:gs pos="35000">
                <a:schemeClr val="bg1">
                  <a:alpha val="78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ítulo 1">
            <a:extLst>
              <a:ext uri="{FF2B5EF4-FFF2-40B4-BE49-F238E27FC236}">
                <a16:creationId xmlns:a16="http://schemas.microsoft.com/office/drawing/2014/main" id="{7D4C5730-8997-44E1-947B-A4332F653C31}"/>
              </a:ext>
            </a:extLst>
          </p:cNvPr>
          <p:cNvSpPr>
            <a:spLocks noGrp="1"/>
          </p:cNvSpPr>
          <p:nvPr>
            <p:ph type="title"/>
          </p:nvPr>
        </p:nvSpPr>
        <p:spPr>
          <a:xfrm>
            <a:off x="371093" y="1161288"/>
            <a:ext cx="4904935" cy="1053670"/>
          </a:xfrm>
        </p:spPr>
        <p:txBody>
          <a:bodyPr anchor="b">
            <a:normAutofit/>
          </a:bodyPr>
          <a:lstStyle/>
          <a:p>
            <a:r>
              <a:rPr lang="es-MX" sz="2800"/>
              <a:t>Programación tradicional vs POO</a:t>
            </a:r>
            <a:endParaRPr lang="es-MX" sz="2800" dirty="0"/>
          </a:p>
        </p:txBody>
      </p:sp>
      <p:sp>
        <p:nvSpPr>
          <p:cNvPr id="18" name="Rectangle 12">
            <a:extLst>
              <a:ext uri="{FF2B5EF4-FFF2-40B4-BE49-F238E27FC236}">
                <a16:creationId xmlns:a16="http://schemas.microsoft.com/office/drawing/2014/main" id="{55D4142C-5077-457F-A6AD-3FECFDB396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662559" y="605790"/>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244" y="2443480"/>
            <a:ext cx="3300984" cy="9144"/>
          </a:xfrm>
          <a:prstGeom prst="rect">
            <a:avLst/>
          </a:prstGeom>
          <a:solidFill>
            <a:schemeClr val="tx2">
              <a:lumMod val="25000"/>
              <a:lumOff val="75000"/>
            </a:schemeClr>
          </a:solidFill>
          <a:ln w="3175">
            <a:solidFill>
              <a:schemeClr val="tx2">
                <a:lumMod val="25000"/>
                <a:lumOff val="75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ADFBC0BD-195E-4E43-8746-58FADD902364}"/>
              </a:ext>
            </a:extLst>
          </p:cNvPr>
          <p:cNvSpPr>
            <a:spLocks noGrp="1"/>
          </p:cNvSpPr>
          <p:nvPr>
            <p:ph idx="1"/>
          </p:nvPr>
        </p:nvSpPr>
        <p:spPr>
          <a:xfrm>
            <a:off x="371093" y="2718054"/>
            <a:ext cx="6634617" cy="3207258"/>
          </a:xfrm>
        </p:spPr>
        <p:txBody>
          <a:bodyPr anchor="t">
            <a:normAutofit/>
          </a:bodyPr>
          <a:lstStyle/>
          <a:p>
            <a:pPr algn="just"/>
            <a:r>
              <a:rPr lang="es-MX"/>
              <a:t>En programación tradicional, modular o estructurada un programa describe una serie de pasos a ser realizados para la solución de un problema, es decir es un algoritmo.</a:t>
            </a:r>
          </a:p>
          <a:p>
            <a:pPr marL="0" indent="0">
              <a:lnSpc>
                <a:spcPct val="100000"/>
              </a:lnSpc>
              <a:buNone/>
            </a:pPr>
            <a:endParaRPr lang="es-MX" sz="1200" dirty="0"/>
          </a:p>
        </p:txBody>
      </p:sp>
    </p:spTree>
    <p:extLst>
      <p:ext uri="{BB962C8B-B14F-4D97-AF65-F5344CB8AC3E}">
        <p14:creationId xmlns:p14="http://schemas.microsoft.com/office/powerpoint/2010/main" val="12248783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2999282F-95AC-4081-A1FE-E95B93A83DC4}"/>
              </a:ext>
            </a:extLst>
          </p:cNvPr>
          <p:cNvPicPr>
            <a:picLocks noChangeAspect="1"/>
          </p:cNvPicPr>
          <p:nvPr/>
        </p:nvPicPr>
        <p:blipFill rotWithShape="1">
          <a:blip r:embed="rId2"/>
          <a:srcRect r="16744" b="-1"/>
          <a:stretch/>
        </p:blipFill>
        <p:spPr>
          <a:xfrm>
            <a:off x="7287065" y="766129"/>
            <a:ext cx="4904935" cy="4663416"/>
          </a:xfrm>
          <a:prstGeom prst="rect">
            <a:avLst/>
          </a:prstGeom>
        </p:spPr>
      </p:pic>
      <p:sp>
        <p:nvSpPr>
          <p:cNvPr id="2" name="Título 1">
            <a:extLst>
              <a:ext uri="{FF2B5EF4-FFF2-40B4-BE49-F238E27FC236}">
                <a16:creationId xmlns:a16="http://schemas.microsoft.com/office/drawing/2014/main" id="{7D4C5730-8997-44E1-947B-A4332F653C31}"/>
              </a:ext>
            </a:extLst>
          </p:cNvPr>
          <p:cNvSpPr>
            <a:spLocks noGrp="1"/>
          </p:cNvSpPr>
          <p:nvPr>
            <p:ph type="title"/>
          </p:nvPr>
        </p:nvSpPr>
        <p:spPr>
          <a:xfrm>
            <a:off x="371093" y="1161288"/>
            <a:ext cx="4904935" cy="1053670"/>
          </a:xfrm>
        </p:spPr>
        <p:txBody>
          <a:bodyPr anchor="b">
            <a:normAutofit/>
          </a:bodyPr>
          <a:lstStyle/>
          <a:p>
            <a:r>
              <a:rPr lang="es-MX" sz="2800" dirty="0"/>
              <a:t>Programación tradicional vs POO</a:t>
            </a:r>
          </a:p>
        </p:txBody>
      </p:sp>
      <p:sp>
        <p:nvSpPr>
          <p:cNvPr id="3" name="Marcador de contenido 2">
            <a:extLst>
              <a:ext uri="{FF2B5EF4-FFF2-40B4-BE49-F238E27FC236}">
                <a16:creationId xmlns:a16="http://schemas.microsoft.com/office/drawing/2014/main" id="{ADFBC0BD-195E-4E43-8746-58FADD902364}"/>
              </a:ext>
            </a:extLst>
          </p:cNvPr>
          <p:cNvSpPr>
            <a:spLocks noGrp="1"/>
          </p:cNvSpPr>
          <p:nvPr>
            <p:ph idx="1"/>
          </p:nvPr>
        </p:nvSpPr>
        <p:spPr>
          <a:xfrm>
            <a:off x="371093" y="2718054"/>
            <a:ext cx="6634617" cy="3207258"/>
          </a:xfrm>
        </p:spPr>
        <p:txBody>
          <a:bodyPr anchor="t">
            <a:normAutofit lnSpcReduction="10000"/>
          </a:bodyPr>
          <a:lstStyle/>
          <a:p>
            <a:pPr algn="just"/>
            <a:r>
              <a:rPr lang="es-MX"/>
              <a:t>En programación orientada a objetos ( OOP ) un programa es considerado como un sistema de objetos interactuando entre sí, ambientes de desarrollo visuales facilitan aún más la construcción de programas y solución de problemas.</a:t>
            </a:r>
            <a:endParaRPr lang="es-MX" sz="1200" dirty="0"/>
          </a:p>
        </p:txBody>
      </p:sp>
    </p:spTree>
    <p:extLst>
      <p:ext uri="{BB962C8B-B14F-4D97-AF65-F5344CB8AC3E}">
        <p14:creationId xmlns:p14="http://schemas.microsoft.com/office/powerpoint/2010/main" val="2333382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8">
            <a:extLst>
              <a:ext uri="{FF2B5EF4-FFF2-40B4-BE49-F238E27FC236}">
                <a16:creationId xmlns:a16="http://schemas.microsoft.com/office/drawing/2014/main" id="{79477870-C64A-4E35-8F2F-05B7114F3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ítulo 1">
            <a:extLst>
              <a:ext uri="{FF2B5EF4-FFF2-40B4-BE49-F238E27FC236}">
                <a16:creationId xmlns:a16="http://schemas.microsoft.com/office/drawing/2014/main" id="{CD8E4B8D-13AE-4425-B1A5-78A27136D5E6}"/>
              </a:ext>
            </a:extLst>
          </p:cNvPr>
          <p:cNvSpPr>
            <a:spLocks noGrp="1"/>
          </p:cNvSpPr>
          <p:nvPr>
            <p:ph type="title"/>
          </p:nvPr>
        </p:nvSpPr>
        <p:spPr>
          <a:xfrm>
            <a:off x="612648" y="1078992"/>
            <a:ext cx="6268770" cy="1536192"/>
          </a:xfrm>
        </p:spPr>
        <p:txBody>
          <a:bodyPr anchor="b">
            <a:noAutofit/>
          </a:bodyPr>
          <a:lstStyle/>
          <a:p>
            <a:r>
              <a:rPr lang="es-MX" sz="2800" dirty="0"/>
              <a:t>Conceptos Importantes de la POO</a:t>
            </a:r>
            <a:br>
              <a:rPr lang="es-MX" sz="2800" dirty="0"/>
            </a:br>
            <a:r>
              <a:rPr lang="es-MX" sz="2800" dirty="0"/>
              <a:t> </a:t>
            </a:r>
            <a:br>
              <a:rPr lang="es-MX" sz="2800" dirty="0"/>
            </a:br>
            <a:br>
              <a:rPr lang="es-MX" sz="2800" dirty="0"/>
            </a:br>
            <a:endParaRPr lang="es-MX" sz="2800" dirty="0"/>
          </a:p>
        </p:txBody>
      </p:sp>
      <p:sp>
        <p:nvSpPr>
          <p:cNvPr id="18" name="Rectangle 10">
            <a:extLst>
              <a:ext uri="{FF2B5EF4-FFF2-40B4-BE49-F238E27FC236}">
                <a16:creationId xmlns:a16="http://schemas.microsoft.com/office/drawing/2014/main" id="{8AEA628B-C8FF-4D0B-B111-F101F580B1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Rectangle 12">
            <a:extLst>
              <a:ext uri="{FF2B5EF4-FFF2-40B4-BE49-F238E27FC236}">
                <a16:creationId xmlns:a16="http://schemas.microsoft.com/office/drawing/2014/main" id="{42663BD0-064C-40FC-A331-F49FCA9536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F07F6BE9-B8A5-432F-BD2B-6856541EF664}"/>
              </a:ext>
            </a:extLst>
          </p:cNvPr>
          <p:cNvSpPr>
            <a:spLocks noGrp="1"/>
          </p:cNvSpPr>
          <p:nvPr>
            <p:ph idx="1"/>
          </p:nvPr>
        </p:nvSpPr>
        <p:spPr>
          <a:xfrm>
            <a:off x="612648" y="3274186"/>
            <a:ext cx="6268770" cy="2980310"/>
          </a:xfrm>
        </p:spPr>
        <p:txBody>
          <a:bodyPr>
            <a:normAutofit fontScale="70000" lnSpcReduction="20000"/>
          </a:bodyPr>
          <a:lstStyle/>
          <a:p>
            <a:pPr algn="just">
              <a:lnSpc>
                <a:spcPct val="100000"/>
              </a:lnSpc>
            </a:pPr>
            <a:r>
              <a:rPr lang="es-MX"/>
              <a:t>Clase</a:t>
            </a:r>
          </a:p>
          <a:p>
            <a:pPr algn="just">
              <a:lnSpc>
                <a:spcPct val="100000"/>
              </a:lnSpc>
            </a:pPr>
            <a:r>
              <a:rPr lang="es-MX"/>
              <a:t>Herencia</a:t>
            </a:r>
          </a:p>
          <a:p>
            <a:pPr algn="just">
              <a:lnSpc>
                <a:spcPct val="100000"/>
              </a:lnSpc>
            </a:pPr>
            <a:r>
              <a:rPr lang="es-MX"/>
              <a:t>Objetos</a:t>
            </a:r>
          </a:p>
          <a:p>
            <a:pPr algn="just">
              <a:lnSpc>
                <a:spcPct val="100000"/>
              </a:lnSpc>
            </a:pPr>
            <a:r>
              <a:rPr lang="es-MX"/>
              <a:t>Métodos</a:t>
            </a:r>
          </a:p>
          <a:p>
            <a:pPr algn="just">
              <a:lnSpc>
                <a:spcPct val="100000"/>
              </a:lnSpc>
            </a:pPr>
            <a:r>
              <a:rPr lang="es-MX"/>
              <a:t>Eventos</a:t>
            </a:r>
          </a:p>
          <a:p>
            <a:pPr algn="just">
              <a:lnSpc>
                <a:spcPct val="100000"/>
              </a:lnSpc>
            </a:pPr>
            <a:r>
              <a:rPr lang="es-MX"/>
              <a:t>Mensajes</a:t>
            </a:r>
          </a:p>
          <a:p>
            <a:pPr algn="just">
              <a:lnSpc>
                <a:spcPct val="100000"/>
              </a:lnSpc>
            </a:pPr>
            <a:r>
              <a:rPr lang="es-MX"/>
              <a:t>Propiedades o atributos</a:t>
            </a:r>
          </a:p>
          <a:p>
            <a:pPr algn="just">
              <a:lnSpc>
                <a:spcPct val="100000"/>
              </a:lnSpc>
            </a:pPr>
            <a:r>
              <a:rPr lang="es-MX"/>
              <a:t>Estados</a:t>
            </a:r>
          </a:p>
          <a:p>
            <a:pPr>
              <a:lnSpc>
                <a:spcPct val="100000"/>
              </a:lnSpc>
            </a:pPr>
            <a:endParaRPr lang="es-MX" sz="1500" dirty="0"/>
          </a:p>
        </p:txBody>
      </p:sp>
      <p:pic>
        <p:nvPicPr>
          <p:cNvPr id="1028" name="Picture 4" descr="Conceptos sobre base de datos orientada a objetos | Kyocera">
            <a:extLst>
              <a:ext uri="{FF2B5EF4-FFF2-40B4-BE49-F238E27FC236}">
                <a16:creationId xmlns:a16="http://schemas.microsoft.com/office/drawing/2014/main" id="{CA206BF4-F174-415D-AD54-245CF60D13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09920" y="2821399"/>
            <a:ext cx="6217414" cy="38858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36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7" name="Rectangle 56">
            <a:extLst>
              <a:ext uri="{FF2B5EF4-FFF2-40B4-BE49-F238E27FC236}">
                <a16:creationId xmlns:a16="http://schemas.microsoft.com/office/drawing/2014/main" id="{50E4C519-FBE9-4ABE-A8F9-C2CBE32693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Imagen 4">
            <a:extLst>
              <a:ext uri="{FF2B5EF4-FFF2-40B4-BE49-F238E27FC236}">
                <a16:creationId xmlns:a16="http://schemas.microsoft.com/office/drawing/2014/main" id="{60B47B1F-C54B-42D2-B0CD-02BA70F61425}"/>
              </a:ext>
            </a:extLst>
          </p:cNvPr>
          <p:cNvPicPr>
            <a:picLocks noChangeAspect="1"/>
          </p:cNvPicPr>
          <p:nvPr/>
        </p:nvPicPr>
        <p:blipFill rotWithShape="1">
          <a:blip r:embed="rId2"/>
          <a:srcRect l="3594" r="18787"/>
          <a:stretch/>
        </p:blipFill>
        <p:spPr>
          <a:xfrm>
            <a:off x="4869853" y="-1"/>
            <a:ext cx="7322147" cy="6858000"/>
          </a:xfrm>
          <a:custGeom>
            <a:avLst/>
            <a:gdLst/>
            <a:ahLst/>
            <a:cxnLst/>
            <a:rect l="l" t="t" r="r" b="b"/>
            <a:pathLst>
              <a:path w="8946363" h="6858000">
                <a:moveTo>
                  <a:pt x="0" y="0"/>
                </a:moveTo>
                <a:lnTo>
                  <a:pt x="8946363" y="0"/>
                </a:lnTo>
                <a:lnTo>
                  <a:pt x="8946363" y="6858000"/>
                </a:lnTo>
                <a:lnTo>
                  <a:pt x="1" y="6858000"/>
                </a:lnTo>
                <a:lnTo>
                  <a:pt x="60040" y="6788731"/>
                </a:lnTo>
                <a:cubicBezTo>
                  <a:pt x="770566" y="5928901"/>
                  <a:pt x="1210035" y="4741057"/>
                  <a:pt x="1210035" y="3429001"/>
                </a:cubicBezTo>
                <a:cubicBezTo>
                  <a:pt x="1210035" y="2116945"/>
                  <a:pt x="770566" y="929101"/>
                  <a:pt x="60040" y="69272"/>
                </a:cubicBezTo>
                <a:close/>
              </a:path>
            </a:pathLst>
          </a:custGeom>
        </p:spPr>
      </p:pic>
      <p:sp useBgFill="1">
        <p:nvSpPr>
          <p:cNvPr id="59" name="Freeform: Shape 58">
            <a:extLst>
              <a:ext uri="{FF2B5EF4-FFF2-40B4-BE49-F238E27FC236}">
                <a16:creationId xmlns:a16="http://schemas.microsoft.com/office/drawing/2014/main" id="{80EC29FB-299E-49F3-8C7B-01199632A3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455672" cy="6858000"/>
          </a:xfrm>
          <a:custGeom>
            <a:avLst/>
            <a:gdLst>
              <a:gd name="connsiteX0" fmla="*/ 0 w 4455672"/>
              <a:gd name="connsiteY0" fmla="*/ 0 h 6858000"/>
              <a:gd name="connsiteX1" fmla="*/ 3245636 w 4455672"/>
              <a:gd name="connsiteY1" fmla="*/ 0 h 6858000"/>
              <a:gd name="connsiteX2" fmla="*/ 3305677 w 4455672"/>
              <a:gd name="connsiteY2" fmla="*/ 69272 h 6858000"/>
              <a:gd name="connsiteX3" fmla="*/ 4455672 w 4455672"/>
              <a:gd name="connsiteY3" fmla="*/ 3429001 h 6858000"/>
              <a:gd name="connsiteX4" fmla="*/ 3305677 w 4455672"/>
              <a:gd name="connsiteY4" fmla="*/ 6788731 h 6858000"/>
              <a:gd name="connsiteX5" fmla="*/ 3245638 w 4455672"/>
              <a:gd name="connsiteY5" fmla="*/ 6858000 h 6858000"/>
              <a:gd name="connsiteX6" fmla="*/ 0 w 4455672"/>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55672" h="6858000">
                <a:moveTo>
                  <a:pt x="0" y="0"/>
                </a:moveTo>
                <a:lnTo>
                  <a:pt x="3245636" y="0"/>
                </a:lnTo>
                <a:lnTo>
                  <a:pt x="3305677" y="69272"/>
                </a:lnTo>
                <a:cubicBezTo>
                  <a:pt x="4016203" y="929101"/>
                  <a:pt x="4455672" y="2116945"/>
                  <a:pt x="4455672" y="3429001"/>
                </a:cubicBezTo>
                <a:cubicBezTo>
                  <a:pt x="4455672" y="4741057"/>
                  <a:pt x="4016203" y="5928901"/>
                  <a:pt x="3305677" y="6788731"/>
                </a:cubicBezTo>
                <a:lnTo>
                  <a:pt x="3245638" y="6858000"/>
                </a:lnTo>
                <a:lnTo>
                  <a:pt x="0" y="6858000"/>
                </a:lnTo>
                <a:close/>
              </a:path>
            </a:pathLst>
          </a:custGeom>
          <a:ln w="9525">
            <a:solidFill>
              <a:schemeClr val="tx2">
                <a:lumMod val="10000"/>
                <a:lumOff val="90000"/>
              </a:schemeClr>
            </a:solidFill>
          </a:ln>
          <a:effectLst>
            <a:outerShdw blurRad="50800" dist="38100" algn="l" rotWithShape="0">
              <a:schemeClr val="bg1">
                <a:lumMod val="85000"/>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61" name="Freeform: Shape 60">
            <a:extLst>
              <a:ext uri="{FF2B5EF4-FFF2-40B4-BE49-F238E27FC236}">
                <a16:creationId xmlns:a16="http://schemas.microsoft.com/office/drawing/2014/main" id="{C29A2522-B27A-45C5-897B-79A1407D15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446528" cy="6858000"/>
          </a:xfrm>
          <a:custGeom>
            <a:avLst/>
            <a:gdLst>
              <a:gd name="connsiteX0" fmla="*/ 0 w 4446528"/>
              <a:gd name="connsiteY0" fmla="*/ 0 h 6858000"/>
              <a:gd name="connsiteX1" fmla="*/ 3236492 w 4446528"/>
              <a:gd name="connsiteY1" fmla="*/ 0 h 6858000"/>
              <a:gd name="connsiteX2" fmla="*/ 3296533 w 4446528"/>
              <a:gd name="connsiteY2" fmla="*/ 69272 h 6858000"/>
              <a:gd name="connsiteX3" fmla="*/ 4446528 w 4446528"/>
              <a:gd name="connsiteY3" fmla="*/ 3429001 h 6858000"/>
              <a:gd name="connsiteX4" fmla="*/ 3296533 w 4446528"/>
              <a:gd name="connsiteY4" fmla="*/ 6788731 h 6858000"/>
              <a:gd name="connsiteX5" fmla="*/ 3236494 w 4446528"/>
              <a:gd name="connsiteY5" fmla="*/ 6858000 h 6858000"/>
              <a:gd name="connsiteX6" fmla="*/ 0 w 4446528"/>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46528" h="6858000">
                <a:moveTo>
                  <a:pt x="0" y="0"/>
                </a:moveTo>
                <a:lnTo>
                  <a:pt x="3236492" y="0"/>
                </a:lnTo>
                <a:lnTo>
                  <a:pt x="3296533" y="69272"/>
                </a:lnTo>
                <a:cubicBezTo>
                  <a:pt x="4007059" y="929101"/>
                  <a:pt x="4446528" y="2116945"/>
                  <a:pt x="4446528" y="3429001"/>
                </a:cubicBezTo>
                <a:cubicBezTo>
                  <a:pt x="4446528" y="4741057"/>
                  <a:pt x="4007059" y="5928901"/>
                  <a:pt x="3296533" y="6788731"/>
                </a:cubicBezTo>
                <a:lnTo>
                  <a:pt x="3236494"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ítulo 1">
            <a:extLst>
              <a:ext uri="{FF2B5EF4-FFF2-40B4-BE49-F238E27FC236}">
                <a16:creationId xmlns:a16="http://schemas.microsoft.com/office/drawing/2014/main" id="{CD8E4B8D-13AE-4425-B1A5-78A27136D5E6}"/>
              </a:ext>
            </a:extLst>
          </p:cNvPr>
          <p:cNvSpPr>
            <a:spLocks noGrp="1"/>
          </p:cNvSpPr>
          <p:nvPr>
            <p:ph type="title"/>
          </p:nvPr>
        </p:nvSpPr>
        <p:spPr>
          <a:xfrm>
            <a:off x="803785" y="1013188"/>
            <a:ext cx="4269906" cy="1239012"/>
          </a:xfrm>
        </p:spPr>
        <p:txBody>
          <a:bodyPr anchor="ctr">
            <a:normAutofit fontScale="90000"/>
          </a:bodyPr>
          <a:lstStyle/>
          <a:p>
            <a:r>
              <a:rPr lang="es-MX" sz="2800" dirty="0"/>
              <a:t>Características Principales de la POO</a:t>
            </a:r>
            <a:br>
              <a:rPr lang="es-MX" sz="1500" dirty="0"/>
            </a:br>
            <a:r>
              <a:rPr lang="es-MX" sz="1500" dirty="0"/>
              <a:t> </a:t>
            </a:r>
            <a:br>
              <a:rPr lang="es-MX" sz="1500" dirty="0"/>
            </a:br>
            <a:br>
              <a:rPr lang="es-MX" sz="1500" dirty="0"/>
            </a:br>
            <a:endParaRPr lang="es-MX" sz="1500" dirty="0"/>
          </a:p>
        </p:txBody>
      </p:sp>
      <p:sp>
        <p:nvSpPr>
          <p:cNvPr id="63" name="Rectangle 62">
            <a:extLst>
              <a:ext uri="{FF2B5EF4-FFF2-40B4-BE49-F238E27FC236}">
                <a16:creationId xmlns:a16="http://schemas.microsoft.com/office/drawing/2014/main" id="{98E79BE4-34FE-485A-98A5-92CE8F7C47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420961"/>
            <a:ext cx="128016" cy="65390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65" name="Rectangle 64">
            <a:extLst>
              <a:ext uri="{FF2B5EF4-FFF2-40B4-BE49-F238E27FC236}">
                <a16:creationId xmlns:a16="http://schemas.microsoft.com/office/drawing/2014/main" id="{7A5F0580-5EE9-419F-96EE-B6529EF6E7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4181" y="2443480"/>
            <a:ext cx="3383280" cy="18288"/>
          </a:xfrm>
          <a:prstGeom prst="rect">
            <a:avLst/>
          </a:prstGeom>
          <a:solidFill>
            <a:schemeClr val="tx2">
              <a:lumMod val="25000"/>
              <a:lumOff val="75000"/>
            </a:schemeClr>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Marcador de contenido 2">
            <a:extLst>
              <a:ext uri="{FF2B5EF4-FFF2-40B4-BE49-F238E27FC236}">
                <a16:creationId xmlns:a16="http://schemas.microsoft.com/office/drawing/2014/main" id="{F07F6BE9-B8A5-432F-BD2B-6856541EF664}"/>
              </a:ext>
            </a:extLst>
          </p:cNvPr>
          <p:cNvSpPr>
            <a:spLocks noGrp="1"/>
          </p:cNvSpPr>
          <p:nvPr>
            <p:ph idx="1"/>
          </p:nvPr>
        </p:nvSpPr>
        <p:spPr>
          <a:xfrm>
            <a:off x="1219285" y="2871706"/>
            <a:ext cx="3438906" cy="3207258"/>
          </a:xfrm>
        </p:spPr>
        <p:txBody>
          <a:bodyPr anchor="t">
            <a:normAutofit lnSpcReduction="10000"/>
          </a:bodyPr>
          <a:lstStyle/>
          <a:p>
            <a:r>
              <a:rPr lang="es-MX" sz="2600" dirty="0"/>
              <a:t>Abstracción</a:t>
            </a:r>
          </a:p>
          <a:p>
            <a:r>
              <a:rPr lang="es-MX" sz="2600" dirty="0"/>
              <a:t>Encapsulación</a:t>
            </a:r>
          </a:p>
          <a:p>
            <a:r>
              <a:rPr lang="es-MX" sz="2600" dirty="0"/>
              <a:t>Modularidad</a:t>
            </a:r>
          </a:p>
          <a:p>
            <a:r>
              <a:rPr lang="es-MX" sz="2600" dirty="0"/>
              <a:t>Ocultamiento</a:t>
            </a:r>
          </a:p>
          <a:p>
            <a:r>
              <a:rPr lang="es-MX" sz="2600" dirty="0"/>
              <a:t>Polimorfismo</a:t>
            </a:r>
          </a:p>
          <a:p>
            <a:r>
              <a:rPr lang="es-MX" sz="2600" dirty="0"/>
              <a:t>Herencia</a:t>
            </a:r>
          </a:p>
          <a:p>
            <a:endParaRPr lang="es-MX" sz="1700" dirty="0"/>
          </a:p>
        </p:txBody>
      </p:sp>
    </p:spTree>
    <p:extLst>
      <p:ext uri="{BB962C8B-B14F-4D97-AF65-F5344CB8AC3E}">
        <p14:creationId xmlns:p14="http://schemas.microsoft.com/office/powerpoint/2010/main" val="961469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D4C5730-8997-44E1-947B-A4332F653C31}"/>
              </a:ext>
            </a:extLst>
          </p:cNvPr>
          <p:cNvSpPr>
            <a:spLocks noGrp="1"/>
          </p:cNvSpPr>
          <p:nvPr>
            <p:ph type="title"/>
          </p:nvPr>
        </p:nvSpPr>
        <p:spPr>
          <a:xfrm>
            <a:off x="936359" y="463018"/>
            <a:ext cx="4904935" cy="617636"/>
          </a:xfrm>
        </p:spPr>
        <p:txBody>
          <a:bodyPr anchor="b">
            <a:normAutofit/>
          </a:bodyPr>
          <a:lstStyle/>
          <a:p>
            <a:r>
              <a:rPr lang="es-MX" sz="2800" dirty="0"/>
              <a:t>Lenguajes que utilizan POO</a:t>
            </a:r>
          </a:p>
        </p:txBody>
      </p:sp>
      <p:sp>
        <p:nvSpPr>
          <p:cNvPr id="7" name="4 Marcador de contenido">
            <a:extLst>
              <a:ext uri="{FF2B5EF4-FFF2-40B4-BE49-F238E27FC236}">
                <a16:creationId xmlns:a16="http://schemas.microsoft.com/office/drawing/2014/main" id="{468CD2C9-E749-4F79-B4EC-C28BDAF825D3}"/>
              </a:ext>
            </a:extLst>
          </p:cNvPr>
          <p:cNvSpPr>
            <a:spLocks noGrp="1"/>
          </p:cNvSpPr>
          <p:nvPr>
            <p:ph sz="half" idx="1"/>
          </p:nvPr>
        </p:nvSpPr>
        <p:spPr>
          <a:xfrm>
            <a:off x="936360" y="1454728"/>
            <a:ext cx="2388732" cy="4463934"/>
          </a:xfrm>
        </p:spPr>
        <p:txBody>
          <a:bodyPr>
            <a:noAutofit/>
          </a:bodyPr>
          <a:lstStyle/>
          <a:p>
            <a:pPr marL="514350" indent="-514350">
              <a:lnSpc>
                <a:spcPct val="100000"/>
              </a:lnSpc>
              <a:buFont typeface="+mj-lt"/>
              <a:buAutoNum type="arabicPeriod"/>
            </a:pPr>
            <a:r>
              <a:rPr lang="es-MX" sz="2000" dirty="0"/>
              <a:t>ABAP</a:t>
            </a:r>
          </a:p>
          <a:p>
            <a:pPr marL="514350" indent="-514350">
              <a:lnSpc>
                <a:spcPct val="100000"/>
              </a:lnSpc>
              <a:buFont typeface="+mj-lt"/>
              <a:buAutoNum type="arabicPeriod"/>
            </a:pPr>
            <a:r>
              <a:rPr lang="es-MX" sz="2000" dirty="0"/>
              <a:t>ABL</a:t>
            </a:r>
          </a:p>
          <a:p>
            <a:pPr marL="514350" indent="-514350">
              <a:lnSpc>
                <a:spcPct val="100000"/>
              </a:lnSpc>
              <a:buFont typeface="+mj-lt"/>
              <a:buAutoNum type="arabicPeriod"/>
            </a:pPr>
            <a:r>
              <a:rPr lang="es-MX" sz="2000" dirty="0" err="1"/>
              <a:t>ActionScript</a:t>
            </a:r>
            <a:endParaRPr lang="es-MX" sz="2000" dirty="0"/>
          </a:p>
          <a:p>
            <a:pPr marL="514350" indent="-514350">
              <a:lnSpc>
                <a:spcPct val="100000"/>
              </a:lnSpc>
              <a:buFont typeface="+mj-lt"/>
              <a:buAutoNum type="arabicPeriod"/>
            </a:pPr>
            <a:r>
              <a:rPr lang="es-MX" sz="2000" dirty="0" err="1"/>
              <a:t>ActionScript</a:t>
            </a:r>
            <a:r>
              <a:rPr lang="es-MX" sz="2000" dirty="0"/>
              <a:t> 3</a:t>
            </a:r>
          </a:p>
          <a:p>
            <a:pPr marL="514350" indent="-514350">
              <a:lnSpc>
                <a:spcPct val="100000"/>
              </a:lnSpc>
              <a:buFont typeface="+mj-lt"/>
              <a:buAutoNum type="arabicPeriod"/>
            </a:pPr>
            <a:r>
              <a:rPr lang="es-MX" sz="2000" dirty="0"/>
              <a:t>Ada</a:t>
            </a:r>
          </a:p>
          <a:p>
            <a:pPr marL="514350" indent="-514350">
              <a:lnSpc>
                <a:spcPct val="100000"/>
              </a:lnSpc>
              <a:buFont typeface="+mj-lt"/>
              <a:buAutoNum type="arabicPeriod"/>
            </a:pPr>
            <a:r>
              <a:rPr lang="es-MX" sz="2000" dirty="0"/>
              <a:t>C++</a:t>
            </a:r>
          </a:p>
          <a:p>
            <a:pPr marL="514350" indent="-514350">
              <a:lnSpc>
                <a:spcPct val="100000"/>
              </a:lnSpc>
              <a:buFont typeface="+mj-lt"/>
              <a:buAutoNum type="arabicPeriod"/>
            </a:pPr>
            <a:r>
              <a:rPr lang="es-MX" sz="2000" dirty="0"/>
              <a:t>C#</a:t>
            </a:r>
          </a:p>
          <a:p>
            <a:pPr marL="514350" indent="-514350">
              <a:lnSpc>
                <a:spcPct val="100000"/>
              </a:lnSpc>
              <a:buFont typeface="+mj-lt"/>
              <a:buAutoNum type="arabicPeriod"/>
            </a:pPr>
            <a:r>
              <a:rPr lang="es-MX" sz="2000" dirty="0" err="1"/>
              <a:t>Clarion</a:t>
            </a:r>
            <a:endParaRPr lang="es-MX" sz="2000" dirty="0"/>
          </a:p>
          <a:p>
            <a:pPr marL="514350" indent="-514350">
              <a:lnSpc>
                <a:spcPct val="100000"/>
              </a:lnSpc>
              <a:buFont typeface="+mj-lt"/>
              <a:buAutoNum type="arabicPeriod"/>
            </a:pPr>
            <a:r>
              <a:rPr lang="es-MX" sz="2000" dirty="0"/>
              <a:t>Clipper</a:t>
            </a:r>
          </a:p>
          <a:p>
            <a:pPr marL="514350" indent="-514350">
              <a:lnSpc>
                <a:spcPct val="100000"/>
              </a:lnSpc>
              <a:buFont typeface="+mj-lt"/>
              <a:buAutoNum type="arabicPeriod"/>
            </a:pPr>
            <a:endParaRPr lang="es-MX" sz="1000" dirty="0"/>
          </a:p>
        </p:txBody>
      </p:sp>
      <p:sp>
        <p:nvSpPr>
          <p:cNvPr id="8" name="5 Marcador de contenido">
            <a:extLst>
              <a:ext uri="{FF2B5EF4-FFF2-40B4-BE49-F238E27FC236}">
                <a16:creationId xmlns:a16="http://schemas.microsoft.com/office/drawing/2014/main" id="{57E2CB44-CD50-4DF4-B61F-2D00B5C18AA2}"/>
              </a:ext>
            </a:extLst>
          </p:cNvPr>
          <p:cNvSpPr txBox="1">
            <a:spLocks/>
          </p:cNvSpPr>
          <p:nvPr/>
        </p:nvSpPr>
        <p:spPr>
          <a:xfrm>
            <a:off x="5990924" y="1425634"/>
            <a:ext cx="2349731" cy="4493028"/>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19"/>
            </a:pPr>
            <a:r>
              <a:rPr lang="es-MX" sz="2000" dirty="0" err="1"/>
              <a:t>Ocaml</a:t>
            </a:r>
            <a:endParaRPr lang="es-MX" sz="2000" dirty="0"/>
          </a:p>
          <a:p>
            <a:pPr marL="514350" indent="-514350">
              <a:buFont typeface="+mj-lt"/>
              <a:buAutoNum type="arabicPeriod" startAt="19"/>
            </a:pPr>
            <a:r>
              <a:rPr lang="es-MX" sz="2000" dirty="0"/>
              <a:t>Oz</a:t>
            </a:r>
          </a:p>
          <a:p>
            <a:pPr marL="514350" indent="-514350">
              <a:buFont typeface="+mj-lt"/>
              <a:buAutoNum type="arabicPeriod" startAt="19"/>
            </a:pPr>
            <a:r>
              <a:rPr lang="es-MX" sz="2000" dirty="0"/>
              <a:t>R</a:t>
            </a:r>
          </a:p>
          <a:p>
            <a:pPr marL="514350" indent="-514350">
              <a:buFont typeface="+mj-lt"/>
              <a:buAutoNum type="arabicPeriod" startAt="19"/>
            </a:pPr>
            <a:r>
              <a:rPr lang="es-MX" sz="2000" dirty="0"/>
              <a:t>Perl</a:t>
            </a:r>
          </a:p>
          <a:p>
            <a:pPr marL="514350" indent="-514350">
              <a:buFont typeface="+mj-lt"/>
              <a:buAutoNum type="arabicPeriod" startAt="19"/>
            </a:pPr>
            <a:r>
              <a:rPr lang="es-MX" sz="2000" dirty="0"/>
              <a:t>PHP 5</a:t>
            </a:r>
          </a:p>
          <a:p>
            <a:pPr marL="514350" indent="-514350">
              <a:buFont typeface="+mj-lt"/>
              <a:buAutoNum type="arabicPeriod" startAt="19"/>
            </a:pPr>
            <a:r>
              <a:rPr lang="es-MX" sz="2000" dirty="0"/>
              <a:t>PowerBuilder</a:t>
            </a:r>
          </a:p>
          <a:p>
            <a:pPr marL="514350" indent="-514350">
              <a:buFont typeface="+mj-lt"/>
              <a:buAutoNum type="arabicPeriod" startAt="19"/>
            </a:pPr>
            <a:r>
              <a:rPr lang="es-MX" sz="2000" dirty="0"/>
              <a:t>Python</a:t>
            </a:r>
          </a:p>
          <a:p>
            <a:pPr marL="514350" indent="-514350">
              <a:buFont typeface="+mj-lt"/>
              <a:buAutoNum type="arabicPeriod" startAt="19"/>
            </a:pPr>
            <a:r>
              <a:rPr lang="es-MX" sz="2000" dirty="0"/>
              <a:t>Ruby</a:t>
            </a:r>
          </a:p>
          <a:p>
            <a:pPr marL="514350" indent="-514350">
              <a:buFont typeface="+mj-lt"/>
              <a:buAutoNum type="arabicPeriod" startAt="19"/>
            </a:pPr>
            <a:r>
              <a:rPr lang="es-MX" sz="2000" dirty="0"/>
              <a:t>Smalltalk</a:t>
            </a:r>
          </a:p>
          <a:p>
            <a:pPr marL="514350" indent="-514350">
              <a:buFont typeface="+mj-lt"/>
              <a:buAutoNum type="arabicPeriod" startAt="19"/>
            </a:pPr>
            <a:endParaRPr lang="es-MX" sz="1000" dirty="0"/>
          </a:p>
        </p:txBody>
      </p:sp>
      <p:sp>
        <p:nvSpPr>
          <p:cNvPr id="9" name="4 Marcador de contenido">
            <a:extLst>
              <a:ext uri="{FF2B5EF4-FFF2-40B4-BE49-F238E27FC236}">
                <a16:creationId xmlns:a16="http://schemas.microsoft.com/office/drawing/2014/main" id="{BE198A5E-E033-403D-8CA7-78C05AA9BF9A}"/>
              </a:ext>
            </a:extLst>
          </p:cNvPr>
          <p:cNvSpPr txBox="1">
            <a:spLocks/>
          </p:cNvSpPr>
          <p:nvPr/>
        </p:nvSpPr>
        <p:spPr>
          <a:xfrm>
            <a:off x="3474721" y="1350819"/>
            <a:ext cx="2366574" cy="4671751"/>
          </a:xfrm>
          <a:prstGeom prst="rect">
            <a:avLst/>
          </a:prstGeom>
        </p:spPr>
        <p:txBody>
          <a:bodyPr vert="horz" lIns="91440" tIns="45720" rIns="91440" bIns="45720" rtlCol="0">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lnSpc>
                <a:spcPct val="100000"/>
              </a:lnSpc>
              <a:buFont typeface="+mj-lt"/>
              <a:buAutoNum type="arabicPeriod" startAt="10"/>
            </a:pPr>
            <a:r>
              <a:rPr lang="es-MX" sz="2000" dirty="0"/>
              <a:t>D</a:t>
            </a:r>
          </a:p>
          <a:p>
            <a:pPr marL="514350" indent="-514350">
              <a:lnSpc>
                <a:spcPct val="100000"/>
              </a:lnSpc>
              <a:buFont typeface="+mj-lt"/>
              <a:buAutoNum type="arabicPeriod" startAt="10"/>
            </a:pPr>
            <a:r>
              <a:rPr lang="es-MX" sz="2000" dirty="0" err="1"/>
              <a:t>Object</a:t>
            </a:r>
            <a:r>
              <a:rPr lang="es-MX" sz="2000" dirty="0"/>
              <a:t> Pascal (Delphi)</a:t>
            </a:r>
          </a:p>
          <a:p>
            <a:pPr marL="514350" indent="-514350">
              <a:lnSpc>
                <a:spcPct val="100000"/>
              </a:lnSpc>
              <a:buFont typeface="+mj-lt"/>
              <a:buAutoNum type="arabicPeriod" startAt="10"/>
            </a:pPr>
            <a:r>
              <a:rPr lang="es-MX" sz="2000" dirty="0"/>
              <a:t>Gambas</a:t>
            </a:r>
          </a:p>
          <a:p>
            <a:pPr marL="514350" indent="-514350">
              <a:lnSpc>
                <a:spcPct val="100000"/>
              </a:lnSpc>
              <a:buFont typeface="+mj-lt"/>
              <a:buAutoNum type="arabicPeriod" startAt="10"/>
            </a:pPr>
            <a:r>
              <a:rPr lang="es-MX" sz="2000" dirty="0" err="1"/>
              <a:t>Harbour</a:t>
            </a:r>
            <a:endParaRPr lang="es-MX" sz="2000" dirty="0"/>
          </a:p>
          <a:p>
            <a:pPr marL="514350" indent="-514350">
              <a:lnSpc>
                <a:spcPct val="100000"/>
              </a:lnSpc>
              <a:buFont typeface="+mj-lt"/>
              <a:buAutoNum type="arabicPeriod" startAt="10"/>
            </a:pPr>
            <a:r>
              <a:rPr lang="es-MX" sz="2000" dirty="0"/>
              <a:t>Eiffel</a:t>
            </a:r>
          </a:p>
          <a:p>
            <a:pPr marL="514350" indent="-514350">
              <a:lnSpc>
                <a:spcPct val="100000"/>
              </a:lnSpc>
              <a:buFont typeface="+mj-lt"/>
              <a:buAutoNum type="arabicPeriod" startAt="10"/>
            </a:pPr>
            <a:r>
              <a:rPr lang="es-MX" sz="2000" dirty="0"/>
              <a:t>Java</a:t>
            </a:r>
          </a:p>
          <a:p>
            <a:pPr marL="514350" indent="-514350">
              <a:lnSpc>
                <a:spcPct val="100000"/>
              </a:lnSpc>
              <a:buFont typeface="+mj-lt"/>
              <a:buAutoNum type="arabicPeriod" startAt="10"/>
            </a:pPr>
            <a:r>
              <a:rPr lang="es-MX" sz="2000" dirty="0"/>
              <a:t>JavaScript</a:t>
            </a:r>
          </a:p>
          <a:p>
            <a:pPr marL="514350" indent="-514350">
              <a:lnSpc>
                <a:spcPct val="100000"/>
              </a:lnSpc>
              <a:buFont typeface="+mj-lt"/>
              <a:buAutoNum type="arabicPeriod" startAt="10"/>
            </a:pPr>
            <a:r>
              <a:rPr lang="es-MX" sz="2000" dirty="0" err="1"/>
              <a:t>Lexico</a:t>
            </a:r>
            <a:endParaRPr lang="es-MX" sz="2000" dirty="0"/>
          </a:p>
          <a:p>
            <a:pPr marL="514350" indent="-514350">
              <a:lnSpc>
                <a:spcPct val="100000"/>
              </a:lnSpc>
              <a:buFont typeface="+mj-lt"/>
              <a:buAutoNum type="arabicPeriod" startAt="10"/>
            </a:pPr>
            <a:r>
              <a:rPr lang="es-MX" sz="2000" dirty="0" err="1"/>
              <a:t>Objective</a:t>
            </a:r>
            <a:r>
              <a:rPr lang="es-MX" sz="2000" dirty="0"/>
              <a:t>-C</a:t>
            </a:r>
          </a:p>
        </p:txBody>
      </p:sp>
      <p:sp>
        <p:nvSpPr>
          <p:cNvPr id="10" name="5 Marcador de contenido">
            <a:extLst>
              <a:ext uri="{FF2B5EF4-FFF2-40B4-BE49-F238E27FC236}">
                <a16:creationId xmlns:a16="http://schemas.microsoft.com/office/drawing/2014/main" id="{2D517BAF-DF4F-46C7-9C09-E28108E3DDE5}"/>
              </a:ext>
            </a:extLst>
          </p:cNvPr>
          <p:cNvSpPr txBox="1">
            <a:spLocks/>
          </p:cNvSpPr>
          <p:nvPr/>
        </p:nvSpPr>
        <p:spPr>
          <a:xfrm>
            <a:off x="8490284" y="1350819"/>
            <a:ext cx="3120044" cy="5238198"/>
          </a:xfrm>
          <a:prstGeom prst="rect">
            <a:avLst/>
          </a:prstGeom>
        </p:spPr>
        <p:txBody>
          <a:bodyPr>
            <a:noAutofit/>
          </a:bodyPr>
          <a:lstStyle>
            <a:lvl1pPr marL="228600" indent="-228600" algn="l" defTabSz="914400" rtl="0" eaLnBrk="1" latinLnBrk="0" hangingPunct="1">
              <a:lnSpc>
                <a:spcPct val="11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startAt="28"/>
            </a:pPr>
            <a:r>
              <a:rPr lang="es-MX" sz="2000" dirty="0" err="1"/>
              <a:t>Magik</a:t>
            </a:r>
            <a:r>
              <a:rPr lang="es-MX" sz="2000" dirty="0"/>
              <a:t> (</a:t>
            </a:r>
            <a:r>
              <a:rPr lang="es-MX" sz="2000" dirty="0" err="1"/>
              <a:t>SmallWorld</a:t>
            </a:r>
            <a:r>
              <a:rPr lang="es-MX" sz="2000" dirty="0"/>
              <a:t>)</a:t>
            </a:r>
          </a:p>
          <a:p>
            <a:pPr marL="514350" indent="-514350">
              <a:buFont typeface="+mj-lt"/>
              <a:buAutoNum type="arabicPeriod" startAt="28"/>
            </a:pPr>
            <a:r>
              <a:rPr lang="es-MX" sz="2000" dirty="0"/>
              <a:t>Vala</a:t>
            </a:r>
          </a:p>
          <a:p>
            <a:pPr marL="514350" indent="-514350">
              <a:buFont typeface="+mj-lt"/>
              <a:buAutoNum type="arabicPeriod" startAt="28"/>
            </a:pPr>
            <a:r>
              <a:rPr lang="es-MX" sz="2000" dirty="0"/>
              <a:t>VB.NET</a:t>
            </a:r>
          </a:p>
          <a:p>
            <a:pPr marL="514350" indent="-514350">
              <a:buFont typeface="+mj-lt"/>
              <a:buAutoNum type="arabicPeriod" startAt="28"/>
            </a:pPr>
            <a:r>
              <a:rPr lang="es-MX" sz="2000" dirty="0"/>
              <a:t>Visual FoxPro 6.0</a:t>
            </a:r>
          </a:p>
          <a:p>
            <a:pPr marL="514350" indent="-514350">
              <a:buFont typeface="+mj-lt"/>
              <a:buAutoNum type="arabicPeriod" startAt="28"/>
            </a:pPr>
            <a:r>
              <a:rPr lang="es-MX" sz="2000" dirty="0"/>
              <a:t>Visual Basic 6.0</a:t>
            </a:r>
          </a:p>
          <a:p>
            <a:pPr marL="514350" indent="-514350">
              <a:buFont typeface="+mj-lt"/>
              <a:buAutoNum type="arabicPeriod" startAt="28"/>
            </a:pPr>
            <a:r>
              <a:rPr lang="es-MX" sz="2000" dirty="0"/>
              <a:t>Visual </a:t>
            </a:r>
            <a:r>
              <a:rPr lang="es-MX" sz="2000" dirty="0" err="1"/>
              <a:t>Objects</a:t>
            </a:r>
            <a:endParaRPr lang="es-MX" sz="2000" dirty="0"/>
          </a:p>
          <a:p>
            <a:pPr marL="514350" indent="-514350">
              <a:buFont typeface="+mj-lt"/>
              <a:buAutoNum type="arabicPeriod" startAt="28"/>
            </a:pPr>
            <a:r>
              <a:rPr lang="es-MX" sz="2000" dirty="0" err="1"/>
              <a:t>XBase</a:t>
            </a:r>
            <a:r>
              <a:rPr lang="es-MX" sz="2000" dirty="0"/>
              <a:t>++</a:t>
            </a:r>
          </a:p>
          <a:p>
            <a:pPr marL="514350" indent="-514350">
              <a:buFont typeface="+mj-lt"/>
              <a:buAutoNum type="arabicPeriod" startAt="28"/>
            </a:pPr>
            <a:r>
              <a:rPr lang="es-MX" sz="2000" dirty="0"/>
              <a:t>Lenguaje DRP</a:t>
            </a:r>
          </a:p>
        </p:txBody>
      </p:sp>
    </p:spTree>
    <p:extLst>
      <p:ext uri="{BB962C8B-B14F-4D97-AF65-F5344CB8AC3E}">
        <p14:creationId xmlns:p14="http://schemas.microsoft.com/office/powerpoint/2010/main" val="940344163"/>
      </p:ext>
    </p:extLst>
  </p:cSld>
  <p:clrMapOvr>
    <a:masterClrMapping/>
  </p:clrMapOvr>
</p:sld>
</file>

<file path=ppt/theme/theme1.xml><?xml version="1.0" encoding="utf-8"?>
<a:theme xmlns:a="http://schemas.openxmlformats.org/drawingml/2006/main" name="AccentBoxVTI">
  <a:themeElements>
    <a:clrScheme name="AnalogousFromRegularSeed_2SEEDS">
      <a:dk1>
        <a:srgbClr val="000000"/>
      </a:dk1>
      <a:lt1>
        <a:srgbClr val="FFFFFF"/>
      </a:lt1>
      <a:dk2>
        <a:srgbClr val="313C22"/>
      </a:dk2>
      <a:lt2>
        <a:srgbClr val="E2E8E7"/>
      </a:lt2>
      <a:accent1>
        <a:srgbClr val="B5454F"/>
      </a:accent1>
      <a:accent2>
        <a:srgbClr val="C34D89"/>
      </a:accent2>
      <a:accent3>
        <a:srgbClr val="C3734D"/>
      </a:accent3>
      <a:accent4>
        <a:srgbClr val="41B13B"/>
      </a:accent4>
      <a:accent5>
        <a:srgbClr val="48B871"/>
      </a:accent5>
      <a:accent6>
        <a:srgbClr val="3BB198"/>
      </a:accent6>
      <a:hlink>
        <a:srgbClr val="309289"/>
      </a:hlink>
      <a:folHlink>
        <a:srgbClr val="828282"/>
      </a:folHlink>
    </a:clrScheme>
    <a:fontScheme name="Avenir">
      <a:majorFont>
        <a:latin typeface="Avenir Next LT Pro"/>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ccentBoxVTI" id="{9F778A78-DC9A-453A-A82D-A75CAD503E15}" vid="{EA961113-7CC4-4569-8A6A-7BC2C1E2F401}"/>
    </a:ext>
  </a:extLst>
</a:theme>
</file>

<file path=docProps/app.xml><?xml version="1.0" encoding="utf-8"?>
<Properties xmlns="http://schemas.openxmlformats.org/officeDocument/2006/extended-properties" xmlns:vt="http://schemas.openxmlformats.org/officeDocument/2006/docPropsVTypes">
  <TotalTime>170</TotalTime>
  <Words>675</Words>
  <Application>Microsoft Office PowerPoint</Application>
  <PresentationFormat>Panorámica</PresentationFormat>
  <Paragraphs>82</Paragraphs>
  <Slides>14</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14</vt:i4>
      </vt:variant>
    </vt:vector>
  </HeadingPairs>
  <TitlesOfParts>
    <vt:vector size="19" baseType="lpstr">
      <vt:lpstr>Arial</vt:lpstr>
      <vt:lpstr>Avenir Next LT Pro</vt:lpstr>
      <vt:lpstr>Calibri</vt:lpstr>
      <vt:lpstr>Roboto</vt:lpstr>
      <vt:lpstr>AccentBoxVTI</vt:lpstr>
      <vt:lpstr>PROGRAMACIÓN ORIENTADA A OBJETOS (POO)</vt:lpstr>
      <vt:lpstr>Introducción    </vt:lpstr>
      <vt:lpstr>LA POO y los Sistemas de Información </vt:lpstr>
      <vt:lpstr>La POO </vt:lpstr>
      <vt:lpstr>Programación tradicional vs POO</vt:lpstr>
      <vt:lpstr>Programación tradicional vs POO</vt:lpstr>
      <vt:lpstr>Conceptos Importantes de la POO    </vt:lpstr>
      <vt:lpstr>Características Principales de la POO    </vt:lpstr>
      <vt:lpstr>Lenguajes que utilizan POO</vt:lpstr>
      <vt:lpstr>Breve Reseña</vt:lpstr>
      <vt:lpstr>Breve Reseña</vt:lpstr>
      <vt:lpstr>Breve Reseña</vt:lpstr>
      <vt:lpstr>Ventajas de la POO</vt:lpstr>
      <vt:lpstr>Desventajas de la POO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DE PROGRAMACIÓN LÓGICA</dc:title>
  <dc:creator>Alejandro Padilla Diaz</dc:creator>
  <cp:lastModifiedBy>Hector Alejandro Zamora Estrada</cp:lastModifiedBy>
  <cp:revision>8</cp:revision>
  <dcterms:created xsi:type="dcterms:W3CDTF">2020-05-09T02:05:15Z</dcterms:created>
  <dcterms:modified xsi:type="dcterms:W3CDTF">2022-01-27T03:16:03Z</dcterms:modified>
</cp:coreProperties>
</file>